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548" r:id="rId2"/>
    <p:sldId id="440" r:id="rId3"/>
    <p:sldId id="549" r:id="rId4"/>
    <p:sldId id="550" r:id="rId5"/>
    <p:sldId id="551" r:id="rId6"/>
    <p:sldId id="553" r:id="rId7"/>
    <p:sldId id="552" r:id="rId8"/>
    <p:sldId id="560" r:id="rId9"/>
    <p:sldId id="556" r:id="rId10"/>
    <p:sldId id="557" r:id="rId11"/>
    <p:sldId id="558" r:id="rId12"/>
    <p:sldId id="559" r:id="rId13"/>
    <p:sldId id="561" r:id="rId14"/>
    <p:sldId id="562" r:id="rId15"/>
    <p:sldId id="563" r:id="rId16"/>
    <p:sldId id="564" r:id="rId17"/>
    <p:sldId id="565" r:id="rId18"/>
    <p:sldId id="567" r:id="rId19"/>
    <p:sldId id="570" r:id="rId20"/>
    <p:sldId id="571" r:id="rId21"/>
    <p:sldId id="572" r:id="rId22"/>
    <p:sldId id="574" r:id="rId23"/>
    <p:sldId id="575" r:id="rId24"/>
    <p:sldId id="566" r:id="rId25"/>
    <p:sldId id="568" r:id="rId26"/>
    <p:sldId id="576" r:id="rId27"/>
    <p:sldId id="577" r:id="rId28"/>
    <p:sldId id="569" r:id="rId2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36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51"/>
    <p:restoredTop sz="72115"/>
  </p:normalViewPr>
  <p:slideViewPr>
    <p:cSldViewPr snapToGrid="0">
      <p:cViewPr varScale="1">
        <p:scale>
          <a:sx n="72" d="100"/>
          <a:sy n="72" d="100"/>
        </p:scale>
        <p:origin x="216"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BB3FDF-B39C-784F-9386-02405799B29C}" type="datetimeFigureOut">
              <a:rPr lang="es-ES" smtClean="0"/>
              <a:t>5/9/23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CBA261-F01A-EE40-B9C6-4EEDEA987748}" type="slidenum">
              <a:rPr lang="es-ES" smtClean="0"/>
              <a:t>‹Nº›</a:t>
            </a:fld>
            <a:endParaRPr lang="es-ES"/>
          </a:p>
        </p:txBody>
      </p:sp>
    </p:spTree>
    <p:extLst>
      <p:ext uri="{BB962C8B-B14F-4D97-AF65-F5344CB8AC3E}">
        <p14:creationId xmlns:p14="http://schemas.microsoft.com/office/powerpoint/2010/main" val="209006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all, thank you chairman for your nice introduction and thanks to the organizers for inviting me and giving me this fantastic opportunity to present you our work. Again, thank you!</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My presentation tackles the importance of a good description about non-covalent interactions, in the particular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persistant</a:t>
            </a:r>
            <a:r>
              <a:rPr lang="en-US" sz="1800" dirty="0">
                <a:effectLst/>
                <a:latin typeface="Calibri" panose="020F0502020204030204" pitchFamily="34" charset="0"/>
                <a:ea typeface="Calibri" panose="020F0502020204030204" pitchFamily="34" charset="0"/>
                <a:cs typeface="Times New Roman" panose="02020603050405020304" pitchFamily="18" charset="0"/>
              </a:rPr>
              <a:t> organic pollutants from a point of view of treatment, detection and action</a:t>
            </a:r>
            <a:r>
              <a:rPr lang="es-ES" sz="1800" dirty="0">
                <a:effectLst/>
                <a:latin typeface="Calibri" panose="020F0502020204030204" pitchFamily="34" charset="0"/>
                <a:ea typeface="Calibri" panose="020F0502020204030204" pitchFamily="34" charset="0"/>
                <a:cs typeface="Times New Roman" panose="02020603050405020304" pitchFamily="18" charset="0"/>
              </a:rPr>
              <a:t>.</a:t>
            </a:r>
          </a:p>
          <a:p>
            <a:endParaRPr lang="es-ES" dirty="0"/>
          </a:p>
        </p:txBody>
      </p:sp>
      <p:sp>
        <p:nvSpPr>
          <p:cNvPr id="4" name="Marcador de número de diapositiva 3"/>
          <p:cNvSpPr>
            <a:spLocks noGrp="1"/>
          </p:cNvSpPr>
          <p:nvPr>
            <p:ph type="sldNum" sz="quarter" idx="5"/>
          </p:nvPr>
        </p:nvSpPr>
        <p:spPr/>
        <p:txBody>
          <a:bodyPr/>
          <a:lstStyle/>
          <a:p>
            <a:fld id="{6E56F9D0-1058-4094-8C7D-BFB3E22F0DB7}" type="slidenum">
              <a:rPr lang="es-ES" smtClean="0"/>
              <a:t>1</a:t>
            </a:fld>
            <a:endParaRPr lang="es-ES"/>
          </a:p>
        </p:txBody>
      </p:sp>
    </p:spTree>
    <p:extLst>
      <p:ext uri="{BB962C8B-B14F-4D97-AF65-F5344CB8AC3E}">
        <p14:creationId xmlns:p14="http://schemas.microsoft.com/office/powerpoint/2010/main" val="432077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spite of the action mode inside the cell is pretty experimentally well-known. The absorption and diffusion of dioxins through the cell membrane are really the first steps of its action mechanism within cells. So, the analysis of the intermolecular interactions between substances and lipid bilayers tackles the bioaccumulation in the membrane.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10</a:t>
            </a:fld>
            <a:endParaRPr lang="es-ES"/>
          </a:p>
        </p:txBody>
      </p:sp>
    </p:spTree>
    <p:extLst>
      <p:ext uri="{BB962C8B-B14F-4D97-AF65-F5344CB8AC3E}">
        <p14:creationId xmlns:p14="http://schemas.microsoft.com/office/powerpoint/2010/main" val="3857348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Thus, the motivation within these topics are: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characterization of pollutant-membrane or pollutant-substrates interactions are key to understand involved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mechanims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that, it is necessary to take into account that Non-covalent interaction such as dispersion and exchange/repulsion, are roughly represented in classical FFs.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Arial" panose="020B0604020202020204" pitchFamily="34" charset="0"/>
              <a:buChar char="•"/>
              <a:tabLst>
                <a:tab pos="457200" algn="l"/>
              </a:tabLst>
            </a:pPr>
            <a:r>
              <a:rPr lang="es-ES" sz="1800" dirty="0">
                <a:effectLst/>
                <a:latin typeface="Calibri" panose="020F0502020204030204" pitchFamily="34" charset="0"/>
                <a:ea typeface="Calibri" panose="020F0502020204030204" pitchFamily="34" charset="0"/>
                <a:cs typeface="Times New Roman" panose="02020603050405020304" pitchFamily="18" charset="0"/>
              </a:rPr>
              <a:t>So,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for</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first time within this topic a energy decomposition analysis (EDA) scheme was applied in combination with QM/MM or QM calculations.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this theoretical research allows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a complete vision of the problem; covering the action, detection and treatment of these substances.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11</a:t>
            </a:fld>
            <a:endParaRPr lang="es-ES"/>
          </a:p>
        </p:txBody>
      </p:sp>
    </p:spTree>
    <p:extLst>
      <p:ext uri="{BB962C8B-B14F-4D97-AF65-F5344CB8AC3E}">
        <p14:creationId xmlns:p14="http://schemas.microsoft.com/office/powerpoint/2010/main" val="1244304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I´m going to introduce briefly the EDA scheme in both cases. First, for QM case, the definition of the interaction energy using the supermolecule approach is going to be the difference of the energy of the complex minus the energies of each one of the monomers, considering the same basis set in the three calculations in order to correct the basis set superposition error.</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what about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enegy</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contributions…we are going to use Density based Energy Decomposition analysis approaches developed by professor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Mandado</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first thing is to consider the expression of the total energy. This is a functional of the one electron density and the two electron exchange correlation densities. This expression should be used to compute each one of these terms above.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12</a:t>
            </a:fld>
            <a:endParaRPr lang="es-ES"/>
          </a:p>
        </p:txBody>
      </p:sp>
    </p:spTree>
    <p:extLst>
      <p:ext uri="{BB962C8B-B14F-4D97-AF65-F5344CB8AC3E}">
        <p14:creationId xmlns:p14="http://schemas.microsoft.com/office/powerpoint/2010/main" val="4286598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So we are going to manipulate this expression to obtain a proper energy decomposition, in particular, we are going to focus on the expression of the energy of the complex. We are going to do 2 things, the first one is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gonna</a:t>
            </a:r>
            <a:r>
              <a:rPr lang="en-US" sz="1800" dirty="0">
                <a:effectLst/>
                <a:latin typeface="Calibri" panose="020F0502020204030204" pitchFamily="34" charset="0"/>
                <a:ea typeface="Calibri" panose="020F0502020204030204" pitchFamily="34" charset="0"/>
                <a:cs typeface="Times New Roman" panose="02020603050405020304" pitchFamily="18" charset="0"/>
              </a:rPr>
              <a:t> subdivide the</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nuclear terms as contribution of the monomers. Thus, these operators appear in the electron-nucleus attraction term and in the nucleus-nucleus repulsion.</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13</a:t>
            </a:fld>
            <a:endParaRPr lang="es-ES"/>
          </a:p>
        </p:txBody>
      </p:sp>
    </p:spTree>
    <p:extLst>
      <p:ext uri="{BB962C8B-B14F-4D97-AF65-F5344CB8AC3E}">
        <p14:creationId xmlns:p14="http://schemas.microsoft.com/office/powerpoint/2010/main" val="1074181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thing we´re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gonna</a:t>
            </a:r>
            <a:r>
              <a:rPr lang="en-US" sz="1800" dirty="0">
                <a:effectLst/>
                <a:latin typeface="Calibri" panose="020F0502020204030204" pitchFamily="34" charset="0"/>
                <a:ea typeface="Calibri" panose="020F0502020204030204" pitchFamily="34" charset="0"/>
                <a:cs typeface="Times New Roman" panose="02020603050405020304" pitchFamily="18" charset="0"/>
              </a:rPr>
              <a:t> do is we are going to represent the one electron density and the two electron exchange correlation densities as sums of unperturbed terms of each one of the monomers plus two perturbation terms from the interaction of the two monomers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14</a:t>
            </a:fld>
            <a:endParaRPr lang="es-ES"/>
          </a:p>
        </p:txBody>
      </p:sp>
    </p:spTree>
    <p:extLst>
      <p:ext uri="{BB962C8B-B14F-4D97-AF65-F5344CB8AC3E}">
        <p14:creationId xmlns:p14="http://schemas.microsoft.com/office/powerpoint/2010/main" val="1045016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we take a look at these two perturbation term in both density expression. So the red term in both cases accounts for the anti-</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symmetrization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the two unperturbed wavefunctions of the two monomers. These terms are going to account for the Exchange repulsion interactions between the two monomers.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the green terms arise in the relaxation of the total wavefunction of the complex. These terms are going to account for the polarization interactions between the two monomers</a:t>
            </a:r>
            <a:r>
              <a:rPr lang="es-ES" sz="2800" dirty="0">
                <a:effectLst/>
              </a:rPr>
              <a:t> </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15</a:t>
            </a:fld>
            <a:endParaRPr lang="es-ES"/>
          </a:p>
        </p:txBody>
      </p:sp>
    </p:spTree>
    <p:extLst>
      <p:ext uri="{BB962C8B-B14F-4D97-AF65-F5344CB8AC3E}">
        <p14:creationId xmlns:p14="http://schemas.microsoft.com/office/powerpoint/2010/main" val="596304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if we´re putting all these things together including the energy expression for each one of these energy terms and considering the modifications in the complex energy, we</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obtain the following expression: We have an electrostatic term, a polarization term and an Pauli term.</a:t>
            </a: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it is possible to apply the 2</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800" dirty="0">
                <a:effectLst/>
                <a:latin typeface="Calibri" panose="020F0502020204030204" pitchFamily="34" charset="0"/>
                <a:ea typeface="Calibri" panose="020F0502020204030204" pitchFamily="34" charset="0"/>
                <a:cs typeface="Times New Roman" panose="02020603050405020304" pitchFamily="18" charset="0"/>
              </a:rPr>
              <a:t> order of perturbation theory which includes a correction inside the polarization deformation density obtaining the next energy decomposition with electrostatic, Pauli, inductive and dispersion energy terms. This expression is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gonna</a:t>
            </a:r>
            <a:r>
              <a:rPr lang="en-US" sz="1800" dirty="0">
                <a:effectLst/>
                <a:latin typeface="Calibri" panose="020F0502020204030204" pitchFamily="34" charset="0"/>
                <a:ea typeface="Calibri" panose="020F0502020204030204" pitchFamily="34" charset="0"/>
                <a:cs typeface="Times New Roman" panose="02020603050405020304" pitchFamily="18" charset="0"/>
              </a:rPr>
              <a:t> be used on the study of affinity and stability between substrates-pollutants complexes.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16</a:t>
            </a:fld>
            <a:endParaRPr lang="es-ES"/>
          </a:p>
        </p:txBody>
      </p:sp>
    </p:spTree>
    <p:extLst>
      <p:ext uri="{BB962C8B-B14F-4D97-AF65-F5344CB8AC3E}">
        <p14:creationId xmlns:p14="http://schemas.microsoft.com/office/powerpoint/2010/main" val="3136003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how can we extend this EDA approach to the QM/MM framework. From the interaction energy expression we have to compute these three energy terms separately. Now, the complex no longer consists of just monomer A and monomer B because we have the molecular mechanics point charges. So, an electrostatic embedding QM/MM computation on the full complex is necessary. In addition, the real important thing here is to consistently assign these point charges to one of most present monomer in the system</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our case, we have assigned all point charges in the monomer associated with the lipid membrane whereas the other monomer is going to be the pollutants.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So, we are going to use the same expression as seen before except this time MM charges are included as nuclear terms in the energy expression</a:t>
            </a:r>
            <a:r>
              <a:rPr lang="es-ES" sz="2800" dirty="0">
                <a:effectLst/>
                <a:latin typeface="Calibri" panose="020F0502020204030204" pitchFamily="34" charset="0"/>
                <a:ea typeface="Calibri" panose="020F0502020204030204" pitchFamily="34" charset="0"/>
                <a:cs typeface="Times New Roman" panose="02020603050405020304" pitchFamily="18" charset="0"/>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17</a:t>
            </a:fld>
            <a:endParaRPr lang="es-ES"/>
          </a:p>
        </p:txBody>
      </p:sp>
    </p:spTree>
    <p:extLst>
      <p:ext uri="{BB962C8B-B14F-4D97-AF65-F5344CB8AC3E}">
        <p14:creationId xmlns:p14="http://schemas.microsoft.com/office/powerpoint/2010/main" val="17043135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So, we are going back to chemical sensor and filters study. The adsorption complexes formed between TCDD and TCDF with finite models of graphene and white graphene were explored as chemical filters. White graphene is used due to its pore size.</a:t>
            </a: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choice of this size was based on a comparison using 96 atoms and periodic boundary conditions, showing no significant differences in adsorption complexes of graphene with other organic molecules. In order to analyze the affinity, EDA-QM scheme was applied on stacking and perpendicular complexes. The QM calculations was performed by this hybrid functional which</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includes most of dispersion energy implicitly, providing a more accurate description of the density polarization.  We are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gonna</a:t>
            </a:r>
            <a:r>
              <a:rPr lang="en-US" sz="1800" dirty="0">
                <a:effectLst/>
                <a:latin typeface="Calibri" panose="020F0502020204030204" pitchFamily="34" charset="0"/>
                <a:ea typeface="Calibri" panose="020F0502020204030204" pitchFamily="34" charset="0"/>
                <a:cs typeface="Times New Roman" panose="02020603050405020304" pitchFamily="18" charset="0"/>
              </a:rPr>
              <a:t> focused on stacking complexes due to larger stability.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18</a:t>
            </a:fld>
            <a:endParaRPr lang="es-ES"/>
          </a:p>
        </p:txBody>
      </p:sp>
    </p:spTree>
    <p:extLst>
      <p:ext uri="{BB962C8B-B14F-4D97-AF65-F5344CB8AC3E}">
        <p14:creationId xmlns:p14="http://schemas.microsoft.com/office/powerpoint/2010/main" val="1398524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the use of hybrid surfaces with these compounds are really interesting since they present a strong confinement of the electromagnetic response within the carbon domains and a high modulation of the resonance wavelengths in the visible and/or UV region could extend its use as chemical sensor, in particular for the technique surface enhanced Raman Spectroscopy. Indeed, the Raman spectra simulated using off and on-resonance conditions for these complexes show a significant enhanced around 4 orders in some vibrational modes from pollutants, specially using laser excitation wavelengths.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19</a:t>
            </a:fld>
            <a:endParaRPr lang="es-ES"/>
          </a:p>
        </p:txBody>
      </p:sp>
    </p:spTree>
    <p:extLst>
      <p:ext uri="{BB962C8B-B14F-4D97-AF65-F5344CB8AC3E}">
        <p14:creationId xmlns:p14="http://schemas.microsoft.com/office/powerpoint/2010/main" val="978405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Why do persistent organic pollutants matter? Because they are dangerous chemicals that threaten human health and the planet’s ecosystems.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They present the following characteristics: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they remain intact for long periods of time; they accumulate and magnify in living organisms through the food chain; they are toxic to both humans and wildlife; and they become widely distributed throughout the environment</a:t>
            </a:r>
            <a:r>
              <a:rPr lang="es-ES" dirty="0">
                <a:effectLst/>
              </a:rPr>
              <a:t> .</a:t>
            </a:r>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2</a:t>
            </a:fld>
            <a:endParaRPr lang="es-ES"/>
          </a:p>
        </p:txBody>
      </p:sp>
    </p:spTree>
    <p:extLst>
      <p:ext uri="{BB962C8B-B14F-4D97-AF65-F5344CB8AC3E}">
        <p14:creationId xmlns:p14="http://schemas.microsoft.com/office/powerpoint/2010/main" val="3499307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Next, we are going to focus on the interaction energies and contributions from the complexes obtained with these surfaces. First of all, we can observe that the dispersion energy is the dominant contribution in all the complexes, but some important differences explain the trends observed in the total interaction energies.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On one hand, the induction energy is significant in white graphene (BN96) due to the presence of polar B-N bonds. However, it is not enough to reach the stability of the complexes with carbon atoms.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we can observe that the external borazine rings have little influence on the interaction of the pollutants with the internal carbon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nanodisk</a:t>
            </a:r>
            <a:r>
              <a:rPr lang="en-US" sz="1800" dirty="0">
                <a:effectLst/>
                <a:latin typeface="Calibri" panose="020F0502020204030204" pitchFamily="34" charset="0"/>
                <a:ea typeface="Calibri" panose="020F0502020204030204" pitchFamily="34" charset="0"/>
                <a:cs typeface="Times New Roman" panose="02020603050405020304" pitchFamily="18" charset="0"/>
              </a:rPr>
              <a:t>. However, the slightly lower interaction energy of the complexes formed with hybrid with respect to graphene  might be related to the bent structure adopted by the former.</a:t>
            </a:r>
            <a:endParaRPr lang="es-ES" sz="4000" dirty="0"/>
          </a:p>
          <a:p>
            <a:endParaRPr lang="es-ES" sz="2800"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20</a:t>
            </a:fld>
            <a:endParaRPr lang="es-ES"/>
          </a:p>
        </p:txBody>
      </p:sp>
    </p:spTree>
    <p:extLst>
      <p:ext uri="{BB962C8B-B14F-4D97-AF65-F5344CB8AC3E}">
        <p14:creationId xmlns:p14="http://schemas.microsoft.com/office/powerpoint/2010/main" val="1337642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Calibri" panose="020F0502020204030204" pitchFamily="34" charset="0"/>
              </a:rPr>
              <a:t>On the study of Permeation of POPs through Membranes. We have considered as membrane a lipid bilayer formed by 64 molecules of </a:t>
            </a:r>
            <a:r>
              <a:rPr lang="en-US" sz="1800">
                <a:effectLst/>
                <a:latin typeface="Calibri" panose="020F0502020204030204" pitchFamily="34" charset="0"/>
                <a:ea typeface="Calibri" panose="020F0502020204030204" pitchFamily="34" charset="0"/>
                <a:cs typeface="Calibri" panose="020F0502020204030204" pitchFamily="34" charset="0"/>
              </a:rPr>
              <a:t>DOPC per layer. </a:t>
            </a:r>
            <a:r>
              <a:rPr lang="en-US" sz="1800" dirty="0">
                <a:effectLst/>
                <a:latin typeface="Calibri" panose="020F0502020204030204" pitchFamily="34" charset="0"/>
                <a:ea typeface="Calibri" panose="020F0502020204030204" pitchFamily="34" charset="0"/>
                <a:cs typeface="Calibri" panose="020F0502020204030204" pitchFamily="34" charset="0"/>
              </a:rPr>
              <a:t>Then, the pollutants are placed at 32 </a:t>
            </a:r>
            <a:r>
              <a:rPr lang="en-US" sz="1800" dirty="0" err="1">
                <a:effectLst/>
                <a:latin typeface="Cambria Math" panose="02040503050406030204" pitchFamily="18" charset="0"/>
                <a:ea typeface="Calibri" panose="020F0502020204030204" pitchFamily="34" charset="0"/>
                <a:cs typeface="Cambria Math" panose="02040503050406030204" pitchFamily="18" charset="0"/>
              </a:rPr>
              <a:t>Å</a:t>
            </a:r>
            <a:r>
              <a:rPr lang="en-US" sz="1800" dirty="0">
                <a:effectLst/>
                <a:latin typeface="Calibri" panose="020F0502020204030204" pitchFamily="34" charset="0"/>
                <a:ea typeface="Calibri" panose="020F0502020204030204" pitchFamily="34" charset="0"/>
                <a:cs typeface="Calibri" panose="020F0502020204030204" pitchFamily="34" charset="0"/>
              </a:rPr>
              <a:t> from CM of the membrane and the equilibration was carried out.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buFontTx/>
              <a:buNone/>
            </a:pPr>
            <a:r>
              <a:rPr lang="en-US" sz="1800" dirty="0">
                <a:effectLst/>
                <a:latin typeface="Calibri" panose="020F0502020204030204" pitchFamily="34" charset="0"/>
                <a:ea typeface="Calibri" panose="020F0502020204030204" pitchFamily="34" charset="0"/>
                <a:cs typeface="Calibri" panose="020F0502020204030204" pitchFamily="34" charset="0"/>
              </a:rPr>
              <a:t>The permeation processes of pollutants through the lipid bilayer were simulated by means of the umbrella sampling technique being the reaction coordinate the distance between the centers of mass of the pollutant and membrane along, which is divided into 65 windows and CMD simulation of 20 ns was run in each window.</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rPr>
              <a:t>This comparative study try to give an answer to next question Is toxicity related to diffusion through the lipid bilayer?</a:t>
            </a:r>
            <a:r>
              <a:rPr lang="es-ES" sz="2800" dirty="0">
                <a:effectLst/>
              </a:rPr>
              <a:t> </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21</a:t>
            </a:fld>
            <a:endParaRPr lang="es-ES"/>
          </a:p>
        </p:txBody>
      </p:sp>
    </p:spTree>
    <p:extLst>
      <p:ext uri="{BB962C8B-B14F-4D97-AF65-F5344CB8AC3E}">
        <p14:creationId xmlns:p14="http://schemas.microsoft.com/office/powerpoint/2010/main" val="3489551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TCDD and TCDF energy profiles are very similar, where Free energy </a:t>
            </a:r>
            <a:r>
              <a:rPr lang="en-US" sz="1800" b="1" dirty="0">
                <a:effectLst/>
                <a:latin typeface="Calibri" panose="020F0502020204030204" pitchFamily="34" charset="0"/>
                <a:ea typeface="Calibri" panose="020F0502020204030204" pitchFamily="34" charset="0"/>
              </a:rPr>
              <a:t>minimum</a:t>
            </a:r>
            <a:r>
              <a:rPr lang="en-US" sz="1800" dirty="0">
                <a:effectLst/>
                <a:latin typeface="Calibri" panose="020F0502020204030204" pitchFamily="34" charset="0"/>
                <a:ea typeface="Calibri" panose="020F0502020204030204" pitchFamily="34" charset="0"/>
              </a:rPr>
              <a:t> in the middle of the bilayer (nonpolar region) and the maxima close to the polar heads. In addition, free energy is slightly more </a:t>
            </a:r>
            <a:r>
              <a:rPr lang="en-US" sz="1800" dirty="0" err="1">
                <a:effectLst/>
                <a:latin typeface="Calibri" panose="020F0502020204030204" pitchFamily="34" charset="0"/>
                <a:ea typeface="Calibri" panose="020F0502020204030204" pitchFamily="34" charset="0"/>
              </a:rPr>
              <a:t>favourable</a:t>
            </a:r>
            <a:r>
              <a:rPr lang="en-US" sz="1800" dirty="0">
                <a:effectLst/>
                <a:latin typeface="Calibri" panose="020F0502020204030204" pitchFamily="34" charset="0"/>
                <a:ea typeface="Calibri" panose="020F0502020204030204" pitchFamily="34" charset="0"/>
              </a:rPr>
              <a:t> for TCDD than for TCDF. For these interactions around the minima region, QM/MM-EDA scheme was applied in order to analyze.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However, in order to do that we need to know the region QM to take into account as well as the number of snapshots to take as a good sampling of these regions</a:t>
            </a:r>
            <a:r>
              <a:rPr lang="es-ES" sz="2800" dirty="0">
                <a:effectLst/>
              </a:rPr>
              <a:t> </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22</a:t>
            </a:fld>
            <a:endParaRPr lang="es-ES"/>
          </a:p>
        </p:txBody>
      </p:sp>
    </p:spTree>
    <p:extLst>
      <p:ext uri="{BB962C8B-B14F-4D97-AF65-F5344CB8AC3E}">
        <p14:creationId xmlns:p14="http://schemas.microsoft.com/office/powerpoint/2010/main" val="3831143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optimal QM region must contain the pollutant and the minimum number of DOPC molecules. So, it is necessary to analyze the convergence of the interaction energy and its contribution as the number of the DOPC molecules increases in the minimum region.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convergence is reached with 7 lipids in both cases. Moreover, in a recent work on cisplatin permeation through the same lipid membrane was determined that 100 geometries as a good sampling.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23</a:t>
            </a:fld>
            <a:endParaRPr lang="es-ES"/>
          </a:p>
        </p:txBody>
      </p:sp>
    </p:spTree>
    <p:extLst>
      <p:ext uri="{BB962C8B-B14F-4D97-AF65-F5344CB8AC3E}">
        <p14:creationId xmlns:p14="http://schemas.microsoft.com/office/powerpoint/2010/main" val="41329455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Times New Roman" panose="02020603050405020304" pitchFamily="18" charset="0"/>
              </a:rPr>
              <a:t>Next, the EDA results obtained under these conditions are displayed. </a:t>
            </a:r>
          </a:p>
          <a:p>
            <a:pPr marL="0" lvl="0" indent="0" algn="just">
              <a:buFontTx/>
              <a:buNone/>
            </a:pPr>
            <a:r>
              <a:rPr lang="en-US" sz="1800" dirty="0">
                <a:effectLst/>
                <a:latin typeface="Calibri" panose="020F0502020204030204" pitchFamily="34" charset="0"/>
                <a:ea typeface="Times New Roman" panose="02020603050405020304" pitchFamily="18" charset="0"/>
              </a:rPr>
              <a:t>First, the energy increase in the interaction energy is significantly larger than that predicted by the CMD simulation. However, there exist a good correspondence in absolute and relative terms.</a:t>
            </a:r>
            <a:endParaRPr lang="es-ES" sz="1800" dirty="0">
              <a:effectLst/>
              <a:latin typeface="Times New Roman" panose="02020603050405020304" pitchFamily="18" charset="0"/>
              <a:ea typeface="Times New Roman" panose="02020603050405020304" pitchFamily="18" charset="0"/>
            </a:endParaRPr>
          </a:p>
          <a:p>
            <a:pPr marL="0" lvl="0" indent="0" algn="just">
              <a:buFontTx/>
              <a:buNone/>
            </a:pPr>
            <a:r>
              <a:rPr lang="en-US" sz="1800" dirty="0">
                <a:effectLst/>
                <a:latin typeface="Calibri" panose="020F0502020204030204" pitchFamily="34" charset="0"/>
                <a:ea typeface="Times New Roman" panose="02020603050405020304" pitchFamily="18" charset="0"/>
              </a:rPr>
              <a:t>On the other hand, i</a:t>
            </a:r>
            <a:r>
              <a:rPr lang="en-US" sz="1800" dirty="0">
                <a:effectLst/>
                <a:latin typeface="Calibri" panose="020F0502020204030204" pitchFamily="34" charset="0"/>
                <a:ea typeface="Calibri" panose="020F0502020204030204" pitchFamily="34" charset="0"/>
              </a:rPr>
              <a:t>n both pollutants ,the dispersion is the dominant contribution and it is more than twice the electrostatic energy, whereas the induction energy has a marginal contribution. </a:t>
            </a:r>
            <a:endParaRPr lang="es-ES" sz="1800" dirty="0">
              <a:effectLst/>
              <a:latin typeface="Times New Roman" panose="02020603050405020304" pitchFamily="18" charset="0"/>
              <a:ea typeface="Times New Roman" panose="02020603050405020304" pitchFamily="18" charset="0"/>
            </a:endParaRPr>
          </a:p>
          <a:p>
            <a:r>
              <a:rPr lang="en-US" sz="1800" dirty="0">
                <a:effectLst/>
                <a:latin typeface="Calibri" panose="020F0502020204030204" pitchFamily="34" charset="0"/>
                <a:ea typeface="Calibri" panose="020F0502020204030204" pitchFamily="34" charset="0"/>
              </a:rPr>
              <a:t>As a general conclusion, the small differences found between the TCDD and TCDF in the permeation processes, both in the CMD simulations and the QM/MM-EDA calculations, points out that the adsorption and diffusion steps through the cell membrane do not explain the different toxicity measured for TCDD and TCDF</a:t>
            </a:r>
            <a:r>
              <a:rPr lang="es-ES" sz="2800" dirty="0">
                <a:effectLst/>
                <a:latin typeface="Calibri" panose="020F0502020204030204" pitchFamily="34" charset="0"/>
                <a:ea typeface="Calibri" panose="020F0502020204030204" pitchFamily="34" charset="0"/>
              </a:rPr>
              <a:t>.</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24</a:t>
            </a:fld>
            <a:endParaRPr lang="es-ES"/>
          </a:p>
        </p:txBody>
      </p:sp>
    </p:spTree>
    <p:extLst>
      <p:ext uri="{BB962C8B-B14F-4D97-AF65-F5344CB8AC3E}">
        <p14:creationId xmlns:p14="http://schemas.microsoft.com/office/powerpoint/2010/main" val="1514693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Times New Roman" panose="02020603050405020304" pitchFamily="18" charset="0"/>
              </a:rPr>
              <a:t>Finally, I would like to thank the organizations and institutions that partially founded this research and I would also like to mention people that participate in this work, some of them in the audience. My colleagues from </a:t>
            </a:r>
            <a:r>
              <a:rPr lang="en-US" sz="1800" dirty="0" err="1">
                <a:effectLst/>
                <a:latin typeface="Calibri" panose="020F0502020204030204" pitchFamily="34" charset="0"/>
                <a:ea typeface="Times New Roman" panose="02020603050405020304" pitchFamily="18" charset="0"/>
              </a:rPr>
              <a:t>UVigo</a:t>
            </a:r>
            <a:r>
              <a:rPr lang="en-US" sz="1800" dirty="0">
                <a:effectLst/>
                <a:latin typeface="Calibri" panose="020F0502020204030204" pitchFamily="34" charset="0"/>
                <a:ea typeface="Times New Roman" panose="02020603050405020304" pitchFamily="18" charset="0"/>
              </a:rPr>
              <a:t> (Raul Alvarado and Marcos </a:t>
            </a:r>
            <a:r>
              <a:rPr lang="en-US" sz="1800" dirty="0" err="1">
                <a:effectLst/>
                <a:latin typeface="Calibri" panose="020F0502020204030204" pitchFamily="34" charset="0"/>
                <a:ea typeface="Times New Roman" panose="02020603050405020304" pitchFamily="18" charset="0"/>
              </a:rPr>
              <a:t>Mandado</a:t>
            </a:r>
            <a:r>
              <a:rPr lang="en-US" sz="1800" dirty="0">
                <a:effectLst/>
                <a:latin typeface="Calibri" panose="020F0502020204030204" pitchFamily="34" charset="0"/>
                <a:ea typeface="Times New Roman" panose="02020603050405020304" pitchFamily="18" charset="0"/>
              </a:rPr>
              <a:t>) and my colleagues from </a:t>
            </a:r>
            <a:r>
              <a:rPr lang="en-US" sz="1800" dirty="0" err="1">
                <a:effectLst/>
                <a:latin typeface="Calibri" panose="020F0502020204030204" pitchFamily="34" charset="0"/>
                <a:ea typeface="Times New Roman" panose="02020603050405020304" pitchFamily="18" charset="0"/>
              </a:rPr>
              <a:t>Mobiochem</a:t>
            </a:r>
            <a:r>
              <a:rPr lang="en-US" sz="1800" dirty="0">
                <a:effectLst/>
                <a:latin typeface="Calibri" panose="020F0502020204030204" pitchFamily="34" charset="0"/>
                <a:ea typeface="Times New Roman" panose="02020603050405020304" pitchFamily="18" charset="0"/>
              </a:rPr>
              <a:t> group from UAM (Gustavo Cárdenas and </a:t>
            </a:r>
            <a:r>
              <a:rPr lang="en-US" sz="1800" dirty="0" err="1">
                <a:effectLst/>
                <a:latin typeface="Calibri" panose="020F0502020204030204" pitchFamily="34" charset="0"/>
                <a:ea typeface="Times New Roman" panose="02020603050405020304" pitchFamily="18" charset="0"/>
              </a:rPr>
              <a:t>Juanjo</a:t>
            </a:r>
            <a:r>
              <a:rPr lang="en-US" sz="1800" dirty="0">
                <a:effectLst/>
                <a:latin typeface="Calibri" panose="020F0502020204030204" pitchFamily="34" charset="0"/>
                <a:ea typeface="Times New Roman" panose="02020603050405020304" pitchFamily="18" charset="0"/>
              </a:rPr>
              <a:t> Nogueira). Thank you very much for your kind attention.</a:t>
            </a:r>
            <a:endParaRPr lang="es-ES" sz="1800" dirty="0">
              <a:effectLst/>
              <a:latin typeface="Times New Roman" panose="02020603050405020304" pitchFamily="18" charset="0"/>
              <a:ea typeface="Times New Roman" panose="02020603050405020304" pitchFamily="18" charset="0"/>
            </a:endParaRP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25</a:t>
            </a:fld>
            <a:endParaRPr lang="es-ES"/>
          </a:p>
        </p:txBody>
      </p:sp>
    </p:spTree>
    <p:extLst>
      <p:ext uri="{BB962C8B-B14F-4D97-AF65-F5344CB8AC3E}">
        <p14:creationId xmlns:p14="http://schemas.microsoft.com/office/powerpoint/2010/main" val="2447547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26</a:t>
            </a:fld>
            <a:endParaRPr lang="es-ES"/>
          </a:p>
        </p:txBody>
      </p:sp>
    </p:spTree>
    <p:extLst>
      <p:ext uri="{BB962C8B-B14F-4D97-AF65-F5344CB8AC3E}">
        <p14:creationId xmlns:p14="http://schemas.microsoft.com/office/powerpoint/2010/main" val="37819181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800" dirty="0">
                <a:latin typeface="Helvetica" pitchFamily="2" charset="0"/>
              </a:rPr>
              <a:t>So, </a:t>
            </a:r>
            <a:r>
              <a:rPr lang="es-ES" sz="1800" dirty="0" err="1">
                <a:latin typeface="Helvetica" pitchFamily="2" charset="0"/>
              </a:rPr>
              <a:t>we</a:t>
            </a:r>
            <a:r>
              <a:rPr lang="es-ES" sz="1800" dirty="0">
                <a:latin typeface="Helvetica" pitchFamily="2" charset="0"/>
              </a:rPr>
              <a:t> </a:t>
            </a:r>
            <a:r>
              <a:rPr lang="es-ES" sz="1800" dirty="0" err="1">
                <a:latin typeface="Helvetica" pitchFamily="2" charset="0"/>
              </a:rPr>
              <a:t>have</a:t>
            </a:r>
            <a:r>
              <a:rPr lang="es-ES" sz="1800" dirty="0">
                <a:latin typeface="Helvetica" pitchFamily="2" charset="0"/>
              </a:rPr>
              <a:t> </a:t>
            </a:r>
            <a:r>
              <a:rPr lang="es-ES" sz="1800" dirty="0" err="1">
                <a:latin typeface="Helvetica" pitchFamily="2" charset="0"/>
              </a:rPr>
              <a:t>seen</a:t>
            </a:r>
            <a:r>
              <a:rPr lang="es-ES" sz="1800" dirty="0">
                <a:latin typeface="Helvetica" pitchFamily="2" charset="0"/>
              </a:rPr>
              <a:t> </a:t>
            </a:r>
            <a:r>
              <a:rPr lang="es-ES" sz="1800" dirty="0" err="1">
                <a:latin typeface="Helvetica" pitchFamily="2" charset="0"/>
              </a:rPr>
              <a:t>that</a:t>
            </a:r>
            <a:r>
              <a:rPr lang="es-ES" sz="1800" dirty="0">
                <a:latin typeface="Helvetica" pitchFamily="2" charset="0"/>
              </a:rPr>
              <a:t>…</a:t>
            </a:r>
          </a:p>
          <a:p>
            <a:endParaRPr lang="es-ES" sz="1800" dirty="0">
              <a:latin typeface="Helvetica" pitchFamily="2" charset="0"/>
            </a:endParaRPr>
          </a:p>
          <a:p>
            <a:r>
              <a:rPr lang="es-ES" sz="1800" dirty="0" err="1">
                <a:latin typeface="Helvetica" pitchFamily="2" charset="0"/>
              </a:rPr>
              <a:t>Finally</a:t>
            </a:r>
            <a:r>
              <a:rPr lang="es-ES" sz="1800" dirty="0">
                <a:latin typeface="Helvetica" pitchFamily="2" charset="0"/>
              </a:rPr>
              <a:t>, </a:t>
            </a:r>
            <a:r>
              <a:rPr lang="es-ES" sz="1800" dirty="0" err="1">
                <a:latin typeface="Helvetica" pitchFamily="2" charset="0"/>
              </a:rPr>
              <a:t>we</a:t>
            </a:r>
            <a:r>
              <a:rPr lang="es-ES" sz="1800" dirty="0">
                <a:latin typeface="Helvetica" pitchFamily="2" charset="0"/>
              </a:rPr>
              <a:t> can </a:t>
            </a:r>
            <a:r>
              <a:rPr lang="es-ES" sz="1800" dirty="0" err="1">
                <a:latin typeface="Helvetica" pitchFamily="2" charset="0"/>
              </a:rPr>
              <a:t>conclude</a:t>
            </a:r>
            <a:r>
              <a:rPr lang="es-ES" sz="1800" dirty="0">
                <a:latin typeface="Helvetica" pitchFamily="2" charset="0"/>
              </a:rPr>
              <a:t> </a:t>
            </a:r>
            <a:r>
              <a:rPr lang="es-ES" sz="1800" dirty="0" err="1">
                <a:latin typeface="Helvetica" pitchFamily="2" charset="0"/>
              </a:rPr>
              <a:t>that</a:t>
            </a:r>
            <a:r>
              <a:rPr lang="es-ES" sz="1800">
                <a:latin typeface="Helvetica" pitchFamily="2" charset="0"/>
              </a:rPr>
              <a:t>…</a:t>
            </a:r>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27</a:t>
            </a:fld>
            <a:endParaRPr lang="es-ES"/>
          </a:p>
        </p:txBody>
      </p:sp>
    </p:spTree>
    <p:extLst>
      <p:ext uri="{BB962C8B-B14F-4D97-AF65-F5344CB8AC3E}">
        <p14:creationId xmlns:p14="http://schemas.microsoft.com/office/powerpoint/2010/main" val="13644059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4000" dirty="0"/>
          </a:p>
          <a:p>
            <a:endParaRPr lang="es-ES" sz="2800"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28</a:t>
            </a:fld>
            <a:endParaRPr lang="es-ES"/>
          </a:p>
        </p:txBody>
      </p:sp>
    </p:spTree>
    <p:extLst>
      <p:ext uri="{BB962C8B-B14F-4D97-AF65-F5344CB8AC3E}">
        <p14:creationId xmlns:p14="http://schemas.microsoft.com/office/powerpoint/2010/main" val="2711733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scientific evidence shows that long‐term exposure even to low levels of POPs could cause important diseases and disorders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3</a:t>
            </a:fld>
            <a:endParaRPr lang="es-ES"/>
          </a:p>
        </p:txBody>
      </p:sp>
    </p:spTree>
    <p:extLst>
      <p:ext uri="{BB962C8B-B14F-4D97-AF65-F5344CB8AC3E}">
        <p14:creationId xmlns:p14="http://schemas.microsoft.com/office/powerpoint/2010/main" val="1733940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all these reasons, </a:t>
            </a:r>
            <a:r>
              <a:rPr lang="en-US" sz="1800"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the </a:t>
            </a:r>
            <a:r>
              <a:rPr lang="en-US" sz="1800" b="1"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United Nations with its Environment </a:t>
            </a:r>
            <a:r>
              <a:rPr lang="en-US" sz="1800" b="1" dirty="0" err="1">
                <a:solidFill>
                  <a:srgbClr val="202122"/>
                </a:solidFill>
                <a:effectLst/>
                <a:latin typeface="Arial" panose="020B0604020202020204" pitchFamily="34" charset="0"/>
                <a:ea typeface="Calibri" panose="020F0502020204030204" pitchFamily="34" charset="0"/>
                <a:cs typeface="Times New Roman" panose="02020603050405020304" pitchFamily="18" charset="0"/>
              </a:rPr>
              <a:t>Programme</a:t>
            </a:r>
            <a:r>
              <a:rPr lang="en-US" sz="1800" dirty="0">
                <a:effectLst/>
                <a:latin typeface="Calibri" panose="020F0502020204030204" pitchFamily="34" charset="0"/>
                <a:ea typeface="Calibri" panose="020F0502020204030204" pitchFamily="34" charset="0"/>
                <a:cs typeface="Times New Roman" panose="02020603050405020304" pitchFamily="18" charset="0"/>
              </a:rPr>
              <a:t> prepared a global treaty to protect human health and the environment from POPs. This was ratified in 2004. The Stockholm Convention calls for reduction or elimination of releases of POPs globally. To date, 185 countries have ratified the Convention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4</a:t>
            </a:fld>
            <a:endParaRPr lang="es-ES"/>
          </a:p>
        </p:txBody>
      </p:sp>
    </p:spTree>
    <p:extLst>
      <p:ext uri="{BB962C8B-B14F-4D97-AF65-F5344CB8AC3E}">
        <p14:creationId xmlns:p14="http://schemas.microsoft.com/office/powerpoint/2010/main" val="691171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As you can see, this agreement was updated and new chemicals get added regularly. So, nowadays 34 POPs are listed under the Convention</a:t>
            </a:r>
            <a:endParaRPr lang="es-ES" dirty="0"/>
          </a:p>
          <a:p>
            <a:r>
              <a:rPr lang="en-US" sz="1200" dirty="0">
                <a:effectLst/>
                <a:latin typeface="Calibri" panose="020F0502020204030204" pitchFamily="34" charset="0"/>
                <a:ea typeface="Calibri" panose="020F0502020204030204" pitchFamily="34" charset="0"/>
                <a:cs typeface="Times New Roman" panose="02020603050405020304" pitchFamily="18" charset="0"/>
              </a:rPr>
              <a:t>Among them, the Unintentional Persistent Organic Pollutants are really important due to address their reduction because…</a:t>
            </a:r>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5</a:t>
            </a:fld>
            <a:endParaRPr lang="es-ES"/>
          </a:p>
        </p:txBody>
      </p:sp>
    </p:spTree>
    <p:extLst>
      <p:ext uri="{BB962C8B-B14F-4D97-AF65-F5344CB8AC3E}">
        <p14:creationId xmlns:p14="http://schemas.microsoft.com/office/powerpoint/2010/main" val="163019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are not voluntarily produced or released into the environment but they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derive from anthropogenic sources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Usually, They are emitted during incomplete combustion processes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involving organic matter and chlorine or are created as by-products of manufacturing </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other chemicals. Indeed, the UPOPs levels are</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directly related to air quality.</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 name="Marcador de número de diapositiva 3"/>
          <p:cNvSpPr>
            <a:spLocks noGrp="1"/>
          </p:cNvSpPr>
          <p:nvPr>
            <p:ph type="sldNum" sz="quarter" idx="5"/>
          </p:nvPr>
        </p:nvSpPr>
        <p:spPr/>
        <p:txBody>
          <a:bodyPr/>
          <a:lstStyle/>
          <a:p>
            <a:fld id="{5FCBA261-F01A-EE40-B9C6-4EEDEA987748}" type="slidenum">
              <a:rPr lang="es-ES" smtClean="0"/>
              <a:t>6</a:t>
            </a:fld>
            <a:endParaRPr lang="es-ES"/>
          </a:p>
        </p:txBody>
      </p:sp>
    </p:spTree>
    <p:extLst>
      <p:ext uri="{BB962C8B-B14F-4D97-AF65-F5344CB8AC3E}">
        <p14:creationId xmlns:p14="http://schemas.microsoft.com/office/powerpoint/2010/main" val="371497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From them, the Polychlorinated dibenzodioxins (PCDDs) </a:t>
            </a:r>
            <a:r>
              <a:rPr lang="en-US" sz="1800"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dibenzofurans (PCDFs) </a:t>
            </a:r>
            <a:r>
              <a:rPr lang="en-US" sz="1800" dirty="0">
                <a:effectLst/>
                <a:latin typeface="Calibri" panose="020F0502020204030204" pitchFamily="34" charset="0"/>
                <a:ea typeface="Calibri" panose="020F0502020204030204" pitchFamily="34" charset="0"/>
                <a:cs typeface="Times New Roman" panose="02020603050405020304" pitchFamily="18" charset="0"/>
              </a:rPr>
              <a:t>are the most known and the only listed as unintentional POPs in the initial treaty.</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are composed by a significant numbers of congeners, but only 17 of them are toxic.</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Measures from individual toxicity assays assign a single scaling factor known as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Toxic Equivalency Factor</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TEF</a:t>
            </a:r>
            <a:r>
              <a:rPr lang="en-US" sz="1800" dirty="0">
                <a:effectLst/>
                <a:latin typeface="Calibri" panose="020F0502020204030204" pitchFamily="34" charset="0"/>
                <a:ea typeface="Calibri" panose="020F0502020204030204" pitchFamily="34" charset="0"/>
                <a:cs typeface="Times New Roman" panose="02020603050405020304" pitchFamily="18" charset="0"/>
              </a:rPr>
              <a:t>). Thus, TCDD and TCDF are the best investigated UPOPs with the highest toxicity.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That</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is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why</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we</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will</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focus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on</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them</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algn="just"/>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endParaRPr lang="es-ES" dirty="0"/>
          </a:p>
        </p:txBody>
      </p:sp>
      <p:sp>
        <p:nvSpPr>
          <p:cNvPr id="4" name="Marcador de número de diapositiva 3"/>
          <p:cNvSpPr>
            <a:spLocks noGrp="1"/>
          </p:cNvSpPr>
          <p:nvPr>
            <p:ph type="sldNum" sz="quarter" idx="5"/>
          </p:nvPr>
        </p:nvSpPr>
        <p:spPr/>
        <p:txBody>
          <a:bodyPr/>
          <a:lstStyle/>
          <a:p>
            <a:fld id="{5FCBA261-F01A-EE40-B9C6-4EEDEA987748}" type="slidenum">
              <a:rPr lang="es-ES" smtClean="0"/>
              <a:t>7</a:t>
            </a:fld>
            <a:endParaRPr lang="es-ES"/>
          </a:p>
        </p:txBody>
      </p:sp>
    </p:spTree>
    <p:extLst>
      <p:ext uri="{BB962C8B-B14F-4D97-AF65-F5344CB8AC3E}">
        <p14:creationId xmlns:p14="http://schemas.microsoft.com/office/powerpoint/2010/main" val="4050650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action mode of these pollutants is: </a:t>
            </a:r>
            <a:r>
              <a:rPr lang="es-ES" sz="1800" dirty="0">
                <a:effectLst/>
                <a:latin typeface="Calibri" panose="020F0502020204030204" pitchFamily="34" charset="0"/>
                <a:ea typeface="Calibri" panose="020F0502020204030204" pitchFamily="34" charset="0"/>
                <a:cs typeface="Times New Roman" panose="02020603050405020304" pitchFamily="18" charset="0"/>
              </a:rPr>
              <a:t>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the</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beginning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diffusion through the membrane and once inside the cell, they bind to Aryl hydrocarbon receptor till causing changes in gene transcription.</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buFontTx/>
              <a:buNone/>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8</a:t>
            </a:fld>
            <a:endParaRPr lang="es-ES"/>
          </a:p>
        </p:txBody>
      </p:sp>
    </p:spTree>
    <p:extLst>
      <p:ext uri="{BB962C8B-B14F-4D97-AF65-F5344CB8AC3E}">
        <p14:creationId xmlns:p14="http://schemas.microsoft.com/office/powerpoint/2010/main" val="2345210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a theoretical point of view, the state of the art on POPs are mainly related to the reduction and/or detection of “dioxins”. </a:t>
            </a:r>
          </a:p>
          <a:p>
            <a:pPr marL="0" lvl="0" indent="0" algn="just">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that, the development of new substrates as chemical sensors or filters for the treatment of these substances involves the analysis of the affinity and stability of the complexes formed between pollutants and substrates. For example, using graphene or boron nitride surfaces,</a:t>
            </a: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known as white graphene, or even hybrid materials based on boron, nitrogen and carbon, whose optical activity may be easily tuned for sensing.</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s-ES" sz="1800" dirty="0">
              <a:latin typeface="Helvetica" pitchFamily="2" charset="0"/>
            </a:endParaRPr>
          </a:p>
        </p:txBody>
      </p:sp>
      <p:sp>
        <p:nvSpPr>
          <p:cNvPr id="4" name="Marcador de número de diapositiva 3"/>
          <p:cNvSpPr>
            <a:spLocks noGrp="1"/>
          </p:cNvSpPr>
          <p:nvPr>
            <p:ph type="sldNum" sz="quarter" idx="5"/>
          </p:nvPr>
        </p:nvSpPr>
        <p:spPr/>
        <p:txBody>
          <a:bodyPr/>
          <a:lstStyle/>
          <a:p>
            <a:fld id="{5FCBA261-F01A-EE40-B9C6-4EEDEA987748}" type="slidenum">
              <a:rPr lang="es-ES" smtClean="0"/>
              <a:t>9</a:t>
            </a:fld>
            <a:endParaRPr lang="es-ES"/>
          </a:p>
        </p:txBody>
      </p:sp>
    </p:spTree>
    <p:extLst>
      <p:ext uri="{BB962C8B-B14F-4D97-AF65-F5344CB8AC3E}">
        <p14:creationId xmlns:p14="http://schemas.microsoft.com/office/powerpoint/2010/main" val="2862074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91CF92-A3D6-6A16-F424-6BA9CB20C07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9EA1EB9C-6004-C869-0BE1-2B5F44D399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053D29D6-9021-D8B8-C49C-CCB59D5DAE42}"/>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96DA8CCD-062A-E4FC-4681-41F7FD12E40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E389D9B-887C-5056-838B-957FDE709037}"/>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3797986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B2AA7E-1273-5EBD-91B6-338810AB8407}"/>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9106345-F7CF-A06E-1309-339E4A274C4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4364CD5-E3DF-A2CA-8E3C-C94C5C4F1F79}"/>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43F72B9D-A314-40A4-607A-1EC7E0DBC9E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B610B38-3649-60D8-07D4-ACC4012C64E9}"/>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1037167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5F65265-90C0-EF32-87E0-FAD9D2E8D9C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19B8D23-CB8F-B44B-8CE1-6DAF0F7B201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346330B-D66D-F645-2DDF-6672E6425D0B}"/>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DC924732-CC4F-FC94-D5EE-B7878DC491C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4E0D41E-2745-22F0-7801-663ECF541228}"/>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1715630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EBC981-DAAD-11C2-C8C0-EA29A855FEF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0BBB268-8B3E-085D-A3C9-173ECB53E24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1561A27-8AE9-2711-E1C2-3D894CD91C40}"/>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432EADFE-1F2F-6B60-4B95-D481ECD034A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F6F080-F5E3-5402-76B7-708C55101634}"/>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194852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935763-A638-6AC1-5C23-F4D00EA2012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C31601D9-A14C-CAD3-ABE1-B82BBF55CE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FF6C560-81F8-29AA-63E6-E6F4959A9B39}"/>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77BB5432-40C7-F345-789E-B8240932047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5E48612-A62F-1487-428C-928BE46D90E7}"/>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478776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F8DD92-C0D2-4548-648D-4072080A53D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86F5BDA-9AB0-F2A5-2904-A045594AD6CE}"/>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5BD470-32B8-C496-75D1-D634CCF7DBC2}"/>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5EC3CBF-F762-B185-43F4-6C77951E6ABA}"/>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6" name="Marcador de pie de página 5">
            <a:extLst>
              <a:ext uri="{FF2B5EF4-FFF2-40B4-BE49-F238E27FC236}">
                <a16:creationId xmlns:a16="http://schemas.microsoft.com/office/drawing/2014/main" id="{DB9FBD8F-6A06-300E-04A9-72284EB5A3B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0DD3787-C200-3E73-CB6B-77BAE0B7A339}"/>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3630122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76B1AE-1D7E-1A18-B53E-B1C7ECC86B8A}"/>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9D0E60A-6655-EEFF-BA82-1FEA83BB8F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CCD41C2-36A8-E86C-A3AB-EE45C53F16C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1A2B4591-C6FB-F6B2-3163-07918D3ED1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6415C85-8A3F-055A-3357-63538B6E837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CF8B2E06-3129-3105-8450-0B4D3532F730}"/>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8" name="Marcador de pie de página 7">
            <a:extLst>
              <a:ext uri="{FF2B5EF4-FFF2-40B4-BE49-F238E27FC236}">
                <a16:creationId xmlns:a16="http://schemas.microsoft.com/office/drawing/2014/main" id="{A8A8607B-33ED-57DF-F499-2E22C689785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BE9B983A-E523-91A2-F730-D827FE76E406}"/>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2112108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3E6096-EE82-AA08-1581-0881CEF75C8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3633369-D24C-3198-4A52-4299B93FE624}"/>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4" name="Marcador de pie de página 3">
            <a:extLst>
              <a:ext uri="{FF2B5EF4-FFF2-40B4-BE49-F238E27FC236}">
                <a16:creationId xmlns:a16="http://schemas.microsoft.com/office/drawing/2014/main" id="{28800BB2-6F95-6B03-FB0F-9EE3AAEA771E}"/>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5FDE610-802D-4637-91E9-26F9BD1CF0EB}"/>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379980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09D6F92-D07D-BEF9-3678-5B33EBADF803}"/>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3" name="Marcador de pie de página 2">
            <a:extLst>
              <a:ext uri="{FF2B5EF4-FFF2-40B4-BE49-F238E27FC236}">
                <a16:creationId xmlns:a16="http://schemas.microsoft.com/office/drawing/2014/main" id="{A2606777-A054-33DE-71A5-54BE63883BEB}"/>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627847F2-0156-B0A6-A866-A5DAA5FBEFD6}"/>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110401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707E3-1CBC-5BB1-46BB-D0655495F91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B23FFCA-9F90-E12A-B4FB-D7BD6FC4DE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2F7E2B4F-8634-5B19-811C-7C89D739D3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E780E7D-89E6-0B21-3409-E1809AAF691D}"/>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6" name="Marcador de pie de página 5">
            <a:extLst>
              <a:ext uri="{FF2B5EF4-FFF2-40B4-BE49-F238E27FC236}">
                <a16:creationId xmlns:a16="http://schemas.microsoft.com/office/drawing/2014/main" id="{28652242-3567-C396-FDDE-680A7D19E15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0ECF53A-66BB-9B19-EDFA-A59383BFF897}"/>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4497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D9757F-CB37-297E-A27B-19AB5194C73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8C70D8B4-A8F2-2313-7C0E-FDBC056E83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05EA6D6-B872-727E-2AAD-43BFA1CA00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D61BD8E-C92B-E23E-25AC-9FCF42950DCF}"/>
              </a:ext>
            </a:extLst>
          </p:cNvPr>
          <p:cNvSpPr>
            <a:spLocks noGrp="1"/>
          </p:cNvSpPr>
          <p:nvPr>
            <p:ph type="dt" sz="half" idx="10"/>
          </p:nvPr>
        </p:nvSpPr>
        <p:spPr/>
        <p:txBody>
          <a:bodyPr/>
          <a:lstStyle/>
          <a:p>
            <a:fld id="{438CD9AD-B15A-974B-AA27-521E45562272}" type="datetimeFigureOut">
              <a:rPr lang="es-ES" smtClean="0"/>
              <a:t>5/9/23</a:t>
            </a:fld>
            <a:endParaRPr lang="es-ES"/>
          </a:p>
        </p:txBody>
      </p:sp>
      <p:sp>
        <p:nvSpPr>
          <p:cNvPr id="6" name="Marcador de pie de página 5">
            <a:extLst>
              <a:ext uri="{FF2B5EF4-FFF2-40B4-BE49-F238E27FC236}">
                <a16:creationId xmlns:a16="http://schemas.microsoft.com/office/drawing/2014/main" id="{4D3B2881-33E0-579F-CF9B-75DA4C72B0E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BB6AFCF-4527-9831-D2B8-21167B16111D}"/>
              </a:ext>
            </a:extLst>
          </p:cNvPr>
          <p:cNvSpPr>
            <a:spLocks noGrp="1"/>
          </p:cNvSpPr>
          <p:nvPr>
            <p:ph type="sldNum" sz="quarter" idx="12"/>
          </p:nvPr>
        </p:nvSpPr>
        <p:spPr/>
        <p:txBody>
          <a:bodyPr/>
          <a:lstStyle/>
          <a:p>
            <a:fld id="{5693EC06-4AFB-1041-9774-60CCD9B17097}" type="slidenum">
              <a:rPr lang="es-ES" smtClean="0"/>
              <a:t>‹Nº›</a:t>
            </a:fld>
            <a:endParaRPr lang="es-ES"/>
          </a:p>
        </p:txBody>
      </p:sp>
    </p:spTree>
    <p:extLst>
      <p:ext uri="{BB962C8B-B14F-4D97-AF65-F5344CB8AC3E}">
        <p14:creationId xmlns:p14="http://schemas.microsoft.com/office/powerpoint/2010/main" val="3667397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CD882AF-2BB9-51A6-D2F7-D81CB56C7A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8F9F476-061C-7CED-960D-435D5F03A2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A26B26F-6153-2499-9E0E-B6C8F45EEF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8CD9AD-B15A-974B-AA27-521E45562272}" type="datetimeFigureOut">
              <a:rPr lang="es-ES" smtClean="0"/>
              <a:t>5/9/23</a:t>
            </a:fld>
            <a:endParaRPr lang="es-ES"/>
          </a:p>
        </p:txBody>
      </p:sp>
      <p:sp>
        <p:nvSpPr>
          <p:cNvPr id="5" name="Marcador de pie de página 4">
            <a:extLst>
              <a:ext uri="{FF2B5EF4-FFF2-40B4-BE49-F238E27FC236}">
                <a16:creationId xmlns:a16="http://schemas.microsoft.com/office/drawing/2014/main" id="{DE606F56-7775-7881-1582-4C04C73163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D4B13F7B-544C-4A0E-09F9-E602DE9498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93EC06-4AFB-1041-9774-60CCD9B17097}" type="slidenum">
              <a:rPr lang="es-ES" smtClean="0"/>
              <a:t>‹Nº›</a:t>
            </a:fld>
            <a:endParaRPr lang="es-ES"/>
          </a:p>
        </p:txBody>
      </p:sp>
    </p:spTree>
    <p:extLst>
      <p:ext uri="{BB962C8B-B14F-4D97-AF65-F5344CB8AC3E}">
        <p14:creationId xmlns:p14="http://schemas.microsoft.com/office/powerpoint/2010/main" val="1395167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1.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4.png"/><Relationship Id="rId7"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1.png"/><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7.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8.tif"/><Relationship Id="rId5" Type="http://schemas.openxmlformats.org/officeDocument/2006/relationships/image" Target="../media/image4.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8.tif"/></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0.tif"/><Relationship Id="rId4" Type="http://schemas.openxmlformats.org/officeDocument/2006/relationships/image" Target="../media/image38.tif"/></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png"/><Relationship Id="rId7" Type="http://schemas.openxmlformats.org/officeDocument/2006/relationships/image" Target="../media/image45.png"/><Relationship Id="rId12" Type="http://schemas.openxmlformats.org/officeDocument/2006/relationships/image" Target="../media/image50.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jpeg"/><Relationship Id="rId4" Type="http://schemas.openxmlformats.org/officeDocument/2006/relationships/image" Target="../media/image42.png"/><Relationship Id="rId9" Type="http://schemas.openxmlformats.org/officeDocument/2006/relationships/image" Target="../media/image47.jpg"/><Relationship Id="rId1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0" y="1764372"/>
            <a:ext cx="9144000" cy="1246495"/>
          </a:xfrm>
          <a:prstGeom prst="rect">
            <a:avLst/>
          </a:prstGeom>
          <a:noFill/>
        </p:spPr>
        <p:txBody>
          <a:bodyPr wrap="square" rtlCol="0">
            <a:spAutoFit/>
          </a:bodyPr>
          <a:lstStyle/>
          <a:p>
            <a:pPr algn="ctr"/>
            <a:r>
              <a:rPr lang="es-ES" sz="2500" b="1" dirty="0" err="1">
                <a:solidFill>
                  <a:srgbClr val="0000FF"/>
                </a:solidFill>
                <a:latin typeface="Helvetica" panose="020B0604020202020204" pitchFamily="34" charset="0"/>
                <a:cs typeface="Helvetica" panose="020B0604020202020204" pitchFamily="34" charset="0"/>
              </a:rPr>
              <a:t>Theoretical-computational</a:t>
            </a:r>
            <a:r>
              <a:rPr lang="es-ES" sz="2500" b="1" dirty="0">
                <a:solidFill>
                  <a:srgbClr val="0000FF"/>
                </a:solidFill>
                <a:latin typeface="Helvetica" panose="020B0604020202020204" pitchFamily="34" charset="0"/>
                <a:cs typeface="Helvetica" panose="020B0604020202020204" pitchFamily="34" charset="0"/>
              </a:rPr>
              <a:t> comparative </a:t>
            </a:r>
            <a:r>
              <a:rPr lang="es-ES" sz="2500" b="1" dirty="0" err="1">
                <a:solidFill>
                  <a:srgbClr val="0000FF"/>
                </a:solidFill>
                <a:latin typeface="Helvetica" panose="020B0604020202020204" pitchFamily="34" charset="0"/>
                <a:cs typeface="Helvetica" panose="020B0604020202020204" pitchFamily="34" charset="0"/>
              </a:rPr>
              <a:t>study</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of</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the</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persistent</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organic</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pollutants</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adsorption</a:t>
            </a:r>
            <a:r>
              <a:rPr lang="es-ES" sz="2500" b="1" dirty="0">
                <a:solidFill>
                  <a:srgbClr val="0000FF"/>
                </a:solidFill>
                <a:latin typeface="Helvetica" panose="020B0604020202020204" pitchFamily="34" charset="0"/>
                <a:cs typeface="Helvetica" panose="020B0604020202020204" pitchFamily="34" charset="0"/>
              </a:rPr>
              <a:t>, </a:t>
            </a:r>
            <a:r>
              <a:rPr lang="es-ES" sz="2500" b="1" dirty="0" err="1">
                <a:solidFill>
                  <a:srgbClr val="0000FF"/>
                </a:solidFill>
                <a:latin typeface="Helvetica" panose="020B0604020202020204" pitchFamily="34" charset="0"/>
                <a:cs typeface="Helvetica" panose="020B0604020202020204" pitchFamily="34" charset="0"/>
              </a:rPr>
              <a:t>detection</a:t>
            </a:r>
            <a:r>
              <a:rPr lang="es-ES" sz="2500" b="1" dirty="0">
                <a:solidFill>
                  <a:srgbClr val="0000FF"/>
                </a:solidFill>
                <a:latin typeface="Helvetica" panose="020B0604020202020204" pitchFamily="34" charset="0"/>
                <a:cs typeface="Helvetica" panose="020B0604020202020204" pitchFamily="34" charset="0"/>
              </a:rPr>
              <a:t> and </a:t>
            </a:r>
            <a:r>
              <a:rPr lang="es-ES" sz="2500" b="1" dirty="0" err="1">
                <a:solidFill>
                  <a:srgbClr val="0000FF"/>
                </a:solidFill>
                <a:latin typeface="Helvetica" panose="020B0604020202020204" pitchFamily="34" charset="0"/>
                <a:cs typeface="Helvetica" panose="020B0604020202020204" pitchFamily="34" charset="0"/>
              </a:rPr>
              <a:t>permeability</a:t>
            </a:r>
            <a:endParaRPr lang="es-ES" sz="2500" b="1" dirty="0">
              <a:solidFill>
                <a:srgbClr val="0000FF"/>
              </a:solidFill>
              <a:latin typeface="Helvetica" panose="020B0604020202020204" pitchFamily="34" charset="0"/>
              <a:cs typeface="Helvetica" panose="020B0604020202020204" pitchFamily="34" charset="0"/>
            </a:endParaRPr>
          </a:p>
        </p:txBody>
      </p:sp>
      <p:sp>
        <p:nvSpPr>
          <p:cNvPr id="9" name="TextBox 8"/>
          <p:cNvSpPr txBox="1"/>
          <p:nvPr/>
        </p:nvSpPr>
        <p:spPr>
          <a:xfrm>
            <a:off x="1524000" y="5795973"/>
            <a:ext cx="9144000" cy="430887"/>
          </a:xfrm>
          <a:prstGeom prst="rect">
            <a:avLst/>
          </a:prstGeom>
          <a:noFill/>
        </p:spPr>
        <p:txBody>
          <a:bodyPr wrap="square" rtlCol="0">
            <a:spAutoFit/>
          </a:bodyPr>
          <a:lstStyle/>
          <a:p>
            <a:pPr algn="ctr"/>
            <a:r>
              <a:rPr lang="de-AT" sz="2200" dirty="0">
                <a:latin typeface="Helvetica" panose="020B0604020202020204" pitchFamily="34" charset="0"/>
                <a:cs typeface="Helvetica" panose="020B0604020202020204" pitchFamily="34" charset="0"/>
              </a:rPr>
              <a:t>Nicolás Ramos </a:t>
            </a:r>
            <a:r>
              <a:rPr lang="de-AT" sz="2200" dirty="0" err="1">
                <a:latin typeface="Helvetica" panose="020B0604020202020204" pitchFamily="34" charset="0"/>
                <a:cs typeface="Helvetica" panose="020B0604020202020204" pitchFamily="34" charset="0"/>
              </a:rPr>
              <a:t>Berdullas</a:t>
            </a:r>
            <a:endParaRPr lang="de-AT" sz="2200" dirty="0">
              <a:latin typeface="Helvetica" panose="020B0604020202020204" pitchFamily="34" charset="0"/>
              <a:cs typeface="Helvetica" panose="020B0604020202020204" pitchFamily="34" charset="0"/>
            </a:endParaRPr>
          </a:p>
        </p:txBody>
      </p:sp>
      <p:sp>
        <p:nvSpPr>
          <p:cNvPr id="2" name="Rectángulo 1"/>
          <p:cNvSpPr/>
          <p:nvPr/>
        </p:nvSpPr>
        <p:spPr>
          <a:xfrm>
            <a:off x="1524000" y="6228020"/>
            <a:ext cx="9144000" cy="369332"/>
          </a:xfrm>
          <a:prstGeom prst="rect">
            <a:avLst/>
          </a:prstGeom>
        </p:spPr>
        <p:txBody>
          <a:bodyPr wrap="square">
            <a:spAutoFit/>
          </a:bodyPr>
          <a:lstStyle/>
          <a:p>
            <a:pPr algn="ctr"/>
            <a:r>
              <a:rPr lang="de-AT" dirty="0" err="1">
                <a:latin typeface="Helvetica" panose="020B0604020202020204" pitchFamily="34" charset="0"/>
                <a:cs typeface="Helvetica" panose="020B0604020202020204" pitchFamily="34" charset="0"/>
              </a:rPr>
              <a:t>Dept</a:t>
            </a:r>
            <a:r>
              <a:rPr lang="de-AT" dirty="0">
                <a:latin typeface="Helvetica" panose="020B0604020202020204" pitchFamily="34" charset="0"/>
                <a:cs typeface="Helvetica" panose="020B0604020202020204" pitchFamily="34" charset="0"/>
              </a:rPr>
              <a:t> </a:t>
            </a:r>
            <a:r>
              <a:rPr lang="de-AT" dirty="0" err="1">
                <a:latin typeface="Helvetica" panose="020B0604020202020204" pitchFamily="34" charset="0"/>
                <a:cs typeface="Helvetica" panose="020B0604020202020204" pitchFamily="34" charset="0"/>
              </a:rPr>
              <a:t>of</a:t>
            </a:r>
            <a:r>
              <a:rPr lang="de-AT" dirty="0">
                <a:latin typeface="Helvetica" panose="020B0604020202020204" pitchFamily="34" charset="0"/>
                <a:cs typeface="Helvetica" panose="020B0604020202020204" pitchFamily="34" charset="0"/>
              </a:rPr>
              <a:t> </a:t>
            </a:r>
            <a:r>
              <a:rPr lang="de-AT" dirty="0" err="1">
                <a:latin typeface="Helvetica" panose="020B0604020202020204" pitchFamily="34" charset="0"/>
                <a:cs typeface="Helvetica" panose="020B0604020202020204" pitchFamily="34" charset="0"/>
              </a:rPr>
              <a:t>Physical</a:t>
            </a:r>
            <a:r>
              <a:rPr lang="de-AT" dirty="0">
                <a:latin typeface="Helvetica" panose="020B0604020202020204" pitchFamily="34" charset="0"/>
                <a:cs typeface="Helvetica" panose="020B0604020202020204" pitchFamily="34" charset="0"/>
              </a:rPr>
              <a:t> Chemistry, </a:t>
            </a:r>
            <a:r>
              <a:rPr lang="de-AT" dirty="0" err="1">
                <a:latin typeface="Helvetica" panose="020B0604020202020204" pitchFamily="34" charset="0"/>
                <a:cs typeface="Helvetica" panose="020B0604020202020204" pitchFamily="34" charset="0"/>
              </a:rPr>
              <a:t>Universidade</a:t>
            </a:r>
            <a:r>
              <a:rPr lang="de-AT" dirty="0">
                <a:latin typeface="Helvetica" panose="020B0604020202020204" pitchFamily="34" charset="0"/>
                <a:cs typeface="Helvetica" panose="020B0604020202020204" pitchFamily="34" charset="0"/>
              </a:rPr>
              <a:t> de Vigo</a:t>
            </a:r>
            <a:endParaRPr lang="en-US" dirty="0">
              <a:latin typeface="Helvetica" panose="020B0604020202020204" pitchFamily="34" charset="0"/>
              <a:cs typeface="Helvetica" panose="020B0604020202020204" pitchFamily="34" charset="0"/>
            </a:endParaRPr>
          </a:p>
        </p:txBody>
      </p:sp>
      <p:pic>
        <p:nvPicPr>
          <p:cNvPr id="10" name="Imagen 9">
            <a:extLst>
              <a:ext uri="{FF2B5EF4-FFF2-40B4-BE49-F238E27FC236}">
                <a16:creationId xmlns:a16="http://schemas.microsoft.com/office/drawing/2014/main" id="{8D951DAE-6851-6DDF-1980-CF4A35AFD93E}"/>
              </a:ext>
            </a:extLst>
          </p:cNvPr>
          <p:cNvPicPr>
            <a:picLocks noChangeAspect="1"/>
          </p:cNvPicPr>
          <p:nvPr/>
        </p:nvPicPr>
        <p:blipFill rotWithShape="1">
          <a:blip r:embed="rId3"/>
          <a:srcRect t="39931" b="41765"/>
          <a:stretch/>
        </p:blipFill>
        <p:spPr>
          <a:xfrm>
            <a:off x="474830" y="507340"/>
            <a:ext cx="3951824" cy="723332"/>
          </a:xfrm>
          <a:prstGeom prst="rect">
            <a:avLst/>
          </a:prstGeom>
        </p:spPr>
      </p:pic>
      <p:grpSp>
        <p:nvGrpSpPr>
          <p:cNvPr id="17" name="Grupo 16">
            <a:extLst>
              <a:ext uri="{FF2B5EF4-FFF2-40B4-BE49-F238E27FC236}">
                <a16:creationId xmlns:a16="http://schemas.microsoft.com/office/drawing/2014/main" id="{86222F14-08A0-2F4B-FEC0-2C2F494DB532}"/>
              </a:ext>
            </a:extLst>
          </p:cNvPr>
          <p:cNvGrpSpPr/>
          <p:nvPr/>
        </p:nvGrpSpPr>
        <p:grpSpPr>
          <a:xfrm>
            <a:off x="7481569" y="310935"/>
            <a:ext cx="4457226" cy="1156213"/>
            <a:chOff x="6678014" y="62528"/>
            <a:chExt cx="4457226" cy="1156213"/>
          </a:xfrm>
        </p:grpSpPr>
        <p:pic>
          <p:nvPicPr>
            <p:cNvPr id="13" name="Imagen 12">
              <a:extLst>
                <a:ext uri="{FF2B5EF4-FFF2-40B4-BE49-F238E27FC236}">
                  <a16:creationId xmlns:a16="http://schemas.microsoft.com/office/drawing/2014/main" id="{BB267906-3C63-47A4-4675-7F2709789A7F}"/>
                </a:ext>
              </a:extLst>
            </p:cNvPr>
            <p:cNvPicPr>
              <a:picLocks noChangeAspect="1"/>
            </p:cNvPicPr>
            <p:nvPr/>
          </p:nvPicPr>
          <p:blipFill rotWithShape="1">
            <a:blip r:embed="rId4"/>
            <a:srcRect t="20447"/>
            <a:stretch/>
          </p:blipFill>
          <p:spPr>
            <a:xfrm>
              <a:off x="6678014" y="258933"/>
              <a:ext cx="1016000" cy="959808"/>
            </a:xfrm>
            <a:prstGeom prst="rect">
              <a:avLst/>
            </a:prstGeom>
          </p:spPr>
        </p:pic>
        <p:sp>
          <p:nvSpPr>
            <p:cNvPr id="16" name="CuadroTexto 15">
              <a:extLst>
                <a:ext uri="{FF2B5EF4-FFF2-40B4-BE49-F238E27FC236}">
                  <a16:creationId xmlns:a16="http://schemas.microsoft.com/office/drawing/2014/main" id="{8775C104-38B5-2188-F311-168C9042445A}"/>
                </a:ext>
              </a:extLst>
            </p:cNvPr>
            <p:cNvSpPr txBox="1"/>
            <p:nvPr/>
          </p:nvSpPr>
          <p:spPr>
            <a:xfrm>
              <a:off x="7515338" y="62528"/>
              <a:ext cx="3619902" cy="1107996"/>
            </a:xfrm>
            <a:prstGeom prst="rect">
              <a:avLst/>
            </a:prstGeom>
            <a:noFill/>
          </p:spPr>
          <p:txBody>
            <a:bodyPr wrap="none" rtlCol="0">
              <a:spAutoFit/>
            </a:bodyPr>
            <a:lstStyle/>
            <a:p>
              <a:r>
                <a:rPr lang="es-ES" sz="6600" b="1" dirty="0">
                  <a:solidFill>
                    <a:srgbClr val="1736B2"/>
                  </a:solidFill>
                  <a:latin typeface="+mj-lt"/>
                </a:rPr>
                <a:t>IBER 2023</a:t>
              </a:r>
            </a:p>
          </p:txBody>
        </p:sp>
      </p:grpSp>
      <p:pic>
        <p:nvPicPr>
          <p:cNvPr id="20" name="Imagen 19">
            <a:extLst>
              <a:ext uri="{FF2B5EF4-FFF2-40B4-BE49-F238E27FC236}">
                <a16:creationId xmlns:a16="http://schemas.microsoft.com/office/drawing/2014/main" id="{EEF6E1D2-4DC7-E14C-AD67-C5A0E84E8C4F}"/>
              </a:ext>
            </a:extLst>
          </p:cNvPr>
          <p:cNvPicPr>
            <a:picLocks noChangeAspect="1"/>
          </p:cNvPicPr>
          <p:nvPr/>
        </p:nvPicPr>
        <p:blipFill rotWithShape="1">
          <a:blip r:embed="rId5"/>
          <a:srcRect l="-1" t="17044" r="913" b="9841"/>
          <a:stretch/>
        </p:blipFill>
        <p:spPr>
          <a:xfrm>
            <a:off x="2634155" y="2980162"/>
            <a:ext cx="6923690" cy="2872470"/>
          </a:xfrm>
          <a:prstGeom prst="rect">
            <a:avLst/>
          </a:prstGeom>
        </p:spPr>
      </p:pic>
    </p:spTree>
    <p:extLst>
      <p:ext uri="{BB962C8B-B14F-4D97-AF65-F5344CB8AC3E}">
        <p14:creationId xmlns:p14="http://schemas.microsoft.com/office/powerpoint/2010/main" val="123102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6" name="CuadroTexto 5">
            <a:extLst>
              <a:ext uri="{FF2B5EF4-FFF2-40B4-BE49-F238E27FC236}">
                <a16:creationId xmlns:a16="http://schemas.microsoft.com/office/drawing/2014/main" id="{FF3E0F41-7EAA-3AAF-E1C4-B940030BD9C3}"/>
              </a:ext>
            </a:extLst>
          </p:cNvPr>
          <p:cNvSpPr txBox="1"/>
          <p:nvPr/>
        </p:nvSpPr>
        <p:spPr>
          <a:xfrm>
            <a:off x="504494" y="1460767"/>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err="1">
                <a:effectLst/>
                <a:latin typeface="Helvetica" pitchFamily="2" charset="0"/>
              </a:rPr>
              <a:t>Absorption</a:t>
            </a:r>
            <a:r>
              <a:rPr lang="es-ES" sz="2400" dirty="0">
                <a:effectLst/>
                <a:latin typeface="Helvetica" pitchFamily="2" charset="0"/>
              </a:rPr>
              <a:t> and </a:t>
            </a:r>
            <a:r>
              <a:rPr lang="es-ES" sz="2400" dirty="0" err="1">
                <a:effectLst/>
                <a:latin typeface="Helvetica" pitchFamily="2" charset="0"/>
              </a:rPr>
              <a:t>diffusion</a:t>
            </a:r>
            <a:r>
              <a:rPr lang="es-ES" sz="2400" dirty="0">
                <a:effectLst/>
                <a:latin typeface="Helvetica" pitchFamily="2" charset="0"/>
              </a:rPr>
              <a:t> </a:t>
            </a:r>
            <a:r>
              <a:rPr lang="es-ES" sz="2400" dirty="0" err="1">
                <a:effectLst/>
                <a:latin typeface="Helvetica" pitchFamily="2" charset="0"/>
              </a:rPr>
              <a:t>of</a:t>
            </a:r>
            <a:r>
              <a:rPr lang="es-ES" sz="2400" dirty="0">
                <a:effectLst/>
                <a:latin typeface="Helvetica" pitchFamily="2" charset="0"/>
              </a:rPr>
              <a:t> </a:t>
            </a:r>
            <a:r>
              <a:rPr lang="es-ES" sz="2400" dirty="0" err="1">
                <a:effectLst/>
                <a:latin typeface="Helvetica" pitchFamily="2" charset="0"/>
              </a:rPr>
              <a:t>dioxins</a:t>
            </a:r>
            <a:r>
              <a:rPr lang="es-ES" sz="2400" dirty="0">
                <a:effectLst/>
                <a:latin typeface="Helvetica" pitchFamily="2" charset="0"/>
              </a:rPr>
              <a:t> </a:t>
            </a:r>
            <a:r>
              <a:rPr lang="es-ES" sz="2400" dirty="0" err="1">
                <a:effectLst/>
                <a:latin typeface="Helvetica" pitchFamily="2" charset="0"/>
              </a:rPr>
              <a:t>through</a:t>
            </a:r>
            <a:r>
              <a:rPr lang="es-ES" sz="2400" dirty="0">
                <a:effectLst/>
                <a:latin typeface="Helvetica" pitchFamily="2" charset="0"/>
              </a:rPr>
              <a:t>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cell</a:t>
            </a:r>
            <a:r>
              <a:rPr lang="es-ES" sz="2400" dirty="0">
                <a:effectLst/>
                <a:latin typeface="Helvetica" pitchFamily="2" charset="0"/>
              </a:rPr>
              <a:t> </a:t>
            </a:r>
            <a:r>
              <a:rPr lang="es-ES" sz="2400" dirty="0" err="1">
                <a:effectLst/>
                <a:latin typeface="Helvetica" pitchFamily="2" charset="0"/>
              </a:rPr>
              <a:t>membrane</a:t>
            </a:r>
            <a:r>
              <a:rPr lang="es-ES" sz="2400" dirty="0">
                <a:effectLst/>
                <a:latin typeface="Helvetica" pitchFamily="2" charset="0"/>
              </a:rPr>
              <a:t> are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first</a:t>
            </a:r>
            <a:r>
              <a:rPr lang="es-ES" sz="2400" dirty="0">
                <a:effectLst/>
                <a:latin typeface="Helvetica" pitchFamily="2" charset="0"/>
              </a:rPr>
              <a:t> </a:t>
            </a:r>
            <a:r>
              <a:rPr lang="es-ES" sz="2400" dirty="0" err="1">
                <a:effectLst/>
                <a:latin typeface="Helvetica" pitchFamily="2" charset="0"/>
              </a:rPr>
              <a:t>steps</a:t>
            </a:r>
            <a:r>
              <a:rPr lang="es-ES" sz="2400" dirty="0">
                <a:effectLst/>
                <a:latin typeface="Helvetica" pitchFamily="2" charset="0"/>
              </a:rPr>
              <a:t> </a:t>
            </a:r>
            <a:r>
              <a:rPr lang="es-ES" sz="2400" dirty="0" err="1">
                <a:effectLst/>
                <a:latin typeface="Helvetica" pitchFamily="2" charset="0"/>
              </a:rPr>
              <a:t>of</a:t>
            </a:r>
            <a:r>
              <a:rPr lang="es-ES" sz="2400" dirty="0">
                <a:effectLst/>
                <a:latin typeface="Helvetica" pitchFamily="2" charset="0"/>
              </a:rPr>
              <a:t> </a:t>
            </a:r>
            <a:r>
              <a:rPr lang="es-ES" sz="2400" dirty="0" err="1">
                <a:effectLst/>
                <a:latin typeface="Helvetica" pitchFamily="2" charset="0"/>
              </a:rPr>
              <a:t>its</a:t>
            </a:r>
            <a:r>
              <a:rPr lang="es-ES" sz="2400" dirty="0">
                <a:effectLst/>
                <a:latin typeface="Helvetica" pitchFamily="2" charset="0"/>
              </a:rPr>
              <a:t> </a:t>
            </a:r>
            <a:r>
              <a:rPr lang="es-ES" sz="2400" dirty="0" err="1">
                <a:effectLst/>
                <a:latin typeface="Helvetica" pitchFamily="2" charset="0"/>
              </a:rPr>
              <a:t>action</a:t>
            </a:r>
            <a:r>
              <a:rPr lang="es-ES" sz="2400" dirty="0">
                <a:effectLst/>
                <a:latin typeface="Helvetica" pitchFamily="2" charset="0"/>
              </a:rPr>
              <a:t> </a:t>
            </a:r>
            <a:r>
              <a:rPr lang="es-ES" sz="2400" dirty="0" err="1">
                <a:effectLst/>
                <a:latin typeface="Helvetica" pitchFamily="2" charset="0"/>
              </a:rPr>
              <a:t>mechanism</a:t>
            </a:r>
            <a:r>
              <a:rPr lang="es-ES" sz="2400" dirty="0">
                <a:effectLst/>
                <a:latin typeface="Helvetica" pitchFamily="2" charset="0"/>
              </a:rPr>
              <a:t> </a:t>
            </a:r>
            <a:r>
              <a:rPr lang="es-ES" sz="2400" dirty="0" err="1">
                <a:effectLst/>
                <a:latin typeface="Helvetica" pitchFamily="2" charset="0"/>
              </a:rPr>
              <a:t>within</a:t>
            </a:r>
            <a:r>
              <a:rPr lang="es-ES" sz="2400" dirty="0">
                <a:effectLst/>
                <a:latin typeface="Helvetica" pitchFamily="2" charset="0"/>
              </a:rPr>
              <a:t> </a:t>
            </a:r>
            <a:r>
              <a:rPr lang="es-ES" sz="2400" dirty="0" err="1">
                <a:effectLst/>
                <a:latin typeface="Helvetica" pitchFamily="2" charset="0"/>
              </a:rPr>
              <a:t>cells</a:t>
            </a:r>
            <a:r>
              <a:rPr lang="es-ES" sz="2400" dirty="0">
                <a:effectLst/>
                <a:latin typeface="Helvetica" pitchFamily="2" charset="0"/>
              </a:rPr>
              <a:t>. </a:t>
            </a:r>
            <a:endParaRPr lang="es-ES" sz="2400" dirty="0">
              <a:latin typeface="Helvetica" pitchFamily="2" charset="0"/>
            </a:endParaRPr>
          </a:p>
        </p:txBody>
      </p:sp>
      <p:grpSp>
        <p:nvGrpSpPr>
          <p:cNvPr id="32" name="Grupo 31">
            <a:extLst>
              <a:ext uri="{FF2B5EF4-FFF2-40B4-BE49-F238E27FC236}">
                <a16:creationId xmlns:a16="http://schemas.microsoft.com/office/drawing/2014/main" id="{7A9A1D18-C01D-821B-22F5-1CE9FB820B83}"/>
              </a:ext>
            </a:extLst>
          </p:cNvPr>
          <p:cNvGrpSpPr/>
          <p:nvPr/>
        </p:nvGrpSpPr>
        <p:grpSpPr>
          <a:xfrm>
            <a:off x="2597820" y="2197096"/>
            <a:ext cx="6044638" cy="3520676"/>
            <a:chOff x="4490303" y="2671229"/>
            <a:chExt cx="6044638" cy="3520676"/>
          </a:xfrm>
        </p:grpSpPr>
        <p:grpSp>
          <p:nvGrpSpPr>
            <p:cNvPr id="27" name="Grupo 26">
              <a:extLst>
                <a:ext uri="{FF2B5EF4-FFF2-40B4-BE49-F238E27FC236}">
                  <a16:creationId xmlns:a16="http://schemas.microsoft.com/office/drawing/2014/main" id="{5050429F-8217-E4B8-B7B2-127CE4D58C1B}"/>
                </a:ext>
              </a:extLst>
            </p:cNvPr>
            <p:cNvGrpSpPr>
              <a:grpSpLocks noChangeAspect="1"/>
            </p:cNvGrpSpPr>
            <p:nvPr/>
          </p:nvGrpSpPr>
          <p:grpSpPr>
            <a:xfrm>
              <a:off x="5694297" y="2671229"/>
              <a:ext cx="4840644" cy="3240000"/>
              <a:chOff x="1929792" y="2891040"/>
              <a:chExt cx="4234999" cy="2834622"/>
            </a:xfrm>
          </p:grpSpPr>
          <p:grpSp>
            <p:nvGrpSpPr>
              <p:cNvPr id="16" name="Grupo 15">
                <a:extLst>
                  <a:ext uri="{FF2B5EF4-FFF2-40B4-BE49-F238E27FC236}">
                    <a16:creationId xmlns:a16="http://schemas.microsoft.com/office/drawing/2014/main" id="{13337A5A-145C-ED27-5FCD-AC18C46F6082}"/>
                  </a:ext>
                </a:extLst>
              </p:cNvPr>
              <p:cNvGrpSpPr/>
              <p:nvPr/>
            </p:nvGrpSpPr>
            <p:grpSpPr>
              <a:xfrm>
                <a:off x="2319867" y="2891040"/>
                <a:ext cx="3844924" cy="2834622"/>
                <a:chOff x="3507193" y="1938918"/>
                <a:chExt cx="3844924" cy="2834622"/>
              </a:xfrm>
            </p:grpSpPr>
            <p:grpSp>
              <p:nvGrpSpPr>
                <p:cNvPr id="17" name="Grupo 16">
                  <a:extLst>
                    <a:ext uri="{FF2B5EF4-FFF2-40B4-BE49-F238E27FC236}">
                      <a16:creationId xmlns:a16="http://schemas.microsoft.com/office/drawing/2014/main" id="{16390DB8-AF6E-4076-2645-A1C5B487FFBE}"/>
                    </a:ext>
                  </a:extLst>
                </p:cNvPr>
                <p:cNvGrpSpPr/>
                <p:nvPr/>
              </p:nvGrpSpPr>
              <p:grpSpPr>
                <a:xfrm>
                  <a:off x="3507193" y="1938918"/>
                  <a:ext cx="3844924" cy="2834622"/>
                  <a:chOff x="3458917" y="1334684"/>
                  <a:chExt cx="3844924" cy="2834622"/>
                </a:xfrm>
              </p:grpSpPr>
              <p:pic>
                <p:nvPicPr>
                  <p:cNvPr id="22" name="Imagen 21">
                    <a:extLst>
                      <a:ext uri="{FF2B5EF4-FFF2-40B4-BE49-F238E27FC236}">
                        <a16:creationId xmlns:a16="http://schemas.microsoft.com/office/drawing/2014/main" id="{60D839AC-6172-C4E1-DCAD-60870742D780}"/>
                      </a:ext>
                    </a:extLst>
                  </p:cNvPr>
                  <p:cNvPicPr>
                    <a:picLocks noChangeAspect="1"/>
                  </p:cNvPicPr>
                  <p:nvPr/>
                </p:nvPicPr>
                <p:blipFill rotWithShape="1">
                  <a:blip r:embed="rId4"/>
                  <a:srcRect l="35679" t="11959" r="14852" b="23204"/>
                  <a:stretch/>
                </p:blipFill>
                <p:spPr>
                  <a:xfrm>
                    <a:off x="3458917" y="1334684"/>
                    <a:ext cx="3844924" cy="2834622"/>
                  </a:xfrm>
                  <a:prstGeom prst="rect">
                    <a:avLst/>
                  </a:prstGeom>
                </p:spPr>
              </p:pic>
              <p:sp>
                <p:nvSpPr>
                  <p:cNvPr id="20" name="Rectángulo 19">
                    <a:extLst>
                      <a:ext uri="{FF2B5EF4-FFF2-40B4-BE49-F238E27FC236}">
                        <a16:creationId xmlns:a16="http://schemas.microsoft.com/office/drawing/2014/main" id="{7598D621-6C7F-7DB8-22B5-19BA85EBDB0A}"/>
                      </a:ext>
                    </a:extLst>
                  </p:cNvPr>
                  <p:cNvSpPr/>
                  <p:nvPr/>
                </p:nvSpPr>
                <p:spPr>
                  <a:xfrm>
                    <a:off x="3884780" y="1743607"/>
                    <a:ext cx="1107503" cy="7326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8" name="Rectángulo 17">
                  <a:extLst>
                    <a:ext uri="{FF2B5EF4-FFF2-40B4-BE49-F238E27FC236}">
                      <a16:creationId xmlns:a16="http://schemas.microsoft.com/office/drawing/2014/main" id="{29DDF22E-2C66-9F4C-A8A7-C081D2708C08}"/>
                    </a:ext>
                  </a:extLst>
                </p:cNvPr>
                <p:cNvSpPr/>
                <p:nvPr/>
              </p:nvSpPr>
              <p:spPr>
                <a:xfrm>
                  <a:off x="3743897" y="1938918"/>
                  <a:ext cx="1795713" cy="7326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5" name="Imagen 24">
                <a:extLst>
                  <a:ext uri="{FF2B5EF4-FFF2-40B4-BE49-F238E27FC236}">
                    <a16:creationId xmlns:a16="http://schemas.microsoft.com/office/drawing/2014/main" id="{65D457D7-E336-96F0-0A04-32707D901F05}"/>
                  </a:ext>
                </a:extLst>
              </p:cNvPr>
              <p:cNvPicPr>
                <a:picLocks noChangeAspect="1"/>
              </p:cNvPicPr>
              <p:nvPr/>
            </p:nvPicPr>
            <p:blipFill>
              <a:blip r:embed="rId5"/>
              <a:stretch>
                <a:fillRect/>
              </a:stretch>
            </p:blipFill>
            <p:spPr>
              <a:xfrm>
                <a:off x="1929792" y="3585321"/>
                <a:ext cx="1244474" cy="407764"/>
              </a:xfrm>
              <a:prstGeom prst="rect">
                <a:avLst/>
              </a:prstGeom>
            </p:spPr>
          </p:pic>
        </p:grpSp>
        <p:sp>
          <p:nvSpPr>
            <p:cNvPr id="30" name="CuadroTexto 29">
              <a:extLst>
                <a:ext uri="{FF2B5EF4-FFF2-40B4-BE49-F238E27FC236}">
                  <a16:creationId xmlns:a16="http://schemas.microsoft.com/office/drawing/2014/main" id="{4917662F-678A-07EC-884A-28B9DE8AB4F7}"/>
                </a:ext>
              </a:extLst>
            </p:cNvPr>
            <p:cNvSpPr txBox="1"/>
            <p:nvPr/>
          </p:nvSpPr>
          <p:spPr>
            <a:xfrm rot="16200000">
              <a:off x="7754377" y="4367000"/>
              <a:ext cx="3372811" cy="276999"/>
            </a:xfrm>
            <a:prstGeom prst="rect">
              <a:avLst/>
            </a:prstGeom>
            <a:noFill/>
          </p:spPr>
          <p:txBody>
            <a:bodyPr wrap="square">
              <a:spAutoFit/>
            </a:bodyPr>
            <a:lstStyle/>
            <a:p>
              <a:pPr algn="ctr"/>
              <a:r>
                <a:rPr lang="es-ES" sz="1200" dirty="0">
                  <a:solidFill>
                    <a:schemeClr val="bg1">
                      <a:lumMod val="50000"/>
                    </a:schemeClr>
                  </a:solidFill>
                  <a:latin typeface="Helvetica" pitchFamily="2" charset="0"/>
                </a:rPr>
                <a:t>1,2-dioleoyl-sn-glycero-3-phos-phocholine</a:t>
              </a:r>
            </a:p>
          </p:txBody>
        </p:sp>
        <p:sp>
          <p:nvSpPr>
            <p:cNvPr id="28" name="CuadroTexto 27">
              <a:extLst>
                <a:ext uri="{FF2B5EF4-FFF2-40B4-BE49-F238E27FC236}">
                  <a16:creationId xmlns:a16="http://schemas.microsoft.com/office/drawing/2014/main" id="{A5E6A3E9-4516-0BE8-8E89-F2AAE7C98870}"/>
                </a:ext>
              </a:extLst>
            </p:cNvPr>
            <p:cNvSpPr txBox="1"/>
            <p:nvPr/>
          </p:nvSpPr>
          <p:spPr>
            <a:xfrm>
              <a:off x="4490303" y="3093746"/>
              <a:ext cx="3830435" cy="369332"/>
            </a:xfrm>
            <a:prstGeom prst="rect">
              <a:avLst/>
            </a:prstGeom>
            <a:noFill/>
          </p:spPr>
          <p:txBody>
            <a:bodyPr wrap="square">
              <a:spAutoFit/>
            </a:bodyPr>
            <a:lstStyle/>
            <a:p>
              <a:pPr algn="ctr"/>
              <a:r>
                <a:rPr lang="es-ES" sz="1800" b="1" dirty="0">
                  <a:latin typeface="Helvetica" pitchFamily="2" charset="0"/>
                </a:rPr>
                <a:t>TCDD</a:t>
              </a:r>
            </a:p>
          </p:txBody>
        </p:sp>
      </p:grpSp>
      <p:cxnSp>
        <p:nvCxnSpPr>
          <p:cNvPr id="34" name="Conector recto de flecha 33">
            <a:extLst>
              <a:ext uri="{FF2B5EF4-FFF2-40B4-BE49-F238E27FC236}">
                <a16:creationId xmlns:a16="http://schemas.microsoft.com/office/drawing/2014/main" id="{BBE79BA2-30ED-3515-686F-15468E0EBD16}"/>
              </a:ext>
            </a:extLst>
          </p:cNvPr>
          <p:cNvCxnSpPr>
            <a:cxnSpLocks/>
          </p:cNvCxnSpPr>
          <p:nvPr/>
        </p:nvCxnSpPr>
        <p:spPr>
          <a:xfrm>
            <a:off x="5485448" y="3529230"/>
            <a:ext cx="0" cy="1800000"/>
          </a:xfrm>
          <a:prstGeom prst="straightConnector1">
            <a:avLst/>
          </a:prstGeom>
          <a:ln w="38100">
            <a:solidFill>
              <a:schemeClr val="dk1">
                <a:alpha val="40000"/>
              </a:schemeClr>
            </a:solidFill>
            <a:tailEnd type="triangle"/>
          </a:ln>
        </p:spPr>
        <p:style>
          <a:lnRef idx="1">
            <a:schemeClr val="dk1"/>
          </a:lnRef>
          <a:fillRef idx="0">
            <a:schemeClr val="dk1"/>
          </a:fillRef>
          <a:effectRef idx="0">
            <a:schemeClr val="dk1"/>
          </a:effectRef>
          <a:fontRef idx="minor">
            <a:schemeClr val="tx1"/>
          </a:fontRef>
        </p:style>
      </p:cxnSp>
      <p:pic>
        <p:nvPicPr>
          <p:cNvPr id="36" name="Imagen 35">
            <a:extLst>
              <a:ext uri="{FF2B5EF4-FFF2-40B4-BE49-F238E27FC236}">
                <a16:creationId xmlns:a16="http://schemas.microsoft.com/office/drawing/2014/main" id="{7697D956-430C-D72B-0DFC-5FBF5FF4837D}"/>
              </a:ext>
            </a:extLst>
          </p:cNvPr>
          <p:cNvPicPr>
            <a:picLocks noChangeAspect="1"/>
          </p:cNvPicPr>
          <p:nvPr/>
        </p:nvPicPr>
        <p:blipFill>
          <a:blip r:embed="rId6"/>
          <a:stretch>
            <a:fillRect/>
          </a:stretch>
        </p:blipFill>
        <p:spPr>
          <a:xfrm>
            <a:off x="5512065" y="2940867"/>
            <a:ext cx="1058680" cy="468000"/>
          </a:xfrm>
          <a:prstGeom prst="rect">
            <a:avLst/>
          </a:prstGeom>
        </p:spPr>
      </p:pic>
      <p:sp>
        <p:nvSpPr>
          <p:cNvPr id="37" name="CuadroTexto 36">
            <a:extLst>
              <a:ext uri="{FF2B5EF4-FFF2-40B4-BE49-F238E27FC236}">
                <a16:creationId xmlns:a16="http://schemas.microsoft.com/office/drawing/2014/main" id="{5F8A648D-7FE5-B676-5FC8-2A8D31B23F76}"/>
              </a:ext>
            </a:extLst>
          </p:cNvPr>
          <p:cNvSpPr txBox="1"/>
          <p:nvPr/>
        </p:nvSpPr>
        <p:spPr>
          <a:xfrm>
            <a:off x="4126187" y="2631976"/>
            <a:ext cx="3830435" cy="369332"/>
          </a:xfrm>
          <a:prstGeom prst="rect">
            <a:avLst/>
          </a:prstGeom>
          <a:noFill/>
        </p:spPr>
        <p:txBody>
          <a:bodyPr wrap="square">
            <a:spAutoFit/>
          </a:bodyPr>
          <a:lstStyle/>
          <a:p>
            <a:pPr algn="ctr"/>
            <a:r>
              <a:rPr lang="es-ES" sz="1800" b="1" dirty="0">
                <a:latin typeface="Helvetica" pitchFamily="2" charset="0"/>
              </a:rPr>
              <a:t>TCDF</a:t>
            </a:r>
          </a:p>
        </p:txBody>
      </p:sp>
      <p:sp>
        <p:nvSpPr>
          <p:cNvPr id="39" name="CuadroTexto 38">
            <a:extLst>
              <a:ext uri="{FF2B5EF4-FFF2-40B4-BE49-F238E27FC236}">
                <a16:creationId xmlns:a16="http://schemas.microsoft.com/office/drawing/2014/main" id="{9ED6EAA0-DF7D-C7CA-799A-76E8E71C623F}"/>
              </a:ext>
            </a:extLst>
          </p:cNvPr>
          <p:cNvSpPr txBox="1"/>
          <p:nvPr/>
        </p:nvSpPr>
        <p:spPr>
          <a:xfrm>
            <a:off x="504494" y="5685493"/>
            <a:ext cx="11004330" cy="923330"/>
          </a:xfrm>
          <a:prstGeom prst="rect">
            <a:avLst/>
          </a:prstGeom>
          <a:noFill/>
        </p:spPr>
        <p:txBody>
          <a:bodyPr wrap="square">
            <a:spAutoFit/>
          </a:bodyPr>
          <a:lstStyle/>
          <a:p>
            <a:r>
              <a:rPr lang="en-US" sz="1800" dirty="0">
                <a:latin typeface="Helvetica" pitchFamily="2" charset="0"/>
              </a:rPr>
              <a:t>The analysis of the intermolecular interactions between substances and lipid bilayers tackles </a:t>
            </a:r>
            <a:r>
              <a:rPr lang="es-ES" sz="1800" dirty="0" err="1">
                <a:latin typeface="Helvetica" pitchFamily="2" charset="0"/>
              </a:rPr>
              <a:t>the</a:t>
            </a:r>
            <a:r>
              <a:rPr lang="es-ES" sz="1800" dirty="0">
                <a:latin typeface="Helvetica" pitchFamily="2" charset="0"/>
              </a:rPr>
              <a:t> </a:t>
            </a:r>
            <a:r>
              <a:rPr lang="es-ES" sz="1800" dirty="0" err="1">
                <a:latin typeface="Helvetica" pitchFamily="2" charset="0"/>
              </a:rPr>
              <a:t>existence</a:t>
            </a:r>
            <a:r>
              <a:rPr lang="es-ES" sz="1800" dirty="0">
                <a:latin typeface="Helvetica" pitchFamily="2" charset="0"/>
              </a:rPr>
              <a:t> </a:t>
            </a:r>
            <a:r>
              <a:rPr lang="es-ES" dirty="0" err="1">
                <a:latin typeface="Helvetica" pitchFamily="2" charset="0"/>
              </a:rPr>
              <a:t>of</a:t>
            </a:r>
            <a:r>
              <a:rPr lang="es-ES" sz="1800" dirty="0">
                <a:latin typeface="Helvetica" pitchFamily="2" charset="0"/>
              </a:rPr>
              <a:t> </a:t>
            </a:r>
            <a:r>
              <a:rPr lang="es-ES" sz="1800" dirty="0" err="1">
                <a:latin typeface="Helvetica" pitchFamily="2" charset="0"/>
              </a:rPr>
              <a:t>storage</a:t>
            </a:r>
            <a:r>
              <a:rPr lang="es-ES" sz="1800" dirty="0">
                <a:latin typeface="Helvetica" pitchFamily="2" charset="0"/>
              </a:rPr>
              <a:t> </a:t>
            </a:r>
            <a:r>
              <a:rPr lang="es-ES" sz="1800" dirty="0" err="1">
                <a:latin typeface="Helvetica" pitchFamily="2" charset="0"/>
              </a:rPr>
              <a:t>deposits</a:t>
            </a:r>
            <a:r>
              <a:rPr lang="es-ES" sz="1800" dirty="0">
                <a:latin typeface="Helvetica" pitchFamily="2" charset="0"/>
              </a:rPr>
              <a:t> in </a:t>
            </a:r>
            <a:r>
              <a:rPr lang="es-ES" sz="1800" dirty="0" err="1">
                <a:latin typeface="Helvetica" pitchFamily="2" charset="0"/>
              </a:rPr>
              <a:t>the</a:t>
            </a:r>
            <a:r>
              <a:rPr lang="es-ES" sz="1800" dirty="0">
                <a:latin typeface="Helvetica" pitchFamily="2" charset="0"/>
              </a:rPr>
              <a:t> </a:t>
            </a:r>
            <a:r>
              <a:rPr lang="es-ES" sz="1800" dirty="0" err="1">
                <a:latin typeface="Helvetica" pitchFamily="2" charset="0"/>
              </a:rPr>
              <a:t>membranes</a:t>
            </a:r>
            <a:r>
              <a:rPr lang="es-ES" sz="1800" dirty="0">
                <a:latin typeface="Helvetica" pitchFamily="2" charset="0"/>
              </a:rPr>
              <a:t>, </a:t>
            </a:r>
            <a:r>
              <a:rPr lang="es-ES" sz="1800" dirty="0" err="1">
                <a:latin typeface="Helvetica" pitchFamily="2" charset="0"/>
              </a:rPr>
              <a:t>which</a:t>
            </a:r>
            <a:r>
              <a:rPr lang="es-ES" sz="1800" dirty="0">
                <a:latin typeface="Helvetica" pitchFamily="2" charset="0"/>
              </a:rPr>
              <a:t> </a:t>
            </a:r>
            <a:r>
              <a:rPr lang="es-ES" sz="1800" dirty="0" err="1">
                <a:latin typeface="Helvetica" pitchFamily="2" charset="0"/>
              </a:rPr>
              <a:t>become</a:t>
            </a:r>
            <a:r>
              <a:rPr lang="es-ES" sz="1800" dirty="0">
                <a:latin typeface="Helvetica" pitchFamily="2" charset="0"/>
              </a:rPr>
              <a:t> </a:t>
            </a:r>
            <a:r>
              <a:rPr lang="es-ES" sz="1800" dirty="0" err="1">
                <a:latin typeface="Helvetica" pitchFamily="2" charset="0"/>
              </a:rPr>
              <a:t>an</a:t>
            </a:r>
            <a:r>
              <a:rPr lang="es-ES" sz="1800" dirty="0">
                <a:latin typeface="Helvetica" pitchFamily="2" charset="0"/>
              </a:rPr>
              <a:t> </a:t>
            </a:r>
            <a:r>
              <a:rPr lang="es-ES" sz="1800" dirty="0" err="1">
                <a:latin typeface="Helvetica" pitchFamily="2" charset="0"/>
              </a:rPr>
              <a:t>internal</a:t>
            </a:r>
            <a:r>
              <a:rPr lang="es-ES" sz="1800" dirty="0">
                <a:latin typeface="Helvetica" pitchFamily="2" charset="0"/>
              </a:rPr>
              <a:t> </a:t>
            </a:r>
            <a:r>
              <a:rPr lang="es-ES" sz="1800" dirty="0" err="1">
                <a:latin typeface="Helvetica" pitchFamily="2" charset="0"/>
              </a:rPr>
              <a:t>source</a:t>
            </a:r>
            <a:r>
              <a:rPr lang="es-ES" sz="1800" dirty="0">
                <a:latin typeface="Helvetica" pitchFamily="2" charset="0"/>
              </a:rPr>
              <a:t> </a:t>
            </a:r>
            <a:r>
              <a:rPr lang="es-ES" sz="1800" dirty="0" err="1">
                <a:latin typeface="Helvetica" pitchFamily="2" charset="0"/>
              </a:rPr>
              <a:t>of</a:t>
            </a:r>
            <a:r>
              <a:rPr lang="es-ES" sz="1800" dirty="0">
                <a:latin typeface="Helvetica" pitchFamily="2" charset="0"/>
              </a:rPr>
              <a:t> </a:t>
            </a:r>
            <a:r>
              <a:rPr lang="es-ES" sz="1800" dirty="0" err="1">
                <a:latin typeface="Helvetica" pitchFamily="2" charset="0"/>
              </a:rPr>
              <a:t>chronic</a:t>
            </a:r>
            <a:r>
              <a:rPr lang="es-ES" sz="1800" dirty="0">
                <a:latin typeface="Helvetica" pitchFamily="2" charset="0"/>
              </a:rPr>
              <a:t> </a:t>
            </a:r>
            <a:r>
              <a:rPr lang="es-ES" sz="1800" dirty="0" err="1">
                <a:latin typeface="Helvetica" pitchFamily="2" charset="0"/>
              </a:rPr>
              <a:t>exposure</a:t>
            </a:r>
            <a:r>
              <a:rPr lang="es-ES" sz="1800" dirty="0">
                <a:latin typeface="Helvetica" pitchFamily="2" charset="0"/>
              </a:rPr>
              <a:t> </a:t>
            </a:r>
            <a:r>
              <a:rPr lang="es-ES" sz="1800" dirty="0" err="1">
                <a:latin typeface="Helvetica" pitchFamily="2" charset="0"/>
              </a:rPr>
              <a:t>to</a:t>
            </a:r>
            <a:r>
              <a:rPr lang="es-ES" sz="1800" dirty="0">
                <a:latin typeface="Helvetica" pitchFamily="2" charset="0"/>
              </a:rPr>
              <a:t> </a:t>
            </a:r>
            <a:r>
              <a:rPr lang="es-ES" sz="1800" dirty="0" err="1">
                <a:latin typeface="Helvetica" pitchFamily="2" charset="0"/>
              </a:rPr>
              <a:t>these</a:t>
            </a:r>
            <a:r>
              <a:rPr lang="es-ES" sz="1800" dirty="0">
                <a:latin typeface="Helvetica" pitchFamily="2" charset="0"/>
              </a:rPr>
              <a:t> </a:t>
            </a:r>
            <a:r>
              <a:rPr lang="es-ES" sz="1800" dirty="0" err="1">
                <a:latin typeface="Helvetica" pitchFamily="2" charset="0"/>
              </a:rPr>
              <a:t>pollutants</a:t>
            </a:r>
            <a:r>
              <a:rPr lang="es-ES" sz="1800" dirty="0">
                <a:latin typeface="Helvetica" pitchFamily="2" charset="0"/>
              </a:rPr>
              <a:t>.</a:t>
            </a:r>
            <a:endParaRPr lang="es-ES" dirty="0">
              <a:latin typeface="Helvetica" pitchFamily="2" charset="0"/>
            </a:endParaRPr>
          </a:p>
        </p:txBody>
      </p:sp>
      <p:sp>
        <p:nvSpPr>
          <p:cNvPr id="3" name="TextBox 8">
            <a:extLst>
              <a:ext uri="{FF2B5EF4-FFF2-40B4-BE49-F238E27FC236}">
                <a16:creationId xmlns:a16="http://schemas.microsoft.com/office/drawing/2014/main" id="{9D998172-F62F-5B2F-C275-FD9D4645BBEE}"/>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State</a:t>
            </a:r>
            <a:r>
              <a:rPr lang="es-ES" sz="2800" dirty="0">
                <a:latin typeface="Helvetica" panose="020B0604020202020204" pitchFamily="34" charset="0"/>
                <a:cs typeface="Helvetica" panose="020B0604020202020204" pitchFamily="34" charset="0"/>
              </a:rPr>
              <a:t>-</a:t>
            </a:r>
            <a:r>
              <a:rPr lang="es-ES" sz="2800" dirty="0" err="1">
                <a:latin typeface="Helvetica" panose="020B0604020202020204" pitchFamily="34" charset="0"/>
                <a:cs typeface="Helvetica" panose="020B0604020202020204" pitchFamily="34" charset="0"/>
              </a:rPr>
              <a:t>of</a:t>
            </a:r>
            <a:r>
              <a:rPr lang="es-ES" sz="2800" dirty="0">
                <a:latin typeface="Helvetica" panose="020B0604020202020204" pitchFamily="34" charset="0"/>
                <a:cs typeface="Helvetica" panose="020B0604020202020204" pitchFamily="34" charset="0"/>
              </a:rPr>
              <a:t>-</a:t>
            </a:r>
            <a:r>
              <a:rPr lang="es-ES" sz="2800" dirty="0" err="1">
                <a:latin typeface="Helvetica" panose="020B0604020202020204" pitchFamily="34" charset="0"/>
                <a:cs typeface="Helvetica" panose="020B0604020202020204" pitchFamily="34" charset="0"/>
              </a:rPr>
              <a:t>the</a:t>
            </a:r>
            <a:r>
              <a:rPr lang="es-ES" sz="2800" dirty="0">
                <a:latin typeface="Helvetica" panose="020B0604020202020204" pitchFamily="34" charset="0"/>
                <a:cs typeface="Helvetica" panose="020B0604020202020204" pitchFamily="34" charset="0"/>
              </a:rPr>
              <a:t>-Art </a:t>
            </a:r>
            <a:r>
              <a:rPr lang="es-ES" sz="2800" dirty="0" err="1">
                <a:latin typeface="Helvetica" panose="020B0604020202020204" pitchFamily="34" charset="0"/>
                <a:cs typeface="Helvetica" panose="020B0604020202020204" pitchFamily="34" charset="0"/>
              </a:rPr>
              <a:t>on</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POPs</a:t>
            </a:r>
            <a:endParaRPr lang="es-E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27713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2" name="TextBox 8">
            <a:extLst>
              <a:ext uri="{FF2B5EF4-FFF2-40B4-BE49-F238E27FC236}">
                <a16:creationId xmlns:a16="http://schemas.microsoft.com/office/drawing/2014/main" id="{EC2C25A6-A080-8CAF-42A4-1A7F15A71F24}"/>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Motivation</a:t>
            </a:r>
            <a:endParaRPr lang="es-ES" sz="2800" dirty="0">
              <a:latin typeface="Helvetica" panose="020B0604020202020204" pitchFamily="34" charset="0"/>
              <a:cs typeface="Helvetica" panose="020B0604020202020204" pitchFamily="34" charset="0"/>
            </a:endParaRPr>
          </a:p>
        </p:txBody>
      </p:sp>
      <p:sp>
        <p:nvSpPr>
          <p:cNvPr id="5" name="CuadroTexto 4">
            <a:extLst>
              <a:ext uri="{FF2B5EF4-FFF2-40B4-BE49-F238E27FC236}">
                <a16:creationId xmlns:a16="http://schemas.microsoft.com/office/drawing/2014/main" id="{29AE7769-DDE1-F887-5D27-EB85FC999E12}"/>
              </a:ext>
            </a:extLst>
          </p:cNvPr>
          <p:cNvSpPr txBox="1"/>
          <p:nvPr/>
        </p:nvSpPr>
        <p:spPr>
          <a:xfrm>
            <a:off x="504497" y="4972826"/>
            <a:ext cx="11004330" cy="920573"/>
          </a:xfrm>
          <a:prstGeom prst="rect">
            <a:avLst/>
          </a:prstGeom>
          <a:noFill/>
        </p:spPr>
        <p:txBody>
          <a:bodyPr wrap="square">
            <a:spAutoFit/>
          </a:bodyPr>
          <a:lstStyle/>
          <a:p>
            <a:pPr marL="342900" indent="-342900">
              <a:lnSpc>
                <a:spcPct val="115000"/>
              </a:lnSpc>
              <a:spcAft>
                <a:spcPts val="1000"/>
              </a:spcAft>
              <a:buFont typeface="Arial" panose="020B0604020202020204" pitchFamily="34" charset="0"/>
              <a:buChar char="•"/>
            </a:pPr>
            <a:r>
              <a:rPr lang="en-US" sz="2400" kern="50" dirty="0">
                <a:effectLst/>
                <a:latin typeface="Helvetica" pitchFamily="2" charset="0"/>
                <a:ea typeface="Droid Sans"/>
                <a:cs typeface="font49"/>
              </a:rPr>
              <a:t>This theoretical research allows a </a:t>
            </a:r>
            <a:r>
              <a:rPr lang="en-US" sz="2400" b="1" kern="50" dirty="0">
                <a:effectLst/>
                <a:latin typeface="Helvetica" pitchFamily="2" charset="0"/>
                <a:ea typeface="Droid Sans"/>
                <a:cs typeface="font49"/>
              </a:rPr>
              <a:t>complete vision</a:t>
            </a:r>
            <a:r>
              <a:rPr lang="en-US" sz="2400" kern="50" dirty="0">
                <a:effectLst/>
                <a:latin typeface="Helvetica" pitchFamily="2" charset="0"/>
                <a:ea typeface="Droid Sans"/>
                <a:cs typeface="font49"/>
              </a:rPr>
              <a:t> of the problem; covering the </a:t>
            </a:r>
            <a:r>
              <a:rPr lang="en-US" sz="2400" b="1" kern="50" dirty="0">
                <a:effectLst/>
                <a:latin typeface="Helvetica" pitchFamily="2" charset="0"/>
                <a:ea typeface="Droid Sans"/>
                <a:cs typeface="font49"/>
              </a:rPr>
              <a:t>action</a:t>
            </a:r>
            <a:r>
              <a:rPr lang="en-US" sz="2400" kern="50" dirty="0">
                <a:effectLst/>
                <a:latin typeface="Helvetica" pitchFamily="2" charset="0"/>
                <a:ea typeface="Droid Sans"/>
                <a:cs typeface="font49"/>
              </a:rPr>
              <a:t>, </a:t>
            </a:r>
            <a:r>
              <a:rPr lang="en-US" sz="2400" b="1" kern="50" dirty="0">
                <a:effectLst/>
                <a:latin typeface="Helvetica" pitchFamily="2" charset="0"/>
                <a:ea typeface="Droid Sans"/>
                <a:cs typeface="font49"/>
              </a:rPr>
              <a:t>detection</a:t>
            </a:r>
            <a:r>
              <a:rPr lang="en-US" sz="2400" kern="50" dirty="0">
                <a:effectLst/>
                <a:latin typeface="Helvetica" pitchFamily="2" charset="0"/>
                <a:ea typeface="Droid Sans"/>
                <a:cs typeface="font49"/>
              </a:rPr>
              <a:t> and </a:t>
            </a:r>
            <a:r>
              <a:rPr lang="en-US" sz="2400" b="1" kern="50" dirty="0">
                <a:effectLst/>
                <a:latin typeface="Helvetica" pitchFamily="2" charset="0"/>
                <a:ea typeface="Droid Sans"/>
                <a:cs typeface="font49"/>
              </a:rPr>
              <a:t>treatment</a:t>
            </a:r>
            <a:r>
              <a:rPr lang="en-US" sz="2400" kern="50" dirty="0">
                <a:effectLst/>
                <a:latin typeface="Helvetica" pitchFamily="2" charset="0"/>
                <a:ea typeface="Droid Sans"/>
                <a:cs typeface="font49"/>
              </a:rPr>
              <a:t> of these substances.</a:t>
            </a:r>
            <a:endParaRPr lang="es-ES" sz="2000" kern="50" dirty="0">
              <a:effectLst/>
              <a:latin typeface="Helvetica" pitchFamily="2" charset="0"/>
              <a:ea typeface="Droid Sans"/>
              <a:cs typeface="font49"/>
            </a:endParaRPr>
          </a:p>
        </p:txBody>
      </p:sp>
      <p:sp>
        <p:nvSpPr>
          <p:cNvPr id="13" name="CuadroTexto 12">
            <a:extLst>
              <a:ext uri="{FF2B5EF4-FFF2-40B4-BE49-F238E27FC236}">
                <a16:creationId xmlns:a16="http://schemas.microsoft.com/office/drawing/2014/main" id="{68EE490B-8682-6C3C-7FEB-2EE2CB0C149E}"/>
              </a:ext>
            </a:extLst>
          </p:cNvPr>
          <p:cNvSpPr txBox="1"/>
          <p:nvPr/>
        </p:nvSpPr>
        <p:spPr>
          <a:xfrm>
            <a:off x="504498" y="1705286"/>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err="1">
                <a:latin typeface="Helvetica" pitchFamily="2" charset="0"/>
              </a:rPr>
              <a:t>T</a:t>
            </a:r>
            <a:r>
              <a:rPr lang="es-ES" sz="2400" dirty="0" err="1">
                <a:effectLst/>
                <a:latin typeface="Helvetica" pitchFamily="2" charset="0"/>
              </a:rPr>
              <a:t>he</a:t>
            </a:r>
            <a:r>
              <a:rPr lang="es-ES" sz="2400" dirty="0">
                <a:effectLst/>
                <a:latin typeface="Helvetica" pitchFamily="2" charset="0"/>
              </a:rPr>
              <a:t> </a:t>
            </a:r>
            <a:r>
              <a:rPr lang="es-ES" sz="2400" dirty="0" err="1">
                <a:effectLst/>
                <a:latin typeface="Helvetica" pitchFamily="2" charset="0"/>
              </a:rPr>
              <a:t>characterization</a:t>
            </a:r>
            <a:r>
              <a:rPr lang="es-ES" sz="2400" dirty="0">
                <a:effectLst/>
                <a:latin typeface="Helvetica" pitchFamily="2" charset="0"/>
              </a:rPr>
              <a:t> </a:t>
            </a:r>
            <a:r>
              <a:rPr lang="es-ES" sz="2400" dirty="0" err="1">
                <a:effectLst/>
                <a:latin typeface="Helvetica" pitchFamily="2" charset="0"/>
              </a:rPr>
              <a:t>of</a:t>
            </a:r>
            <a:r>
              <a:rPr lang="es-ES" sz="2400" dirty="0">
                <a:effectLst/>
                <a:latin typeface="Helvetica" pitchFamily="2" charset="0"/>
              </a:rPr>
              <a:t> </a:t>
            </a:r>
            <a:r>
              <a:rPr lang="es-ES" sz="2400" dirty="0" err="1">
                <a:effectLst/>
                <a:latin typeface="Helvetica" pitchFamily="2" charset="0"/>
              </a:rPr>
              <a:t>pollutant-membrane</a:t>
            </a:r>
            <a:r>
              <a:rPr lang="es-ES" sz="2400" dirty="0">
                <a:effectLst/>
                <a:latin typeface="Helvetica" pitchFamily="2" charset="0"/>
              </a:rPr>
              <a:t> </a:t>
            </a:r>
            <a:r>
              <a:rPr lang="es-ES" sz="2400" dirty="0" err="1">
                <a:effectLst/>
                <a:latin typeface="Helvetica" pitchFamily="2" charset="0"/>
              </a:rPr>
              <a:t>or</a:t>
            </a:r>
            <a:r>
              <a:rPr lang="es-ES" sz="2400" dirty="0">
                <a:effectLst/>
                <a:latin typeface="Helvetica" pitchFamily="2" charset="0"/>
              </a:rPr>
              <a:t> </a:t>
            </a:r>
            <a:r>
              <a:rPr lang="es-ES" sz="2400" dirty="0" err="1">
                <a:effectLst/>
                <a:latin typeface="Helvetica" pitchFamily="2" charset="0"/>
              </a:rPr>
              <a:t>pollutant-substrates</a:t>
            </a:r>
            <a:r>
              <a:rPr lang="es-ES" sz="2400" dirty="0">
                <a:effectLst/>
                <a:latin typeface="Helvetica" pitchFamily="2" charset="0"/>
              </a:rPr>
              <a:t> </a:t>
            </a:r>
            <a:r>
              <a:rPr lang="es-ES" sz="2400" dirty="0" err="1">
                <a:effectLst/>
                <a:latin typeface="Helvetica" pitchFamily="2" charset="0"/>
              </a:rPr>
              <a:t>interactions</a:t>
            </a:r>
            <a:r>
              <a:rPr lang="es-ES" sz="2400" dirty="0">
                <a:effectLst/>
                <a:latin typeface="Helvetica" pitchFamily="2" charset="0"/>
              </a:rPr>
              <a:t> are </a:t>
            </a:r>
            <a:r>
              <a:rPr lang="es-ES" sz="2400" dirty="0" err="1">
                <a:latin typeface="Helvetica" pitchFamily="2" charset="0"/>
              </a:rPr>
              <a:t>key</a:t>
            </a:r>
            <a:r>
              <a:rPr lang="es-ES" sz="2400" dirty="0">
                <a:latin typeface="Helvetica" pitchFamily="2" charset="0"/>
              </a:rPr>
              <a:t> </a:t>
            </a:r>
            <a:r>
              <a:rPr lang="es-ES" sz="2400" dirty="0" err="1">
                <a:latin typeface="Helvetica" pitchFamily="2" charset="0"/>
              </a:rPr>
              <a:t>to</a:t>
            </a:r>
            <a:r>
              <a:rPr lang="es-ES" sz="2400" dirty="0">
                <a:latin typeface="Helvetica" pitchFamily="2" charset="0"/>
              </a:rPr>
              <a:t> </a:t>
            </a:r>
            <a:r>
              <a:rPr lang="es-ES" sz="2400" dirty="0" err="1">
                <a:latin typeface="Helvetica" pitchFamily="2" charset="0"/>
              </a:rPr>
              <a:t>understand</a:t>
            </a:r>
            <a:r>
              <a:rPr lang="es-ES" sz="2400" dirty="0">
                <a:latin typeface="Helvetica" pitchFamily="2" charset="0"/>
              </a:rPr>
              <a:t> </a:t>
            </a:r>
            <a:r>
              <a:rPr lang="es-ES" sz="2400" dirty="0" err="1">
                <a:latin typeface="Helvetica" pitchFamily="2" charset="0"/>
              </a:rPr>
              <a:t>involved</a:t>
            </a:r>
            <a:r>
              <a:rPr lang="es-ES" sz="2400" dirty="0">
                <a:latin typeface="Helvetica" pitchFamily="2" charset="0"/>
              </a:rPr>
              <a:t> </a:t>
            </a:r>
            <a:r>
              <a:rPr lang="es-ES" sz="2400" dirty="0" err="1">
                <a:latin typeface="Helvetica" pitchFamily="2" charset="0"/>
              </a:rPr>
              <a:t>mechanims</a:t>
            </a:r>
            <a:r>
              <a:rPr lang="es-ES" sz="2400" dirty="0">
                <a:latin typeface="Helvetica" pitchFamily="2" charset="0"/>
              </a:rPr>
              <a:t>.</a:t>
            </a:r>
          </a:p>
        </p:txBody>
      </p:sp>
      <p:sp>
        <p:nvSpPr>
          <p:cNvPr id="15" name="CuadroTexto 14">
            <a:extLst>
              <a:ext uri="{FF2B5EF4-FFF2-40B4-BE49-F238E27FC236}">
                <a16:creationId xmlns:a16="http://schemas.microsoft.com/office/drawing/2014/main" id="{DAFE4F44-5924-2373-691E-1BAE88B87E8B}"/>
              </a:ext>
            </a:extLst>
          </p:cNvPr>
          <p:cNvSpPr txBox="1"/>
          <p:nvPr/>
        </p:nvSpPr>
        <p:spPr>
          <a:xfrm>
            <a:off x="504497" y="4009262"/>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a:latin typeface="Helvetica" pitchFamily="2" charset="0"/>
              </a:rPr>
              <a:t>A </a:t>
            </a:r>
            <a:r>
              <a:rPr lang="es-ES" sz="2400" dirty="0" err="1">
                <a:latin typeface="Helvetica" pitchFamily="2" charset="0"/>
              </a:rPr>
              <a:t>energy</a:t>
            </a:r>
            <a:r>
              <a:rPr lang="es-ES" sz="2400" dirty="0">
                <a:latin typeface="Helvetica" pitchFamily="2" charset="0"/>
              </a:rPr>
              <a:t> </a:t>
            </a:r>
            <a:r>
              <a:rPr lang="es-ES" sz="2400" dirty="0" err="1">
                <a:latin typeface="Helvetica" pitchFamily="2" charset="0"/>
              </a:rPr>
              <a:t>decomposition</a:t>
            </a:r>
            <a:r>
              <a:rPr lang="es-ES" sz="2400" dirty="0">
                <a:latin typeface="Helvetica" pitchFamily="2" charset="0"/>
              </a:rPr>
              <a:t> </a:t>
            </a:r>
            <a:r>
              <a:rPr lang="es-ES" sz="2400" dirty="0" err="1">
                <a:latin typeface="Helvetica" pitchFamily="2" charset="0"/>
              </a:rPr>
              <a:t>analysis</a:t>
            </a:r>
            <a:r>
              <a:rPr lang="es-ES" sz="2400" dirty="0">
                <a:latin typeface="Helvetica" pitchFamily="2" charset="0"/>
              </a:rPr>
              <a:t> (EDA) </a:t>
            </a:r>
            <a:r>
              <a:rPr lang="es-ES" sz="2400" dirty="0" err="1">
                <a:latin typeface="Helvetica" pitchFamily="2" charset="0"/>
              </a:rPr>
              <a:t>scheme</a:t>
            </a:r>
            <a:r>
              <a:rPr lang="es-ES" sz="2400" dirty="0">
                <a:latin typeface="Helvetica" pitchFamily="2" charset="0"/>
              </a:rPr>
              <a:t> </a:t>
            </a:r>
            <a:r>
              <a:rPr lang="es-ES" sz="2400" dirty="0" err="1">
                <a:latin typeface="Helvetica" pitchFamily="2" charset="0"/>
              </a:rPr>
              <a:t>was</a:t>
            </a:r>
            <a:r>
              <a:rPr lang="es-ES" sz="2400" dirty="0">
                <a:latin typeface="Helvetica" pitchFamily="2" charset="0"/>
              </a:rPr>
              <a:t> </a:t>
            </a:r>
            <a:r>
              <a:rPr lang="es-ES" sz="2400" dirty="0" err="1">
                <a:latin typeface="Helvetica" pitchFamily="2" charset="0"/>
              </a:rPr>
              <a:t>applied</a:t>
            </a:r>
            <a:r>
              <a:rPr lang="es-ES" sz="2400" dirty="0">
                <a:latin typeface="Helvetica" pitchFamily="2" charset="0"/>
              </a:rPr>
              <a:t> in </a:t>
            </a:r>
            <a:r>
              <a:rPr lang="es-ES" sz="2400" dirty="0" err="1">
                <a:latin typeface="Helvetica" pitchFamily="2" charset="0"/>
              </a:rPr>
              <a:t>combination</a:t>
            </a:r>
            <a:r>
              <a:rPr lang="es-ES" sz="2400" dirty="0">
                <a:latin typeface="Helvetica" pitchFamily="2" charset="0"/>
              </a:rPr>
              <a:t> </a:t>
            </a:r>
            <a:r>
              <a:rPr lang="es-ES" sz="2400" dirty="0" err="1">
                <a:latin typeface="Helvetica" pitchFamily="2" charset="0"/>
              </a:rPr>
              <a:t>with</a:t>
            </a:r>
            <a:r>
              <a:rPr lang="es-ES" sz="2400" dirty="0">
                <a:latin typeface="Helvetica" pitchFamily="2" charset="0"/>
              </a:rPr>
              <a:t> Quantum </a:t>
            </a:r>
            <a:r>
              <a:rPr lang="es-ES" sz="2400" dirty="0" err="1">
                <a:latin typeface="Helvetica" pitchFamily="2" charset="0"/>
              </a:rPr>
              <a:t>Mechanics</a:t>
            </a:r>
            <a:r>
              <a:rPr lang="es-ES" sz="2400" dirty="0">
                <a:latin typeface="Helvetica" pitchFamily="2" charset="0"/>
              </a:rPr>
              <a:t>/Molecular </a:t>
            </a:r>
            <a:r>
              <a:rPr lang="es-ES" sz="2400" dirty="0" err="1">
                <a:latin typeface="Helvetica" pitchFamily="2" charset="0"/>
              </a:rPr>
              <a:t>Mechanics</a:t>
            </a:r>
            <a:r>
              <a:rPr lang="es-ES" sz="2400" dirty="0">
                <a:latin typeface="Helvetica" pitchFamily="2" charset="0"/>
              </a:rPr>
              <a:t> (QM/MM) </a:t>
            </a:r>
            <a:r>
              <a:rPr lang="es-ES" sz="2400" dirty="0" err="1">
                <a:latin typeface="Helvetica" pitchFamily="2" charset="0"/>
              </a:rPr>
              <a:t>or</a:t>
            </a:r>
            <a:r>
              <a:rPr lang="es-ES" sz="2400" dirty="0">
                <a:latin typeface="Helvetica" pitchFamily="2" charset="0"/>
              </a:rPr>
              <a:t> QM </a:t>
            </a:r>
            <a:r>
              <a:rPr lang="es-ES" sz="2400" dirty="0" err="1">
                <a:latin typeface="Helvetica" pitchFamily="2" charset="0"/>
              </a:rPr>
              <a:t>calculations</a:t>
            </a:r>
            <a:r>
              <a:rPr lang="es-ES" sz="2400" dirty="0">
                <a:latin typeface="Helvetica" pitchFamily="2" charset="0"/>
              </a:rPr>
              <a:t>. </a:t>
            </a:r>
          </a:p>
        </p:txBody>
      </p:sp>
      <p:sp>
        <p:nvSpPr>
          <p:cNvPr id="14" name="CuadroTexto 13">
            <a:extLst>
              <a:ext uri="{FF2B5EF4-FFF2-40B4-BE49-F238E27FC236}">
                <a16:creationId xmlns:a16="http://schemas.microsoft.com/office/drawing/2014/main" id="{1114D9AD-1992-BE10-7DAB-04A1009A2FA3}"/>
              </a:ext>
            </a:extLst>
          </p:cNvPr>
          <p:cNvSpPr txBox="1"/>
          <p:nvPr/>
        </p:nvSpPr>
        <p:spPr>
          <a:xfrm>
            <a:off x="504497" y="2672608"/>
            <a:ext cx="11004330" cy="1200329"/>
          </a:xfrm>
          <a:prstGeom prst="rect">
            <a:avLst/>
          </a:prstGeom>
          <a:noFill/>
        </p:spPr>
        <p:txBody>
          <a:bodyPr wrap="square">
            <a:spAutoFit/>
          </a:bodyPr>
          <a:lstStyle/>
          <a:p>
            <a:pPr marL="342900" indent="-342900">
              <a:buFont typeface="Arial" panose="020B0604020202020204" pitchFamily="34" charset="0"/>
              <a:buChar char="•"/>
            </a:pPr>
            <a:r>
              <a:rPr lang="es-ES" sz="2400" dirty="0">
                <a:latin typeface="Helvetica" pitchFamily="2" charset="0"/>
              </a:rPr>
              <a:t>Non-</a:t>
            </a:r>
            <a:r>
              <a:rPr lang="es-ES" sz="2400" dirty="0" err="1">
                <a:latin typeface="Helvetica" pitchFamily="2" charset="0"/>
              </a:rPr>
              <a:t>covalent</a:t>
            </a:r>
            <a:r>
              <a:rPr lang="es-ES" sz="2400" dirty="0">
                <a:latin typeface="Helvetica" pitchFamily="2" charset="0"/>
              </a:rPr>
              <a:t> </a:t>
            </a:r>
            <a:r>
              <a:rPr lang="es-ES" sz="2400" dirty="0" err="1">
                <a:latin typeface="Helvetica" pitchFamily="2" charset="0"/>
              </a:rPr>
              <a:t>interaction</a:t>
            </a:r>
            <a:r>
              <a:rPr lang="es-ES" sz="2400" dirty="0">
                <a:latin typeface="Helvetica" pitchFamily="2" charset="0"/>
              </a:rPr>
              <a:t> </a:t>
            </a:r>
            <a:r>
              <a:rPr lang="es-ES" sz="2400" dirty="0" err="1">
                <a:latin typeface="Helvetica" pitchFamily="2" charset="0"/>
              </a:rPr>
              <a:t>such</a:t>
            </a:r>
            <a:r>
              <a:rPr lang="es-ES" sz="2400" dirty="0">
                <a:latin typeface="Helvetica" pitchFamily="2" charset="0"/>
              </a:rPr>
              <a:t> as </a:t>
            </a:r>
            <a:r>
              <a:rPr lang="es-ES" sz="2400" dirty="0" err="1">
                <a:latin typeface="Helvetica" pitchFamily="2" charset="0"/>
              </a:rPr>
              <a:t>dispersion</a:t>
            </a:r>
            <a:r>
              <a:rPr lang="es-ES" sz="2400" dirty="0">
                <a:latin typeface="Helvetica" pitchFamily="2" charset="0"/>
              </a:rPr>
              <a:t> (</a:t>
            </a:r>
            <a:r>
              <a:rPr lang="es-ES" sz="2400" dirty="0" err="1">
                <a:latin typeface="Helvetica" pitchFamily="2" charset="0"/>
              </a:rPr>
              <a:t>between</a:t>
            </a:r>
            <a:r>
              <a:rPr lang="es-ES" sz="2400" dirty="0">
                <a:latin typeface="Helvetica" pitchFamily="2" charset="0"/>
              </a:rPr>
              <a:t> </a:t>
            </a:r>
            <a:r>
              <a:rPr lang="es-ES" sz="2400" dirty="0" err="1">
                <a:latin typeface="Helvetica" pitchFamily="2" charset="0"/>
              </a:rPr>
              <a:t>instantaneous</a:t>
            </a:r>
            <a:r>
              <a:rPr lang="es-ES" sz="2400" dirty="0">
                <a:latin typeface="Helvetica" pitchFamily="2" charset="0"/>
              </a:rPr>
              <a:t> </a:t>
            </a:r>
            <a:r>
              <a:rPr lang="es-ES" sz="2400" dirty="0" err="1">
                <a:latin typeface="Helvetica" pitchFamily="2" charset="0"/>
              </a:rPr>
              <a:t>charges</a:t>
            </a:r>
            <a:r>
              <a:rPr lang="es-ES" sz="2400" dirty="0">
                <a:latin typeface="Helvetica" pitchFamily="2" charset="0"/>
              </a:rPr>
              <a:t>) and </a:t>
            </a:r>
            <a:r>
              <a:rPr lang="es-ES" sz="2400" dirty="0" err="1">
                <a:latin typeface="Helvetica" pitchFamily="2" charset="0"/>
              </a:rPr>
              <a:t>exchange</a:t>
            </a:r>
            <a:r>
              <a:rPr lang="es-ES" sz="2400" dirty="0">
                <a:latin typeface="Helvetica" pitchFamily="2" charset="0"/>
              </a:rPr>
              <a:t>/</a:t>
            </a:r>
            <a:r>
              <a:rPr lang="es-ES" sz="2400" dirty="0" err="1">
                <a:latin typeface="Helvetica" pitchFamily="2" charset="0"/>
              </a:rPr>
              <a:t>repulsion</a:t>
            </a:r>
            <a:r>
              <a:rPr lang="es-ES" sz="2400" dirty="0">
                <a:latin typeface="Helvetica" pitchFamily="2" charset="0"/>
              </a:rPr>
              <a:t> (</a:t>
            </a:r>
            <a:r>
              <a:rPr lang="es-ES" sz="2400" dirty="0" err="1">
                <a:latin typeface="Helvetica" pitchFamily="2" charset="0"/>
              </a:rPr>
              <a:t>due</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to</a:t>
            </a:r>
            <a:r>
              <a:rPr lang="es-ES" sz="2400" dirty="0">
                <a:latin typeface="Helvetica" pitchFamily="2" charset="0"/>
              </a:rPr>
              <a:t> Pauli </a:t>
            </a:r>
            <a:r>
              <a:rPr lang="es-ES" sz="2400" dirty="0" err="1">
                <a:latin typeface="Helvetica" pitchFamily="2" charset="0"/>
              </a:rPr>
              <a:t>exclusion</a:t>
            </a:r>
            <a:r>
              <a:rPr lang="es-ES" sz="2400" dirty="0">
                <a:latin typeface="Helvetica" pitchFamily="2" charset="0"/>
              </a:rPr>
              <a:t> </a:t>
            </a:r>
            <a:r>
              <a:rPr lang="es-ES" sz="2400" dirty="0" err="1">
                <a:latin typeface="Helvetica" pitchFamily="2" charset="0"/>
              </a:rPr>
              <a:t>principle</a:t>
            </a:r>
            <a:r>
              <a:rPr lang="es-ES" sz="2400" dirty="0">
                <a:latin typeface="Helvetica" pitchFamily="2" charset="0"/>
              </a:rPr>
              <a:t>), are </a:t>
            </a:r>
            <a:r>
              <a:rPr lang="es-ES" sz="2400" dirty="0" err="1">
                <a:latin typeface="Helvetica" pitchFamily="2" charset="0"/>
              </a:rPr>
              <a:t>roughly</a:t>
            </a:r>
            <a:r>
              <a:rPr lang="es-ES" sz="2400" dirty="0">
                <a:latin typeface="Helvetica" pitchFamily="2" charset="0"/>
              </a:rPr>
              <a:t> </a:t>
            </a:r>
            <a:r>
              <a:rPr lang="es-ES" sz="2400" dirty="0" err="1">
                <a:latin typeface="Helvetica" pitchFamily="2" charset="0"/>
              </a:rPr>
              <a:t>represented</a:t>
            </a:r>
            <a:r>
              <a:rPr lang="es-ES" sz="2400" dirty="0">
                <a:latin typeface="Helvetica" pitchFamily="2" charset="0"/>
              </a:rPr>
              <a:t> in </a:t>
            </a:r>
            <a:r>
              <a:rPr lang="es-ES" sz="2400" dirty="0" err="1">
                <a:latin typeface="Helvetica" pitchFamily="2" charset="0"/>
              </a:rPr>
              <a:t>classical</a:t>
            </a:r>
            <a:r>
              <a:rPr lang="es-ES" sz="2400" dirty="0">
                <a:latin typeface="Helvetica" pitchFamily="2" charset="0"/>
              </a:rPr>
              <a:t> </a:t>
            </a:r>
            <a:r>
              <a:rPr lang="es-ES" sz="2400" dirty="0" err="1">
                <a:latin typeface="Helvetica" pitchFamily="2" charset="0"/>
              </a:rPr>
              <a:t>Force</a:t>
            </a:r>
            <a:r>
              <a:rPr lang="es-ES" sz="2400" dirty="0">
                <a:latin typeface="Helvetica" pitchFamily="2" charset="0"/>
              </a:rPr>
              <a:t> </a:t>
            </a:r>
            <a:r>
              <a:rPr lang="es-ES" sz="2400" dirty="0" err="1">
                <a:latin typeface="Helvetica" pitchFamily="2" charset="0"/>
              </a:rPr>
              <a:t>Fields</a:t>
            </a:r>
            <a:r>
              <a:rPr lang="es-ES" sz="2400" dirty="0">
                <a:latin typeface="Helvetica" pitchFamily="2" charset="0"/>
              </a:rPr>
              <a:t>.</a:t>
            </a:r>
          </a:p>
        </p:txBody>
      </p:sp>
    </p:spTree>
    <p:extLst>
      <p:ext uri="{BB962C8B-B14F-4D97-AF65-F5344CB8AC3E}">
        <p14:creationId xmlns:p14="http://schemas.microsoft.com/office/powerpoint/2010/main" val="79825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2" name="TextBox 8">
            <a:extLst>
              <a:ext uri="{FF2B5EF4-FFF2-40B4-BE49-F238E27FC236}">
                <a16:creationId xmlns:a16="http://schemas.microsoft.com/office/drawing/2014/main" id="{39E5CFD6-B1FE-A987-2B26-C21E71C48C4A}"/>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Interaction</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Energies</a:t>
            </a:r>
            <a:r>
              <a:rPr lang="es-ES" sz="2800" dirty="0">
                <a:latin typeface="Helvetica" panose="020B0604020202020204" pitchFamily="34" charset="0"/>
                <a:cs typeface="Helvetica" panose="020B0604020202020204" pitchFamily="34" charset="0"/>
              </a:rPr>
              <a:t>: QM Case</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A9DE1297-6050-807A-7A2B-7D38B31317C7}"/>
                  </a:ext>
                </a:extLst>
              </p:cNvPr>
              <p:cNvSpPr/>
              <p:nvPr/>
            </p:nvSpPr>
            <p:spPr>
              <a:xfrm>
                <a:off x="4087875" y="1915843"/>
                <a:ext cx="3991798" cy="404983"/>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𝑖𝑛𝑡</m:t>
                          </m:r>
                        </m:sub>
                      </m:sSub>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e>
                      </m:d>
                    </m:oMath>
                  </m:oMathPara>
                </a14:m>
                <a:endParaRPr lang="es-ES" dirty="0"/>
              </a:p>
            </p:txBody>
          </p:sp>
        </mc:Choice>
        <mc:Fallback xmlns="">
          <p:sp>
            <p:nvSpPr>
              <p:cNvPr id="3" name="Rectángulo 2">
                <a:extLst>
                  <a:ext uri="{FF2B5EF4-FFF2-40B4-BE49-F238E27FC236}">
                    <a16:creationId xmlns:a16="http://schemas.microsoft.com/office/drawing/2014/main" id="{A9DE1297-6050-807A-7A2B-7D38B31317C7}"/>
                  </a:ext>
                </a:extLst>
              </p:cNvPr>
              <p:cNvSpPr>
                <a:spLocks noRot="1" noChangeAspect="1" noMove="1" noResize="1" noEditPoints="1" noAdjustHandles="1" noChangeArrowheads="1" noChangeShapeType="1" noTextEdit="1"/>
              </p:cNvSpPr>
              <p:nvPr/>
            </p:nvSpPr>
            <p:spPr>
              <a:xfrm>
                <a:off x="4087875" y="1915843"/>
                <a:ext cx="3991798" cy="404983"/>
              </a:xfrm>
              <a:prstGeom prst="rect">
                <a:avLst/>
              </a:prstGeom>
              <a:blipFill>
                <a:blip r:embed="rId5"/>
                <a:stretch>
                  <a:fillRect/>
                </a:stretch>
              </a:blipFill>
            </p:spPr>
            <p:txBody>
              <a:bodyPr/>
              <a:lstStyle/>
              <a:p>
                <a:r>
                  <a:rPr lang="es-ES">
                    <a:noFill/>
                  </a:rPr>
                  <a:t> </a:t>
                </a:r>
              </a:p>
            </p:txBody>
          </p:sp>
        </mc:Fallback>
      </mc:AlternateContent>
      <p:sp>
        <p:nvSpPr>
          <p:cNvPr id="4" name="CuadroTexto 3">
            <a:extLst>
              <a:ext uri="{FF2B5EF4-FFF2-40B4-BE49-F238E27FC236}">
                <a16:creationId xmlns:a16="http://schemas.microsoft.com/office/drawing/2014/main" id="{5B878D3D-E644-CD5C-B442-7D290F6F9602}"/>
              </a:ext>
            </a:extLst>
          </p:cNvPr>
          <p:cNvSpPr txBox="1"/>
          <p:nvPr/>
        </p:nvSpPr>
        <p:spPr>
          <a:xfrm>
            <a:off x="4714756" y="1394136"/>
            <a:ext cx="2762488" cy="369332"/>
          </a:xfrm>
          <a:prstGeom prst="rect">
            <a:avLst/>
          </a:prstGeom>
          <a:noFill/>
        </p:spPr>
        <p:txBody>
          <a:bodyPr wrap="none" rtlCol="0">
            <a:spAutoFit/>
          </a:bodyPr>
          <a:lstStyle/>
          <a:p>
            <a:pPr algn="ctr"/>
            <a:r>
              <a:rPr lang="es-ES" dirty="0" err="1">
                <a:solidFill>
                  <a:srgbClr val="1736B2"/>
                </a:solidFill>
                <a:latin typeface="Helvetica" pitchFamily="2" charset="0"/>
              </a:rPr>
              <a:t>Supermolecule</a:t>
            </a:r>
            <a:r>
              <a:rPr lang="es-ES" dirty="0">
                <a:solidFill>
                  <a:srgbClr val="1736B2"/>
                </a:solidFill>
                <a:latin typeface="Helvetica" pitchFamily="2" charset="0"/>
              </a:rPr>
              <a:t> </a:t>
            </a:r>
            <a:r>
              <a:rPr lang="es-ES" dirty="0" err="1">
                <a:solidFill>
                  <a:srgbClr val="1736B2"/>
                </a:solidFill>
                <a:latin typeface="Helvetica" pitchFamily="2" charset="0"/>
              </a:rPr>
              <a:t>Approach</a:t>
            </a:r>
            <a:endParaRPr lang="es-ES" dirty="0">
              <a:solidFill>
                <a:srgbClr val="1736B2"/>
              </a:solidFill>
              <a:latin typeface="Helvetica" pitchFamily="2" charset="0"/>
            </a:endParaRPr>
          </a:p>
        </p:txBody>
      </p:sp>
      <p:sp>
        <p:nvSpPr>
          <p:cNvPr id="5" name="CuadroTexto 4">
            <a:extLst>
              <a:ext uri="{FF2B5EF4-FFF2-40B4-BE49-F238E27FC236}">
                <a16:creationId xmlns:a16="http://schemas.microsoft.com/office/drawing/2014/main" id="{771C5995-18AC-9A69-8399-A21614C0A3B9}"/>
              </a:ext>
            </a:extLst>
          </p:cNvPr>
          <p:cNvSpPr txBox="1"/>
          <p:nvPr/>
        </p:nvSpPr>
        <p:spPr>
          <a:xfrm>
            <a:off x="683173" y="2598003"/>
            <a:ext cx="11004330" cy="830997"/>
          </a:xfrm>
          <a:prstGeom prst="rect">
            <a:avLst/>
          </a:prstGeom>
          <a:noFill/>
        </p:spPr>
        <p:txBody>
          <a:bodyPr wrap="square">
            <a:spAutoFit/>
          </a:bodyPr>
          <a:lstStyle/>
          <a:p>
            <a:pPr algn="ctr"/>
            <a:r>
              <a:rPr lang="es-ES" sz="2400" b="1" i="0" u="none" strike="noStrike" dirty="0" err="1">
                <a:solidFill>
                  <a:srgbClr val="111111"/>
                </a:solidFill>
                <a:effectLst/>
                <a:latin typeface="Helvetica" pitchFamily="2" charset="0"/>
              </a:rPr>
              <a:t>How</a:t>
            </a:r>
            <a:r>
              <a:rPr lang="es-ES" sz="2400" b="1"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to</a:t>
            </a:r>
            <a:r>
              <a:rPr lang="es-ES" sz="2400"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obtain</a:t>
            </a:r>
            <a:r>
              <a:rPr lang="es-ES" sz="2400"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the</a:t>
            </a:r>
            <a:r>
              <a:rPr lang="es-ES" sz="2400" i="0" u="none" strike="noStrike" dirty="0">
                <a:solidFill>
                  <a:srgbClr val="111111"/>
                </a:solidFill>
                <a:effectLst/>
                <a:latin typeface="Helvetica" pitchFamily="2" charset="0"/>
              </a:rPr>
              <a:t> </a:t>
            </a:r>
            <a:r>
              <a:rPr lang="es-ES" sz="2400" b="1" i="0" u="none" strike="noStrike" dirty="0">
                <a:solidFill>
                  <a:srgbClr val="111111"/>
                </a:solidFill>
                <a:effectLst/>
                <a:latin typeface="Helvetica" pitchFamily="2" charset="0"/>
              </a:rPr>
              <a:t>Energy </a:t>
            </a:r>
            <a:r>
              <a:rPr lang="es-ES" sz="2400" b="1" i="0" u="none" strike="noStrike" dirty="0" err="1">
                <a:solidFill>
                  <a:srgbClr val="111111"/>
                </a:solidFill>
                <a:effectLst/>
                <a:latin typeface="Helvetica" pitchFamily="2" charset="0"/>
              </a:rPr>
              <a:t>contributions</a:t>
            </a:r>
            <a:r>
              <a:rPr lang="es-ES" sz="2400" i="0" u="none" strike="noStrike" dirty="0">
                <a:solidFill>
                  <a:srgbClr val="111111"/>
                </a:solidFill>
                <a:effectLst/>
                <a:latin typeface="Helvetica" pitchFamily="2" charset="0"/>
              </a:rPr>
              <a:t>?</a:t>
            </a:r>
          </a:p>
          <a:p>
            <a:pPr algn="ctr"/>
            <a:r>
              <a:rPr lang="es-ES" sz="2400" b="1" dirty="0" err="1">
                <a:solidFill>
                  <a:srgbClr val="111111"/>
                </a:solidFill>
                <a:latin typeface="Helvetica" pitchFamily="2" charset="0"/>
              </a:rPr>
              <a:t>Density</a:t>
            </a:r>
            <a:r>
              <a:rPr lang="es-ES" sz="2400" b="1" dirty="0">
                <a:solidFill>
                  <a:srgbClr val="111111"/>
                </a:solidFill>
                <a:latin typeface="Helvetica" pitchFamily="2" charset="0"/>
              </a:rPr>
              <a:t> </a:t>
            </a:r>
            <a:r>
              <a:rPr lang="es-ES" sz="2400" b="1" dirty="0" err="1">
                <a:solidFill>
                  <a:srgbClr val="111111"/>
                </a:solidFill>
                <a:latin typeface="Helvetica" pitchFamily="2" charset="0"/>
              </a:rPr>
              <a:t>based</a:t>
            </a:r>
            <a:r>
              <a:rPr lang="es-ES" sz="2400" b="1" dirty="0">
                <a:solidFill>
                  <a:srgbClr val="111111"/>
                </a:solidFill>
                <a:latin typeface="Helvetica" pitchFamily="2" charset="0"/>
              </a:rPr>
              <a:t> Energy </a:t>
            </a:r>
            <a:r>
              <a:rPr lang="es-ES" sz="2400" b="1" dirty="0" err="1">
                <a:solidFill>
                  <a:srgbClr val="111111"/>
                </a:solidFill>
                <a:latin typeface="Helvetica" pitchFamily="2" charset="0"/>
              </a:rPr>
              <a:t>Decomposition</a:t>
            </a:r>
            <a:r>
              <a:rPr lang="es-ES" sz="2400" b="1" dirty="0">
                <a:solidFill>
                  <a:srgbClr val="111111"/>
                </a:solidFill>
                <a:latin typeface="Helvetica" pitchFamily="2" charset="0"/>
              </a:rPr>
              <a:t> </a:t>
            </a:r>
            <a:r>
              <a:rPr lang="es-ES" sz="2400" b="1" dirty="0" err="1">
                <a:solidFill>
                  <a:srgbClr val="111111"/>
                </a:solidFill>
                <a:latin typeface="Helvetica" pitchFamily="2" charset="0"/>
              </a:rPr>
              <a:t>analysis</a:t>
            </a:r>
            <a:endParaRPr lang="es-ES" sz="2400" b="1" dirty="0">
              <a:latin typeface="Helvetica" pitchFamily="2" charset="0"/>
            </a:endParaRPr>
          </a:p>
        </p:txBody>
      </p:sp>
      <p:cxnSp>
        <p:nvCxnSpPr>
          <p:cNvPr id="13" name="Straight Connector 4">
            <a:extLst>
              <a:ext uri="{FF2B5EF4-FFF2-40B4-BE49-F238E27FC236}">
                <a16:creationId xmlns:a16="http://schemas.microsoft.com/office/drawing/2014/main" id="{7138676B-F419-03D8-7B31-75D35272C73A}"/>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4" name="TextBox 21">
            <a:extLst>
              <a:ext uri="{FF2B5EF4-FFF2-40B4-BE49-F238E27FC236}">
                <a16:creationId xmlns:a16="http://schemas.microsoft.com/office/drawing/2014/main" id="{3E3E4924-1551-222B-8190-9F0CEA71DE8A}"/>
              </a:ext>
            </a:extLst>
          </p:cNvPr>
          <p:cNvSpPr txBox="1"/>
          <p:nvPr/>
        </p:nvSpPr>
        <p:spPr>
          <a:xfrm>
            <a:off x="504497" y="6454206"/>
            <a:ext cx="9094393" cy="369332"/>
          </a:xfrm>
          <a:prstGeom prst="rect">
            <a:avLst/>
          </a:prstGeom>
          <a:noFill/>
        </p:spPr>
        <p:txBody>
          <a:bodyPr wrap="square">
            <a:spAutoFit/>
          </a:bodyPr>
          <a:lstStyle/>
          <a:p>
            <a:r>
              <a:rPr lang="en-US" sz="1600" dirty="0"/>
              <a:t>M. </a:t>
            </a:r>
            <a:r>
              <a:rPr lang="en-US" sz="1600" dirty="0" err="1"/>
              <a:t>Mandado</a:t>
            </a:r>
            <a:r>
              <a:rPr lang="en-US" sz="1600" dirty="0"/>
              <a:t> and J. M. </a:t>
            </a:r>
            <a:r>
              <a:rPr lang="en-US" sz="1600" dirty="0" err="1"/>
              <a:t>Hermida</a:t>
            </a:r>
            <a:r>
              <a:rPr lang="en-US" sz="1600" dirty="0"/>
              <a:t>-Ramón </a:t>
            </a:r>
            <a:r>
              <a:rPr lang="es-ES" sz="1800" i="1" dirty="0">
                <a:effectLst/>
                <a:latin typeface="Calibri,Italic"/>
              </a:rPr>
              <a:t>J. </a:t>
            </a:r>
            <a:r>
              <a:rPr lang="es-ES" sz="1800" i="1" dirty="0" err="1">
                <a:effectLst/>
                <a:latin typeface="Calibri,Italic"/>
              </a:rPr>
              <a:t>Chem</a:t>
            </a:r>
            <a:r>
              <a:rPr lang="es-ES" sz="1800" i="1" dirty="0">
                <a:effectLst/>
                <a:latin typeface="Calibri,Italic"/>
              </a:rPr>
              <a:t>. </a:t>
            </a:r>
            <a:r>
              <a:rPr lang="es-ES" sz="1800" i="1" dirty="0" err="1">
                <a:effectLst/>
                <a:latin typeface="Calibri,Italic"/>
              </a:rPr>
              <a:t>Theory</a:t>
            </a:r>
            <a:r>
              <a:rPr lang="es-ES" sz="1800" i="1" dirty="0">
                <a:effectLst/>
                <a:latin typeface="Calibri,Italic"/>
              </a:rPr>
              <a:t> </a:t>
            </a:r>
            <a:r>
              <a:rPr lang="es-ES" sz="1800" i="1" dirty="0" err="1">
                <a:effectLst/>
                <a:latin typeface="Calibri,Italic"/>
              </a:rPr>
              <a:t>Comput</a:t>
            </a:r>
            <a:r>
              <a:rPr lang="es-ES" sz="1800" i="1" dirty="0">
                <a:effectLst/>
                <a:latin typeface="Calibri" panose="020F0502020204030204" pitchFamily="34" charset="0"/>
              </a:rPr>
              <a:t>. </a:t>
            </a:r>
            <a:r>
              <a:rPr lang="es-ES" sz="1800" b="1" dirty="0">
                <a:effectLst/>
                <a:latin typeface="Calibri,Bold"/>
              </a:rPr>
              <a:t>2011</a:t>
            </a:r>
            <a:r>
              <a:rPr lang="es-ES" sz="1800" dirty="0">
                <a:effectLst/>
                <a:latin typeface="Calibri" panose="020F0502020204030204" pitchFamily="34" charset="0"/>
              </a:rPr>
              <a:t>, 7, 633. </a:t>
            </a:r>
            <a:endParaRPr lang="es-ES" sz="1600" dirty="0">
              <a:effectLst/>
            </a:endParaRPr>
          </a:p>
        </p:txBody>
      </p:sp>
      <p:pic>
        <p:nvPicPr>
          <p:cNvPr id="16" name="Imagen 15">
            <a:extLst>
              <a:ext uri="{FF2B5EF4-FFF2-40B4-BE49-F238E27FC236}">
                <a16:creationId xmlns:a16="http://schemas.microsoft.com/office/drawing/2014/main" id="{707A7B0B-6071-42C0-3001-799E3C81875D}"/>
              </a:ext>
            </a:extLst>
          </p:cNvPr>
          <p:cNvPicPr>
            <a:picLocks noChangeAspect="1"/>
          </p:cNvPicPr>
          <p:nvPr/>
        </p:nvPicPr>
        <p:blipFill rotWithShape="1">
          <a:blip r:embed="rId6"/>
          <a:srcRect l="-140" t="5864" r="140" b="-5864"/>
          <a:stretch/>
        </p:blipFill>
        <p:spPr>
          <a:xfrm>
            <a:off x="1057649" y="4554764"/>
            <a:ext cx="10255378" cy="828000"/>
          </a:xfrm>
          <a:prstGeom prst="rect">
            <a:avLst/>
          </a:prstGeom>
        </p:spPr>
      </p:pic>
      <p:sp>
        <p:nvSpPr>
          <p:cNvPr id="18" name="CuadroTexto 17">
            <a:extLst>
              <a:ext uri="{FF2B5EF4-FFF2-40B4-BE49-F238E27FC236}">
                <a16:creationId xmlns:a16="http://schemas.microsoft.com/office/drawing/2014/main" id="{29B62EB4-F8F1-9769-1B81-D5D396CD8A33}"/>
              </a:ext>
            </a:extLst>
          </p:cNvPr>
          <p:cNvSpPr txBox="1"/>
          <p:nvPr/>
        </p:nvSpPr>
        <p:spPr>
          <a:xfrm>
            <a:off x="3049190" y="4122523"/>
            <a:ext cx="6093618" cy="369332"/>
          </a:xfrm>
          <a:prstGeom prst="rect">
            <a:avLst/>
          </a:prstGeom>
          <a:noFill/>
        </p:spPr>
        <p:txBody>
          <a:bodyPr wrap="square">
            <a:spAutoFit/>
          </a:bodyPr>
          <a:lstStyle/>
          <a:p>
            <a:pPr algn="ctr"/>
            <a:r>
              <a:rPr lang="es-ES" sz="1800" i="0" u="none" strike="noStrike" dirty="0" err="1">
                <a:solidFill>
                  <a:srgbClr val="111111"/>
                </a:solidFill>
                <a:effectLst/>
                <a:latin typeface="Helvetica" pitchFamily="2" charset="0"/>
              </a:rPr>
              <a:t>Expression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of</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total </a:t>
            </a:r>
            <a:r>
              <a:rPr lang="es-ES" sz="1800" i="0" u="none" strike="noStrike" dirty="0" err="1">
                <a:solidFill>
                  <a:srgbClr val="111111"/>
                </a:solidFill>
                <a:effectLst/>
                <a:latin typeface="Helvetica" pitchFamily="2" charset="0"/>
              </a:rPr>
              <a:t>energy</a:t>
            </a:r>
            <a:r>
              <a:rPr lang="es-ES" sz="1800" i="0" u="none" strike="noStrike" dirty="0">
                <a:solidFill>
                  <a:srgbClr val="111111"/>
                </a:solidFill>
                <a:effectLst/>
                <a:latin typeface="Helvetica" pitchFamily="2" charset="0"/>
              </a:rPr>
              <a:t>:</a:t>
            </a:r>
            <a:endParaRPr lang="es-ES" dirty="0"/>
          </a:p>
        </p:txBody>
      </p:sp>
    </p:spTree>
    <p:extLst>
      <p:ext uri="{BB962C8B-B14F-4D97-AF65-F5344CB8AC3E}">
        <p14:creationId xmlns:p14="http://schemas.microsoft.com/office/powerpoint/2010/main" val="190863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2" name="TextBox 8">
            <a:extLst>
              <a:ext uri="{FF2B5EF4-FFF2-40B4-BE49-F238E27FC236}">
                <a16:creationId xmlns:a16="http://schemas.microsoft.com/office/drawing/2014/main" id="{39E5CFD6-B1FE-A987-2B26-C21E71C48C4A}"/>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a:latin typeface="Helvetica" panose="020B0604020202020204" pitchFamily="34" charset="0"/>
                <a:cs typeface="Helvetica" panose="020B0604020202020204" pitchFamily="34" charset="0"/>
              </a:rPr>
              <a:t>EDA: QM Case</a:t>
            </a:r>
          </a:p>
        </p:txBody>
      </p:sp>
      <p:cxnSp>
        <p:nvCxnSpPr>
          <p:cNvPr id="13" name="Straight Connector 4">
            <a:extLst>
              <a:ext uri="{FF2B5EF4-FFF2-40B4-BE49-F238E27FC236}">
                <a16:creationId xmlns:a16="http://schemas.microsoft.com/office/drawing/2014/main" id="{7138676B-F419-03D8-7B31-75D35272C73A}"/>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4" name="TextBox 21">
            <a:extLst>
              <a:ext uri="{FF2B5EF4-FFF2-40B4-BE49-F238E27FC236}">
                <a16:creationId xmlns:a16="http://schemas.microsoft.com/office/drawing/2014/main" id="{3E3E4924-1551-222B-8190-9F0CEA71DE8A}"/>
              </a:ext>
            </a:extLst>
          </p:cNvPr>
          <p:cNvSpPr txBox="1"/>
          <p:nvPr/>
        </p:nvSpPr>
        <p:spPr>
          <a:xfrm>
            <a:off x="504497" y="6454206"/>
            <a:ext cx="9094393" cy="369332"/>
          </a:xfrm>
          <a:prstGeom prst="rect">
            <a:avLst/>
          </a:prstGeom>
          <a:noFill/>
        </p:spPr>
        <p:txBody>
          <a:bodyPr wrap="square">
            <a:spAutoFit/>
          </a:bodyPr>
          <a:lstStyle/>
          <a:p>
            <a:r>
              <a:rPr lang="en-US" sz="1600" dirty="0"/>
              <a:t>M. </a:t>
            </a:r>
            <a:r>
              <a:rPr lang="en-US" sz="1600" dirty="0" err="1"/>
              <a:t>Mandado</a:t>
            </a:r>
            <a:r>
              <a:rPr lang="en-US" sz="1600" dirty="0"/>
              <a:t> and J. M. </a:t>
            </a:r>
            <a:r>
              <a:rPr lang="en-US" sz="1600" dirty="0" err="1"/>
              <a:t>Hermida</a:t>
            </a:r>
            <a:r>
              <a:rPr lang="en-US" sz="1600" dirty="0"/>
              <a:t>-Ramón </a:t>
            </a:r>
            <a:r>
              <a:rPr lang="es-ES" sz="1800" i="1" dirty="0">
                <a:effectLst/>
                <a:latin typeface="Calibri,Italic"/>
              </a:rPr>
              <a:t>J. </a:t>
            </a:r>
            <a:r>
              <a:rPr lang="es-ES" sz="1800" i="1" dirty="0" err="1">
                <a:effectLst/>
                <a:latin typeface="Calibri,Italic"/>
              </a:rPr>
              <a:t>Chem</a:t>
            </a:r>
            <a:r>
              <a:rPr lang="es-ES" sz="1800" i="1" dirty="0">
                <a:effectLst/>
                <a:latin typeface="Calibri,Italic"/>
              </a:rPr>
              <a:t>. </a:t>
            </a:r>
            <a:r>
              <a:rPr lang="es-ES" sz="1800" i="1" dirty="0" err="1">
                <a:effectLst/>
                <a:latin typeface="Calibri,Italic"/>
              </a:rPr>
              <a:t>Theory</a:t>
            </a:r>
            <a:r>
              <a:rPr lang="es-ES" sz="1800" i="1" dirty="0">
                <a:effectLst/>
                <a:latin typeface="Calibri,Italic"/>
              </a:rPr>
              <a:t> </a:t>
            </a:r>
            <a:r>
              <a:rPr lang="es-ES" sz="1800" i="1" dirty="0" err="1">
                <a:effectLst/>
                <a:latin typeface="Calibri,Italic"/>
              </a:rPr>
              <a:t>Comput</a:t>
            </a:r>
            <a:r>
              <a:rPr lang="es-ES" sz="1800" i="1" dirty="0">
                <a:effectLst/>
                <a:latin typeface="Calibri" panose="020F0502020204030204" pitchFamily="34" charset="0"/>
              </a:rPr>
              <a:t>. </a:t>
            </a:r>
            <a:r>
              <a:rPr lang="es-ES" sz="1800" b="1" dirty="0">
                <a:effectLst/>
                <a:latin typeface="Calibri,Bold"/>
              </a:rPr>
              <a:t>2011</a:t>
            </a:r>
            <a:r>
              <a:rPr lang="es-ES" sz="1800" dirty="0">
                <a:effectLst/>
                <a:latin typeface="Calibri" panose="020F0502020204030204" pitchFamily="34" charset="0"/>
              </a:rPr>
              <a:t>, 7, 633. </a:t>
            </a:r>
            <a:endParaRPr lang="es-ES" sz="1600" dirty="0">
              <a:effectLst/>
            </a:endParaRP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A5327EB2-9994-2046-7781-026D87B31D09}"/>
                  </a:ext>
                </a:extLst>
              </p:cNvPr>
              <p:cNvSpPr txBox="1"/>
              <p:nvPr/>
            </p:nvSpPr>
            <p:spPr>
              <a:xfrm>
                <a:off x="3177823" y="1535637"/>
                <a:ext cx="6093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oMath>
                  </m:oMathPara>
                </a14:m>
                <a:endParaRPr lang="es-ES" dirty="0"/>
              </a:p>
            </p:txBody>
          </p:sp>
        </mc:Choice>
        <mc:Fallback xmlns="">
          <p:sp>
            <p:nvSpPr>
              <p:cNvPr id="21" name="CuadroTexto 20">
                <a:extLst>
                  <a:ext uri="{FF2B5EF4-FFF2-40B4-BE49-F238E27FC236}">
                    <a16:creationId xmlns:a16="http://schemas.microsoft.com/office/drawing/2014/main" id="{A5327EB2-9994-2046-7781-026D87B31D09}"/>
                  </a:ext>
                </a:extLst>
              </p:cNvPr>
              <p:cNvSpPr txBox="1">
                <a:spLocks noRot="1" noChangeAspect="1" noMove="1" noResize="1" noEditPoints="1" noAdjustHandles="1" noChangeArrowheads="1" noChangeShapeType="1" noTextEdit="1"/>
              </p:cNvSpPr>
              <p:nvPr/>
            </p:nvSpPr>
            <p:spPr>
              <a:xfrm>
                <a:off x="3177823" y="1535637"/>
                <a:ext cx="6093618" cy="369332"/>
              </a:xfrm>
              <a:prstGeom prst="rect">
                <a:avLst/>
              </a:prstGeom>
              <a:blipFill>
                <a:blip r:embed="rId4"/>
                <a:stretch>
                  <a:fillRect/>
                </a:stretch>
              </a:blipFill>
            </p:spPr>
            <p:txBody>
              <a:bodyPr/>
              <a:lstStyle/>
              <a:p>
                <a:r>
                  <a:rPr lang="es-ES">
                    <a:noFill/>
                  </a:rPr>
                  <a:t> </a:t>
                </a:r>
              </a:p>
            </p:txBody>
          </p:sp>
        </mc:Fallback>
      </mc:AlternateContent>
      <p:grpSp>
        <p:nvGrpSpPr>
          <p:cNvPr id="22" name="Grupo 21">
            <a:extLst>
              <a:ext uri="{FF2B5EF4-FFF2-40B4-BE49-F238E27FC236}">
                <a16:creationId xmlns:a16="http://schemas.microsoft.com/office/drawing/2014/main" id="{6EC1A3B5-5C69-73B6-589A-E072826192F2}"/>
              </a:ext>
            </a:extLst>
          </p:cNvPr>
          <p:cNvGrpSpPr/>
          <p:nvPr/>
        </p:nvGrpSpPr>
        <p:grpSpPr>
          <a:xfrm>
            <a:off x="257264" y="2014923"/>
            <a:ext cx="11934736" cy="3855572"/>
            <a:chOff x="257264" y="2014923"/>
            <a:chExt cx="11934736" cy="3855572"/>
          </a:xfrm>
        </p:grpSpPr>
        <p:pic>
          <p:nvPicPr>
            <p:cNvPr id="19" name="Imagen 18">
              <a:extLst>
                <a:ext uri="{FF2B5EF4-FFF2-40B4-BE49-F238E27FC236}">
                  <a16:creationId xmlns:a16="http://schemas.microsoft.com/office/drawing/2014/main" id="{C10F9D85-88FC-BD0B-17A8-E50CD709A1A8}"/>
                </a:ext>
              </a:extLst>
            </p:cNvPr>
            <p:cNvPicPr>
              <a:picLocks noChangeAspect="1"/>
            </p:cNvPicPr>
            <p:nvPr/>
          </p:nvPicPr>
          <p:blipFill rotWithShape="1">
            <a:blip r:embed="rId5"/>
            <a:srcRect t="5180" b="-1459"/>
            <a:stretch/>
          </p:blipFill>
          <p:spPr>
            <a:xfrm>
              <a:off x="257264" y="2299934"/>
              <a:ext cx="11934736" cy="3570561"/>
            </a:xfrm>
            <a:prstGeom prst="rect">
              <a:avLst/>
            </a:prstGeom>
          </p:spPr>
        </p:pic>
        <p:sp>
          <p:nvSpPr>
            <p:cNvPr id="6" name="CuadroTexto 5">
              <a:extLst>
                <a:ext uri="{FF2B5EF4-FFF2-40B4-BE49-F238E27FC236}">
                  <a16:creationId xmlns:a16="http://schemas.microsoft.com/office/drawing/2014/main" id="{EA4B3C43-767F-351E-8D21-042E88669047}"/>
                </a:ext>
              </a:extLst>
            </p:cNvPr>
            <p:cNvSpPr txBox="1"/>
            <p:nvPr/>
          </p:nvSpPr>
          <p:spPr>
            <a:xfrm>
              <a:off x="2619420" y="2014923"/>
              <a:ext cx="7210424" cy="369332"/>
            </a:xfrm>
            <a:prstGeom prst="rect">
              <a:avLst/>
            </a:prstGeom>
            <a:solidFill>
              <a:schemeClr val="bg1"/>
            </a:solidFill>
          </p:spPr>
          <p:txBody>
            <a:bodyPr wrap="square">
              <a:spAutoFit/>
            </a:bodyPr>
            <a:lstStyle/>
            <a:p>
              <a:pPr algn="ctr"/>
              <a:r>
                <a:rPr lang="es-ES" sz="1800" i="0" u="none" strike="noStrike" dirty="0">
                  <a:solidFill>
                    <a:srgbClr val="111111"/>
                  </a:solidFill>
                  <a:effectLst/>
                  <a:latin typeface="Helvetica" pitchFamily="2" charset="0"/>
                </a:rPr>
                <a:t>Subdivide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nuclear </a:t>
              </a:r>
              <a:r>
                <a:rPr lang="es-ES" sz="1800" i="0" u="none" strike="noStrike" dirty="0" err="1">
                  <a:solidFill>
                    <a:srgbClr val="111111"/>
                  </a:solidFill>
                  <a:effectLst/>
                  <a:latin typeface="Helvetica" pitchFamily="2" charset="0"/>
                </a:rPr>
                <a:t>terms</a:t>
              </a:r>
              <a:r>
                <a:rPr lang="es-ES" sz="1800" i="0" u="none" strike="noStrike" dirty="0">
                  <a:solidFill>
                    <a:srgbClr val="111111"/>
                  </a:solidFill>
                  <a:effectLst/>
                  <a:latin typeface="Helvetica" pitchFamily="2" charset="0"/>
                </a:rPr>
                <a:t> as </a:t>
              </a:r>
              <a:r>
                <a:rPr lang="es-ES" sz="1800" i="0" u="none" strike="noStrike" dirty="0" err="1">
                  <a:solidFill>
                    <a:srgbClr val="111111"/>
                  </a:solidFill>
                  <a:effectLst/>
                  <a:latin typeface="Helvetica" pitchFamily="2" charset="0"/>
                </a:rPr>
                <a:t>contribution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of</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monomers</a:t>
              </a:r>
              <a:endParaRPr lang="es-ES" dirty="0"/>
            </a:p>
          </p:txBody>
        </p:sp>
      </p:grpSp>
    </p:spTree>
    <p:extLst>
      <p:ext uri="{BB962C8B-B14F-4D97-AF65-F5344CB8AC3E}">
        <p14:creationId xmlns:p14="http://schemas.microsoft.com/office/powerpoint/2010/main" val="3608192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cxnSp>
        <p:nvCxnSpPr>
          <p:cNvPr id="13" name="Straight Connector 4">
            <a:extLst>
              <a:ext uri="{FF2B5EF4-FFF2-40B4-BE49-F238E27FC236}">
                <a16:creationId xmlns:a16="http://schemas.microsoft.com/office/drawing/2014/main" id="{7138676B-F419-03D8-7B31-75D35272C73A}"/>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4" name="TextBox 21">
            <a:extLst>
              <a:ext uri="{FF2B5EF4-FFF2-40B4-BE49-F238E27FC236}">
                <a16:creationId xmlns:a16="http://schemas.microsoft.com/office/drawing/2014/main" id="{3E3E4924-1551-222B-8190-9F0CEA71DE8A}"/>
              </a:ext>
            </a:extLst>
          </p:cNvPr>
          <p:cNvSpPr txBox="1"/>
          <p:nvPr/>
        </p:nvSpPr>
        <p:spPr>
          <a:xfrm>
            <a:off x="504497" y="6454206"/>
            <a:ext cx="9094393" cy="369332"/>
          </a:xfrm>
          <a:prstGeom prst="rect">
            <a:avLst/>
          </a:prstGeom>
          <a:noFill/>
        </p:spPr>
        <p:txBody>
          <a:bodyPr wrap="square">
            <a:spAutoFit/>
          </a:bodyPr>
          <a:lstStyle/>
          <a:p>
            <a:r>
              <a:rPr lang="en-US" sz="1600" dirty="0"/>
              <a:t>M. </a:t>
            </a:r>
            <a:r>
              <a:rPr lang="en-US" sz="1600" dirty="0" err="1"/>
              <a:t>Mandado</a:t>
            </a:r>
            <a:r>
              <a:rPr lang="en-US" sz="1600" dirty="0"/>
              <a:t> and J. M. </a:t>
            </a:r>
            <a:r>
              <a:rPr lang="en-US" sz="1600" dirty="0" err="1"/>
              <a:t>Hermida</a:t>
            </a:r>
            <a:r>
              <a:rPr lang="en-US" sz="1600" dirty="0"/>
              <a:t>-Ramón </a:t>
            </a:r>
            <a:r>
              <a:rPr lang="es-ES" sz="1800" i="1" dirty="0">
                <a:effectLst/>
                <a:latin typeface="Calibri,Italic"/>
              </a:rPr>
              <a:t>J. </a:t>
            </a:r>
            <a:r>
              <a:rPr lang="es-ES" sz="1800" i="1" dirty="0" err="1">
                <a:effectLst/>
                <a:latin typeface="Calibri,Italic"/>
              </a:rPr>
              <a:t>Chem</a:t>
            </a:r>
            <a:r>
              <a:rPr lang="es-ES" sz="1800" i="1" dirty="0">
                <a:effectLst/>
                <a:latin typeface="Calibri,Italic"/>
              </a:rPr>
              <a:t>. </a:t>
            </a:r>
            <a:r>
              <a:rPr lang="es-ES" sz="1800" i="1" dirty="0" err="1">
                <a:effectLst/>
                <a:latin typeface="Calibri,Italic"/>
              </a:rPr>
              <a:t>Theory</a:t>
            </a:r>
            <a:r>
              <a:rPr lang="es-ES" sz="1800" i="1" dirty="0">
                <a:effectLst/>
                <a:latin typeface="Calibri,Italic"/>
              </a:rPr>
              <a:t> </a:t>
            </a:r>
            <a:r>
              <a:rPr lang="es-ES" sz="1800" i="1" dirty="0" err="1">
                <a:effectLst/>
                <a:latin typeface="Calibri,Italic"/>
              </a:rPr>
              <a:t>Comput</a:t>
            </a:r>
            <a:r>
              <a:rPr lang="es-ES" sz="1800" i="1" dirty="0">
                <a:effectLst/>
                <a:latin typeface="Calibri" panose="020F0502020204030204" pitchFamily="34" charset="0"/>
              </a:rPr>
              <a:t>. </a:t>
            </a:r>
            <a:r>
              <a:rPr lang="es-ES" sz="1800" b="1" dirty="0">
                <a:effectLst/>
                <a:latin typeface="Calibri,Bold"/>
              </a:rPr>
              <a:t>2011</a:t>
            </a:r>
            <a:r>
              <a:rPr lang="es-ES" sz="1800" dirty="0">
                <a:effectLst/>
                <a:latin typeface="Calibri" panose="020F0502020204030204" pitchFamily="34" charset="0"/>
              </a:rPr>
              <a:t>, 7, 633. </a:t>
            </a:r>
            <a:endParaRPr lang="es-ES" sz="1600" dirty="0">
              <a:effectLst/>
            </a:endParaRP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A5327EB2-9994-2046-7781-026D87B31D09}"/>
                  </a:ext>
                </a:extLst>
              </p:cNvPr>
              <p:cNvSpPr txBox="1"/>
              <p:nvPr/>
            </p:nvSpPr>
            <p:spPr>
              <a:xfrm>
                <a:off x="3177823" y="1535637"/>
                <a:ext cx="6093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oMath>
                  </m:oMathPara>
                </a14:m>
                <a:endParaRPr lang="es-ES" dirty="0"/>
              </a:p>
            </p:txBody>
          </p:sp>
        </mc:Choice>
        <mc:Fallback xmlns="">
          <p:sp>
            <p:nvSpPr>
              <p:cNvPr id="21" name="CuadroTexto 20">
                <a:extLst>
                  <a:ext uri="{FF2B5EF4-FFF2-40B4-BE49-F238E27FC236}">
                    <a16:creationId xmlns:a16="http://schemas.microsoft.com/office/drawing/2014/main" id="{A5327EB2-9994-2046-7781-026D87B31D09}"/>
                  </a:ext>
                </a:extLst>
              </p:cNvPr>
              <p:cNvSpPr txBox="1">
                <a:spLocks noRot="1" noChangeAspect="1" noMove="1" noResize="1" noEditPoints="1" noAdjustHandles="1" noChangeArrowheads="1" noChangeShapeType="1" noTextEdit="1"/>
              </p:cNvSpPr>
              <p:nvPr/>
            </p:nvSpPr>
            <p:spPr>
              <a:xfrm>
                <a:off x="3177823" y="1535637"/>
                <a:ext cx="6093618" cy="369332"/>
              </a:xfrm>
              <a:prstGeom prst="rect">
                <a:avLst/>
              </a:prstGeom>
              <a:blipFill>
                <a:blip r:embed="rId4"/>
                <a:stretch>
                  <a:fillRect/>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CD737D29-8B6C-98EA-0D04-3922D2CD2A8B}"/>
              </a:ext>
            </a:extLst>
          </p:cNvPr>
          <p:cNvGrpSpPr/>
          <p:nvPr/>
        </p:nvGrpSpPr>
        <p:grpSpPr>
          <a:xfrm>
            <a:off x="66661" y="2014923"/>
            <a:ext cx="11880001" cy="2812919"/>
            <a:chOff x="66661" y="2014923"/>
            <a:chExt cx="11880001" cy="2812919"/>
          </a:xfrm>
        </p:grpSpPr>
        <p:grpSp>
          <p:nvGrpSpPr>
            <p:cNvPr id="7" name="Grupo 6">
              <a:extLst>
                <a:ext uri="{FF2B5EF4-FFF2-40B4-BE49-F238E27FC236}">
                  <a16:creationId xmlns:a16="http://schemas.microsoft.com/office/drawing/2014/main" id="{9731337A-C6A6-A505-F0EF-72177F3A3835}"/>
                </a:ext>
              </a:extLst>
            </p:cNvPr>
            <p:cNvGrpSpPr/>
            <p:nvPr/>
          </p:nvGrpSpPr>
          <p:grpSpPr>
            <a:xfrm>
              <a:off x="66662" y="2303652"/>
              <a:ext cx="11880000" cy="2524190"/>
              <a:chOff x="66662" y="2303652"/>
              <a:chExt cx="11880000" cy="2524190"/>
            </a:xfrm>
          </p:grpSpPr>
          <p:pic>
            <p:nvPicPr>
              <p:cNvPr id="4" name="Imagen 3">
                <a:extLst>
                  <a:ext uri="{FF2B5EF4-FFF2-40B4-BE49-F238E27FC236}">
                    <a16:creationId xmlns:a16="http://schemas.microsoft.com/office/drawing/2014/main" id="{39361B89-D232-F01D-4882-F27D8BF44F56}"/>
                  </a:ext>
                </a:extLst>
              </p:cNvPr>
              <p:cNvPicPr>
                <a:picLocks noChangeAspect="1"/>
              </p:cNvPicPr>
              <p:nvPr/>
            </p:nvPicPr>
            <p:blipFill rotWithShape="1">
              <a:blip r:embed="rId5"/>
              <a:srcRect b="32220"/>
              <a:stretch/>
            </p:blipFill>
            <p:spPr>
              <a:xfrm>
                <a:off x="66662" y="2303652"/>
                <a:ext cx="11880000" cy="2502127"/>
              </a:xfrm>
              <a:prstGeom prst="rect">
                <a:avLst/>
              </a:prstGeom>
            </p:spPr>
          </p:pic>
          <p:sp>
            <p:nvSpPr>
              <p:cNvPr id="5" name="CuadroTexto 4">
                <a:extLst>
                  <a:ext uri="{FF2B5EF4-FFF2-40B4-BE49-F238E27FC236}">
                    <a16:creationId xmlns:a16="http://schemas.microsoft.com/office/drawing/2014/main" id="{AE70BB23-293A-D860-8BBC-D71D5228FDBC}"/>
                  </a:ext>
                </a:extLst>
              </p:cNvPr>
              <p:cNvSpPr txBox="1"/>
              <p:nvPr/>
            </p:nvSpPr>
            <p:spPr>
              <a:xfrm>
                <a:off x="7610588" y="3904512"/>
                <a:ext cx="4076914" cy="923330"/>
              </a:xfrm>
              <a:prstGeom prst="rect">
                <a:avLst/>
              </a:prstGeom>
              <a:solidFill>
                <a:schemeClr val="bg1"/>
              </a:solidFill>
            </p:spPr>
            <p:txBody>
              <a:bodyPr wrap="square">
                <a:spAutoFit/>
              </a:bodyPr>
              <a:lstStyle/>
              <a:p>
                <a:pPr algn="ctr"/>
                <a:endParaRPr lang="es-ES" dirty="0"/>
              </a:p>
              <a:p>
                <a:pPr algn="ctr"/>
                <a:endParaRPr lang="es-ES" dirty="0"/>
              </a:p>
              <a:p>
                <a:pPr algn="ctr"/>
                <a:endParaRPr lang="es-ES" dirty="0"/>
              </a:p>
            </p:txBody>
          </p:sp>
        </p:gr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EA4B3C43-767F-351E-8D21-042E88669047}"/>
                    </a:ext>
                  </a:extLst>
                </p:cNvPr>
                <p:cNvSpPr txBox="1"/>
                <p:nvPr/>
              </p:nvSpPr>
              <p:spPr>
                <a:xfrm>
                  <a:off x="66661" y="2014923"/>
                  <a:ext cx="11620841" cy="646331"/>
                </a:xfrm>
                <a:prstGeom prst="rect">
                  <a:avLst/>
                </a:prstGeom>
                <a:solidFill>
                  <a:schemeClr val="bg1"/>
                </a:solidFill>
              </p:spPr>
              <p:txBody>
                <a:bodyPr wrap="square">
                  <a:spAutoFit/>
                </a:bodyPr>
                <a:lstStyle/>
                <a:p>
                  <a:pPr algn="ctr"/>
                  <a:r>
                    <a:rPr lang="es-ES" sz="1800" i="0" u="none" strike="noStrike" dirty="0" err="1">
                      <a:solidFill>
                        <a:srgbClr val="111111"/>
                      </a:solidFill>
                      <a:effectLst/>
                      <a:latin typeface="Helvetica" pitchFamily="2" charset="0"/>
                    </a:rPr>
                    <a:t>Represent</a:t>
                  </a:r>
                  <a:r>
                    <a:rPr lang="es-ES" sz="1800" i="0" u="none" strike="noStrike" dirty="0">
                      <a:solidFill>
                        <a:srgbClr val="111111"/>
                      </a:solidFill>
                      <a:effectLst/>
                      <a:latin typeface="Helvetica" pitchFamily="2" charset="0"/>
                    </a:rPr>
                    <a:t> </a:t>
                  </a:r>
                  <a14:m>
                    <m:oMath xmlns:m="http://schemas.openxmlformats.org/officeDocument/2006/math">
                      <m:r>
                        <a:rPr lang="es-ES" i="1">
                          <a:latin typeface="Cambria Math" panose="02040503050406030204" pitchFamily="18" charset="0"/>
                        </a:rPr>
                        <m:t>𝜌</m:t>
                      </m:r>
                      <m:d>
                        <m:dPr>
                          <m:ctrlPr>
                            <a:rPr lang="es-ES" i="1">
                              <a:latin typeface="Cambria Math" panose="02040503050406030204" pitchFamily="18" charset="0"/>
                            </a:rPr>
                          </m:ctrlPr>
                        </m:dPr>
                        <m:e>
                          <m:r>
                            <m:rPr>
                              <m:nor/>
                            </m:rPr>
                            <a:rPr lang="es-ES" b="1">
                              <a:latin typeface="Cambria Math" panose="02040503050406030204" pitchFamily="18" charset="0"/>
                            </a:rPr>
                            <m:t>r</m:t>
                          </m:r>
                          <m:r>
                            <m:rPr>
                              <m:nor/>
                            </m:rPr>
                            <a:rPr lang="es-ES" i="1">
                              <a:latin typeface="Cambria Math" panose="02040503050406030204" pitchFamily="18" charset="0"/>
                            </a:rPr>
                            <m:t> </m:t>
                          </m:r>
                        </m:e>
                      </m:d>
                    </m:oMath>
                  </a14:m>
                  <a:r>
                    <a:rPr lang="es-ES" sz="1800" i="0" u="none" strike="noStrike" dirty="0">
                      <a:solidFill>
                        <a:srgbClr val="111111"/>
                      </a:solidFill>
                      <a:effectLst/>
                      <a:latin typeface="Helvetica" pitchFamily="2" charset="0"/>
                    </a:rPr>
                    <a:t> and </a:t>
                  </a:r>
                  <a14:m>
                    <m:oMath xmlns:m="http://schemas.openxmlformats.org/officeDocument/2006/math">
                      <m:sSub>
                        <m:sSubPr>
                          <m:ctrlPr>
                            <a:rPr lang="es-ES" sz="1800" i="1" smtClean="0">
                              <a:solidFill>
                                <a:schemeClr val="tx1"/>
                              </a:solidFill>
                              <a:latin typeface="Cambria Math" panose="02040503050406030204" pitchFamily="18" charset="0"/>
                            </a:rPr>
                          </m:ctrlPr>
                        </m:sSubPr>
                        <m:e>
                          <m:r>
                            <a:rPr lang="es-ES" sz="1800" i="1">
                              <a:solidFill>
                                <a:schemeClr val="tx1"/>
                              </a:solidFill>
                              <a:latin typeface="Cambria Math" panose="02040503050406030204" pitchFamily="18" charset="0"/>
                            </a:rPr>
                            <m:t>𝜌</m:t>
                          </m:r>
                        </m:e>
                        <m:sub>
                          <m:r>
                            <a:rPr lang="es-ES" sz="1800" i="1">
                              <a:solidFill>
                                <a:schemeClr val="tx1"/>
                              </a:solidFill>
                              <a:latin typeface="Cambria Math" panose="02040503050406030204" pitchFamily="18" charset="0"/>
                            </a:rPr>
                            <m:t>𝑥𝑐</m:t>
                          </m:r>
                        </m:sub>
                      </m:sSub>
                      <m:d>
                        <m:dPr>
                          <m:ctrlPr>
                            <a:rPr lang="es-ES" sz="1800" i="1">
                              <a:solidFill>
                                <a:schemeClr val="tx1"/>
                              </a:solidFill>
                              <a:latin typeface="Cambria Math" panose="02040503050406030204" pitchFamily="18" charset="0"/>
                            </a:rPr>
                          </m:ctrlPr>
                        </m:dPr>
                        <m:e>
                          <m:sSub>
                            <m:sSubPr>
                              <m:ctrlPr>
                                <a:rPr lang="es-ES" sz="1800" b="1" i="1">
                                  <a:solidFill>
                                    <a:schemeClr val="tx1"/>
                                  </a:solidFill>
                                  <a:latin typeface="Cambria Math" panose="02040503050406030204" pitchFamily="18" charset="0"/>
                                </a:rPr>
                              </m:ctrlPr>
                            </m:sSubPr>
                            <m:e>
                              <m:r>
                                <m:rPr>
                                  <m:nor/>
                                </m:rPr>
                                <a:rPr lang="es-ES" sz="1800" b="1">
                                  <a:solidFill>
                                    <a:schemeClr val="tx1"/>
                                  </a:solidFill>
                                  <a:latin typeface="Cambria Math" panose="02040503050406030204" pitchFamily="18" charset="0"/>
                                </a:rPr>
                                <m:t>r</m:t>
                              </m:r>
                            </m:e>
                            <m:sub>
                              <m:r>
                                <a:rPr lang="es-ES" sz="1800" b="0" i="0">
                                  <a:solidFill>
                                    <a:schemeClr val="tx1"/>
                                  </a:solidFill>
                                  <a:latin typeface="Cambria Math" panose="02040503050406030204" pitchFamily="18" charset="0"/>
                                </a:rPr>
                                <m:t>1</m:t>
                              </m:r>
                            </m:sub>
                          </m:sSub>
                          <m:r>
                            <m:rPr>
                              <m:nor/>
                            </m:rPr>
                            <a:rPr lang="es-ES" sz="1800" i="1">
                              <a:solidFill>
                                <a:schemeClr val="tx1"/>
                              </a:solidFill>
                              <a:latin typeface="Cambria Math" panose="02040503050406030204" pitchFamily="18" charset="0"/>
                            </a:rPr>
                            <m:t>,</m:t>
                          </m:r>
                          <m:sSub>
                            <m:sSubPr>
                              <m:ctrlPr>
                                <a:rPr lang="es-ES" sz="1800" i="1">
                                  <a:solidFill>
                                    <a:schemeClr val="tx1"/>
                                  </a:solidFill>
                                  <a:latin typeface="Cambria Math" panose="02040503050406030204" pitchFamily="18" charset="0"/>
                                </a:rPr>
                              </m:ctrlPr>
                            </m:sSubPr>
                            <m:e>
                              <m:r>
                                <m:rPr>
                                  <m:nor/>
                                </m:rPr>
                                <a:rPr lang="es-ES" sz="1800" b="1">
                                  <a:solidFill>
                                    <a:schemeClr val="tx1"/>
                                  </a:solidFill>
                                  <a:latin typeface="Cambria Math" panose="02040503050406030204" pitchFamily="18" charset="0"/>
                                </a:rPr>
                                <m:t>r</m:t>
                              </m:r>
                            </m:e>
                            <m:sub>
                              <m:r>
                                <a:rPr lang="es-ES" sz="1800" i="0">
                                  <a:solidFill>
                                    <a:schemeClr val="tx1"/>
                                  </a:solidFill>
                                  <a:latin typeface="Cambria Math" panose="02040503050406030204" pitchFamily="18" charset="0"/>
                                </a:rPr>
                                <m:t>2</m:t>
                              </m:r>
                            </m:sub>
                          </m:sSub>
                          <m:r>
                            <m:rPr>
                              <m:nor/>
                            </m:rPr>
                            <a:rPr lang="es-ES" sz="1800" i="1">
                              <a:solidFill>
                                <a:schemeClr val="tx1"/>
                              </a:solidFill>
                              <a:latin typeface="Cambria Math" panose="02040503050406030204" pitchFamily="18" charset="0"/>
                            </a:rPr>
                            <m:t> </m:t>
                          </m:r>
                        </m:e>
                      </m:d>
                    </m:oMath>
                  </a14:m>
                  <a:r>
                    <a:rPr lang="es-ES" dirty="0"/>
                    <a:t> as </a:t>
                  </a:r>
                  <a:r>
                    <a:rPr lang="es-ES" dirty="0" err="1"/>
                    <a:t>sums</a:t>
                  </a:r>
                  <a:r>
                    <a:rPr lang="es-ES" dirty="0"/>
                    <a:t> </a:t>
                  </a:r>
                  <a:r>
                    <a:rPr lang="es-ES" dirty="0" err="1"/>
                    <a:t>of</a:t>
                  </a:r>
                  <a:r>
                    <a:rPr lang="es-ES" dirty="0"/>
                    <a:t> </a:t>
                  </a:r>
                  <a:r>
                    <a:rPr lang="es-ES" dirty="0" err="1"/>
                    <a:t>unperturbed</a:t>
                  </a:r>
                  <a:r>
                    <a:rPr lang="es-ES" dirty="0"/>
                    <a:t> </a:t>
                  </a:r>
                  <a:r>
                    <a:rPr lang="es-ES" dirty="0" err="1"/>
                    <a:t>terms</a:t>
                  </a:r>
                  <a:r>
                    <a:rPr lang="es-ES" dirty="0"/>
                    <a:t> </a:t>
                  </a:r>
                  <a:r>
                    <a:rPr lang="es-ES" dirty="0" err="1"/>
                    <a:t>of</a:t>
                  </a:r>
                  <a:r>
                    <a:rPr lang="es-ES" dirty="0"/>
                    <a:t> </a:t>
                  </a:r>
                  <a:r>
                    <a:rPr lang="es-ES" dirty="0" err="1"/>
                    <a:t>each</a:t>
                  </a:r>
                  <a:r>
                    <a:rPr lang="es-ES" dirty="0"/>
                    <a:t> </a:t>
                  </a:r>
                  <a:r>
                    <a:rPr lang="es-ES" dirty="0" err="1"/>
                    <a:t>one</a:t>
                  </a:r>
                  <a:r>
                    <a:rPr lang="es-ES" dirty="0"/>
                    <a:t> </a:t>
                  </a:r>
                  <a:r>
                    <a:rPr lang="es-ES" dirty="0" err="1"/>
                    <a:t>of</a:t>
                  </a:r>
                  <a:r>
                    <a:rPr lang="es-ES" dirty="0"/>
                    <a:t> </a:t>
                  </a:r>
                  <a:r>
                    <a:rPr lang="es-ES" dirty="0" err="1"/>
                    <a:t>the</a:t>
                  </a:r>
                  <a:r>
                    <a:rPr lang="es-ES" dirty="0"/>
                    <a:t> </a:t>
                  </a:r>
                  <a:r>
                    <a:rPr lang="es-ES" dirty="0" err="1"/>
                    <a:t>monomers</a:t>
                  </a:r>
                  <a:r>
                    <a:rPr lang="es-ES" dirty="0"/>
                    <a:t> plus </a:t>
                  </a:r>
                  <a:r>
                    <a:rPr lang="es-ES" dirty="0" err="1"/>
                    <a:t>two</a:t>
                  </a:r>
                  <a:r>
                    <a:rPr lang="es-ES" dirty="0"/>
                    <a:t> </a:t>
                  </a:r>
                  <a:r>
                    <a:rPr lang="es-ES" dirty="0" err="1"/>
                    <a:t>perturbation</a:t>
                  </a:r>
                  <a:r>
                    <a:rPr lang="es-ES" dirty="0"/>
                    <a:t> </a:t>
                  </a:r>
                  <a:r>
                    <a:rPr lang="es-ES" dirty="0" err="1"/>
                    <a:t>terms</a:t>
                  </a:r>
                  <a:r>
                    <a:rPr lang="es-ES" dirty="0"/>
                    <a:t> </a:t>
                  </a:r>
                  <a:r>
                    <a:rPr lang="es-ES" dirty="0" err="1"/>
                    <a:t>from</a:t>
                  </a:r>
                  <a:r>
                    <a:rPr lang="es-ES" dirty="0"/>
                    <a:t> </a:t>
                  </a:r>
                  <a:r>
                    <a:rPr lang="es-ES" dirty="0" err="1"/>
                    <a:t>the</a:t>
                  </a:r>
                  <a:r>
                    <a:rPr lang="es-ES" dirty="0"/>
                    <a:t> </a:t>
                  </a:r>
                  <a:r>
                    <a:rPr lang="es-ES" dirty="0" err="1"/>
                    <a:t>interaction</a:t>
                  </a:r>
                  <a:r>
                    <a:rPr lang="es-ES" dirty="0"/>
                    <a:t> </a:t>
                  </a:r>
                  <a:r>
                    <a:rPr lang="es-ES" dirty="0" err="1"/>
                    <a:t>of</a:t>
                  </a:r>
                  <a:r>
                    <a:rPr lang="es-ES" dirty="0"/>
                    <a:t> </a:t>
                  </a:r>
                  <a:r>
                    <a:rPr lang="es-ES" dirty="0" err="1"/>
                    <a:t>the</a:t>
                  </a:r>
                  <a:r>
                    <a:rPr lang="es-ES" dirty="0"/>
                    <a:t> </a:t>
                  </a:r>
                  <a:r>
                    <a:rPr lang="es-ES" dirty="0" err="1"/>
                    <a:t>two</a:t>
                  </a:r>
                  <a:r>
                    <a:rPr lang="es-ES" dirty="0"/>
                    <a:t> </a:t>
                  </a:r>
                  <a:r>
                    <a:rPr lang="es-ES" dirty="0" err="1"/>
                    <a:t>monomers</a:t>
                  </a:r>
                  <a:endParaRPr lang="es-ES" dirty="0"/>
                </a:p>
              </p:txBody>
            </p:sp>
          </mc:Choice>
          <mc:Fallback xmlns="">
            <p:sp>
              <p:nvSpPr>
                <p:cNvPr id="6" name="CuadroTexto 5">
                  <a:extLst>
                    <a:ext uri="{FF2B5EF4-FFF2-40B4-BE49-F238E27FC236}">
                      <a16:creationId xmlns:a16="http://schemas.microsoft.com/office/drawing/2014/main" id="{EA4B3C43-767F-351E-8D21-042E88669047}"/>
                    </a:ext>
                  </a:extLst>
                </p:cNvPr>
                <p:cNvSpPr txBox="1">
                  <a:spLocks noRot="1" noChangeAspect="1" noMove="1" noResize="1" noEditPoints="1" noAdjustHandles="1" noChangeArrowheads="1" noChangeShapeType="1" noTextEdit="1"/>
                </p:cNvSpPr>
                <p:nvPr/>
              </p:nvSpPr>
              <p:spPr>
                <a:xfrm>
                  <a:off x="66661" y="2014923"/>
                  <a:ext cx="11620841" cy="646331"/>
                </a:xfrm>
                <a:prstGeom prst="rect">
                  <a:avLst/>
                </a:prstGeom>
                <a:blipFill>
                  <a:blip r:embed="rId6"/>
                  <a:stretch>
                    <a:fillRect t="-3846" b="-13462"/>
                  </a:stretch>
                </a:blipFill>
              </p:spPr>
              <p:txBody>
                <a:bodyPr/>
                <a:lstStyle/>
                <a:p>
                  <a:r>
                    <a:rPr lang="es-ES">
                      <a:noFill/>
                    </a:rPr>
                    <a:t> </a:t>
                  </a:r>
                </a:p>
              </p:txBody>
            </p:sp>
          </mc:Fallback>
        </mc:AlternateContent>
      </p:grpSp>
      <p:sp>
        <p:nvSpPr>
          <p:cNvPr id="11" name="TextBox 8">
            <a:extLst>
              <a:ext uri="{FF2B5EF4-FFF2-40B4-BE49-F238E27FC236}">
                <a16:creationId xmlns:a16="http://schemas.microsoft.com/office/drawing/2014/main" id="{7ABCD712-AD32-CB10-E05E-EAC680CF6D3B}"/>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a:latin typeface="Helvetica" panose="020B0604020202020204" pitchFamily="34" charset="0"/>
                <a:cs typeface="Helvetica" panose="020B0604020202020204" pitchFamily="34" charset="0"/>
              </a:rPr>
              <a:t>EDA: QM Case</a:t>
            </a:r>
          </a:p>
        </p:txBody>
      </p:sp>
    </p:spTree>
    <p:extLst>
      <p:ext uri="{BB962C8B-B14F-4D97-AF65-F5344CB8AC3E}">
        <p14:creationId xmlns:p14="http://schemas.microsoft.com/office/powerpoint/2010/main" val="1305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cxnSp>
        <p:nvCxnSpPr>
          <p:cNvPr id="13" name="Straight Connector 4">
            <a:extLst>
              <a:ext uri="{FF2B5EF4-FFF2-40B4-BE49-F238E27FC236}">
                <a16:creationId xmlns:a16="http://schemas.microsoft.com/office/drawing/2014/main" id="{7138676B-F419-03D8-7B31-75D35272C73A}"/>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4" name="TextBox 21">
            <a:extLst>
              <a:ext uri="{FF2B5EF4-FFF2-40B4-BE49-F238E27FC236}">
                <a16:creationId xmlns:a16="http://schemas.microsoft.com/office/drawing/2014/main" id="{3E3E4924-1551-222B-8190-9F0CEA71DE8A}"/>
              </a:ext>
            </a:extLst>
          </p:cNvPr>
          <p:cNvSpPr txBox="1"/>
          <p:nvPr/>
        </p:nvSpPr>
        <p:spPr>
          <a:xfrm>
            <a:off x="504497" y="6454206"/>
            <a:ext cx="9094393" cy="369332"/>
          </a:xfrm>
          <a:prstGeom prst="rect">
            <a:avLst/>
          </a:prstGeom>
          <a:noFill/>
        </p:spPr>
        <p:txBody>
          <a:bodyPr wrap="square">
            <a:spAutoFit/>
          </a:bodyPr>
          <a:lstStyle/>
          <a:p>
            <a:r>
              <a:rPr lang="en-US" sz="1600" dirty="0"/>
              <a:t>M. </a:t>
            </a:r>
            <a:r>
              <a:rPr lang="en-US" sz="1600" dirty="0" err="1"/>
              <a:t>Mandado</a:t>
            </a:r>
            <a:r>
              <a:rPr lang="en-US" sz="1600" dirty="0"/>
              <a:t> and J. M. </a:t>
            </a:r>
            <a:r>
              <a:rPr lang="en-US" sz="1600" dirty="0" err="1"/>
              <a:t>Hermida</a:t>
            </a:r>
            <a:r>
              <a:rPr lang="en-US" sz="1600" dirty="0"/>
              <a:t>-Ramón </a:t>
            </a:r>
            <a:r>
              <a:rPr lang="es-ES" sz="1800" i="1" dirty="0">
                <a:effectLst/>
                <a:latin typeface="Calibri,Italic"/>
              </a:rPr>
              <a:t>J. </a:t>
            </a:r>
            <a:r>
              <a:rPr lang="es-ES" sz="1800" i="1" dirty="0" err="1">
                <a:effectLst/>
                <a:latin typeface="Calibri,Italic"/>
              </a:rPr>
              <a:t>Chem</a:t>
            </a:r>
            <a:r>
              <a:rPr lang="es-ES" sz="1800" i="1" dirty="0">
                <a:effectLst/>
                <a:latin typeface="Calibri,Italic"/>
              </a:rPr>
              <a:t>. </a:t>
            </a:r>
            <a:r>
              <a:rPr lang="es-ES" sz="1800" i="1" dirty="0" err="1">
                <a:effectLst/>
                <a:latin typeface="Calibri,Italic"/>
              </a:rPr>
              <a:t>Theory</a:t>
            </a:r>
            <a:r>
              <a:rPr lang="es-ES" sz="1800" i="1" dirty="0">
                <a:effectLst/>
                <a:latin typeface="Calibri,Italic"/>
              </a:rPr>
              <a:t> </a:t>
            </a:r>
            <a:r>
              <a:rPr lang="es-ES" sz="1800" i="1" dirty="0" err="1">
                <a:effectLst/>
                <a:latin typeface="Calibri,Italic"/>
              </a:rPr>
              <a:t>Comput</a:t>
            </a:r>
            <a:r>
              <a:rPr lang="es-ES" sz="1800" i="1" dirty="0">
                <a:effectLst/>
                <a:latin typeface="Calibri" panose="020F0502020204030204" pitchFamily="34" charset="0"/>
              </a:rPr>
              <a:t>. </a:t>
            </a:r>
            <a:r>
              <a:rPr lang="es-ES" sz="1800" b="1" dirty="0">
                <a:effectLst/>
                <a:latin typeface="Calibri,Bold"/>
              </a:rPr>
              <a:t>2011</a:t>
            </a:r>
            <a:r>
              <a:rPr lang="es-ES" sz="1800" dirty="0">
                <a:effectLst/>
                <a:latin typeface="Calibri" panose="020F0502020204030204" pitchFamily="34" charset="0"/>
              </a:rPr>
              <a:t>, 7, 633. </a:t>
            </a:r>
            <a:endParaRPr lang="es-ES" sz="1600" dirty="0">
              <a:effectLst/>
            </a:endParaRP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A5327EB2-9994-2046-7781-026D87B31D09}"/>
                  </a:ext>
                </a:extLst>
              </p:cNvPr>
              <p:cNvSpPr txBox="1"/>
              <p:nvPr/>
            </p:nvSpPr>
            <p:spPr>
              <a:xfrm>
                <a:off x="3177823" y="1535637"/>
                <a:ext cx="6093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oMath>
                  </m:oMathPara>
                </a14:m>
                <a:endParaRPr lang="es-ES" dirty="0"/>
              </a:p>
            </p:txBody>
          </p:sp>
        </mc:Choice>
        <mc:Fallback xmlns="">
          <p:sp>
            <p:nvSpPr>
              <p:cNvPr id="21" name="CuadroTexto 20">
                <a:extLst>
                  <a:ext uri="{FF2B5EF4-FFF2-40B4-BE49-F238E27FC236}">
                    <a16:creationId xmlns:a16="http://schemas.microsoft.com/office/drawing/2014/main" id="{A5327EB2-9994-2046-7781-026D87B31D09}"/>
                  </a:ext>
                </a:extLst>
              </p:cNvPr>
              <p:cNvSpPr txBox="1">
                <a:spLocks noRot="1" noChangeAspect="1" noMove="1" noResize="1" noEditPoints="1" noAdjustHandles="1" noChangeArrowheads="1" noChangeShapeType="1" noTextEdit="1"/>
              </p:cNvSpPr>
              <p:nvPr/>
            </p:nvSpPr>
            <p:spPr>
              <a:xfrm>
                <a:off x="3177823" y="1535637"/>
                <a:ext cx="6093618" cy="369332"/>
              </a:xfrm>
              <a:prstGeom prst="rect">
                <a:avLst/>
              </a:prstGeom>
              <a:blipFill>
                <a:blip r:embed="rId4"/>
                <a:stretch>
                  <a:fillRect/>
                </a:stretch>
              </a:blipFill>
            </p:spPr>
            <p:txBody>
              <a:bodyPr/>
              <a:lstStyle/>
              <a:p>
                <a:r>
                  <a:rPr lang="es-ES">
                    <a:noFill/>
                  </a:rPr>
                  <a:t> </a:t>
                </a:r>
              </a:p>
            </p:txBody>
          </p:sp>
        </mc:Fallback>
      </mc:AlternateContent>
      <p:grpSp>
        <p:nvGrpSpPr>
          <p:cNvPr id="8" name="Grupo 7">
            <a:extLst>
              <a:ext uri="{FF2B5EF4-FFF2-40B4-BE49-F238E27FC236}">
                <a16:creationId xmlns:a16="http://schemas.microsoft.com/office/drawing/2014/main" id="{CD737D29-8B6C-98EA-0D04-3922D2CD2A8B}"/>
              </a:ext>
            </a:extLst>
          </p:cNvPr>
          <p:cNvGrpSpPr/>
          <p:nvPr/>
        </p:nvGrpSpPr>
        <p:grpSpPr>
          <a:xfrm>
            <a:off x="66661" y="2014923"/>
            <a:ext cx="11880001" cy="2812919"/>
            <a:chOff x="66661" y="2014923"/>
            <a:chExt cx="11880001" cy="2812919"/>
          </a:xfrm>
        </p:grpSpPr>
        <p:grpSp>
          <p:nvGrpSpPr>
            <p:cNvPr id="7" name="Grupo 6">
              <a:extLst>
                <a:ext uri="{FF2B5EF4-FFF2-40B4-BE49-F238E27FC236}">
                  <a16:creationId xmlns:a16="http://schemas.microsoft.com/office/drawing/2014/main" id="{9731337A-C6A6-A505-F0EF-72177F3A3835}"/>
                </a:ext>
              </a:extLst>
            </p:cNvPr>
            <p:cNvGrpSpPr/>
            <p:nvPr/>
          </p:nvGrpSpPr>
          <p:grpSpPr>
            <a:xfrm>
              <a:off x="66662" y="2303652"/>
              <a:ext cx="11880000" cy="2524190"/>
              <a:chOff x="66662" y="2303652"/>
              <a:chExt cx="11880000" cy="2524190"/>
            </a:xfrm>
          </p:grpSpPr>
          <p:pic>
            <p:nvPicPr>
              <p:cNvPr id="4" name="Imagen 3">
                <a:extLst>
                  <a:ext uri="{FF2B5EF4-FFF2-40B4-BE49-F238E27FC236}">
                    <a16:creationId xmlns:a16="http://schemas.microsoft.com/office/drawing/2014/main" id="{39361B89-D232-F01D-4882-F27D8BF44F56}"/>
                  </a:ext>
                </a:extLst>
              </p:cNvPr>
              <p:cNvPicPr>
                <a:picLocks noChangeAspect="1"/>
              </p:cNvPicPr>
              <p:nvPr/>
            </p:nvPicPr>
            <p:blipFill rotWithShape="1">
              <a:blip r:embed="rId5"/>
              <a:srcRect b="32220"/>
              <a:stretch/>
            </p:blipFill>
            <p:spPr>
              <a:xfrm>
                <a:off x="66662" y="2303652"/>
                <a:ext cx="11880000" cy="2502127"/>
              </a:xfrm>
              <a:prstGeom prst="rect">
                <a:avLst/>
              </a:prstGeom>
            </p:spPr>
          </p:pic>
          <p:sp>
            <p:nvSpPr>
              <p:cNvPr id="5" name="CuadroTexto 4">
                <a:extLst>
                  <a:ext uri="{FF2B5EF4-FFF2-40B4-BE49-F238E27FC236}">
                    <a16:creationId xmlns:a16="http://schemas.microsoft.com/office/drawing/2014/main" id="{AE70BB23-293A-D860-8BBC-D71D5228FDBC}"/>
                  </a:ext>
                </a:extLst>
              </p:cNvPr>
              <p:cNvSpPr txBox="1"/>
              <p:nvPr/>
            </p:nvSpPr>
            <p:spPr>
              <a:xfrm>
                <a:off x="7610588" y="3904512"/>
                <a:ext cx="4076914" cy="923330"/>
              </a:xfrm>
              <a:prstGeom prst="rect">
                <a:avLst/>
              </a:prstGeom>
              <a:solidFill>
                <a:schemeClr val="bg1"/>
              </a:solidFill>
            </p:spPr>
            <p:txBody>
              <a:bodyPr wrap="square">
                <a:spAutoFit/>
              </a:bodyPr>
              <a:lstStyle/>
              <a:p>
                <a:pPr algn="ctr"/>
                <a:endParaRPr lang="es-ES" dirty="0"/>
              </a:p>
              <a:p>
                <a:pPr algn="ctr"/>
                <a:endParaRPr lang="es-ES" dirty="0"/>
              </a:p>
              <a:p>
                <a:pPr algn="ctr"/>
                <a:endParaRPr lang="es-ES" dirty="0"/>
              </a:p>
            </p:txBody>
          </p:sp>
        </p:gr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EA4B3C43-767F-351E-8D21-042E88669047}"/>
                    </a:ext>
                  </a:extLst>
                </p:cNvPr>
                <p:cNvSpPr txBox="1"/>
                <p:nvPr/>
              </p:nvSpPr>
              <p:spPr>
                <a:xfrm>
                  <a:off x="66661" y="2014923"/>
                  <a:ext cx="11620841" cy="646331"/>
                </a:xfrm>
                <a:prstGeom prst="rect">
                  <a:avLst/>
                </a:prstGeom>
                <a:solidFill>
                  <a:schemeClr val="bg1"/>
                </a:solidFill>
              </p:spPr>
              <p:txBody>
                <a:bodyPr wrap="square">
                  <a:spAutoFit/>
                </a:bodyPr>
                <a:lstStyle/>
                <a:p>
                  <a:pPr algn="ctr"/>
                  <a:r>
                    <a:rPr lang="es-ES" sz="1800" i="0" u="none" strike="noStrike" dirty="0" err="1">
                      <a:solidFill>
                        <a:srgbClr val="111111"/>
                      </a:solidFill>
                      <a:effectLst/>
                      <a:latin typeface="Helvetica" pitchFamily="2" charset="0"/>
                    </a:rPr>
                    <a:t>Represent</a:t>
                  </a:r>
                  <a:r>
                    <a:rPr lang="es-ES" sz="1800" i="0" u="none" strike="noStrike" dirty="0">
                      <a:solidFill>
                        <a:srgbClr val="111111"/>
                      </a:solidFill>
                      <a:effectLst/>
                      <a:latin typeface="Helvetica" pitchFamily="2" charset="0"/>
                    </a:rPr>
                    <a:t> </a:t>
                  </a:r>
                  <a14:m>
                    <m:oMath xmlns:m="http://schemas.openxmlformats.org/officeDocument/2006/math">
                      <m:r>
                        <a:rPr lang="es-ES" i="1">
                          <a:latin typeface="Cambria Math" panose="02040503050406030204" pitchFamily="18" charset="0"/>
                        </a:rPr>
                        <m:t>𝜌</m:t>
                      </m:r>
                      <m:d>
                        <m:dPr>
                          <m:ctrlPr>
                            <a:rPr lang="es-ES" i="1">
                              <a:latin typeface="Cambria Math" panose="02040503050406030204" pitchFamily="18" charset="0"/>
                            </a:rPr>
                          </m:ctrlPr>
                        </m:dPr>
                        <m:e>
                          <m:r>
                            <m:rPr>
                              <m:nor/>
                            </m:rPr>
                            <a:rPr lang="es-ES" b="1">
                              <a:latin typeface="Cambria Math" panose="02040503050406030204" pitchFamily="18" charset="0"/>
                            </a:rPr>
                            <m:t>r</m:t>
                          </m:r>
                          <m:r>
                            <m:rPr>
                              <m:nor/>
                            </m:rPr>
                            <a:rPr lang="es-ES" i="1">
                              <a:latin typeface="Cambria Math" panose="02040503050406030204" pitchFamily="18" charset="0"/>
                            </a:rPr>
                            <m:t> </m:t>
                          </m:r>
                        </m:e>
                      </m:d>
                    </m:oMath>
                  </a14:m>
                  <a:r>
                    <a:rPr lang="es-ES" sz="1800" i="0" u="none" strike="noStrike" dirty="0">
                      <a:solidFill>
                        <a:srgbClr val="111111"/>
                      </a:solidFill>
                      <a:effectLst/>
                      <a:latin typeface="Helvetica" pitchFamily="2" charset="0"/>
                    </a:rPr>
                    <a:t> and </a:t>
                  </a:r>
                  <a14:m>
                    <m:oMath xmlns:m="http://schemas.openxmlformats.org/officeDocument/2006/math">
                      <m:sSub>
                        <m:sSubPr>
                          <m:ctrlPr>
                            <a:rPr lang="es-ES" sz="1800" i="1" smtClean="0">
                              <a:solidFill>
                                <a:schemeClr val="tx1"/>
                              </a:solidFill>
                              <a:latin typeface="Cambria Math" panose="02040503050406030204" pitchFamily="18" charset="0"/>
                            </a:rPr>
                          </m:ctrlPr>
                        </m:sSubPr>
                        <m:e>
                          <m:r>
                            <a:rPr lang="es-ES" sz="1800" i="1">
                              <a:solidFill>
                                <a:schemeClr val="tx1"/>
                              </a:solidFill>
                              <a:latin typeface="Cambria Math" panose="02040503050406030204" pitchFamily="18" charset="0"/>
                            </a:rPr>
                            <m:t>𝜌</m:t>
                          </m:r>
                        </m:e>
                        <m:sub>
                          <m:r>
                            <a:rPr lang="es-ES" sz="1800" i="1">
                              <a:solidFill>
                                <a:schemeClr val="tx1"/>
                              </a:solidFill>
                              <a:latin typeface="Cambria Math" panose="02040503050406030204" pitchFamily="18" charset="0"/>
                            </a:rPr>
                            <m:t>𝑥𝑐</m:t>
                          </m:r>
                        </m:sub>
                      </m:sSub>
                      <m:d>
                        <m:dPr>
                          <m:ctrlPr>
                            <a:rPr lang="es-ES" sz="1800" i="1">
                              <a:solidFill>
                                <a:schemeClr val="tx1"/>
                              </a:solidFill>
                              <a:latin typeface="Cambria Math" panose="02040503050406030204" pitchFamily="18" charset="0"/>
                            </a:rPr>
                          </m:ctrlPr>
                        </m:dPr>
                        <m:e>
                          <m:sSub>
                            <m:sSubPr>
                              <m:ctrlPr>
                                <a:rPr lang="es-ES" sz="1800" b="1" i="1">
                                  <a:solidFill>
                                    <a:schemeClr val="tx1"/>
                                  </a:solidFill>
                                  <a:latin typeface="Cambria Math" panose="02040503050406030204" pitchFamily="18" charset="0"/>
                                </a:rPr>
                              </m:ctrlPr>
                            </m:sSubPr>
                            <m:e>
                              <m:r>
                                <m:rPr>
                                  <m:nor/>
                                </m:rPr>
                                <a:rPr lang="es-ES" sz="1800" b="1">
                                  <a:solidFill>
                                    <a:schemeClr val="tx1"/>
                                  </a:solidFill>
                                  <a:latin typeface="Cambria Math" panose="02040503050406030204" pitchFamily="18" charset="0"/>
                                </a:rPr>
                                <m:t>r</m:t>
                              </m:r>
                            </m:e>
                            <m:sub>
                              <m:r>
                                <a:rPr lang="es-ES" sz="1800" b="0" i="0">
                                  <a:solidFill>
                                    <a:schemeClr val="tx1"/>
                                  </a:solidFill>
                                  <a:latin typeface="Cambria Math" panose="02040503050406030204" pitchFamily="18" charset="0"/>
                                </a:rPr>
                                <m:t>1</m:t>
                              </m:r>
                            </m:sub>
                          </m:sSub>
                          <m:r>
                            <m:rPr>
                              <m:nor/>
                            </m:rPr>
                            <a:rPr lang="es-ES" sz="1800" i="1">
                              <a:solidFill>
                                <a:schemeClr val="tx1"/>
                              </a:solidFill>
                              <a:latin typeface="Cambria Math" panose="02040503050406030204" pitchFamily="18" charset="0"/>
                            </a:rPr>
                            <m:t>,</m:t>
                          </m:r>
                          <m:sSub>
                            <m:sSubPr>
                              <m:ctrlPr>
                                <a:rPr lang="es-ES" sz="1800" i="1">
                                  <a:solidFill>
                                    <a:schemeClr val="tx1"/>
                                  </a:solidFill>
                                  <a:latin typeface="Cambria Math" panose="02040503050406030204" pitchFamily="18" charset="0"/>
                                </a:rPr>
                              </m:ctrlPr>
                            </m:sSubPr>
                            <m:e>
                              <m:r>
                                <m:rPr>
                                  <m:nor/>
                                </m:rPr>
                                <a:rPr lang="es-ES" sz="1800" b="1">
                                  <a:solidFill>
                                    <a:schemeClr val="tx1"/>
                                  </a:solidFill>
                                  <a:latin typeface="Cambria Math" panose="02040503050406030204" pitchFamily="18" charset="0"/>
                                </a:rPr>
                                <m:t>r</m:t>
                              </m:r>
                            </m:e>
                            <m:sub>
                              <m:r>
                                <a:rPr lang="es-ES" sz="1800" i="0">
                                  <a:solidFill>
                                    <a:schemeClr val="tx1"/>
                                  </a:solidFill>
                                  <a:latin typeface="Cambria Math" panose="02040503050406030204" pitchFamily="18" charset="0"/>
                                </a:rPr>
                                <m:t>2</m:t>
                              </m:r>
                            </m:sub>
                          </m:sSub>
                          <m:r>
                            <m:rPr>
                              <m:nor/>
                            </m:rPr>
                            <a:rPr lang="es-ES" sz="1800" i="1">
                              <a:solidFill>
                                <a:schemeClr val="tx1"/>
                              </a:solidFill>
                              <a:latin typeface="Cambria Math" panose="02040503050406030204" pitchFamily="18" charset="0"/>
                            </a:rPr>
                            <m:t> </m:t>
                          </m:r>
                        </m:e>
                      </m:d>
                    </m:oMath>
                  </a14:m>
                  <a:r>
                    <a:rPr lang="es-ES" dirty="0"/>
                    <a:t> as </a:t>
                  </a:r>
                  <a:r>
                    <a:rPr lang="es-ES" dirty="0" err="1"/>
                    <a:t>sums</a:t>
                  </a:r>
                  <a:r>
                    <a:rPr lang="es-ES" dirty="0"/>
                    <a:t> </a:t>
                  </a:r>
                  <a:r>
                    <a:rPr lang="es-ES" dirty="0" err="1"/>
                    <a:t>of</a:t>
                  </a:r>
                  <a:r>
                    <a:rPr lang="es-ES" dirty="0"/>
                    <a:t> </a:t>
                  </a:r>
                  <a:r>
                    <a:rPr lang="es-ES" dirty="0" err="1"/>
                    <a:t>unperturbed</a:t>
                  </a:r>
                  <a:r>
                    <a:rPr lang="es-ES" dirty="0"/>
                    <a:t> </a:t>
                  </a:r>
                  <a:r>
                    <a:rPr lang="es-ES" dirty="0" err="1"/>
                    <a:t>terms</a:t>
                  </a:r>
                  <a:r>
                    <a:rPr lang="es-ES" dirty="0"/>
                    <a:t> </a:t>
                  </a:r>
                  <a:r>
                    <a:rPr lang="es-ES" dirty="0" err="1"/>
                    <a:t>of</a:t>
                  </a:r>
                  <a:r>
                    <a:rPr lang="es-ES" dirty="0"/>
                    <a:t> </a:t>
                  </a:r>
                  <a:r>
                    <a:rPr lang="es-ES" dirty="0" err="1"/>
                    <a:t>each</a:t>
                  </a:r>
                  <a:r>
                    <a:rPr lang="es-ES" dirty="0"/>
                    <a:t> </a:t>
                  </a:r>
                  <a:r>
                    <a:rPr lang="es-ES" dirty="0" err="1"/>
                    <a:t>one</a:t>
                  </a:r>
                  <a:r>
                    <a:rPr lang="es-ES" dirty="0"/>
                    <a:t> </a:t>
                  </a:r>
                  <a:r>
                    <a:rPr lang="es-ES" dirty="0" err="1"/>
                    <a:t>of</a:t>
                  </a:r>
                  <a:r>
                    <a:rPr lang="es-ES" dirty="0"/>
                    <a:t> </a:t>
                  </a:r>
                  <a:r>
                    <a:rPr lang="es-ES" dirty="0" err="1"/>
                    <a:t>the</a:t>
                  </a:r>
                  <a:r>
                    <a:rPr lang="es-ES" dirty="0"/>
                    <a:t> </a:t>
                  </a:r>
                  <a:r>
                    <a:rPr lang="es-ES" dirty="0" err="1"/>
                    <a:t>monomers</a:t>
                  </a:r>
                  <a:r>
                    <a:rPr lang="es-ES" dirty="0"/>
                    <a:t> plus </a:t>
                  </a:r>
                  <a:r>
                    <a:rPr lang="es-ES" dirty="0" err="1"/>
                    <a:t>two</a:t>
                  </a:r>
                  <a:r>
                    <a:rPr lang="es-ES" dirty="0"/>
                    <a:t> </a:t>
                  </a:r>
                  <a:r>
                    <a:rPr lang="es-ES" dirty="0" err="1"/>
                    <a:t>perturbation</a:t>
                  </a:r>
                  <a:r>
                    <a:rPr lang="es-ES" dirty="0"/>
                    <a:t> </a:t>
                  </a:r>
                  <a:r>
                    <a:rPr lang="es-ES" dirty="0" err="1"/>
                    <a:t>terms</a:t>
                  </a:r>
                  <a:r>
                    <a:rPr lang="es-ES" dirty="0"/>
                    <a:t> </a:t>
                  </a:r>
                  <a:r>
                    <a:rPr lang="es-ES" dirty="0" err="1"/>
                    <a:t>from</a:t>
                  </a:r>
                  <a:r>
                    <a:rPr lang="es-ES" dirty="0"/>
                    <a:t> </a:t>
                  </a:r>
                  <a:r>
                    <a:rPr lang="es-ES" dirty="0" err="1"/>
                    <a:t>the</a:t>
                  </a:r>
                  <a:r>
                    <a:rPr lang="es-ES" dirty="0"/>
                    <a:t> </a:t>
                  </a:r>
                  <a:r>
                    <a:rPr lang="es-ES" dirty="0" err="1"/>
                    <a:t>interaction</a:t>
                  </a:r>
                  <a:r>
                    <a:rPr lang="es-ES" dirty="0"/>
                    <a:t> </a:t>
                  </a:r>
                  <a:r>
                    <a:rPr lang="es-ES" dirty="0" err="1"/>
                    <a:t>of</a:t>
                  </a:r>
                  <a:r>
                    <a:rPr lang="es-ES" dirty="0"/>
                    <a:t> </a:t>
                  </a:r>
                  <a:r>
                    <a:rPr lang="es-ES" dirty="0" err="1"/>
                    <a:t>the</a:t>
                  </a:r>
                  <a:r>
                    <a:rPr lang="es-ES" dirty="0"/>
                    <a:t> </a:t>
                  </a:r>
                  <a:r>
                    <a:rPr lang="es-ES" dirty="0" err="1"/>
                    <a:t>two</a:t>
                  </a:r>
                  <a:r>
                    <a:rPr lang="es-ES" dirty="0"/>
                    <a:t> </a:t>
                  </a:r>
                  <a:r>
                    <a:rPr lang="es-ES" dirty="0" err="1"/>
                    <a:t>monomers</a:t>
                  </a:r>
                  <a:endParaRPr lang="es-ES" dirty="0"/>
                </a:p>
              </p:txBody>
            </p:sp>
          </mc:Choice>
          <mc:Fallback xmlns="">
            <p:sp>
              <p:nvSpPr>
                <p:cNvPr id="6" name="CuadroTexto 5">
                  <a:extLst>
                    <a:ext uri="{FF2B5EF4-FFF2-40B4-BE49-F238E27FC236}">
                      <a16:creationId xmlns:a16="http://schemas.microsoft.com/office/drawing/2014/main" id="{EA4B3C43-767F-351E-8D21-042E88669047}"/>
                    </a:ext>
                  </a:extLst>
                </p:cNvPr>
                <p:cNvSpPr txBox="1">
                  <a:spLocks noRot="1" noChangeAspect="1" noMove="1" noResize="1" noEditPoints="1" noAdjustHandles="1" noChangeArrowheads="1" noChangeShapeType="1" noTextEdit="1"/>
                </p:cNvSpPr>
                <p:nvPr/>
              </p:nvSpPr>
              <p:spPr>
                <a:xfrm>
                  <a:off x="66661" y="2014923"/>
                  <a:ext cx="11620841" cy="646331"/>
                </a:xfrm>
                <a:prstGeom prst="rect">
                  <a:avLst/>
                </a:prstGeom>
                <a:blipFill>
                  <a:blip r:embed="rId6"/>
                  <a:stretch>
                    <a:fillRect t="-3846" b="-13462"/>
                  </a:stretch>
                </a:blipFill>
              </p:spPr>
              <p:txBody>
                <a:bodyPr/>
                <a:lstStyle/>
                <a:p>
                  <a:r>
                    <a:rPr lang="es-ES">
                      <a:noFill/>
                    </a:rPr>
                    <a:t> </a:t>
                  </a:r>
                </a:p>
              </p:txBody>
            </p:sp>
          </mc:Fallback>
        </mc:AlternateContent>
      </p:grpSp>
      <p:pic>
        <p:nvPicPr>
          <p:cNvPr id="11" name="Imagen 10">
            <a:extLst>
              <a:ext uri="{FF2B5EF4-FFF2-40B4-BE49-F238E27FC236}">
                <a16:creationId xmlns:a16="http://schemas.microsoft.com/office/drawing/2014/main" id="{6960A94A-9861-6906-DE26-0F2E09E09138}"/>
              </a:ext>
            </a:extLst>
          </p:cNvPr>
          <p:cNvPicPr>
            <a:picLocks noChangeAspect="1"/>
          </p:cNvPicPr>
          <p:nvPr/>
        </p:nvPicPr>
        <p:blipFill rotWithShape="1">
          <a:blip r:embed="rId7"/>
          <a:srcRect t="8805"/>
          <a:stretch/>
        </p:blipFill>
        <p:spPr>
          <a:xfrm>
            <a:off x="70272" y="2630774"/>
            <a:ext cx="11880000" cy="3366489"/>
          </a:xfrm>
          <a:prstGeom prst="rect">
            <a:avLst/>
          </a:prstGeom>
        </p:spPr>
      </p:pic>
      <p:grpSp>
        <p:nvGrpSpPr>
          <p:cNvPr id="17" name="Grupo 16">
            <a:extLst>
              <a:ext uri="{FF2B5EF4-FFF2-40B4-BE49-F238E27FC236}">
                <a16:creationId xmlns:a16="http://schemas.microsoft.com/office/drawing/2014/main" id="{286AC543-361D-1348-A31B-D0E717B4B596}"/>
              </a:ext>
            </a:extLst>
          </p:cNvPr>
          <p:cNvGrpSpPr/>
          <p:nvPr/>
        </p:nvGrpSpPr>
        <p:grpSpPr>
          <a:xfrm>
            <a:off x="241728" y="4860092"/>
            <a:ext cx="7659260" cy="654883"/>
            <a:chOff x="241728" y="4860092"/>
            <a:chExt cx="7659260" cy="654883"/>
          </a:xfrm>
        </p:grpSpPr>
        <p:sp>
          <p:nvSpPr>
            <p:cNvPr id="15" name="CuadroTexto 14">
              <a:extLst>
                <a:ext uri="{FF2B5EF4-FFF2-40B4-BE49-F238E27FC236}">
                  <a16:creationId xmlns:a16="http://schemas.microsoft.com/office/drawing/2014/main" id="{9F9C316D-CDE0-3E2B-865C-15ED88AA34B0}"/>
                </a:ext>
              </a:extLst>
            </p:cNvPr>
            <p:cNvSpPr txBox="1"/>
            <p:nvPr/>
          </p:nvSpPr>
          <p:spPr>
            <a:xfrm>
              <a:off x="241728" y="4860092"/>
              <a:ext cx="7610588" cy="646331"/>
            </a:xfrm>
            <a:prstGeom prst="rect">
              <a:avLst/>
            </a:prstGeom>
            <a:solidFill>
              <a:schemeClr val="bg1"/>
            </a:solidFill>
          </p:spPr>
          <p:txBody>
            <a:bodyPr wrap="square">
              <a:spAutoFit/>
            </a:bodyPr>
            <a:lstStyle/>
            <a:p>
              <a:pPr algn="ctr"/>
              <a:r>
                <a:rPr lang="es-ES" sz="1800" i="0" u="none" strike="noStrike" dirty="0" err="1">
                  <a:solidFill>
                    <a:srgbClr val="111111"/>
                  </a:solidFill>
                  <a:effectLst/>
                  <a:latin typeface="Helvetica" pitchFamily="2" charset="0"/>
                </a:rPr>
                <a:t>These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terms</a:t>
              </a:r>
              <a:r>
                <a:rPr lang="es-ES" sz="1800" i="0" u="none" strike="noStrike" dirty="0">
                  <a:solidFill>
                    <a:srgbClr val="111111"/>
                  </a:solidFill>
                  <a:effectLst/>
                  <a:latin typeface="Helvetica" pitchFamily="2" charset="0"/>
                </a:rPr>
                <a:t> are </a:t>
              </a:r>
              <a:r>
                <a:rPr lang="es-ES" sz="1800" i="0" u="none" strike="noStrike" dirty="0" err="1">
                  <a:solidFill>
                    <a:srgbClr val="111111"/>
                  </a:solidFill>
                  <a:effectLst/>
                  <a:latin typeface="Helvetica" pitchFamily="2" charset="0"/>
                </a:rPr>
                <a:t>going</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to</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account</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for</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Exchange </a:t>
              </a:r>
              <a:r>
                <a:rPr lang="es-ES" sz="1800" i="0" u="none" strike="noStrike" dirty="0" err="1">
                  <a:solidFill>
                    <a:srgbClr val="111111"/>
                  </a:solidFill>
                  <a:effectLst/>
                  <a:latin typeface="Helvetica" pitchFamily="2" charset="0"/>
                </a:rPr>
                <a:t>repulsion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interaction</a:t>
              </a:r>
              <a:r>
                <a:rPr lang="es-ES" dirty="0" err="1">
                  <a:solidFill>
                    <a:srgbClr val="111111"/>
                  </a:solidFill>
                  <a:latin typeface="Helvetica" pitchFamily="2" charset="0"/>
                </a:rPr>
                <a:t>s</a:t>
              </a:r>
              <a:r>
                <a:rPr lang="es-ES" dirty="0">
                  <a:solidFill>
                    <a:srgbClr val="111111"/>
                  </a:solidFill>
                  <a:latin typeface="Helvetica" pitchFamily="2" charset="0"/>
                </a:rPr>
                <a:t> </a:t>
              </a:r>
              <a:r>
                <a:rPr lang="es-ES" dirty="0" err="1">
                  <a:solidFill>
                    <a:srgbClr val="111111"/>
                  </a:solidFill>
                  <a:latin typeface="Helvetica" pitchFamily="2" charset="0"/>
                </a:rPr>
                <a:t>between</a:t>
              </a:r>
              <a:r>
                <a:rPr lang="es-ES" dirty="0">
                  <a:solidFill>
                    <a:srgbClr val="111111"/>
                  </a:solidFill>
                  <a:latin typeface="Helvetica" pitchFamily="2" charset="0"/>
                </a:rPr>
                <a:t> </a:t>
              </a:r>
              <a:r>
                <a:rPr lang="es-ES" dirty="0" err="1">
                  <a:solidFill>
                    <a:srgbClr val="111111"/>
                  </a:solidFill>
                  <a:latin typeface="Helvetica" pitchFamily="2" charset="0"/>
                </a:rPr>
                <a:t>the</a:t>
              </a:r>
              <a:r>
                <a:rPr lang="es-ES" dirty="0">
                  <a:solidFill>
                    <a:srgbClr val="111111"/>
                  </a:solidFill>
                  <a:latin typeface="Helvetica" pitchFamily="2" charset="0"/>
                </a:rPr>
                <a:t> </a:t>
              </a:r>
              <a:r>
                <a:rPr lang="es-ES" dirty="0" err="1">
                  <a:solidFill>
                    <a:srgbClr val="111111"/>
                  </a:solidFill>
                  <a:latin typeface="Helvetica" pitchFamily="2" charset="0"/>
                </a:rPr>
                <a:t>two</a:t>
              </a:r>
              <a:r>
                <a:rPr lang="es-ES" dirty="0">
                  <a:solidFill>
                    <a:srgbClr val="111111"/>
                  </a:solidFill>
                  <a:latin typeface="Helvetica" pitchFamily="2" charset="0"/>
                </a:rPr>
                <a:t> </a:t>
              </a:r>
              <a:r>
                <a:rPr lang="es-ES" dirty="0" err="1">
                  <a:solidFill>
                    <a:srgbClr val="111111"/>
                  </a:solidFill>
                  <a:latin typeface="Helvetica" pitchFamily="2" charset="0"/>
                </a:rPr>
                <a:t>monomers</a:t>
              </a:r>
              <a:endParaRPr lang="es-ES" dirty="0"/>
            </a:p>
          </p:txBody>
        </p:sp>
        <p:sp>
          <p:nvSpPr>
            <p:cNvPr id="16" name="Rectángulo redondeado 15">
              <a:extLst>
                <a:ext uri="{FF2B5EF4-FFF2-40B4-BE49-F238E27FC236}">
                  <a16:creationId xmlns:a16="http://schemas.microsoft.com/office/drawing/2014/main" id="{C10D5B3C-D093-340D-CF3B-DFDC629BA4E8}"/>
                </a:ext>
              </a:extLst>
            </p:cNvPr>
            <p:cNvSpPr/>
            <p:nvPr/>
          </p:nvSpPr>
          <p:spPr>
            <a:xfrm>
              <a:off x="241728" y="4878656"/>
              <a:ext cx="7659260" cy="636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8" name="Grupo 17">
            <a:extLst>
              <a:ext uri="{FF2B5EF4-FFF2-40B4-BE49-F238E27FC236}">
                <a16:creationId xmlns:a16="http://schemas.microsoft.com/office/drawing/2014/main" id="{BE2EB84D-3E93-DE44-0C6F-52EA750F26CD}"/>
              </a:ext>
            </a:extLst>
          </p:cNvPr>
          <p:cNvGrpSpPr/>
          <p:nvPr/>
        </p:nvGrpSpPr>
        <p:grpSpPr>
          <a:xfrm>
            <a:off x="217392" y="5653568"/>
            <a:ext cx="7659260" cy="654883"/>
            <a:chOff x="241728" y="4860092"/>
            <a:chExt cx="7659260" cy="654883"/>
          </a:xfrm>
        </p:grpSpPr>
        <p:sp>
          <p:nvSpPr>
            <p:cNvPr id="19" name="CuadroTexto 18">
              <a:extLst>
                <a:ext uri="{FF2B5EF4-FFF2-40B4-BE49-F238E27FC236}">
                  <a16:creationId xmlns:a16="http://schemas.microsoft.com/office/drawing/2014/main" id="{C284E5C6-C8D4-C924-16FC-E9D6025167D7}"/>
                </a:ext>
              </a:extLst>
            </p:cNvPr>
            <p:cNvSpPr txBox="1"/>
            <p:nvPr/>
          </p:nvSpPr>
          <p:spPr>
            <a:xfrm>
              <a:off x="241728" y="4860092"/>
              <a:ext cx="7610588" cy="646331"/>
            </a:xfrm>
            <a:prstGeom prst="rect">
              <a:avLst/>
            </a:prstGeom>
            <a:solidFill>
              <a:schemeClr val="bg1"/>
            </a:solidFill>
          </p:spPr>
          <p:txBody>
            <a:bodyPr wrap="square">
              <a:spAutoFit/>
            </a:bodyPr>
            <a:lstStyle/>
            <a:p>
              <a:pPr algn="ctr"/>
              <a:r>
                <a:rPr lang="es-ES" sz="1800" i="0" u="none" strike="noStrike" dirty="0" err="1">
                  <a:solidFill>
                    <a:srgbClr val="111111"/>
                  </a:solidFill>
                  <a:effectLst/>
                  <a:latin typeface="Helvetica" pitchFamily="2" charset="0"/>
                </a:rPr>
                <a:t>These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terms</a:t>
              </a:r>
              <a:r>
                <a:rPr lang="es-ES" sz="1800" i="0" u="none" strike="noStrike" dirty="0">
                  <a:solidFill>
                    <a:srgbClr val="111111"/>
                  </a:solidFill>
                  <a:effectLst/>
                  <a:latin typeface="Helvetica" pitchFamily="2" charset="0"/>
                </a:rPr>
                <a:t> are </a:t>
              </a:r>
              <a:r>
                <a:rPr lang="es-ES" sz="1800" i="0" u="none" strike="noStrike" dirty="0" err="1">
                  <a:solidFill>
                    <a:srgbClr val="111111"/>
                  </a:solidFill>
                  <a:effectLst/>
                  <a:latin typeface="Helvetica" pitchFamily="2" charset="0"/>
                </a:rPr>
                <a:t>going</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to</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account</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for</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polarization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interaction</a:t>
              </a:r>
              <a:r>
                <a:rPr lang="es-ES" dirty="0" err="1">
                  <a:solidFill>
                    <a:srgbClr val="111111"/>
                  </a:solidFill>
                  <a:latin typeface="Helvetica" pitchFamily="2" charset="0"/>
                </a:rPr>
                <a:t>s</a:t>
              </a:r>
              <a:r>
                <a:rPr lang="es-ES" dirty="0">
                  <a:solidFill>
                    <a:srgbClr val="111111"/>
                  </a:solidFill>
                  <a:latin typeface="Helvetica" pitchFamily="2" charset="0"/>
                </a:rPr>
                <a:t> </a:t>
              </a:r>
              <a:r>
                <a:rPr lang="es-ES" dirty="0" err="1">
                  <a:solidFill>
                    <a:srgbClr val="111111"/>
                  </a:solidFill>
                  <a:latin typeface="Helvetica" pitchFamily="2" charset="0"/>
                </a:rPr>
                <a:t>between</a:t>
              </a:r>
              <a:r>
                <a:rPr lang="es-ES" dirty="0">
                  <a:solidFill>
                    <a:srgbClr val="111111"/>
                  </a:solidFill>
                  <a:latin typeface="Helvetica" pitchFamily="2" charset="0"/>
                </a:rPr>
                <a:t> </a:t>
              </a:r>
              <a:r>
                <a:rPr lang="es-ES" dirty="0" err="1">
                  <a:solidFill>
                    <a:srgbClr val="111111"/>
                  </a:solidFill>
                  <a:latin typeface="Helvetica" pitchFamily="2" charset="0"/>
                </a:rPr>
                <a:t>the</a:t>
              </a:r>
              <a:r>
                <a:rPr lang="es-ES" dirty="0">
                  <a:solidFill>
                    <a:srgbClr val="111111"/>
                  </a:solidFill>
                  <a:latin typeface="Helvetica" pitchFamily="2" charset="0"/>
                </a:rPr>
                <a:t> </a:t>
              </a:r>
              <a:r>
                <a:rPr lang="es-ES" dirty="0" err="1">
                  <a:solidFill>
                    <a:srgbClr val="111111"/>
                  </a:solidFill>
                  <a:latin typeface="Helvetica" pitchFamily="2" charset="0"/>
                </a:rPr>
                <a:t>two</a:t>
              </a:r>
              <a:r>
                <a:rPr lang="es-ES" dirty="0">
                  <a:solidFill>
                    <a:srgbClr val="111111"/>
                  </a:solidFill>
                  <a:latin typeface="Helvetica" pitchFamily="2" charset="0"/>
                </a:rPr>
                <a:t> </a:t>
              </a:r>
              <a:r>
                <a:rPr lang="es-ES" dirty="0" err="1">
                  <a:solidFill>
                    <a:srgbClr val="111111"/>
                  </a:solidFill>
                  <a:latin typeface="Helvetica" pitchFamily="2" charset="0"/>
                </a:rPr>
                <a:t>monomers</a:t>
              </a:r>
              <a:endParaRPr lang="es-ES" dirty="0"/>
            </a:p>
          </p:txBody>
        </p:sp>
        <p:sp>
          <p:nvSpPr>
            <p:cNvPr id="20" name="Rectángulo redondeado 19">
              <a:extLst>
                <a:ext uri="{FF2B5EF4-FFF2-40B4-BE49-F238E27FC236}">
                  <a16:creationId xmlns:a16="http://schemas.microsoft.com/office/drawing/2014/main" id="{5BD2E8AD-03C9-CB4C-3AC9-63DC1C6EE41F}"/>
                </a:ext>
              </a:extLst>
            </p:cNvPr>
            <p:cNvSpPr/>
            <p:nvPr/>
          </p:nvSpPr>
          <p:spPr>
            <a:xfrm>
              <a:off x="241728" y="4878656"/>
              <a:ext cx="7659260" cy="636319"/>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
        <p:nvSpPr>
          <p:cNvPr id="22" name="TextBox 8">
            <a:extLst>
              <a:ext uri="{FF2B5EF4-FFF2-40B4-BE49-F238E27FC236}">
                <a16:creationId xmlns:a16="http://schemas.microsoft.com/office/drawing/2014/main" id="{50A42441-DC7A-0648-5788-EAC64E1F3B34}"/>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a:latin typeface="Helvetica" panose="020B0604020202020204" pitchFamily="34" charset="0"/>
                <a:cs typeface="Helvetica" panose="020B0604020202020204" pitchFamily="34" charset="0"/>
              </a:rPr>
              <a:t>EDA: QM Case</a:t>
            </a:r>
          </a:p>
        </p:txBody>
      </p:sp>
    </p:spTree>
    <p:extLst>
      <p:ext uri="{BB962C8B-B14F-4D97-AF65-F5344CB8AC3E}">
        <p14:creationId xmlns:p14="http://schemas.microsoft.com/office/powerpoint/2010/main" val="4170718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cxnSp>
        <p:nvCxnSpPr>
          <p:cNvPr id="13" name="Straight Connector 4">
            <a:extLst>
              <a:ext uri="{FF2B5EF4-FFF2-40B4-BE49-F238E27FC236}">
                <a16:creationId xmlns:a16="http://schemas.microsoft.com/office/drawing/2014/main" id="{7138676B-F419-03D8-7B31-75D35272C73A}"/>
              </a:ext>
            </a:extLst>
          </p:cNvPr>
          <p:cNvCxnSpPr>
            <a:cxnSpLocks/>
          </p:cNvCxnSpPr>
          <p:nvPr/>
        </p:nvCxnSpPr>
        <p:spPr>
          <a:xfrm>
            <a:off x="504497" y="6169911"/>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4" name="TextBox 21">
            <a:extLst>
              <a:ext uri="{FF2B5EF4-FFF2-40B4-BE49-F238E27FC236}">
                <a16:creationId xmlns:a16="http://schemas.microsoft.com/office/drawing/2014/main" id="{3E3E4924-1551-222B-8190-9F0CEA71DE8A}"/>
              </a:ext>
            </a:extLst>
          </p:cNvPr>
          <p:cNvSpPr txBox="1"/>
          <p:nvPr/>
        </p:nvSpPr>
        <p:spPr>
          <a:xfrm>
            <a:off x="504497" y="6207590"/>
            <a:ext cx="11004331" cy="830997"/>
          </a:xfrm>
          <a:prstGeom prst="rect">
            <a:avLst/>
          </a:prstGeom>
          <a:noFill/>
        </p:spPr>
        <p:txBody>
          <a:bodyPr wrap="square">
            <a:spAutoFit/>
          </a:bodyPr>
          <a:lstStyle/>
          <a:p>
            <a:r>
              <a:rPr lang="en-US" sz="1600" dirty="0"/>
              <a:t>M. </a:t>
            </a:r>
            <a:r>
              <a:rPr lang="en-US" sz="1600" dirty="0" err="1"/>
              <a:t>Mandado</a:t>
            </a:r>
            <a:r>
              <a:rPr lang="en-US" sz="1600" dirty="0"/>
              <a:t> and J. M. </a:t>
            </a:r>
            <a:r>
              <a:rPr lang="en-US" sz="1600" dirty="0" err="1"/>
              <a:t>Hermida</a:t>
            </a:r>
            <a:r>
              <a:rPr lang="en-US" sz="1600" dirty="0"/>
              <a:t>-Ramón </a:t>
            </a:r>
            <a:r>
              <a:rPr lang="es-ES" sz="1600" i="1" dirty="0">
                <a:effectLst/>
                <a:latin typeface="Calibri,Italic"/>
              </a:rPr>
              <a:t>J. </a:t>
            </a:r>
            <a:r>
              <a:rPr lang="es-ES" sz="1600" i="1" dirty="0" err="1">
                <a:effectLst/>
                <a:latin typeface="Calibri,Italic"/>
              </a:rPr>
              <a:t>Chem</a:t>
            </a:r>
            <a:r>
              <a:rPr lang="es-ES" sz="1600" i="1" dirty="0">
                <a:effectLst/>
                <a:latin typeface="Calibri,Italic"/>
              </a:rPr>
              <a:t>. </a:t>
            </a:r>
            <a:r>
              <a:rPr lang="es-ES" sz="1600" i="1" dirty="0" err="1">
                <a:effectLst/>
                <a:latin typeface="Calibri,Italic"/>
              </a:rPr>
              <a:t>Theory</a:t>
            </a:r>
            <a:r>
              <a:rPr lang="es-ES" sz="1600" i="1" dirty="0">
                <a:effectLst/>
                <a:latin typeface="Calibri,Italic"/>
              </a:rPr>
              <a:t> </a:t>
            </a:r>
            <a:r>
              <a:rPr lang="es-ES" sz="1600" i="1" dirty="0" err="1">
                <a:effectLst/>
                <a:latin typeface="Calibri,Italic"/>
              </a:rPr>
              <a:t>Comput</a:t>
            </a:r>
            <a:r>
              <a:rPr lang="es-ES" sz="1600" i="1" dirty="0">
                <a:effectLst/>
                <a:latin typeface="Calibri" panose="020F0502020204030204" pitchFamily="34" charset="0"/>
              </a:rPr>
              <a:t>. </a:t>
            </a:r>
            <a:r>
              <a:rPr lang="es-ES" sz="1600" b="1" dirty="0">
                <a:effectLst/>
                <a:latin typeface="Calibri,Bold"/>
              </a:rPr>
              <a:t>2011</a:t>
            </a:r>
            <a:r>
              <a:rPr lang="es-ES" sz="1600" dirty="0">
                <a:effectLst/>
                <a:latin typeface="Calibri" panose="020F0502020204030204" pitchFamily="34" charset="0"/>
              </a:rPr>
              <a:t>, 7, 633.</a:t>
            </a:r>
          </a:p>
          <a:p>
            <a:r>
              <a:rPr lang="es-ES" sz="1600" dirty="0"/>
              <a:t>N. Ramos-</a:t>
            </a:r>
            <a:r>
              <a:rPr lang="es-ES" sz="1600" dirty="0" err="1"/>
              <a:t>Berdullas</a:t>
            </a:r>
            <a:r>
              <a:rPr lang="es-ES" sz="1600" dirty="0"/>
              <a:t>, I. Pérez-Juste, C. Van </a:t>
            </a:r>
            <a:r>
              <a:rPr lang="es-ES" sz="1600" dirty="0" err="1"/>
              <a:t>Alsenoy</a:t>
            </a:r>
            <a:r>
              <a:rPr lang="es-ES" sz="1600" dirty="0"/>
              <a:t> and M. Mandado </a:t>
            </a:r>
            <a:r>
              <a:rPr lang="es-ES" sz="1600" i="1" dirty="0" err="1"/>
              <a:t>Phys</a:t>
            </a:r>
            <a:r>
              <a:rPr lang="es-ES" sz="1600" i="1" dirty="0"/>
              <a:t>. </a:t>
            </a:r>
            <a:r>
              <a:rPr lang="es-ES" sz="1600" i="1" dirty="0" err="1"/>
              <a:t>Chem</a:t>
            </a:r>
            <a:r>
              <a:rPr lang="es-ES" sz="1600" i="1" dirty="0"/>
              <a:t>. </a:t>
            </a:r>
            <a:r>
              <a:rPr lang="es-ES" sz="1600" i="1" dirty="0" err="1"/>
              <a:t>Chem</a:t>
            </a:r>
            <a:r>
              <a:rPr lang="es-ES" sz="1600" i="1" dirty="0"/>
              <a:t>. </a:t>
            </a:r>
            <a:r>
              <a:rPr lang="es-ES" sz="1600" i="1" dirty="0" err="1"/>
              <a:t>Phys</a:t>
            </a:r>
            <a:r>
              <a:rPr lang="es-ES" sz="1600" i="1" dirty="0"/>
              <a:t>. </a:t>
            </a:r>
            <a:r>
              <a:rPr lang="es-ES" sz="1600" b="1" dirty="0"/>
              <a:t>2015</a:t>
            </a:r>
            <a:r>
              <a:rPr lang="es-ES" sz="1600" dirty="0"/>
              <a:t>,</a:t>
            </a:r>
            <a:r>
              <a:rPr lang="es-ES" sz="1600" i="1" dirty="0"/>
              <a:t> </a:t>
            </a:r>
            <a:r>
              <a:rPr lang="es-ES" sz="1600" dirty="0"/>
              <a:t>17, 575 </a:t>
            </a:r>
          </a:p>
          <a:p>
            <a:endParaRPr lang="es-ES" sz="1600" dirty="0">
              <a:effectLst/>
            </a:endParaRPr>
          </a:p>
        </p:txBody>
      </p:sp>
      <p:pic>
        <p:nvPicPr>
          <p:cNvPr id="22" name="Imagen 21">
            <a:extLst>
              <a:ext uri="{FF2B5EF4-FFF2-40B4-BE49-F238E27FC236}">
                <a16:creationId xmlns:a16="http://schemas.microsoft.com/office/drawing/2014/main" id="{DD555CD2-2FDC-29C3-EF79-31A5225495D9}"/>
              </a:ext>
            </a:extLst>
          </p:cNvPr>
          <p:cNvPicPr>
            <a:picLocks noChangeAspect="1"/>
          </p:cNvPicPr>
          <p:nvPr/>
        </p:nvPicPr>
        <p:blipFill rotWithShape="1">
          <a:blip r:embed="rId4"/>
          <a:srcRect t="43928" b="-1"/>
          <a:stretch/>
        </p:blipFill>
        <p:spPr>
          <a:xfrm>
            <a:off x="66662" y="2483911"/>
            <a:ext cx="11880000" cy="2692519"/>
          </a:xfrm>
          <a:prstGeom prst="rect">
            <a:avLst/>
          </a:prstGeom>
        </p:spPr>
      </p:pic>
      <mc:AlternateContent xmlns:mc="http://schemas.openxmlformats.org/markup-compatibility/2006" xmlns:a14="http://schemas.microsoft.com/office/drawing/2010/main">
        <mc:Choice Requires="a14">
          <p:sp>
            <p:nvSpPr>
              <p:cNvPr id="25" name="Rectángulo 24">
                <a:extLst>
                  <a:ext uri="{FF2B5EF4-FFF2-40B4-BE49-F238E27FC236}">
                    <a16:creationId xmlns:a16="http://schemas.microsoft.com/office/drawing/2014/main" id="{406ADECB-8766-CBC0-2774-FE975181A870}"/>
                  </a:ext>
                </a:extLst>
              </p:cNvPr>
              <p:cNvSpPr/>
              <p:nvPr/>
            </p:nvSpPr>
            <p:spPr>
              <a:xfrm>
                <a:off x="4087875" y="1915843"/>
                <a:ext cx="3991798" cy="404983"/>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𝑖𝑛𝑡</m:t>
                          </m:r>
                        </m:sub>
                      </m:sSub>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e>
                      </m:d>
                    </m:oMath>
                  </m:oMathPara>
                </a14:m>
                <a:endParaRPr lang="es-ES" dirty="0"/>
              </a:p>
            </p:txBody>
          </p:sp>
        </mc:Choice>
        <mc:Fallback xmlns="">
          <p:sp>
            <p:nvSpPr>
              <p:cNvPr id="25" name="Rectángulo 24">
                <a:extLst>
                  <a:ext uri="{FF2B5EF4-FFF2-40B4-BE49-F238E27FC236}">
                    <a16:creationId xmlns:a16="http://schemas.microsoft.com/office/drawing/2014/main" id="{406ADECB-8766-CBC0-2774-FE975181A870}"/>
                  </a:ext>
                </a:extLst>
              </p:cNvPr>
              <p:cNvSpPr>
                <a:spLocks noRot="1" noChangeAspect="1" noMove="1" noResize="1" noEditPoints="1" noAdjustHandles="1" noChangeArrowheads="1" noChangeShapeType="1" noTextEdit="1"/>
              </p:cNvSpPr>
              <p:nvPr/>
            </p:nvSpPr>
            <p:spPr>
              <a:xfrm>
                <a:off x="4087875" y="1915843"/>
                <a:ext cx="3991798" cy="404983"/>
              </a:xfrm>
              <a:prstGeom prst="rect">
                <a:avLst/>
              </a:prstGeom>
              <a:blipFill>
                <a:blip r:embed="rId5"/>
                <a:stretch>
                  <a:fillRect/>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A22C2DB-F4EF-C840-49D4-DED2BD69F245}"/>
              </a:ext>
            </a:extLst>
          </p:cNvPr>
          <p:cNvSpPr txBox="1"/>
          <p:nvPr/>
        </p:nvSpPr>
        <p:spPr>
          <a:xfrm>
            <a:off x="4714756" y="1394136"/>
            <a:ext cx="2762488" cy="369332"/>
          </a:xfrm>
          <a:prstGeom prst="rect">
            <a:avLst/>
          </a:prstGeom>
          <a:noFill/>
        </p:spPr>
        <p:txBody>
          <a:bodyPr wrap="none" rtlCol="0">
            <a:spAutoFit/>
          </a:bodyPr>
          <a:lstStyle/>
          <a:p>
            <a:pPr algn="ctr"/>
            <a:r>
              <a:rPr lang="es-ES" dirty="0" err="1">
                <a:solidFill>
                  <a:srgbClr val="1736B2"/>
                </a:solidFill>
                <a:latin typeface="Helvetica" pitchFamily="2" charset="0"/>
              </a:rPr>
              <a:t>Supermolecule</a:t>
            </a:r>
            <a:r>
              <a:rPr lang="es-ES" dirty="0">
                <a:solidFill>
                  <a:srgbClr val="1736B2"/>
                </a:solidFill>
                <a:latin typeface="Helvetica" pitchFamily="2" charset="0"/>
              </a:rPr>
              <a:t> </a:t>
            </a:r>
            <a:r>
              <a:rPr lang="es-ES" dirty="0" err="1">
                <a:solidFill>
                  <a:srgbClr val="1736B2"/>
                </a:solidFill>
                <a:latin typeface="Helvetica" pitchFamily="2" charset="0"/>
              </a:rPr>
              <a:t>Approach</a:t>
            </a:r>
            <a:endParaRPr lang="es-ES" dirty="0">
              <a:solidFill>
                <a:srgbClr val="1736B2"/>
              </a:solidFill>
              <a:latin typeface="Helvetica" pitchFamily="2" charset="0"/>
            </a:endParaRP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9DB39F80-F7C6-DCEE-3B72-1B0FACCAA97D}"/>
                  </a:ext>
                </a:extLst>
              </p:cNvPr>
              <p:cNvSpPr txBox="1"/>
              <p:nvPr/>
            </p:nvSpPr>
            <p:spPr>
              <a:xfrm>
                <a:off x="3577873" y="2387617"/>
                <a:ext cx="6093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oMath>
                  </m:oMathPara>
                </a14:m>
                <a:endParaRPr lang="es-ES" dirty="0"/>
              </a:p>
            </p:txBody>
          </p:sp>
        </mc:Choice>
        <mc:Fallback xmlns="">
          <p:sp>
            <p:nvSpPr>
              <p:cNvPr id="27" name="CuadroTexto 26">
                <a:extLst>
                  <a:ext uri="{FF2B5EF4-FFF2-40B4-BE49-F238E27FC236}">
                    <a16:creationId xmlns:a16="http://schemas.microsoft.com/office/drawing/2014/main" id="{9DB39F80-F7C6-DCEE-3B72-1B0FACCAA97D}"/>
                  </a:ext>
                </a:extLst>
              </p:cNvPr>
              <p:cNvSpPr txBox="1">
                <a:spLocks noRot="1" noChangeAspect="1" noMove="1" noResize="1" noEditPoints="1" noAdjustHandles="1" noChangeArrowheads="1" noChangeShapeType="1" noTextEdit="1"/>
              </p:cNvSpPr>
              <p:nvPr/>
            </p:nvSpPr>
            <p:spPr>
              <a:xfrm>
                <a:off x="3577873" y="2387617"/>
                <a:ext cx="6093618" cy="369332"/>
              </a:xfrm>
              <a:prstGeom prst="rect">
                <a:avLst/>
              </a:prstGeom>
              <a:blipFill>
                <a:blip r:embed="rId6"/>
                <a:stretch>
                  <a:fillRect/>
                </a:stretch>
              </a:blipFill>
            </p:spPr>
            <p:txBody>
              <a:bodyPr/>
              <a:lstStyle/>
              <a:p>
                <a:r>
                  <a:rPr lang="es-ES">
                    <a:noFill/>
                  </a:rPr>
                  <a:t> </a:t>
                </a:r>
              </a:p>
            </p:txBody>
          </p:sp>
        </mc:Fallback>
      </mc:AlternateContent>
      <p:sp>
        <p:nvSpPr>
          <p:cNvPr id="28" name="TextBox 8">
            <a:extLst>
              <a:ext uri="{FF2B5EF4-FFF2-40B4-BE49-F238E27FC236}">
                <a16:creationId xmlns:a16="http://schemas.microsoft.com/office/drawing/2014/main" id="{82431125-64E7-C7B8-8D82-9A5E9A47311C}"/>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a:latin typeface="Helvetica" panose="020B0604020202020204" pitchFamily="34" charset="0"/>
                <a:cs typeface="Helvetica" panose="020B0604020202020204" pitchFamily="34" charset="0"/>
              </a:rPr>
              <a:t>EDA: QM Case</a:t>
            </a:r>
          </a:p>
        </p:txBody>
      </p:sp>
      <p:sp>
        <p:nvSpPr>
          <p:cNvPr id="2" name="CuadroTexto 1">
            <a:extLst>
              <a:ext uri="{FF2B5EF4-FFF2-40B4-BE49-F238E27FC236}">
                <a16:creationId xmlns:a16="http://schemas.microsoft.com/office/drawing/2014/main" id="{253AD5B7-CF56-C025-DE33-CAC9A56FAFE4}"/>
              </a:ext>
            </a:extLst>
          </p:cNvPr>
          <p:cNvSpPr txBox="1"/>
          <p:nvPr/>
        </p:nvSpPr>
        <p:spPr>
          <a:xfrm>
            <a:off x="536354" y="5272724"/>
            <a:ext cx="11094840" cy="646331"/>
          </a:xfrm>
          <a:prstGeom prst="rect">
            <a:avLst/>
          </a:prstGeom>
          <a:noFill/>
        </p:spPr>
        <p:txBody>
          <a:bodyPr wrap="square">
            <a:spAutoFit/>
          </a:bodyPr>
          <a:lstStyle/>
          <a:p>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development</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new </a:t>
            </a:r>
            <a:r>
              <a:rPr lang="es-ES" sz="1800" dirty="0" err="1">
                <a:effectLst/>
                <a:latin typeface="Helvetica" pitchFamily="2" charset="0"/>
              </a:rPr>
              <a:t>substrates</a:t>
            </a:r>
            <a:r>
              <a:rPr lang="es-ES" sz="1800" dirty="0">
                <a:effectLst/>
                <a:latin typeface="Helvetica" pitchFamily="2" charset="0"/>
              </a:rPr>
              <a:t> as </a:t>
            </a:r>
            <a:r>
              <a:rPr lang="es-ES" sz="1800" dirty="0" err="1">
                <a:effectLst/>
                <a:latin typeface="Helvetica" pitchFamily="2" charset="0"/>
              </a:rPr>
              <a:t>chemical</a:t>
            </a:r>
            <a:r>
              <a:rPr lang="es-ES" sz="1800" dirty="0">
                <a:effectLst/>
                <a:latin typeface="Helvetica" pitchFamily="2" charset="0"/>
              </a:rPr>
              <a:t> </a:t>
            </a:r>
            <a:r>
              <a:rPr lang="es-ES" sz="1800" dirty="0" err="1">
                <a:effectLst/>
                <a:latin typeface="Helvetica" pitchFamily="2" charset="0"/>
              </a:rPr>
              <a:t>sensors</a:t>
            </a:r>
            <a:r>
              <a:rPr lang="es-ES" sz="1800" dirty="0">
                <a:effectLst/>
                <a:latin typeface="Helvetica" pitchFamily="2" charset="0"/>
              </a:rPr>
              <a:t> </a:t>
            </a:r>
            <a:r>
              <a:rPr lang="es-ES" sz="1800" dirty="0" err="1">
                <a:effectLst/>
                <a:latin typeface="Helvetica" pitchFamily="2" charset="0"/>
              </a:rPr>
              <a:t>or</a:t>
            </a:r>
            <a:r>
              <a:rPr lang="es-ES" sz="1800" dirty="0">
                <a:effectLst/>
                <a:latin typeface="Helvetica" pitchFamily="2" charset="0"/>
              </a:rPr>
              <a:t> </a:t>
            </a:r>
            <a:r>
              <a:rPr lang="es-ES" sz="1800" dirty="0" err="1">
                <a:effectLst/>
                <a:latin typeface="Helvetica" pitchFamily="2" charset="0"/>
              </a:rPr>
              <a:t>filters</a:t>
            </a:r>
            <a:r>
              <a:rPr lang="es-ES" sz="1800" dirty="0">
                <a:effectLst/>
                <a:latin typeface="Helvetica" pitchFamily="2" charset="0"/>
              </a:rPr>
              <a:t> </a:t>
            </a:r>
            <a:r>
              <a:rPr lang="es-ES" sz="1800" dirty="0" err="1">
                <a:effectLst/>
                <a:latin typeface="Helvetica" pitchFamily="2" charset="0"/>
              </a:rPr>
              <a:t>for</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treatment</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a:t>
            </a:r>
            <a:r>
              <a:rPr lang="es-ES" sz="1800" dirty="0" err="1">
                <a:effectLst/>
                <a:latin typeface="Helvetica" pitchFamily="2" charset="0"/>
              </a:rPr>
              <a:t>polluting</a:t>
            </a:r>
            <a:r>
              <a:rPr lang="es-ES" sz="1800" dirty="0">
                <a:effectLst/>
                <a:latin typeface="Helvetica" pitchFamily="2" charset="0"/>
              </a:rPr>
              <a:t> </a:t>
            </a:r>
            <a:r>
              <a:rPr lang="es-ES" sz="1800" dirty="0" err="1">
                <a:effectLst/>
                <a:latin typeface="Helvetica" pitchFamily="2" charset="0"/>
              </a:rPr>
              <a:t>substances</a:t>
            </a:r>
            <a:r>
              <a:rPr lang="es-ES" sz="1800" dirty="0">
                <a:effectLst/>
                <a:latin typeface="Helvetica" pitchFamily="2" charset="0"/>
              </a:rPr>
              <a:t> </a:t>
            </a:r>
            <a:r>
              <a:rPr lang="es-ES" sz="1800" dirty="0" err="1">
                <a:effectLst/>
                <a:latin typeface="Helvetica" pitchFamily="2" charset="0"/>
              </a:rPr>
              <a:t>involves</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analysis</a:t>
            </a:r>
            <a:r>
              <a:rPr lang="es-ES" dirty="0">
                <a:latin typeface="Helvetica" pitchFamily="2" charset="0"/>
              </a:rPr>
              <a:t> </a:t>
            </a:r>
            <a:r>
              <a:rPr lang="es-ES" dirty="0" err="1">
                <a:latin typeface="Helvetica" pitchFamily="2" charset="0"/>
              </a:rPr>
              <a:t>of</a:t>
            </a:r>
            <a:r>
              <a:rPr lang="es-ES" dirty="0">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affinity</a:t>
            </a:r>
            <a:r>
              <a:rPr lang="es-ES" sz="1800" dirty="0">
                <a:effectLst/>
                <a:latin typeface="Helvetica" pitchFamily="2" charset="0"/>
              </a:rPr>
              <a:t> and </a:t>
            </a:r>
            <a:r>
              <a:rPr lang="es-ES" sz="1800" dirty="0" err="1">
                <a:effectLst/>
                <a:latin typeface="Helvetica" pitchFamily="2" charset="0"/>
              </a:rPr>
              <a:t>stability</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complexes </a:t>
            </a:r>
            <a:r>
              <a:rPr lang="es-ES" sz="1800" dirty="0" err="1">
                <a:effectLst/>
                <a:latin typeface="Helvetica" pitchFamily="2" charset="0"/>
              </a:rPr>
              <a:t>formed</a:t>
            </a:r>
            <a:r>
              <a:rPr lang="es-ES" sz="1800" dirty="0">
                <a:effectLst/>
                <a:latin typeface="Helvetica" pitchFamily="2" charset="0"/>
              </a:rPr>
              <a:t> </a:t>
            </a:r>
            <a:r>
              <a:rPr lang="es-ES" sz="1800" dirty="0" err="1">
                <a:effectLst/>
                <a:latin typeface="Helvetica" pitchFamily="2" charset="0"/>
              </a:rPr>
              <a:t>between</a:t>
            </a:r>
            <a:r>
              <a:rPr lang="es-ES" sz="1800" dirty="0">
                <a:effectLst/>
                <a:latin typeface="Helvetica" pitchFamily="2" charset="0"/>
              </a:rPr>
              <a:t> </a:t>
            </a:r>
            <a:r>
              <a:rPr lang="es-ES" sz="1800" dirty="0" err="1">
                <a:effectLst/>
                <a:latin typeface="Helvetica" pitchFamily="2" charset="0"/>
              </a:rPr>
              <a:t>substrates</a:t>
            </a:r>
            <a:r>
              <a:rPr lang="es-ES" sz="1800" dirty="0">
                <a:effectLst/>
                <a:latin typeface="Helvetica" pitchFamily="2" charset="0"/>
              </a:rPr>
              <a:t> and </a:t>
            </a:r>
            <a:r>
              <a:rPr lang="es-ES" sz="1800" dirty="0" err="1">
                <a:effectLst/>
                <a:latin typeface="Helvetica" pitchFamily="2" charset="0"/>
              </a:rPr>
              <a:t>pollutants</a:t>
            </a:r>
            <a:r>
              <a:rPr lang="es-ES" sz="1800" dirty="0">
                <a:effectLst/>
                <a:latin typeface="Helvetica" pitchFamily="2" charset="0"/>
              </a:rPr>
              <a:t>. </a:t>
            </a:r>
            <a:endParaRPr lang="es-ES" sz="1800" dirty="0">
              <a:latin typeface="Helvetica" pitchFamily="2" charset="0"/>
            </a:endParaRPr>
          </a:p>
        </p:txBody>
      </p:sp>
    </p:spTree>
    <p:extLst>
      <p:ext uri="{BB962C8B-B14F-4D97-AF65-F5344CB8AC3E}">
        <p14:creationId xmlns:p14="http://schemas.microsoft.com/office/powerpoint/2010/main" val="8646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Methodology</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2" name="TextBox 8">
            <a:extLst>
              <a:ext uri="{FF2B5EF4-FFF2-40B4-BE49-F238E27FC236}">
                <a16:creationId xmlns:a16="http://schemas.microsoft.com/office/drawing/2014/main" id="{39E5CFD6-B1FE-A987-2B26-C21E71C48C4A}"/>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a:latin typeface="Helvetica" panose="020B0604020202020204" pitchFamily="34" charset="0"/>
                <a:cs typeface="Helvetica" panose="020B0604020202020204" pitchFamily="34" charset="0"/>
              </a:rPr>
              <a:t>EDA: QM/MM Case</a:t>
            </a:r>
          </a:p>
        </p:txBody>
      </p:sp>
      <p:cxnSp>
        <p:nvCxnSpPr>
          <p:cNvPr id="3" name="Straight Connector 4">
            <a:extLst>
              <a:ext uri="{FF2B5EF4-FFF2-40B4-BE49-F238E27FC236}">
                <a16:creationId xmlns:a16="http://schemas.microsoft.com/office/drawing/2014/main" id="{67DED85A-66E3-1C1F-7F76-1C71EC6E4002}"/>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4" name="TextBox 21">
            <a:extLst>
              <a:ext uri="{FF2B5EF4-FFF2-40B4-BE49-F238E27FC236}">
                <a16:creationId xmlns:a16="http://schemas.microsoft.com/office/drawing/2014/main" id="{0831DE8B-77A3-14DA-EA06-67B68F5F1C5A}"/>
              </a:ext>
            </a:extLst>
          </p:cNvPr>
          <p:cNvSpPr txBox="1"/>
          <p:nvPr/>
        </p:nvSpPr>
        <p:spPr>
          <a:xfrm>
            <a:off x="504497" y="6454206"/>
            <a:ext cx="9725353" cy="369332"/>
          </a:xfrm>
          <a:prstGeom prst="rect">
            <a:avLst/>
          </a:prstGeom>
          <a:noFill/>
        </p:spPr>
        <p:txBody>
          <a:bodyPr wrap="square">
            <a:spAutoFit/>
          </a:bodyPr>
          <a:lstStyle/>
          <a:p>
            <a:r>
              <a:rPr lang="en-US" sz="1600" dirty="0"/>
              <a:t>G. Cárdenas, </a:t>
            </a:r>
            <a:r>
              <a:rPr lang="en-US" sz="1600" dirty="0" err="1"/>
              <a:t>Á</a:t>
            </a:r>
            <a:r>
              <a:rPr lang="en-US" sz="1600" dirty="0"/>
              <a:t>. Pérez-Barcia, M. </a:t>
            </a:r>
            <a:r>
              <a:rPr lang="en-US" sz="1600" dirty="0" err="1"/>
              <a:t>Mandado</a:t>
            </a:r>
            <a:r>
              <a:rPr lang="en-US" sz="1600" dirty="0"/>
              <a:t> and J. J. Nogueira </a:t>
            </a:r>
            <a:r>
              <a:rPr lang="es-ES" sz="1800" i="1" dirty="0" err="1"/>
              <a:t>Phys</a:t>
            </a:r>
            <a:r>
              <a:rPr lang="es-ES" sz="1800" i="1" dirty="0"/>
              <a:t>. </a:t>
            </a:r>
            <a:r>
              <a:rPr lang="es-ES" sz="1800" i="1" dirty="0" err="1"/>
              <a:t>Chem</a:t>
            </a:r>
            <a:r>
              <a:rPr lang="es-ES" sz="1800" i="1" dirty="0"/>
              <a:t>. </a:t>
            </a:r>
            <a:r>
              <a:rPr lang="es-ES" sz="1800" i="1" dirty="0" err="1"/>
              <a:t>Chem</a:t>
            </a:r>
            <a:r>
              <a:rPr lang="es-ES" sz="1800" i="1" dirty="0"/>
              <a:t>. </a:t>
            </a:r>
            <a:r>
              <a:rPr lang="es-ES" sz="1800" i="1" dirty="0" err="1"/>
              <a:t>Phys</a:t>
            </a:r>
            <a:r>
              <a:rPr lang="es-ES" sz="1800" i="1" dirty="0"/>
              <a:t>. </a:t>
            </a:r>
            <a:r>
              <a:rPr lang="es-ES" sz="1800" b="1" dirty="0"/>
              <a:t>2021</a:t>
            </a:r>
            <a:r>
              <a:rPr lang="es-ES" sz="1800" dirty="0"/>
              <a:t>,</a:t>
            </a:r>
            <a:r>
              <a:rPr lang="es-ES" sz="1800" i="1" dirty="0"/>
              <a:t> </a:t>
            </a:r>
            <a:r>
              <a:rPr lang="es-ES" sz="1800" dirty="0"/>
              <a:t>23, 20533</a:t>
            </a:r>
            <a:endParaRPr lang="es-ES" sz="1600" dirty="0">
              <a:effectLst/>
            </a:endParaRPr>
          </a:p>
        </p:txBody>
      </p:sp>
      <p:sp>
        <p:nvSpPr>
          <p:cNvPr id="5" name="Elipse 4">
            <a:extLst>
              <a:ext uri="{FF2B5EF4-FFF2-40B4-BE49-F238E27FC236}">
                <a16:creationId xmlns:a16="http://schemas.microsoft.com/office/drawing/2014/main" id="{0FD9C49B-14F8-2D27-0FC5-F7687F9A0513}"/>
              </a:ext>
            </a:extLst>
          </p:cNvPr>
          <p:cNvSpPr/>
          <p:nvPr/>
        </p:nvSpPr>
        <p:spPr>
          <a:xfrm>
            <a:off x="8805529" y="3508101"/>
            <a:ext cx="2751943" cy="2736148"/>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Elipse 5">
            <a:extLst>
              <a:ext uri="{FF2B5EF4-FFF2-40B4-BE49-F238E27FC236}">
                <a16:creationId xmlns:a16="http://schemas.microsoft.com/office/drawing/2014/main" id="{9CC6F7EC-5D6F-2FA4-C1CB-F15E645B5603}"/>
              </a:ext>
            </a:extLst>
          </p:cNvPr>
          <p:cNvSpPr/>
          <p:nvPr/>
        </p:nvSpPr>
        <p:spPr>
          <a:xfrm>
            <a:off x="9666297" y="4369010"/>
            <a:ext cx="1030406" cy="101433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Elipse 33">
            <a:extLst>
              <a:ext uri="{FF2B5EF4-FFF2-40B4-BE49-F238E27FC236}">
                <a16:creationId xmlns:a16="http://schemas.microsoft.com/office/drawing/2014/main" id="{204F66D3-0327-6599-2322-8939DEBDC6EC}"/>
              </a:ext>
            </a:extLst>
          </p:cNvPr>
          <p:cNvSpPr/>
          <p:nvPr/>
        </p:nvSpPr>
        <p:spPr>
          <a:xfrm>
            <a:off x="9940050" y="4640423"/>
            <a:ext cx="457200" cy="4715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CuadroTexto 34">
            <a:extLst>
              <a:ext uri="{FF2B5EF4-FFF2-40B4-BE49-F238E27FC236}">
                <a16:creationId xmlns:a16="http://schemas.microsoft.com/office/drawing/2014/main" id="{6F210BCA-B607-AD00-AAE0-F80F74C6BE5A}"/>
              </a:ext>
            </a:extLst>
          </p:cNvPr>
          <p:cNvSpPr txBox="1"/>
          <p:nvPr/>
        </p:nvSpPr>
        <p:spPr>
          <a:xfrm>
            <a:off x="9854327" y="4706898"/>
            <a:ext cx="654346" cy="338554"/>
          </a:xfrm>
          <a:prstGeom prst="rect">
            <a:avLst/>
          </a:prstGeom>
          <a:noFill/>
        </p:spPr>
        <p:txBody>
          <a:bodyPr wrap="none" rtlCol="0">
            <a:spAutoFit/>
          </a:bodyPr>
          <a:lstStyle/>
          <a:p>
            <a:r>
              <a:rPr lang="es-ES" sz="1600" dirty="0"/>
              <a:t>QM</a:t>
            </a:r>
            <a:r>
              <a:rPr lang="es-ES" sz="1600" baseline="-25000" dirty="0"/>
              <a:t>A</a:t>
            </a:r>
          </a:p>
        </p:txBody>
      </p:sp>
      <p:sp>
        <p:nvSpPr>
          <p:cNvPr id="36" name="CuadroTexto 35">
            <a:extLst>
              <a:ext uri="{FF2B5EF4-FFF2-40B4-BE49-F238E27FC236}">
                <a16:creationId xmlns:a16="http://schemas.microsoft.com/office/drawing/2014/main" id="{157ADF02-EA95-CD1E-47E6-D379FB22A99C}"/>
              </a:ext>
            </a:extLst>
          </p:cNvPr>
          <p:cNvSpPr txBox="1"/>
          <p:nvPr/>
        </p:nvSpPr>
        <p:spPr>
          <a:xfrm>
            <a:off x="9865548" y="5034315"/>
            <a:ext cx="631904" cy="338554"/>
          </a:xfrm>
          <a:prstGeom prst="rect">
            <a:avLst/>
          </a:prstGeom>
          <a:noFill/>
        </p:spPr>
        <p:txBody>
          <a:bodyPr wrap="none" rtlCol="0">
            <a:spAutoFit/>
          </a:bodyPr>
          <a:lstStyle/>
          <a:p>
            <a:r>
              <a:rPr lang="es-ES" sz="1600" dirty="0"/>
              <a:t>QM</a:t>
            </a:r>
            <a:r>
              <a:rPr lang="es-ES" sz="1600" baseline="-25000" dirty="0"/>
              <a:t>B</a:t>
            </a:r>
          </a:p>
        </p:txBody>
      </p:sp>
      <p:sp>
        <p:nvSpPr>
          <p:cNvPr id="37" name="CuadroTexto 36">
            <a:extLst>
              <a:ext uri="{FF2B5EF4-FFF2-40B4-BE49-F238E27FC236}">
                <a16:creationId xmlns:a16="http://schemas.microsoft.com/office/drawing/2014/main" id="{55795ED8-9C4A-E60A-DE67-A55E53DF1E94}"/>
              </a:ext>
            </a:extLst>
          </p:cNvPr>
          <p:cNvSpPr txBox="1"/>
          <p:nvPr/>
        </p:nvSpPr>
        <p:spPr>
          <a:xfrm>
            <a:off x="9876769" y="5582082"/>
            <a:ext cx="641522" cy="338554"/>
          </a:xfrm>
          <a:prstGeom prst="rect">
            <a:avLst/>
          </a:prstGeom>
          <a:noFill/>
        </p:spPr>
        <p:txBody>
          <a:bodyPr wrap="none" rtlCol="0">
            <a:spAutoFit/>
          </a:bodyPr>
          <a:lstStyle/>
          <a:p>
            <a:r>
              <a:rPr lang="es-ES" sz="1600" dirty="0"/>
              <a:t>MM</a:t>
            </a:r>
            <a:r>
              <a:rPr lang="es-ES" sz="1600" baseline="-25000" dirty="0"/>
              <a:t>B</a:t>
            </a:r>
          </a:p>
        </p:txBody>
      </p:sp>
      <mc:AlternateContent xmlns:mc="http://schemas.openxmlformats.org/markup-compatibility/2006" xmlns:a14="http://schemas.microsoft.com/office/drawing/2010/main">
        <mc:Choice Requires="a14">
          <p:sp>
            <p:nvSpPr>
              <p:cNvPr id="41" name="Rectángulo 40">
                <a:extLst>
                  <a:ext uri="{FF2B5EF4-FFF2-40B4-BE49-F238E27FC236}">
                    <a16:creationId xmlns:a16="http://schemas.microsoft.com/office/drawing/2014/main" id="{A20DFF33-D40A-8D7A-B55C-31E547941B0A}"/>
                  </a:ext>
                </a:extLst>
              </p:cNvPr>
              <p:cNvSpPr/>
              <p:nvPr/>
            </p:nvSpPr>
            <p:spPr>
              <a:xfrm>
                <a:off x="4087875" y="1915843"/>
                <a:ext cx="3991798" cy="404983"/>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𝑖𝑛𝑡</m:t>
                          </m:r>
                        </m:sub>
                      </m:sSub>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𝐴</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r>
                            <a:rPr lang="es-ES" i="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𝐸</m:t>
                              </m:r>
                            </m:e>
                            <m:sub>
                              <m:r>
                                <a:rPr lang="es-ES" i="1">
                                  <a:latin typeface="Cambria Math" panose="02040503050406030204" pitchFamily="18" charset="0"/>
                                </a:rPr>
                                <m:t>𝐵</m:t>
                              </m:r>
                            </m:sub>
                          </m:sSub>
                          <m:d>
                            <m:dPr>
                              <m:ctrlPr>
                                <a:rPr lang="es-ES" i="1">
                                  <a:latin typeface="Cambria Math" panose="02040503050406030204" pitchFamily="18" charset="0"/>
                                </a:rPr>
                              </m:ctrlPr>
                            </m:dPr>
                            <m:e>
                              <m:r>
                                <m:rPr>
                                  <m:nor/>
                                </m:rPr>
                                <a:rPr lang="es-ES" i="1">
                                  <a:latin typeface="Cambria Math" panose="02040503050406030204" pitchFamily="18" charset="0"/>
                                </a:rPr>
                                <m:t>AB</m:t>
                              </m:r>
                            </m:e>
                          </m:d>
                        </m:e>
                      </m:d>
                    </m:oMath>
                  </m:oMathPara>
                </a14:m>
                <a:endParaRPr lang="es-ES" dirty="0"/>
              </a:p>
            </p:txBody>
          </p:sp>
        </mc:Choice>
        <mc:Fallback xmlns="">
          <p:sp>
            <p:nvSpPr>
              <p:cNvPr id="41" name="Rectángulo 40">
                <a:extLst>
                  <a:ext uri="{FF2B5EF4-FFF2-40B4-BE49-F238E27FC236}">
                    <a16:creationId xmlns:a16="http://schemas.microsoft.com/office/drawing/2014/main" id="{A20DFF33-D40A-8D7A-B55C-31E547941B0A}"/>
                  </a:ext>
                </a:extLst>
              </p:cNvPr>
              <p:cNvSpPr>
                <a:spLocks noRot="1" noChangeAspect="1" noMove="1" noResize="1" noEditPoints="1" noAdjustHandles="1" noChangeArrowheads="1" noChangeShapeType="1" noTextEdit="1"/>
              </p:cNvSpPr>
              <p:nvPr/>
            </p:nvSpPr>
            <p:spPr>
              <a:xfrm>
                <a:off x="4087875" y="1915843"/>
                <a:ext cx="3991798" cy="404983"/>
              </a:xfrm>
              <a:prstGeom prst="rect">
                <a:avLst/>
              </a:prstGeom>
              <a:blipFill>
                <a:blip r:embed="rId4"/>
                <a:stretch>
                  <a:fillRect/>
                </a:stretch>
              </a:blipFill>
            </p:spPr>
            <p:txBody>
              <a:bodyPr/>
              <a:lstStyle/>
              <a:p>
                <a:r>
                  <a:rPr lang="es-ES">
                    <a:noFill/>
                  </a:rPr>
                  <a:t> </a:t>
                </a:r>
              </a:p>
            </p:txBody>
          </p:sp>
        </mc:Fallback>
      </mc:AlternateContent>
      <p:sp>
        <p:nvSpPr>
          <p:cNvPr id="42" name="CuadroTexto 41">
            <a:extLst>
              <a:ext uri="{FF2B5EF4-FFF2-40B4-BE49-F238E27FC236}">
                <a16:creationId xmlns:a16="http://schemas.microsoft.com/office/drawing/2014/main" id="{CB4F8252-1CE1-7248-2044-2E3AD6156431}"/>
              </a:ext>
            </a:extLst>
          </p:cNvPr>
          <p:cNvSpPr txBox="1"/>
          <p:nvPr/>
        </p:nvSpPr>
        <p:spPr>
          <a:xfrm>
            <a:off x="4714756" y="1394136"/>
            <a:ext cx="2762488" cy="369332"/>
          </a:xfrm>
          <a:prstGeom prst="rect">
            <a:avLst/>
          </a:prstGeom>
          <a:noFill/>
        </p:spPr>
        <p:txBody>
          <a:bodyPr wrap="none" rtlCol="0">
            <a:spAutoFit/>
          </a:bodyPr>
          <a:lstStyle/>
          <a:p>
            <a:pPr algn="ctr"/>
            <a:r>
              <a:rPr lang="es-ES" dirty="0" err="1">
                <a:solidFill>
                  <a:srgbClr val="1736B2"/>
                </a:solidFill>
                <a:latin typeface="Helvetica" pitchFamily="2" charset="0"/>
              </a:rPr>
              <a:t>Supermolecule</a:t>
            </a:r>
            <a:r>
              <a:rPr lang="es-ES" dirty="0">
                <a:solidFill>
                  <a:srgbClr val="1736B2"/>
                </a:solidFill>
                <a:latin typeface="Helvetica" pitchFamily="2" charset="0"/>
              </a:rPr>
              <a:t> </a:t>
            </a:r>
            <a:r>
              <a:rPr lang="es-ES" dirty="0" err="1">
                <a:solidFill>
                  <a:srgbClr val="1736B2"/>
                </a:solidFill>
                <a:latin typeface="Helvetica" pitchFamily="2" charset="0"/>
              </a:rPr>
              <a:t>Approach</a:t>
            </a:r>
            <a:endParaRPr lang="es-ES" dirty="0">
              <a:solidFill>
                <a:srgbClr val="1736B2"/>
              </a:solidFill>
              <a:latin typeface="Helvetica" pitchFamily="2" charset="0"/>
            </a:endParaRPr>
          </a:p>
        </p:txBody>
      </p:sp>
      <p:sp>
        <p:nvSpPr>
          <p:cNvPr id="43" name="CuadroTexto 42">
            <a:extLst>
              <a:ext uri="{FF2B5EF4-FFF2-40B4-BE49-F238E27FC236}">
                <a16:creationId xmlns:a16="http://schemas.microsoft.com/office/drawing/2014/main" id="{DEF4595C-2397-E0AC-0542-BA0BB7AC40BC}"/>
              </a:ext>
            </a:extLst>
          </p:cNvPr>
          <p:cNvSpPr txBox="1"/>
          <p:nvPr/>
        </p:nvSpPr>
        <p:spPr>
          <a:xfrm>
            <a:off x="504497" y="2598003"/>
            <a:ext cx="11183006" cy="830997"/>
          </a:xfrm>
          <a:prstGeom prst="rect">
            <a:avLst/>
          </a:prstGeom>
          <a:noFill/>
        </p:spPr>
        <p:txBody>
          <a:bodyPr wrap="square">
            <a:spAutoFit/>
          </a:bodyPr>
          <a:lstStyle/>
          <a:p>
            <a:pPr algn="ctr"/>
            <a:r>
              <a:rPr lang="es-ES" sz="2400" b="1" i="0" u="none" strike="noStrike" dirty="0" err="1">
                <a:solidFill>
                  <a:srgbClr val="111111"/>
                </a:solidFill>
                <a:effectLst/>
                <a:latin typeface="Helvetica" pitchFamily="2" charset="0"/>
              </a:rPr>
              <a:t>How</a:t>
            </a:r>
            <a:r>
              <a:rPr lang="es-ES" sz="2400" b="1"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to</a:t>
            </a:r>
            <a:r>
              <a:rPr lang="es-ES" sz="2400"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Include</a:t>
            </a:r>
            <a:r>
              <a:rPr lang="es-ES" sz="2400" i="0" u="none" strike="noStrike" dirty="0">
                <a:solidFill>
                  <a:srgbClr val="111111"/>
                </a:solidFill>
                <a:effectLst/>
                <a:latin typeface="Helvetica" pitchFamily="2" charset="0"/>
              </a:rPr>
              <a:t> </a:t>
            </a:r>
            <a:r>
              <a:rPr lang="es-ES" sz="2400" i="0" u="none" strike="noStrike" dirty="0" err="1">
                <a:solidFill>
                  <a:srgbClr val="111111"/>
                </a:solidFill>
                <a:effectLst/>
                <a:latin typeface="Helvetica" pitchFamily="2" charset="0"/>
              </a:rPr>
              <a:t>the</a:t>
            </a:r>
            <a:r>
              <a:rPr lang="es-ES" sz="2400" i="0" u="none" strike="noStrike" dirty="0">
                <a:solidFill>
                  <a:srgbClr val="111111"/>
                </a:solidFill>
                <a:effectLst/>
                <a:latin typeface="Helvetica" pitchFamily="2" charset="0"/>
              </a:rPr>
              <a:t> </a:t>
            </a:r>
            <a:r>
              <a:rPr lang="es-ES" sz="2400" b="1" i="0" u="none" strike="noStrike" dirty="0">
                <a:solidFill>
                  <a:srgbClr val="111111"/>
                </a:solidFill>
                <a:effectLst/>
                <a:latin typeface="Helvetica" pitchFamily="2" charset="0"/>
              </a:rPr>
              <a:t>MM </a:t>
            </a:r>
            <a:r>
              <a:rPr lang="es-ES" sz="2400" b="1" i="0" u="none" strike="noStrike" dirty="0" err="1">
                <a:solidFill>
                  <a:srgbClr val="111111"/>
                </a:solidFill>
                <a:effectLst/>
                <a:latin typeface="Helvetica" pitchFamily="2" charset="0"/>
              </a:rPr>
              <a:t>Potential</a:t>
            </a:r>
            <a:r>
              <a:rPr lang="es-ES" sz="2400" b="1" i="0" u="none" strike="noStrike" dirty="0">
                <a:solidFill>
                  <a:srgbClr val="111111"/>
                </a:solidFill>
                <a:effectLst/>
                <a:latin typeface="Helvetica" pitchFamily="2" charset="0"/>
              </a:rPr>
              <a:t> </a:t>
            </a:r>
            <a:r>
              <a:rPr lang="es-ES" sz="2400" i="0" u="none" strike="noStrike" dirty="0">
                <a:solidFill>
                  <a:srgbClr val="111111"/>
                </a:solidFill>
                <a:effectLst/>
                <a:latin typeface="Helvetica" pitchFamily="2" charset="0"/>
              </a:rPr>
              <a:t>in </a:t>
            </a:r>
            <a:r>
              <a:rPr lang="es-ES" sz="2400" i="0" u="none" strike="noStrike" dirty="0" err="1">
                <a:solidFill>
                  <a:srgbClr val="111111"/>
                </a:solidFill>
                <a:effectLst/>
                <a:latin typeface="Helvetica" pitchFamily="2" charset="0"/>
              </a:rPr>
              <a:t>the</a:t>
            </a:r>
            <a:r>
              <a:rPr lang="es-ES" sz="2400" i="0" u="none" strike="noStrike" dirty="0">
                <a:solidFill>
                  <a:srgbClr val="111111"/>
                </a:solidFill>
                <a:effectLst/>
                <a:latin typeface="Helvetica" pitchFamily="2" charset="0"/>
              </a:rPr>
              <a:t> </a:t>
            </a:r>
            <a:r>
              <a:rPr lang="es-ES" sz="2400" b="1" i="0" u="none" strike="noStrike" dirty="0">
                <a:solidFill>
                  <a:srgbClr val="111111"/>
                </a:solidFill>
                <a:effectLst/>
                <a:latin typeface="Helvetica" pitchFamily="2" charset="0"/>
              </a:rPr>
              <a:t>EDA </a:t>
            </a:r>
            <a:r>
              <a:rPr lang="es-ES" sz="2400" b="1" i="0" u="none" strike="noStrike" dirty="0" err="1">
                <a:solidFill>
                  <a:srgbClr val="111111"/>
                </a:solidFill>
                <a:effectLst/>
                <a:latin typeface="Helvetica" pitchFamily="2" charset="0"/>
              </a:rPr>
              <a:t>Calculations</a:t>
            </a:r>
            <a:r>
              <a:rPr lang="es-ES" sz="2400" b="1" i="0" u="none" strike="noStrike" dirty="0">
                <a:solidFill>
                  <a:srgbClr val="111111"/>
                </a:solidFill>
                <a:effectLst/>
                <a:latin typeface="Helvetica" pitchFamily="2" charset="0"/>
              </a:rPr>
              <a:t>?</a:t>
            </a:r>
          </a:p>
          <a:p>
            <a:pPr algn="ctr"/>
            <a:r>
              <a:rPr lang="es-ES" sz="2400" b="1" dirty="0">
                <a:solidFill>
                  <a:srgbClr val="111111"/>
                </a:solidFill>
                <a:latin typeface="Helvetica" pitchFamily="2" charset="0"/>
              </a:rPr>
              <a:t>MM </a:t>
            </a:r>
            <a:r>
              <a:rPr lang="es-ES" sz="2400" b="1" dirty="0" err="1">
                <a:solidFill>
                  <a:srgbClr val="111111"/>
                </a:solidFill>
                <a:latin typeface="Helvetica" pitchFamily="2" charset="0"/>
              </a:rPr>
              <a:t>point</a:t>
            </a:r>
            <a:r>
              <a:rPr lang="es-ES" sz="2400" b="1" dirty="0">
                <a:solidFill>
                  <a:srgbClr val="111111"/>
                </a:solidFill>
                <a:latin typeface="Helvetica" pitchFamily="2" charset="0"/>
              </a:rPr>
              <a:t> </a:t>
            </a:r>
            <a:r>
              <a:rPr lang="es-ES" sz="2400" b="1" dirty="0" err="1">
                <a:solidFill>
                  <a:srgbClr val="111111"/>
                </a:solidFill>
                <a:latin typeface="Helvetica" pitchFamily="2" charset="0"/>
              </a:rPr>
              <a:t>charges</a:t>
            </a:r>
            <a:r>
              <a:rPr lang="es-ES" sz="2400" b="1" dirty="0">
                <a:solidFill>
                  <a:srgbClr val="111111"/>
                </a:solidFill>
                <a:latin typeface="Helvetica" pitchFamily="2" charset="0"/>
              </a:rPr>
              <a:t> </a:t>
            </a:r>
            <a:r>
              <a:rPr lang="es-ES" sz="2400" dirty="0">
                <a:solidFill>
                  <a:srgbClr val="111111"/>
                </a:solidFill>
                <a:latin typeface="Helvetica" pitchFamily="2" charset="0"/>
              </a:rPr>
              <a:t>are </a:t>
            </a:r>
            <a:r>
              <a:rPr lang="es-ES" sz="2400" dirty="0" err="1">
                <a:solidFill>
                  <a:srgbClr val="111111"/>
                </a:solidFill>
                <a:latin typeface="Helvetica" pitchFamily="2" charset="0"/>
              </a:rPr>
              <a:t>included</a:t>
            </a:r>
            <a:r>
              <a:rPr lang="es-ES" sz="2400" dirty="0">
                <a:solidFill>
                  <a:srgbClr val="111111"/>
                </a:solidFill>
                <a:latin typeface="Helvetica" pitchFamily="2" charset="0"/>
              </a:rPr>
              <a:t> as </a:t>
            </a:r>
            <a:r>
              <a:rPr lang="es-ES" sz="2400" b="1" dirty="0">
                <a:solidFill>
                  <a:srgbClr val="111111"/>
                </a:solidFill>
                <a:latin typeface="Helvetica" pitchFamily="2" charset="0"/>
              </a:rPr>
              <a:t>nuclear </a:t>
            </a:r>
            <a:r>
              <a:rPr lang="es-ES" sz="2400" b="1" dirty="0" err="1">
                <a:solidFill>
                  <a:srgbClr val="111111"/>
                </a:solidFill>
                <a:latin typeface="Helvetica" pitchFamily="2" charset="0"/>
              </a:rPr>
              <a:t>terms</a:t>
            </a:r>
            <a:r>
              <a:rPr lang="es-ES" sz="2400" b="1" dirty="0">
                <a:solidFill>
                  <a:srgbClr val="111111"/>
                </a:solidFill>
                <a:latin typeface="Helvetica" pitchFamily="2" charset="0"/>
              </a:rPr>
              <a:t> </a:t>
            </a:r>
            <a:r>
              <a:rPr lang="es-ES" sz="2400" dirty="0">
                <a:solidFill>
                  <a:srgbClr val="111111"/>
                </a:solidFill>
                <a:latin typeface="Helvetica" pitchFamily="2" charset="0"/>
              </a:rPr>
              <a:t>in </a:t>
            </a:r>
            <a:r>
              <a:rPr lang="es-ES" sz="2400" dirty="0" err="1">
                <a:solidFill>
                  <a:srgbClr val="111111"/>
                </a:solidFill>
                <a:latin typeface="Helvetica" pitchFamily="2" charset="0"/>
              </a:rPr>
              <a:t>the</a:t>
            </a:r>
            <a:r>
              <a:rPr lang="es-ES" sz="2400" dirty="0">
                <a:solidFill>
                  <a:srgbClr val="111111"/>
                </a:solidFill>
                <a:latin typeface="Helvetica" pitchFamily="2" charset="0"/>
              </a:rPr>
              <a:t> </a:t>
            </a:r>
            <a:r>
              <a:rPr lang="es-ES" sz="2400" b="1" dirty="0" err="1">
                <a:solidFill>
                  <a:srgbClr val="111111"/>
                </a:solidFill>
                <a:latin typeface="Helvetica" pitchFamily="2" charset="0"/>
              </a:rPr>
              <a:t>energy</a:t>
            </a:r>
            <a:endParaRPr lang="es-ES" sz="2400" b="1" dirty="0">
              <a:solidFill>
                <a:srgbClr val="111111"/>
              </a:solidFill>
              <a:latin typeface="Helvetica" pitchFamily="2" charset="0"/>
            </a:endParaRPr>
          </a:p>
        </p:txBody>
      </p:sp>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146B7379-D381-A0E7-494D-F135B6B75171}"/>
                  </a:ext>
                </a:extLst>
              </p:cNvPr>
              <p:cNvSpPr/>
              <p:nvPr/>
            </p:nvSpPr>
            <p:spPr>
              <a:xfrm>
                <a:off x="2116815" y="3429000"/>
                <a:ext cx="1796709" cy="3931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acc>
                            <m:accPr>
                              <m:chr m:val="̂"/>
                              <m:ctrlPr>
                                <a:rPr lang="es-ES" i="1">
                                  <a:latin typeface="Cambria Math" panose="02040503050406030204" pitchFamily="18" charset="0"/>
                                </a:rPr>
                              </m:ctrlPr>
                            </m:accPr>
                            <m:e>
                              <m:r>
                                <a:rPr lang="es-ES" i="1">
                                  <a:latin typeface="Cambria Math" panose="02040503050406030204" pitchFamily="18" charset="0"/>
                                </a:rPr>
                                <m:t>𝜐</m:t>
                              </m:r>
                            </m:e>
                          </m:acc>
                        </m:e>
                        <m:sub>
                          <m:r>
                            <a:rPr lang="es-ES" i="1">
                              <a:latin typeface="Cambria Math" panose="02040503050406030204" pitchFamily="18" charset="0"/>
                            </a:rPr>
                            <m:t>𝑁</m:t>
                          </m:r>
                        </m:sub>
                      </m:sSub>
                      <m:r>
                        <a:rPr lang="es-ES" i="0">
                          <a:latin typeface="Cambria Math" panose="02040503050406030204" pitchFamily="18" charset="0"/>
                        </a:rPr>
                        <m:t>=</m:t>
                      </m:r>
                      <m:sSub>
                        <m:sSubPr>
                          <m:ctrlPr>
                            <a:rPr lang="es-ES" i="1">
                              <a:latin typeface="Cambria Math" panose="02040503050406030204" pitchFamily="18" charset="0"/>
                            </a:rPr>
                          </m:ctrlPr>
                        </m:sSubPr>
                        <m:e>
                          <m:acc>
                            <m:accPr>
                              <m:chr m:val="̂"/>
                              <m:ctrlPr>
                                <a:rPr lang="es-ES" i="1">
                                  <a:latin typeface="Cambria Math" panose="02040503050406030204" pitchFamily="18" charset="0"/>
                                </a:rPr>
                              </m:ctrlPr>
                            </m:accPr>
                            <m:e>
                              <m:r>
                                <a:rPr lang="es-ES" i="1">
                                  <a:latin typeface="Cambria Math" panose="02040503050406030204" pitchFamily="18" charset="0"/>
                                </a:rPr>
                                <m:t>𝜐</m:t>
                              </m:r>
                            </m:e>
                          </m:acc>
                        </m:e>
                        <m:sub>
                          <m:sSub>
                            <m:sSubPr>
                              <m:ctrlPr>
                                <a:rPr lang="es-ES" i="1">
                                  <a:latin typeface="Cambria Math" panose="02040503050406030204" pitchFamily="18" charset="0"/>
                                </a:rPr>
                              </m:ctrlPr>
                            </m:sSubPr>
                            <m:e>
                              <m:r>
                                <a:rPr lang="es-ES" i="1">
                                  <a:latin typeface="Cambria Math" panose="02040503050406030204" pitchFamily="18" charset="0"/>
                                </a:rPr>
                                <m:t>𝑁</m:t>
                              </m:r>
                            </m:e>
                            <m:sub>
                              <m:r>
                                <a:rPr lang="es-ES" i="1">
                                  <a:latin typeface="Cambria Math" panose="02040503050406030204" pitchFamily="18" charset="0"/>
                                </a:rPr>
                                <m:t>𝐴</m:t>
                              </m:r>
                            </m:sub>
                          </m:sSub>
                        </m:sub>
                      </m:sSub>
                      <m:r>
                        <a:rPr lang="es-ES" i="0">
                          <a:latin typeface="Cambria Math" panose="02040503050406030204" pitchFamily="18" charset="0"/>
                        </a:rPr>
                        <m:t>+</m:t>
                      </m:r>
                      <m:sSub>
                        <m:sSubPr>
                          <m:ctrlPr>
                            <a:rPr lang="es-ES" i="1">
                              <a:latin typeface="Cambria Math" panose="02040503050406030204" pitchFamily="18" charset="0"/>
                            </a:rPr>
                          </m:ctrlPr>
                        </m:sSubPr>
                        <m:e>
                          <m:acc>
                            <m:accPr>
                              <m:chr m:val="̂"/>
                              <m:ctrlPr>
                                <a:rPr lang="es-ES" i="1">
                                  <a:latin typeface="Cambria Math" panose="02040503050406030204" pitchFamily="18" charset="0"/>
                                </a:rPr>
                              </m:ctrlPr>
                            </m:accPr>
                            <m:e>
                              <m:r>
                                <a:rPr lang="es-ES" i="1">
                                  <a:latin typeface="Cambria Math" panose="02040503050406030204" pitchFamily="18" charset="0"/>
                                </a:rPr>
                                <m:t>𝜐</m:t>
                              </m:r>
                            </m:e>
                          </m:acc>
                        </m:e>
                        <m:sub>
                          <m:sSub>
                            <m:sSubPr>
                              <m:ctrlPr>
                                <a:rPr lang="es-ES" i="1">
                                  <a:latin typeface="Cambria Math" panose="02040503050406030204" pitchFamily="18" charset="0"/>
                                </a:rPr>
                              </m:ctrlPr>
                            </m:sSubPr>
                            <m:e>
                              <m:r>
                                <a:rPr lang="es-ES" i="1">
                                  <a:latin typeface="Cambria Math" panose="02040503050406030204" pitchFamily="18" charset="0"/>
                                </a:rPr>
                                <m:t>𝑁</m:t>
                              </m:r>
                            </m:e>
                            <m:sub>
                              <m:r>
                                <a:rPr lang="es-ES" i="1">
                                  <a:latin typeface="Cambria Math" panose="02040503050406030204" pitchFamily="18" charset="0"/>
                                </a:rPr>
                                <m:t>𝐵</m:t>
                              </m:r>
                            </m:sub>
                          </m:sSub>
                        </m:sub>
                      </m:sSub>
                    </m:oMath>
                  </m:oMathPara>
                </a14:m>
                <a:endParaRPr lang="es-ES" dirty="0"/>
              </a:p>
            </p:txBody>
          </p:sp>
        </mc:Choice>
        <mc:Fallback xmlns="">
          <p:sp>
            <p:nvSpPr>
              <p:cNvPr id="45" name="Rectángulo 44">
                <a:extLst>
                  <a:ext uri="{FF2B5EF4-FFF2-40B4-BE49-F238E27FC236}">
                    <a16:creationId xmlns:a16="http://schemas.microsoft.com/office/drawing/2014/main" id="{146B7379-D381-A0E7-494D-F135B6B75171}"/>
                  </a:ext>
                </a:extLst>
              </p:cNvPr>
              <p:cNvSpPr>
                <a:spLocks noRot="1" noChangeAspect="1" noMove="1" noResize="1" noEditPoints="1" noAdjustHandles="1" noChangeArrowheads="1" noChangeShapeType="1" noTextEdit="1"/>
              </p:cNvSpPr>
              <p:nvPr/>
            </p:nvSpPr>
            <p:spPr>
              <a:xfrm>
                <a:off x="2116815" y="3429000"/>
                <a:ext cx="1796709" cy="393121"/>
              </a:xfrm>
              <a:prstGeom prst="rect">
                <a:avLst/>
              </a:prstGeom>
              <a:blipFill>
                <a:blip r:embed="rId5"/>
                <a:stretch>
                  <a:fillRect/>
                </a:stretch>
              </a:blipFill>
            </p:spPr>
            <p:txBody>
              <a:bodyPr/>
              <a:lstStyle/>
              <a:p>
                <a:r>
                  <a:rPr lang="es-ES">
                    <a:noFill/>
                  </a:rPr>
                  <a:t> </a:t>
                </a:r>
              </a:p>
            </p:txBody>
          </p:sp>
        </mc:Fallback>
      </mc:AlternateContent>
      <p:sp>
        <p:nvSpPr>
          <p:cNvPr id="46" name="CuadroTexto 45">
            <a:extLst>
              <a:ext uri="{FF2B5EF4-FFF2-40B4-BE49-F238E27FC236}">
                <a16:creationId xmlns:a16="http://schemas.microsoft.com/office/drawing/2014/main" id="{89B9A515-4736-D175-E650-F1373B11ADA1}"/>
              </a:ext>
            </a:extLst>
          </p:cNvPr>
          <p:cNvSpPr txBox="1"/>
          <p:nvPr/>
        </p:nvSpPr>
        <p:spPr>
          <a:xfrm>
            <a:off x="4427262" y="3452789"/>
            <a:ext cx="2684453" cy="369332"/>
          </a:xfrm>
          <a:prstGeom prst="rect">
            <a:avLst/>
          </a:prstGeom>
          <a:noFill/>
        </p:spPr>
        <p:txBody>
          <a:bodyPr wrap="none" rtlCol="0">
            <a:spAutoFit/>
          </a:bodyPr>
          <a:lstStyle/>
          <a:p>
            <a:r>
              <a:rPr lang="es-ES" dirty="0">
                <a:solidFill>
                  <a:srgbClr val="1736B2"/>
                </a:solidFill>
              </a:rPr>
              <a:t>Nuclear </a:t>
            </a:r>
            <a:r>
              <a:rPr lang="es-ES" dirty="0" err="1">
                <a:solidFill>
                  <a:srgbClr val="1736B2"/>
                </a:solidFill>
              </a:rPr>
              <a:t>potential</a:t>
            </a:r>
            <a:r>
              <a:rPr lang="es-ES" dirty="0">
                <a:solidFill>
                  <a:srgbClr val="1736B2"/>
                </a:solidFill>
              </a:rPr>
              <a:t> </a:t>
            </a:r>
            <a:r>
              <a:rPr lang="es-ES" dirty="0" err="1">
                <a:solidFill>
                  <a:srgbClr val="1736B2"/>
                </a:solidFill>
              </a:rPr>
              <a:t>operator</a:t>
            </a:r>
            <a:endParaRPr lang="es-ES" dirty="0">
              <a:solidFill>
                <a:srgbClr val="1736B2"/>
              </a:solidFill>
            </a:endParaRPr>
          </a:p>
        </p:txBody>
      </p:sp>
      <p:sp>
        <p:nvSpPr>
          <p:cNvPr id="47" name="CuadroTexto 46">
            <a:extLst>
              <a:ext uri="{FF2B5EF4-FFF2-40B4-BE49-F238E27FC236}">
                <a16:creationId xmlns:a16="http://schemas.microsoft.com/office/drawing/2014/main" id="{789CEA48-A125-11CF-2E8B-DD506F7A19AA}"/>
              </a:ext>
            </a:extLst>
          </p:cNvPr>
          <p:cNvSpPr txBox="1"/>
          <p:nvPr/>
        </p:nvSpPr>
        <p:spPr>
          <a:xfrm>
            <a:off x="4385759" y="4269357"/>
            <a:ext cx="3552319" cy="369332"/>
          </a:xfrm>
          <a:prstGeom prst="rect">
            <a:avLst/>
          </a:prstGeom>
          <a:noFill/>
        </p:spPr>
        <p:txBody>
          <a:bodyPr wrap="none" rtlCol="0">
            <a:spAutoFit/>
          </a:bodyPr>
          <a:lstStyle/>
          <a:p>
            <a:r>
              <a:rPr lang="es-ES" dirty="0" err="1">
                <a:solidFill>
                  <a:srgbClr val="1736B2"/>
                </a:solidFill>
              </a:rPr>
              <a:t>Fragment</a:t>
            </a:r>
            <a:r>
              <a:rPr lang="es-ES" dirty="0">
                <a:solidFill>
                  <a:srgbClr val="1736B2"/>
                </a:solidFill>
              </a:rPr>
              <a:t> B </a:t>
            </a:r>
            <a:r>
              <a:rPr lang="es-ES" dirty="0" err="1">
                <a:solidFill>
                  <a:srgbClr val="1736B2"/>
                </a:solidFill>
              </a:rPr>
              <a:t>includes</a:t>
            </a:r>
            <a:r>
              <a:rPr lang="es-ES" dirty="0">
                <a:solidFill>
                  <a:srgbClr val="1736B2"/>
                </a:solidFill>
              </a:rPr>
              <a:t> </a:t>
            </a:r>
            <a:r>
              <a:rPr lang="es-ES" dirty="0" err="1">
                <a:solidFill>
                  <a:srgbClr val="1736B2"/>
                </a:solidFill>
              </a:rPr>
              <a:t>the</a:t>
            </a:r>
            <a:r>
              <a:rPr lang="es-ES" dirty="0">
                <a:solidFill>
                  <a:srgbClr val="1736B2"/>
                </a:solidFill>
              </a:rPr>
              <a:t> MM </a:t>
            </a:r>
            <a:r>
              <a:rPr lang="es-ES" dirty="0" err="1">
                <a:solidFill>
                  <a:srgbClr val="1736B2"/>
                </a:solidFill>
              </a:rPr>
              <a:t>region</a:t>
            </a:r>
            <a:endParaRPr lang="es-ES" dirty="0">
              <a:solidFill>
                <a:srgbClr val="1736B2"/>
              </a:solidFill>
            </a:endParaRPr>
          </a:p>
        </p:txBody>
      </p:sp>
      <mc:AlternateContent xmlns:mc="http://schemas.openxmlformats.org/markup-compatibility/2006" xmlns:a14="http://schemas.microsoft.com/office/drawing/2010/main">
        <mc:Choice Requires="a14">
          <p:sp>
            <p:nvSpPr>
              <p:cNvPr id="48" name="Rectángulo 47">
                <a:extLst>
                  <a:ext uri="{FF2B5EF4-FFF2-40B4-BE49-F238E27FC236}">
                    <a16:creationId xmlns:a16="http://schemas.microsoft.com/office/drawing/2014/main" id="{6CFA38A8-6C14-EB0C-2BA6-18B9B4FE91D7}"/>
                  </a:ext>
                </a:extLst>
              </p:cNvPr>
              <p:cNvSpPr/>
              <p:nvPr/>
            </p:nvSpPr>
            <p:spPr>
              <a:xfrm>
                <a:off x="2079450" y="4260283"/>
                <a:ext cx="2289986" cy="4678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b="1" i="1">
                              <a:latin typeface="Cambria Math" panose="02040503050406030204" pitchFamily="18" charset="0"/>
                            </a:rPr>
                          </m:ctrlPr>
                        </m:sSubPr>
                        <m:e>
                          <m:acc>
                            <m:accPr>
                              <m:chr m:val="̂"/>
                              <m:ctrlPr>
                                <a:rPr lang="es-ES" b="1" i="1">
                                  <a:latin typeface="Cambria Math" panose="02040503050406030204" pitchFamily="18" charset="0"/>
                                </a:rPr>
                              </m:ctrlPr>
                            </m:accPr>
                            <m:e>
                              <m:r>
                                <a:rPr lang="es-ES" b="1">
                                  <a:latin typeface="Cambria Math" panose="02040503050406030204" pitchFamily="18" charset="0"/>
                                </a:rPr>
                                <m:t>𝛖</m:t>
                              </m:r>
                            </m:e>
                          </m:acc>
                        </m:e>
                        <m:sub>
                          <m:r>
                            <a:rPr lang="es-ES" b="0" i="1">
                              <a:latin typeface="Cambria Math" panose="02040503050406030204" pitchFamily="18" charset="0"/>
                            </a:rPr>
                            <m:t>𝑁</m:t>
                          </m:r>
                        </m:sub>
                      </m:sSub>
                      <m:r>
                        <a:rPr lang="es-ES" b="0" i="0">
                          <a:latin typeface="Cambria Math" panose="02040503050406030204" pitchFamily="18" charset="0"/>
                        </a:rPr>
                        <m:t>=</m:t>
                      </m:r>
                      <m:sSub>
                        <m:sSubPr>
                          <m:ctrlPr>
                            <a:rPr lang="es-ES" b="0" i="1">
                              <a:latin typeface="Cambria Math" panose="02040503050406030204" pitchFamily="18" charset="0"/>
                            </a:rPr>
                          </m:ctrlPr>
                        </m:sSubPr>
                        <m:e>
                          <m:acc>
                            <m:accPr>
                              <m:chr m:val="̂"/>
                              <m:ctrlPr>
                                <a:rPr lang="es-ES" b="0" i="1">
                                  <a:latin typeface="Cambria Math" panose="02040503050406030204" pitchFamily="18" charset="0"/>
                                </a:rPr>
                              </m:ctrlPr>
                            </m:accPr>
                            <m:e>
                              <m:r>
                                <a:rPr lang="es-ES" b="1" i="0">
                                  <a:latin typeface="Cambria Math" panose="02040503050406030204" pitchFamily="18" charset="0"/>
                                </a:rPr>
                                <m:t>𝛖</m:t>
                              </m:r>
                            </m:e>
                          </m:acc>
                        </m:e>
                        <m:sub>
                          <m:sSub>
                            <m:sSubPr>
                              <m:ctrlPr>
                                <a:rPr lang="es-ES" b="0" i="1">
                                  <a:latin typeface="Cambria Math" panose="02040503050406030204" pitchFamily="18" charset="0"/>
                                </a:rPr>
                              </m:ctrlPr>
                            </m:sSubPr>
                            <m:e>
                              <m:r>
                                <a:rPr lang="es-ES" b="0" i="1">
                                  <a:latin typeface="Cambria Math" panose="02040503050406030204" pitchFamily="18" charset="0"/>
                                </a:rPr>
                                <m:t>𝑁</m:t>
                              </m:r>
                            </m:e>
                            <m:sub>
                              <m:r>
                                <a:rPr lang="es-ES" b="0" i="1">
                                  <a:latin typeface="Cambria Math" panose="02040503050406030204" pitchFamily="18" charset="0"/>
                                </a:rPr>
                                <m:t>𝐴</m:t>
                              </m:r>
                            </m:sub>
                          </m:sSub>
                        </m:sub>
                      </m:sSub>
                      <m:r>
                        <a:rPr lang="es-ES" b="0" i="0">
                          <a:latin typeface="Cambria Math" panose="02040503050406030204" pitchFamily="18" charset="0"/>
                        </a:rPr>
                        <m:t>+</m:t>
                      </m:r>
                      <m:sSubSup>
                        <m:sSubSupPr>
                          <m:ctrlPr>
                            <a:rPr lang="es-ES" b="0" i="1">
                              <a:latin typeface="Cambria Math" panose="02040503050406030204" pitchFamily="18" charset="0"/>
                            </a:rPr>
                          </m:ctrlPr>
                        </m:sSubSupPr>
                        <m:e>
                          <m:acc>
                            <m:accPr>
                              <m:chr m:val="̂"/>
                              <m:ctrlPr>
                                <a:rPr lang="es-ES" b="0" i="1">
                                  <a:latin typeface="Cambria Math" panose="02040503050406030204" pitchFamily="18" charset="0"/>
                                </a:rPr>
                              </m:ctrlPr>
                            </m:accPr>
                            <m:e>
                              <m:r>
                                <a:rPr lang="es-ES" b="1" i="0">
                                  <a:latin typeface="Cambria Math" panose="02040503050406030204" pitchFamily="18" charset="0"/>
                                </a:rPr>
                                <m:t>𝛖</m:t>
                              </m:r>
                            </m:e>
                          </m:acc>
                        </m:e>
                        <m:sub>
                          <m:sSub>
                            <m:sSubPr>
                              <m:ctrlPr>
                                <a:rPr lang="es-ES" b="0" i="1">
                                  <a:latin typeface="Cambria Math" panose="02040503050406030204" pitchFamily="18" charset="0"/>
                                </a:rPr>
                              </m:ctrlPr>
                            </m:sSubPr>
                            <m:e>
                              <m:r>
                                <a:rPr lang="es-ES" b="0" i="1">
                                  <a:latin typeface="Cambria Math" panose="02040503050406030204" pitchFamily="18" charset="0"/>
                                </a:rPr>
                                <m:t>𝑁</m:t>
                              </m:r>
                            </m:e>
                            <m:sub>
                              <m:r>
                                <a:rPr lang="es-ES" b="0" i="1">
                                  <a:latin typeface="Cambria Math" panose="02040503050406030204" pitchFamily="18" charset="0"/>
                                </a:rPr>
                                <m:t>𝐵</m:t>
                              </m:r>
                            </m:sub>
                          </m:sSub>
                        </m:sub>
                        <m:sup>
                          <m:r>
                            <a:rPr lang="es-ES" b="0" i="1">
                              <a:latin typeface="Cambria Math" panose="02040503050406030204" pitchFamily="18" charset="0"/>
                            </a:rPr>
                            <m:t>𝑄</m:t>
                          </m:r>
                          <m:f>
                            <m:fPr>
                              <m:type m:val="lin"/>
                              <m:ctrlPr>
                                <a:rPr lang="es-ES" b="0" i="1">
                                  <a:latin typeface="Cambria Math" panose="02040503050406030204" pitchFamily="18" charset="0"/>
                                </a:rPr>
                              </m:ctrlPr>
                            </m:fPr>
                            <m:num>
                              <m:r>
                                <a:rPr lang="es-ES" b="0" i="1">
                                  <a:latin typeface="Cambria Math" panose="02040503050406030204" pitchFamily="18" charset="0"/>
                                </a:rPr>
                                <m:t>𝑀</m:t>
                              </m:r>
                            </m:num>
                            <m:den>
                              <m:r>
                                <a:rPr lang="es-ES" b="0" i="1">
                                  <a:latin typeface="Cambria Math" panose="02040503050406030204" pitchFamily="18" charset="0"/>
                                </a:rPr>
                                <m:t>𝑀</m:t>
                              </m:r>
                            </m:den>
                          </m:f>
                          <m:r>
                            <a:rPr lang="es-ES" b="0" i="1">
                              <a:latin typeface="Cambria Math" panose="02040503050406030204" pitchFamily="18" charset="0"/>
                            </a:rPr>
                            <m:t>𝑀</m:t>
                          </m:r>
                        </m:sup>
                      </m:sSubSup>
                    </m:oMath>
                  </m:oMathPara>
                </a14:m>
                <a:endParaRPr lang="es-ES" dirty="0"/>
              </a:p>
            </p:txBody>
          </p:sp>
        </mc:Choice>
        <mc:Fallback xmlns="">
          <p:sp>
            <p:nvSpPr>
              <p:cNvPr id="48" name="Rectángulo 47">
                <a:extLst>
                  <a:ext uri="{FF2B5EF4-FFF2-40B4-BE49-F238E27FC236}">
                    <a16:creationId xmlns:a16="http://schemas.microsoft.com/office/drawing/2014/main" id="{6CFA38A8-6C14-EB0C-2BA6-18B9B4FE91D7}"/>
                  </a:ext>
                </a:extLst>
              </p:cNvPr>
              <p:cNvSpPr>
                <a:spLocks noRot="1" noChangeAspect="1" noMove="1" noResize="1" noEditPoints="1" noAdjustHandles="1" noChangeArrowheads="1" noChangeShapeType="1" noTextEdit="1"/>
              </p:cNvSpPr>
              <p:nvPr/>
            </p:nvSpPr>
            <p:spPr>
              <a:xfrm>
                <a:off x="2079450" y="4260283"/>
                <a:ext cx="2289986" cy="467885"/>
              </a:xfrm>
              <a:prstGeom prst="rect">
                <a:avLst/>
              </a:prstGeom>
              <a:blipFill>
                <a:blip r:embed="rId6"/>
                <a:stretch>
                  <a:fillRect t="-63158" b="-60526"/>
                </a:stretch>
              </a:blipFill>
            </p:spPr>
            <p:txBody>
              <a:bodyPr/>
              <a:lstStyle/>
              <a:p>
                <a:r>
                  <a:rPr lang="es-ES">
                    <a:noFill/>
                  </a:rPr>
                  <a:t> </a:t>
                </a:r>
              </a:p>
            </p:txBody>
          </p:sp>
        </mc:Fallback>
      </mc:AlternateContent>
      <p:sp>
        <p:nvSpPr>
          <p:cNvPr id="49" name="Flecha curvada hacia la derecha 48">
            <a:extLst>
              <a:ext uri="{FF2B5EF4-FFF2-40B4-BE49-F238E27FC236}">
                <a16:creationId xmlns:a16="http://schemas.microsoft.com/office/drawing/2014/main" id="{5ADD2960-6592-AEC0-5262-1EF4B3DC274E}"/>
              </a:ext>
            </a:extLst>
          </p:cNvPr>
          <p:cNvSpPr/>
          <p:nvPr/>
        </p:nvSpPr>
        <p:spPr>
          <a:xfrm>
            <a:off x="1773677" y="4538961"/>
            <a:ext cx="313305" cy="868665"/>
          </a:xfrm>
          <a:prstGeom prst="curv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pic>
        <p:nvPicPr>
          <p:cNvPr id="50" name="Imagen 49">
            <a:extLst>
              <a:ext uri="{FF2B5EF4-FFF2-40B4-BE49-F238E27FC236}">
                <a16:creationId xmlns:a16="http://schemas.microsoft.com/office/drawing/2014/main" id="{BAA47AA3-D856-F564-112E-63AE6AF33104}"/>
              </a:ext>
            </a:extLst>
          </p:cNvPr>
          <p:cNvPicPr>
            <a:picLocks noChangeAspect="1"/>
          </p:cNvPicPr>
          <p:nvPr/>
        </p:nvPicPr>
        <p:blipFill rotWithShape="1">
          <a:blip r:embed="rId7"/>
          <a:srcRect l="27004" t="81370" r="30691" b="10572"/>
          <a:stretch/>
        </p:blipFill>
        <p:spPr>
          <a:xfrm>
            <a:off x="3654158" y="5922769"/>
            <a:ext cx="5025715" cy="386908"/>
          </a:xfrm>
          <a:prstGeom prst="rect">
            <a:avLst/>
          </a:prstGeom>
        </p:spPr>
      </p:pic>
      <mc:AlternateContent xmlns:mc="http://schemas.openxmlformats.org/markup-compatibility/2006" xmlns:a14="http://schemas.microsoft.com/office/drawing/2010/main">
        <mc:Choice Requires="a14">
          <p:sp>
            <p:nvSpPr>
              <p:cNvPr id="53" name="Rectángulo 52">
                <a:extLst>
                  <a:ext uri="{FF2B5EF4-FFF2-40B4-BE49-F238E27FC236}">
                    <a16:creationId xmlns:a16="http://schemas.microsoft.com/office/drawing/2014/main" id="{036E3F1B-1B3F-1F62-6145-F5DD39257DB8}"/>
                  </a:ext>
                </a:extLst>
              </p:cNvPr>
              <p:cNvSpPr/>
              <p:nvPr/>
            </p:nvSpPr>
            <p:spPr>
              <a:xfrm>
                <a:off x="2087825" y="5113998"/>
                <a:ext cx="2758063" cy="4678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s-ES" b="1" i="1">
                              <a:latin typeface="Cambria Math" panose="02040503050406030204" pitchFamily="18" charset="0"/>
                            </a:rPr>
                          </m:ctrlPr>
                        </m:sSubSupPr>
                        <m:e>
                          <m:acc>
                            <m:accPr>
                              <m:chr m:val="̂"/>
                              <m:ctrlPr>
                                <a:rPr lang="es-ES" b="1" i="1">
                                  <a:latin typeface="Cambria Math" panose="02040503050406030204" pitchFamily="18" charset="0"/>
                                </a:rPr>
                              </m:ctrlPr>
                            </m:accPr>
                            <m:e>
                              <m:r>
                                <a:rPr lang="es-ES" b="1">
                                  <a:latin typeface="Cambria Math" panose="02040503050406030204" pitchFamily="18" charset="0"/>
                                </a:rPr>
                                <m:t>𝛖</m:t>
                              </m:r>
                            </m:e>
                          </m:acc>
                        </m:e>
                        <m:sub>
                          <m:sSub>
                            <m:sSubPr>
                              <m:ctrlPr>
                                <a:rPr lang="es-ES" b="1" i="1">
                                  <a:latin typeface="Cambria Math" panose="02040503050406030204" pitchFamily="18" charset="0"/>
                                </a:rPr>
                              </m:ctrlPr>
                            </m:sSubPr>
                            <m:e>
                              <m:r>
                                <a:rPr lang="es-ES" b="0" i="1">
                                  <a:latin typeface="Cambria Math" panose="02040503050406030204" pitchFamily="18" charset="0"/>
                                </a:rPr>
                                <m:t>𝑁</m:t>
                              </m:r>
                            </m:e>
                            <m:sub>
                              <m:r>
                                <a:rPr lang="es-ES" b="0" i="1">
                                  <a:latin typeface="Cambria Math" panose="02040503050406030204" pitchFamily="18" charset="0"/>
                                </a:rPr>
                                <m:t>𝐵</m:t>
                              </m:r>
                            </m:sub>
                          </m:sSub>
                        </m:sub>
                        <m:sup>
                          <m:r>
                            <a:rPr lang="es-ES" b="0" i="1">
                              <a:latin typeface="Cambria Math" panose="02040503050406030204" pitchFamily="18" charset="0"/>
                            </a:rPr>
                            <m:t>𝑄</m:t>
                          </m:r>
                          <m:f>
                            <m:fPr>
                              <m:type m:val="lin"/>
                              <m:ctrlPr>
                                <a:rPr lang="es-ES" b="0" i="1">
                                  <a:latin typeface="Cambria Math" panose="02040503050406030204" pitchFamily="18" charset="0"/>
                                </a:rPr>
                              </m:ctrlPr>
                            </m:fPr>
                            <m:num>
                              <m:r>
                                <a:rPr lang="es-ES" b="0" i="1">
                                  <a:latin typeface="Cambria Math" panose="02040503050406030204" pitchFamily="18" charset="0"/>
                                </a:rPr>
                                <m:t>𝑀</m:t>
                              </m:r>
                            </m:num>
                            <m:den>
                              <m:r>
                                <a:rPr lang="es-ES" b="0" i="1">
                                  <a:latin typeface="Cambria Math" panose="02040503050406030204" pitchFamily="18" charset="0"/>
                                </a:rPr>
                                <m:t>𝑀</m:t>
                              </m:r>
                            </m:den>
                          </m:f>
                          <m:r>
                            <a:rPr lang="es-ES" b="0" i="1">
                              <a:latin typeface="Cambria Math" panose="02040503050406030204" pitchFamily="18" charset="0"/>
                            </a:rPr>
                            <m:t>𝑀</m:t>
                          </m:r>
                        </m:sup>
                      </m:sSubSup>
                      <m:r>
                        <a:rPr lang="es-ES" b="0" i="0">
                          <a:latin typeface="Cambria Math" panose="02040503050406030204" pitchFamily="18" charset="0"/>
                        </a:rPr>
                        <m:t>=</m:t>
                      </m:r>
                      <m:sSub>
                        <m:sSubPr>
                          <m:ctrlPr>
                            <a:rPr lang="es-ES" b="0" i="1">
                              <a:latin typeface="Cambria Math" panose="02040503050406030204" pitchFamily="18" charset="0"/>
                            </a:rPr>
                          </m:ctrlPr>
                        </m:sSubPr>
                        <m:e>
                          <m:acc>
                            <m:accPr>
                              <m:chr m:val="̂"/>
                              <m:ctrlPr>
                                <a:rPr lang="es-ES" b="0" i="1">
                                  <a:latin typeface="Cambria Math" panose="02040503050406030204" pitchFamily="18" charset="0"/>
                                </a:rPr>
                              </m:ctrlPr>
                            </m:accPr>
                            <m:e>
                              <m:r>
                                <a:rPr lang="es-ES" b="1" i="0">
                                  <a:latin typeface="Cambria Math" panose="02040503050406030204" pitchFamily="18" charset="0"/>
                                </a:rPr>
                                <m:t>𝛖</m:t>
                              </m:r>
                            </m:e>
                          </m:acc>
                        </m:e>
                        <m:sub>
                          <m:sSub>
                            <m:sSubPr>
                              <m:ctrlPr>
                                <a:rPr lang="es-ES" b="0" i="1">
                                  <a:latin typeface="Cambria Math" panose="02040503050406030204" pitchFamily="18" charset="0"/>
                                </a:rPr>
                              </m:ctrlPr>
                            </m:sSubPr>
                            <m:e>
                              <m:r>
                                <a:rPr lang="es-ES" b="0" i="1">
                                  <a:latin typeface="Cambria Math" panose="02040503050406030204" pitchFamily="18" charset="0"/>
                                </a:rPr>
                                <m:t>𝑁</m:t>
                              </m:r>
                            </m:e>
                            <m:sub>
                              <m:r>
                                <a:rPr lang="es-ES" b="0" i="1">
                                  <a:latin typeface="Cambria Math" panose="02040503050406030204" pitchFamily="18" charset="0"/>
                                </a:rPr>
                                <m:t>𝐵</m:t>
                              </m:r>
                            </m:sub>
                          </m:sSub>
                        </m:sub>
                      </m:sSub>
                      <m:r>
                        <a:rPr lang="es-ES" b="0" i="0">
                          <a:latin typeface="Cambria Math" panose="02040503050406030204" pitchFamily="18" charset="0"/>
                        </a:rPr>
                        <m:t>+</m:t>
                      </m:r>
                      <m:sSub>
                        <m:sSubPr>
                          <m:ctrlPr>
                            <a:rPr lang="es-ES" b="0" i="1">
                              <a:latin typeface="Cambria Math" panose="02040503050406030204" pitchFamily="18" charset="0"/>
                            </a:rPr>
                          </m:ctrlPr>
                        </m:sSubPr>
                        <m:e>
                          <m:acc>
                            <m:accPr>
                              <m:chr m:val="̂"/>
                              <m:ctrlPr>
                                <a:rPr lang="es-ES" b="0" i="1">
                                  <a:latin typeface="Cambria Math" panose="02040503050406030204" pitchFamily="18" charset="0"/>
                                </a:rPr>
                              </m:ctrlPr>
                            </m:accPr>
                            <m:e>
                              <m:r>
                                <a:rPr lang="es-ES" b="1" i="0">
                                  <a:latin typeface="Cambria Math" panose="02040503050406030204" pitchFamily="18" charset="0"/>
                                </a:rPr>
                                <m:t>𝐕</m:t>
                              </m:r>
                            </m:e>
                          </m:acc>
                        </m:e>
                        <m:sub>
                          <m:r>
                            <a:rPr lang="es-ES" b="0" i="1">
                              <a:latin typeface="Cambria Math" panose="02040503050406030204" pitchFamily="18" charset="0"/>
                            </a:rPr>
                            <m:t>𝑀𝑀</m:t>
                          </m:r>
                        </m:sub>
                      </m:sSub>
                      <m:d>
                        <m:dPr>
                          <m:ctrlPr>
                            <a:rPr lang="es-ES" b="0" i="1">
                              <a:latin typeface="Cambria Math" panose="02040503050406030204" pitchFamily="18" charset="0"/>
                            </a:rPr>
                          </m:ctrlPr>
                        </m:dPr>
                        <m:e>
                          <m:r>
                            <a:rPr lang="es-ES" b="1" i="0">
                              <a:latin typeface="Cambria Math" panose="02040503050406030204" pitchFamily="18" charset="0"/>
                            </a:rPr>
                            <m:t>𝐫</m:t>
                          </m:r>
                        </m:e>
                      </m:d>
                    </m:oMath>
                  </m:oMathPara>
                </a14:m>
                <a:endParaRPr lang="es-ES" dirty="0"/>
              </a:p>
            </p:txBody>
          </p:sp>
        </mc:Choice>
        <mc:Fallback xmlns="">
          <p:sp>
            <p:nvSpPr>
              <p:cNvPr id="53" name="Rectángulo 52">
                <a:extLst>
                  <a:ext uri="{FF2B5EF4-FFF2-40B4-BE49-F238E27FC236}">
                    <a16:creationId xmlns:a16="http://schemas.microsoft.com/office/drawing/2014/main" id="{036E3F1B-1B3F-1F62-6145-F5DD39257DB8}"/>
                  </a:ext>
                </a:extLst>
              </p:cNvPr>
              <p:cNvSpPr>
                <a:spLocks noRot="1" noChangeAspect="1" noMove="1" noResize="1" noEditPoints="1" noAdjustHandles="1" noChangeArrowheads="1" noChangeShapeType="1" noTextEdit="1"/>
              </p:cNvSpPr>
              <p:nvPr/>
            </p:nvSpPr>
            <p:spPr>
              <a:xfrm>
                <a:off x="2087825" y="5113998"/>
                <a:ext cx="2758063" cy="467885"/>
              </a:xfrm>
              <a:prstGeom prst="rect">
                <a:avLst/>
              </a:prstGeom>
              <a:blipFill>
                <a:blip r:embed="rId8"/>
                <a:stretch>
                  <a:fillRect t="-63158" b="-60526"/>
                </a:stretch>
              </a:blipFill>
            </p:spPr>
            <p:txBody>
              <a:bodyPr/>
              <a:lstStyle/>
              <a:p>
                <a:r>
                  <a:rPr lang="es-ES">
                    <a:noFill/>
                  </a:rPr>
                  <a:t> </a:t>
                </a:r>
              </a:p>
            </p:txBody>
          </p:sp>
        </mc:Fallback>
      </mc:AlternateContent>
      <p:sp>
        <p:nvSpPr>
          <p:cNvPr id="54" name="Flecha curvada hacia la derecha 53">
            <a:extLst>
              <a:ext uri="{FF2B5EF4-FFF2-40B4-BE49-F238E27FC236}">
                <a16:creationId xmlns:a16="http://schemas.microsoft.com/office/drawing/2014/main" id="{0380EBDC-2FF7-3ABE-300C-A4F5B9E1FB94}"/>
              </a:ext>
            </a:extLst>
          </p:cNvPr>
          <p:cNvSpPr/>
          <p:nvPr/>
        </p:nvSpPr>
        <p:spPr>
          <a:xfrm>
            <a:off x="1749822" y="3664304"/>
            <a:ext cx="313305" cy="868665"/>
          </a:xfrm>
          <a:prstGeom prst="curv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mc:AlternateContent xmlns:mc="http://schemas.openxmlformats.org/markup-compatibility/2006" xmlns:a14="http://schemas.microsoft.com/office/drawing/2010/main">
        <mc:Choice Requires="a14">
          <p:sp>
            <p:nvSpPr>
              <p:cNvPr id="56" name="Rectángulo 55">
                <a:extLst>
                  <a:ext uri="{FF2B5EF4-FFF2-40B4-BE49-F238E27FC236}">
                    <a16:creationId xmlns:a16="http://schemas.microsoft.com/office/drawing/2014/main" id="{6DC0A520-0FCB-3AE3-56BD-72D0BE08488E}"/>
                  </a:ext>
                </a:extLst>
              </p:cNvPr>
              <p:cNvSpPr/>
              <p:nvPr/>
            </p:nvSpPr>
            <p:spPr>
              <a:xfrm>
                <a:off x="5691173" y="4993307"/>
                <a:ext cx="2620396" cy="7645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acc>
                            <m:accPr>
                              <m:chr m:val="̂"/>
                              <m:ctrlPr>
                                <a:rPr lang="es-ES" i="1">
                                  <a:latin typeface="Cambria Math" panose="02040503050406030204" pitchFamily="18" charset="0"/>
                                </a:rPr>
                              </m:ctrlPr>
                            </m:accPr>
                            <m:e>
                              <m:r>
                                <a:rPr lang="es-ES" b="1">
                                  <a:latin typeface="Cambria Math" panose="02040503050406030204" pitchFamily="18" charset="0"/>
                                </a:rPr>
                                <m:t>𝐕</m:t>
                              </m:r>
                            </m:e>
                          </m:acc>
                        </m:e>
                        <m:sub>
                          <m:r>
                            <a:rPr lang="es-ES" i="1">
                              <a:latin typeface="Cambria Math" panose="02040503050406030204" pitchFamily="18" charset="0"/>
                            </a:rPr>
                            <m:t>𝑀𝑀</m:t>
                          </m:r>
                        </m:sub>
                      </m:sSub>
                      <m:d>
                        <m:dPr>
                          <m:ctrlPr>
                            <a:rPr lang="es-ES" i="1">
                              <a:latin typeface="Cambria Math" panose="02040503050406030204" pitchFamily="18" charset="0"/>
                            </a:rPr>
                          </m:ctrlPr>
                        </m:dPr>
                        <m:e>
                          <m:r>
                            <a:rPr lang="es-ES" b="1">
                              <a:latin typeface="Cambria Math" panose="02040503050406030204" pitchFamily="18" charset="0"/>
                            </a:rPr>
                            <m:t>𝐫</m:t>
                          </m:r>
                        </m:e>
                      </m:d>
                      <m:r>
                        <a:rPr lang="es-ES" b="0" i="0">
                          <a:latin typeface="Cambria Math" panose="02040503050406030204" pitchFamily="18" charset="0"/>
                        </a:rPr>
                        <m:t>=−</m:t>
                      </m:r>
                      <m:nary>
                        <m:naryPr>
                          <m:chr m:val="∑"/>
                          <m:limLoc m:val="undOvr"/>
                          <m:supHide m:val="on"/>
                          <m:ctrlPr>
                            <a:rPr lang="es-ES" b="0" i="1">
                              <a:latin typeface="Cambria Math" panose="02040503050406030204" pitchFamily="18" charset="0"/>
                            </a:rPr>
                          </m:ctrlPr>
                        </m:naryPr>
                        <m:sub>
                          <m:r>
                            <a:rPr lang="es-ES" b="0" i="1">
                              <a:latin typeface="Cambria Math" panose="02040503050406030204" pitchFamily="18" charset="0"/>
                            </a:rPr>
                            <m:t>𝑖</m:t>
                          </m:r>
                        </m:sub>
                        <m:sup/>
                        <m:e>
                          <m:f>
                            <m:fPr>
                              <m:ctrlPr>
                                <a:rPr lang="es-ES" i="1">
                                  <a:latin typeface="Cambria Math" panose="02040503050406030204" pitchFamily="18" charset="0"/>
                                </a:rPr>
                              </m:ctrlPr>
                            </m:fPr>
                            <m:num>
                              <m:sSub>
                                <m:sSubPr>
                                  <m:ctrlPr>
                                    <a:rPr lang="es-ES" i="1">
                                      <a:latin typeface="Cambria Math" panose="02040503050406030204" pitchFamily="18" charset="0"/>
                                    </a:rPr>
                                  </m:ctrlPr>
                                </m:sSubPr>
                                <m:e>
                                  <m:r>
                                    <a:rPr lang="es-ES" i="1">
                                      <a:latin typeface="Cambria Math" panose="02040503050406030204" pitchFamily="18" charset="0"/>
                                    </a:rPr>
                                    <m:t>𝑞</m:t>
                                  </m:r>
                                </m:e>
                                <m:sub>
                                  <m:r>
                                    <a:rPr lang="es-ES" i="1">
                                      <a:latin typeface="Cambria Math" panose="02040503050406030204" pitchFamily="18" charset="0"/>
                                    </a:rPr>
                                    <m:t>𝑖</m:t>
                                  </m:r>
                                </m:sub>
                              </m:sSub>
                            </m:num>
                            <m:den>
                              <m:sSub>
                                <m:sSubPr>
                                  <m:ctrlPr>
                                    <a:rPr lang="es-ES" i="1">
                                      <a:latin typeface="Cambria Math" panose="02040503050406030204" pitchFamily="18" charset="0"/>
                                    </a:rPr>
                                  </m:ctrlPr>
                                </m:sSubPr>
                                <m:e>
                                  <m:r>
                                    <a:rPr lang="es-ES" i="1">
                                      <a:latin typeface="Cambria Math" panose="02040503050406030204" pitchFamily="18" charset="0"/>
                                    </a:rPr>
                                    <m:t>|</m:t>
                                  </m:r>
                                  <m:r>
                                    <a:rPr lang="es-ES" b="1">
                                      <a:latin typeface="Cambria Math" panose="02040503050406030204" pitchFamily="18" charset="0"/>
                                    </a:rPr>
                                    <m:t>𝐫</m:t>
                                  </m:r>
                                  <m:r>
                                    <a:rPr lang="es-ES" i="1">
                                      <a:latin typeface="Cambria Math" panose="02040503050406030204" pitchFamily="18" charset="0"/>
                                    </a:rPr>
                                    <m:t>−</m:t>
                                  </m:r>
                                  <m:r>
                                    <a:rPr lang="es-ES" b="1">
                                      <a:latin typeface="Cambria Math" panose="02040503050406030204" pitchFamily="18" charset="0"/>
                                    </a:rPr>
                                    <m:t>𝐑</m:t>
                                  </m:r>
                                </m:e>
                                <m:sub>
                                  <m:r>
                                    <a:rPr lang="es-ES" i="1">
                                      <a:latin typeface="Cambria Math" panose="02040503050406030204" pitchFamily="18" charset="0"/>
                                    </a:rPr>
                                    <m:t>𝑖</m:t>
                                  </m:r>
                                </m:sub>
                              </m:sSub>
                              <m:r>
                                <a:rPr lang="es-ES" i="1">
                                  <a:latin typeface="Cambria Math" panose="02040503050406030204" pitchFamily="18" charset="0"/>
                                </a:rPr>
                                <m:t>|</m:t>
                              </m:r>
                            </m:den>
                          </m:f>
                        </m:e>
                      </m:nary>
                    </m:oMath>
                  </m:oMathPara>
                </a14:m>
                <a:endParaRPr lang="es-ES" dirty="0"/>
              </a:p>
            </p:txBody>
          </p:sp>
        </mc:Choice>
        <mc:Fallback xmlns="">
          <p:sp>
            <p:nvSpPr>
              <p:cNvPr id="56" name="Rectángulo 55">
                <a:extLst>
                  <a:ext uri="{FF2B5EF4-FFF2-40B4-BE49-F238E27FC236}">
                    <a16:creationId xmlns:a16="http://schemas.microsoft.com/office/drawing/2014/main" id="{6DC0A520-0FCB-3AE3-56BD-72D0BE08488E}"/>
                  </a:ext>
                </a:extLst>
              </p:cNvPr>
              <p:cNvSpPr>
                <a:spLocks noRot="1" noChangeAspect="1" noMove="1" noResize="1" noEditPoints="1" noAdjustHandles="1" noChangeArrowheads="1" noChangeShapeType="1" noTextEdit="1"/>
              </p:cNvSpPr>
              <p:nvPr/>
            </p:nvSpPr>
            <p:spPr>
              <a:xfrm>
                <a:off x="5691173" y="4993307"/>
                <a:ext cx="2620396" cy="764568"/>
              </a:xfrm>
              <a:prstGeom prst="rect">
                <a:avLst/>
              </a:prstGeom>
              <a:blipFill>
                <a:blip r:embed="rId9"/>
                <a:stretch>
                  <a:fillRect t="-122951" b="-168852"/>
                </a:stretch>
              </a:blipFill>
            </p:spPr>
            <p:txBody>
              <a:bodyPr/>
              <a:lstStyle/>
              <a:p>
                <a:r>
                  <a:rPr lang="es-ES">
                    <a:noFill/>
                  </a:rPr>
                  <a:t> </a:t>
                </a:r>
              </a:p>
            </p:txBody>
          </p:sp>
        </mc:Fallback>
      </mc:AlternateContent>
      <p:sp>
        <p:nvSpPr>
          <p:cNvPr id="58" name="CuadroTexto 57">
            <a:extLst>
              <a:ext uri="{FF2B5EF4-FFF2-40B4-BE49-F238E27FC236}">
                <a16:creationId xmlns:a16="http://schemas.microsoft.com/office/drawing/2014/main" id="{B9B1191A-64EF-4BE2-B457-7253373C050B}"/>
              </a:ext>
            </a:extLst>
          </p:cNvPr>
          <p:cNvSpPr txBox="1"/>
          <p:nvPr/>
        </p:nvSpPr>
        <p:spPr>
          <a:xfrm>
            <a:off x="5652111" y="4731564"/>
            <a:ext cx="2751943" cy="369332"/>
          </a:xfrm>
          <a:prstGeom prst="rect">
            <a:avLst/>
          </a:prstGeom>
          <a:noFill/>
        </p:spPr>
        <p:txBody>
          <a:bodyPr wrap="square" rtlCol="0">
            <a:spAutoFit/>
          </a:bodyPr>
          <a:lstStyle/>
          <a:p>
            <a:pPr algn="ctr"/>
            <a:r>
              <a:rPr lang="es-ES" dirty="0" err="1">
                <a:solidFill>
                  <a:srgbClr val="1736B2"/>
                </a:solidFill>
              </a:rPr>
              <a:t>Electrostatic</a:t>
            </a:r>
            <a:r>
              <a:rPr lang="es-ES" dirty="0">
                <a:solidFill>
                  <a:srgbClr val="1736B2"/>
                </a:solidFill>
              </a:rPr>
              <a:t> </a:t>
            </a:r>
            <a:r>
              <a:rPr lang="es-ES" dirty="0" err="1">
                <a:solidFill>
                  <a:srgbClr val="1736B2"/>
                </a:solidFill>
              </a:rPr>
              <a:t>embedding</a:t>
            </a:r>
            <a:endParaRPr lang="es-ES" dirty="0">
              <a:solidFill>
                <a:srgbClr val="1736B2"/>
              </a:solidFill>
            </a:endParaRPr>
          </a:p>
        </p:txBody>
      </p:sp>
      <p:sp>
        <p:nvSpPr>
          <p:cNvPr id="60" name="Flecha derecha 59">
            <a:extLst>
              <a:ext uri="{FF2B5EF4-FFF2-40B4-BE49-F238E27FC236}">
                <a16:creationId xmlns:a16="http://schemas.microsoft.com/office/drawing/2014/main" id="{448ED7BF-95A8-E73B-CB07-7CF8ACCD93A6}"/>
              </a:ext>
            </a:extLst>
          </p:cNvPr>
          <p:cNvSpPr/>
          <p:nvPr/>
        </p:nvSpPr>
        <p:spPr>
          <a:xfrm>
            <a:off x="4845888" y="5313024"/>
            <a:ext cx="835518" cy="162509"/>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4" name="Rectángulo redondeado 63">
            <a:extLst>
              <a:ext uri="{FF2B5EF4-FFF2-40B4-BE49-F238E27FC236}">
                <a16:creationId xmlns:a16="http://schemas.microsoft.com/office/drawing/2014/main" id="{A72973ED-AA64-B596-78F1-A47B951E37F1}"/>
              </a:ext>
            </a:extLst>
          </p:cNvPr>
          <p:cNvSpPr/>
          <p:nvPr/>
        </p:nvSpPr>
        <p:spPr>
          <a:xfrm>
            <a:off x="5679952" y="4728168"/>
            <a:ext cx="2730222" cy="975920"/>
          </a:xfrm>
          <a:prstGeom prst="roundRect">
            <a:avLst/>
          </a:prstGeom>
          <a:noFill/>
          <a:ln>
            <a:solidFill>
              <a:srgbClr val="1736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114860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par>
                                <p:cTn id="44" presetID="10" presetClass="entr" presetSubtype="0" fill="hold"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fade">
                                      <p:cBhvr>
                                        <p:cTn id="6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34" grpId="0" animBg="1"/>
      <p:bldP spid="35" grpId="0"/>
      <p:bldP spid="36" grpId="0"/>
      <p:bldP spid="37" grpId="0"/>
      <p:bldP spid="43" grpId="0"/>
      <p:bldP spid="45" grpId="0"/>
      <p:bldP spid="46" grpId="0"/>
      <p:bldP spid="47" grpId="0"/>
      <p:bldP spid="48" grpId="0"/>
      <p:bldP spid="49" grpId="0" animBg="1"/>
      <p:bldP spid="53" grpId="0"/>
      <p:bldP spid="54" grpId="0" animBg="1"/>
      <p:bldP spid="56" grpId="0"/>
      <p:bldP spid="58" grpId="0"/>
      <p:bldP spid="60" grpId="0" animBg="1"/>
      <p:bldP spid="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Chemical </a:t>
            </a:r>
            <a:r>
              <a:rPr lang="de-AT" sz="2800" b="1" dirty="0" err="1">
                <a:solidFill>
                  <a:srgbClr val="0000FF"/>
                </a:solidFill>
                <a:latin typeface="Helvetica" panose="020B0604020202020204" pitchFamily="34" charset="0"/>
                <a:cs typeface="Helvetica" panose="020B0604020202020204" pitchFamily="34" charset="0"/>
              </a:rPr>
              <a:t>sensors</a:t>
            </a:r>
            <a:r>
              <a:rPr lang="de-AT" sz="2800" b="1" dirty="0">
                <a:solidFill>
                  <a:srgbClr val="0000FF"/>
                </a:solidFill>
                <a:latin typeface="Helvetica" panose="020B0604020202020204" pitchFamily="34" charset="0"/>
                <a:cs typeface="Helvetica" panose="020B0604020202020204" pitchFamily="34" charset="0"/>
              </a:rPr>
              <a:t> and </a:t>
            </a:r>
            <a:r>
              <a:rPr lang="de-AT" sz="2800" b="1" dirty="0" err="1">
                <a:solidFill>
                  <a:srgbClr val="0000FF"/>
                </a:solidFill>
                <a:latin typeface="Helvetica" panose="020B0604020202020204" pitchFamily="34" charset="0"/>
                <a:cs typeface="Helvetica" panose="020B0604020202020204" pitchFamily="34" charset="0"/>
              </a:rPr>
              <a:t>filters</a:t>
            </a:r>
            <a:endParaRPr lang="en-US" sz="2800" b="1" dirty="0">
              <a:solidFill>
                <a:srgbClr val="0000FF"/>
              </a:solidFill>
              <a:latin typeface="Helvetica" panose="020B0604020202020204" pitchFamily="34" charset="0"/>
              <a:cs typeface="Helvetica" panose="020B0604020202020204" pitchFamily="34" charset="0"/>
            </a:endParaRPr>
          </a:p>
        </p:txBody>
      </p:sp>
      <p:pic>
        <p:nvPicPr>
          <p:cNvPr id="2" name="Imagen 1">
            <a:extLst>
              <a:ext uri="{FF2B5EF4-FFF2-40B4-BE49-F238E27FC236}">
                <a16:creationId xmlns:a16="http://schemas.microsoft.com/office/drawing/2014/main" id="{5FBD2FBB-C057-4E28-1289-5DCBF0AF602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9675"/>
          <a:stretch/>
        </p:blipFill>
        <p:spPr bwMode="auto">
          <a:xfrm>
            <a:off x="2815364" y="3156396"/>
            <a:ext cx="6189273" cy="2021570"/>
          </a:xfrm>
          <a:prstGeom prst="rect">
            <a:avLst/>
          </a:prstGeom>
          <a:noFill/>
          <a:ln>
            <a:noFill/>
          </a:ln>
        </p:spPr>
      </p:pic>
      <p:sp>
        <p:nvSpPr>
          <p:cNvPr id="20" name="CuadroTexto 19">
            <a:extLst>
              <a:ext uri="{FF2B5EF4-FFF2-40B4-BE49-F238E27FC236}">
                <a16:creationId xmlns:a16="http://schemas.microsoft.com/office/drawing/2014/main" id="{AFFE590C-B65C-6014-8D8D-48FE0E06D0B8}"/>
              </a:ext>
            </a:extLst>
          </p:cNvPr>
          <p:cNvSpPr txBox="1"/>
          <p:nvPr/>
        </p:nvSpPr>
        <p:spPr>
          <a:xfrm>
            <a:off x="407836" y="832142"/>
            <a:ext cx="11004330" cy="707886"/>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Helvetica" pitchFamily="2" charset="0"/>
                <a:ea typeface="Calibri" panose="020F0502020204030204" pitchFamily="34" charset="0"/>
              </a:rPr>
              <a:t>A</a:t>
            </a:r>
            <a:r>
              <a:rPr lang="en-US" sz="2000" dirty="0">
                <a:effectLst/>
                <a:latin typeface="Helvetica" pitchFamily="2" charset="0"/>
                <a:ea typeface="Calibri" panose="020F0502020204030204" pitchFamily="34" charset="0"/>
              </a:rPr>
              <a:t>dsorption complexes formed between TCDD and TCDF with finite models of graphene and white graphene formed by 96 atoms (No significant differences PCBs!).</a:t>
            </a:r>
            <a:r>
              <a:rPr lang="es-ES" sz="2000" dirty="0">
                <a:effectLst/>
                <a:latin typeface="Helvetica" pitchFamily="2" charset="0"/>
              </a:rPr>
              <a:t> </a:t>
            </a:r>
            <a:endParaRPr lang="es-ES" sz="2000" dirty="0">
              <a:latin typeface="Helvetica" pitchFamily="2" charset="0"/>
            </a:endParaRPr>
          </a:p>
        </p:txBody>
      </p:sp>
      <p:sp>
        <p:nvSpPr>
          <p:cNvPr id="21" name="CuadroTexto 20">
            <a:extLst>
              <a:ext uri="{FF2B5EF4-FFF2-40B4-BE49-F238E27FC236}">
                <a16:creationId xmlns:a16="http://schemas.microsoft.com/office/drawing/2014/main" id="{1A4ED002-6221-D2C8-16C1-3A3812EE46B2}"/>
              </a:ext>
            </a:extLst>
          </p:cNvPr>
          <p:cNvSpPr txBox="1"/>
          <p:nvPr/>
        </p:nvSpPr>
        <p:spPr>
          <a:xfrm>
            <a:off x="407836" y="1626393"/>
            <a:ext cx="11004330" cy="400110"/>
          </a:xfrm>
          <a:prstGeom prst="rect">
            <a:avLst/>
          </a:prstGeom>
          <a:noFill/>
        </p:spPr>
        <p:txBody>
          <a:bodyPr wrap="square">
            <a:spAutoFit/>
          </a:bodyPr>
          <a:lstStyle/>
          <a:p>
            <a:pPr marL="342900" indent="-342900">
              <a:buFont typeface="Arial" panose="020B0604020202020204" pitchFamily="34" charset="0"/>
              <a:buChar char="•"/>
            </a:pPr>
            <a:r>
              <a:rPr lang="es-ES" sz="2000" dirty="0">
                <a:latin typeface="Helvetica" pitchFamily="2" charset="0"/>
                <a:ea typeface="Calibri" panose="020F0502020204030204" pitchFamily="34" charset="0"/>
              </a:rPr>
              <a:t>EDA-QM </a:t>
            </a:r>
            <a:r>
              <a:rPr lang="es-ES" sz="2000" dirty="0" err="1">
                <a:latin typeface="Helvetica" pitchFamily="2" charset="0"/>
                <a:ea typeface="Calibri" panose="020F0502020204030204" pitchFamily="34" charset="0"/>
              </a:rPr>
              <a:t>scheme</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was</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applied</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on</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stacking</a:t>
            </a:r>
            <a:r>
              <a:rPr lang="es-ES" sz="2000" dirty="0">
                <a:latin typeface="Helvetica" pitchFamily="2" charset="0"/>
                <a:ea typeface="Calibri" panose="020F0502020204030204" pitchFamily="34" charset="0"/>
              </a:rPr>
              <a:t> and perpendicular complexes.  </a:t>
            </a:r>
            <a:endParaRPr lang="es-ES" sz="2000" dirty="0">
              <a:latin typeface="Helvetica" pitchFamily="2" charset="0"/>
            </a:endParaRPr>
          </a:p>
        </p:txBody>
      </p:sp>
      <p:sp>
        <p:nvSpPr>
          <p:cNvPr id="22" name="CuadroTexto 21">
            <a:extLst>
              <a:ext uri="{FF2B5EF4-FFF2-40B4-BE49-F238E27FC236}">
                <a16:creationId xmlns:a16="http://schemas.microsoft.com/office/drawing/2014/main" id="{AAB7D07C-9028-A627-F217-C2CCA904F981}"/>
              </a:ext>
            </a:extLst>
          </p:cNvPr>
          <p:cNvSpPr txBox="1"/>
          <p:nvPr/>
        </p:nvSpPr>
        <p:spPr>
          <a:xfrm>
            <a:off x="407836" y="2058106"/>
            <a:ext cx="11004330" cy="707886"/>
          </a:xfrm>
          <a:prstGeom prst="rect">
            <a:avLst/>
          </a:prstGeom>
          <a:noFill/>
        </p:spPr>
        <p:txBody>
          <a:bodyPr wrap="square">
            <a:spAutoFit/>
          </a:bodyPr>
          <a:lstStyle/>
          <a:p>
            <a:pPr marL="342900" indent="-342900">
              <a:buFont typeface="Arial" panose="020B0604020202020204" pitchFamily="34" charset="0"/>
              <a:buChar char="•"/>
            </a:pPr>
            <a:r>
              <a:rPr lang="en-US" sz="2000" dirty="0">
                <a:effectLst/>
                <a:latin typeface="Helvetica" pitchFamily="2" charset="0"/>
                <a:ea typeface="Calibri" panose="020F0502020204030204" pitchFamily="34" charset="0"/>
              </a:rPr>
              <a:t>M062X hybrid functional includes most of dispersion energy implicitly, providing a more accurate description of the density polarization. </a:t>
            </a:r>
            <a:endParaRPr lang="es-ES" sz="2800" dirty="0">
              <a:latin typeface="Helvetica" pitchFamily="2" charset="0"/>
            </a:endParaRPr>
          </a:p>
        </p:txBody>
      </p:sp>
      <p:cxnSp>
        <p:nvCxnSpPr>
          <p:cNvPr id="26" name="Straight Connector 4">
            <a:extLst>
              <a:ext uri="{FF2B5EF4-FFF2-40B4-BE49-F238E27FC236}">
                <a16:creationId xmlns:a16="http://schemas.microsoft.com/office/drawing/2014/main" id="{0F356AC1-831A-11F4-A5C0-4CF44D764E61}"/>
              </a:ext>
            </a:extLst>
          </p:cNvPr>
          <p:cNvCxnSpPr>
            <a:cxnSpLocks/>
          </p:cNvCxnSpPr>
          <p:nvPr/>
        </p:nvCxnSpPr>
        <p:spPr>
          <a:xfrm>
            <a:off x="504497" y="6169911"/>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7" name="TextBox 21">
            <a:extLst>
              <a:ext uri="{FF2B5EF4-FFF2-40B4-BE49-F238E27FC236}">
                <a16:creationId xmlns:a16="http://schemas.microsoft.com/office/drawing/2014/main" id="{9CF75FC6-4DEC-B3BE-B11D-D1C4AFF48EC8}"/>
              </a:ext>
            </a:extLst>
          </p:cNvPr>
          <p:cNvSpPr txBox="1"/>
          <p:nvPr/>
        </p:nvSpPr>
        <p:spPr>
          <a:xfrm>
            <a:off x="504497" y="6207590"/>
            <a:ext cx="11004331" cy="830997"/>
          </a:xfrm>
          <a:prstGeom prst="rect">
            <a:avLst/>
          </a:prstGeom>
          <a:noFill/>
        </p:spPr>
        <p:txBody>
          <a:bodyPr wrap="square">
            <a:spAutoFit/>
          </a:bodyPr>
          <a:lstStyle/>
          <a:p>
            <a:r>
              <a:rPr lang="es-ES" sz="1600" dirty="0"/>
              <a:t>N. Ramos-</a:t>
            </a:r>
            <a:r>
              <a:rPr lang="es-ES" sz="1600" dirty="0" err="1"/>
              <a:t>Berdullas</a:t>
            </a:r>
            <a:r>
              <a:rPr lang="es-ES" sz="1600" dirty="0"/>
              <a:t>, I. Pérez-Juste, C. Van </a:t>
            </a:r>
            <a:r>
              <a:rPr lang="es-ES" sz="1600" dirty="0" err="1"/>
              <a:t>Alsenoy</a:t>
            </a:r>
            <a:r>
              <a:rPr lang="es-ES" sz="1600" dirty="0"/>
              <a:t> and M. Mandado </a:t>
            </a:r>
            <a:r>
              <a:rPr lang="es-ES" sz="1600" i="1" dirty="0" err="1"/>
              <a:t>Phys</a:t>
            </a:r>
            <a:r>
              <a:rPr lang="es-ES" sz="1600" i="1" dirty="0"/>
              <a:t>. </a:t>
            </a:r>
            <a:r>
              <a:rPr lang="es-ES" sz="1600" i="1" dirty="0" err="1"/>
              <a:t>Chem</a:t>
            </a:r>
            <a:r>
              <a:rPr lang="es-ES" sz="1600" i="1" dirty="0"/>
              <a:t>. </a:t>
            </a:r>
            <a:r>
              <a:rPr lang="es-ES" sz="1600" i="1" dirty="0" err="1"/>
              <a:t>Chem</a:t>
            </a:r>
            <a:r>
              <a:rPr lang="es-ES" sz="1600" i="1" dirty="0"/>
              <a:t>. </a:t>
            </a:r>
            <a:r>
              <a:rPr lang="es-ES" sz="1600" i="1" dirty="0" err="1"/>
              <a:t>Phys</a:t>
            </a:r>
            <a:r>
              <a:rPr lang="es-ES" sz="1600" i="1" dirty="0"/>
              <a:t>. </a:t>
            </a:r>
            <a:r>
              <a:rPr lang="es-ES" sz="1600" b="1" dirty="0"/>
              <a:t>2015</a:t>
            </a:r>
            <a:r>
              <a:rPr lang="es-ES" sz="1600" dirty="0"/>
              <a:t>,</a:t>
            </a:r>
            <a:r>
              <a:rPr lang="es-ES" sz="1600" i="1" dirty="0"/>
              <a:t> </a:t>
            </a:r>
            <a:r>
              <a:rPr lang="es-ES" sz="1600" dirty="0"/>
              <a:t>17, 575 </a:t>
            </a:r>
            <a:endParaRPr lang="en-US" sz="1600" dirty="0"/>
          </a:p>
          <a:p>
            <a:r>
              <a:rPr lang="en-US" sz="1600" dirty="0"/>
              <a:t>R. Alvarado, N. Ramos-</a:t>
            </a:r>
            <a:r>
              <a:rPr lang="en-US" sz="1600" dirty="0" err="1"/>
              <a:t>Berdullas</a:t>
            </a:r>
            <a:r>
              <a:rPr lang="en-US" sz="1600" dirty="0"/>
              <a:t> and M. </a:t>
            </a:r>
            <a:r>
              <a:rPr lang="en-US" sz="1600" dirty="0" err="1"/>
              <a:t>Mandado</a:t>
            </a:r>
            <a:r>
              <a:rPr lang="en-US" sz="1600" dirty="0"/>
              <a:t> </a:t>
            </a:r>
            <a:r>
              <a:rPr lang="en-US" sz="1600" i="1" dirty="0"/>
              <a:t>Int. J. Quantum Chemistry </a:t>
            </a:r>
            <a:r>
              <a:rPr lang="es-ES" sz="1600" b="1" dirty="0">
                <a:effectLst/>
                <a:latin typeface="Calibri,Bold"/>
              </a:rPr>
              <a:t>2021</a:t>
            </a:r>
            <a:r>
              <a:rPr lang="es-ES" sz="1600" dirty="0">
                <a:effectLst/>
                <a:latin typeface="Calibri" panose="020F0502020204030204" pitchFamily="34" charset="0"/>
              </a:rPr>
              <a:t>, 121, e26591.</a:t>
            </a:r>
          </a:p>
          <a:p>
            <a:endParaRPr lang="es-ES" sz="1600" dirty="0">
              <a:effectLst/>
            </a:endParaRPr>
          </a:p>
        </p:txBody>
      </p:sp>
    </p:spTree>
    <p:extLst>
      <p:ext uri="{BB962C8B-B14F-4D97-AF65-F5344CB8AC3E}">
        <p14:creationId xmlns:p14="http://schemas.microsoft.com/office/powerpoint/2010/main" val="282606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Chemical </a:t>
            </a:r>
            <a:r>
              <a:rPr lang="de-AT" sz="2800" b="1" dirty="0" err="1">
                <a:solidFill>
                  <a:srgbClr val="0000FF"/>
                </a:solidFill>
                <a:latin typeface="Helvetica" panose="020B0604020202020204" pitchFamily="34" charset="0"/>
                <a:cs typeface="Helvetica" panose="020B0604020202020204" pitchFamily="34" charset="0"/>
              </a:rPr>
              <a:t>sensors</a:t>
            </a:r>
            <a:r>
              <a:rPr lang="de-AT" sz="2800" b="1" dirty="0">
                <a:solidFill>
                  <a:srgbClr val="0000FF"/>
                </a:solidFill>
                <a:latin typeface="Helvetica" panose="020B0604020202020204" pitchFamily="34" charset="0"/>
                <a:cs typeface="Helvetica" panose="020B0604020202020204" pitchFamily="34" charset="0"/>
              </a:rPr>
              <a:t> and </a:t>
            </a:r>
            <a:r>
              <a:rPr lang="de-AT" sz="2800" b="1" dirty="0" err="1">
                <a:solidFill>
                  <a:srgbClr val="0000FF"/>
                </a:solidFill>
                <a:latin typeface="Helvetica" panose="020B0604020202020204" pitchFamily="34" charset="0"/>
                <a:cs typeface="Helvetica" panose="020B0604020202020204" pitchFamily="34" charset="0"/>
              </a:rPr>
              <a:t>filters</a:t>
            </a:r>
            <a:endParaRPr lang="en-US" sz="2800" b="1" dirty="0">
              <a:solidFill>
                <a:srgbClr val="0000FF"/>
              </a:solidFill>
              <a:latin typeface="Helvetica" panose="020B0604020202020204" pitchFamily="34" charset="0"/>
              <a:cs typeface="Helvetica" panose="020B0604020202020204" pitchFamily="34" charset="0"/>
            </a:endParaRPr>
          </a:p>
        </p:txBody>
      </p:sp>
      <p:grpSp>
        <p:nvGrpSpPr>
          <p:cNvPr id="24" name="Grupo 23">
            <a:extLst>
              <a:ext uri="{FF2B5EF4-FFF2-40B4-BE49-F238E27FC236}">
                <a16:creationId xmlns:a16="http://schemas.microsoft.com/office/drawing/2014/main" id="{5AFC0E80-A7CA-5E7E-D817-35CF50F95629}"/>
              </a:ext>
            </a:extLst>
          </p:cNvPr>
          <p:cNvGrpSpPr/>
          <p:nvPr/>
        </p:nvGrpSpPr>
        <p:grpSpPr>
          <a:xfrm>
            <a:off x="3911157" y="1826120"/>
            <a:ext cx="4191001" cy="2438950"/>
            <a:chOff x="7317827" y="3781740"/>
            <a:chExt cx="4191001" cy="2438950"/>
          </a:xfrm>
        </p:grpSpPr>
        <p:pic>
          <p:nvPicPr>
            <p:cNvPr id="11" name="Imagen 10">
              <a:extLst>
                <a:ext uri="{FF2B5EF4-FFF2-40B4-BE49-F238E27FC236}">
                  <a16:creationId xmlns:a16="http://schemas.microsoft.com/office/drawing/2014/main" id="{F83F0B93-1560-CBE4-EDAA-653FDBE8A55C}"/>
                </a:ext>
              </a:extLst>
            </p:cNvPr>
            <p:cNvPicPr>
              <a:picLocks noChangeAspect="1"/>
            </p:cNvPicPr>
            <p:nvPr/>
          </p:nvPicPr>
          <p:blipFill rotWithShape="1">
            <a:blip r:embed="rId4">
              <a:extLst>
                <a:ext uri="{28A0092B-C50C-407E-A947-70E740481C1C}">
                  <a14:useLocalDpi xmlns:a14="http://schemas.microsoft.com/office/drawing/2010/main" val="0"/>
                </a:ext>
              </a:extLst>
            </a:blip>
            <a:srcRect l="1894" t="77307" r="-1894" b="-53"/>
            <a:stretch/>
          </p:blipFill>
          <p:spPr>
            <a:xfrm>
              <a:off x="7474517" y="3781740"/>
              <a:ext cx="3937649" cy="523220"/>
            </a:xfrm>
            <a:prstGeom prst="rect">
              <a:avLst/>
            </a:prstGeom>
          </p:spPr>
        </p:pic>
        <p:grpSp>
          <p:nvGrpSpPr>
            <p:cNvPr id="15" name="Grupo 14">
              <a:extLst>
                <a:ext uri="{FF2B5EF4-FFF2-40B4-BE49-F238E27FC236}">
                  <a16:creationId xmlns:a16="http://schemas.microsoft.com/office/drawing/2014/main" id="{F469054B-74CE-9ED2-620D-F1431F26D574}"/>
                </a:ext>
              </a:extLst>
            </p:cNvPr>
            <p:cNvGrpSpPr/>
            <p:nvPr/>
          </p:nvGrpSpPr>
          <p:grpSpPr>
            <a:xfrm>
              <a:off x="7317827" y="4323799"/>
              <a:ext cx="4191001" cy="1896891"/>
              <a:chOff x="7041776" y="1626188"/>
              <a:chExt cx="4191001" cy="1896891"/>
            </a:xfrm>
          </p:grpSpPr>
          <p:pic>
            <p:nvPicPr>
              <p:cNvPr id="6" name="Imagen 5">
                <a:extLst>
                  <a:ext uri="{FF2B5EF4-FFF2-40B4-BE49-F238E27FC236}">
                    <a16:creationId xmlns:a16="http://schemas.microsoft.com/office/drawing/2014/main" id="{28E07C9C-CD21-64FD-7C7D-52DDD5FE8F08}"/>
                  </a:ext>
                </a:extLst>
              </p:cNvPr>
              <p:cNvPicPr>
                <a:picLocks noChangeAspect="1"/>
              </p:cNvPicPr>
              <p:nvPr/>
            </p:nvPicPr>
            <p:blipFill rotWithShape="1">
              <a:blip r:embed="rId4">
                <a:extLst>
                  <a:ext uri="{28A0092B-C50C-407E-A947-70E740481C1C}">
                    <a14:useLocalDpi xmlns:a14="http://schemas.microsoft.com/office/drawing/2010/main" val="0"/>
                  </a:ext>
                </a:extLst>
              </a:blip>
              <a:srcRect b="23807"/>
              <a:stretch/>
            </p:blipFill>
            <p:spPr>
              <a:xfrm>
                <a:off x="7198467" y="1626188"/>
                <a:ext cx="3937649" cy="1752717"/>
              </a:xfrm>
              <a:prstGeom prst="rect">
                <a:avLst/>
              </a:prstGeom>
            </p:spPr>
          </p:pic>
          <p:sp>
            <p:nvSpPr>
              <p:cNvPr id="13" name="Rectángulo 12">
                <a:extLst>
                  <a:ext uri="{FF2B5EF4-FFF2-40B4-BE49-F238E27FC236}">
                    <a16:creationId xmlns:a16="http://schemas.microsoft.com/office/drawing/2014/main" id="{CC79FBA9-BA32-EB49-9C0E-E71E3DC43BFC}"/>
                  </a:ext>
                </a:extLst>
              </p:cNvPr>
              <p:cNvSpPr/>
              <p:nvPr/>
            </p:nvSpPr>
            <p:spPr>
              <a:xfrm>
                <a:off x="7041776" y="2976282"/>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9C6D1FF4-8149-E8B2-C476-0EBB547746F3}"/>
                  </a:ext>
                </a:extLst>
              </p:cNvPr>
              <p:cNvSpPr/>
              <p:nvPr/>
            </p:nvSpPr>
            <p:spPr>
              <a:xfrm>
                <a:off x="10748682" y="3070361"/>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sp>
        <p:nvSpPr>
          <p:cNvPr id="25" name="CuadroTexto 24">
            <a:extLst>
              <a:ext uri="{FF2B5EF4-FFF2-40B4-BE49-F238E27FC236}">
                <a16:creationId xmlns:a16="http://schemas.microsoft.com/office/drawing/2014/main" id="{72A5D745-C7CD-A9BA-3F60-D33FB327F465}"/>
              </a:ext>
            </a:extLst>
          </p:cNvPr>
          <p:cNvSpPr txBox="1"/>
          <p:nvPr/>
        </p:nvSpPr>
        <p:spPr>
          <a:xfrm>
            <a:off x="504497" y="872960"/>
            <a:ext cx="11004330" cy="400110"/>
          </a:xfrm>
          <a:prstGeom prst="rect">
            <a:avLst/>
          </a:prstGeom>
          <a:noFill/>
        </p:spPr>
        <p:txBody>
          <a:bodyPr wrap="square">
            <a:spAutoFit/>
          </a:bodyPr>
          <a:lstStyle/>
          <a:p>
            <a:pPr marL="342900" indent="-342900">
              <a:buFont typeface="Arial" panose="020B0604020202020204" pitchFamily="34" charset="0"/>
              <a:buChar char="•"/>
            </a:pPr>
            <a:r>
              <a:rPr lang="en-US" sz="2000" dirty="0">
                <a:effectLst/>
                <a:latin typeface="Helvetica" pitchFamily="2" charset="0"/>
                <a:ea typeface="Calibri" panose="020F0502020204030204" pitchFamily="34" charset="0"/>
              </a:rPr>
              <a:t>Strong confinement of the electromagnetic response within the carbon domains </a:t>
            </a:r>
          </a:p>
        </p:txBody>
      </p:sp>
      <p:cxnSp>
        <p:nvCxnSpPr>
          <p:cNvPr id="26" name="Straight Connector 4">
            <a:extLst>
              <a:ext uri="{FF2B5EF4-FFF2-40B4-BE49-F238E27FC236}">
                <a16:creationId xmlns:a16="http://schemas.microsoft.com/office/drawing/2014/main" id="{0F356AC1-831A-11F4-A5C0-4CF44D764E61}"/>
              </a:ext>
            </a:extLst>
          </p:cNvPr>
          <p:cNvCxnSpPr>
            <a:cxnSpLocks/>
          </p:cNvCxnSpPr>
          <p:nvPr/>
        </p:nvCxnSpPr>
        <p:spPr>
          <a:xfrm>
            <a:off x="504493" y="6255375"/>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7" name="TextBox 21">
            <a:extLst>
              <a:ext uri="{FF2B5EF4-FFF2-40B4-BE49-F238E27FC236}">
                <a16:creationId xmlns:a16="http://schemas.microsoft.com/office/drawing/2014/main" id="{9CF75FC6-4DEC-B3BE-B11D-D1C4AFF48EC8}"/>
              </a:ext>
            </a:extLst>
          </p:cNvPr>
          <p:cNvSpPr txBox="1"/>
          <p:nvPr/>
        </p:nvSpPr>
        <p:spPr>
          <a:xfrm>
            <a:off x="504497" y="6207590"/>
            <a:ext cx="11004331" cy="584775"/>
          </a:xfrm>
          <a:prstGeom prst="rect">
            <a:avLst/>
          </a:prstGeom>
          <a:noFill/>
        </p:spPr>
        <p:txBody>
          <a:bodyPr wrap="square">
            <a:spAutoFit/>
          </a:bodyPr>
          <a:lstStyle/>
          <a:p>
            <a:r>
              <a:rPr lang="en-US" sz="1600" dirty="0"/>
              <a:t>M. </a:t>
            </a:r>
            <a:r>
              <a:rPr lang="en-US" sz="1600" dirty="0" err="1"/>
              <a:t>Mandado</a:t>
            </a:r>
            <a:r>
              <a:rPr lang="en-US" sz="1600" dirty="0"/>
              <a:t> and N. Ramos-</a:t>
            </a:r>
            <a:r>
              <a:rPr lang="en-US" sz="1600" dirty="0" err="1"/>
              <a:t>Berdullas</a:t>
            </a:r>
            <a:r>
              <a:rPr lang="en-US" sz="1600" dirty="0"/>
              <a:t> S</a:t>
            </a:r>
            <a:r>
              <a:rPr lang="es-ES" sz="1600" i="1" dirty="0" err="1"/>
              <a:t>pectrochimica</a:t>
            </a:r>
            <a:r>
              <a:rPr lang="es-ES" sz="1600" i="1" dirty="0"/>
              <a:t> Acta </a:t>
            </a:r>
            <a:r>
              <a:rPr lang="es-ES" sz="1600" i="1" dirty="0" err="1"/>
              <a:t>Part</a:t>
            </a:r>
            <a:r>
              <a:rPr lang="es-ES" sz="1600" i="1" dirty="0"/>
              <a:t> A: Molecular and Biomolecular </a:t>
            </a:r>
            <a:r>
              <a:rPr lang="es-ES" sz="1600" i="1" dirty="0" err="1"/>
              <a:t>Spectroscopy</a:t>
            </a:r>
            <a:r>
              <a:rPr lang="es-ES" sz="1600" i="1" dirty="0"/>
              <a:t> </a:t>
            </a:r>
            <a:r>
              <a:rPr lang="es-ES" sz="1600" b="1" dirty="0"/>
              <a:t>2022</a:t>
            </a:r>
            <a:r>
              <a:rPr lang="es-ES" sz="1600" i="1" dirty="0"/>
              <a:t>, 266, </a:t>
            </a:r>
            <a:r>
              <a:rPr lang="es-ES" sz="1600" dirty="0"/>
              <a:t>120451.</a:t>
            </a:r>
            <a:r>
              <a:rPr lang="es-ES" sz="1600" i="1" dirty="0"/>
              <a:t> </a:t>
            </a:r>
          </a:p>
          <a:p>
            <a:r>
              <a:rPr lang="en-US" sz="1600" dirty="0"/>
              <a:t>R. Alvarado, N. Otero, M. </a:t>
            </a:r>
            <a:r>
              <a:rPr lang="en-US" sz="1600" dirty="0" err="1"/>
              <a:t>Mandado</a:t>
            </a:r>
            <a:r>
              <a:rPr lang="en-US" sz="1600" dirty="0"/>
              <a:t> and N. Ramos-</a:t>
            </a:r>
            <a:r>
              <a:rPr lang="en-US" sz="1600" dirty="0" err="1"/>
              <a:t>Berdullas</a:t>
            </a:r>
            <a:r>
              <a:rPr lang="en-US" sz="1600" dirty="0"/>
              <a:t> </a:t>
            </a:r>
            <a:r>
              <a:rPr lang="es-ES" sz="1600" i="1" dirty="0" err="1"/>
              <a:t>Chemosensors</a:t>
            </a:r>
            <a:r>
              <a:rPr lang="es-ES" sz="1600" i="1" dirty="0"/>
              <a:t> </a:t>
            </a:r>
            <a:r>
              <a:rPr lang="es-ES" sz="1600" b="1" dirty="0"/>
              <a:t>2023</a:t>
            </a:r>
            <a:r>
              <a:rPr lang="es-ES" sz="1600" dirty="0"/>
              <a:t>,</a:t>
            </a:r>
            <a:r>
              <a:rPr lang="es-ES" sz="1600" i="1" dirty="0"/>
              <a:t> </a:t>
            </a:r>
            <a:r>
              <a:rPr lang="es-ES" sz="1600" dirty="0"/>
              <a:t>11, 266.</a:t>
            </a:r>
          </a:p>
        </p:txBody>
      </p:sp>
      <p:sp>
        <p:nvSpPr>
          <p:cNvPr id="4" name="CuadroTexto 3">
            <a:extLst>
              <a:ext uri="{FF2B5EF4-FFF2-40B4-BE49-F238E27FC236}">
                <a16:creationId xmlns:a16="http://schemas.microsoft.com/office/drawing/2014/main" id="{B6F75D81-6815-9AFD-3410-5CE7736B7E40}"/>
              </a:ext>
            </a:extLst>
          </p:cNvPr>
          <p:cNvSpPr txBox="1"/>
          <p:nvPr/>
        </p:nvSpPr>
        <p:spPr>
          <a:xfrm>
            <a:off x="504496" y="1378225"/>
            <a:ext cx="11004329" cy="400110"/>
          </a:xfrm>
          <a:prstGeom prst="rect">
            <a:avLst/>
          </a:prstGeom>
          <a:noFill/>
        </p:spPr>
        <p:txBody>
          <a:bodyPr wrap="square">
            <a:spAutoFit/>
          </a:bodyPr>
          <a:lstStyle/>
          <a:p>
            <a:pPr marL="342900" indent="-342900">
              <a:buFont typeface="Arial" panose="020B0604020202020204" pitchFamily="34" charset="0"/>
              <a:buChar char="•"/>
            </a:pPr>
            <a:r>
              <a:rPr lang="en-US" sz="2000" dirty="0">
                <a:effectLst/>
                <a:latin typeface="Helvetica" pitchFamily="2" charset="0"/>
                <a:ea typeface="Calibri" panose="020F0502020204030204" pitchFamily="34" charset="0"/>
              </a:rPr>
              <a:t>High modulation of the resonance wavelengths in the visible and/or UV region (SERS).</a:t>
            </a:r>
          </a:p>
        </p:txBody>
      </p:sp>
      <p:sp>
        <p:nvSpPr>
          <p:cNvPr id="16" name="CuadroTexto 15">
            <a:extLst>
              <a:ext uri="{FF2B5EF4-FFF2-40B4-BE49-F238E27FC236}">
                <a16:creationId xmlns:a16="http://schemas.microsoft.com/office/drawing/2014/main" id="{894FAB69-BDE4-FAEC-8987-9806017E4F56}"/>
              </a:ext>
            </a:extLst>
          </p:cNvPr>
          <p:cNvSpPr txBox="1"/>
          <p:nvPr/>
        </p:nvSpPr>
        <p:spPr>
          <a:xfrm>
            <a:off x="504496" y="1913331"/>
            <a:ext cx="11004328" cy="707886"/>
          </a:xfrm>
          <a:prstGeom prst="rect">
            <a:avLst/>
          </a:prstGeom>
          <a:noFill/>
        </p:spPr>
        <p:txBody>
          <a:bodyPr wrap="square">
            <a:spAutoFit/>
          </a:bodyPr>
          <a:lstStyle/>
          <a:p>
            <a:pPr marL="342900" indent="-342900">
              <a:buFont typeface="Arial" panose="020B0604020202020204" pitchFamily="34" charset="0"/>
              <a:buChar char="•"/>
            </a:pPr>
            <a:r>
              <a:rPr lang="es-ES" sz="2000" dirty="0">
                <a:effectLst/>
                <a:latin typeface="Helvetica" pitchFamily="2" charset="0"/>
              </a:rPr>
              <a:t>Time-</a:t>
            </a:r>
            <a:r>
              <a:rPr lang="es-ES" sz="2000" dirty="0" err="1">
                <a:effectLst/>
                <a:latin typeface="Helvetica" pitchFamily="2" charset="0"/>
              </a:rPr>
              <a:t>dependent</a:t>
            </a:r>
            <a:r>
              <a:rPr lang="es-ES" sz="2000" dirty="0">
                <a:effectLst/>
                <a:latin typeface="Helvetica" pitchFamily="2" charset="0"/>
              </a:rPr>
              <a:t> </a:t>
            </a:r>
            <a:r>
              <a:rPr lang="es-ES" sz="2000" dirty="0" err="1">
                <a:effectLst/>
                <a:latin typeface="Helvetica" pitchFamily="2" charset="0"/>
              </a:rPr>
              <a:t>density</a:t>
            </a:r>
            <a:r>
              <a:rPr lang="es-ES" sz="2000" dirty="0">
                <a:effectLst/>
                <a:latin typeface="Helvetica" pitchFamily="2" charset="0"/>
              </a:rPr>
              <a:t> </a:t>
            </a:r>
            <a:r>
              <a:rPr lang="es-ES" sz="2000" dirty="0" err="1">
                <a:effectLst/>
                <a:latin typeface="Helvetica" pitchFamily="2" charset="0"/>
              </a:rPr>
              <a:t>functional</a:t>
            </a:r>
            <a:r>
              <a:rPr lang="es-ES" sz="2000" dirty="0">
                <a:effectLst/>
                <a:latin typeface="Helvetica" pitchFamily="2" charset="0"/>
              </a:rPr>
              <a:t> </a:t>
            </a:r>
            <a:r>
              <a:rPr lang="es-ES" sz="2000" dirty="0" err="1">
                <a:effectLst/>
                <a:latin typeface="Helvetica" pitchFamily="2" charset="0"/>
              </a:rPr>
              <a:t>theory</a:t>
            </a:r>
            <a:r>
              <a:rPr lang="es-ES" sz="2000" dirty="0">
                <a:effectLst/>
                <a:latin typeface="Helvetica" pitchFamily="2" charset="0"/>
              </a:rPr>
              <a:t> (TDDFT) </a:t>
            </a:r>
            <a:r>
              <a:rPr lang="es-ES" sz="2000" dirty="0" err="1">
                <a:effectLst/>
                <a:latin typeface="Helvetica" pitchFamily="2" charset="0"/>
              </a:rPr>
              <a:t>was</a:t>
            </a:r>
            <a:r>
              <a:rPr lang="es-ES" sz="2000" dirty="0">
                <a:effectLst/>
                <a:latin typeface="Helvetica" pitchFamily="2" charset="0"/>
              </a:rPr>
              <a:t> </a:t>
            </a:r>
            <a:r>
              <a:rPr lang="es-ES" sz="2000" dirty="0" err="1">
                <a:effectLst/>
                <a:latin typeface="Helvetica" pitchFamily="2" charset="0"/>
              </a:rPr>
              <a:t>used</a:t>
            </a:r>
            <a:r>
              <a:rPr lang="es-ES" sz="2000" dirty="0">
                <a:effectLst/>
                <a:latin typeface="Helvetica" pitchFamily="2" charset="0"/>
              </a:rPr>
              <a:t> </a:t>
            </a:r>
            <a:r>
              <a:rPr lang="es-ES" sz="2000" dirty="0" err="1">
                <a:effectLst/>
                <a:latin typeface="Helvetica" pitchFamily="2" charset="0"/>
              </a:rPr>
              <a:t>to</a:t>
            </a:r>
            <a:r>
              <a:rPr lang="es-ES" sz="2000" dirty="0">
                <a:effectLst/>
                <a:latin typeface="Helvetica" pitchFamily="2" charset="0"/>
              </a:rPr>
              <a:t> </a:t>
            </a:r>
            <a:r>
              <a:rPr lang="es-ES" sz="2000" dirty="0" err="1">
                <a:effectLst/>
                <a:latin typeface="Helvetica" pitchFamily="2" charset="0"/>
              </a:rPr>
              <a:t>characterize</a:t>
            </a:r>
            <a:r>
              <a:rPr lang="es-ES" sz="2000" dirty="0">
                <a:effectLst/>
                <a:latin typeface="Helvetica" pitchFamily="2" charset="0"/>
              </a:rPr>
              <a:t> </a:t>
            </a:r>
            <a:r>
              <a:rPr lang="es-ES" sz="2000" dirty="0" err="1">
                <a:effectLst/>
                <a:latin typeface="Helvetica" pitchFamily="2" charset="0"/>
              </a:rPr>
              <a:t>the</a:t>
            </a:r>
            <a:r>
              <a:rPr lang="es-ES" sz="2000" dirty="0">
                <a:effectLst/>
                <a:latin typeface="Helvetica" pitchFamily="2" charset="0"/>
              </a:rPr>
              <a:t> </a:t>
            </a:r>
            <a:r>
              <a:rPr lang="es-ES" sz="2000" dirty="0" err="1">
                <a:effectLst/>
                <a:latin typeface="Helvetica" pitchFamily="2" charset="0"/>
              </a:rPr>
              <a:t>electronic</a:t>
            </a:r>
            <a:r>
              <a:rPr lang="es-ES" sz="2000" dirty="0">
                <a:effectLst/>
                <a:latin typeface="Helvetica" pitchFamily="2" charset="0"/>
              </a:rPr>
              <a:t> </a:t>
            </a:r>
            <a:r>
              <a:rPr lang="es-ES" sz="2000" dirty="0" err="1">
                <a:effectLst/>
                <a:latin typeface="Helvetica" pitchFamily="2" charset="0"/>
              </a:rPr>
              <a:t>transitions</a:t>
            </a:r>
            <a:r>
              <a:rPr lang="es-ES" sz="2000" dirty="0">
                <a:effectLst/>
                <a:latin typeface="Helvetica" pitchFamily="2" charset="0"/>
              </a:rPr>
              <a:t> </a:t>
            </a:r>
            <a:r>
              <a:rPr lang="es-ES" sz="2000" dirty="0" err="1">
                <a:effectLst/>
                <a:latin typeface="Helvetica" pitchFamily="2" charset="0"/>
              </a:rPr>
              <a:t>with</a:t>
            </a:r>
            <a:r>
              <a:rPr lang="es-ES" sz="2000" dirty="0">
                <a:effectLst/>
                <a:latin typeface="Helvetica" pitchFamily="2" charset="0"/>
              </a:rPr>
              <a:t> </a:t>
            </a:r>
            <a:r>
              <a:rPr lang="es-ES" sz="2000" dirty="0" err="1">
                <a:effectLst/>
                <a:latin typeface="Helvetica" pitchFamily="2" charset="0"/>
              </a:rPr>
              <a:t>larger</a:t>
            </a:r>
            <a:r>
              <a:rPr lang="es-ES" sz="2000" dirty="0">
                <a:effectLst/>
                <a:latin typeface="Helvetica" pitchFamily="2" charset="0"/>
              </a:rPr>
              <a:t> </a:t>
            </a:r>
            <a:r>
              <a:rPr lang="es-ES" sz="2000" dirty="0" err="1">
                <a:effectLst/>
                <a:latin typeface="Helvetica" pitchFamily="2" charset="0"/>
              </a:rPr>
              <a:t>oscillator</a:t>
            </a:r>
            <a:r>
              <a:rPr lang="es-ES" sz="2000" dirty="0">
                <a:effectLst/>
                <a:latin typeface="Helvetica" pitchFamily="2" charset="0"/>
              </a:rPr>
              <a:t> </a:t>
            </a:r>
            <a:r>
              <a:rPr lang="es-ES" sz="2000" dirty="0" err="1">
                <a:effectLst/>
                <a:latin typeface="Helvetica" pitchFamily="2" charset="0"/>
              </a:rPr>
              <a:t>strengths</a:t>
            </a:r>
            <a:r>
              <a:rPr lang="es-ES" sz="2000" dirty="0">
                <a:effectLst/>
                <a:latin typeface="Helvetica" pitchFamily="2" charset="0"/>
              </a:rPr>
              <a:t> in </a:t>
            </a:r>
            <a:r>
              <a:rPr lang="es-ES" sz="2000" dirty="0" err="1">
                <a:effectLst/>
                <a:latin typeface="Helvetica" pitchFamily="2" charset="0"/>
              </a:rPr>
              <a:t>the</a:t>
            </a:r>
            <a:r>
              <a:rPr lang="es-ES" sz="2000" dirty="0">
                <a:effectLst/>
                <a:latin typeface="Helvetica" pitchFamily="2" charset="0"/>
              </a:rPr>
              <a:t> complexes </a:t>
            </a:r>
            <a:endParaRPr lang="es-ES" sz="2000" dirty="0">
              <a:latin typeface="Helvetica" pitchFamily="2" charset="0"/>
            </a:endParaRPr>
          </a:p>
        </p:txBody>
      </p:sp>
      <p:sp>
        <p:nvSpPr>
          <p:cNvPr id="23" name="CuadroTexto 22">
            <a:extLst>
              <a:ext uri="{FF2B5EF4-FFF2-40B4-BE49-F238E27FC236}">
                <a16:creationId xmlns:a16="http://schemas.microsoft.com/office/drawing/2014/main" id="{C84CF515-3545-285F-A252-BEC9BA3EAC57}"/>
              </a:ext>
            </a:extLst>
          </p:cNvPr>
          <p:cNvSpPr txBox="1"/>
          <p:nvPr/>
        </p:nvSpPr>
        <p:spPr>
          <a:xfrm>
            <a:off x="504496" y="2729441"/>
            <a:ext cx="10611842" cy="707886"/>
          </a:xfrm>
          <a:prstGeom prst="rect">
            <a:avLst/>
          </a:prstGeom>
          <a:noFill/>
        </p:spPr>
        <p:txBody>
          <a:bodyPr wrap="square">
            <a:spAutoFit/>
          </a:bodyPr>
          <a:lstStyle/>
          <a:p>
            <a:pPr marL="342900" indent="-342900">
              <a:buFont typeface="Arial" panose="020B0604020202020204" pitchFamily="34" charset="0"/>
              <a:buChar char="•"/>
            </a:pPr>
            <a:r>
              <a:rPr lang="es-ES" sz="2000" dirty="0">
                <a:effectLst/>
                <a:latin typeface="Helvetica" pitchFamily="2" charset="0"/>
              </a:rPr>
              <a:t>Raman </a:t>
            </a:r>
            <a:r>
              <a:rPr lang="es-ES" sz="2000" dirty="0" err="1">
                <a:effectLst/>
                <a:latin typeface="Helvetica" pitchFamily="2" charset="0"/>
              </a:rPr>
              <a:t>Activities</a:t>
            </a:r>
            <a:r>
              <a:rPr lang="es-ES" sz="2000" dirty="0">
                <a:effectLst/>
                <a:latin typeface="Helvetica" pitchFamily="2" charset="0"/>
              </a:rPr>
              <a:t> </a:t>
            </a:r>
            <a:r>
              <a:rPr lang="es-ES" sz="2000" dirty="0" err="1">
                <a:effectLst/>
                <a:latin typeface="Helvetica" pitchFamily="2" charset="0"/>
              </a:rPr>
              <a:t>were</a:t>
            </a:r>
            <a:r>
              <a:rPr lang="es-ES" sz="2000" dirty="0">
                <a:effectLst/>
                <a:latin typeface="Helvetica" pitchFamily="2" charset="0"/>
              </a:rPr>
              <a:t> </a:t>
            </a:r>
            <a:r>
              <a:rPr lang="es-ES" sz="2000" dirty="0" err="1">
                <a:effectLst/>
                <a:latin typeface="Helvetica" pitchFamily="2" charset="0"/>
              </a:rPr>
              <a:t>calculated</a:t>
            </a:r>
            <a:r>
              <a:rPr lang="es-ES" sz="2000" dirty="0">
                <a:effectLst/>
                <a:latin typeface="Helvetica" pitchFamily="2" charset="0"/>
              </a:rPr>
              <a:t> </a:t>
            </a:r>
            <a:r>
              <a:rPr lang="es-ES" sz="2000" dirty="0" err="1">
                <a:effectLst/>
                <a:latin typeface="Helvetica" pitchFamily="2" charset="0"/>
              </a:rPr>
              <a:t>using</a:t>
            </a:r>
            <a:r>
              <a:rPr lang="es-ES" sz="2000" dirty="0">
                <a:effectLst/>
                <a:latin typeface="Helvetica" pitchFamily="2" charset="0"/>
              </a:rPr>
              <a:t> off- and </a:t>
            </a:r>
            <a:r>
              <a:rPr lang="es-ES" sz="2000" dirty="0" err="1">
                <a:effectLst/>
                <a:latin typeface="Helvetica" pitchFamily="2" charset="0"/>
              </a:rPr>
              <a:t>on-resonance</a:t>
            </a:r>
            <a:r>
              <a:rPr lang="es-ES" sz="2000" dirty="0">
                <a:effectLst/>
                <a:latin typeface="Helvetica" pitchFamily="2" charset="0"/>
              </a:rPr>
              <a:t> </a:t>
            </a:r>
            <a:r>
              <a:rPr lang="es-ES" sz="2000" dirty="0" err="1">
                <a:effectLst/>
                <a:latin typeface="Helvetica" pitchFamily="2" charset="0"/>
              </a:rPr>
              <a:t>conditions</a:t>
            </a:r>
            <a:r>
              <a:rPr lang="es-ES" sz="2000" dirty="0">
                <a:effectLst/>
                <a:latin typeface="Helvetica" pitchFamily="2" charset="0"/>
              </a:rPr>
              <a:t> </a:t>
            </a:r>
            <a:r>
              <a:rPr lang="es-ES" sz="2000" dirty="0" err="1">
                <a:effectLst/>
                <a:latin typeface="Helvetica" pitchFamily="2" charset="0"/>
              </a:rPr>
              <a:t>with</a:t>
            </a:r>
            <a:r>
              <a:rPr lang="es-ES" sz="2000" dirty="0">
                <a:effectLst/>
                <a:latin typeface="Helvetica" pitchFamily="2" charset="0"/>
              </a:rPr>
              <a:t> </a:t>
            </a:r>
            <a:r>
              <a:rPr lang="es-ES" sz="2000" dirty="0" err="1">
                <a:effectLst/>
                <a:latin typeface="Helvetica" pitchFamily="2" charset="0"/>
              </a:rPr>
              <a:t>the</a:t>
            </a:r>
            <a:r>
              <a:rPr lang="es-ES" sz="2000" dirty="0">
                <a:effectLst/>
                <a:latin typeface="Helvetica" pitchFamily="2" charset="0"/>
              </a:rPr>
              <a:t> </a:t>
            </a:r>
            <a:r>
              <a:rPr lang="es-ES" sz="2000" dirty="0" err="1">
                <a:effectLst/>
                <a:latin typeface="Helvetica" pitchFamily="2" charset="0"/>
              </a:rPr>
              <a:t>couple</a:t>
            </a:r>
            <a:r>
              <a:rPr lang="es-ES" sz="2000" dirty="0">
                <a:effectLst/>
                <a:latin typeface="Helvetica" pitchFamily="2" charset="0"/>
              </a:rPr>
              <a:t> </a:t>
            </a:r>
            <a:r>
              <a:rPr lang="es-ES" sz="2000" dirty="0" err="1">
                <a:effectLst/>
                <a:latin typeface="Helvetica" pitchFamily="2" charset="0"/>
              </a:rPr>
              <a:t>perturbed</a:t>
            </a:r>
            <a:r>
              <a:rPr lang="es-ES" sz="2000" dirty="0">
                <a:effectLst/>
                <a:latin typeface="Helvetica" pitchFamily="2" charset="0"/>
              </a:rPr>
              <a:t> </a:t>
            </a:r>
            <a:r>
              <a:rPr lang="es-ES" sz="2000" dirty="0" err="1">
                <a:effectLst/>
                <a:latin typeface="Helvetica" pitchFamily="2" charset="0"/>
              </a:rPr>
              <a:t>density</a:t>
            </a:r>
            <a:r>
              <a:rPr lang="es-ES" sz="2000" dirty="0">
                <a:effectLst/>
                <a:latin typeface="Helvetica" pitchFamily="2" charset="0"/>
              </a:rPr>
              <a:t> </a:t>
            </a:r>
            <a:r>
              <a:rPr lang="es-ES" sz="2000" dirty="0" err="1">
                <a:effectLst/>
                <a:latin typeface="Helvetica" pitchFamily="2" charset="0"/>
              </a:rPr>
              <a:t>functional</a:t>
            </a:r>
            <a:r>
              <a:rPr lang="es-ES" sz="2000" dirty="0">
                <a:effectLst/>
                <a:latin typeface="Helvetica" pitchFamily="2" charset="0"/>
              </a:rPr>
              <a:t> </a:t>
            </a:r>
            <a:r>
              <a:rPr lang="es-ES" sz="2000" dirty="0" err="1">
                <a:effectLst/>
                <a:latin typeface="Helvetica" pitchFamily="2" charset="0"/>
              </a:rPr>
              <a:t>theory</a:t>
            </a:r>
            <a:r>
              <a:rPr lang="es-ES" sz="2000" dirty="0">
                <a:effectLst/>
                <a:latin typeface="Helvetica" pitchFamily="2" charset="0"/>
              </a:rPr>
              <a:t> (CPDFT) </a:t>
            </a:r>
            <a:endParaRPr lang="es-ES" sz="2000" dirty="0">
              <a:latin typeface="Helvetica" pitchFamily="2" charset="0"/>
            </a:endParaRPr>
          </a:p>
        </p:txBody>
      </p:sp>
      <p:grpSp>
        <p:nvGrpSpPr>
          <p:cNvPr id="35" name="Grupo 34">
            <a:extLst>
              <a:ext uri="{FF2B5EF4-FFF2-40B4-BE49-F238E27FC236}">
                <a16:creationId xmlns:a16="http://schemas.microsoft.com/office/drawing/2014/main" id="{93D53CE3-4C36-79A1-53A5-59403A43F557}"/>
              </a:ext>
            </a:extLst>
          </p:cNvPr>
          <p:cNvGrpSpPr/>
          <p:nvPr/>
        </p:nvGrpSpPr>
        <p:grpSpPr>
          <a:xfrm>
            <a:off x="5810417" y="3083384"/>
            <a:ext cx="5598313" cy="3234690"/>
            <a:chOff x="5810417" y="3083384"/>
            <a:chExt cx="5598313" cy="3234690"/>
          </a:xfrm>
        </p:grpSpPr>
        <p:pic>
          <p:nvPicPr>
            <p:cNvPr id="28" name="Gráfico 35">
              <a:extLst>
                <a:ext uri="{FF2B5EF4-FFF2-40B4-BE49-F238E27FC236}">
                  <a16:creationId xmlns:a16="http://schemas.microsoft.com/office/drawing/2014/main" id="{40F102DC-A49C-94F3-6CB6-D493E1D3B7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10417" y="3083384"/>
              <a:ext cx="5400040" cy="3234690"/>
            </a:xfrm>
            <a:prstGeom prst="rect">
              <a:avLst/>
            </a:prstGeom>
          </p:spPr>
        </p:pic>
        <p:pic>
          <p:nvPicPr>
            <p:cNvPr id="30" name="Imagen 29">
              <a:extLst>
                <a:ext uri="{FF2B5EF4-FFF2-40B4-BE49-F238E27FC236}">
                  <a16:creationId xmlns:a16="http://schemas.microsoft.com/office/drawing/2014/main" id="{CB3B1731-0645-BAED-CD90-C735DF21CC61}"/>
                </a:ext>
              </a:extLst>
            </p:cNvPr>
            <p:cNvPicPr>
              <a:picLocks noChangeAspect="1"/>
            </p:cNvPicPr>
            <p:nvPr/>
          </p:nvPicPr>
          <p:blipFill rotWithShape="1">
            <a:blip r:embed="rId7">
              <a:extLst>
                <a:ext uri="{28A0092B-C50C-407E-A947-70E740481C1C}">
                  <a14:useLocalDpi xmlns:a14="http://schemas.microsoft.com/office/drawing/2010/main" val="0"/>
                </a:ext>
              </a:extLst>
            </a:blip>
            <a:srcRect l="5101" t="762" b="70178"/>
            <a:stretch/>
          </p:blipFill>
          <p:spPr bwMode="auto">
            <a:xfrm>
              <a:off x="6096000" y="4596383"/>
              <a:ext cx="5312730" cy="1467224"/>
            </a:xfrm>
            <a:prstGeom prst="rect">
              <a:avLst/>
            </a:prstGeom>
            <a:noFill/>
            <a:ln>
              <a:noFill/>
            </a:ln>
          </p:spPr>
        </p:pic>
        <p:sp>
          <p:nvSpPr>
            <p:cNvPr id="32" name="CuadroTexto 31">
              <a:extLst>
                <a:ext uri="{FF2B5EF4-FFF2-40B4-BE49-F238E27FC236}">
                  <a16:creationId xmlns:a16="http://schemas.microsoft.com/office/drawing/2014/main" id="{2CF12606-08BC-CC41-3867-6D982042ED48}"/>
                </a:ext>
              </a:extLst>
            </p:cNvPr>
            <p:cNvSpPr txBox="1"/>
            <p:nvPr/>
          </p:nvSpPr>
          <p:spPr>
            <a:xfrm>
              <a:off x="7053942" y="4557958"/>
              <a:ext cx="836023" cy="369332"/>
            </a:xfrm>
            <a:prstGeom prst="rect">
              <a:avLst/>
            </a:prstGeom>
            <a:solidFill>
              <a:schemeClr val="bg1"/>
            </a:solidFill>
          </p:spPr>
          <p:txBody>
            <a:bodyPr wrap="square">
              <a:spAutoFit/>
            </a:bodyPr>
            <a:lstStyle/>
            <a:p>
              <a:r>
                <a:rPr lang="es-ES" sz="1800" b="1" dirty="0">
                  <a:latin typeface="Helvetica" pitchFamily="2" charset="0"/>
                </a:rPr>
                <a:t>TCDD</a:t>
              </a:r>
              <a:endParaRPr lang="es-ES" dirty="0"/>
            </a:p>
          </p:txBody>
        </p:sp>
        <p:sp>
          <p:nvSpPr>
            <p:cNvPr id="33" name="CuadroTexto 32">
              <a:extLst>
                <a:ext uri="{FF2B5EF4-FFF2-40B4-BE49-F238E27FC236}">
                  <a16:creationId xmlns:a16="http://schemas.microsoft.com/office/drawing/2014/main" id="{EF4C9937-9C68-E2FC-3273-98F24585C3EB}"/>
                </a:ext>
              </a:extLst>
            </p:cNvPr>
            <p:cNvSpPr txBox="1"/>
            <p:nvPr/>
          </p:nvSpPr>
          <p:spPr>
            <a:xfrm>
              <a:off x="9775370" y="4557958"/>
              <a:ext cx="836023" cy="369332"/>
            </a:xfrm>
            <a:prstGeom prst="rect">
              <a:avLst/>
            </a:prstGeom>
            <a:solidFill>
              <a:schemeClr val="bg1"/>
            </a:solidFill>
          </p:spPr>
          <p:txBody>
            <a:bodyPr wrap="square">
              <a:spAutoFit/>
            </a:bodyPr>
            <a:lstStyle/>
            <a:p>
              <a:r>
                <a:rPr lang="es-ES" sz="1800" b="1" dirty="0">
                  <a:latin typeface="Helvetica" pitchFamily="2" charset="0"/>
                </a:rPr>
                <a:t>TCDF</a:t>
              </a:r>
              <a:endParaRPr lang="es-ES" dirty="0"/>
            </a:p>
          </p:txBody>
        </p:sp>
      </p:grpSp>
    </p:spTree>
    <p:extLst>
      <p:ext uri="{BB962C8B-B14F-4D97-AF65-F5344CB8AC3E}">
        <p14:creationId xmlns:p14="http://schemas.microsoft.com/office/powerpoint/2010/main" val="3667447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1.48148E-6 L -0.25143 0.26458 " pathEditMode="relative" rAng="0" ptsTypes="AA">
                                      <p:cBhvr>
                                        <p:cTn id="6" dur="2000" fill="hold"/>
                                        <p:tgtEl>
                                          <p:spTgt spid="24"/>
                                        </p:tgtEl>
                                        <p:attrNameLst>
                                          <p:attrName>ppt_x</p:attrName>
                                          <p:attrName>ppt_y</p:attrName>
                                        </p:attrNameLst>
                                      </p:cBhvr>
                                      <p:rCtr x="-12578" y="13218"/>
                                    </p:animMotion>
                                  </p:childTnLst>
                                </p:cTn>
                              </p:par>
                            </p:childTnLst>
                          </p:cTn>
                        </p:par>
                        <p:par>
                          <p:cTn id="7" fill="hold">
                            <p:stCondLst>
                              <p:cond delay="2000"/>
                            </p:stCondLst>
                            <p:childTnLst>
                              <p:par>
                                <p:cTn id="8" presetID="10" presetClass="entr" presetSubtype="0"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sp>
        <p:nvSpPr>
          <p:cNvPr id="14" name="Rectángulo 9">
            <a:extLst>
              <a:ext uri="{FF2B5EF4-FFF2-40B4-BE49-F238E27FC236}">
                <a16:creationId xmlns:a16="http://schemas.microsoft.com/office/drawing/2014/main" id="{78CF2B28-4203-261A-BFBD-CA3CBAABE58F}"/>
              </a:ext>
            </a:extLst>
          </p:cNvPr>
          <p:cNvSpPr/>
          <p:nvPr/>
        </p:nvSpPr>
        <p:spPr>
          <a:xfrm>
            <a:off x="504497" y="1470450"/>
            <a:ext cx="11004331" cy="830997"/>
          </a:xfrm>
          <a:prstGeom prst="rect">
            <a:avLst/>
          </a:prstGeom>
        </p:spPr>
        <p:txBody>
          <a:bodyPr wrap="square">
            <a:spAutoFit/>
          </a:bodyPr>
          <a:lstStyle/>
          <a:p>
            <a:pPr marL="342900" indent="-342900">
              <a:buFont typeface="Arial" panose="020B0604020202020204" pitchFamily="34" charset="0"/>
              <a:buChar char="•"/>
            </a:pPr>
            <a:r>
              <a:rPr lang="es-ES" sz="2400" b="1" i="0" u="none" strike="noStrike" dirty="0" err="1">
                <a:solidFill>
                  <a:srgbClr val="1E1E1E"/>
                </a:solidFill>
                <a:effectLst/>
                <a:latin typeface="Helvetica" pitchFamily="2" charset="0"/>
              </a:rPr>
              <a:t>Persistent</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organic</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pollutants</a:t>
            </a:r>
            <a:r>
              <a:rPr lang="es-ES" sz="2400" b="0"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POPs</a:t>
            </a:r>
            <a:r>
              <a:rPr lang="es-ES" sz="2400" b="0" i="0" u="none" strike="noStrike" dirty="0">
                <a:solidFill>
                  <a:srgbClr val="1E1E1E"/>
                </a:solidFill>
                <a:effectLst/>
                <a:latin typeface="Helvetica" pitchFamily="2" charset="0"/>
              </a:rPr>
              <a:t>) are </a:t>
            </a:r>
            <a:r>
              <a:rPr lang="es-ES" sz="2400" b="0" i="0" u="none" strike="noStrike" dirty="0" err="1">
                <a:solidFill>
                  <a:srgbClr val="1E1E1E"/>
                </a:solidFill>
                <a:effectLst/>
                <a:latin typeface="Helvetica" pitchFamily="2" charset="0"/>
              </a:rPr>
              <a:t>hazardous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chemicals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that</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threaten</a:t>
            </a:r>
            <a:r>
              <a:rPr lang="es-ES" sz="2400" b="0" i="0" u="none" strike="noStrike" dirty="0">
                <a:solidFill>
                  <a:srgbClr val="1E1E1E"/>
                </a:solidFill>
                <a:effectLst/>
                <a:latin typeface="Helvetica" pitchFamily="2" charset="0"/>
              </a:rPr>
              <a:t> human </a:t>
            </a:r>
            <a:r>
              <a:rPr lang="es-ES" sz="2400" b="0" i="0" u="none" strike="noStrike" dirty="0" err="1">
                <a:solidFill>
                  <a:srgbClr val="1E1E1E"/>
                </a:solidFill>
                <a:effectLst/>
                <a:latin typeface="Helvetica" pitchFamily="2" charset="0"/>
              </a:rPr>
              <a:t>health</a:t>
            </a:r>
            <a:r>
              <a:rPr lang="es-ES" sz="2400" b="0" i="0" u="none" strike="noStrike" dirty="0">
                <a:solidFill>
                  <a:srgbClr val="1E1E1E"/>
                </a:solidFill>
                <a:effectLst/>
                <a:latin typeface="Helvetica" pitchFamily="2" charset="0"/>
              </a:rPr>
              <a:t> and </a:t>
            </a:r>
            <a:r>
              <a:rPr lang="es-ES" sz="2400" b="0" i="0" u="none" strike="noStrike" dirty="0" err="1">
                <a:solidFill>
                  <a:srgbClr val="1E1E1E"/>
                </a:solidFill>
                <a:effectLst/>
                <a:latin typeface="Helvetica" pitchFamily="2" charset="0"/>
              </a:rPr>
              <a:t>the</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planet’s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ecosystems</a:t>
            </a:r>
            <a:r>
              <a:rPr lang="es-ES" sz="2400" b="0" i="0" u="none" strike="noStrike" dirty="0">
                <a:solidFill>
                  <a:srgbClr val="1E1E1E"/>
                </a:solidFill>
                <a:effectLst/>
                <a:latin typeface="Helvetica" pitchFamily="2" charset="0"/>
              </a:rPr>
              <a:t>.</a:t>
            </a:r>
            <a:endParaRPr lang="es-ES" sz="2400" dirty="0">
              <a:latin typeface="Helvetica" pitchFamily="2" charset="0"/>
              <a:cs typeface="Helvetica" panose="020B0604020202020204" pitchFamily="34" charset="0"/>
            </a:endParaRPr>
          </a:p>
        </p:txBody>
      </p:sp>
      <p:pic>
        <p:nvPicPr>
          <p:cNvPr id="17" name="Imagen 16">
            <a:extLst>
              <a:ext uri="{FF2B5EF4-FFF2-40B4-BE49-F238E27FC236}">
                <a16:creationId xmlns:a16="http://schemas.microsoft.com/office/drawing/2014/main" id="{74B0998A-F109-974E-2FC7-0E051612E698}"/>
              </a:ext>
            </a:extLst>
          </p:cNvPr>
          <p:cNvPicPr>
            <a:picLocks noChangeAspect="1"/>
          </p:cNvPicPr>
          <p:nvPr/>
        </p:nvPicPr>
        <p:blipFill>
          <a:blip r:embed="rId4"/>
          <a:stretch>
            <a:fillRect/>
          </a:stretch>
        </p:blipFill>
        <p:spPr>
          <a:xfrm>
            <a:off x="8981065" y="5392931"/>
            <a:ext cx="1644650" cy="1301750"/>
          </a:xfrm>
          <a:prstGeom prst="rect">
            <a:avLst/>
          </a:prstGeom>
        </p:spPr>
      </p:pic>
      <p:pic>
        <p:nvPicPr>
          <p:cNvPr id="24" name="Imagen 23">
            <a:extLst>
              <a:ext uri="{FF2B5EF4-FFF2-40B4-BE49-F238E27FC236}">
                <a16:creationId xmlns:a16="http://schemas.microsoft.com/office/drawing/2014/main" id="{DCEA81E4-67B7-A792-C64C-9A1AEDC4F801}"/>
              </a:ext>
            </a:extLst>
          </p:cNvPr>
          <p:cNvPicPr>
            <a:picLocks noChangeAspect="1"/>
          </p:cNvPicPr>
          <p:nvPr/>
        </p:nvPicPr>
        <p:blipFill>
          <a:blip r:embed="rId5"/>
          <a:stretch>
            <a:fillRect/>
          </a:stretch>
        </p:blipFill>
        <p:spPr>
          <a:xfrm>
            <a:off x="238771" y="4222526"/>
            <a:ext cx="1697497" cy="1559862"/>
          </a:xfrm>
          <a:prstGeom prst="rect">
            <a:avLst/>
          </a:prstGeom>
        </p:spPr>
      </p:pic>
      <p:pic>
        <p:nvPicPr>
          <p:cNvPr id="28" name="Imagen 27">
            <a:extLst>
              <a:ext uri="{FF2B5EF4-FFF2-40B4-BE49-F238E27FC236}">
                <a16:creationId xmlns:a16="http://schemas.microsoft.com/office/drawing/2014/main" id="{DB9B3C4B-8BED-44F1-3618-A1F712022FEE}"/>
              </a:ext>
            </a:extLst>
          </p:cNvPr>
          <p:cNvPicPr>
            <a:picLocks noChangeAspect="1"/>
          </p:cNvPicPr>
          <p:nvPr/>
        </p:nvPicPr>
        <p:blipFill>
          <a:blip r:embed="rId6"/>
          <a:stretch>
            <a:fillRect/>
          </a:stretch>
        </p:blipFill>
        <p:spPr>
          <a:xfrm>
            <a:off x="8716953" y="2589573"/>
            <a:ext cx="3016181" cy="2317991"/>
          </a:xfrm>
          <a:prstGeom prst="rect">
            <a:avLst/>
          </a:prstGeom>
        </p:spPr>
      </p:pic>
      <p:pic>
        <p:nvPicPr>
          <p:cNvPr id="30" name="Imagen 29">
            <a:extLst>
              <a:ext uri="{FF2B5EF4-FFF2-40B4-BE49-F238E27FC236}">
                <a16:creationId xmlns:a16="http://schemas.microsoft.com/office/drawing/2014/main" id="{24819220-95EC-E1D9-F2A2-2B6EB676157C}"/>
              </a:ext>
            </a:extLst>
          </p:cNvPr>
          <p:cNvPicPr>
            <a:picLocks noChangeAspect="1"/>
          </p:cNvPicPr>
          <p:nvPr/>
        </p:nvPicPr>
        <p:blipFill>
          <a:blip r:embed="rId7"/>
          <a:stretch>
            <a:fillRect/>
          </a:stretch>
        </p:blipFill>
        <p:spPr>
          <a:xfrm>
            <a:off x="504497" y="2210355"/>
            <a:ext cx="1166047" cy="1220102"/>
          </a:xfrm>
          <a:prstGeom prst="rect">
            <a:avLst/>
          </a:prstGeom>
        </p:spPr>
      </p:pic>
      <p:sp>
        <p:nvSpPr>
          <p:cNvPr id="32" name="CuadroTexto 31">
            <a:extLst>
              <a:ext uri="{FF2B5EF4-FFF2-40B4-BE49-F238E27FC236}">
                <a16:creationId xmlns:a16="http://schemas.microsoft.com/office/drawing/2014/main" id="{C4967F24-6D62-DA33-9E82-7DE989F34659}"/>
              </a:ext>
            </a:extLst>
          </p:cNvPr>
          <p:cNvSpPr txBox="1"/>
          <p:nvPr/>
        </p:nvSpPr>
        <p:spPr>
          <a:xfrm>
            <a:off x="1737296" y="2589573"/>
            <a:ext cx="6093912" cy="461665"/>
          </a:xfrm>
          <a:prstGeom prst="rect">
            <a:avLst/>
          </a:prstGeom>
          <a:noFill/>
        </p:spPr>
        <p:txBody>
          <a:bodyPr wrap="square">
            <a:spAutoFit/>
          </a:bodyPr>
          <a:lstStyle/>
          <a:p>
            <a:r>
              <a:rPr lang="es-ES" sz="2400" dirty="0" err="1">
                <a:solidFill>
                  <a:srgbClr val="1E1E1E"/>
                </a:solidFill>
                <a:latin typeface="Helvetica" pitchFamily="2" charset="0"/>
              </a:rPr>
              <a:t>R</a:t>
            </a:r>
            <a:r>
              <a:rPr lang="es-ES" sz="2400" b="0" i="0" u="none" strike="noStrike" dirty="0" err="1">
                <a:solidFill>
                  <a:srgbClr val="1E1E1E"/>
                </a:solidFill>
                <a:effectLst/>
                <a:latin typeface="Helvetica" pitchFamily="2" charset="0"/>
              </a:rPr>
              <a:t>emain</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intact</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for</a:t>
            </a:r>
            <a:r>
              <a:rPr lang="es-ES" sz="2400" b="0"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long</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periods</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of</a:t>
            </a:r>
            <a:r>
              <a:rPr lang="es-ES" sz="2400" b="1" i="0" u="none" strike="noStrike" dirty="0">
                <a:solidFill>
                  <a:srgbClr val="1E1E1E"/>
                </a:solidFill>
                <a:effectLst/>
                <a:latin typeface="Helvetica" pitchFamily="2" charset="0"/>
              </a:rPr>
              <a:t> time</a:t>
            </a:r>
            <a:endParaRPr lang="es-ES" sz="2400" dirty="0">
              <a:latin typeface="Helvetica" pitchFamily="2" charset="0"/>
            </a:endParaRPr>
          </a:p>
        </p:txBody>
      </p:sp>
      <p:sp>
        <p:nvSpPr>
          <p:cNvPr id="33" name="CuadroTexto 32">
            <a:extLst>
              <a:ext uri="{FF2B5EF4-FFF2-40B4-BE49-F238E27FC236}">
                <a16:creationId xmlns:a16="http://schemas.microsoft.com/office/drawing/2014/main" id="{BB8977EB-736E-F579-F057-9F971F3E048A}"/>
              </a:ext>
            </a:extLst>
          </p:cNvPr>
          <p:cNvSpPr txBox="1"/>
          <p:nvPr/>
        </p:nvSpPr>
        <p:spPr>
          <a:xfrm>
            <a:off x="1670544" y="3517891"/>
            <a:ext cx="7122727" cy="830997"/>
          </a:xfrm>
          <a:prstGeom prst="rect">
            <a:avLst/>
          </a:prstGeom>
          <a:noFill/>
        </p:spPr>
        <p:txBody>
          <a:bodyPr wrap="square">
            <a:spAutoFit/>
          </a:bodyPr>
          <a:lstStyle/>
          <a:p>
            <a:r>
              <a:rPr lang="es-ES" sz="2400" b="1" dirty="0" err="1">
                <a:solidFill>
                  <a:srgbClr val="1E1E1E"/>
                </a:solidFill>
                <a:latin typeface="Roboto" panose="02000000000000000000" pitchFamily="2" charset="0"/>
              </a:rPr>
              <a:t>A</a:t>
            </a:r>
            <a:r>
              <a:rPr lang="es-ES" sz="2400" b="1" i="0" u="none" strike="noStrike" dirty="0" err="1">
                <a:solidFill>
                  <a:srgbClr val="1E1E1E"/>
                </a:solidFill>
                <a:effectLst/>
                <a:latin typeface="Roboto" panose="02000000000000000000" pitchFamily="2" charset="0"/>
              </a:rPr>
              <a:t>ccumulate</a:t>
            </a:r>
            <a:r>
              <a:rPr lang="es-ES" sz="2400" b="1" i="0" u="none" strike="noStrike" dirty="0">
                <a:solidFill>
                  <a:srgbClr val="1E1E1E"/>
                </a:solidFill>
                <a:effectLst/>
                <a:latin typeface="Roboto" panose="02000000000000000000" pitchFamily="2" charset="0"/>
              </a:rPr>
              <a:t> and </a:t>
            </a:r>
            <a:r>
              <a:rPr lang="es-ES" sz="2400" b="1" i="0" u="none" strike="noStrike" dirty="0" err="1">
                <a:solidFill>
                  <a:srgbClr val="1E1E1E"/>
                </a:solidFill>
                <a:effectLst/>
                <a:latin typeface="Roboto" panose="02000000000000000000" pitchFamily="2" charset="0"/>
              </a:rPr>
              <a:t>magnify</a:t>
            </a:r>
            <a:r>
              <a:rPr lang="es-ES" sz="2400" b="0" i="0" u="none" strike="noStrike" dirty="0">
                <a:solidFill>
                  <a:srgbClr val="1E1E1E"/>
                </a:solidFill>
                <a:effectLst/>
                <a:latin typeface="Roboto" panose="02000000000000000000" pitchFamily="2" charset="0"/>
              </a:rPr>
              <a:t> in living </a:t>
            </a:r>
            <a:r>
              <a:rPr lang="es-ES" sz="2400" b="0" i="0" u="none" strike="noStrike" dirty="0" err="1">
                <a:solidFill>
                  <a:srgbClr val="1E1E1E"/>
                </a:solidFill>
                <a:effectLst/>
                <a:latin typeface="Roboto" panose="02000000000000000000" pitchFamily="2" charset="0"/>
              </a:rPr>
              <a:t>organisms</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through</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the</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food</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chain</a:t>
            </a:r>
            <a:endParaRPr lang="es-ES" sz="2400" dirty="0">
              <a:latin typeface="Helvetica" pitchFamily="2" charset="0"/>
            </a:endParaRPr>
          </a:p>
        </p:txBody>
      </p:sp>
      <p:sp>
        <p:nvSpPr>
          <p:cNvPr id="34" name="CuadroTexto 33">
            <a:extLst>
              <a:ext uri="{FF2B5EF4-FFF2-40B4-BE49-F238E27FC236}">
                <a16:creationId xmlns:a16="http://schemas.microsoft.com/office/drawing/2014/main" id="{8256D48A-B0F9-7A46-DC40-F8244FCC7EDA}"/>
              </a:ext>
            </a:extLst>
          </p:cNvPr>
          <p:cNvSpPr txBox="1"/>
          <p:nvPr/>
        </p:nvSpPr>
        <p:spPr>
          <a:xfrm>
            <a:off x="1749821" y="4771625"/>
            <a:ext cx="7231245" cy="461665"/>
          </a:xfrm>
          <a:prstGeom prst="rect">
            <a:avLst/>
          </a:prstGeom>
          <a:noFill/>
        </p:spPr>
        <p:txBody>
          <a:bodyPr wrap="square">
            <a:spAutoFit/>
          </a:bodyPr>
          <a:lstStyle/>
          <a:p>
            <a:r>
              <a:rPr lang="es-ES" sz="2400" dirty="0">
                <a:solidFill>
                  <a:srgbClr val="1E1E1E"/>
                </a:solidFill>
                <a:latin typeface="Roboto" panose="02000000000000000000" pitchFamily="2" charset="0"/>
              </a:rPr>
              <a:t>A</a:t>
            </a:r>
            <a:r>
              <a:rPr lang="es-ES" sz="2400" b="0" i="0" u="none" strike="noStrike" dirty="0">
                <a:solidFill>
                  <a:srgbClr val="1E1E1E"/>
                </a:solidFill>
                <a:effectLst/>
                <a:latin typeface="Roboto" panose="02000000000000000000" pitchFamily="2" charset="0"/>
              </a:rPr>
              <a:t>re </a:t>
            </a:r>
            <a:r>
              <a:rPr lang="es-ES" sz="2400" b="1" i="0" u="none" strike="noStrike" dirty="0" err="1">
                <a:solidFill>
                  <a:srgbClr val="1E1E1E"/>
                </a:solidFill>
                <a:effectLst/>
                <a:latin typeface="Roboto" panose="02000000000000000000" pitchFamily="2" charset="0"/>
              </a:rPr>
              <a:t>toxic</a:t>
            </a:r>
            <a:r>
              <a:rPr lang="es-ES" sz="2400" b="1"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to</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both</a:t>
            </a:r>
            <a:r>
              <a:rPr lang="es-ES" sz="2400" b="0" i="0" u="none" strike="noStrike" dirty="0">
                <a:solidFill>
                  <a:srgbClr val="1E1E1E"/>
                </a:solidFill>
                <a:effectLst/>
                <a:latin typeface="Roboto" panose="02000000000000000000" pitchFamily="2" charset="0"/>
              </a:rPr>
              <a:t> </a:t>
            </a:r>
            <a:r>
              <a:rPr lang="es-ES" sz="2400" b="0" i="0" u="none" strike="noStrike" dirty="0" err="1">
                <a:solidFill>
                  <a:srgbClr val="1E1E1E"/>
                </a:solidFill>
                <a:effectLst/>
                <a:latin typeface="Roboto" panose="02000000000000000000" pitchFamily="2" charset="0"/>
              </a:rPr>
              <a:t>humans</a:t>
            </a:r>
            <a:r>
              <a:rPr lang="es-ES" sz="2400" b="0" i="0" u="none" strike="noStrike" dirty="0">
                <a:solidFill>
                  <a:srgbClr val="1E1E1E"/>
                </a:solidFill>
                <a:effectLst/>
                <a:latin typeface="Roboto" panose="02000000000000000000" pitchFamily="2" charset="0"/>
              </a:rPr>
              <a:t> and </a:t>
            </a:r>
            <a:r>
              <a:rPr lang="es-ES" sz="2400" b="0" i="0" u="none" strike="noStrike" dirty="0" err="1">
                <a:solidFill>
                  <a:srgbClr val="1E1E1E"/>
                </a:solidFill>
                <a:effectLst/>
                <a:latin typeface="Roboto" panose="02000000000000000000" pitchFamily="2" charset="0"/>
              </a:rPr>
              <a:t>wildlife</a:t>
            </a:r>
            <a:endParaRPr lang="es-ES" sz="2400" dirty="0">
              <a:latin typeface="Helvetica" pitchFamily="2" charset="0"/>
            </a:endParaRPr>
          </a:p>
        </p:txBody>
      </p:sp>
      <p:sp>
        <p:nvSpPr>
          <p:cNvPr id="35" name="CuadroTexto 34">
            <a:extLst>
              <a:ext uri="{FF2B5EF4-FFF2-40B4-BE49-F238E27FC236}">
                <a16:creationId xmlns:a16="http://schemas.microsoft.com/office/drawing/2014/main" id="{2888D61A-F745-9943-D30F-9047F444CFAA}"/>
              </a:ext>
            </a:extLst>
          </p:cNvPr>
          <p:cNvSpPr txBox="1"/>
          <p:nvPr/>
        </p:nvSpPr>
        <p:spPr>
          <a:xfrm>
            <a:off x="1749820" y="5869822"/>
            <a:ext cx="7619648" cy="461665"/>
          </a:xfrm>
          <a:prstGeom prst="rect">
            <a:avLst/>
          </a:prstGeom>
          <a:noFill/>
        </p:spPr>
        <p:txBody>
          <a:bodyPr wrap="square">
            <a:spAutoFit/>
          </a:bodyPr>
          <a:lstStyle/>
          <a:p>
            <a:r>
              <a:rPr lang="es-ES" sz="2400" b="0" i="0" u="none" strike="noStrike" dirty="0" err="1">
                <a:solidFill>
                  <a:srgbClr val="1E1E1E"/>
                </a:solidFill>
                <a:effectLst/>
                <a:latin typeface="Helvetica" pitchFamily="2" charset="0"/>
              </a:rPr>
              <a:t>Become</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widely</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distributed</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throughout</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the</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environment</a:t>
            </a:r>
            <a:endParaRPr lang="es-ES" sz="2400" dirty="0">
              <a:latin typeface="Helvetica" pitchFamily="2" charset="0"/>
            </a:endParaRPr>
          </a:p>
        </p:txBody>
      </p:sp>
    </p:spTree>
    <p:extLst>
      <p:ext uri="{BB962C8B-B14F-4D97-AF65-F5344CB8AC3E}">
        <p14:creationId xmlns:p14="http://schemas.microsoft.com/office/powerpoint/2010/main" val="403644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Chemical </a:t>
            </a:r>
            <a:r>
              <a:rPr lang="de-AT" sz="2800" b="1" dirty="0" err="1">
                <a:solidFill>
                  <a:srgbClr val="0000FF"/>
                </a:solidFill>
                <a:latin typeface="Helvetica" panose="020B0604020202020204" pitchFamily="34" charset="0"/>
                <a:cs typeface="Helvetica" panose="020B0604020202020204" pitchFamily="34" charset="0"/>
              </a:rPr>
              <a:t>sensors</a:t>
            </a:r>
            <a:r>
              <a:rPr lang="de-AT" sz="2800" b="1" dirty="0">
                <a:solidFill>
                  <a:srgbClr val="0000FF"/>
                </a:solidFill>
                <a:latin typeface="Helvetica" panose="020B0604020202020204" pitchFamily="34" charset="0"/>
                <a:cs typeface="Helvetica" panose="020B0604020202020204" pitchFamily="34" charset="0"/>
              </a:rPr>
              <a:t> and </a:t>
            </a:r>
            <a:r>
              <a:rPr lang="de-AT" sz="2800" b="1" dirty="0" err="1">
                <a:solidFill>
                  <a:srgbClr val="0000FF"/>
                </a:solidFill>
                <a:latin typeface="Helvetica" panose="020B0604020202020204" pitchFamily="34" charset="0"/>
                <a:cs typeface="Helvetica" panose="020B0604020202020204" pitchFamily="34" charset="0"/>
              </a:rPr>
              <a:t>filters</a:t>
            </a:r>
            <a:endParaRPr lang="en-US" sz="2800" b="1" dirty="0">
              <a:solidFill>
                <a:srgbClr val="0000FF"/>
              </a:solidFill>
              <a:latin typeface="Helvetica" panose="020B0604020202020204" pitchFamily="34" charset="0"/>
              <a:cs typeface="Helvetica" panose="020B0604020202020204" pitchFamily="34" charset="0"/>
            </a:endParaRPr>
          </a:p>
        </p:txBody>
      </p:sp>
      <p:graphicFrame>
        <p:nvGraphicFramePr>
          <p:cNvPr id="8" name="Tabla 7">
            <a:extLst>
              <a:ext uri="{FF2B5EF4-FFF2-40B4-BE49-F238E27FC236}">
                <a16:creationId xmlns:a16="http://schemas.microsoft.com/office/drawing/2014/main" id="{B7FEA7C0-034D-3659-7CFB-98DCBAEB6151}"/>
              </a:ext>
            </a:extLst>
          </p:cNvPr>
          <p:cNvGraphicFramePr>
            <a:graphicFrameLocks noGrp="1"/>
          </p:cNvGraphicFramePr>
          <p:nvPr>
            <p:extLst>
              <p:ext uri="{D42A27DB-BD31-4B8C-83A1-F6EECF244321}">
                <p14:modId xmlns:p14="http://schemas.microsoft.com/office/powerpoint/2010/main" val="789997420"/>
              </p:ext>
            </p:extLst>
          </p:nvPr>
        </p:nvGraphicFramePr>
        <p:xfrm>
          <a:off x="639369" y="930464"/>
          <a:ext cx="10515600" cy="2377634"/>
        </p:xfrm>
        <a:graphic>
          <a:graphicData uri="http://schemas.openxmlformats.org/drawingml/2006/table">
            <a:tbl>
              <a:tblPr firstRow="1" firstCol="1" bandRow="1"/>
              <a:tblGrid>
                <a:gridCol w="1314450">
                  <a:extLst>
                    <a:ext uri="{9D8B030D-6E8A-4147-A177-3AD203B41FA5}">
                      <a16:colId xmlns:a16="http://schemas.microsoft.com/office/drawing/2014/main" val="4150247152"/>
                    </a:ext>
                  </a:extLst>
                </a:gridCol>
                <a:gridCol w="1314450">
                  <a:extLst>
                    <a:ext uri="{9D8B030D-6E8A-4147-A177-3AD203B41FA5}">
                      <a16:colId xmlns:a16="http://schemas.microsoft.com/office/drawing/2014/main" val="3969412944"/>
                    </a:ext>
                  </a:extLst>
                </a:gridCol>
                <a:gridCol w="1314450">
                  <a:extLst>
                    <a:ext uri="{9D8B030D-6E8A-4147-A177-3AD203B41FA5}">
                      <a16:colId xmlns:a16="http://schemas.microsoft.com/office/drawing/2014/main" val="2522762978"/>
                    </a:ext>
                  </a:extLst>
                </a:gridCol>
                <a:gridCol w="1314450">
                  <a:extLst>
                    <a:ext uri="{9D8B030D-6E8A-4147-A177-3AD203B41FA5}">
                      <a16:colId xmlns:a16="http://schemas.microsoft.com/office/drawing/2014/main" val="2504522161"/>
                    </a:ext>
                  </a:extLst>
                </a:gridCol>
                <a:gridCol w="1314450">
                  <a:extLst>
                    <a:ext uri="{9D8B030D-6E8A-4147-A177-3AD203B41FA5}">
                      <a16:colId xmlns:a16="http://schemas.microsoft.com/office/drawing/2014/main" val="896571604"/>
                    </a:ext>
                  </a:extLst>
                </a:gridCol>
                <a:gridCol w="1314450">
                  <a:extLst>
                    <a:ext uri="{9D8B030D-6E8A-4147-A177-3AD203B41FA5}">
                      <a16:colId xmlns:a16="http://schemas.microsoft.com/office/drawing/2014/main" val="1007253579"/>
                    </a:ext>
                  </a:extLst>
                </a:gridCol>
                <a:gridCol w="1314450">
                  <a:extLst>
                    <a:ext uri="{9D8B030D-6E8A-4147-A177-3AD203B41FA5}">
                      <a16:colId xmlns:a16="http://schemas.microsoft.com/office/drawing/2014/main" val="2212739255"/>
                    </a:ext>
                  </a:extLst>
                </a:gridCol>
                <a:gridCol w="1314450">
                  <a:extLst>
                    <a:ext uri="{9D8B030D-6E8A-4147-A177-3AD203B41FA5}">
                      <a16:colId xmlns:a16="http://schemas.microsoft.com/office/drawing/2014/main" val="2314435479"/>
                    </a:ext>
                  </a:extLst>
                </a:gridCol>
              </a:tblGrid>
              <a:tr h="263525">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TCDD</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TCDF</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642703578"/>
                  </a:ext>
                </a:extLst>
              </a:tr>
              <a:tr h="259715">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C96</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BN96</a:t>
                      </a:r>
                      <a:endParaRPr lang="es-ES" sz="13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8026486"/>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Electrostatic</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-21.3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lvl="0" indent="0" algn="ctr" defTabSz="914400" rtl="0" eaLnBrk="1" fontAlgn="auto" latinLnBrk="0" hangingPunct="1">
                        <a:lnSpc>
                          <a:spcPct val="200000"/>
                        </a:lnSpc>
                        <a:spcBef>
                          <a:spcPts val="0"/>
                        </a:spcBef>
                        <a:spcAft>
                          <a:spcPts val="80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-22.8</a:t>
                      </a:r>
                      <a:endParaRPr kumimoji="0" lang="es-ES" sz="13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-21.1</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-19.6</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-18.8</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-19.0</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555314887"/>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Pauli</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52.5</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kumimoji="0" lang="es-ES" sz="1300" b="0" i="0" u="none" strike="noStrike" kern="1200" cap="none" spc="0" normalizeH="0" baseline="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55.4</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51.2</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48.7</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47.6</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46.9</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862090350"/>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Induction</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-5.0</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-18.1</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-5.1</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-4.2</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-16.4</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-4.3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256049504"/>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Dispersion</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-59.5</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-45.0</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-59.7</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-56.2</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-39.2</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-55.9</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05200826"/>
                  </a:ext>
                </a:extLst>
              </a:tr>
              <a:tr h="0">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Total</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-33.4</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-30.6</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-34.7</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-31.4</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-26.9</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-32.3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590684"/>
                  </a:ext>
                </a:extLst>
              </a:tr>
            </a:tbl>
          </a:graphicData>
        </a:graphic>
      </p:graphicFrame>
      <p:cxnSp>
        <p:nvCxnSpPr>
          <p:cNvPr id="18" name="Straight Connector 4">
            <a:extLst>
              <a:ext uri="{FF2B5EF4-FFF2-40B4-BE49-F238E27FC236}">
                <a16:creationId xmlns:a16="http://schemas.microsoft.com/office/drawing/2014/main" id="{74B5718F-DC40-7F39-0E8B-63F1D4426D58}"/>
              </a:ext>
            </a:extLst>
          </p:cNvPr>
          <p:cNvCxnSpPr>
            <a:cxnSpLocks/>
          </p:cNvCxnSpPr>
          <p:nvPr/>
        </p:nvCxnSpPr>
        <p:spPr>
          <a:xfrm>
            <a:off x="504497" y="6169911"/>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9" name="TextBox 21">
            <a:extLst>
              <a:ext uri="{FF2B5EF4-FFF2-40B4-BE49-F238E27FC236}">
                <a16:creationId xmlns:a16="http://schemas.microsoft.com/office/drawing/2014/main" id="{D3107F35-4E18-5E21-500A-C758939C70D9}"/>
              </a:ext>
            </a:extLst>
          </p:cNvPr>
          <p:cNvSpPr txBox="1"/>
          <p:nvPr/>
        </p:nvSpPr>
        <p:spPr>
          <a:xfrm>
            <a:off x="504497" y="6207590"/>
            <a:ext cx="11004331" cy="830997"/>
          </a:xfrm>
          <a:prstGeom prst="rect">
            <a:avLst/>
          </a:prstGeom>
          <a:noFill/>
        </p:spPr>
        <p:txBody>
          <a:bodyPr wrap="square">
            <a:spAutoFit/>
          </a:bodyPr>
          <a:lstStyle/>
          <a:p>
            <a:r>
              <a:rPr lang="en-US" sz="1600" dirty="0"/>
              <a:t>R. Alvarado, N. Ramos-</a:t>
            </a:r>
            <a:r>
              <a:rPr lang="en-US" sz="1600" dirty="0" err="1"/>
              <a:t>Berdullas</a:t>
            </a:r>
            <a:r>
              <a:rPr lang="en-US" sz="1600" dirty="0"/>
              <a:t> and M. </a:t>
            </a:r>
            <a:r>
              <a:rPr lang="en-US" sz="1600" dirty="0" err="1"/>
              <a:t>Mandado</a:t>
            </a:r>
            <a:r>
              <a:rPr lang="en-US" sz="1600" dirty="0"/>
              <a:t> </a:t>
            </a:r>
            <a:r>
              <a:rPr lang="en-US" sz="1600" i="1" dirty="0"/>
              <a:t>Int. J. Quantum Chemistry </a:t>
            </a:r>
            <a:r>
              <a:rPr lang="es-ES" sz="1600" b="1" dirty="0">
                <a:effectLst/>
                <a:latin typeface="Calibri,Bold"/>
              </a:rPr>
              <a:t>2021</a:t>
            </a:r>
            <a:r>
              <a:rPr lang="es-ES" sz="1600" dirty="0">
                <a:effectLst/>
                <a:latin typeface="Calibri" panose="020F0502020204030204" pitchFamily="34" charset="0"/>
              </a:rPr>
              <a:t>, 121, e26591.</a:t>
            </a:r>
          </a:p>
          <a:p>
            <a:r>
              <a:rPr lang="en-US" sz="1600" dirty="0"/>
              <a:t>R. Alvarado, N. Otero, M. </a:t>
            </a:r>
            <a:r>
              <a:rPr lang="en-US" sz="1600" dirty="0" err="1"/>
              <a:t>Mandado</a:t>
            </a:r>
            <a:r>
              <a:rPr lang="en-US" sz="1600" dirty="0"/>
              <a:t> and N. Ramos-</a:t>
            </a:r>
            <a:r>
              <a:rPr lang="en-US" sz="1600" dirty="0" err="1"/>
              <a:t>Berdullas</a:t>
            </a:r>
            <a:r>
              <a:rPr lang="en-US" sz="1600" dirty="0"/>
              <a:t> </a:t>
            </a:r>
            <a:r>
              <a:rPr lang="es-ES" sz="1600" i="1" dirty="0" err="1"/>
              <a:t>Chemosensors</a:t>
            </a:r>
            <a:r>
              <a:rPr lang="es-ES" sz="1600" i="1" dirty="0"/>
              <a:t> </a:t>
            </a:r>
            <a:r>
              <a:rPr lang="es-ES" sz="1600" b="1" dirty="0"/>
              <a:t>2023</a:t>
            </a:r>
            <a:r>
              <a:rPr lang="es-ES" sz="1600" dirty="0"/>
              <a:t>,</a:t>
            </a:r>
            <a:r>
              <a:rPr lang="es-ES" sz="1600" i="1" dirty="0"/>
              <a:t> </a:t>
            </a:r>
            <a:r>
              <a:rPr lang="es-ES" sz="1600" dirty="0"/>
              <a:t>11, 266.</a:t>
            </a:r>
          </a:p>
          <a:p>
            <a:endParaRPr lang="es-ES" sz="1600" dirty="0">
              <a:effectLst/>
            </a:endParaRPr>
          </a:p>
        </p:txBody>
      </p:sp>
      <p:sp>
        <p:nvSpPr>
          <p:cNvPr id="30" name="Rectángulo redondeado 29">
            <a:extLst>
              <a:ext uri="{FF2B5EF4-FFF2-40B4-BE49-F238E27FC236}">
                <a16:creationId xmlns:a16="http://schemas.microsoft.com/office/drawing/2014/main" id="{86EDFC55-F1E7-D17F-DDA4-EE53ED6335AC}"/>
              </a:ext>
            </a:extLst>
          </p:cNvPr>
          <p:cNvSpPr/>
          <p:nvPr/>
        </p:nvSpPr>
        <p:spPr>
          <a:xfrm>
            <a:off x="2266369" y="2752164"/>
            <a:ext cx="8562995" cy="55593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redondeado 30">
            <a:extLst>
              <a:ext uri="{FF2B5EF4-FFF2-40B4-BE49-F238E27FC236}">
                <a16:creationId xmlns:a16="http://schemas.microsoft.com/office/drawing/2014/main" id="{6A0CDD4E-D350-6B25-ABFC-3AAA350815FE}"/>
              </a:ext>
            </a:extLst>
          </p:cNvPr>
          <p:cNvSpPr/>
          <p:nvPr/>
        </p:nvSpPr>
        <p:spPr>
          <a:xfrm>
            <a:off x="2266369" y="2347922"/>
            <a:ext cx="8562995" cy="328572"/>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redondeado 31">
            <a:extLst>
              <a:ext uri="{FF2B5EF4-FFF2-40B4-BE49-F238E27FC236}">
                <a16:creationId xmlns:a16="http://schemas.microsoft.com/office/drawing/2014/main" id="{35B09846-108D-A62E-3E14-B75AF66A8ADC}"/>
              </a:ext>
            </a:extLst>
          </p:cNvPr>
          <p:cNvSpPr/>
          <p:nvPr/>
        </p:nvSpPr>
        <p:spPr>
          <a:xfrm>
            <a:off x="2266369" y="1692086"/>
            <a:ext cx="656126" cy="159843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redondeado 32">
            <a:extLst>
              <a:ext uri="{FF2B5EF4-FFF2-40B4-BE49-F238E27FC236}">
                <a16:creationId xmlns:a16="http://schemas.microsoft.com/office/drawing/2014/main" id="{3C5A2466-12C0-6B2B-3507-43FFE3B1344F}"/>
              </a:ext>
            </a:extLst>
          </p:cNvPr>
          <p:cNvSpPr/>
          <p:nvPr/>
        </p:nvSpPr>
        <p:spPr>
          <a:xfrm>
            <a:off x="4884063" y="1706504"/>
            <a:ext cx="656126" cy="160159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4" name="Rectángulo redondeado 33">
            <a:extLst>
              <a:ext uri="{FF2B5EF4-FFF2-40B4-BE49-F238E27FC236}">
                <a16:creationId xmlns:a16="http://schemas.microsoft.com/office/drawing/2014/main" id="{DF16DFE4-D6F7-34D2-616E-349D5B9EE94F}"/>
              </a:ext>
            </a:extLst>
          </p:cNvPr>
          <p:cNvSpPr/>
          <p:nvPr/>
        </p:nvSpPr>
        <p:spPr>
          <a:xfrm>
            <a:off x="7501757" y="1724082"/>
            <a:ext cx="656126" cy="158401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redondeado 34">
            <a:extLst>
              <a:ext uri="{FF2B5EF4-FFF2-40B4-BE49-F238E27FC236}">
                <a16:creationId xmlns:a16="http://schemas.microsoft.com/office/drawing/2014/main" id="{3526D65E-5C4C-899A-E096-FB552DEF3CAA}"/>
              </a:ext>
            </a:extLst>
          </p:cNvPr>
          <p:cNvSpPr/>
          <p:nvPr/>
        </p:nvSpPr>
        <p:spPr>
          <a:xfrm>
            <a:off x="10173238" y="1706504"/>
            <a:ext cx="656126" cy="158401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 name="Grupo 2">
            <a:extLst>
              <a:ext uri="{FF2B5EF4-FFF2-40B4-BE49-F238E27FC236}">
                <a16:creationId xmlns:a16="http://schemas.microsoft.com/office/drawing/2014/main" id="{BAE03547-42A8-EC2C-23B6-92D46500CF88}"/>
              </a:ext>
            </a:extLst>
          </p:cNvPr>
          <p:cNvGrpSpPr/>
          <p:nvPr/>
        </p:nvGrpSpPr>
        <p:grpSpPr>
          <a:xfrm>
            <a:off x="880633" y="5511318"/>
            <a:ext cx="10375136" cy="2496729"/>
            <a:chOff x="779833" y="3816617"/>
            <a:chExt cx="10375136" cy="2496729"/>
          </a:xfrm>
        </p:grpSpPr>
        <p:pic>
          <p:nvPicPr>
            <p:cNvPr id="24" name="Imagen 23">
              <a:extLst>
                <a:ext uri="{FF2B5EF4-FFF2-40B4-BE49-F238E27FC236}">
                  <a16:creationId xmlns:a16="http://schemas.microsoft.com/office/drawing/2014/main" id="{0B4A8473-D692-CA33-B6D4-F94CD08C5FC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9563"/>
            <a:stretch/>
          </p:blipFill>
          <p:spPr bwMode="auto">
            <a:xfrm>
              <a:off x="779833" y="3921982"/>
              <a:ext cx="6189273" cy="523218"/>
            </a:xfrm>
            <a:prstGeom prst="rect">
              <a:avLst/>
            </a:prstGeom>
            <a:noFill/>
            <a:ln>
              <a:noFill/>
            </a:ln>
          </p:spPr>
        </p:pic>
        <p:grpSp>
          <p:nvGrpSpPr>
            <p:cNvPr id="2" name="Grupo 1">
              <a:extLst>
                <a:ext uri="{FF2B5EF4-FFF2-40B4-BE49-F238E27FC236}">
                  <a16:creationId xmlns:a16="http://schemas.microsoft.com/office/drawing/2014/main" id="{A6DD8E92-65FB-3BD7-DBC2-2029954D5F7C}"/>
                </a:ext>
              </a:extLst>
            </p:cNvPr>
            <p:cNvGrpSpPr/>
            <p:nvPr/>
          </p:nvGrpSpPr>
          <p:grpSpPr>
            <a:xfrm>
              <a:off x="6963968" y="3816617"/>
              <a:ext cx="4191001" cy="2496729"/>
              <a:chOff x="6957631" y="3673182"/>
              <a:chExt cx="4191001" cy="2496729"/>
            </a:xfrm>
          </p:grpSpPr>
          <p:grpSp>
            <p:nvGrpSpPr>
              <p:cNvPr id="16" name="Grupo 15">
                <a:extLst>
                  <a:ext uri="{FF2B5EF4-FFF2-40B4-BE49-F238E27FC236}">
                    <a16:creationId xmlns:a16="http://schemas.microsoft.com/office/drawing/2014/main" id="{E7B47368-E950-0F5D-55A2-439231651DB4}"/>
                  </a:ext>
                </a:extLst>
              </p:cNvPr>
              <p:cNvGrpSpPr/>
              <p:nvPr/>
            </p:nvGrpSpPr>
            <p:grpSpPr>
              <a:xfrm>
                <a:off x="6957631" y="3730961"/>
                <a:ext cx="4191001" cy="2438950"/>
                <a:chOff x="7317827" y="3781740"/>
                <a:chExt cx="4191001" cy="2438950"/>
              </a:xfrm>
            </p:grpSpPr>
            <p:pic>
              <p:nvPicPr>
                <p:cNvPr id="17" name="Imagen 16">
                  <a:extLst>
                    <a:ext uri="{FF2B5EF4-FFF2-40B4-BE49-F238E27FC236}">
                      <a16:creationId xmlns:a16="http://schemas.microsoft.com/office/drawing/2014/main" id="{DF251285-E4A5-3A96-D896-3E61FF22E7E4}"/>
                    </a:ext>
                  </a:extLst>
                </p:cNvPr>
                <p:cNvPicPr>
                  <a:picLocks noChangeAspect="1"/>
                </p:cNvPicPr>
                <p:nvPr/>
              </p:nvPicPr>
              <p:blipFill rotWithShape="1">
                <a:blip r:embed="rId5">
                  <a:extLst>
                    <a:ext uri="{28A0092B-C50C-407E-A947-70E740481C1C}">
                      <a14:useLocalDpi xmlns:a14="http://schemas.microsoft.com/office/drawing/2010/main" val="0"/>
                    </a:ext>
                  </a:extLst>
                </a:blip>
                <a:srcRect l="1894" t="77307" r="-1894" b="-53"/>
                <a:stretch/>
              </p:blipFill>
              <p:spPr>
                <a:xfrm>
                  <a:off x="7474517" y="3781740"/>
                  <a:ext cx="3937649" cy="523220"/>
                </a:xfrm>
                <a:prstGeom prst="rect">
                  <a:avLst/>
                </a:prstGeom>
              </p:spPr>
            </p:pic>
            <p:grpSp>
              <p:nvGrpSpPr>
                <p:cNvPr id="20" name="Grupo 19">
                  <a:extLst>
                    <a:ext uri="{FF2B5EF4-FFF2-40B4-BE49-F238E27FC236}">
                      <a16:creationId xmlns:a16="http://schemas.microsoft.com/office/drawing/2014/main" id="{7D95D852-44D9-9323-0520-79409B2F71D4}"/>
                    </a:ext>
                  </a:extLst>
                </p:cNvPr>
                <p:cNvGrpSpPr/>
                <p:nvPr/>
              </p:nvGrpSpPr>
              <p:grpSpPr>
                <a:xfrm>
                  <a:off x="7317827" y="5673893"/>
                  <a:ext cx="4191001" cy="546797"/>
                  <a:chOff x="7041776" y="2976282"/>
                  <a:chExt cx="4191001" cy="546797"/>
                </a:xfrm>
              </p:grpSpPr>
              <p:sp>
                <p:nvSpPr>
                  <p:cNvPr id="22" name="Rectángulo 21">
                    <a:extLst>
                      <a:ext uri="{FF2B5EF4-FFF2-40B4-BE49-F238E27FC236}">
                        <a16:creationId xmlns:a16="http://schemas.microsoft.com/office/drawing/2014/main" id="{7DE0E070-EC25-DFA0-F141-0CF84AC88B01}"/>
                      </a:ext>
                    </a:extLst>
                  </p:cNvPr>
                  <p:cNvSpPr/>
                  <p:nvPr/>
                </p:nvSpPr>
                <p:spPr>
                  <a:xfrm>
                    <a:off x="7041776" y="2976282"/>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8B41C2DC-812F-24EF-31EA-7FABAF719329}"/>
                      </a:ext>
                    </a:extLst>
                  </p:cNvPr>
                  <p:cNvSpPr/>
                  <p:nvPr/>
                </p:nvSpPr>
                <p:spPr>
                  <a:xfrm>
                    <a:off x="10748682" y="3070361"/>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sp>
            <p:nvSpPr>
              <p:cNvPr id="36" name="Rectángulo redondeado 35">
                <a:extLst>
                  <a:ext uri="{FF2B5EF4-FFF2-40B4-BE49-F238E27FC236}">
                    <a16:creationId xmlns:a16="http://schemas.microsoft.com/office/drawing/2014/main" id="{997259C4-8E01-C5B5-151A-9408E45F8E25}"/>
                  </a:ext>
                </a:extLst>
              </p:cNvPr>
              <p:cNvSpPr/>
              <p:nvPr/>
            </p:nvSpPr>
            <p:spPr>
              <a:xfrm>
                <a:off x="6969106" y="3673182"/>
                <a:ext cx="3937648"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grpSp>
        <p:nvGrpSpPr>
          <p:cNvPr id="4" name="Grupo 3">
            <a:extLst>
              <a:ext uri="{FF2B5EF4-FFF2-40B4-BE49-F238E27FC236}">
                <a16:creationId xmlns:a16="http://schemas.microsoft.com/office/drawing/2014/main" id="{43944F1E-F4CD-F4FD-533C-969B5540CDCA}"/>
              </a:ext>
            </a:extLst>
          </p:cNvPr>
          <p:cNvGrpSpPr/>
          <p:nvPr/>
        </p:nvGrpSpPr>
        <p:grpSpPr>
          <a:xfrm>
            <a:off x="1721652" y="3458388"/>
            <a:ext cx="8748694" cy="654883"/>
            <a:chOff x="241728" y="4860092"/>
            <a:chExt cx="7659260" cy="654883"/>
          </a:xfrm>
        </p:grpSpPr>
        <p:sp>
          <p:nvSpPr>
            <p:cNvPr id="5" name="CuadroTexto 4">
              <a:extLst>
                <a:ext uri="{FF2B5EF4-FFF2-40B4-BE49-F238E27FC236}">
                  <a16:creationId xmlns:a16="http://schemas.microsoft.com/office/drawing/2014/main" id="{B1435F18-EF37-17C3-BFDA-ABD0C4CA542D}"/>
                </a:ext>
              </a:extLst>
            </p:cNvPr>
            <p:cNvSpPr txBox="1"/>
            <p:nvPr/>
          </p:nvSpPr>
          <p:spPr>
            <a:xfrm>
              <a:off x="241728" y="4860092"/>
              <a:ext cx="7610588" cy="646331"/>
            </a:xfrm>
            <a:prstGeom prst="rect">
              <a:avLst/>
            </a:prstGeom>
            <a:solidFill>
              <a:schemeClr val="bg1"/>
            </a:solidFill>
          </p:spPr>
          <p:txBody>
            <a:bodyPr wrap="square">
              <a:spAutoFit/>
            </a:bodyPr>
            <a:lstStyle/>
            <a:p>
              <a:pPr algn="ct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dispersion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energy</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is</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dominant</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contribution</a:t>
              </a:r>
              <a:r>
                <a:rPr lang="es-ES" sz="1800" i="0" u="none" strike="noStrike" dirty="0">
                  <a:solidFill>
                    <a:srgbClr val="111111"/>
                  </a:solidFill>
                  <a:effectLst/>
                  <a:latin typeface="Helvetica" pitchFamily="2" charset="0"/>
                </a:rPr>
                <a:t> in </a:t>
              </a:r>
              <a:r>
                <a:rPr lang="es-ES" sz="1800" i="0" u="none" strike="noStrike" dirty="0" err="1">
                  <a:solidFill>
                    <a:srgbClr val="111111"/>
                  </a:solidFill>
                  <a:effectLst/>
                  <a:latin typeface="Helvetica" pitchFamily="2" charset="0"/>
                </a:rPr>
                <a:t>all</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complexes, </a:t>
              </a:r>
              <a:r>
                <a:rPr lang="es-ES" sz="1800" i="0" u="none" strike="noStrike" dirty="0" err="1">
                  <a:solidFill>
                    <a:srgbClr val="111111"/>
                  </a:solidFill>
                  <a:effectLst/>
                  <a:latin typeface="Helvetica" pitchFamily="2" charset="0"/>
                </a:rPr>
                <a:t>but</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some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important</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differences</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explain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trends</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observed</a:t>
              </a:r>
              <a:r>
                <a:rPr lang="es-ES" sz="1800" i="0" u="none" strike="noStrike" dirty="0">
                  <a:solidFill>
                    <a:srgbClr val="111111"/>
                  </a:solidFill>
                  <a:effectLst/>
                  <a:latin typeface="Helvetica" pitchFamily="2" charset="0"/>
                </a:rPr>
                <a:t> in </a:t>
              </a:r>
              <a:r>
                <a:rPr lang="es-ES" sz="1800" i="0" u="none" strike="noStrike" dirty="0" err="1">
                  <a:solidFill>
                    <a:srgbClr val="111111"/>
                  </a:solidFill>
                  <a:effectLst/>
                  <a:latin typeface="Helvetica" pitchFamily="2" charset="0"/>
                </a:rPr>
                <a:t>the</a:t>
              </a:r>
              <a:r>
                <a:rPr lang="es-ES" sz="1800" i="0" u="none" strike="noStrike" dirty="0">
                  <a:solidFill>
                    <a:srgbClr val="111111"/>
                  </a:solidFill>
                  <a:effectLst/>
                  <a:latin typeface="Helvetica" pitchFamily="2" charset="0"/>
                </a:rPr>
                <a:t> total </a:t>
              </a:r>
              <a:r>
                <a:rPr lang="es-ES" sz="1800" i="0" u="none" strike="noStrike" dirty="0" err="1">
                  <a:solidFill>
                    <a:srgbClr val="111111"/>
                  </a:solidFill>
                  <a:effectLst/>
                  <a:latin typeface="Helvetica" pitchFamily="2" charset="0"/>
                </a:rPr>
                <a:t>interaction</a:t>
              </a:r>
              <a:r>
                <a:rPr lang="es-ES" sz="1800" i="0" u="none" strike="noStrike" dirty="0">
                  <a:solidFill>
                    <a:srgbClr val="111111"/>
                  </a:solidFill>
                  <a:effectLst/>
                  <a:latin typeface="Helvetica" pitchFamily="2" charset="0"/>
                </a:rPr>
                <a:t> </a:t>
              </a:r>
              <a:r>
                <a:rPr lang="es-ES" sz="1800" i="0" u="none" strike="noStrike" dirty="0" err="1">
                  <a:solidFill>
                    <a:srgbClr val="111111"/>
                  </a:solidFill>
                  <a:effectLst/>
                  <a:latin typeface="Helvetica" pitchFamily="2" charset="0"/>
                </a:rPr>
                <a:t>energies</a:t>
              </a:r>
              <a:r>
                <a:rPr lang="es-ES" sz="1800" i="0" u="none" strike="noStrike" dirty="0">
                  <a:solidFill>
                    <a:srgbClr val="111111"/>
                  </a:solidFill>
                  <a:effectLst/>
                  <a:latin typeface="Helvetica" pitchFamily="2" charset="0"/>
                </a:rPr>
                <a:t>.</a:t>
              </a:r>
              <a:endParaRPr lang="es-ES" dirty="0"/>
            </a:p>
          </p:txBody>
        </p:sp>
        <p:sp>
          <p:nvSpPr>
            <p:cNvPr id="6" name="Rectángulo redondeado 5">
              <a:extLst>
                <a:ext uri="{FF2B5EF4-FFF2-40B4-BE49-F238E27FC236}">
                  <a16:creationId xmlns:a16="http://schemas.microsoft.com/office/drawing/2014/main" id="{CDD23A8B-A1AB-56E3-A922-8B79D223FCB9}"/>
                </a:ext>
              </a:extLst>
            </p:cNvPr>
            <p:cNvSpPr/>
            <p:nvPr/>
          </p:nvSpPr>
          <p:spPr>
            <a:xfrm>
              <a:off x="241728" y="4878656"/>
              <a:ext cx="7659260" cy="636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7" name="Grupo 6">
            <a:extLst>
              <a:ext uri="{FF2B5EF4-FFF2-40B4-BE49-F238E27FC236}">
                <a16:creationId xmlns:a16="http://schemas.microsoft.com/office/drawing/2014/main" id="{3F2A28D4-4F56-AEFB-616F-0961E71AF855}"/>
              </a:ext>
            </a:extLst>
          </p:cNvPr>
          <p:cNvGrpSpPr/>
          <p:nvPr/>
        </p:nvGrpSpPr>
        <p:grpSpPr>
          <a:xfrm>
            <a:off x="2266369" y="4240389"/>
            <a:ext cx="7659260" cy="654883"/>
            <a:chOff x="241728" y="4860092"/>
            <a:chExt cx="7659260" cy="654883"/>
          </a:xfrm>
        </p:grpSpPr>
        <p:sp>
          <p:nvSpPr>
            <p:cNvPr id="11" name="CuadroTexto 10">
              <a:extLst>
                <a:ext uri="{FF2B5EF4-FFF2-40B4-BE49-F238E27FC236}">
                  <a16:creationId xmlns:a16="http://schemas.microsoft.com/office/drawing/2014/main" id="{C29C91D3-86C8-79A6-E961-DD77AC6A9BCD}"/>
                </a:ext>
              </a:extLst>
            </p:cNvPr>
            <p:cNvSpPr txBox="1"/>
            <p:nvPr/>
          </p:nvSpPr>
          <p:spPr>
            <a:xfrm>
              <a:off x="241728" y="4860092"/>
              <a:ext cx="7610588" cy="646331"/>
            </a:xfrm>
            <a:prstGeom prst="rect">
              <a:avLst/>
            </a:prstGeom>
            <a:solidFill>
              <a:schemeClr val="bg1"/>
            </a:solidFill>
          </p:spPr>
          <p:txBody>
            <a:bodyPr wrap="square">
              <a:spAutoFit/>
            </a:bodyPr>
            <a:lstStyle/>
            <a:p>
              <a:pPr algn="ctr"/>
              <a:r>
                <a:rPr lang="es-ES" dirty="0" err="1">
                  <a:latin typeface="Helvetica" pitchFamily="2" charset="0"/>
                </a:rPr>
                <a:t>The</a:t>
              </a:r>
              <a:r>
                <a:rPr lang="es-ES" dirty="0">
                  <a:latin typeface="Helvetica" pitchFamily="2" charset="0"/>
                </a:rPr>
                <a:t> </a:t>
              </a:r>
              <a:r>
                <a:rPr lang="es-ES" dirty="0" err="1">
                  <a:latin typeface="Helvetica" pitchFamily="2" charset="0"/>
                </a:rPr>
                <a:t>induction</a:t>
              </a:r>
              <a:r>
                <a:rPr lang="es-ES" dirty="0">
                  <a:latin typeface="Helvetica" pitchFamily="2" charset="0"/>
                </a:rPr>
                <a:t> </a:t>
              </a:r>
              <a:r>
                <a:rPr lang="es-ES" dirty="0" err="1">
                  <a:latin typeface="Helvetica" pitchFamily="2" charset="0"/>
                </a:rPr>
                <a:t>energy</a:t>
              </a:r>
              <a:r>
                <a:rPr lang="es-ES" dirty="0">
                  <a:latin typeface="Helvetica" pitchFamily="2" charset="0"/>
                </a:rPr>
                <a:t> </a:t>
              </a:r>
              <a:r>
                <a:rPr lang="es-ES" dirty="0" err="1">
                  <a:latin typeface="Helvetica" pitchFamily="2" charset="0"/>
                </a:rPr>
                <a:t>is</a:t>
              </a:r>
              <a:r>
                <a:rPr lang="es-ES" dirty="0">
                  <a:latin typeface="Helvetica" pitchFamily="2" charset="0"/>
                </a:rPr>
                <a:t> </a:t>
              </a:r>
              <a:r>
                <a:rPr lang="es-ES" dirty="0" err="1">
                  <a:latin typeface="Helvetica" pitchFamily="2" charset="0"/>
                </a:rPr>
                <a:t>significant</a:t>
              </a:r>
              <a:r>
                <a:rPr lang="es-ES" dirty="0">
                  <a:latin typeface="Helvetica" pitchFamily="2" charset="0"/>
                </a:rPr>
                <a:t> in </a:t>
              </a:r>
              <a:r>
                <a:rPr lang="es-ES" dirty="0" err="1">
                  <a:latin typeface="Helvetica" pitchFamily="2" charset="0"/>
                </a:rPr>
                <a:t>white</a:t>
              </a:r>
              <a:r>
                <a:rPr lang="es-ES" dirty="0">
                  <a:latin typeface="Helvetica" pitchFamily="2" charset="0"/>
                </a:rPr>
                <a:t> </a:t>
              </a:r>
              <a:r>
                <a:rPr lang="es-ES" dirty="0" err="1">
                  <a:latin typeface="Helvetica" pitchFamily="2" charset="0"/>
                </a:rPr>
                <a:t>graphene</a:t>
              </a:r>
              <a:r>
                <a:rPr lang="es-ES" dirty="0">
                  <a:latin typeface="Helvetica" pitchFamily="2" charset="0"/>
                </a:rPr>
                <a:t> (BN96) </a:t>
              </a:r>
              <a:r>
                <a:rPr lang="es-ES" dirty="0" err="1">
                  <a:latin typeface="Helvetica" pitchFamily="2" charset="0"/>
                </a:rPr>
                <a:t>due</a:t>
              </a:r>
              <a:r>
                <a:rPr lang="es-ES" dirty="0">
                  <a:latin typeface="Helvetica" pitchFamily="2" charset="0"/>
                </a:rPr>
                <a:t> </a:t>
              </a:r>
              <a:r>
                <a:rPr lang="es-ES" dirty="0" err="1">
                  <a:latin typeface="Helvetica" pitchFamily="2" charset="0"/>
                </a:rPr>
                <a:t>to</a:t>
              </a:r>
              <a:r>
                <a:rPr lang="es-ES" dirty="0">
                  <a:latin typeface="Helvetica" pitchFamily="2" charset="0"/>
                </a:rPr>
                <a:t> </a:t>
              </a:r>
              <a:r>
                <a:rPr lang="es-ES" dirty="0" err="1">
                  <a:latin typeface="Helvetica" pitchFamily="2" charset="0"/>
                </a:rPr>
                <a:t>the</a:t>
              </a:r>
              <a:r>
                <a:rPr lang="es-ES" sz="1800" dirty="0">
                  <a:effectLst/>
                  <a:latin typeface="Helvetica" pitchFamily="2" charset="0"/>
                </a:rPr>
                <a:t> </a:t>
              </a:r>
              <a:r>
                <a:rPr lang="es-ES" sz="1800" dirty="0" err="1">
                  <a:effectLst/>
                  <a:latin typeface="Helvetica" pitchFamily="2" charset="0"/>
                </a:rPr>
                <a:t>presence</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polar B-N </a:t>
              </a:r>
              <a:r>
                <a:rPr lang="es-ES" sz="1800" dirty="0" err="1">
                  <a:effectLst/>
                  <a:latin typeface="Helvetica" pitchFamily="2" charset="0"/>
                </a:rPr>
                <a:t>bonds</a:t>
              </a:r>
              <a:r>
                <a:rPr lang="es-ES" sz="1800" dirty="0">
                  <a:effectLst/>
                  <a:latin typeface="Helvetica" pitchFamily="2" charset="0"/>
                </a:rPr>
                <a:t>.</a:t>
              </a:r>
              <a:endParaRPr lang="es-ES" dirty="0">
                <a:latin typeface="Helvetica" pitchFamily="2" charset="0"/>
              </a:endParaRPr>
            </a:p>
          </p:txBody>
        </p:sp>
        <p:sp>
          <p:nvSpPr>
            <p:cNvPr id="13" name="Rectángulo redondeado 12">
              <a:extLst>
                <a:ext uri="{FF2B5EF4-FFF2-40B4-BE49-F238E27FC236}">
                  <a16:creationId xmlns:a16="http://schemas.microsoft.com/office/drawing/2014/main" id="{776D3AD2-D5EF-1BBC-2A63-D0277663B09C}"/>
                </a:ext>
              </a:extLst>
            </p:cNvPr>
            <p:cNvSpPr/>
            <p:nvPr/>
          </p:nvSpPr>
          <p:spPr>
            <a:xfrm>
              <a:off x="241728" y="4878656"/>
              <a:ext cx="7659260" cy="636319"/>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14" name="Grupo 13">
            <a:extLst>
              <a:ext uri="{FF2B5EF4-FFF2-40B4-BE49-F238E27FC236}">
                <a16:creationId xmlns:a16="http://schemas.microsoft.com/office/drawing/2014/main" id="{BC29B491-431C-6691-8144-6D756532E18F}"/>
              </a:ext>
            </a:extLst>
          </p:cNvPr>
          <p:cNvGrpSpPr/>
          <p:nvPr/>
        </p:nvGrpSpPr>
        <p:grpSpPr>
          <a:xfrm>
            <a:off x="2301408" y="4981942"/>
            <a:ext cx="7659260" cy="405968"/>
            <a:chOff x="241728" y="4860092"/>
            <a:chExt cx="7659260" cy="654883"/>
          </a:xfrm>
        </p:grpSpPr>
        <p:sp>
          <p:nvSpPr>
            <p:cNvPr id="15" name="CuadroTexto 14">
              <a:extLst>
                <a:ext uri="{FF2B5EF4-FFF2-40B4-BE49-F238E27FC236}">
                  <a16:creationId xmlns:a16="http://schemas.microsoft.com/office/drawing/2014/main" id="{CDF976AF-B428-EC38-688F-DE06F328215F}"/>
                </a:ext>
              </a:extLst>
            </p:cNvPr>
            <p:cNvSpPr txBox="1"/>
            <p:nvPr/>
          </p:nvSpPr>
          <p:spPr>
            <a:xfrm>
              <a:off x="241728" y="4860092"/>
              <a:ext cx="7610588" cy="595784"/>
            </a:xfrm>
            <a:prstGeom prst="rect">
              <a:avLst/>
            </a:prstGeom>
            <a:solidFill>
              <a:schemeClr val="bg1"/>
            </a:solidFill>
          </p:spPr>
          <p:txBody>
            <a:bodyPr wrap="square">
              <a:spAutoFit/>
            </a:bodyPr>
            <a:lstStyle/>
            <a:p>
              <a:pPr algn="ctr"/>
              <a:r>
                <a:rPr lang="en-US" dirty="0">
                  <a:latin typeface="Calibri" panose="020F0502020204030204" pitchFamily="34" charset="0"/>
                  <a:ea typeface="Calibri" panose="020F0502020204030204" pitchFamily="34" charset="0"/>
                  <a:cs typeface="Times New Roman" panose="02020603050405020304" pitchFamily="18" charset="0"/>
                </a:rPr>
                <a:t>E</a:t>
              </a:r>
              <a:r>
                <a:rPr lang="en-US" sz="1800" dirty="0">
                  <a:effectLst/>
                  <a:latin typeface="Calibri" panose="020F0502020204030204" pitchFamily="34" charset="0"/>
                  <a:ea typeface="Calibri" panose="020F0502020204030204" pitchFamily="34" charset="0"/>
                  <a:cs typeface="Times New Roman" panose="02020603050405020304" pitchFamily="18" charset="0"/>
                </a:rPr>
                <a:t>xternal borazine rings have little influence on the interaction of the pollutants </a:t>
              </a:r>
              <a:endParaRPr lang="es-ES" dirty="0">
                <a:latin typeface="Helvetica" pitchFamily="2" charset="0"/>
              </a:endParaRPr>
            </a:p>
          </p:txBody>
        </p:sp>
        <p:sp>
          <p:nvSpPr>
            <p:cNvPr id="21" name="Rectángulo redondeado 20">
              <a:extLst>
                <a:ext uri="{FF2B5EF4-FFF2-40B4-BE49-F238E27FC236}">
                  <a16:creationId xmlns:a16="http://schemas.microsoft.com/office/drawing/2014/main" id="{0559B417-7F5D-26A5-E9CA-DE3CB09510EA}"/>
                </a:ext>
              </a:extLst>
            </p:cNvPr>
            <p:cNvSpPr/>
            <p:nvPr/>
          </p:nvSpPr>
          <p:spPr>
            <a:xfrm>
              <a:off x="241728" y="4878656"/>
              <a:ext cx="7659260" cy="636319"/>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Tree>
    <p:extLst>
      <p:ext uri="{BB962C8B-B14F-4D97-AF65-F5344CB8AC3E}">
        <p14:creationId xmlns:p14="http://schemas.microsoft.com/office/powerpoint/2010/main" val="30845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10"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5"/>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Permeation </a:t>
            </a:r>
            <a:r>
              <a:rPr lang="de-AT" sz="2800" b="1" dirty="0" err="1">
                <a:solidFill>
                  <a:srgbClr val="0000FF"/>
                </a:solidFill>
                <a:latin typeface="Helvetica" panose="020B0604020202020204" pitchFamily="34" charset="0"/>
                <a:cs typeface="Helvetica" panose="020B0604020202020204" pitchFamily="34" charset="0"/>
              </a:rPr>
              <a:t>of</a:t>
            </a:r>
            <a:r>
              <a:rPr lang="de-AT" sz="2800" b="1" dirty="0">
                <a:solidFill>
                  <a:srgbClr val="0000FF"/>
                </a:solidFill>
                <a:latin typeface="Helvetica" panose="020B0604020202020204" pitchFamily="34" charset="0"/>
                <a:cs typeface="Helvetica" panose="020B0604020202020204" pitchFamily="34" charset="0"/>
              </a:rPr>
              <a:t> POPs </a:t>
            </a:r>
            <a:r>
              <a:rPr lang="de-AT" sz="2800" b="1" dirty="0" err="1">
                <a:solidFill>
                  <a:srgbClr val="0000FF"/>
                </a:solidFill>
                <a:latin typeface="Helvetica" panose="020B0604020202020204" pitchFamily="34" charset="0"/>
                <a:cs typeface="Helvetica" panose="020B0604020202020204" pitchFamily="34" charset="0"/>
              </a:rPr>
              <a:t>through</a:t>
            </a:r>
            <a:r>
              <a:rPr lang="de-AT" sz="2800" b="1" dirty="0">
                <a:solidFill>
                  <a:srgbClr val="0000FF"/>
                </a:solidFill>
                <a:latin typeface="Helvetica" panose="020B0604020202020204" pitchFamily="34" charset="0"/>
                <a:cs typeface="Helvetica" panose="020B0604020202020204" pitchFamily="34" charset="0"/>
              </a:rPr>
              <a:t> </a:t>
            </a:r>
            <a:r>
              <a:rPr lang="de-AT" sz="2800" b="1" dirty="0" err="1">
                <a:solidFill>
                  <a:srgbClr val="0000FF"/>
                </a:solidFill>
                <a:latin typeface="Helvetica" panose="020B0604020202020204" pitchFamily="34" charset="0"/>
                <a:cs typeface="Helvetica" panose="020B0604020202020204" pitchFamily="34" charset="0"/>
              </a:rPr>
              <a:t>Membranes</a:t>
            </a:r>
            <a:endParaRPr lang="de-AT" sz="2800" b="1" dirty="0">
              <a:solidFill>
                <a:srgbClr val="0000FF"/>
              </a:solidFill>
              <a:latin typeface="Helvetica" panose="020B0604020202020204" pitchFamily="34" charset="0"/>
              <a:cs typeface="Helvetica" panose="020B0604020202020204" pitchFamily="34" charset="0"/>
            </a:endParaRPr>
          </a:p>
        </p:txBody>
      </p:sp>
      <p:sp>
        <p:nvSpPr>
          <p:cNvPr id="36" name="Rectángulo 9">
            <a:extLst>
              <a:ext uri="{FF2B5EF4-FFF2-40B4-BE49-F238E27FC236}">
                <a16:creationId xmlns:a16="http://schemas.microsoft.com/office/drawing/2014/main" id="{22242B80-96EC-7675-4740-4E27652C4E29}"/>
              </a:ext>
            </a:extLst>
          </p:cNvPr>
          <p:cNvSpPr/>
          <p:nvPr/>
        </p:nvSpPr>
        <p:spPr>
          <a:xfrm>
            <a:off x="7614978" y="791790"/>
            <a:ext cx="4310374" cy="369332"/>
          </a:xfrm>
          <a:prstGeom prst="rect">
            <a:avLst/>
          </a:prstGeom>
        </p:spPr>
        <p:txBody>
          <a:bodyPr wrap="square">
            <a:spAutoFit/>
          </a:bodyPr>
          <a:lstStyle/>
          <a:p>
            <a:pPr algn="ctr"/>
            <a:r>
              <a:rPr lang="en-US" dirty="0">
                <a:solidFill>
                  <a:srgbClr val="000000"/>
                </a:solidFill>
                <a:latin typeface="Helvetica" panose="020B0604020202020204" pitchFamily="34" charset="0"/>
                <a:cs typeface="Helvetica" panose="020B0604020202020204" pitchFamily="34" charset="0"/>
              </a:rPr>
              <a:t>Dioleoylphosphocholine (DOPC)</a:t>
            </a:r>
            <a:endParaRPr lang="es-ES" dirty="0">
              <a:solidFill>
                <a:srgbClr val="0000FF"/>
              </a:solidFill>
              <a:latin typeface="Helvetica" panose="020B0604020202020204" pitchFamily="34" charset="0"/>
              <a:cs typeface="Helvetica" panose="020B0604020202020204" pitchFamily="34" charset="0"/>
            </a:endParaRPr>
          </a:p>
        </p:txBody>
      </p:sp>
      <p:pic>
        <p:nvPicPr>
          <p:cNvPr id="37" name="Imagen 36">
            <a:extLst>
              <a:ext uri="{FF2B5EF4-FFF2-40B4-BE49-F238E27FC236}">
                <a16:creationId xmlns:a16="http://schemas.microsoft.com/office/drawing/2014/main" id="{419A8C14-F84A-A397-F7F0-1FB02495587E}"/>
              </a:ext>
            </a:extLst>
          </p:cNvPr>
          <p:cNvPicPr>
            <a:picLocks noChangeAspect="1"/>
          </p:cNvPicPr>
          <p:nvPr/>
        </p:nvPicPr>
        <p:blipFill rotWithShape="1">
          <a:blip r:embed="rId6">
            <a:extLst>
              <a:ext uri="{28A0092B-C50C-407E-A947-70E740481C1C}">
                <a14:useLocalDpi xmlns:a14="http://schemas.microsoft.com/office/drawing/2010/main" val="0"/>
              </a:ext>
            </a:extLst>
          </a:blip>
          <a:srcRect t="6565" b="50308"/>
          <a:stretch/>
        </p:blipFill>
        <p:spPr bwMode="auto">
          <a:xfrm>
            <a:off x="8102377" y="1081303"/>
            <a:ext cx="3235325" cy="2480838"/>
          </a:xfrm>
          <a:prstGeom prst="rect">
            <a:avLst/>
          </a:prstGeom>
          <a:ln>
            <a:noFill/>
          </a:ln>
          <a:extLst>
            <a:ext uri="{53640926-AAD7-44D8-BBD7-CCE9431645EC}">
              <a14:shadowObscured xmlns:a14="http://schemas.microsoft.com/office/drawing/2010/main"/>
            </a:ext>
          </a:extLst>
        </p:spPr>
      </p:pic>
      <p:sp>
        <p:nvSpPr>
          <p:cNvPr id="38" name="Rectángulo: esquinas redondeadas 32">
            <a:extLst>
              <a:ext uri="{FF2B5EF4-FFF2-40B4-BE49-F238E27FC236}">
                <a16:creationId xmlns:a16="http://schemas.microsoft.com/office/drawing/2014/main" id="{21FE76D3-2308-AE07-BDD4-FC86AD270A68}"/>
              </a:ext>
            </a:extLst>
          </p:cNvPr>
          <p:cNvSpPr/>
          <p:nvPr/>
        </p:nvSpPr>
        <p:spPr>
          <a:xfrm>
            <a:off x="9770165" y="1834427"/>
            <a:ext cx="1038943" cy="369332"/>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esquinas redondeadas 32">
            <a:extLst>
              <a:ext uri="{FF2B5EF4-FFF2-40B4-BE49-F238E27FC236}">
                <a16:creationId xmlns:a16="http://schemas.microsoft.com/office/drawing/2014/main" id="{C3A55A81-26E9-771E-5AD1-68201BC688C1}"/>
              </a:ext>
            </a:extLst>
          </p:cNvPr>
          <p:cNvSpPr/>
          <p:nvPr/>
        </p:nvSpPr>
        <p:spPr>
          <a:xfrm>
            <a:off x="8233834" y="1136678"/>
            <a:ext cx="3103868" cy="61792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0" name="Straight Connector 4">
            <a:extLst>
              <a:ext uri="{FF2B5EF4-FFF2-40B4-BE49-F238E27FC236}">
                <a16:creationId xmlns:a16="http://schemas.microsoft.com/office/drawing/2014/main" id="{71CAC6C0-6918-2ADF-B045-33386B655F4E}"/>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AD8BECC1-836B-DCFE-8D51-51BEA8F0724F}"/>
              </a:ext>
            </a:extLst>
          </p:cNvPr>
          <p:cNvSpPr txBox="1"/>
          <p:nvPr/>
        </p:nvSpPr>
        <p:spPr>
          <a:xfrm>
            <a:off x="407836" y="832142"/>
            <a:ext cx="7694541" cy="707886"/>
          </a:xfrm>
          <a:prstGeom prst="rect">
            <a:avLst/>
          </a:prstGeom>
          <a:noFill/>
        </p:spPr>
        <p:txBody>
          <a:bodyPr wrap="square">
            <a:spAutoFit/>
          </a:bodyPr>
          <a:lstStyle/>
          <a:p>
            <a:pPr marL="342900" indent="-342900">
              <a:buFont typeface="Arial" panose="020B0604020202020204" pitchFamily="34" charset="0"/>
              <a:buChar char="•"/>
            </a:pPr>
            <a:r>
              <a:rPr lang="es-ES" sz="2000" dirty="0" err="1">
                <a:latin typeface="Helvetica" pitchFamily="2" charset="0"/>
                <a:ea typeface="Calibri" panose="020F0502020204030204" pitchFamily="34" charset="0"/>
              </a:rPr>
              <a:t>The</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lipid</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bilayer</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is</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formed</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by</a:t>
            </a:r>
            <a:r>
              <a:rPr lang="es-ES" sz="2000" dirty="0">
                <a:latin typeface="Helvetica" pitchFamily="2" charset="0"/>
                <a:ea typeface="Calibri" panose="020F0502020204030204" pitchFamily="34" charset="0"/>
              </a:rPr>
              <a:t> 64 </a:t>
            </a:r>
            <a:r>
              <a:rPr lang="es-ES" sz="2000" dirty="0" err="1">
                <a:latin typeface="Helvetica" pitchFamily="2" charset="0"/>
                <a:ea typeface="Calibri" panose="020F0502020204030204" pitchFamily="34" charset="0"/>
              </a:rPr>
              <a:t>molecules</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of</a:t>
            </a:r>
            <a:r>
              <a:rPr lang="es-ES" sz="2000" dirty="0">
                <a:latin typeface="Helvetica" pitchFamily="2" charset="0"/>
                <a:ea typeface="Calibri" panose="020F0502020204030204" pitchFamily="34" charset="0"/>
              </a:rPr>
              <a:t> DOPC per </a:t>
            </a:r>
            <a:r>
              <a:rPr lang="es-ES" sz="2000" dirty="0" err="1">
                <a:latin typeface="Helvetica" pitchFamily="2" charset="0"/>
                <a:ea typeface="Calibri" panose="020F0502020204030204" pitchFamily="34" charset="0"/>
              </a:rPr>
              <a:t>layer</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with</a:t>
            </a:r>
            <a:r>
              <a:rPr lang="es-ES" sz="2000" dirty="0">
                <a:latin typeface="Helvetica" pitchFamily="2" charset="0"/>
                <a:ea typeface="Calibri" panose="020F0502020204030204" pitchFamily="34" charset="0"/>
              </a:rPr>
              <a:t> 25 </a:t>
            </a:r>
            <a:r>
              <a:rPr lang="es-ES" sz="2000" dirty="0" err="1">
                <a:latin typeface="Helvetica" pitchFamily="2" charset="0"/>
                <a:ea typeface="Calibri" panose="020F0502020204030204" pitchFamily="34" charset="0"/>
              </a:rPr>
              <a:t>Å</a:t>
            </a:r>
            <a:r>
              <a:rPr lang="es-ES" sz="2000" dirty="0">
                <a:latin typeface="Helvetica" pitchFamily="2" charset="0"/>
                <a:ea typeface="Calibri" panose="020F0502020204030204" pitchFamily="34" charset="0"/>
              </a:rPr>
              <a:t> fo </a:t>
            </a:r>
            <a:r>
              <a:rPr lang="es-ES" sz="2000" dirty="0" err="1">
                <a:latin typeface="Helvetica" pitchFamily="2" charset="0"/>
                <a:ea typeface="Calibri" panose="020F0502020204030204" pitchFamily="34" charset="0"/>
              </a:rPr>
              <a:t>water</a:t>
            </a:r>
            <a:r>
              <a:rPr lang="es-ES" sz="2000" dirty="0">
                <a:latin typeface="Helvetica" pitchFamily="2" charset="0"/>
                <a:ea typeface="Calibri" panose="020F0502020204030204" pitchFamily="34" charset="0"/>
              </a:rPr>
              <a:t> </a:t>
            </a:r>
            <a:r>
              <a:rPr lang="es-ES" sz="2000" dirty="0" err="1">
                <a:latin typeface="Helvetica" pitchFamily="2" charset="0"/>
                <a:ea typeface="Calibri" panose="020F0502020204030204" pitchFamily="34" charset="0"/>
              </a:rPr>
              <a:t>thickness</a:t>
            </a:r>
            <a:endParaRPr lang="es-ES" sz="2000" dirty="0">
              <a:latin typeface="Helvetica" pitchFamily="2" charset="0"/>
            </a:endParaRPr>
          </a:p>
        </p:txBody>
      </p:sp>
      <p:sp>
        <p:nvSpPr>
          <p:cNvPr id="44" name="CuadroTexto 43">
            <a:extLst>
              <a:ext uri="{FF2B5EF4-FFF2-40B4-BE49-F238E27FC236}">
                <a16:creationId xmlns:a16="http://schemas.microsoft.com/office/drawing/2014/main" id="{BE3BD6BC-05B3-6C4B-A775-940285CA96B4}"/>
              </a:ext>
            </a:extLst>
          </p:cNvPr>
          <p:cNvSpPr txBox="1"/>
          <p:nvPr/>
        </p:nvSpPr>
        <p:spPr>
          <a:xfrm>
            <a:off x="407835" y="1540028"/>
            <a:ext cx="7694541" cy="400110"/>
          </a:xfrm>
          <a:prstGeom prst="rect">
            <a:avLst/>
          </a:prstGeom>
          <a:noFill/>
        </p:spPr>
        <p:txBody>
          <a:bodyPr wrap="square">
            <a:spAutoFit/>
          </a:bodyPr>
          <a:lstStyle/>
          <a:p>
            <a:pPr marL="342900" indent="-342900">
              <a:buFont typeface="Arial" panose="020B0604020202020204" pitchFamily="34" charset="0"/>
              <a:buChar char="•"/>
            </a:pPr>
            <a:r>
              <a:rPr lang="es-ES" sz="2000" dirty="0">
                <a:latin typeface="Helvetica" pitchFamily="2" charset="0"/>
              </a:rPr>
              <a:t>TCDD/TCDF are placed at 32 </a:t>
            </a:r>
            <a:r>
              <a:rPr lang="es-ES" sz="2000" dirty="0" err="1">
                <a:latin typeface="Helvetica" pitchFamily="2" charset="0"/>
              </a:rPr>
              <a:t>Å</a:t>
            </a:r>
            <a:r>
              <a:rPr lang="es-ES" sz="2000" dirty="0">
                <a:latin typeface="Helvetica" pitchFamily="2" charset="0"/>
              </a:rPr>
              <a:t> </a:t>
            </a:r>
            <a:r>
              <a:rPr lang="es-ES" sz="2000" dirty="0" err="1">
                <a:latin typeface="Helvetica" pitchFamily="2" charset="0"/>
              </a:rPr>
              <a:t>from</a:t>
            </a:r>
            <a:r>
              <a:rPr lang="es-ES" sz="2000" dirty="0">
                <a:latin typeface="Helvetica" pitchFamily="2" charset="0"/>
              </a:rPr>
              <a:t> CM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membrane</a:t>
            </a:r>
            <a:endParaRPr lang="es-ES" sz="2000" dirty="0">
              <a:latin typeface="Helvetica" pitchFamily="2" charset="0"/>
            </a:endParaRPr>
          </a:p>
        </p:txBody>
      </p:sp>
      <p:sp>
        <p:nvSpPr>
          <p:cNvPr id="45" name="CuadroTexto 44">
            <a:extLst>
              <a:ext uri="{FF2B5EF4-FFF2-40B4-BE49-F238E27FC236}">
                <a16:creationId xmlns:a16="http://schemas.microsoft.com/office/drawing/2014/main" id="{6F94C0A9-08DA-40A3-64AF-67FF5DA5D73C}"/>
              </a:ext>
            </a:extLst>
          </p:cNvPr>
          <p:cNvSpPr txBox="1"/>
          <p:nvPr/>
        </p:nvSpPr>
        <p:spPr>
          <a:xfrm>
            <a:off x="407834" y="2003704"/>
            <a:ext cx="7694541" cy="400110"/>
          </a:xfrm>
          <a:prstGeom prst="rect">
            <a:avLst/>
          </a:prstGeom>
          <a:noFill/>
        </p:spPr>
        <p:txBody>
          <a:bodyPr wrap="square">
            <a:spAutoFit/>
          </a:bodyPr>
          <a:lstStyle/>
          <a:p>
            <a:pPr marL="342900" indent="-342900">
              <a:buFont typeface="Arial" panose="020B0604020202020204" pitchFamily="34" charset="0"/>
              <a:buChar char="•"/>
            </a:pPr>
            <a:r>
              <a:rPr lang="es-ES" sz="2000" dirty="0" err="1">
                <a:latin typeface="Helvetica" pitchFamily="2" charset="0"/>
              </a:rPr>
              <a:t>Minimization</a:t>
            </a:r>
            <a:r>
              <a:rPr lang="es-ES" sz="2000" dirty="0">
                <a:latin typeface="Helvetica" pitchFamily="2" charset="0"/>
              </a:rPr>
              <a:t>, </a:t>
            </a:r>
            <a:r>
              <a:rPr lang="es-ES" sz="2000" dirty="0" err="1">
                <a:latin typeface="Helvetica" pitchFamily="2" charset="0"/>
              </a:rPr>
              <a:t>heating</a:t>
            </a:r>
            <a:r>
              <a:rPr lang="es-ES" sz="2000" dirty="0">
                <a:latin typeface="Helvetica" pitchFamily="2" charset="0"/>
              </a:rPr>
              <a:t> and </a:t>
            </a:r>
            <a:r>
              <a:rPr lang="es-ES" sz="2000" dirty="0" err="1">
                <a:latin typeface="Helvetica" pitchFamily="2" charset="0"/>
              </a:rPr>
              <a:t>producion</a:t>
            </a:r>
            <a:r>
              <a:rPr lang="es-ES" sz="2000" dirty="0">
                <a:latin typeface="Helvetica" pitchFamily="2" charset="0"/>
              </a:rPr>
              <a:t> </a:t>
            </a:r>
            <a:r>
              <a:rPr lang="es-ES" sz="2000" dirty="0" err="1">
                <a:latin typeface="Helvetica" pitchFamily="2" charset="0"/>
              </a:rPr>
              <a:t>by</a:t>
            </a:r>
            <a:r>
              <a:rPr lang="es-ES" sz="2000" dirty="0">
                <a:latin typeface="Helvetica" pitchFamily="2" charset="0"/>
              </a:rPr>
              <a:t> </a:t>
            </a:r>
            <a:r>
              <a:rPr lang="es-ES" sz="2000" dirty="0" err="1">
                <a:latin typeface="Helvetica" pitchFamily="2" charset="0"/>
              </a:rPr>
              <a:t>classical</a:t>
            </a:r>
            <a:r>
              <a:rPr lang="es-ES" sz="2000" dirty="0">
                <a:latin typeface="Helvetica" pitchFamily="2" charset="0"/>
              </a:rPr>
              <a:t> MD</a:t>
            </a:r>
          </a:p>
        </p:txBody>
      </p:sp>
      <p:sp>
        <p:nvSpPr>
          <p:cNvPr id="48" name="CuadroTexto 47">
            <a:extLst>
              <a:ext uri="{FF2B5EF4-FFF2-40B4-BE49-F238E27FC236}">
                <a16:creationId xmlns:a16="http://schemas.microsoft.com/office/drawing/2014/main" id="{E78FDDF5-24FD-7549-8962-EA15FC947C0D}"/>
              </a:ext>
            </a:extLst>
          </p:cNvPr>
          <p:cNvSpPr txBox="1"/>
          <p:nvPr/>
        </p:nvSpPr>
        <p:spPr>
          <a:xfrm>
            <a:off x="407833" y="2496547"/>
            <a:ext cx="7694541" cy="707886"/>
          </a:xfrm>
          <a:prstGeom prst="rect">
            <a:avLst/>
          </a:prstGeom>
          <a:noFill/>
        </p:spPr>
        <p:txBody>
          <a:bodyPr wrap="square">
            <a:spAutoFit/>
          </a:bodyPr>
          <a:lstStyle/>
          <a:p>
            <a:pPr marL="342900" indent="-342900">
              <a:buFont typeface="Arial" panose="020B0604020202020204" pitchFamily="34" charset="0"/>
              <a:buChar char="•"/>
            </a:pP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permeation</a:t>
            </a:r>
            <a:r>
              <a:rPr lang="es-ES" sz="2000" dirty="0">
                <a:latin typeface="Helvetica" pitchFamily="2" charset="0"/>
              </a:rPr>
              <a:t> </a:t>
            </a:r>
            <a:r>
              <a:rPr lang="es-ES" sz="2000" dirty="0" err="1">
                <a:latin typeface="Helvetica" pitchFamily="2" charset="0"/>
              </a:rPr>
              <a:t>processes</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pollutants</a:t>
            </a:r>
            <a:r>
              <a:rPr lang="es-ES" sz="2000" dirty="0">
                <a:latin typeface="Helvetica" pitchFamily="2" charset="0"/>
              </a:rPr>
              <a:t> </a:t>
            </a:r>
            <a:r>
              <a:rPr lang="es-ES" sz="2000" dirty="0" err="1">
                <a:latin typeface="Helvetica" pitchFamily="2" charset="0"/>
              </a:rPr>
              <a:t>through</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lipid</a:t>
            </a:r>
            <a:r>
              <a:rPr lang="es-ES" sz="2000" dirty="0">
                <a:latin typeface="Helvetica" pitchFamily="2" charset="0"/>
              </a:rPr>
              <a:t> </a:t>
            </a:r>
            <a:r>
              <a:rPr lang="es-ES" sz="2000" dirty="0" err="1">
                <a:latin typeface="Helvetica" pitchFamily="2" charset="0"/>
              </a:rPr>
              <a:t>bilayer</a:t>
            </a:r>
            <a:r>
              <a:rPr lang="es-ES" sz="2000" dirty="0">
                <a:latin typeface="Helvetica" pitchFamily="2" charset="0"/>
              </a:rPr>
              <a:t> </a:t>
            </a:r>
            <a:r>
              <a:rPr lang="es-ES" sz="2000" dirty="0" err="1">
                <a:latin typeface="Helvetica" pitchFamily="2" charset="0"/>
              </a:rPr>
              <a:t>were</a:t>
            </a:r>
            <a:r>
              <a:rPr lang="es-ES" sz="2000" dirty="0">
                <a:latin typeface="Helvetica" pitchFamily="2" charset="0"/>
              </a:rPr>
              <a:t> </a:t>
            </a:r>
            <a:r>
              <a:rPr lang="es-ES" sz="2000" dirty="0" err="1">
                <a:latin typeface="Helvetica" pitchFamily="2" charset="0"/>
              </a:rPr>
              <a:t>simulated</a:t>
            </a:r>
            <a:r>
              <a:rPr lang="es-ES" sz="2000" dirty="0">
                <a:latin typeface="Helvetica" pitchFamily="2" charset="0"/>
              </a:rPr>
              <a:t> </a:t>
            </a:r>
            <a:r>
              <a:rPr lang="es-ES" sz="2000" dirty="0" err="1">
                <a:latin typeface="Helvetica" pitchFamily="2" charset="0"/>
              </a:rPr>
              <a:t>by</a:t>
            </a:r>
            <a:r>
              <a:rPr lang="es-ES" sz="2000" dirty="0">
                <a:latin typeface="Helvetica" pitchFamily="2" charset="0"/>
              </a:rPr>
              <a:t> </a:t>
            </a:r>
            <a:r>
              <a:rPr lang="es-ES" sz="2000" dirty="0" err="1">
                <a:latin typeface="Helvetica" pitchFamily="2" charset="0"/>
              </a:rPr>
              <a:t>means</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umbrella</a:t>
            </a:r>
            <a:r>
              <a:rPr lang="es-ES" sz="2000" dirty="0">
                <a:latin typeface="Helvetica" pitchFamily="2" charset="0"/>
              </a:rPr>
              <a:t> </a:t>
            </a:r>
            <a:r>
              <a:rPr lang="es-ES" sz="2000" dirty="0" err="1">
                <a:latin typeface="Helvetica" pitchFamily="2" charset="0"/>
              </a:rPr>
              <a:t>sampling</a:t>
            </a:r>
            <a:r>
              <a:rPr lang="es-ES" sz="2000" dirty="0">
                <a:latin typeface="Helvetica" pitchFamily="2" charset="0"/>
              </a:rPr>
              <a:t> </a:t>
            </a:r>
            <a:r>
              <a:rPr lang="es-ES" sz="2000" dirty="0" err="1">
                <a:latin typeface="Helvetica" pitchFamily="2" charset="0"/>
              </a:rPr>
              <a:t>technique</a:t>
            </a:r>
            <a:r>
              <a:rPr lang="es-ES" sz="2000" dirty="0">
                <a:latin typeface="Helvetica" pitchFamily="2" charset="0"/>
              </a:rPr>
              <a:t>. </a:t>
            </a:r>
          </a:p>
        </p:txBody>
      </p:sp>
      <p:sp>
        <p:nvSpPr>
          <p:cNvPr id="51" name="CuadroTexto 50">
            <a:extLst>
              <a:ext uri="{FF2B5EF4-FFF2-40B4-BE49-F238E27FC236}">
                <a16:creationId xmlns:a16="http://schemas.microsoft.com/office/drawing/2014/main" id="{880BC4F4-96AB-8C50-DEBA-AA2D1EF3C015}"/>
              </a:ext>
            </a:extLst>
          </p:cNvPr>
          <p:cNvSpPr txBox="1"/>
          <p:nvPr/>
        </p:nvSpPr>
        <p:spPr>
          <a:xfrm>
            <a:off x="407832" y="3208335"/>
            <a:ext cx="7694541" cy="1323439"/>
          </a:xfrm>
          <a:prstGeom prst="rect">
            <a:avLst/>
          </a:prstGeom>
          <a:noFill/>
        </p:spPr>
        <p:txBody>
          <a:bodyPr wrap="square">
            <a:spAutoFit/>
          </a:bodyPr>
          <a:lstStyle/>
          <a:p>
            <a:pPr marL="342900" indent="-342900">
              <a:buFont typeface="Arial" panose="020B0604020202020204" pitchFamily="34" charset="0"/>
              <a:buChar char="•"/>
            </a:pPr>
            <a:r>
              <a:rPr lang="es-ES" sz="2000" dirty="0" err="1">
                <a:latin typeface="Helvetica" pitchFamily="2" charset="0"/>
              </a:rPr>
              <a:t>The</a:t>
            </a:r>
            <a:r>
              <a:rPr lang="es-ES" sz="2000" dirty="0">
                <a:latin typeface="Helvetica" pitchFamily="2" charset="0"/>
              </a:rPr>
              <a:t> </a:t>
            </a:r>
            <a:r>
              <a:rPr lang="es-ES" sz="2000" dirty="0" err="1">
                <a:effectLst/>
                <a:latin typeface="Helvetica" pitchFamily="2" charset="0"/>
              </a:rPr>
              <a:t>reaction</a:t>
            </a:r>
            <a:r>
              <a:rPr lang="es-ES" sz="2000" dirty="0">
                <a:effectLst/>
                <a:latin typeface="Helvetica" pitchFamily="2" charset="0"/>
              </a:rPr>
              <a:t> </a:t>
            </a:r>
            <a:r>
              <a:rPr lang="es-ES" sz="2000" dirty="0" err="1">
                <a:effectLst/>
                <a:latin typeface="Helvetica" pitchFamily="2" charset="0"/>
              </a:rPr>
              <a:t>coordinate</a:t>
            </a:r>
            <a:r>
              <a:rPr lang="es-ES" sz="2000" dirty="0">
                <a:effectLst/>
                <a:latin typeface="Helvetica" pitchFamily="2" charset="0"/>
              </a:rPr>
              <a:t> </a:t>
            </a:r>
            <a:r>
              <a:rPr lang="es-ES" sz="2000" dirty="0" err="1">
                <a:effectLst/>
                <a:latin typeface="Helvetica" pitchFamily="2" charset="0"/>
              </a:rPr>
              <a:t>is</a:t>
            </a:r>
            <a:r>
              <a:rPr lang="es-ES" sz="2000" dirty="0">
                <a:effectLst/>
                <a:latin typeface="Helvetica" pitchFamily="2" charset="0"/>
              </a:rPr>
              <a:t> </a:t>
            </a:r>
            <a:r>
              <a:rPr lang="es-ES" sz="2000" dirty="0" err="1">
                <a:effectLst/>
                <a:latin typeface="Helvetica" pitchFamily="2" charset="0"/>
              </a:rPr>
              <a:t>divided</a:t>
            </a:r>
            <a:r>
              <a:rPr lang="es-ES" sz="2000" dirty="0">
                <a:effectLst/>
                <a:latin typeface="Helvetica" pitchFamily="2" charset="0"/>
              </a:rPr>
              <a:t> </a:t>
            </a:r>
            <a:r>
              <a:rPr lang="es-ES" sz="2000" dirty="0" err="1">
                <a:effectLst/>
                <a:latin typeface="Helvetica" pitchFamily="2" charset="0"/>
              </a:rPr>
              <a:t>into</a:t>
            </a:r>
            <a:r>
              <a:rPr lang="es-ES" sz="2000" dirty="0">
                <a:effectLst/>
                <a:latin typeface="Helvetica" pitchFamily="2" charset="0"/>
              </a:rPr>
              <a:t> 65 </a:t>
            </a:r>
            <a:r>
              <a:rPr lang="es-ES" sz="2000" dirty="0" err="1">
                <a:effectLst/>
                <a:latin typeface="Helvetica" pitchFamily="2" charset="0"/>
              </a:rPr>
              <a:t>windows</a:t>
            </a:r>
            <a:r>
              <a:rPr lang="es-ES" sz="2000" dirty="0">
                <a:effectLst/>
                <a:latin typeface="Helvetica" pitchFamily="2" charset="0"/>
              </a:rPr>
              <a:t> </a:t>
            </a:r>
            <a:r>
              <a:rPr lang="es-ES" sz="2000" dirty="0" err="1">
                <a:effectLst/>
                <a:latin typeface="Helvetica" pitchFamily="2" charset="0"/>
              </a:rPr>
              <a:t>separeted</a:t>
            </a:r>
            <a:r>
              <a:rPr lang="es-ES" sz="2000" dirty="0">
                <a:effectLst/>
                <a:latin typeface="Helvetica" pitchFamily="2" charset="0"/>
              </a:rPr>
              <a:t> </a:t>
            </a:r>
            <a:r>
              <a:rPr lang="es-ES" sz="2000" dirty="0" err="1">
                <a:effectLst/>
                <a:latin typeface="Helvetica" pitchFamily="2" charset="0"/>
              </a:rPr>
              <a:t>by</a:t>
            </a:r>
            <a:r>
              <a:rPr lang="es-ES" sz="2000" dirty="0">
                <a:effectLst/>
                <a:latin typeface="Helvetica" pitchFamily="2" charset="0"/>
              </a:rPr>
              <a:t> 0.5 </a:t>
            </a:r>
            <a:r>
              <a:rPr lang="es-ES" sz="2000" dirty="0" err="1">
                <a:effectLst/>
                <a:latin typeface="Helvetica" pitchFamily="2" charset="0"/>
              </a:rPr>
              <a:t>Å</a:t>
            </a:r>
            <a:r>
              <a:rPr lang="es-ES" sz="2000" dirty="0">
                <a:latin typeface="Helvetica" pitchFamily="2" charset="0"/>
              </a:rPr>
              <a:t> and </a:t>
            </a:r>
            <a:r>
              <a:rPr lang="es-ES" sz="2000" dirty="0">
                <a:effectLst/>
                <a:latin typeface="Helvetica" pitchFamily="2" charset="0"/>
              </a:rPr>
              <a:t>CMD </a:t>
            </a:r>
            <a:r>
              <a:rPr lang="es-ES" sz="2000" dirty="0" err="1">
                <a:effectLst/>
                <a:latin typeface="Helvetica" pitchFamily="2" charset="0"/>
              </a:rPr>
              <a:t>simulation</a:t>
            </a:r>
            <a:r>
              <a:rPr lang="es-ES" sz="2000" dirty="0">
                <a:effectLst/>
                <a:latin typeface="Helvetica" pitchFamily="2" charset="0"/>
              </a:rPr>
              <a:t> </a:t>
            </a:r>
            <a:r>
              <a:rPr lang="es-ES" sz="2000" dirty="0" err="1">
                <a:effectLst/>
                <a:latin typeface="Helvetica" pitchFamily="2" charset="0"/>
              </a:rPr>
              <a:t>of</a:t>
            </a:r>
            <a:r>
              <a:rPr lang="es-ES" sz="2000" dirty="0">
                <a:effectLst/>
                <a:latin typeface="Helvetica" pitchFamily="2" charset="0"/>
              </a:rPr>
              <a:t> 20 </a:t>
            </a:r>
            <a:r>
              <a:rPr lang="es-ES" sz="2000" dirty="0" err="1">
                <a:effectLst/>
                <a:latin typeface="Helvetica" pitchFamily="2" charset="0"/>
              </a:rPr>
              <a:t>ns</a:t>
            </a:r>
            <a:r>
              <a:rPr lang="es-ES" sz="2000" dirty="0">
                <a:effectLst/>
                <a:latin typeface="Helvetica" pitchFamily="2" charset="0"/>
              </a:rPr>
              <a:t> </a:t>
            </a:r>
            <a:r>
              <a:rPr lang="es-ES" sz="2000" dirty="0" err="1">
                <a:effectLst/>
                <a:latin typeface="Helvetica" pitchFamily="2" charset="0"/>
              </a:rPr>
              <a:t>was</a:t>
            </a:r>
            <a:r>
              <a:rPr lang="es-ES" sz="2000" dirty="0">
                <a:effectLst/>
                <a:latin typeface="Helvetica" pitchFamily="2" charset="0"/>
              </a:rPr>
              <a:t> run </a:t>
            </a:r>
            <a:r>
              <a:rPr lang="es-ES" sz="2000" dirty="0" err="1">
                <a:effectLst/>
                <a:latin typeface="Helvetica" pitchFamily="2" charset="0"/>
              </a:rPr>
              <a:t>within</a:t>
            </a:r>
            <a:r>
              <a:rPr lang="es-ES" sz="2000" dirty="0">
                <a:effectLst/>
                <a:latin typeface="Helvetica" pitchFamily="2" charset="0"/>
              </a:rPr>
              <a:t> </a:t>
            </a:r>
            <a:r>
              <a:rPr lang="es-ES" sz="2000" dirty="0" err="1">
                <a:effectLst/>
                <a:latin typeface="Helvetica" pitchFamily="2" charset="0"/>
              </a:rPr>
              <a:t>each</a:t>
            </a:r>
            <a:r>
              <a:rPr lang="es-ES" sz="2000" dirty="0">
                <a:effectLst/>
                <a:latin typeface="Helvetica" pitchFamily="2" charset="0"/>
              </a:rPr>
              <a:t> </a:t>
            </a:r>
            <a:r>
              <a:rPr lang="es-ES" sz="2000" dirty="0" err="1">
                <a:effectLst/>
                <a:latin typeface="Helvetica" pitchFamily="2" charset="0"/>
              </a:rPr>
              <a:t>window</a:t>
            </a:r>
            <a:r>
              <a:rPr lang="es-ES" sz="2000" dirty="0">
                <a:latin typeface="Helvetica" pitchFamily="2" charset="0"/>
              </a:rPr>
              <a:t>.</a:t>
            </a:r>
          </a:p>
          <a:p>
            <a:pPr marL="342900" indent="-342900">
              <a:buFont typeface="Arial" panose="020B0604020202020204" pitchFamily="34" charset="0"/>
              <a:buChar char="•"/>
            </a:pPr>
            <a:endParaRPr lang="es-ES" sz="2000" dirty="0">
              <a:latin typeface="Helvetica" pitchFamily="2" charset="0"/>
            </a:endParaRPr>
          </a:p>
        </p:txBody>
      </p:sp>
      <p:sp>
        <p:nvSpPr>
          <p:cNvPr id="53" name="CuadroTexto 52">
            <a:extLst>
              <a:ext uri="{FF2B5EF4-FFF2-40B4-BE49-F238E27FC236}">
                <a16:creationId xmlns:a16="http://schemas.microsoft.com/office/drawing/2014/main" id="{3AB2B3CF-F862-DA6F-41EE-41E44C7193E2}"/>
              </a:ext>
            </a:extLst>
          </p:cNvPr>
          <p:cNvSpPr txBox="1"/>
          <p:nvPr/>
        </p:nvSpPr>
        <p:spPr>
          <a:xfrm>
            <a:off x="9135444" y="3471246"/>
            <a:ext cx="584595" cy="261610"/>
          </a:xfrm>
          <a:prstGeom prst="rect">
            <a:avLst/>
          </a:prstGeom>
          <a:noFill/>
        </p:spPr>
        <p:txBody>
          <a:bodyPr wrap="square" rtlCol="0">
            <a:spAutoFit/>
          </a:bodyPr>
          <a:lstStyle/>
          <a:p>
            <a:pPr algn="ctr"/>
            <a:r>
              <a:rPr lang="es-ES" sz="1100" dirty="0">
                <a:latin typeface="Merriweather" pitchFamily="2" charset="77"/>
              </a:rPr>
              <a:t>TCDD</a:t>
            </a:r>
          </a:p>
        </p:txBody>
      </p:sp>
      <p:sp>
        <p:nvSpPr>
          <p:cNvPr id="54" name="CuadroTexto 53">
            <a:extLst>
              <a:ext uri="{FF2B5EF4-FFF2-40B4-BE49-F238E27FC236}">
                <a16:creationId xmlns:a16="http://schemas.microsoft.com/office/drawing/2014/main" id="{EB85E13A-8368-5369-CEE6-DCF7CB1FBE8D}"/>
              </a:ext>
            </a:extLst>
          </p:cNvPr>
          <p:cNvSpPr txBox="1"/>
          <p:nvPr/>
        </p:nvSpPr>
        <p:spPr>
          <a:xfrm>
            <a:off x="9915140" y="3471246"/>
            <a:ext cx="584595" cy="261610"/>
          </a:xfrm>
          <a:prstGeom prst="rect">
            <a:avLst/>
          </a:prstGeom>
          <a:noFill/>
        </p:spPr>
        <p:txBody>
          <a:bodyPr wrap="square" rtlCol="0">
            <a:spAutoFit/>
          </a:bodyPr>
          <a:lstStyle/>
          <a:p>
            <a:pPr algn="ctr"/>
            <a:r>
              <a:rPr lang="es-ES" sz="1100" dirty="0">
                <a:latin typeface="Merriweather" pitchFamily="2" charset="77"/>
              </a:rPr>
              <a:t>TCDF</a:t>
            </a:r>
          </a:p>
        </p:txBody>
      </p:sp>
      <p:sp>
        <p:nvSpPr>
          <p:cNvPr id="55" name="TextBox 49">
            <a:extLst>
              <a:ext uri="{FF2B5EF4-FFF2-40B4-BE49-F238E27FC236}">
                <a16:creationId xmlns:a16="http://schemas.microsoft.com/office/drawing/2014/main" id="{3BF35193-4208-E7C8-C4C6-F08E3B0E551C}"/>
              </a:ext>
            </a:extLst>
          </p:cNvPr>
          <p:cNvSpPr txBox="1"/>
          <p:nvPr/>
        </p:nvSpPr>
        <p:spPr>
          <a:xfrm>
            <a:off x="2283130" y="4836778"/>
            <a:ext cx="4691943" cy="769441"/>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Helvetica" panose="020B0604020202020204" pitchFamily="34" charset="0"/>
                <a:cs typeface="Helvetica" panose="020B0604020202020204" pitchFamily="34" charset="0"/>
              </a:rPr>
              <a:t>Is toxicity related to diffusion through the lipid bilayer?</a:t>
            </a:r>
            <a:endParaRPr lang="en-US" sz="2200" dirty="0">
              <a:solidFill>
                <a:srgbClr val="0000FF"/>
              </a:solidFill>
              <a:latin typeface="Helvetica" panose="020B0604020202020204" pitchFamily="34" charset="0"/>
              <a:cs typeface="Helvetica" panose="020B0604020202020204" pitchFamily="34" charset="0"/>
            </a:endParaRPr>
          </a:p>
        </p:txBody>
      </p:sp>
      <p:cxnSp>
        <p:nvCxnSpPr>
          <p:cNvPr id="56" name="Straight Connector 4">
            <a:extLst>
              <a:ext uri="{FF2B5EF4-FFF2-40B4-BE49-F238E27FC236}">
                <a16:creationId xmlns:a16="http://schemas.microsoft.com/office/drawing/2014/main" id="{0BB857F6-C085-2091-E1EF-C9B1222D5700}"/>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7" name="TextBox 21">
            <a:extLst>
              <a:ext uri="{FF2B5EF4-FFF2-40B4-BE49-F238E27FC236}">
                <a16:creationId xmlns:a16="http://schemas.microsoft.com/office/drawing/2014/main" id="{FC9D66CA-86EB-E26E-CF02-529FC7A31449}"/>
              </a:ext>
            </a:extLst>
          </p:cNvPr>
          <p:cNvSpPr txBox="1"/>
          <p:nvPr/>
        </p:nvSpPr>
        <p:spPr>
          <a:xfrm>
            <a:off x="504497" y="6454206"/>
            <a:ext cx="9725353" cy="369332"/>
          </a:xfrm>
          <a:prstGeom prst="rect">
            <a:avLst/>
          </a:prstGeom>
          <a:noFill/>
        </p:spPr>
        <p:txBody>
          <a:bodyPr wrap="square">
            <a:spAutoFit/>
          </a:bodyPr>
          <a:lstStyle/>
          <a:p>
            <a:r>
              <a:rPr lang="en-US" sz="1600" dirty="0"/>
              <a:t>R. Alvarado, G. Cárdenas, J. J. Nogueira, N. Ramos-</a:t>
            </a:r>
            <a:r>
              <a:rPr lang="en-US" sz="1600" dirty="0" err="1"/>
              <a:t>Berdullas</a:t>
            </a:r>
            <a:r>
              <a:rPr lang="en-US" sz="1600" dirty="0"/>
              <a:t> and </a:t>
            </a:r>
            <a:r>
              <a:rPr lang="en-US" dirty="0"/>
              <a:t>M. </a:t>
            </a:r>
            <a:r>
              <a:rPr lang="en-US" dirty="0" err="1"/>
              <a:t>Mandado</a:t>
            </a:r>
            <a:r>
              <a:rPr lang="en-US" dirty="0"/>
              <a:t> </a:t>
            </a:r>
            <a:r>
              <a:rPr lang="es-ES" sz="1800" i="1" dirty="0" err="1">
                <a:effectLst/>
                <a:latin typeface="Calibri" panose="020F0502020204030204" pitchFamily="34" charset="0"/>
                <a:cs typeface="Calibri" panose="020F0502020204030204" pitchFamily="34" charset="0"/>
              </a:rPr>
              <a:t>Membranes</a:t>
            </a:r>
            <a:r>
              <a:rPr lang="es-ES" sz="1800" i="1" dirty="0">
                <a:effectLst/>
                <a:latin typeface="Calibri" panose="020F0502020204030204" pitchFamily="34" charset="0"/>
                <a:cs typeface="Calibri" panose="020F0502020204030204" pitchFamily="34" charset="0"/>
              </a:rPr>
              <a:t> </a:t>
            </a:r>
            <a:r>
              <a:rPr lang="es-ES" sz="1800" b="1" dirty="0">
                <a:effectLst/>
                <a:latin typeface="Calibri" panose="020F0502020204030204" pitchFamily="34" charset="0"/>
                <a:cs typeface="Calibri" panose="020F0502020204030204" pitchFamily="34" charset="0"/>
              </a:rPr>
              <a:t>2023</a:t>
            </a:r>
            <a:r>
              <a:rPr lang="es-ES" sz="1800" dirty="0">
                <a:effectLst/>
                <a:latin typeface="Calibri" panose="020F0502020204030204" pitchFamily="34" charset="0"/>
                <a:cs typeface="Calibri" panose="020F0502020204030204" pitchFamily="34" charset="0"/>
              </a:rPr>
              <a:t>, </a:t>
            </a:r>
            <a:r>
              <a:rPr lang="es-ES" sz="1800" i="1" dirty="0">
                <a:effectLst/>
                <a:latin typeface="Calibri" panose="020F0502020204030204" pitchFamily="34" charset="0"/>
                <a:cs typeface="Calibri" panose="020F0502020204030204" pitchFamily="34" charset="0"/>
              </a:rPr>
              <a:t>13</a:t>
            </a:r>
            <a:r>
              <a:rPr lang="es-ES" sz="1800" dirty="0">
                <a:effectLst/>
                <a:latin typeface="Calibri" panose="020F0502020204030204" pitchFamily="34" charset="0"/>
                <a:cs typeface="Calibri" panose="020F0502020204030204" pitchFamily="34" charset="0"/>
              </a:rPr>
              <a:t>, 28 </a:t>
            </a:r>
            <a:endParaRPr lang="es-ES" dirty="0">
              <a:latin typeface="Calibri" panose="020F0502020204030204" pitchFamily="34" charset="0"/>
              <a:cs typeface="Calibri" panose="020F0502020204030204" pitchFamily="34" charset="0"/>
            </a:endParaRPr>
          </a:p>
        </p:txBody>
      </p:sp>
      <p:pic>
        <p:nvPicPr>
          <p:cNvPr id="2" name="TCDD-DOPC.mp4">
            <a:hlinkClick r:id="" action="ppaction://media"/>
            <a:extLst>
              <a:ext uri="{FF2B5EF4-FFF2-40B4-BE49-F238E27FC236}">
                <a16:creationId xmlns:a16="http://schemas.microsoft.com/office/drawing/2014/main" id="{296A89FF-C4C0-D888-05CE-C619BEAA8A3D}"/>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564852" y="3861684"/>
            <a:ext cx="4310374" cy="2424585"/>
          </a:xfrm>
          <a:prstGeom prst="rect">
            <a:avLst/>
          </a:prstGeom>
        </p:spPr>
      </p:pic>
    </p:spTree>
    <p:extLst>
      <p:ext uri="{BB962C8B-B14F-4D97-AF65-F5344CB8AC3E}">
        <p14:creationId xmlns:p14="http://schemas.microsoft.com/office/powerpoint/2010/main" val="2218719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08"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repeatCount="indefinite" fill="hold" display="0">
                  <p:stCondLst>
                    <p:cond delay="indefinite"/>
                  </p:stCondLst>
                </p:cTn>
                <p:tgtEl>
                  <p:spTgt spid="2"/>
                </p:tgtEl>
              </p:cMediaNode>
            </p:video>
          </p:childTnLst>
        </p:cTn>
      </p:par>
    </p:tnLst>
    <p:bldLst>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Permeation </a:t>
            </a:r>
            <a:r>
              <a:rPr lang="de-AT" sz="2800" b="1" dirty="0" err="1">
                <a:solidFill>
                  <a:srgbClr val="0000FF"/>
                </a:solidFill>
                <a:latin typeface="Helvetica" panose="020B0604020202020204" pitchFamily="34" charset="0"/>
                <a:cs typeface="Helvetica" panose="020B0604020202020204" pitchFamily="34" charset="0"/>
              </a:rPr>
              <a:t>of</a:t>
            </a:r>
            <a:r>
              <a:rPr lang="de-AT" sz="2800" b="1" dirty="0">
                <a:solidFill>
                  <a:srgbClr val="0000FF"/>
                </a:solidFill>
                <a:latin typeface="Helvetica" panose="020B0604020202020204" pitchFamily="34" charset="0"/>
                <a:cs typeface="Helvetica" panose="020B0604020202020204" pitchFamily="34" charset="0"/>
              </a:rPr>
              <a:t> POPs </a:t>
            </a:r>
            <a:r>
              <a:rPr lang="de-AT" sz="2800" b="1" dirty="0" err="1">
                <a:solidFill>
                  <a:srgbClr val="0000FF"/>
                </a:solidFill>
                <a:latin typeface="Helvetica" panose="020B0604020202020204" pitchFamily="34" charset="0"/>
                <a:cs typeface="Helvetica" panose="020B0604020202020204" pitchFamily="34" charset="0"/>
              </a:rPr>
              <a:t>through</a:t>
            </a:r>
            <a:r>
              <a:rPr lang="de-AT" sz="2800" b="1" dirty="0">
                <a:solidFill>
                  <a:srgbClr val="0000FF"/>
                </a:solidFill>
                <a:latin typeface="Helvetica" panose="020B0604020202020204" pitchFamily="34" charset="0"/>
                <a:cs typeface="Helvetica" panose="020B0604020202020204" pitchFamily="34" charset="0"/>
              </a:rPr>
              <a:t> </a:t>
            </a:r>
            <a:r>
              <a:rPr lang="de-AT" sz="2800" b="1" dirty="0" err="1">
                <a:solidFill>
                  <a:srgbClr val="0000FF"/>
                </a:solidFill>
                <a:latin typeface="Helvetica" panose="020B0604020202020204" pitchFamily="34" charset="0"/>
                <a:cs typeface="Helvetica" panose="020B0604020202020204" pitchFamily="34" charset="0"/>
              </a:rPr>
              <a:t>Membranes</a:t>
            </a:r>
            <a:endParaRPr lang="de-AT" sz="2800" b="1" dirty="0">
              <a:solidFill>
                <a:srgbClr val="0000FF"/>
              </a:solidFill>
              <a:latin typeface="Helvetica" panose="020B0604020202020204" pitchFamily="34" charset="0"/>
              <a:cs typeface="Helvetica" panose="020B0604020202020204" pitchFamily="34" charset="0"/>
            </a:endParaRPr>
          </a:p>
        </p:txBody>
      </p:sp>
      <p:sp>
        <p:nvSpPr>
          <p:cNvPr id="36" name="Rectángulo 9">
            <a:extLst>
              <a:ext uri="{FF2B5EF4-FFF2-40B4-BE49-F238E27FC236}">
                <a16:creationId xmlns:a16="http://schemas.microsoft.com/office/drawing/2014/main" id="{22242B80-96EC-7675-4740-4E27652C4E29}"/>
              </a:ext>
            </a:extLst>
          </p:cNvPr>
          <p:cNvSpPr/>
          <p:nvPr/>
        </p:nvSpPr>
        <p:spPr>
          <a:xfrm>
            <a:off x="7614978" y="791790"/>
            <a:ext cx="4310374" cy="369332"/>
          </a:xfrm>
          <a:prstGeom prst="rect">
            <a:avLst/>
          </a:prstGeom>
        </p:spPr>
        <p:txBody>
          <a:bodyPr wrap="square">
            <a:spAutoFit/>
          </a:bodyPr>
          <a:lstStyle/>
          <a:p>
            <a:pPr algn="ctr"/>
            <a:r>
              <a:rPr lang="en-US" dirty="0">
                <a:solidFill>
                  <a:srgbClr val="000000"/>
                </a:solidFill>
                <a:latin typeface="Helvetica" panose="020B0604020202020204" pitchFamily="34" charset="0"/>
                <a:cs typeface="Helvetica" panose="020B0604020202020204" pitchFamily="34" charset="0"/>
              </a:rPr>
              <a:t>Dioleoylphosphocholine (DOPC)</a:t>
            </a:r>
            <a:endParaRPr lang="es-ES" dirty="0">
              <a:solidFill>
                <a:srgbClr val="0000FF"/>
              </a:solidFill>
              <a:latin typeface="Helvetica" panose="020B0604020202020204" pitchFamily="34" charset="0"/>
              <a:cs typeface="Helvetica" panose="020B0604020202020204" pitchFamily="34" charset="0"/>
            </a:endParaRPr>
          </a:p>
        </p:txBody>
      </p:sp>
      <p:pic>
        <p:nvPicPr>
          <p:cNvPr id="37" name="Imagen 36">
            <a:extLst>
              <a:ext uri="{FF2B5EF4-FFF2-40B4-BE49-F238E27FC236}">
                <a16:creationId xmlns:a16="http://schemas.microsoft.com/office/drawing/2014/main" id="{419A8C14-F84A-A397-F7F0-1FB02495587E}"/>
              </a:ext>
            </a:extLst>
          </p:cNvPr>
          <p:cNvPicPr>
            <a:picLocks noChangeAspect="1"/>
          </p:cNvPicPr>
          <p:nvPr/>
        </p:nvPicPr>
        <p:blipFill rotWithShape="1">
          <a:blip r:embed="rId4">
            <a:extLst>
              <a:ext uri="{28A0092B-C50C-407E-A947-70E740481C1C}">
                <a14:useLocalDpi xmlns:a14="http://schemas.microsoft.com/office/drawing/2010/main" val="0"/>
              </a:ext>
            </a:extLst>
          </a:blip>
          <a:srcRect t="6565" b="3943"/>
          <a:stretch/>
        </p:blipFill>
        <p:spPr bwMode="auto">
          <a:xfrm>
            <a:off x="8102377" y="1081302"/>
            <a:ext cx="3235325" cy="5147945"/>
          </a:xfrm>
          <a:prstGeom prst="rect">
            <a:avLst/>
          </a:prstGeom>
          <a:ln>
            <a:noFill/>
          </a:ln>
          <a:extLst>
            <a:ext uri="{53640926-AAD7-44D8-BBD7-CCE9431645EC}">
              <a14:shadowObscured xmlns:a14="http://schemas.microsoft.com/office/drawing/2010/main"/>
            </a:ext>
          </a:extLst>
        </p:spPr>
      </p:pic>
      <p:sp>
        <p:nvSpPr>
          <p:cNvPr id="38" name="Rectángulo: esquinas redondeadas 32">
            <a:extLst>
              <a:ext uri="{FF2B5EF4-FFF2-40B4-BE49-F238E27FC236}">
                <a16:creationId xmlns:a16="http://schemas.microsoft.com/office/drawing/2014/main" id="{21FE76D3-2308-AE07-BDD4-FC86AD270A68}"/>
              </a:ext>
            </a:extLst>
          </p:cNvPr>
          <p:cNvSpPr/>
          <p:nvPr/>
        </p:nvSpPr>
        <p:spPr>
          <a:xfrm>
            <a:off x="9770165" y="1834427"/>
            <a:ext cx="1038943" cy="369332"/>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esquinas redondeadas 32">
            <a:extLst>
              <a:ext uri="{FF2B5EF4-FFF2-40B4-BE49-F238E27FC236}">
                <a16:creationId xmlns:a16="http://schemas.microsoft.com/office/drawing/2014/main" id="{C3A55A81-26E9-771E-5AD1-68201BC688C1}"/>
              </a:ext>
            </a:extLst>
          </p:cNvPr>
          <p:cNvSpPr/>
          <p:nvPr/>
        </p:nvSpPr>
        <p:spPr>
          <a:xfrm>
            <a:off x="8233834" y="1136678"/>
            <a:ext cx="3103868" cy="61792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0" name="Straight Connector 4">
            <a:extLst>
              <a:ext uri="{FF2B5EF4-FFF2-40B4-BE49-F238E27FC236}">
                <a16:creationId xmlns:a16="http://schemas.microsoft.com/office/drawing/2014/main" id="{71CAC6C0-6918-2ADF-B045-33386B655F4E}"/>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AD8BECC1-836B-DCFE-8D51-51BEA8F0724F}"/>
              </a:ext>
            </a:extLst>
          </p:cNvPr>
          <p:cNvSpPr txBox="1"/>
          <p:nvPr/>
        </p:nvSpPr>
        <p:spPr>
          <a:xfrm>
            <a:off x="407836" y="832142"/>
            <a:ext cx="7694541" cy="707886"/>
          </a:xfrm>
          <a:prstGeom prst="rect">
            <a:avLst/>
          </a:prstGeom>
          <a:noFill/>
        </p:spPr>
        <p:txBody>
          <a:bodyPr wrap="square">
            <a:spAutoFit/>
          </a:bodyPr>
          <a:lstStyle/>
          <a:p>
            <a:pPr marL="342900" indent="-342900">
              <a:buFont typeface="Arial" panose="020B0604020202020204" pitchFamily="34" charset="0"/>
              <a:buChar char="•"/>
            </a:pPr>
            <a:r>
              <a:rPr lang="en-US" sz="2000" dirty="0">
                <a:solidFill>
                  <a:srgbClr val="000000"/>
                </a:solidFill>
                <a:latin typeface="Helvetica" panose="020B0604020202020204" pitchFamily="34" charset="0"/>
                <a:cs typeface="Helvetica" panose="020B0604020202020204" pitchFamily="34" charset="0"/>
              </a:rPr>
              <a:t>Free energy </a:t>
            </a:r>
            <a:r>
              <a:rPr lang="en-US" sz="2000" b="1" dirty="0">
                <a:latin typeface="Helvetica" panose="020B0604020202020204" pitchFamily="34" charset="0"/>
                <a:cs typeface="Helvetica" panose="020B0604020202020204" pitchFamily="34" charset="0"/>
              </a:rPr>
              <a:t>minimum</a:t>
            </a:r>
            <a:r>
              <a:rPr lang="en-US" sz="2000" dirty="0">
                <a:solidFill>
                  <a:srgbClr val="000000"/>
                </a:solidFill>
                <a:latin typeface="Helvetica" panose="020B0604020202020204" pitchFamily="34" charset="0"/>
                <a:cs typeface="Helvetica" panose="020B0604020202020204" pitchFamily="34" charset="0"/>
              </a:rPr>
              <a:t> in the middle of the bilayer (nonpolar region)</a:t>
            </a:r>
            <a:endParaRPr lang="es-ES" sz="2000" dirty="0">
              <a:solidFill>
                <a:srgbClr val="0000FF"/>
              </a:solidFill>
              <a:latin typeface="Helvetica" panose="020B0604020202020204" pitchFamily="34" charset="0"/>
              <a:cs typeface="Helvetica" panose="020B0604020202020204" pitchFamily="34" charset="0"/>
            </a:endParaRPr>
          </a:p>
        </p:txBody>
      </p:sp>
      <p:sp>
        <p:nvSpPr>
          <p:cNvPr id="4" name="CuadroTexto 3">
            <a:extLst>
              <a:ext uri="{FF2B5EF4-FFF2-40B4-BE49-F238E27FC236}">
                <a16:creationId xmlns:a16="http://schemas.microsoft.com/office/drawing/2014/main" id="{96085154-42D1-F8B3-5F8E-333BB7DA2789}"/>
              </a:ext>
            </a:extLst>
          </p:cNvPr>
          <p:cNvSpPr txBox="1"/>
          <p:nvPr/>
        </p:nvSpPr>
        <p:spPr>
          <a:xfrm>
            <a:off x="407836" y="1554552"/>
            <a:ext cx="7694541" cy="400110"/>
          </a:xfrm>
          <a:prstGeom prst="rect">
            <a:avLst/>
          </a:prstGeom>
          <a:noFill/>
        </p:spPr>
        <p:txBody>
          <a:bodyPr wrap="square">
            <a:spAutoFit/>
          </a:bodyPr>
          <a:lstStyle/>
          <a:p>
            <a:pPr marL="342900" indent="-342900">
              <a:buFont typeface="Arial" panose="020B0604020202020204" pitchFamily="34" charset="0"/>
              <a:buChar char="•"/>
            </a:pPr>
            <a:r>
              <a:rPr lang="en-US" sz="2000" dirty="0">
                <a:solidFill>
                  <a:srgbClr val="000000"/>
                </a:solidFill>
                <a:latin typeface="Helvetica" panose="020B0604020202020204" pitchFamily="34" charset="0"/>
                <a:cs typeface="Helvetica" panose="020B0604020202020204" pitchFamily="34" charset="0"/>
              </a:rPr>
              <a:t>Free energy </a:t>
            </a:r>
            <a:r>
              <a:rPr lang="en-US" sz="2000" b="1" dirty="0">
                <a:latin typeface="Helvetica" panose="020B0604020202020204" pitchFamily="34" charset="0"/>
                <a:cs typeface="Helvetica" panose="020B0604020202020204" pitchFamily="34" charset="0"/>
              </a:rPr>
              <a:t>maximum</a:t>
            </a:r>
            <a:r>
              <a:rPr lang="en-US" sz="2000" dirty="0">
                <a:solidFill>
                  <a:srgbClr val="000000"/>
                </a:solidFill>
                <a:latin typeface="Helvetica" panose="020B0604020202020204" pitchFamily="34" charset="0"/>
                <a:cs typeface="Helvetica" panose="020B0604020202020204" pitchFamily="34" charset="0"/>
              </a:rPr>
              <a:t> close to the polar heads</a:t>
            </a:r>
            <a:endParaRPr lang="es-ES" sz="2000" dirty="0">
              <a:solidFill>
                <a:srgbClr val="0000FF"/>
              </a:solidFill>
              <a:latin typeface="Helvetica" panose="020B0604020202020204" pitchFamily="34" charset="0"/>
              <a:cs typeface="Helvetica" panose="020B0604020202020204" pitchFamily="34" charset="0"/>
            </a:endParaRPr>
          </a:p>
        </p:txBody>
      </p:sp>
      <p:sp>
        <p:nvSpPr>
          <p:cNvPr id="7" name="CuadroTexto 6">
            <a:extLst>
              <a:ext uri="{FF2B5EF4-FFF2-40B4-BE49-F238E27FC236}">
                <a16:creationId xmlns:a16="http://schemas.microsoft.com/office/drawing/2014/main" id="{5F2BF3E9-9239-C894-A885-E7DE86349489}"/>
              </a:ext>
            </a:extLst>
          </p:cNvPr>
          <p:cNvSpPr txBox="1"/>
          <p:nvPr/>
        </p:nvSpPr>
        <p:spPr>
          <a:xfrm>
            <a:off x="407835" y="2033600"/>
            <a:ext cx="7694541" cy="707886"/>
          </a:xfrm>
          <a:prstGeom prst="rect">
            <a:avLst/>
          </a:prstGeom>
          <a:noFill/>
        </p:spPr>
        <p:txBody>
          <a:bodyPr wrap="square">
            <a:spAutoFit/>
          </a:bodyPr>
          <a:lstStyle/>
          <a:p>
            <a:pPr marL="342900" indent="-342900">
              <a:buFont typeface="Arial" panose="020B0604020202020204" pitchFamily="34" charset="0"/>
              <a:buChar char="•"/>
            </a:pPr>
            <a:r>
              <a:rPr lang="en-US" sz="2000" dirty="0">
                <a:solidFill>
                  <a:srgbClr val="000000"/>
                </a:solidFill>
                <a:latin typeface="Helvetica" panose="020B0604020202020204" pitchFamily="34" charset="0"/>
                <a:cs typeface="Helvetica" panose="020B0604020202020204" pitchFamily="34" charset="0"/>
              </a:rPr>
              <a:t>Free energy is slightly more </a:t>
            </a:r>
            <a:r>
              <a:rPr lang="en-US" sz="2000" dirty="0" err="1">
                <a:solidFill>
                  <a:srgbClr val="000000"/>
                </a:solidFill>
                <a:latin typeface="Helvetica" panose="020B0604020202020204" pitchFamily="34" charset="0"/>
                <a:cs typeface="Helvetica" panose="020B0604020202020204" pitchFamily="34" charset="0"/>
              </a:rPr>
              <a:t>favourable</a:t>
            </a:r>
            <a:r>
              <a:rPr lang="en-US" sz="2000" dirty="0">
                <a:solidFill>
                  <a:srgbClr val="000000"/>
                </a:solidFill>
                <a:latin typeface="Helvetica" panose="020B0604020202020204" pitchFamily="34" charset="0"/>
                <a:cs typeface="Helvetica" panose="020B0604020202020204" pitchFamily="34" charset="0"/>
              </a:rPr>
              <a:t> for TCDD than for TCDF</a:t>
            </a:r>
            <a:endParaRPr lang="es-ES" sz="2000" dirty="0">
              <a:solidFill>
                <a:srgbClr val="0000FF"/>
              </a:solidFill>
              <a:latin typeface="Helvetica" panose="020B0604020202020204" pitchFamily="34" charset="0"/>
              <a:cs typeface="Helvetica" panose="020B0604020202020204" pitchFamily="34" charset="0"/>
            </a:endParaRPr>
          </a:p>
        </p:txBody>
      </p:sp>
      <p:sp>
        <p:nvSpPr>
          <p:cNvPr id="8" name="Rectángulo 9">
            <a:extLst>
              <a:ext uri="{FF2B5EF4-FFF2-40B4-BE49-F238E27FC236}">
                <a16:creationId xmlns:a16="http://schemas.microsoft.com/office/drawing/2014/main" id="{86E8D2EE-8C28-4B63-8795-49A807BA9DB1}"/>
              </a:ext>
            </a:extLst>
          </p:cNvPr>
          <p:cNvSpPr/>
          <p:nvPr/>
        </p:nvSpPr>
        <p:spPr>
          <a:xfrm>
            <a:off x="404246" y="2837940"/>
            <a:ext cx="7110481" cy="707886"/>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Helvetica" panose="020B0604020202020204" pitchFamily="34" charset="0"/>
                <a:cs typeface="Helvetica" panose="020B0604020202020204" pitchFamily="34" charset="0"/>
              </a:rPr>
              <a:t>Pollutant/lipid interactions characterized by QM/MM and EDA</a:t>
            </a:r>
            <a:endParaRPr lang="es-ES" sz="2000" dirty="0">
              <a:solidFill>
                <a:srgbClr val="0000FF"/>
              </a:solidFill>
              <a:latin typeface="Helvetica" panose="020B0604020202020204" pitchFamily="34" charset="0"/>
              <a:cs typeface="Helvetica" panose="020B0604020202020204" pitchFamily="34" charset="0"/>
            </a:endParaRPr>
          </a:p>
        </p:txBody>
      </p:sp>
      <p:sp>
        <p:nvSpPr>
          <p:cNvPr id="11" name="TextBox 49">
            <a:extLst>
              <a:ext uri="{FF2B5EF4-FFF2-40B4-BE49-F238E27FC236}">
                <a16:creationId xmlns:a16="http://schemas.microsoft.com/office/drawing/2014/main" id="{95A66634-0221-9DA3-E92C-32FA38B69412}"/>
              </a:ext>
            </a:extLst>
          </p:cNvPr>
          <p:cNvSpPr txBox="1"/>
          <p:nvPr/>
        </p:nvSpPr>
        <p:spPr>
          <a:xfrm>
            <a:off x="2251522" y="5088004"/>
            <a:ext cx="4007169" cy="430887"/>
          </a:xfrm>
          <a:prstGeom prst="rect">
            <a:avLst/>
          </a:prstGeom>
          <a:noFill/>
        </p:spPr>
        <p:txBody>
          <a:bodyPr wrap="square" rtlCol="0">
            <a:spAutoFit/>
          </a:bodyPr>
          <a:lstStyle/>
          <a:p>
            <a:pPr algn="ctr"/>
            <a:r>
              <a:rPr lang="en-US" sz="2200" dirty="0">
                <a:latin typeface="Helvetica" panose="020B0604020202020204" pitchFamily="34" charset="0"/>
                <a:cs typeface="Helvetica" panose="020B0604020202020204" pitchFamily="34" charset="0"/>
              </a:rPr>
              <a:t>How many snapshots?</a:t>
            </a:r>
            <a:endParaRPr lang="en-US" sz="2200" dirty="0">
              <a:solidFill>
                <a:srgbClr val="0000FF"/>
              </a:solidFill>
              <a:latin typeface="Helvetica" panose="020B0604020202020204" pitchFamily="34" charset="0"/>
              <a:cs typeface="Helvetica" panose="020B0604020202020204" pitchFamily="34" charset="0"/>
            </a:endParaRPr>
          </a:p>
        </p:txBody>
      </p:sp>
      <p:sp>
        <p:nvSpPr>
          <p:cNvPr id="13" name="TextBox 49">
            <a:extLst>
              <a:ext uri="{FF2B5EF4-FFF2-40B4-BE49-F238E27FC236}">
                <a16:creationId xmlns:a16="http://schemas.microsoft.com/office/drawing/2014/main" id="{2E4850F3-26B1-3705-5F9C-A0251614BBA6}"/>
              </a:ext>
            </a:extLst>
          </p:cNvPr>
          <p:cNvSpPr txBox="1"/>
          <p:nvPr/>
        </p:nvSpPr>
        <p:spPr>
          <a:xfrm>
            <a:off x="1987536" y="4141578"/>
            <a:ext cx="4535142" cy="430887"/>
          </a:xfrm>
          <a:prstGeom prst="rect">
            <a:avLst/>
          </a:prstGeom>
          <a:noFill/>
        </p:spPr>
        <p:txBody>
          <a:bodyPr wrap="square" rtlCol="0">
            <a:spAutoFit/>
          </a:bodyPr>
          <a:lstStyle/>
          <a:p>
            <a:pPr algn="ctr"/>
            <a:r>
              <a:rPr lang="en-US" sz="2200" dirty="0">
                <a:latin typeface="Helvetica" panose="020B0604020202020204" pitchFamily="34" charset="0"/>
                <a:cs typeface="Helvetica" panose="020B0604020202020204" pitchFamily="34" charset="0"/>
              </a:rPr>
              <a:t>How many lipids in the QM region?</a:t>
            </a:r>
            <a:endParaRPr lang="en-US" sz="2200" dirty="0">
              <a:solidFill>
                <a:srgbClr val="0000FF"/>
              </a:solidFill>
              <a:latin typeface="Helvetica" panose="020B0604020202020204" pitchFamily="34" charset="0"/>
              <a:cs typeface="Helvetica" panose="020B0604020202020204" pitchFamily="34" charset="0"/>
            </a:endParaRPr>
          </a:p>
        </p:txBody>
      </p:sp>
      <p:cxnSp>
        <p:nvCxnSpPr>
          <p:cNvPr id="14" name="Straight Connector 4">
            <a:extLst>
              <a:ext uri="{FF2B5EF4-FFF2-40B4-BE49-F238E27FC236}">
                <a16:creationId xmlns:a16="http://schemas.microsoft.com/office/drawing/2014/main" id="{FE072E4F-E99D-EC78-2B67-7BF1296DA9F9}"/>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5" name="TextBox 21">
            <a:extLst>
              <a:ext uri="{FF2B5EF4-FFF2-40B4-BE49-F238E27FC236}">
                <a16:creationId xmlns:a16="http://schemas.microsoft.com/office/drawing/2014/main" id="{8734B250-AB18-92AB-CF04-9D7937DCF145}"/>
              </a:ext>
            </a:extLst>
          </p:cNvPr>
          <p:cNvSpPr txBox="1"/>
          <p:nvPr/>
        </p:nvSpPr>
        <p:spPr>
          <a:xfrm>
            <a:off x="504497" y="6454206"/>
            <a:ext cx="9725353" cy="369332"/>
          </a:xfrm>
          <a:prstGeom prst="rect">
            <a:avLst/>
          </a:prstGeom>
          <a:noFill/>
        </p:spPr>
        <p:txBody>
          <a:bodyPr wrap="square">
            <a:spAutoFit/>
          </a:bodyPr>
          <a:lstStyle/>
          <a:p>
            <a:r>
              <a:rPr lang="en-US" sz="1600" dirty="0"/>
              <a:t>R. Alvarado, G. Cárdenas, J. J. Nogueira, N. Ramos-</a:t>
            </a:r>
            <a:r>
              <a:rPr lang="en-US" sz="1600" dirty="0" err="1"/>
              <a:t>Berdullas</a:t>
            </a:r>
            <a:r>
              <a:rPr lang="en-US" sz="1600" dirty="0"/>
              <a:t> and </a:t>
            </a:r>
            <a:r>
              <a:rPr lang="en-US" dirty="0"/>
              <a:t>M. </a:t>
            </a:r>
            <a:r>
              <a:rPr lang="en-US" dirty="0" err="1"/>
              <a:t>Mandado</a:t>
            </a:r>
            <a:r>
              <a:rPr lang="en-US" dirty="0"/>
              <a:t> </a:t>
            </a:r>
            <a:r>
              <a:rPr lang="es-ES" sz="1800" i="1" dirty="0" err="1">
                <a:effectLst/>
                <a:latin typeface="Calibri" panose="020F0502020204030204" pitchFamily="34" charset="0"/>
                <a:cs typeface="Calibri" panose="020F0502020204030204" pitchFamily="34" charset="0"/>
              </a:rPr>
              <a:t>Membranes</a:t>
            </a:r>
            <a:r>
              <a:rPr lang="es-ES" sz="1800" i="1" dirty="0">
                <a:effectLst/>
                <a:latin typeface="Calibri" panose="020F0502020204030204" pitchFamily="34" charset="0"/>
                <a:cs typeface="Calibri" panose="020F0502020204030204" pitchFamily="34" charset="0"/>
              </a:rPr>
              <a:t> </a:t>
            </a:r>
            <a:r>
              <a:rPr lang="es-ES" sz="1800" b="1" dirty="0">
                <a:effectLst/>
                <a:latin typeface="Calibri" panose="020F0502020204030204" pitchFamily="34" charset="0"/>
                <a:cs typeface="Calibri" panose="020F0502020204030204" pitchFamily="34" charset="0"/>
              </a:rPr>
              <a:t>2023</a:t>
            </a:r>
            <a:r>
              <a:rPr lang="es-ES" sz="1800" dirty="0">
                <a:effectLst/>
                <a:latin typeface="Calibri" panose="020F0502020204030204" pitchFamily="34" charset="0"/>
                <a:cs typeface="Calibri" panose="020F0502020204030204" pitchFamily="34" charset="0"/>
              </a:rPr>
              <a:t>, </a:t>
            </a:r>
            <a:r>
              <a:rPr lang="es-ES" sz="1800" i="1" dirty="0">
                <a:effectLst/>
                <a:latin typeface="Calibri" panose="020F0502020204030204" pitchFamily="34" charset="0"/>
                <a:cs typeface="Calibri" panose="020F0502020204030204" pitchFamily="34" charset="0"/>
              </a:rPr>
              <a:t>13</a:t>
            </a:r>
            <a:r>
              <a:rPr lang="es-ES" sz="1800" dirty="0">
                <a:effectLst/>
                <a:latin typeface="Calibri" panose="020F0502020204030204" pitchFamily="34" charset="0"/>
                <a:cs typeface="Calibri" panose="020F0502020204030204" pitchFamily="34" charset="0"/>
              </a:rPr>
              <a:t>, 28 </a:t>
            </a:r>
            <a:endParaRPr lang="es-E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84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Permeation </a:t>
            </a:r>
            <a:r>
              <a:rPr lang="de-AT" sz="2800" b="1" dirty="0" err="1">
                <a:solidFill>
                  <a:srgbClr val="0000FF"/>
                </a:solidFill>
                <a:latin typeface="Helvetica" panose="020B0604020202020204" pitchFamily="34" charset="0"/>
                <a:cs typeface="Helvetica" panose="020B0604020202020204" pitchFamily="34" charset="0"/>
              </a:rPr>
              <a:t>of</a:t>
            </a:r>
            <a:r>
              <a:rPr lang="de-AT" sz="2800" b="1" dirty="0">
                <a:solidFill>
                  <a:srgbClr val="0000FF"/>
                </a:solidFill>
                <a:latin typeface="Helvetica" panose="020B0604020202020204" pitchFamily="34" charset="0"/>
                <a:cs typeface="Helvetica" panose="020B0604020202020204" pitchFamily="34" charset="0"/>
              </a:rPr>
              <a:t> POPs </a:t>
            </a:r>
            <a:r>
              <a:rPr lang="de-AT" sz="2800" b="1" dirty="0" err="1">
                <a:solidFill>
                  <a:srgbClr val="0000FF"/>
                </a:solidFill>
                <a:latin typeface="Helvetica" panose="020B0604020202020204" pitchFamily="34" charset="0"/>
                <a:cs typeface="Helvetica" panose="020B0604020202020204" pitchFamily="34" charset="0"/>
              </a:rPr>
              <a:t>through</a:t>
            </a:r>
            <a:r>
              <a:rPr lang="de-AT" sz="2800" b="1" dirty="0">
                <a:solidFill>
                  <a:srgbClr val="0000FF"/>
                </a:solidFill>
                <a:latin typeface="Helvetica" panose="020B0604020202020204" pitchFamily="34" charset="0"/>
                <a:cs typeface="Helvetica" panose="020B0604020202020204" pitchFamily="34" charset="0"/>
              </a:rPr>
              <a:t> </a:t>
            </a:r>
            <a:r>
              <a:rPr lang="de-AT" sz="2800" b="1" dirty="0" err="1">
                <a:solidFill>
                  <a:srgbClr val="0000FF"/>
                </a:solidFill>
                <a:latin typeface="Helvetica" panose="020B0604020202020204" pitchFamily="34" charset="0"/>
                <a:cs typeface="Helvetica" panose="020B0604020202020204" pitchFamily="34" charset="0"/>
              </a:rPr>
              <a:t>Membranes</a:t>
            </a:r>
            <a:endParaRPr lang="de-AT" sz="2800" b="1" dirty="0">
              <a:solidFill>
                <a:srgbClr val="0000FF"/>
              </a:solidFill>
              <a:latin typeface="Helvetica" panose="020B0604020202020204" pitchFamily="34" charset="0"/>
              <a:cs typeface="Helvetica" panose="020B0604020202020204" pitchFamily="34" charset="0"/>
            </a:endParaRPr>
          </a:p>
        </p:txBody>
      </p:sp>
      <p:sp>
        <p:nvSpPr>
          <p:cNvPr id="36" name="Rectángulo 9">
            <a:extLst>
              <a:ext uri="{FF2B5EF4-FFF2-40B4-BE49-F238E27FC236}">
                <a16:creationId xmlns:a16="http://schemas.microsoft.com/office/drawing/2014/main" id="{22242B80-96EC-7675-4740-4E27652C4E29}"/>
              </a:ext>
            </a:extLst>
          </p:cNvPr>
          <p:cNvSpPr/>
          <p:nvPr/>
        </p:nvSpPr>
        <p:spPr>
          <a:xfrm>
            <a:off x="7614978" y="791790"/>
            <a:ext cx="4310374" cy="369332"/>
          </a:xfrm>
          <a:prstGeom prst="rect">
            <a:avLst/>
          </a:prstGeom>
        </p:spPr>
        <p:txBody>
          <a:bodyPr wrap="square">
            <a:spAutoFit/>
          </a:bodyPr>
          <a:lstStyle/>
          <a:p>
            <a:pPr algn="ctr"/>
            <a:r>
              <a:rPr lang="en-US" dirty="0">
                <a:solidFill>
                  <a:srgbClr val="000000"/>
                </a:solidFill>
                <a:latin typeface="Helvetica" panose="020B0604020202020204" pitchFamily="34" charset="0"/>
                <a:cs typeface="Helvetica" panose="020B0604020202020204" pitchFamily="34" charset="0"/>
              </a:rPr>
              <a:t>Dioleoylphosphocholine (DOPC)</a:t>
            </a:r>
            <a:endParaRPr lang="es-ES" dirty="0">
              <a:solidFill>
                <a:srgbClr val="0000FF"/>
              </a:solidFill>
              <a:latin typeface="Helvetica" panose="020B0604020202020204" pitchFamily="34" charset="0"/>
              <a:cs typeface="Helvetica" panose="020B0604020202020204" pitchFamily="34" charset="0"/>
            </a:endParaRPr>
          </a:p>
        </p:txBody>
      </p:sp>
      <p:pic>
        <p:nvPicPr>
          <p:cNvPr id="37" name="Imagen 36">
            <a:extLst>
              <a:ext uri="{FF2B5EF4-FFF2-40B4-BE49-F238E27FC236}">
                <a16:creationId xmlns:a16="http://schemas.microsoft.com/office/drawing/2014/main" id="{419A8C14-F84A-A397-F7F0-1FB02495587E}"/>
              </a:ext>
            </a:extLst>
          </p:cNvPr>
          <p:cNvPicPr>
            <a:picLocks noChangeAspect="1"/>
          </p:cNvPicPr>
          <p:nvPr/>
        </p:nvPicPr>
        <p:blipFill rotWithShape="1">
          <a:blip r:embed="rId4">
            <a:extLst>
              <a:ext uri="{28A0092B-C50C-407E-A947-70E740481C1C}">
                <a14:useLocalDpi xmlns:a14="http://schemas.microsoft.com/office/drawing/2010/main" val="0"/>
              </a:ext>
            </a:extLst>
          </a:blip>
          <a:srcRect t="6565" b="3943"/>
          <a:stretch/>
        </p:blipFill>
        <p:spPr bwMode="auto">
          <a:xfrm>
            <a:off x="8102377" y="1081302"/>
            <a:ext cx="3235325" cy="5147945"/>
          </a:xfrm>
          <a:prstGeom prst="rect">
            <a:avLst/>
          </a:prstGeom>
          <a:ln>
            <a:noFill/>
          </a:ln>
          <a:extLst>
            <a:ext uri="{53640926-AAD7-44D8-BBD7-CCE9431645EC}">
              <a14:shadowObscured xmlns:a14="http://schemas.microsoft.com/office/drawing/2010/main"/>
            </a:ext>
          </a:extLst>
        </p:spPr>
      </p:pic>
      <p:sp>
        <p:nvSpPr>
          <p:cNvPr id="38" name="Rectángulo: esquinas redondeadas 32">
            <a:extLst>
              <a:ext uri="{FF2B5EF4-FFF2-40B4-BE49-F238E27FC236}">
                <a16:creationId xmlns:a16="http://schemas.microsoft.com/office/drawing/2014/main" id="{21FE76D3-2308-AE07-BDD4-FC86AD270A68}"/>
              </a:ext>
            </a:extLst>
          </p:cNvPr>
          <p:cNvSpPr/>
          <p:nvPr/>
        </p:nvSpPr>
        <p:spPr>
          <a:xfrm>
            <a:off x="9770165" y="1834427"/>
            <a:ext cx="1038943" cy="369332"/>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esquinas redondeadas 32">
            <a:extLst>
              <a:ext uri="{FF2B5EF4-FFF2-40B4-BE49-F238E27FC236}">
                <a16:creationId xmlns:a16="http://schemas.microsoft.com/office/drawing/2014/main" id="{C3A55A81-26E9-771E-5AD1-68201BC688C1}"/>
              </a:ext>
            </a:extLst>
          </p:cNvPr>
          <p:cNvSpPr/>
          <p:nvPr/>
        </p:nvSpPr>
        <p:spPr>
          <a:xfrm>
            <a:off x="8233834" y="1136678"/>
            <a:ext cx="3103868" cy="61792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0" name="Straight Connector 4">
            <a:extLst>
              <a:ext uri="{FF2B5EF4-FFF2-40B4-BE49-F238E27FC236}">
                <a16:creationId xmlns:a16="http://schemas.microsoft.com/office/drawing/2014/main" id="{71CAC6C0-6918-2ADF-B045-33386B655F4E}"/>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9AC8F490-0D89-B5BA-24AC-948EB4250A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601" y="833419"/>
            <a:ext cx="3541395" cy="5384165"/>
          </a:xfrm>
          <a:prstGeom prst="rect">
            <a:avLst/>
          </a:prstGeom>
        </p:spPr>
      </p:pic>
      <p:sp>
        <p:nvSpPr>
          <p:cNvPr id="3" name="CuadroTexto 2">
            <a:extLst>
              <a:ext uri="{FF2B5EF4-FFF2-40B4-BE49-F238E27FC236}">
                <a16:creationId xmlns:a16="http://schemas.microsoft.com/office/drawing/2014/main" id="{FF2758E8-65C1-D481-1275-202F086382FB}"/>
              </a:ext>
            </a:extLst>
          </p:cNvPr>
          <p:cNvSpPr txBox="1"/>
          <p:nvPr/>
        </p:nvSpPr>
        <p:spPr>
          <a:xfrm>
            <a:off x="2620369" y="2744767"/>
            <a:ext cx="584595" cy="261610"/>
          </a:xfrm>
          <a:prstGeom prst="rect">
            <a:avLst/>
          </a:prstGeom>
          <a:solidFill>
            <a:schemeClr val="bg1"/>
          </a:solidFill>
        </p:spPr>
        <p:txBody>
          <a:bodyPr wrap="square" rtlCol="0">
            <a:spAutoFit/>
          </a:bodyPr>
          <a:lstStyle/>
          <a:p>
            <a:pPr algn="ctr"/>
            <a:r>
              <a:rPr lang="es-ES" sz="1100" dirty="0">
                <a:latin typeface="Merriweather" pitchFamily="2" charset="77"/>
              </a:rPr>
              <a:t>TCDD</a:t>
            </a:r>
          </a:p>
        </p:txBody>
      </p:sp>
      <p:sp>
        <p:nvSpPr>
          <p:cNvPr id="5" name="CuadroTexto 4">
            <a:extLst>
              <a:ext uri="{FF2B5EF4-FFF2-40B4-BE49-F238E27FC236}">
                <a16:creationId xmlns:a16="http://schemas.microsoft.com/office/drawing/2014/main" id="{D761FF06-C356-B0AC-B25A-D0C1A596C106}"/>
              </a:ext>
            </a:extLst>
          </p:cNvPr>
          <p:cNvSpPr txBox="1"/>
          <p:nvPr/>
        </p:nvSpPr>
        <p:spPr>
          <a:xfrm>
            <a:off x="2667959" y="5424254"/>
            <a:ext cx="584595" cy="261610"/>
          </a:xfrm>
          <a:prstGeom prst="rect">
            <a:avLst/>
          </a:prstGeom>
          <a:solidFill>
            <a:schemeClr val="bg1"/>
          </a:solidFill>
        </p:spPr>
        <p:txBody>
          <a:bodyPr wrap="square" rtlCol="0">
            <a:spAutoFit/>
          </a:bodyPr>
          <a:lstStyle/>
          <a:p>
            <a:pPr algn="ctr"/>
            <a:r>
              <a:rPr lang="es-ES" sz="1100" dirty="0">
                <a:latin typeface="Merriweather" pitchFamily="2" charset="77"/>
              </a:rPr>
              <a:t>TCDF</a:t>
            </a:r>
          </a:p>
        </p:txBody>
      </p:sp>
      <p:cxnSp>
        <p:nvCxnSpPr>
          <p:cNvPr id="6" name="Conector recto 5">
            <a:extLst>
              <a:ext uri="{FF2B5EF4-FFF2-40B4-BE49-F238E27FC236}">
                <a16:creationId xmlns:a16="http://schemas.microsoft.com/office/drawing/2014/main" id="{DB775BB4-432C-28B7-260D-F171EEA116A9}"/>
              </a:ext>
            </a:extLst>
          </p:cNvPr>
          <p:cNvCxnSpPr>
            <a:cxnSpLocks/>
          </p:cNvCxnSpPr>
          <p:nvPr/>
        </p:nvCxnSpPr>
        <p:spPr>
          <a:xfrm>
            <a:off x="2550933" y="823057"/>
            <a:ext cx="0" cy="5394527"/>
          </a:xfrm>
          <a:prstGeom prst="line">
            <a:avLst/>
          </a:prstGeom>
          <a:ln w="508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FF48FE36-1C0A-B1C4-3221-D880AB21FA16}"/>
              </a:ext>
            </a:extLst>
          </p:cNvPr>
          <p:cNvSpPr txBox="1"/>
          <p:nvPr/>
        </p:nvSpPr>
        <p:spPr>
          <a:xfrm>
            <a:off x="3965046" y="2834845"/>
            <a:ext cx="4083232" cy="1631216"/>
          </a:xfrm>
          <a:prstGeom prst="rect">
            <a:avLst/>
          </a:prstGeom>
          <a:noFill/>
        </p:spPr>
        <p:txBody>
          <a:bodyPr wrap="square">
            <a:spAutoFit/>
          </a:bodyPr>
          <a:lstStyle/>
          <a:p>
            <a:pPr algn="ctr"/>
            <a:r>
              <a:rPr lang="es-ES" sz="2000" dirty="0" err="1">
                <a:latin typeface="Helvetica" pitchFamily="2" charset="0"/>
              </a:rPr>
              <a:t>Analysis</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convergence</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interaction</a:t>
            </a:r>
            <a:r>
              <a:rPr lang="es-ES" sz="2000" dirty="0">
                <a:latin typeface="Helvetica" pitchFamily="2" charset="0"/>
              </a:rPr>
              <a:t> </a:t>
            </a:r>
            <a:r>
              <a:rPr lang="es-ES" sz="2000" dirty="0" err="1">
                <a:latin typeface="Helvetica" pitchFamily="2" charset="0"/>
              </a:rPr>
              <a:t>energy</a:t>
            </a:r>
            <a:r>
              <a:rPr lang="es-ES" sz="2000" dirty="0">
                <a:latin typeface="Helvetica" pitchFamily="2" charset="0"/>
              </a:rPr>
              <a:t> and </a:t>
            </a:r>
            <a:r>
              <a:rPr lang="es-ES" sz="2000" dirty="0" err="1">
                <a:latin typeface="Helvetica" pitchFamily="2" charset="0"/>
              </a:rPr>
              <a:t>its</a:t>
            </a:r>
            <a:r>
              <a:rPr lang="es-ES" sz="2000" dirty="0">
                <a:latin typeface="Helvetica" pitchFamily="2" charset="0"/>
              </a:rPr>
              <a:t> </a:t>
            </a:r>
            <a:r>
              <a:rPr lang="es-ES" sz="2000" dirty="0" err="1">
                <a:latin typeface="Helvetica" pitchFamily="2" charset="0"/>
              </a:rPr>
              <a:t>components</a:t>
            </a:r>
            <a:r>
              <a:rPr lang="es-ES" sz="2000" dirty="0">
                <a:latin typeface="Helvetica" pitchFamily="2" charset="0"/>
              </a:rPr>
              <a:t> as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number</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DOPC </a:t>
            </a:r>
            <a:r>
              <a:rPr lang="es-ES" sz="2000" dirty="0" err="1">
                <a:latin typeface="Helvetica" pitchFamily="2" charset="0"/>
              </a:rPr>
              <a:t>molecules</a:t>
            </a:r>
            <a:r>
              <a:rPr lang="es-ES" sz="2000" dirty="0">
                <a:latin typeface="Helvetica" pitchFamily="2" charset="0"/>
              </a:rPr>
              <a:t> </a:t>
            </a:r>
            <a:r>
              <a:rPr lang="es-ES" sz="2000" dirty="0" err="1">
                <a:latin typeface="Helvetica" pitchFamily="2" charset="0"/>
              </a:rPr>
              <a:t>increases</a:t>
            </a:r>
            <a:r>
              <a:rPr lang="es-ES" sz="2000" dirty="0">
                <a:latin typeface="Helvetica" pitchFamily="2" charset="0"/>
              </a:rPr>
              <a:t> in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minimum</a:t>
            </a:r>
            <a:r>
              <a:rPr lang="es-ES" sz="2000" dirty="0">
                <a:latin typeface="Helvetica" pitchFamily="2" charset="0"/>
              </a:rPr>
              <a:t> </a:t>
            </a:r>
            <a:r>
              <a:rPr lang="es-ES" sz="2000" dirty="0" err="1">
                <a:latin typeface="Helvetica" pitchFamily="2" charset="0"/>
              </a:rPr>
              <a:t>region</a:t>
            </a:r>
            <a:endParaRPr lang="es-ES" sz="2000" dirty="0">
              <a:latin typeface="Helvetica" pitchFamily="2" charset="0"/>
            </a:endParaRPr>
          </a:p>
        </p:txBody>
      </p:sp>
      <p:sp>
        <p:nvSpPr>
          <p:cNvPr id="20" name="CuadroTexto 19">
            <a:extLst>
              <a:ext uri="{FF2B5EF4-FFF2-40B4-BE49-F238E27FC236}">
                <a16:creationId xmlns:a16="http://schemas.microsoft.com/office/drawing/2014/main" id="{D6A9ACAA-C369-5CC6-9503-5ED2EFED09C0}"/>
              </a:ext>
            </a:extLst>
          </p:cNvPr>
          <p:cNvSpPr txBox="1"/>
          <p:nvPr/>
        </p:nvSpPr>
        <p:spPr>
          <a:xfrm>
            <a:off x="4048383" y="4968039"/>
            <a:ext cx="4083231" cy="707886"/>
          </a:xfrm>
          <a:prstGeom prst="rect">
            <a:avLst/>
          </a:prstGeom>
          <a:noFill/>
        </p:spPr>
        <p:txBody>
          <a:bodyPr wrap="square">
            <a:spAutoFit/>
          </a:bodyPr>
          <a:lstStyle/>
          <a:p>
            <a:pPr algn="ctr"/>
            <a:r>
              <a:rPr lang="en-US" sz="2000" dirty="0">
                <a:latin typeface="Helvetica" panose="020B0604020202020204" pitchFamily="34" charset="0"/>
                <a:cs typeface="Helvetica" panose="020B0604020202020204" pitchFamily="34" charset="0"/>
              </a:rPr>
              <a:t>Calculations performed with 7 lipid molecules and 100 snapshots</a:t>
            </a:r>
            <a:endParaRPr lang="en-US" sz="2000" dirty="0">
              <a:solidFill>
                <a:srgbClr val="0000FF"/>
              </a:solidFill>
              <a:latin typeface="Helvetica" panose="020B0604020202020204" pitchFamily="34" charset="0"/>
              <a:cs typeface="Helvetica" panose="020B0604020202020204" pitchFamily="34" charset="0"/>
            </a:endParaRPr>
          </a:p>
        </p:txBody>
      </p:sp>
      <p:cxnSp>
        <p:nvCxnSpPr>
          <p:cNvPr id="21" name="Straight Connector 4">
            <a:extLst>
              <a:ext uri="{FF2B5EF4-FFF2-40B4-BE49-F238E27FC236}">
                <a16:creationId xmlns:a16="http://schemas.microsoft.com/office/drawing/2014/main" id="{9E07499D-19F0-EBEE-3EB8-F7640498FBD9}"/>
              </a:ext>
            </a:extLst>
          </p:cNvPr>
          <p:cNvCxnSpPr>
            <a:cxnSpLocks/>
          </p:cNvCxnSpPr>
          <p:nvPr/>
        </p:nvCxnSpPr>
        <p:spPr>
          <a:xfrm>
            <a:off x="504497" y="6269410"/>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25096CC-0B0C-2FA6-2338-A49BEB7FE03F}"/>
              </a:ext>
            </a:extLst>
          </p:cNvPr>
          <p:cNvSpPr txBox="1"/>
          <p:nvPr/>
        </p:nvSpPr>
        <p:spPr>
          <a:xfrm>
            <a:off x="504497" y="6462388"/>
            <a:ext cx="9725353" cy="369332"/>
          </a:xfrm>
          <a:prstGeom prst="rect">
            <a:avLst/>
          </a:prstGeom>
          <a:noFill/>
        </p:spPr>
        <p:txBody>
          <a:bodyPr wrap="square">
            <a:spAutoFit/>
          </a:bodyPr>
          <a:lstStyle/>
          <a:p>
            <a:r>
              <a:rPr lang="en-US" sz="1600" dirty="0"/>
              <a:t>G. Cárdenas, </a:t>
            </a:r>
            <a:r>
              <a:rPr lang="en-US" sz="1600" dirty="0" err="1"/>
              <a:t>Á</a:t>
            </a:r>
            <a:r>
              <a:rPr lang="en-US" sz="1600" dirty="0"/>
              <a:t>. Pérez-Barcia, M. </a:t>
            </a:r>
            <a:r>
              <a:rPr lang="en-US" sz="1600" dirty="0" err="1"/>
              <a:t>Mandado</a:t>
            </a:r>
            <a:r>
              <a:rPr lang="en-US" sz="1600" dirty="0"/>
              <a:t> and J. J. Nogueira </a:t>
            </a:r>
            <a:r>
              <a:rPr lang="es-ES" sz="1800" i="1" dirty="0" err="1"/>
              <a:t>Phys</a:t>
            </a:r>
            <a:r>
              <a:rPr lang="es-ES" sz="1800" i="1" dirty="0"/>
              <a:t>. </a:t>
            </a:r>
            <a:r>
              <a:rPr lang="es-ES" sz="1800" i="1" dirty="0" err="1"/>
              <a:t>Chem</a:t>
            </a:r>
            <a:r>
              <a:rPr lang="es-ES" sz="1800" i="1" dirty="0"/>
              <a:t>. </a:t>
            </a:r>
            <a:r>
              <a:rPr lang="es-ES" sz="1800" i="1" dirty="0" err="1"/>
              <a:t>Chem</a:t>
            </a:r>
            <a:r>
              <a:rPr lang="es-ES" sz="1800" i="1" dirty="0"/>
              <a:t>. </a:t>
            </a:r>
            <a:r>
              <a:rPr lang="es-ES" sz="1800" i="1" dirty="0" err="1"/>
              <a:t>Phys</a:t>
            </a:r>
            <a:r>
              <a:rPr lang="es-ES" sz="1800" i="1" dirty="0"/>
              <a:t>. </a:t>
            </a:r>
            <a:r>
              <a:rPr lang="es-ES" sz="1800" b="1" dirty="0"/>
              <a:t>2021</a:t>
            </a:r>
            <a:r>
              <a:rPr lang="es-ES" sz="1800" dirty="0"/>
              <a:t>,</a:t>
            </a:r>
            <a:r>
              <a:rPr lang="es-ES" sz="1800" i="1" dirty="0"/>
              <a:t> </a:t>
            </a:r>
            <a:r>
              <a:rPr lang="es-ES" sz="1800" dirty="0"/>
              <a:t>23, 20533</a:t>
            </a:r>
            <a:endParaRPr lang="es-ES" sz="1600" dirty="0">
              <a:effectLst/>
            </a:endParaRPr>
          </a:p>
        </p:txBody>
      </p:sp>
      <p:sp>
        <p:nvSpPr>
          <p:cNvPr id="26" name="TextBox 21">
            <a:extLst>
              <a:ext uri="{FF2B5EF4-FFF2-40B4-BE49-F238E27FC236}">
                <a16:creationId xmlns:a16="http://schemas.microsoft.com/office/drawing/2014/main" id="{E0D03A40-C34E-FD3B-4FA4-5C1DD759E8E0}"/>
              </a:ext>
            </a:extLst>
          </p:cNvPr>
          <p:cNvSpPr txBox="1"/>
          <p:nvPr/>
        </p:nvSpPr>
        <p:spPr>
          <a:xfrm>
            <a:off x="504497" y="6217584"/>
            <a:ext cx="9725353" cy="369332"/>
          </a:xfrm>
          <a:prstGeom prst="rect">
            <a:avLst/>
          </a:prstGeom>
          <a:noFill/>
        </p:spPr>
        <p:txBody>
          <a:bodyPr wrap="square">
            <a:spAutoFit/>
          </a:bodyPr>
          <a:lstStyle/>
          <a:p>
            <a:r>
              <a:rPr lang="en-US" sz="1600" dirty="0"/>
              <a:t>R. Alvarado, G. Cárdenas, J. J. Nogueira, N. Ramos-</a:t>
            </a:r>
            <a:r>
              <a:rPr lang="en-US" sz="1600" dirty="0" err="1"/>
              <a:t>Berdullas</a:t>
            </a:r>
            <a:r>
              <a:rPr lang="en-US" sz="1600" dirty="0"/>
              <a:t> and </a:t>
            </a:r>
            <a:r>
              <a:rPr lang="en-US" dirty="0"/>
              <a:t>M. </a:t>
            </a:r>
            <a:r>
              <a:rPr lang="en-US" dirty="0" err="1"/>
              <a:t>Mandado</a:t>
            </a:r>
            <a:r>
              <a:rPr lang="en-US" dirty="0"/>
              <a:t> </a:t>
            </a:r>
            <a:r>
              <a:rPr lang="es-ES" sz="1800" i="1" dirty="0" err="1">
                <a:effectLst/>
                <a:latin typeface="Calibri" panose="020F0502020204030204" pitchFamily="34" charset="0"/>
                <a:cs typeface="Calibri" panose="020F0502020204030204" pitchFamily="34" charset="0"/>
              </a:rPr>
              <a:t>Membranes</a:t>
            </a:r>
            <a:r>
              <a:rPr lang="es-ES" sz="1800" i="1" dirty="0">
                <a:effectLst/>
                <a:latin typeface="Calibri" panose="020F0502020204030204" pitchFamily="34" charset="0"/>
                <a:cs typeface="Calibri" panose="020F0502020204030204" pitchFamily="34" charset="0"/>
              </a:rPr>
              <a:t> </a:t>
            </a:r>
            <a:r>
              <a:rPr lang="es-ES" sz="1800" b="1" dirty="0">
                <a:effectLst/>
                <a:latin typeface="Calibri" panose="020F0502020204030204" pitchFamily="34" charset="0"/>
                <a:cs typeface="Calibri" panose="020F0502020204030204" pitchFamily="34" charset="0"/>
              </a:rPr>
              <a:t>2023</a:t>
            </a:r>
            <a:r>
              <a:rPr lang="es-ES" sz="1800" dirty="0">
                <a:effectLst/>
                <a:latin typeface="Calibri" panose="020F0502020204030204" pitchFamily="34" charset="0"/>
                <a:cs typeface="Calibri" panose="020F0502020204030204" pitchFamily="34" charset="0"/>
              </a:rPr>
              <a:t>, </a:t>
            </a:r>
            <a:r>
              <a:rPr lang="es-ES" sz="1800" i="1" dirty="0">
                <a:effectLst/>
                <a:latin typeface="Calibri" panose="020F0502020204030204" pitchFamily="34" charset="0"/>
                <a:cs typeface="Calibri" panose="020F0502020204030204" pitchFamily="34" charset="0"/>
              </a:rPr>
              <a:t>13</a:t>
            </a:r>
            <a:r>
              <a:rPr lang="es-ES" sz="1800" dirty="0">
                <a:effectLst/>
                <a:latin typeface="Calibri" panose="020F0502020204030204" pitchFamily="34" charset="0"/>
                <a:cs typeface="Calibri" panose="020F0502020204030204" pitchFamily="34" charset="0"/>
              </a:rPr>
              <a:t>, 28 </a:t>
            </a:r>
            <a:endParaRPr lang="es-ES" dirty="0">
              <a:latin typeface="Calibri" panose="020F0502020204030204" pitchFamily="34" charset="0"/>
              <a:cs typeface="Calibri" panose="020F0502020204030204" pitchFamily="34" charset="0"/>
            </a:endParaRPr>
          </a:p>
        </p:txBody>
      </p:sp>
      <p:sp>
        <p:nvSpPr>
          <p:cNvPr id="4" name="CuadroTexto 3">
            <a:extLst>
              <a:ext uri="{FF2B5EF4-FFF2-40B4-BE49-F238E27FC236}">
                <a16:creationId xmlns:a16="http://schemas.microsoft.com/office/drawing/2014/main" id="{8FA6C608-5779-1536-42C1-03D06B30FB82}"/>
              </a:ext>
            </a:extLst>
          </p:cNvPr>
          <p:cNvSpPr txBox="1"/>
          <p:nvPr/>
        </p:nvSpPr>
        <p:spPr>
          <a:xfrm>
            <a:off x="3958167" y="1079422"/>
            <a:ext cx="4083232" cy="1323439"/>
          </a:xfrm>
          <a:prstGeom prst="rect">
            <a:avLst/>
          </a:prstGeom>
          <a:noFill/>
        </p:spPr>
        <p:txBody>
          <a:bodyPr wrap="square">
            <a:spAutoFit/>
          </a:bodyPr>
          <a:lstStyle/>
          <a:p>
            <a:pPr algn="ct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optimal</a:t>
            </a:r>
            <a:r>
              <a:rPr lang="es-ES" sz="2000" dirty="0">
                <a:latin typeface="Helvetica" pitchFamily="2" charset="0"/>
              </a:rPr>
              <a:t> QM </a:t>
            </a:r>
            <a:r>
              <a:rPr lang="es-ES" sz="2000" dirty="0" err="1">
                <a:latin typeface="Helvetica" pitchFamily="2" charset="0"/>
              </a:rPr>
              <a:t>region</a:t>
            </a:r>
            <a:r>
              <a:rPr lang="es-ES" sz="2000" dirty="0">
                <a:latin typeface="Helvetica" pitchFamily="2" charset="0"/>
              </a:rPr>
              <a:t> </a:t>
            </a:r>
            <a:r>
              <a:rPr lang="es-ES" sz="2000" dirty="0" err="1">
                <a:latin typeface="Helvetica" pitchFamily="2" charset="0"/>
              </a:rPr>
              <a:t>must</a:t>
            </a:r>
            <a:r>
              <a:rPr lang="es-ES" sz="2000" dirty="0">
                <a:latin typeface="Helvetica" pitchFamily="2" charset="0"/>
              </a:rPr>
              <a:t> </a:t>
            </a:r>
            <a:r>
              <a:rPr lang="es-ES" sz="2000" dirty="0" err="1">
                <a:latin typeface="Helvetica" pitchFamily="2" charset="0"/>
              </a:rPr>
              <a:t>contain</a:t>
            </a:r>
            <a:r>
              <a:rPr lang="es-ES" sz="2000" dirty="0">
                <a:latin typeface="Helvetica" pitchFamily="2" charset="0"/>
              </a:rPr>
              <a:t>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pollutant</a:t>
            </a:r>
            <a:r>
              <a:rPr lang="es-ES" sz="2000" dirty="0">
                <a:latin typeface="Helvetica" pitchFamily="2" charset="0"/>
              </a:rPr>
              <a:t> and </a:t>
            </a:r>
            <a:r>
              <a:rPr lang="es-ES" sz="2000" dirty="0" err="1">
                <a:latin typeface="Helvetica" pitchFamily="2" charset="0"/>
              </a:rPr>
              <a:t>the</a:t>
            </a:r>
            <a:r>
              <a:rPr lang="es-ES" sz="2000" dirty="0">
                <a:latin typeface="Helvetica" pitchFamily="2" charset="0"/>
              </a:rPr>
              <a:t> </a:t>
            </a:r>
            <a:r>
              <a:rPr lang="es-ES" sz="2000" dirty="0" err="1">
                <a:latin typeface="Helvetica" pitchFamily="2" charset="0"/>
              </a:rPr>
              <a:t>minimum</a:t>
            </a:r>
            <a:r>
              <a:rPr lang="es-ES" sz="2000" dirty="0">
                <a:latin typeface="Helvetica" pitchFamily="2" charset="0"/>
              </a:rPr>
              <a:t> </a:t>
            </a:r>
            <a:r>
              <a:rPr lang="es-ES" sz="2000" dirty="0" err="1">
                <a:latin typeface="Helvetica" pitchFamily="2" charset="0"/>
              </a:rPr>
              <a:t>number</a:t>
            </a:r>
            <a:r>
              <a:rPr lang="es-ES" sz="2000" dirty="0">
                <a:latin typeface="Helvetica" pitchFamily="2" charset="0"/>
              </a:rPr>
              <a:t> </a:t>
            </a:r>
            <a:r>
              <a:rPr lang="es-ES" sz="2000" dirty="0" err="1">
                <a:latin typeface="Helvetica" pitchFamily="2" charset="0"/>
              </a:rPr>
              <a:t>of</a:t>
            </a:r>
            <a:r>
              <a:rPr lang="es-ES" sz="2000" dirty="0">
                <a:latin typeface="Helvetica" pitchFamily="2" charset="0"/>
              </a:rPr>
              <a:t> DOPC </a:t>
            </a:r>
            <a:r>
              <a:rPr lang="es-ES" sz="2000" dirty="0" err="1">
                <a:latin typeface="Helvetica" pitchFamily="2" charset="0"/>
              </a:rPr>
              <a:t>molecules</a:t>
            </a:r>
            <a:endParaRPr lang="es-ES" sz="2000" dirty="0">
              <a:latin typeface="Helvetica" pitchFamily="2" charset="0"/>
            </a:endParaRPr>
          </a:p>
        </p:txBody>
      </p:sp>
    </p:spTree>
    <p:extLst>
      <p:ext uri="{BB962C8B-B14F-4D97-AF65-F5344CB8AC3E}">
        <p14:creationId xmlns:p14="http://schemas.microsoft.com/office/powerpoint/2010/main" val="166567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Permeation </a:t>
            </a:r>
            <a:r>
              <a:rPr lang="de-AT" sz="2800" b="1" dirty="0" err="1">
                <a:solidFill>
                  <a:srgbClr val="0000FF"/>
                </a:solidFill>
                <a:latin typeface="Helvetica" panose="020B0604020202020204" pitchFamily="34" charset="0"/>
                <a:cs typeface="Helvetica" panose="020B0604020202020204" pitchFamily="34" charset="0"/>
              </a:rPr>
              <a:t>of</a:t>
            </a:r>
            <a:r>
              <a:rPr lang="de-AT" sz="2800" b="1" dirty="0">
                <a:solidFill>
                  <a:srgbClr val="0000FF"/>
                </a:solidFill>
                <a:latin typeface="Helvetica" panose="020B0604020202020204" pitchFamily="34" charset="0"/>
                <a:cs typeface="Helvetica" panose="020B0604020202020204" pitchFamily="34" charset="0"/>
              </a:rPr>
              <a:t> POPs </a:t>
            </a:r>
            <a:r>
              <a:rPr lang="de-AT" sz="2800" b="1" dirty="0" err="1">
                <a:solidFill>
                  <a:srgbClr val="0000FF"/>
                </a:solidFill>
                <a:latin typeface="Helvetica" panose="020B0604020202020204" pitchFamily="34" charset="0"/>
                <a:cs typeface="Helvetica" panose="020B0604020202020204" pitchFamily="34" charset="0"/>
              </a:rPr>
              <a:t>through</a:t>
            </a:r>
            <a:r>
              <a:rPr lang="de-AT" sz="2800" b="1" dirty="0">
                <a:solidFill>
                  <a:srgbClr val="0000FF"/>
                </a:solidFill>
                <a:latin typeface="Helvetica" panose="020B0604020202020204" pitchFamily="34" charset="0"/>
                <a:cs typeface="Helvetica" panose="020B0604020202020204" pitchFamily="34" charset="0"/>
              </a:rPr>
              <a:t> </a:t>
            </a:r>
            <a:r>
              <a:rPr lang="de-AT" sz="2800" b="1" dirty="0" err="1">
                <a:solidFill>
                  <a:srgbClr val="0000FF"/>
                </a:solidFill>
                <a:latin typeface="Helvetica" panose="020B0604020202020204" pitchFamily="34" charset="0"/>
                <a:cs typeface="Helvetica" panose="020B0604020202020204" pitchFamily="34" charset="0"/>
              </a:rPr>
              <a:t>Membranes</a:t>
            </a:r>
            <a:endParaRPr lang="de-AT" sz="2800" b="1" dirty="0">
              <a:solidFill>
                <a:srgbClr val="0000FF"/>
              </a:solidFill>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sp>
            <p:nvSpPr>
              <p:cNvPr id="29" name="TextBox 23">
                <a:extLst>
                  <a:ext uri="{FF2B5EF4-FFF2-40B4-BE49-F238E27FC236}">
                    <a16:creationId xmlns:a16="http://schemas.microsoft.com/office/drawing/2014/main" id="{46C56F29-3CDE-BD57-003F-8796798EDD99}"/>
                  </a:ext>
                </a:extLst>
              </p:cNvPr>
              <p:cNvSpPr txBox="1"/>
              <p:nvPr/>
            </p:nvSpPr>
            <p:spPr>
              <a:xfrm>
                <a:off x="4288261" y="941231"/>
                <a:ext cx="36154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2000" i="1" smtClean="0">
                              <a:latin typeface="Cambria Math" panose="02040503050406030204" pitchFamily="18" charset="0"/>
                            </a:rPr>
                          </m:ctrlPr>
                        </m:sSubPr>
                        <m:e>
                          <m:r>
                            <a:rPr lang="en-AU" sz="2000" b="0" i="1" smtClean="0">
                              <a:latin typeface="Cambria Math" panose="02040503050406030204" pitchFamily="18" charset="0"/>
                            </a:rPr>
                            <m:t>𝐸</m:t>
                          </m:r>
                        </m:e>
                        <m:sub>
                          <m:r>
                            <m:rPr>
                              <m:sty m:val="p"/>
                            </m:rPr>
                            <a:rPr lang="en-AU" sz="2000" b="0" i="0" smtClean="0">
                              <a:latin typeface="Cambria Math" panose="02040503050406030204" pitchFamily="18" charset="0"/>
                            </a:rPr>
                            <m:t>int</m:t>
                          </m:r>
                        </m:sub>
                      </m:sSub>
                      <m:r>
                        <a:rPr lang="en-AU" sz="2000" b="0" i="1" smtClean="0">
                          <a:latin typeface="Cambria Math" panose="02040503050406030204" pitchFamily="18" charset="0"/>
                        </a:rPr>
                        <m:t>=</m:t>
                      </m:r>
                      <m:sSub>
                        <m:sSubPr>
                          <m:ctrlPr>
                            <a:rPr lang="en-AU" sz="2000" i="1">
                              <a:latin typeface="Cambria Math" panose="02040503050406030204" pitchFamily="18" charset="0"/>
                            </a:rPr>
                          </m:ctrlPr>
                        </m:sSubPr>
                        <m:e>
                          <m:r>
                            <a:rPr lang="en-AU" sz="2000" i="1">
                              <a:latin typeface="Cambria Math" panose="02040503050406030204" pitchFamily="18" charset="0"/>
                            </a:rPr>
                            <m:t>𝐸</m:t>
                          </m:r>
                        </m:e>
                        <m:sub>
                          <m:r>
                            <m:rPr>
                              <m:sty m:val="p"/>
                            </m:rPr>
                            <a:rPr lang="en-AU" sz="2000" b="0" i="0" smtClean="0">
                              <a:latin typeface="Cambria Math" panose="02040503050406030204" pitchFamily="18" charset="0"/>
                            </a:rPr>
                            <m:t>Pau</m:t>
                          </m:r>
                        </m:sub>
                      </m:sSub>
                      <m:r>
                        <a:rPr lang="en-AU" sz="2000" b="0" i="0" smtClean="0">
                          <a:latin typeface="Cambria Math" panose="02040503050406030204" pitchFamily="18" charset="0"/>
                        </a:rPr>
                        <m:t>+</m:t>
                      </m:r>
                      <m:sSub>
                        <m:sSubPr>
                          <m:ctrlPr>
                            <a:rPr lang="en-AU" sz="2000" i="1">
                              <a:latin typeface="Cambria Math" panose="02040503050406030204" pitchFamily="18" charset="0"/>
                            </a:rPr>
                          </m:ctrlPr>
                        </m:sSubPr>
                        <m:e>
                          <m:r>
                            <a:rPr lang="en-AU" sz="2000" i="1">
                              <a:latin typeface="Cambria Math" panose="02040503050406030204" pitchFamily="18" charset="0"/>
                            </a:rPr>
                            <m:t>𝐸</m:t>
                          </m:r>
                        </m:e>
                        <m:sub>
                          <m:r>
                            <m:rPr>
                              <m:sty m:val="p"/>
                            </m:rPr>
                            <a:rPr lang="en-AU" sz="2000" b="0" i="0" smtClean="0">
                              <a:latin typeface="Cambria Math" panose="02040503050406030204" pitchFamily="18" charset="0"/>
                            </a:rPr>
                            <m:t>elec</m:t>
                          </m:r>
                        </m:sub>
                      </m:sSub>
                      <m:r>
                        <a:rPr lang="en-AU" sz="2000">
                          <a:latin typeface="Cambria Math" panose="02040503050406030204" pitchFamily="18" charset="0"/>
                        </a:rPr>
                        <m:t>+</m:t>
                      </m:r>
                      <m:sSub>
                        <m:sSubPr>
                          <m:ctrlPr>
                            <a:rPr lang="en-AU" sz="2000" i="1">
                              <a:latin typeface="Cambria Math" panose="02040503050406030204" pitchFamily="18" charset="0"/>
                            </a:rPr>
                          </m:ctrlPr>
                        </m:sSubPr>
                        <m:e>
                          <m:r>
                            <a:rPr lang="en-AU" sz="2000" i="1">
                              <a:latin typeface="Cambria Math" panose="02040503050406030204" pitchFamily="18" charset="0"/>
                            </a:rPr>
                            <m:t>𝐸</m:t>
                          </m:r>
                        </m:e>
                        <m:sub>
                          <m:r>
                            <m:rPr>
                              <m:sty m:val="p"/>
                            </m:rPr>
                            <a:rPr lang="en-AU" sz="2000" b="0" i="0" smtClean="0">
                              <a:latin typeface="Cambria Math" panose="02040503050406030204" pitchFamily="18" charset="0"/>
                            </a:rPr>
                            <m:t>ind</m:t>
                          </m:r>
                        </m:sub>
                      </m:sSub>
                      <m:r>
                        <a:rPr lang="en-AU" sz="2000">
                          <a:latin typeface="Cambria Math" panose="02040503050406030204" pitchFamily="18" charset="0"/>
                        </a:rPr>
                        <m:t>+</m:t>
                      </m:r>
                      <m:sSub>
                        <m:sSubPr>
                          <m:ctrlPr>
                            <a:rPr lang="en-AU" sz="2000" i="1">
                              <a:latin typeface="Cambria Math" panose="02040503050406030204" pitchFamily="18" charset="0"/>
                            </a:rPr>
                          </m:ctrlPr>
                        </m:sSubPr>
                        <m:e>
                          <m:r>
                            <a:rPr lang="en-AU" sz="2000" i="1">
                              <a:latin typeface="Cambria Math" panose="02040503050406030204" pitchFamily="18" charset="0"/>
                            </a:rPr>
                            <m:t>𝐸</m:t>
                          </m:r>
                        </m:e>
                        <m:sub>
                          <m:r>
                            <m:rPr>
                              <m:sty m:val="p"/>
                            </m:rPr>
                            <a:rPr lang="en-AU" sz="2000" b="0" i="0" smtClean="0">
                              <a:latin typeface="Cambria Math" panose="02040503050406030204" pitchFamily="18" charset="0"/>
                            </a:rPr>
                            <m:t>dis</m:t>
                          </m:r>
                        </m:sub>
                      </m:sSub>
                    </m:oMath>
                  </m:oMathPara>
                </a14:m>
                <a:endParaRPr lang="en-AU" sz="2000" dirty="0"/>
              </a:p>
            </p:txBody>
          </p:sp>
        </mc:Choice>
        <mc:Fallback xmlns="">
          <p:sp>
            <p:nvSpPr>
              <p:cNvPr id="29" name="TextBox 23">
                <a:extLst>
                  <a:ext uri="{FF2B5EF4-FFF2-40B4-BE49-F238E27FC236}">
                    <a16:creationId xmlns:a16="http://schemas.microsoft.com/office/drawing/2014/main" id="{46C56F29-3CDE-BD57-003F-8796798EDD99}"/>
                  </a:ext>
                </a:extLst>
              </p:cNvPr>
              <p:cNvSpPr txBox="1">
                <a:spLocks noRot="1" noChangeAspect="1" noMove="1" noResize="1" noEditPoints="1" noAdjustHandles="1" noChangeArrowheads="1" noChangeShapeType="1" noTextEdit="1"/>
              </p:cNvSpPr>
              <p:nvPr/>
            </p:nvSpPr>
            <p:spPr>
              <a:xfrm>
                <a:off x="4288261" y="941231"/>
                <a:ext cx="3615477" cy="307777"/>
              </a:xfrm>
              <a:prstGeom prst="rect">
                <a:avLst/>
              </a:prstGeom>
              <a:blipFill>
                <a:blip r:embed="rId4"/>
                <a:stretch>
                  <a:fillRect l="-1049" r="-350" b="-15385"/>
                </a:stretch>
              </a:blipFill>
            </p:spPr>
            <p:txBody>
              <a:bodyPr/>
              <a:lstStyle/>
              <a:p>
                <a:r>
                  <a:rPr lang="es-ES">
                    <a:noFill/>
                  </a:rPr>
                  <a:t> </a:t>
                </a:r>
              </a:p>
            </p:txBody>
          </p:sp>
        </mc:Fallback>
      </mc:AlternateContent>
      <p:graphicFrame>
        <p:nvGraphicFramePr>
          <p:cNvPr id="30" name="Tabla 29">
            <a:extLst>
              <a:ext uri="{FF2B5EF4-FFF2-40B4-BE49-F238E27FC236}">
                <a16:creationId xmlns:a16="http://schemas.microsoft.com/office/drawing/2014/main" id="{9C6FEF8D-9B14-CF59-5F76-BC9D867D65DD}"/>
              </a:ext>
            </a:extLst>
          </p:cNvPr>
          <p:cNvGraphicFramePr>
            <a:graphicFrameLocks noGrp="1"/>
          </p:cNvGraphicFramePr>
          <p:nvPr>
            <p:extLst>
              <p:ext uri="{D42A27DB-BD31-4B8C-83A1-F6EECF244321}">
                <p14:modId xmlns:p14="http://schemas.microsoft.com/office/powerpoint/2010/main" val="584502019"/>
              </p:ext>
            </p:extLst>
          </p:nvPr>
        </p:nvGraphicFramePr>
        <p:xfrm>
          <a:off x="3816413" y="1475091"/>
          <a:ext cx="4743382" cy="942722"/>
        </p:xfrm>
        <a:graphic>
          <a:graphicData uri="http://schemas.openxmlformats.org/drawingml/2006/table">
            <a:tbl>
              <a:tblPr firstRow="1" firstCol="1" bandRow="1">
                <a:tableStyleId>{5940675A-B579-460E-94D1-54222C63F5DA}</a:tableStyleId>
              </a:tblPr>
              <a:tblGrid>
                <a:gridCol w="789632">
                  <a:extLst>
                    <a:ext uri="{9D8B030D-6E8A-4147-A177-3AD203B41FA5}">
                      <a16:colId xmlns:a16="http://schemas.microsoft.com/office/drawing/2014/main" val="1117247351"/>
                    </a:ext>
                  </a:extLst>
                </a:gridCol>
                <a:gridCol w="790750">
                  <a:extLst>
                    <a:ext uri="{9D8B030D-6E8A-4147-A177-3AD203B41FA5}">
                      <a16:colId xmlns:a16="http://schemas.microsoft.com/office/drawing/2014/main" val="832749686"/>
                    </a:ext>
                  </a:extLst>
                </a:gridCol>
                <a:gridCol w="790750">
                  <a:extLst>
                    <a:ext uri="{9D8B030D-6E8A-4147-A177-3AD203B41FA5}">
                      <a16:colId xmlns:a16="http://schemas.microsoft.com/office/drawing/2014/main" val="3624443942"/>
                    </a:ext>
                  </a:extLst>
                </a:gridCol>
                <a:gridCol w="790750">
                  <a:extLst>
                    <a:ext uri="{9D8B030D-6E8A-4147-A177-3AD203B41FA5}">
                      <a16:colId xmlns:a16="http://schemas.microsoft.com/office/drawing/2014/main" val="68818592"/>
                    </a:ext>
                  </a:extLst>
                </a:gridCol>
                <a:gridCol w="790750">
                  <a:extLst>
                    <a:ext uri="{9D8B030D-6E8A-4147-A177-3AD203B41FA5}">
                      <a16:colId xmlns:a16="http://schemas.microsoft.com/office/drawing/2014/main" val="596798851"/>
                    </a:ext>
                  </a:extLst>
                </a:gridCol>
                <a:gridCol w="790750">
                  <a:extLst>
                    <a:ext uri="{9D8B030D-6E8A-4147-A177-3AD203B41FA5}">
                      <a16:colId xmlns:a16="http://schemas.microsoft.com/office/drawing/2014/main" val="2848037522"/>
                    </a:ext>
                  </a:extLst>
                </a:gridCol>
              </a:tblGrid>
              <a:tr h="243964">
                <a:tc>
                  <a:txBody>
                    <a:bodyPr/>
                    <a:lstStyle/>
                    <a:p>
                      <a:pPr>
                        <a:lnSpc>
                          <a:spcPct val="107000"/>
                        </a:lnSpc>
                        <a:spcAft>
                          <a:spcPts val="800"/>
                        </a:spcAft>
                      </a:pP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Elect</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Pau</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Ind</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err="1">
                          <a:solidFill>
                            <a:schemeClr val="tx1"/>
                          </a:solidFill>
                          <a:effectLst/>
                        </a:rPr>
                        <a:t>Disp</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Total</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656290656"/>
                  </a:ext>
                </a:extLst>
              </a:tr>
              <a:tr h="243964">
                <a:tc>
                  <a:txBody>
                    <a:bodyPr/>
                    <a:lstStyle/>
                    <a:p>
                      <a:pPr>
                        <a:lnSpc>
                          <a:spcPct val="107000"/>
                        </a:lnSpc>
                        <a:spcAft>
                          <a:spcPts val="800"/>
                        </a:spcAft>
                      </a:pPr>
                      <a:r>
                        <a:rPr lang="en-GB" sz="2000">
                          <a:solidFill>
                            <a:schemeClr val="tx1"/>
                          </a:solidFill>
                          <a:effectLst/>
                        </a:rPr>
                        <a:t>TCDD</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-19.6</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49.7</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-6.5</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-41.1</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-17.5</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690468"/>
                  </a:ext>
                </a:extLst>
              </a:tr>
              <a:tr h="243964">
                <a:tc>
                  <a:txBody>
                    <a:bodyPr/>
                    <a:lstStyle/>
                    <a:p>
                      <a:pPr>
                        <a:lnSpc>
                          <a:spcPct val="107000"/>
                        </a:lnSpc>
                        <a:spcAft>
                          <a:spcPts val="800"/>
                        </a:spcAft>
                      </a:pPr>
                      <a:r>
                        <a:rPr lang="en-GB" sz="2000">
                          <a:solidFill>
                            <a:schemeClr val="tx1"/>
                          </a:solidFill>
                          <a:effectLst/>
                        </a:rPr>
                        <a:t>TCDF</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a:solidFill>
                            <a:schemeClr val="tx1"/>
                          </a:solidFill>
                          <a:effectLst/>
                        </a:rPr>
                        <a:t>-19.3</a:t>
                      </a:r>
                      <a:endParaRPr lang="es-ES" sz="200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52.1</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-6.4</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-43.0</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lnSpc>
                          <a:spcPct val="107000"/>
                        </a:lnSpc>
                        <a:spcAft>
                          <a:spcPts val="800"/>
                        </a:spcAft>
                      </a:pPr>
                      <a:r>
                        <a:rPr lang="en-GB" sz="2000" dirty="0">
                          <a:solidFill>
                            <a:schemeClr val="tx1"/>
                          </a:solidFill>
                          <a:effectLst/>
                        </a:rPr>
                        <a:t>-16.5</a:t>
                      </a:r>
                      <a:endParaRPr lang="es-ES" sz="2000" dirty="0">
                        <a:solidFill>
                          <a:schemeClr val="tx1"/>
                        </a:solidFill>
                        <a:effectLst/>
                        <a:latin typeface="Helvetica" panose="020B0604020202020204" pitchFamily="34" charset="0"/>
                        <a:ea typeface="Calibri" panose="020F0502020204030204" pitchFamily="34" charset="0"/>
                        <a:cs typeface="Helvetica"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4072328278"/>
                  </a:ext>
                </a:extLst>
              </a:tr>
            </a:tbl>
          </a:graphicData>
        </a:graphic>
      </p:graphicFrame>
      <p:grpSp>
        <p:nvGrpSpPr>
          <p:cNvPr id="31" name="Grupo 30">
            <a:extLst>
              <a:ext uri="{FF2B5EF4-FFF2-40B4-BE49-F238E27FC236}">
                <a16:creationId xmlns:a16="http://schemas.microsoft.com/office/drawing/2014/main" id="{AAF920BD-B3E2-383B-653A-2F866D7E51BD}"/>
              </a:ext>
            </a:extLst>
          </p:cNvPr>
          <p:cNvGrpSpPr/>
          <p:nvPr/>
        </p:nvGrpSpPr>
        <p:grpSpPr>
          <a:xfrm>
            <a:off x="1721653" y="2643705"/>
            <a:ext cx="8748694" cy="923330"/>
            <a:chOff x="241728" y="4860092"/>
            <a:chExt cx="7659260" cy="923330"/>
          </a:xfrm>
        </p:grpSpPr>
        <p:sp>
          <p:nvSpPr>
            <p:cNvPr id="32" name="CuadroTexto 31">
              <a:extLst>
                <a:ext uri="{FF2B5EF4-FFF2-40B4-BE49-F238E27FC236}">
                  <a16:creationId xmlns:a16="http://schemas.microsoft.com/office/drawing/2014/main" id="{AB0883DE-E559-C5AF-2497-005967AE7BD6}"/>
                </a:ext>
              </a:extLst>
            </p:cNvPr>
            <p:cNvSpPr txBox="1"/>
            <p:nvPr/>
          </p:nvSpPr>
          <p:spPr>
            <a:xfrm>
              <a:off x="241728" y="4860092"/>
              <a:ext cx="7610588" cy="923330"/>
            </a:xfrm>
            <a:prstGeom prst="rect">
              <a:avLst/>
            </a:prstGeom>
            <a:solidFill>
              <a:schemeClr val="bg1"/>
            </a:solidFill>
          </p:spPr>
          <p:txBody>
            <a:bodyPr wrap="square">
              <a:spAutoFit/>
            </a:bodyPr>
            <a:lstStyle/>
            <a:p>
              <a:pPr algn="ctr"/>
              <a:r>
                <a:rPr lang="es-ES" dirty="0" err="1">
                  <a:latin typeface="Helvetica" pitchFamily="2" charset="0"/>
                </a:rPr>
                <a:t>T</a:t>
              </a:r>
              <a:r>
                <a:rPr lang="es-ES" sz="1800" dirty="0" err="1">
                  <a:effectLst/>
                  <a:latin typeface="Helvetica" pitchFamily="2" charset="0"/>
                </a:rPr>
                <a:t>he</a:t>
              </a:r>
              <a:r>
                <a:rPr lang="es-ES" sz="1800" dirty="0">
                  <a:effectLst/>
                  <a:latin typeface="Helvetica" pitchFamily="2" charset="0"/>
                </a:rPr>
                <a:t> </a:t>
              </a:r>
              <a:r>
                <a:rPr lang="es-ES" sz="1800" dirty="0" err="1">
                  <a:effectLst/>
                  <a:latin typeface="Helvetica" pitchFamily="2" charset="0"/>
                </a:rPr>
                <a:t>energy</a:t>
              </a:r>
              <a:r>
                <a:rPr lang="es-ES" sz="1800" dirty="0">
                  <a:effectLst/>
                  <a:latin typeface="Helvetica" pitchFamily="2" charset="0"/>
                </a:rPr>
                <a:t> </a:t>
              </a:r>
              <a:r>
                <a:rPr lang="es-ES" sz="1800" dirty="0" err="1">
                  <a:effectLst/>
                  <a:latin typeface="Helvetica" pitchFamily="2" charset="0"/>
                </a:rPr>
                <a:t>increase</a:t>
              </a:r>
              <a:r>
                <a:rPr lang="es-ES" sz="1800" dirty="0">
                  <a:effectLst/>
                  <a:latin typeface="Helvetica" pitchFamily="2" charset="0"/>
                </a:rPr>
                <a:t> in </a:t>
              </a:r>
              <a:r>
                <a:rPr lang="es-ES" sz="1800" dirty="0" err="1">
                  <a:effectLst/>
                  <a:latin typeface="Helvetica" pitchFamily="2" charset="0"/>
                </a:rPr>
                <a:t>the</a:t>
              </a:r>
              <a:r>
                <a:rPr lang="es-ES" sz="1800" dirty="0">
                  <a:effectLst/>
                  <a:latin typeface="Helvetica" pitchFamily="2" charset="0"/>
                </a:rPr>
                <a:t> total </a:t>
              </a:r>
              <a:r>
                <a:rPr lang="es-ES" sz="1800" dirty="0" err="1">
                  <a:effectLst/>
                  <a:latin typeface="Helvetica" pitchFamily="2" charset="0"/>
                </a:rPr>
                <a:t>interaction</a:t>
              </a:r>
              <a:r>
                <a:rPr lang="es-ES" sz="1800" dirty="0">
                  <a:effectLst/>
                  <a:latin typeface="Helvetica" pitchFamily="2" charset="0"/>
                </a:rPr>
                <a:t> </a:t>
              </a:r>
              <a:r>
                <a:rPr lang="es-ES" sz="1800" dirty="0" err="1">
                  <a:effectLst/>
                  <a:latin typeface="Helvetica" pitchFamily="2" charset="0"/>
                </a:rPr>
                <a:t>energy</a:t>
              </a:r>
              <a:r>
                <a:rPr lang="es-ES" sz="1800" dirty="0">
                  <a:effectLst/>
                  <a:latin typeface="Helvetica" pitchFamily="2" charset="0"/>
                </a:rPr>
                <a:t> </a:t>
              </a:r>
              <a:r>
                <a:rPr lang="es-ES" sz="1800" dirty="0" err="1">
                  <a:effectLst/>
                  <a:latin typeface="Helvetica" pitchFamily="2" charset="0"/>
                </a:rPr>
                <a:t>is</a:t>
              </a:r>
              <a:r>
                <a:rPr lang="es-ES" sz="1800" dirty="0">
                  <a:effectLst/>
                  <a:latin typeface="Helvetica" pitchFamily="2" charset="0"/>
                </a:rPr>
                <a:t> </a:t>
              </a:r>
              <a:r>
                <a:rPr lang="es-ES" sz="1800" dirty="0" err="1">
                  <a:effectLst/>
                  <a:latin typeface="Helvetica" pitchFamily="2" charset="0"/>
                </a:rPr>
                <a:t>significantly</a:t>
              </a:r>
              <a:r>
                <a:rPr lang="es-ES" sz="1800" dirty="0">
                  <a:effectLst/>
                  <a:latin typeface="Helvetica" pitchFamily="2" charset="0"/>
                </a:rPr>
                <a:t> </a:t>
              </a:r>
              <a:r>
                <a:rPr lang="es-ES" sz="1800" dirty="0" err="1">
                  <a:effectLst/>
                  <a:latin typeface="Helvetica" pitchFamily="2" charset="0"/>
                </a:rPr>
                <a:t>larger</a:t>
              </a:r>
              <a:r>
                <a:rPr lang="es-ES" sz="1800" dirty="0">
                  <a:effectLst/>
                  <a:latin typeface="Helvetica" pitchFamily="2" charset="0"/>
                </a:rPr>
                <a:t> </a:t>
              </a:r>
              <a:r>
                <a:rPr lang="es-ES" sz="1800" dirty="0" err="1">
                  <a:effectLst/>
                  <a:latin typeface="Helvetica" pitchFamily="2" charset="0"/>
                </a:rPr>
                <a:t>than</a:t>
              </a:r>
              <a:r>
                <a:rPr lang="es-ES" sz="1800" dirty="0">
                  <a:effectLst/>
                  <a:latin typeface="Helvetica" pitchFamily="2" charset="0"/>
                </a:rPr>
                <a:t> </a:t>
              </a:r>
              <a:r>
                <a:rPr lang="es-ES" sz="1800" dirty="0" err="1">
                  <a:effectLst/>
                  <a:latin typeface="Helvetica" pitchFamily="2" charset="0"/>
                </a:rPr>
                <a:t>that</a:t>
              </a:r>
              <a:r>
                <a:rPr lang="es-ES" sz="1800" dirty="0">
                  <a:effectLst/>
                  <a:latin typeface="Helvetica" pitchFamily="2" charset="0"/>
                </a:rPr>
                <a:t> </a:t>
              </a:r>
              <a:r>
                <a:rPr lang="es-ES" sz="1800" dirty="0" err="1">
                  <a:effectLst/>
                  <a:latin typeface="Helvetica" pitchFamily="2" charset="0"/>
                </a:rPr>
                <a:t>predicted</a:t>
              </a:r>
              <a:r>
                <a:rPr lang="es-ES" sz="1800" dirty="0">
                  <a:effectLst/>
                  <a:latin typeface="Helvetica" pitchFamily="2" charset="0"/>
                </a:rPr>
                <a:t> </a:t>
              </a:r>
              <a:r>
                <a:rPr lang="es-ES" sz="1800" dirty="0" err="1">
                  <a:effectLst/>
                  <a:latin typeface="Helvetica" pitchFamily="2" charset="0"/>
                </a:rPr>
                <a:t>by</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CMD </a:t>
              </a:r>
              <a:r>
                <a:rPr lang="es-ES" sz="1800" dirty="0" err="1">
                  <a:effectLst/>
                  <a:latin typeface="Helvetica" pitchFamily="2" charset="0"/>
                </a:rPr>
                <a:t>simulation</a:t>
              </a:r>
              <a:r>
                <a:rPr lang="es-ES" sz="1800" dirty="0">
                  <a:effectLst/>
                  <a:latin typeface="Helvetica" pitchFamily="2" charset="0"/>
                </a:rPr>
                <a:t>. Good </a:t>
              </a:r>
              <a:r>
                <a:rPr lang="es-ES" sz="1800" dirty="0" err="1">
                  <a:effectLst/>
                  <a:latin typeface="Helvetica" pitchFamily="2" charset="0"/>
                </a:rPr>
                <a:t>correspondence</a:t>
              </a:r>
              <a:r>
                <a:rPr lang="es-ES" sz="1800" dirty="0">
                  <a:effectLst/>
                  <a:latin typeface="Helvetica" pitchFamily="2" charset="0"/>
                </a:rPr>
                <a:t>!</a:t>
              </a:r>
              <a:endParaRPr lang="es-ES" dirty="0">
                <a:latin typeface="Helvetica" pitchFamily="2" charset="0"/>
              </a:endParaRPr>
            </a:p>
            <a:p>
              <a:pPr algn="ctr"/>
              <a:endParaRPr lang="es-ES" dirty="0">
                <a:latin typeface="Helvetica" pitchFamily="2" charset="0"/>
              </a:endParaRPr>
            </a:p>
          </p:txBody>
        </p:sp>
        <p:sp>
          <p:nvSpPr>
            <p:cNvPr id="33" name="Rectángulo redondeado 32">
              <a:extLst>
                <a:ext uri="{FF2B5EF4-FFF2-40B4-BE49-F238E27FC236}">
                  <a16:creationId xmlns:a16="http://schemas.microsoft.com/office/drawing/2014/main" id="{C8B7B292-45A4-8CCB-D931-92130F20FF3F}"/>
                </a:ext>
              </a:extLst>
            </p:cNvPr>
            <p:cNvSpPr/>
            <p:nvPr/>
          </p:nvSpPr>
          <p:spPr>
            <a:xfrm>
              <a:off x="241728" y="4878656"/>
              <a:ext cx="7659260" cy="636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34" name="Grupo 33">
            <a:extLst>
              <a:ext uri="{FF2B5EF4-FFF2-40B4-BE49-F238E27FC236}">
                <a16:creationId xmlns:a16="http://schemas.microsoft.com/office/drawing/2014/main" id="{F26951CA-29E4-C873-2609-628BF5C1840D}"/>
              </a:ext>
            </a:extLst>
          </p:cNvPr>
          <p:cNvGrpSpPr/>
          <p:nvPr/>
        </p:nvGrpSpPr>
        <p:grpSpPr>
          <a:xfrm>
            <a:off x="2266370" y="3425706"/>
            <a:ext cx="7659260" cy="654883"/>
            <a:chOff x="241728" y="4860092"/>
            <a:chExt cx="7659260" cy="654883"/>
          </a:xfrm>
        </p:grpSpPr>
        <p:sp>
          <p:nvSpPr>
            <p:cNvPr id="35" name="CuadroTexto 34">
              <a:extLst>
                <a:ext uri="{FF2B5EF4-FFF2-40B4-BE49-F238E27FC236}">
                  <a16:creationId xmlns:a16="http://schemas.microsoft.com/office/drawing/2014/main" id="{92ABB438-DAF7-2E3D-7ED6-CBFB14C7EEEA}"/>
                </a:ext>
              </a:extLst>
            </p:cNvPr>
            <p:cNvSpPr txBox="1"/>
            <p:nvPr/>
          </p:nvSpPr>
          <p:spPr>
            <a:xfrm>
              <a:off x="241728" y="4860092"/>
              <a:ext cx="7610588" cy="646331"/>
            </a:xfrm>
            <a:prstGeom prst="rect">
              <a:avLst/>
            </a:prstGeom>
            <a:solidFill>
              <a:schemeClr val="bg1"/>
            </a:solidFill>
          </p:spPr>
          <p:txBody>
            <a:bodyPr wrap="square">
              <a:spAutoFit/>
            </a:bodyPr>
            <a:lstStyle/>
            <a:p>
              <a:pPr algn="ctr"/>
              <a:r>
                <a:rPr lang="es-ES" dirty="0">
                  <a:latin typeface="Helvetica" pitchFamily="2" charset="0"/>
                </a:rPr>
                <a:t>In </a:t>
              </a:r>
              <a:r>
                <a:rPr lang="es-ES" dirty="0" err="1">
                  <a:latin typeface="Helvetica" pitchFamily="2" charset="0"/>
                </a:rPr>
                <a:t>both</a:t>
              </a:r>
              <a:r>
                <a:rPr lang="es-ES" dirty="0">
                  <a:latin typeface="Helvetica" pitchFamily="2" charset="0"/>
                </a:rPr>
                <a:t> </a:t>
              </a:r>
              <a:r>
                <a:rPr lang="es-ES" dirty="0" err="1">
                  <a:latin typeface="Helvetica" pitchFamily="2" charset="0"/>
                </a:rPr>
                <a:t>pollutants</a:t>
              </a:r>
              <a:r>
                <a:rPr lang="es-ES" dirty="0">
                  <a:latin typeface="Helvetica" pitchFamily="2" charset="0"/>
                </a:rPr>
                <a:t>, </a:t>
              </a:r>
              <a:r>
                <a:rPr lang="es-ES" dirty="0" err="1">
                  <a:latin typeface="Helvetica" pitchFamily="2" charset="0"/>
                </a:rPr>
                <a:t>dispersion</a:t>
              </a:r>
              <a:r>
                <a:rPr lang="es-ES" dirty="0">
                  <a:latin typeface="Helvetica" pitchFamily="2" charset="0"/>
                </a:rPr>
                <a:t> </a:t>
              </a:r>
              <a:r>
                <a:rPr lang="es-ES" dirty="0" err="1">
                  <a:latin typeface="Helvetica" pitchFamily="2" charset="0"/>
                </a:rPr>
                <a:t>is</a:t>
              </a:r>
              <a:r>
                <a:rPr lang="es-ES" dirty="0">
                  <a:latin typeface="Helvetica" pitchFamily="2" charset="0"/>
                </a:rPr>
                <a:t> more </a:t>
              </a:r>
              <a:r>
                <a:rPr lang="es-ES" dirty="0" err="1">
                  <a:latin typeface="Helvetica" pitchFamily="2" charset="0"/>
                </a:rPr>
                <a:t>than</a:t>
              </a:r>
              <a:r>
                <a:rPr lang="es-ES" dirty="0">
                  <a:latin typeface="Helvetica" pitchFamily="2" charset="0"/>
                </a:rPr>
                <a:t> </a:t>
              </a:r>
              <a:r>
                <a:rPr lang="es-ES" dirty="0" err="1">
                  <a:latin typeface="Helvetica" pitchFamily="2" charset="0"/>
                </a:rPr>
                <a:t>twice</a:t>
              </a:r>
              <a:r>
                <a:rPr lang="es-ES" dirty="0">
                  <a:latin typeface="Helvetica" pitchFamily="2" charset="0"/>
                </a:rPr>
                <a:t> </a:t>
              </a:r>
              <a:r>
                <a:rPr lang="es-ES" dirty="0" err="1">
                  <a:latin typeface="Helvetica" pitchFamily="2" charset="0"/>
                </a:rPr>
                <a:t>the</a:t>
              </a:r>
              <a:r>
                <a:rPr lang="es-ES" dirty="0">
                  <a:latin typeface="Helvetica" pitchFamily="2" charset="0"/>
                </a:rPr>
                <a:t> </a:t>
              </a:r>
              <a:r>
                <a:rPr lang="es-ES" dirty="0" err="1">
                  <a:latin typeface="Helvetica" pitchFamily="2" charset="0"/>
                </a:rPr>
                <a:t>electrostatic</a:t>
              </a:r>
              <a:r>
                <a:rPr lang="es-ES" dirty="0">
                  <a:latin typeface="Helvetica" pitchFamily="2" charset="0"/>
                </a:rPr>
                <a:t> </a:t>
              </a:r>
              <a:r>
                <a:rPr lang="es-ES" dirty="0" err="1">
                  <a:latin typeface="Helvetica" pitchFamily="2" charset="0"/>
                </a:rPr>
                <a:t>energy</a:t>
              </a:r>
              <a:r>
                <a:rPr lang="es-ES" dirty="0">
                  <a:latin typeface="Helvetica" pitchFamily="2" charset="0"/>
                </a:rPr>
                <a:t>, </a:t>
              </a:r>
              <a:r>
                <a:rPr lang="es-ES" dirty="0" err="1">
                  <a:latin typeface="Helvetica" pitchFamily="2" charset="0"/>
                </a:rPr>
                <a:t>whereas</a:t>
              </a:r>
              <a:r>
                <a:rPr lang="es-ES" dirty="0">
                  <a:latin typeface="Helvetica" pitchFamily="2" charset="0"/>
                </a:rPr>
                <a:t> </a:t>
              </a:r>
              <a:r>
                <a:rPr lang="es-ES" dirty="0" err="1">
                  <a:latin typeface="Helvetica" pitchFamily="2" charset="0"/>
                </a:rPr>
                <a:t>the</a:t>
              </a:r>
              <a:r>
                <a:rPr lang="es-ES" dirty="0">
                  <a:latin typeface="Helvetica" pitchFamily="2" charset="0"/>
                </a:rPr>
                <a:t> </a:t>
              </a:r>
              <a:r>
                <a:rPr lang="es-ES" dirty="0" err="1">
                  <a:latin typeface="Helvetica" pitchFamily="2" charset="0"/>
                </a:rPr>
                <a:t>induction</a:t>
              </a:r>
              <a:r>
                <a:rPr lang="es-ES" dirty="0">
                  <a:latin typeface="Helvetica" pitchFamily="2" charset="0"/>
                </a:rPr>
                <a:t> </a:t>
              </a:r>
              <a:r>
                <a:rPr lang="es-ES" dirty="0" err="1">
                  <a:latin typeface="Helvetica" pitchFamily="2" charset="0"/>
                </a:rPr>
                <a:t>energy</a:t>
              </a:r>
              <a:r>
                <a:rPr lang="es-ES" dirty="0">
                  <a:latin typeface="Helvetica" pitchFamily="2" charset="0"/>
                </a:rPr>
                <a:t> has a marginal </a:t>
              </a:r>
              <a:r>
                <a:rPr lang="es-ES" dirty="0" err="1">
                  <a:latin typeface="Helvetica" pitchFamily="2" charset="0"/>
                </a:rPr>
                <a:t>contribution</a:t>
              </a:r>
              <a:r>
                <a:rPr lang="es-ES" dirty="0">
                  <a:latin typeface="Helvetica" pitchFamily="2" charset="0"/>
                </a:rPr>
                <a:t>. </a:t>
              </a:r>
            </a:p>
          </p:txBody>
        </p:sp>
        <p:sp>
          <p:nvSpPr>
            <p:cNvPr id="36" name="Rectángulo redondeado 35">
              <a:extLst>
                <a:ext uri="{FF2B5EF4-FFF2-40B4-BE49-F238E27FC236}">
                  <a16:creationId xmlns:a16="http://schemas.microsoft.com/office/drawing/2014/main" id="{607AECCF-A1B2-2FE8-31C2-15791ED41B9F}"/>
                </a:ext>
              </a:extLst>
            </p:cNvPr>
            <p:cNvSpPr/>
            <p:nvPr/>
          </p:nvSpPr>
          <p:spPr>
            <a:xfrm>
              <a:off x="241728" y="4878656"/>
              <a:ext cx="7659260" cy="636319"/>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
        <p:nvSpPr>
          <p:cNvPr id="37" name="Rectángulo redondeado 36">
            <a:extLst>
              <a:ext uri="{FF2B5EF4-FFF2-40B4-BE49-F238E27FC236}">
                <a16:creationId xmlns:a16="http://schemas.microsoft.com/office/drawing/2014/main" id="{D58854C6-74D0-6A84-2663-CFF6F546E6A1}"/>
              </a:ext>
            </a:extLst>
          </p:cNvPr>
          <p:cNvSpPr/>
          <p:nvPr/>
        </p:nvSpPr>
        <p:spPr>
          <a:xfrm flipV="1">
            <a:off x="7802216" y="1409954"/>
            <a:ext cx="757579" cy="108806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redondeado 37">
            <a:extLst>
              <a:ext uri="{FF2B5EF4-FFF2-40B4-BE49-F238E27FC236}">
                <a16:creationId xmlns:a16="http://schemas.microsoft.com/office/drawing/2014/main" id="{602EE975-1232-06B1-2931-44C5E197FCA9}"/>
              </a:ext>
            </a:extLst>
          </p:cNvPr>
          <p:cNvSpPr/>
          <p:nvPr/>
        </p:nvSpPr>
        <p:spPr>
          <a:xfrm>
            <a:off x="6095999" y="1409954"/>
            <a:ext cx="1626705" cy="1088067"/>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9" name="Rectángulo redondeado 38">
            <a:extLst>
              <a:ext uri="{FF2B5EF4-FFF2-40B4-BE49-F238E27FC236}">
                <a16:creationId xmlns:a16="http://schemas.microsoft.com/office/drawing/2014/main" id="{10C7525C-4632-F592-1CC8-E1FF49B30AB0}"/>
              </a:ext>
            </a:extLst>
          </p:cNvPr>
          <p:cNvSpPr/>
          <p:nvPr/>
        </p:nvSpPr>
        <p:spPr>
          <a:xfrm>
            <a:off x="4681330" y="1403122"/>
            <a:ext cx="655983" cy="10949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1" name="CuadroTexto 40">
            <a:extLst>
              <a:ext uri="{FF2B5EF4-FFF2-40B4-BE49-F238E27FC236}">
                <a16:creationId xmlns:a16="http://schemas.microsoft.com/office/drawing/2014/main" id="{3101FDBB-F929-5DCC-BD1E-5B6BD5F9BA74}"/>
              </a:ext>
            </a:extLst>
          </p:cNvPr>
          <p:cNvSpPr txBox="1"/>
          <p:nvPr/>
        </p:nvSpPr>
        <p:spPr>
          <a:xfrm>
            <a:off x="1311965" y="5129438"/>
            <a:ext cx="9541565" cy="830997"/>
          </a:xfrm>
          <a:prstGeom prst="rect">
            <a:avLst/>
          </a:prstGeom>
          <a:noFill/>
        </p:spPr>
        <p:txBody>
          <a:bodyPr wrap="square">
            <a:spAutoFit/>
          </a:bodyPr>
          <a:lstStyle/>
          <a:p>
            <a:pPr algn="ctr"/>
            <a:r>
              <a:rPr lang="es-ES" sz="2400" dirty="0" err="1">
                <a:latin typeface="Helvetica" pitchFamily="2" charset="0"/>
              </a:rPr>
              <a:t>T</a:t>
            </a:r>
            <a:r>
              <a:rPr lang="es-ES" sz="2400" dirty="0" err="1">
                <a:effectLst/>
                <a:latin typeface="Helvetica" pitchFamily="2" charset="0"/>
              </a:rPr>
              <a:t>he</a:t>
            </a:r>
            <a:r>
              <a:rPr lang="es-ES" sz="2400" dirty="0">
                <a:effectLst/>
                <a:latin typeface="Helvetica" pitchFamily="2" charset="0"/>
              </a:rPr>
              <a:t> </a:t>
            </a:r>
            <a:r>
              <a:rPr lang="es-ES" sz="2400" dirty="0" err="1">
                <a:effectLst/>
                <a:latin typeface="Helvetica" pitchFamily="2" charset="0"/>
              </a:rPr>
              <a:t>absorption</a:t>
            </a:r>
            <a:r>
              <a:rPr lang="es-ES" sz="2400" dirty="0">
                <a:effectLst/>
                <a:latin typeface="Helvetica" pitchFamily="2" charset="0"/>
              </a:rPr>
              <a:t> and </a:t>
            </a:r>
            <a:r>
              <a:rPr lang="es-ES" sz="2400" dirty="0" err="1">
                <a:effectLst/>
                <a:latin typeface="Helvetica" pitchFamily="2" charset="0"/>
              </a:rPr>
              <a:t>diffusion</a:t>
            </a:r>
            <a:r>
              <a:rPr lang="es-ES" sz="2400" dirty="0">
                <a:effectLst/>
                <a:latin typeface="Helvetica" pitchFamily="2" charset="0"/>
              </a:rPr>
              <a:t> </a:t>
            </a:r>
            <a:r>
              <a:rPr lang="es-ES" sz="2400" dirty="0" err="1">
                <a:effectLst/>
                <a:latin typeface="Helvetica" pitchFamily="2" charset="0"/>
              </a:rPr>
              <a:t>steps</a:t>
            </a:r>
            <a:r>
              <a:rPr lang="es-ES" sz="2400" dirty="0">
                <a:effectLst/>
                <a:latin typeface="Helvetica" pitchFamily="2" charset="0"/>
              </a:rPr>
              <a:t> </a:t>
            </a:r>
            <a:r>
              <a:rPr lang="es-ES" sz="2400" dirty="0" err="1">
                <a:effectLst/>
                <a:latin typeface="Helvetica" pitchFamily="2" charset="0"/>
              </a:rPr>
              <a:t>through</a:t>
            </a:r>
            <a:r>
              <a:rPr lang="es-ES" sz="2400" dirty="0">
                <a:effectLst/>
                <a:latin typeface="Helvetica" pitchFamily="2" charset="0"/>
              </a:rPr>
              <a:t>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cell</a:t>
            </a:r>
            <a:r>
              <a:rPr lang="es-ES" sz="2400" dirty="0">
                <a:effectLst/>
                <a:latin typeface="Helvetica" pitchFamily="2" charset="0"/>
              </a:rPr>
              <a:t> </a:t>
            </a:r>
            <a:r>
              <a:rPr lang="es-ES" sz="2400" dirty="0" err="1">
                <a:effectLst/>
                <a:latin typeface="Helvetica" pitchFamily="2" charset="0"/>
              </a:rPr>
              <a:t>membrane</a:t>
            </a:r>
            <a:r>
              <a:rPr lang="es-ES" sz="2400" dirty="0">
                <a:effectLst/>
                <a:latin typeface="Helvetica" pitchFamily="2" charset="0"/>
              </a:rPr>
              <a:t> do </a:t>
            </a:r>
            <a:r>
              <a:rPr lang="es-ES" sz="2400" dirty="0" err="1">
                <a:effectLst/>
                <a:latin typeface="Helvetica" pitchFamily="2" charset="0"/>
              </a:rPr>
              <a:t>not</a:t>
            </a:r>
            <a:r>
              <a:rPr lang="es-ES" sz="2400" dirty="0">
                <a:effectLst/>
                <a:latin typeface="Helvetica" pitchFamily="2" charset="0"/>
              </a:rPr>
              <a:t> </a:t>
            </a:r>
            <a:r>
              <a:rPr lang="es-ES" sz="2400" dirty="0" err="1">
                <a:effectLst/>
                <a:latin typeface="Helvetica" pitchFamily="2" charset="0"/>
              </a:rPr>
              <a:t>explain</a:t>
            </a:r>
            <a:r>
              <a:rPr lang="es-ES" sz="2400" dirty="0">
                <a:effectLst/>
                <a:latin typeface="Helvetica" pitchFamily="2" charset="0"/>
              </a:rPr>
              <a:t>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different</a:t>
            </a:r>
            <a:r>
              <a:rPr lang="es-ES" sz="2400" dirty="0">
                <a:effectLst/>
                <a:latin typeface="Helvetica" pitchFamily="2" charset="0"/>
              </a:rPr>
              <a:t> </a:t>
            </a:r>
            <a:r>
              <a:rPr lang="es-ES" sz="2400" dirty="0" err="1">
                <a:effectLst/>
                <a:latin typeface="Helvetica" pitchFamily="2" charset="0"/>
              </a:rPr>
              <a:t>toxicity</a:t>
            </a:r>
            <a:r>
              <a:rPr lang="es-ES" sz="2400" dirty="0">
                <a:effectLst/>
                <a:latin typeface="Helvetica" pitchFamily="2" charset="0"/>
              </a:rPr>
              <a:t> </a:t>
            </a:r>
            <a:r>
              <a:rPr lang="es-ES" sz="2400" dirty="0" err="1">
                <a:effectLst/>
                <a:latin typeface="Helvetica" pitchFamily="2" charset="0"/>
              </a:rPr>
              <a:t>measured</a:t>
            </a:r>
            <a:r>
              <a:rPr lang="es-ES" sz="2400" dirty="0">
                <a:effectLst/>
                <a:latin typeface="Helvetica" pitchFamily="2" charset="0"/>
              </a:rPr>
              <a:t> </a:t>
            </a:r>
            <a:r>
              <a:rPr lang="es-ES" sz="2400" dirty="0" err="1">
                <a:effectLst/>
                <a:latin typeface="Helvetica" pitchFamily="2" charset="0"/>
              </a:rPr>
              <a:t>for</a:t>
            </a:r>
            <a:r>
              <a:rPr lang="es-ES" sz="2400" dirty="0">
                <a:effectLst/>
                <a:latin typeface="Helvetica" pitchFamily="2" charset="0"/>
              </a:rPr>
              <a:t> TCDD and TCDF. </a:t>
            </a:r>
            <a:endParaRPr lang="es-ES" sz="2400" dirty="0">
              <a:latin typeface="Helvetica" pitchFamily="2" charset="0"/>
            </a:endParaRPr>
          </a:p>
        </p:txBody>
      </p:sp>
    </p:spTree>
    <p:extLst>
      <p:ext uri="{BB962C8B-B14F-4D97-AF65-F5344CB8AC3E}">
        <p14:creationId xmlns:p14="http://schemas.microsoft.com/office/powerpoint/2010/main" val="188590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s-ES" sz="2800" dirty="0" err="1">
                <a:solidFill>
                  <a:srgbClr val="1736B2"/>
                </a:solidFill>
              </a:rPr>
              <a:t>Acknowledgements</a:t>
            </a:r>
            <a:endParaRPr lang="en-US" sz="2800" b="1" dirty="0">
              <a:solidFill>
                <a:srgbClr val="1736B2"/>
              </a:solidFill>
              <a:latin typeface="Helvetica" panose="020B0604020202020204" pitchFamily="34" charset="0"/>
              <a:cs typeface="Helvetica" panose="020B0604020202020204" pitchFamily="34" charset="0"/>
            </a:endParaRPr>
          </a:p>
        </p:txBody>
      </p:sp>
      <p:grpSp>
        <p:nvGrpSpPr>
          <p:cNvPr id="2" name="Grupo 1">
            <a:extLst>
              <a:ext uri="{FF2B5EF4-FFF2-40B4-BE49-F238E27FC236}">
                <a16:creationId xmlns:a16="http://schemas.microsoft.com/office/drawing/2014/main" id="{2E523BD2-1163-C8F0-08C9-0EB211EEA769}"/>
              </a:ext>
            </a:extLst>
          </p:cNvPr>
          <p:cNvGrpSpPr/>
          <p:nvPr/>
        </p:nvGrpSpPr>
        <p:grpSpPr>
          <a:xfrm>
            <a:off x="1077083" y="1026790"/>
            <a:ext cx="3174192" cy="877070"/>
            <a:chOff x="967904" y="774309"/>
            <a:chExt cx="4195632" cy="1204616"/>
          </a:xfrm>
        </p:grpSpPr>
        <p:pic>
          <p:nvPicPr>
            <p:cNvPr id="3" name="Imagen 2">
              <a:extLst>
                <a:ext uri="{FF2B5EF4-FFF2-40B4-BE49-F238E27FC236}">
                  <a16:creationId xmlns:a16="http://schemas.microsoft.com/office/drawing/2014/main" id="{5DE6CDE6-0C94-C254-767F-82D00C55ECBD}"/>
                </a:ext>
              </a:extLst>
            </p:cNvPr>
            <p:cNvPicPr>
              <a:picLocks noChangeAspect="1"/>
            </p:cNvPicPr>
            <p:nvPr/>
          </p:nvPicPr>
          <p:blipFill>
            <a:blip r:embed="rId4"/>
            <a:stretch>
              <a:fillRect/>
            </a:stretch>
          </p:blipFill>
          <p:spPr>
            <a:xfrm>
              <a:off x="967904" y="774309"/>
              <a:ext cx="2615285" cy="1204616"/>
            </a:xfrm>
            <a:prstGeom prst="rect">
              <a:avLst/>
            </a:prstGeom>
          </p:spPr>
        </p:pic>
        <p:pic>
          <p:nvPicPr>
            <p:cNvPr id="4" name="Imagen 3">
              <a:extLst>
                <a:ext uri="{FF2B5EF4-FFF2-40B4-BE49-F238E27FC236}">
                  <a16:creationId xmlns:a16="http://schemas.microsoft.com/office/drawing/2014/main" id="{BC195C2A-2230-AB44-EA33-A91628BF64B6}"/>
                </a:ext>
              </a:extLst>
            </p:cNvPr>
            <p:cNvPicPr>
              <a:picLocks noChangeAspect="1"/>
            </p:cNvPicPr>
            <p:nvPr/>
          </p:nvPicPr>
          <p:blipFill>
            <a:blip r:embed="rId5"/>
            <a:stretch>
              <a:fillRect/>
            </a:stretch>
          </p:blipFill>
          <p:spPr>
            <a:xfrm>
              <a:off x="3583190" y="774309"/>
              <a:ext cx="1580346" cy="1202781"/>
            </a:xfrm>
            <a:prstGeom prst="rect">
              <a:avLst/>
            </a:prstGeom>
          </p:spPr>
        </p:pic>
      </p:grpSp>
      <p:pic>
        <p:nvPicPr>
          <p:cNvPr id="5" name="Imagen 4">
            <a:extLst>
              <a:ext uri="{FF2B5EF4-FFF2-40B4-BE49-F238E27FC236}">
                <a16:creationId xmlns:a16="http://schemas.microsoft.com/office/drawing/2014/main" id="{5C17BA9E-A3C6-F1BF-73A1-7FCE836D3FAD}"/>
              </a:ext>
            </a:extLst>
          </p:cNvPr>
          <p:cNvPicPr>
            <a:picLocks noChangeAspect="1"/>
          </p:cNvPicPr>
          <p:nvPr/>
        </p:nvPicPr>
        <p:blipFill>
          <a:blip r:embed="rId6"/>
          <a:stretch>
            <a:fillRect/>
          </a:stretch>
        </p:blipFill>
        <p:spPr>
          <a:xfrm>
            <a:off x="1097555" y="2350686"/>
            <a:ext cx="2857500" cy="819150"/>
          </a:xfrm>
          <a:prstGeom prst="rect">
            <a:avLst/>
          </a:prstGeom>
        </p:spPr>
      </p:pic>
      <p:pic>
        <p:nvPicPr>
          <p:cNvPr id="7" name="Imagen 6">
            <a:extLst>
              <a:ext uri="{FF2B5EF4-FFF2-40B4-BE49-F238E27FC236}">
                <a16:creationId xmlns:a16="http://schemas.microsoft.com/office/drawing/2014/main" id="{6AE5413B-B30C-762B-B845-CF0E1AE2D5D7}"/>
              </a:ext>
            </a:extLst>
          </p:cNvPr>
          <p:cNvPicPr>
            <a:picLocks noChangeAspect="1"/>
          </p:cNvPicPr>
          <p:nvPr/>
        </p:nvPicPr>
        <p:blipFill>
          <a:blip r:embed="rId7"/>
          <a:stretch>
            <a:fillRect/>
          </a:stretch>
        </p:blipFill>
        <p:spPr>
          <a:xfrm>
            <a:off x="1105466" y="5526721"/>
            <a:ext cx="1189842" cy="1189842"/>
          </a:xfrm>
          <a:prstGeom prst="rect">
            <a:avLst/>
          </a:prstGeom>
        </p:spPr>
      </p:pic>
      <p:pic>
        <p:nvPicPr>
          <p:cNvPr id="8" name="Imagen 7">
            <a:extLst>
              <a:ext uri="{FF2B5EF4-FFF2-40B4-BE49-F238E27FC236}">
                <a16:creationId xmlns:a16="http://schemas.microsoft.com/office/drawing/2014/main" id="{E7F223EA-4F9D-096F-B094-51DD2EBDEAD6}"/>
              </a:ext>
            </a:extLst>
          </p:cNvPr>
          <p:cNvPicPr>
            <a:picLocks noChangeAspect="1"/>
          </p:cNvPicPr>
          <p:nvPr/>
        </p:nvPicPr>
        <p:blipFill>
          <a:blip r:embed="rId8"/>
          <a:stretch>
            <a:fillRect/>
          </a:stretch>
        </p:blipFill>
        <p:spPr>
          <a:xfrm>
            <a:off x="996579" y="3527900"/>
            <a:ext cx="2225865" cy="876668"/>
          </a:xfrm>
          <a:prstGeom prst="rect">
            <a:avLst/>
          </a:prstGeom>
        </p:spPr>
      </p:pic>
      <p:pic>
        <p:nvPicPr>
          <p:cNvPr id="11" name="Imagen 10">
            <a:extLst>
              <a:ext uri="{FF2B5EF4-FFF2-40B4-BE49-F238E27FC236}">
                <a16:creationId xmlns:a16="http://schemas.microsoft.com/office/drawing/2014/main" id="{BFB8BABB-4C2B-D23F-879A-14F816D18F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72906" y="4959874"/>
            <a:ext cx="1057194" cy="1133694"/>
          </a:xfrm>
          <a:prstGeom prst="rect">
            <a:avLst/>
          </a:prstGeom>
        </p:spPr>
      </p:pic>
      <p:pic>
        <p:nvPicPr>
          <p:cNvPr id="13" name="Imagen 12">
            <a:extLst>
              <a:ext uri="{FF2B5EF4-FFF2-40B4-BE49-F238E27FC236}">
                <a16:creationId xmlns:a16="http://schemas.microsoft.com/office/drawing/2014/main" id="{7D6CE211-CAB9-FE97-EF56-CBF7B525408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12095" y="4958160"/>
            <a:ext cx="897804" cy="1135408"/>
          </a:xfrm>
          <a:prstGeom prst="rect">
            <a:avLst/>
          </a:prstGeom>
        </p:spPr>
      </p:pic>
      <p:sp>
        <p:nvSpPr>
          <p:cNvPr id="15" name="CuadroTexto 14">
            <a:extLst>
              <a:ext uri="{FF2B5EF4-FFF2-40B4-BE49-F238E27FC236}">
                <a16:creationId xmlns:a16="http://schemas.microsoft.com/office/drawing/2014/main" id="{AEC8B679-A437-3F6E-086B-B47C34AE1DEB}"/>
              </a:ext>
            </a:extLst>
          </p:cNvPr>
          <p:cNvSpPr txBox="1"/>
          <p:nvPr/>
        </p:nvSpPr>
        <p:spPr>
          <a:xfrm>
            <a:off x="6660219" y="6182279"/>
            <a:ext cx="1209582" cy="523220"/>
          </a:xfrm>
          <a:prstGeom prst="rect">
            <a:avLst/>
          </a:prstGeom>
          <a:noFill/>
        </p:spPr>
        <p:txBody>
          <a:bodyPr wrap="square" rtlCol="0">
            <a:spAutoFit/>
          </a:bodyPr>
          <a:lstStyle/>
          <a:p>
            <a:pPr algn="ctr"/>
            <a:r>
              <a:rPr lang="es-ES" sz="1400" dirty="0"/>
              <a:t>Gustavo Cárdenas</a:t>
            </a:r>
          </a:p>
        </p:txBody>
      </p:sp>
      <p:sp>
        <p:nvSpPr>
          <p:cNvPr id="16" name="CuadroTexto 15">
            <a:extLst>
              <a:ext uri="{FF2B5EF4-FFF2-40B4-BE49-F238E27FC236}">
                <a16:creationId xmlns:a16="http://schemas.microsoft.com/office/drawing/2014/main" id="{34996BF8-278C-10CF-7A85-A5E9A0FDDD91}"/>
              </a:ext>
            </a:extLst>
          </p:cNvPr>
          <p:cNvSpPr txBox="1"/>
          <p:nvPr/>
        </p:nvSpPr>
        <p:spPr>
          <a:xfrm>
            <a:off x="8812020" y="6198200"/>
            <a:ext cx="1209582" cy="523220"/>
          </a:xfrm>
          <a:prstGeom prst="rect">
            <a:avLst/>
          </a:prstGeom>
          <a:noFill/>
        </p:spPr>
        <p:txBody>
          <a:bodyPr wrap="square" rtlCol="0">
            <a:spAutoFit/>
          </a:bodyPr>
          <a:lstStyle/>
          <a:p>
            <a:pPr algn="ctr"/>
            <a:r>
              <a:rPr lang="es-ES" sz="1400" dirty="0"/>
              <a:t>Juan José Nogueira</a:t>
            </a:r>
          </a:p>
        </p:txBody>
      </p:sp>
      <p:sp>
        <p:nvSpPr>
          <p:cNvPr id="18" name="CuadroTexto 17">
            <a:extLst>
              <a:ext uri="{FF2B5EF4-FFF2-40B4-BE49-F238E27FC236}">
                <a16:creationId xmlns:a16="http://schemas.microsoft.com/office/drawing/2014/main" id="{DA2BE6D9-EA9B-C77A-957F-C753EF686263}"/>
              </a:ext>
            </a:extLst>
          </p:cNvPr>
          <p:cNvSpPr txBox="1"/>
          <p:nvPr/>
        </p:nvSpPr>
        <p:spPr>
          <a:xfrm>
            <a:off x="6721105" y="3257763"/>
            <a:ext cx="1209582" cy="523220"/>
          </a:xfrm>
          <a:prstGeom prst="rect">
            <a:avLst/>
          </a:prstGeom>
          <a:noFill/>
        </p:spPr>
        <p:txBody>
          <a:bodyPr wrap="square" rtlCol="0">
            <a:spAutoFit/>
          </a:bodyPr>
          <a:lstStyle/>
          <a:p>
            <a:pPr algn="ctr"/>
            <a:r>
              <a:rPr lang="es-ES" sz="1400" dirty="0"/>
              <a:t>Raúl </a:t>
            </a:r>
          </a:p>
          <a:p>
            <a:pPr algn="ctr"/>
            <a:r>
              <a:rPr lang="es-ES" sz="1400" dirty="0"/>
              <a:t>Alvarado</a:t>
            </a:r>
          </a:p>
        </p:txBody>
      </p:sp>
      <p:sp>
        <p:nvSpPr>
          <p:cNvPr id="19" name="CuadroTexto 18">
            <a:extLst>
              <a:ext uri="{FF2B5EF4-FFF2-40B4-BE49-F238E27FC236}">
                <a16:creationId xmlns:a16="http://schemas.microsoft.com/office/drawing/2014/main" id="{B100B1B8-A898-9249-C4FC-966DCF31BC73}"/>
              </a:ext>
            </a:extLst>
          </p:cNvPr>
          <p:cNvSpPr txBox="1"/>
          <p:nvPr/>
        </p:nvSpPr>
        <p:spPr>
          <a:xfrm>
            <a:off x="8872906" y="3273684"/>
            <a:ext cx="1209582" cy="523220"/>
          </a:xfrm>
          <a:prstGeom prst="rect">
            <a:avLst/>
          </a:prstGeom>
          <a:noFill/>
        </p:spPr>
        <p:txBody>
          <a:bodyPr wrap="square" rtlCol="0">
            <a:spAutoFit/>
          </a:bodyPr>
          <a:lstStyle/>
          <a:p>
            <a:pPr algn="ctr"/>
            <a:r>
              <a:rPr lang="es-ES" sz="1400" dirty="0"/>
              <a:t>Marcos </a:t>
            </a:r>
          </a:p>
          <a:p>
            <a:pPr algn="ctr"/>
            <a:r>
              <a:rPr lang="es-ES" sz="1400" dirty="0"/>
              <a:t>Mandado</a:t>
            </a:r>
          </a:p>
        </p:txBody>
      </p:sp>
      <p:sp>
        <p:nvSpPr>
          <p:cNvPr id="21" name="CuadroTexto 20">
            <a:extLst>
              <a:ext uri="{FF2B5EF4-FFF2-40B4-BE49-F238E27FC236}">
                <a16:creationId xmlns:a16="http://schemas.microsoft.com/office/drawing/2014/main" id="{F6134A87-1F28-6D39-2EB0-E7D29E11E136}"/>
              </a:ext>
            </a:extLst>
          </p:cNvPr>
          <p:cNvSpPr txBox="1"/>
          <p:nvPr/>
        </p:nvSpPr>
        <p:spPr>
          <a:xfrm>
            <a:off x="5581938" y="4428700"/>
            <a:ext cx="5352363" cy="369332"/>
          </a:xfrm>
          <a:prstGeom prst="rect">
            <a:avLst/>
          </a:prstGeom>
          <a:noFill/>
        </p:spPr>
        <p:txBody>
          <a:bodyPr wrap="none" rtlCol="0">
            <a:spAutoFit/>
          </a:bodyPr>
          <a:lstStyle/>
          <a:p>
            <a:r>
              <a:rPr lang="es-ES" b="1" dirty="0" err="1">
                <a:solidFill>
                  <a:srgbClr val="1736B2"/>
                </a:solidFill>
              </a:rPr>
              <a:t>MoBioChem</a:t>
            </a:r>
            <a:r>
              <a:rPr lang="es-ES" b="1" dirty="0">
                <a:solidFill>
                  <a:srgbClr val="1736B2"/>
                </a:solidFill>
              </a:rPr>
              <a:t> </a:t>
            </a:r>
            <a:r>
              <a:rPr lang="es-ES" b="1" dirty="0" err="1">
                <a:solidFill>
                  <a:srgbClr val="1736B2"/>
                </a:solidFill>
              </a:rPr>
              <a:t>Group</a:t>
            </a:r>
            <a:r>
              <a:rPr lang="es-ES" b="1" dirty="0">
                <a:solidFill>
                  <a:srgbClr val="1736B2"/>
                </a:solidFill>
              </a:rPr>
              <a:t> (</a:t>
            </a:r>
            <a:r>
              <a:rPr lang="es-ES" b="1" dirty="0" err="1">
                <a:solidFill>
                  <a:srgbClr val="1736B2"/>
                </a:solidFill>
              </a:rPr>
              <a:t>Autonomus</a:t>
            </a:r>
            <a:r>
              <a:rPr lang="es-ES" b="1" dirty="0">
                <a:solidFill>
                  <a:srgbClr val="1736B2"/>
                </a:solidFill>
              </a:rPr>
              <a:t> </a:t>
            </a:r>
            <a:r>
              <a:rPr lang="es-ES" b="1" dirty="0" err="1">
                <a:solidFill>
                  <a:srgbClr val="1736B2"/>
                </a:solidFill>
              </a:rPr>
              <a:t>University</a:t>
            </a:r>
            <a:r>
              <a:rPr lang="es-ES" b="1" dirty="0">
                <a:solidFill>
                  <a:srgbClr val="1736B2"/>
                </a:solidFill>
              </a:rPr>
              <a:t> of Madrid)</a:t>
            </a:r>
          </a:p>
        </p:txBody>
      </p:sp>
      <p:sp>
        <p:nvSpPr>
          <p:cNvPr id="22" name="CuadroTexto 21">
            <a:extLst>
              <a:ext uri="{FF2B5EF4-FFF2-40B4-BE49-F238E27FC236}">
                <a16:creationId xmlns:a16="http://schemas.microsoft.com/office/drawing/2014/main" id="{99D6A2B5-6179-3304-22F8-22DDBB9D1928}"/>
              </a:ext>
            </a:extLst>
          </p:cNvPr>
          <p:cNvSpPr txBox="1"/>
          <p:nvPr/>
        </p:nvSpPr>
        <p:spPr>
          <a:xfrm>
            <a:off x="5959528" y="1182799"/>
            <a:ext cx="4651402" cy="369332"/>
          </a:xfrm>
          <a:prstGeom prst="rect">
            <a:avLst/>
          </a:prstGeom>
          <a:noFill/>
        </p:spPr>
        <p:txBody>
          <a:bodyPr wrap="none" rtlCol="0">
            <a:spAutoFit/>
          </a:bodyPr>
          <a:lstStyle/>
          <a:p>
            <a:r>
              <a:rPr lang="es-ES" b="1" dirty="0">
                <a:solidFill>
                  <a:srgbClr val="1736B2"/>
                </a:solidFill>
              </a:rPr>
              <a:t>Quantum </a:t>
            </a:r>
            <a:r>
              <a:rPr lang="es-ES" b="1" dirty="0" err="1">
                <a:solidFill>
                  <a:srgbClr val="1736B2"/>
                </a:solidFill>
              </a:rPr>
              <a:t>Chemistry</a:t>
            </a:r>
            <a:r>
              <a:rPr lang="es-ES" b="1" dirty="0">
                <a:solidFill>
                  <a:srgbClr val="1736B2"/>
                </a:solidFill>
              </a:rPr>
              <a:t> </a:t>
            </a:r>
            <a:r>
              <a:rPr lang="es-ES" b="1" dirty="0" err="1">
                <a:solidFill>
                  <a:srgbClr val="1736B2"/>
                </a:solidFill>
              </a:rPr>
              <a:t>Group</a:t>
            </a:r>
            <a:r>
              <a:rPr lang="es-ES" b="1" dirty="0">
                <a:solidFill>
                  <a:srgbClr val="1736B2"/>
                </a:solidFill>
              </a:rPr>
              <a:t> (</a:t>
            </a:r>
            <a:r>
              <a:rPr lang="es-ES" b="1" dirty="0" err="1">
                <a:solidFill>
                  <a:srgbClr val="1736B2"/>
                </a:solidFill>
              </a:rPr>
              <a:t>University</a:t>
            </a:r>
            <a:r>
              <a:rPr lang="es-ES" b="1" dirty="0">
                <a:solidFill>
                  <a:srgbClr val="1736B2"/>
                </a:solidFill>
              </a:rPr>
              <a:t> of Vigo)</a:t>
            </a:r>
          </a:p>
        </p:txBody>
      </p:sp>
      <p:pic>
        <p:nvPicPr>
          <p:cNvPr id="28" name="Picture 2">
            <a:extLst>
              <a:ext uri="{FF2B5EF4-FFF2-40B4-BE49-F238E27FC236}">
                <a16:creationId xmlns:a16="http://schemas.microsoft.com/office/drawing/2014/main" id="{B0D8F7CD-A892-F7DD-856F-93553ECB768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p:blipFill>
        <p:spPr bwMode="auto">
          <a:xfrm>
            <a:off x="6770630" y="1905022"/>
            <a:ext cx="944999" cy="1259999"/>
          </a:xfrm>
          <a:prstGeom prst="rect">
            <a:avLst/>
          </a:prstGeom>
          <a:noFill/>
          <a:extLst>
            <a:ext uri="{909E8E84-426E-40DD-AFC4-6F175D3DCCD1}">
              <a14:hiddenFill xmlns:a14="http://schemas.microsoft.com/office/drawing/2010/main">
                <a:solidFill>
                  <a:srgbClr val="FFFFFF"/>
                </a:solidFill>
              </a14:hiddenFill>
            </a:ext>
          </a:extLst>
        </p:spPr>
      </p:pic>
      <p:pic>
        <p:nvPicPr>
          <p:cNvPr id="30" name="Imagen 29">
            <a:extLst>
              <a:ext uri="{FF2B5EF4-FFF2-40B4-BE49-F238E27FC236}">
                <a16:creationId xmlns:a16="http://schemas.microsoft.com/office/drawing/2014/main" id="{B964F50E-64A3-5221-D50C-6306ACB36F54}"/>
              </a:ext>
            </a:extLst>
          </p:cNvPr>
          <p:cNvPicPr>
            <a:picLocks noChangeAspect="1"/>
          </p:cNvPicPr>
          <p:nvPr/>
        </p:nvPicPr>
        <p:blipFill>
          <a:blip r:embed="rId12"/>
          <a:stretch>
            <a:fillRect/>
          </a:stretch>
        </p:blipFill>
        <p:spPr>
          <a:xfrm>
            <a:off x="8967760" y="1908946"/>
            <a:ext cx="992908" cy="1260000"/>
          </a:xfrm>
          <a:prstGeom prst="rect">
            <a:avLst/>
          </a:prstGeom>
        </p:spPr>
      </p:pic>
      <p:pic>
        <p:nvPicPr>
          <p:cNvPr id="32" name="Imagen 31">
            <a:extLst>
              <a:ext uri="{FF2B5EF4-FFF2-40B4-BE49-F238E27FC236}">
                <a16:creationId xmlns:a16="http://schemas.microsoft.com/office/drawing/2014/main" id="{A945AE8E-CB1C-7A26-0E7C-706F1CDB20DE}"/>
              </a:ext>
            </a:extLst>
          </p:cNvPr>
          <p:cNvPicPr>
            <a:picLocks noChangeAspect="1"/>
          </p:cNvPicPr>
          <p:nvPr/>
        </p:nvPicPr>
        <p:blipFill>
          <a:blip r:embed="rId13"/>
          <a:stretch>
            <a:fillRect/>
          </a:stretch>
        </p:blipFill>
        <p:spPr>
          <a:xfrm>
            <a:off x="1077083" y="2314151"/>
            <a:ext cx="3174192" cy="905141"/>
          </a:xfrm>
          <a:prstGeom prst="rect">
            <a:avLst/>
          </a:prstGeom>
        </p:spPr>
      </p:pic>
      <p:pic>
        <p:nvPicPr>
          <p:cNvPr id="33" name="Imagen 32">
            <a:extLst>
              <a:ext uri="{FF2B5EF4-FFF2-40B4-BE49-F238E27FC236}">
                <a16:creationId xmlns:a16="http://schemas.microsoft.com/office/drawing/2014/main" id="{D997C950-AA9A-BEE3-518B-B4E118CF005D}"/>
              </a:ext>
            </a:extLst>
          </p:cNvPr>
          <p:cNvPicPr>
            <a:picLocks noChangeAspect="1"/>
          </p:cNvPicPr>
          <p:nvPr/>
        </p:nvPicPr>
        <p:blipFill rotWithShape="1">
          <a:blip r:embed="rId14"/>
          <a:srcRect t="39931" b="41765"/>
          <a:stretch/>
        </p:blipFill>
        <p:spPr>
          <a:xfrm>
            <a:off x="996579" y="4747302"/>
            <a:ext cx="3951824" cy="723332"/>
          </a:xfrm>
          <a:prstGeom prst="rect">
            <a:avLst/>
          </a:prstGeom>
        </p:spPr>
      </p:pic>
    </p:spTree>
    <p:extLst>
      <p:ext uri="{BB962C8B-B14F-4D97-AF65-F5344CB8AC3E}">
        <p14:creationId xmlns:p14="http://schemas.microsoft.com/office/powerpoint/2010/main" val="117080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DBA9855-6CA0-88F0-2D87-9AB43C0C67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015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s-ES" sz="2800" dirty="0" err="1">
                <a:solidFill>
                  <a:srgbClr val="1736B2"/>
                </a:solidFill>
              </a:rPr>
              <a:t>Conclusions</a:t>
            </a:r>
            <a:endParaRPr lang="en-US" sz="2800" b="1" dirty="0">
              <a:solidFill>
                <a:srgbClr val="1736B2"/>
              </a:solidFill>
              <a:latin typeface="Helvetica" panose="020B0604020202020204" pitchFamily="34" charset="0"/>
              <a:cs typeface="Helvetica" panose="020B0604020202020204" pitchFamily="34" charset="0"/>
            </a:endParaRPr>
          </a:p>
        </p:txBody>
      </p:sp>
      <p:sp>
        <p:nvSpPr>
          <p:cNvPr id="6" name="CuadroTexto 5">
            <a:extLst>
              <a:ext uri="{FF2B5EF4-FFF2-40B4-BE49-F238E27FC236}">
                <a16:creationId xmlns:a16="http://schemas.microsoft.com/office/drawing/2014/main" id="{6F6D0EA9-C1B3-AF12-A55C-4C216B9E681B}"/>
              </a:ext>
            </a:extLst>
          </p:cNvPr>
          <p:cNvSpPr txBox="1"/>
          <p:nvPr/>
        </p:nvSpPr>
        <p:spPr>
          <a:xfrm>
            <a:off x="504497" y="5089368"/>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err="1">
                <a:latin typeface="Helvetica" pitchFamily="2" charset="0"/>
              </a:rPr>
              <a:t>T</a:t>
            </a:r>
            <a:r>
              <a:rPr lang="es-ES" sz="2400" dirty="0" err="1">
                <a:effectLst/>
                <a:latin typeface="Helvetica" pitchFamily="2" charset="0"/>
              </a:rPr>
              <a:t>he</a:t>
            </a:r>
            <a:r>
              <a:rPr lang="es-ES" sz="2400" dirty="0">
                <a:effectLst/>
                <a:latin typeface="Helvetica" pitchFamily="2" charset="0"/>
              </a:rPr>
              <a:t> </a:t>
            </a:r>
            <a:r>
              <a:rPr lang="es-ES" sz="2400" dirty="0" err="1">
                <a:effectLst/>
                <a:latin typeface="Helvetica" pitchFamily="2" charset="0"/>
              </a:rPr>
              <a:t>permeation</a:t>
            </a:r>
            <a:r>
              <a:rPr lang="es-ES" sz="2400" dirty="0">
                <a:effectLst/>
                <a:latin typeface="Helvetica" pitchFamily="2" charset="0"/>
              </a:rPr>
              <a:t> and </a:t>
            </a:r>
            <a:r>
              <a:rPr lang="es-ES" sz="2400" dirty="0" err="1">
                <a:effectLst/>
                <a:latin typeface="Helvetica" pitchFamily="2" charset="0"/>
              </a:rPr>
              <a:t>diffusion</a:t>
            </a:r>
            <a:r>
              <a:rPr lang="es-ES" sz="2400" dirty="0">
                <a:effectLst/>
                <a:latin typeface="Helvetica" pitchFamily="2" charset="0"/>
              </a:rPr>
              <a:t> </a:t>
            </a:r>
            <a:r>
              <a:rPr lang="es-ES" sz="2400" dirty="0" err="1">
                <a:effectLst/>
                <a:latin typeface="Helvetica" pitchFamily="2" charset="0"/>
              </a:rPr>
              <a:t>steps</a:t>
            </a:r>
            <a:r>
              <a:rPr lang="es-ES" sz="2400" dirty="0">
                <a:effectLst/>
                <a:latin typeface="Helvetica" pitchFamily="2" charset="0"/>
              </a:rPr>
              <a:t> </a:t>
            </a:r>
            <a:r>
              <a:rPr lang="es-ES" sz="2400" dirty="0" err="1">
                <a:effectLst/>
                <a:latin typeface="Helvetica" pitchFamily="2" charset="0"/>
              </a:rPr>
              <a:t>through</a:t>
            </a:r>
            <a:r>
              <a:rPr lang="es-ES" sz="2400" dirty="0">
                <a:effectLst/>
                <a:latin typeface="Helvetica" pitchFamily="2" charset="0"/>
              </a:rPr>
              <a:t>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cell</a:t>
            </a:r>
            <a:r>
              <a:rPr lang="es-ES" sz="2400" dirty="0">
                <a:effectLst/>
                <a:latin typeface="Helvetica" pitchFamily="2" charset="0"/>
              </a:rPr>
              <a:t> </a:t>
            </a:r>
            <a:r>
              <a:rPr lang="es-ES" sz="2400" dirty="0" err="1">
                <a:effectLst/>
                <a:latin typeface="Helvetica" pitchFamily="2" charset="0"/>
              </a:rPr>
              <a:t>membrane</a:t>
            </a:r>
            <a:r>
              <a:rPr lang="es-ES" sz="2400" dirty="0">
                <a:effectLst/>
                <a:latin typeface="Helvetica" pitchFamily="2" charset="0"/>
              </a:rPr>
              <a:t> do </a:t>
            </a:r>
            <a:r>
              <a:rPr lang="es-ES" sz="2400" dirty="0" err="1">
                <a:effectLst/>
                <a:latin typeface="Helvetica" pitchFamily="2" charset="0"/>
              </a:rPr>
              <a:t>not</a:t>
            </a:r>
            <a:r>
              <a:rPr lang="es-ES" sz="2400" dirty="0">
                <a:effectLst/>
                <a:latin typeface="Helvetica" pitchFamily="2" charset="0"/>
              </a:rPr>
              <a:t> </a:t>
            </a:r>
            <a:r>
              <a:rPr lang="es-ES" sz="2400" dirty="0" err="1">
                <a:effectLst/>
                <a:latin typeface="Helvetica" pitchFamily="2" charset="0"/>
              </a:rPr>
              <a:t>explain</a:t>
            </a:r>
            <a:r>
              <a:rPr lang="es-ES" sz="2400" dirty="0">
                <a:effectLst/>
                <a:latin typeface="Helvetica" pitchFamily="2" charset="0"/>
              </a:rPr>
              <a:t> </a:t>
            </a: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different</a:t>
            </a:r>
            <a:r>
              <a:rPr lang="es-ES" sz="2400" dirty="0">
                <a:effectLst/>
                <a:latin typeface="Helvetica" pitchFamily="2" charset="0"/>
              </a:rPr>
              <a:t> </a:t>
            </a:r>
            <a:r>
              <a:rPr lang="es-ES" sz="2400" dirty="0" err="1">
                <a:effectLst/>
                <a:latin typeface="Helvetica" pitchFamily="2" charset="0"/>
              </a:rPr>
              <a:t>toxicity</a:t>
            </a:r>
            <a:r>
              <a:rPr lang="es-ES" sz="2400" dirty="0">
                <a:effectLst/>
                <a:latin typeface="Helvetica" pitchFamily="2" charset="0"/>
              </a:rPr>
              <a:t> </a:t>
            </a:r>
            <a:r>
              <a:rPr lang="es-ES" sz="2400" dirty="0" err="1">
                <a:effectLst/>
                <a:latin typeface="Helvetica" pitchFamily="2" charset="0"/>
              </a:rPr>
              <a:t>measured</a:t>
            </a:r>
            <a:r>
              <a:rPr lang="es-ES" sz="2400" dirty="0">
                <a:effectLst/>
                <a:latin typeface="Helvetica" pitchFamily="2" charset="0"/>
              </a:rPr>
              <a:t> </a:t>
            </a:r>
            <a:r>
              <a:rPr lang="es-ES" sz="2400" dirty="0" err="1">
                <a:effectLst/>
                <a:latin typeface="Helvetica" pitchFamily="2" charset="0"/>
              </a:rPr>
              <a:t>for</a:t>
            </a:r>
            <a:r>
              <a:rPr lang="es-ES" sz="2400" dirty="0">
                <a:effectLst/>
                <a:latin typeface="Helvetica" pitchFamily="2" charset="0"/>
              </a:rPr>
              <a:t> TCDD and TCDF. </a:t>
            </a:r>
            <a:endParaRPr lang="es-ES" sz="2400" dirty="0">
              <a:latin typeface="Helvetica" pitchFamily="2" charset="0"/>
            </a:endParaRPr>
          </a:p>
        </p:txBody>
      </p:sp>
      <p:sp>
        <p:nvSpPr>
          <p:cNvPr id="14" name="CuadroTexto 13">
            <a:extLst>
              <a:ext uri="{FF2B5EF4-FFF2-40B4-BE49-F238E27FC236}">
                <a16:creationId xmlns:a16="http://schemas.microsoft.com/office/drawing/2014/main" id="{DE5CE5ED-AFF3-7A42-F90C-D9E3285E4E3B}"/>
              </a:ext>
            </a:extLst>
          </p:cNvPr>
          <p:cNvSpPr txBox="1"/>
          <p:nvPr/>
        </p:nvSpPr>
        <p:spPr>
          <a:xfrm>
            <a:off x="504498" y="945432"/>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a:latin typeface="Helvetica" pitchFamily="2" charset="0"/>
              </a:rPr>
              <a:t>Intermolecular </a:t>
            </a:r>
            <a:r>
              <a:rPr lang="es-ES" sz="2400" dirty="0" err="1">
                <a:latin typeface="Helvetica" pitchFamily="2" charset="0"/>
              </a:rPr>
              <a:t>interactions</a:t>
            </a:r>
            <a:r>
              <a:rPr lang="es-ES" sz="2400" dirty="0">
                <a:latin typeface="Helvetica" pitchFamily="2" charset="0"/>
              </a:rPr>
              <a:t> </a:t>
            </a:r>
            <a:r>
              <a:rPr lang="es-ES" sz="2400" dirty="0" err="1">
                <a:latin typeface="Helvetica" pitchFamily="2" charset="0"/>
              </a:rPr>
              <a:t>play</a:t>
            </a:r>
            <a:r>
              <a:rPr lang="es-ES" sz="2400" dirty="0">
                <a:latin typeface="Helvetica" pitchFamily="2" charset="0"/>
              </a:rPr>
              <a:t> </a:t>
            </a:r>
            <a:r>
              <a:rPr lang="es-ES" sz="2400" dirty="0" err="1">
                <a:latin typeface="Helvetica" pitchFamily="2" charset="0"/>
              </a:rPr>
              <a:t>an</a:t>
            </a:r>
            <a:r>
              <a:rPr lang="es-ES" sz="2400" dirty="0">
                <a:latin typeface="Helvetica" pitchFamily="2" charset="0"/>
              </a:rPr>
              <a:t> </a:t>
            </a:r>
            <a:r>
              <a:rPr lang="es-ES" sz="2400" dirty="0" err="1">
                <a:latin typeface="Helvetica" pitchFamily="2" charset="0"/>
              </a:rPr>
              <a:t>important</a:t>
            </a:r>
            <a:r>
              <a:rPr lang="es-ES" sz="2400" dirty="0">
                <a:latin typeface="Helvetica" pitchFamily="2" charset="0"/>
              </a:rPr>
              <a:t> role </a:t>
            </a:r>
            <a:r>
              <a:rPr lang="es-ES" sz="2400" dirty="0" err="1">
                <a:latin typeface="Helvetica" pitchFamily="2" charset="0"/>
              </a:rPr>
              <a:t>on</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mode</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action</a:t>
            </a:r>
            <a:r>
              <a:rPr lang="es-ES" sz="2400" dirty="0">
                <a:latin typeface="Helvetica" pitchFamily="2" charset="0"/>
              </a:rPr>
              <a:t>, </a:t>
            </a:r>
            <a:r>
              <a:rPr lang="es-ES" sz="2400" dirty="0" err="1">
                <a:latin typeface="Helvetica" pitchFamily="2" charset="0"/>
              </a:rPr>
              <a:t>detection</a:t>
            </a:r>
            <a:r>
              <a:rPr lang="es-ES" sz="2400" dirty="0">
                <a:latin typeface="Helvetica" pitchFamily="2" charset="0"/>
              </a:rPr>
              <a:t> and </a:t>
            </a:r>
            <a:r>
              <a:rPr lang="es-ES" sz="2400" dirty="0" err="1">
                <a:latin typeface="Helvetica" pitchFamily="2" charset="0"/>
              </a:rPr>
              <a:t>treatment</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pollutants</a:t>
            </a:r>
            <a:endParaRPr lang="es-ES" sz="2400" dirty="0">
              <a:latin typeface="Helvetica" pitchFamily="2" charset="0"/>
            </a:endParaRPr>
          </a:p>
        </p:txBody>
      </p:sp>
      <p:sp>
        <p:nvSpPr>
          <p:cNvPr id="20" name="CuadroTexto 19">
            <a:extLst>
              <a:ext uri="{FF2B5EF4-FFF2-40B4-BE49-F238E27FC236}">
                <a16:creationId xmlns:a16="http://schemas.microsoft.com/office/drawing/2014/main" id="{B9FE68BE-955B-6A79-247A-B9DD7C69CFF0}"/>
              </a:ext>
            </a:extLst>
          </p:cNvPr>
          <p:cNvSpPr txBox="1"/>
          <p:nvPr/>
        </p:nvSpPr>
        <p:spPr>
          <a:xfrm>
            <a:off x="504497" y="1776429"/>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a:latin typeface="Helvetica" pitchFamily="2" charset="0"/>
                <a:ea typeface="Calibri" panose="020F0502020204030204" pitchFamily="34" charset="0"/>
              </a:rPr>
              <a:t>EDA-QM </a:t>
            </a:r>
            <a:r>
              <a:rPr lang="es-ES" sz="2400" dirty="0" err="1">
                <a:latin typeface="Helvetica" pitchFamily="2" charset="0"/>
                <a:ea typeface="Calibri" panose="020F0502020204030204" pitchFamily="34" charset="0"/>
              </a:rPr>
              <a:t>scheme</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was</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applied</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on</a:t>
            </a:r>
            <a:r>
              <a:rPr lang="es-ES" sz="2400" dirty="0">
                <a:latin typeface="Helvetica" pitchFamily="2" charset="0"/>
                <a:ea typeface="Calibri" panose="020F0502020204030204" pitchFamily="34" charset="0"/>
              </a:rPr>
              <a:t> </a:t>
            </a:r>
            <a:r>
              <a:rPr lang="en-US" sz="2400" dirty="0">
                <a:effectLst/>
                <a:latin typeface="Helvetica" pitchFamily="2" charset="0"/>
                <a:ea typeface="Calibri" panose="020F0502020204030204" pitchFamily="34" charset="0"/>
              </a:rPr>
              <a:t>TCDD and TCDF with finite models of substrates</a:t>
            </a:r>
            <a:endParaRPr lang="es-ES" sz="2400" dirty="0">
              <a:latin typeface="Helvetica" pitchFamily="2" charset="0"/>
            </a:endParaRPr>
          </a:p>
        </p:txBody>
      </p:sp>
      <p:sp>
        <p:nvSpPr>
          <p:cNvPr id="23" name="CuadroTexto 22">
            <a:extLst>
              <a:ext uri="{FF2B5EF4-FFF2-40B4-BE49-F238E27FC236}">
                <a16:creationId xmlns:a16="http://schemas.microsoft.com/office/drawing/2014/main" id="{24F334C2-B759-5154-F83B-F71436D0A55D}"/>
              </a:ext>
            </a:extLst>
          </p:cNvPr>
          <p:cNvSpPr txBox="1"/>
          <p:nvPr/>
        </p:nvSpPr>
        <p:spPr>
          <a:xfrm>
            <a:off x="504497" y="2607426"/>
            <a:ext cx="11004330" cy="830997"/>
          </a:xfrm>
          <a:prstGeom prst="rect">
            <a:avLst/>
          </a:prstGeom>
          <a:noFill/>
        </p:spPr>
        <p:txBody>
          <a:bodyPr wrap="square">
            <a:spAutoFit/>
          </a:bodyPr>
          <a:lstStyle/>
          <a:p>
            <a:pPr marL="342900" indent="-342900">
              <a:buFont typeface="Arial" panose="020B0604020202020204" pitchFamily="34" charset="0"/>
              <a:buChar char="•"/>
            </a:pPr>
            <a:r>
              <a:rPr lang="es-ES" sz="2400" dirty="0">
                <a:latin typeface="Helvetica" pitchFamily="2" charset="0"/>
                <a:ea typeface="Calibri" panose="020F0502020204030204" pitchFamily="34" charset="0"/>
              </a:rPr>
              <a:t>EDA-QM/MM </a:t>
            </a:r>
            <a:r>
              <a:rPr lang="es-ES" sz="2400" dirty="0" err="1">
                <a:latin typeface="Helvetica" pitchFamily="2" charset="0"/>
                <a:ea typeface="Calibri" panose="020F0502020204030204" pitchFamily="34" charset="0"/>
              </a:rPr>
              <a:t>schem</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was</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applied</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on</a:t>
            </a:r>
            <a:r>
              <a:rPr lang="es-ES" sz="2400" dirty="0">
                <a:latin typeface="Helvetica" pitchFamily="2" charset="0"/>
                <a:ea typeface="Calibri" panose="020F0502020204030204" pitchFamily="34" charset="0"/>
              </a:rPr>
              <a:t> TCDD and TCDF </a:t>
            </a:r>
            <a:r>
              <a:rPr lang="es-ES" sz="2400" dirty="0" err="1">
                <a:latin typeface="Helvetica" pitchFamily="2" charset="0"/>
                <a:ea typeface="Calibri" panose="020F0502020204030204" pitchFamily="34" charset="0"/>
              </a:rPr>
              <a:t>with</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lipid</a:t>
            </a:r>
            <a:r>
              <a:rPr lang="es-ES" sz="2400" dirty="0">
                <a:latin typeface="Helvetica" pitchFamily="2" charset="0"/>
                <a:ea typeface="Calibri" panose="020F0502020204030204" pitchFamily="34" charset="0"/>
              </a:rPr>
              <a:t> </a:t>
            </a:r>
            <a:r>
              <a:rPr lang="es-ES" sz="2400" dirty="0" err="1">
                <a:latin typeface="Helvetica" pitchFamily="2" charset="0"/>
                <a:ea typeface="Calibri" panose="020F0502020204030204" pitchFamily="34" charset="0"/>
              </a:rPr>
              <a:t>bilayer</a:t>
            </a:r>
            <a:r>
              <a:rPr lang="es-ES" sz="2400" dirty="0">
                <a:latin typeface="Helvetica" pitchFamily="2" charset="0"/>
                <a:ea typeface="Calibri" panose="020F0502020204030204" pitchFamily="34" charset="0"/>
              </a:rPr>
              <a:t> DOPC.</a:t>
            </a:r>
            <a:endParaRPr lang="es-ES" sz="2400" dirty="0">
              <a:latin typeface="Helvetica" pitchFamily="2" charset="0"/>
            </a:endParaRPr>
          </a:p>
        </p:txBody>
      </p:sp>
      <p:sp>
        <p:nvSpPr>
          <p:cNvPr id="2" name="CuadroTexto 1">
            <a:extLst>
              <a:ext uri="{FF2B5EF4-FFF2-40B4-BE49-F238E27FC236}">
                <a16:creationId xmlns:a16="http://schemas.microsoft.com/office/drawing/2014/main" id="{B9D8FD8D-F961-BEE9-D2A4-D28AC2A77326}"/>
              </a:ext>
            </a:extLst>
          </p:cNvPr>
          <p:cNvSpPr txBox="1"/>
          <p:nvPr/>
        </p:nvSpPr>
        <p:spPr>
          <a:xfrm>
            <a:off x="504497" y="4258371"/>
            <a:ext cx="11004330" cy="830997"/>
          </a:xfrm>
          <a:prstGeom prst="rect">
            <a:avLst/>
          </a:prstGeom>
          <a:noFill/>
        </p:spPr>
        <p:txBody>
          <a:bodyPr wrap="square">
            <a:spAutoFit/>
          </a:bodyPr>
          <a:lstStyle/>
          <a:p>
            <a:pPr marL="285750" indent="-285750">
              <a:buFont typeface="Arial" panose="020B0604020202020204" pitchFamily="34" charset="0"/>
              <a:buChar char="•"/>
            </a:pPr>
            <a:r>
              <a:rPr lang="es-ES" sz="2400" dirty="0">
                <a:effectLst/>
                <a:latin typeface="Helvetica" pitchFamily="2" charset="0"/>
                <a:cs typeface="Calibri" panose="020F0502020204030204" pitchFamily="34" charset="0"/>
              </a:rPr>
              <a:t>2D </a:t>
            </a:r>
            <a:r>
              <a:rPr lang="es-ES" sz="2400" dirty="0" err="1">
                <a:effectLst/>
                <a:latin typeface="Helvetica" pitchFamily="2" charset="0"/>
                <a:cs typeface="Calibri" panose="020F0502020204030204" pitchFamily="34" charset="0"/>
              </a:rPr>
              <a:t>hybrid</a:t>
            </a:r>
            <a:r>
              <a:rPr lang="es-ES" sz="2400" dirty="0">
                <a:effectLst/>
                <a:latin typeface="Helvetica" pitchFamily="2" charset="0"/>
                <a:cs typeface="Calibri" panose="020F0502020204030204" pitchFamily="34" charset="0"/>
              </a:rPr>
              <a:t> h-BNC </a:t>
            </a:r>
            <a:r>
              <a:rPr lang="es-ES" sz="2400" dirty="0" err="1">
                <a:effectLst/>
                <a:latin typeface="Helvetica" pitchFamily="2" charset="0"/>
                <a:cs typeface="Calibri" panose="020F0502020204030204" pitchFamily="34" charset="0"/>
              </a:rPr>
              <a:t>structures</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could</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act</a:t>
            </a:r>
            <a:r>
              <a:rPr lang="es-ES" sz="2400" dirty="0">
                <a:effectLst/>
                <a:latin typeface="Helvetica" pitchFamily="2" charset="0"/>
                <a:cs typeface="Calibri" panose="020F0502020204030204" pitchFamily="34" charset="0"/>
              </a:rPr>
              <a:t> as </a:t>
            </a:r>
            <a:r>
              <a:rPr lang="es-ES" sz="2400" dirty="0" err="1">
                <a:effectLst/>
                <a:latin typeface="Helvetica" pitchFamily="2" charset="0"/>
                <a:cs typeface="Calibri" panose="020F0502020204030204" pitchFamily="34" charset="0"/>
              </a:rPr>
              <a:t>substrates</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for</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the</a:t>
            </a:r>
            <a:r>
              <a:rPr lang="es-ES" sz="2400" dirty="0">
                <a:effectLst/>
                <a:latin typeface="Helvetica" pitchFamily="2" charset="0"/>
                <a:cs typeface="Calibri" panose="020F0502020204030204" pitchFamily="34" charset="0"/>
              </a:rPr>
              <a:t> Raman-</a:t>
            </a:r>
            <a:r>
              <a:rPr lang="es-ES" sz="2400" dirty="0" err="1">
                <a:effectLst/>
                <a:latin typeface="Helvetica" pitchFamily="2" charset="0"/>
                <a:cs typeface="Calibri" panose="020F0502020204030204" pitchFamily="34" charset="0"/>
              </a:rPr>
              <a:t>enhancement</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of</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dioxins</a:t>
            </a:r>
            <a:r>
              <a:rPr lang="es-ES" sz="2400" dirty="0">
                <a:effectLst/>
                <a:latin typeface="Helvetica" pitchFamily="2" charset="0"/>
                <a:cs typeface="Calibri" panose="020F0502020204030204" pitchFamily="34" charset="0"/>
              </a:rPr>
              <a:t> and </a:t>
            </a:r>
            <a:r>
              <a:rPr lang="es-ES" sz="2400" dirty="0" err="1">
                <a:effectLst/>
                <a:latin typeface="Helvetica" pitchFamily="2" charset="0"/>
                <a:cs typeface="Calibri" panose="020F0502020204030204" pitchFamily="34" charset="0"/>
              </a:rPr>
              <a:t>dibenzofurans</a:t>
            </a:r>
            <a:r>
              <a:rPr lang="es-ES" sz="2400" dirty="0">
                <a:effectLst/>
                <a:latin typeface="Helvetica" pitchFamily="2" charset="0"/>
                <a:cs typeface="Calibri" panose="020F0502020204030204" pitchFamily="34" charset="0"/>
              </a:rPr>
              <a:t> </a:t>
            </a:r>
            <a:endParaRPr lang="es-ES" sz="3200" dirty="0">
              <a:latin typeface="Helvetica" pitchFamily="2" charset="0"/>
              <a:cs typeface="Calibri" panose="020F0502020204030204" pitchFamily="34" charset="0"/>
            </a:endParaRPr>
          </a:p>
        </p:txBody>
      </p:sp>
      <p:sp>
        <p:nvSpPr>
          <p:cNvPr id="3" name="CuadroTexto 2">
            <a:extLst>
              <a:ext uri="{FF2B5EF4-FFF2-40B4-BE49-F238E27FC236}">
                <a16:creationId xmlns:a16="http://schemas.microsoft.com/office/drawing/2014/main" id="{C5273EA1-F4C3-1DDE-5BEF-C5556DCC8EE9}"/>
              </a:ext>
            </a:extLst>
          </p:cNvPr>
          <p:cNvSpPr txBox="1"/>
          <p:nvPr/>
        </p:nvSpPr>
        <p:spPr>
          <a:xfrm>
            <a:off x="504497" y="3425041"/>
            <a:ext cx="11004330" cy="830997"/>
          </a:xfrm>
          <a:prstGeom prst="rect">
            <a:avLst/>
          </a:prstGeom>
          <a:noFill/>
        </p:spPr>
        <p:txBody>
          <a:bodyPr wrap="square">
            <a:spAutoFit/>
          </a:bodyPr>
          <a:lstStyle/>
          <a:p>
            <a:pPr marL="285750" indent="-285750">
              <a:buFont typeface="Arial" panose="020B0604020202020204" pitchFamily="34" charset="0"/>
              <a:buChar char="•"/>
            </a:pPr>
            <a:r>
              <a:rPr lang="es-ES" sz="2400" dirty="0" err="1">
                <a:latin typeface="Helvetica" pitchFamily="2" charset="0"/>
                <a:cs typeface="Calibri" panose="020F0502020204030204" pitchFamily="34" charset="0"/>
              </a:rPr>
              <a:t>B</a:t>
            </a:r>
            <a:r>
              <a:rPr lang="es-ES" sz="2400" dirty="0" err="1">
                <a:effectLst/>
                <a:latin typeface="Helvetica" pitchFamily="2" charset="0"/>
                <a:cs typeface="Calibri" panose="020F0502020204030204" pitchFamily="34" charset="0"/>
              </a:rPr>
              <a:t>oron</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nitride</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based</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materials</a:t>
            </a:r>
            <a:r>
              <a:rPr lang="es-ES" sz="2400" dirty="0">
                <a:effectLst/>
                <a:latin typeface="Helvetica" pitchFamily="2" charset="0"/>
                <a:cs typeface="Calibri" panose="020F0502020204030204" pitchFamily="34" charset="0"/>
              </a:rPr>
              <a:t> are </a:t>
            </a:r>
            <a:r>
              <a:rPr lang="es-ES" sz="2400" dirty="0" err="1">
                <a:effectLst/>
                <a:latin typeface="Helvetica" pitchFamily="2" charset="0"/>
                <a:cs typeface="Calibri" panose="020F0502020204030204" pitchFamily="34" charset="0"/>
              </a:rPr>
              <a:t>excellent</a:t>
            </a:r>
            <a:r>
              <a:rPr lang="es-ES" sz="2400" dirty="0">
                <a:effectLst/>
                <a:latin typeface="Helvetica" pitchFamily="2" charset="0"/>
                <a:cs typeface="Calibri" panose="020F0502020204030204" pitchFamily="34" charset="0"/>
              </a:rPr>
              <a:t> alternatives </a:t>
            </a:r>
            <a:r>
              <a:rPr lang="es-ES" sz="2400" dirty="0" err="1">
                <a:effectLst/>
                <a:latin typeface="Helvetica" pitchFamily="2" charset="0"/>
                <a:cs typeface="Calibri" panose="020F0502020204030204" pitchFamily="34" charset="0"/>
              </a:rPr>
              <a:t>to</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carbon-based</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adsorbents</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of</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dioxin-like</a:t>
            </a:r>
            <a:r>
              <a:rPr lang="es-ES" sz="2400" dirty="0">
                <a:effectLst/>
                <a:latin typeface="Helvetica" pitchFamily="2" charset="0"/>
                <a:cs typeface="Calibri" panose="020F0502020204030204" pitchFamily="34" charset="0"/>
              </a:rPr>
              <a:t> </a:t>
            </a:r>
            <a:r>
              <a:rPr lang="es-ES" sz="2400" dirty="0" err="1">
                <a:effectLst/>
                <a:latin typeface="Helvetica" pitchFamily="2" charset="0"/>
                <a:cs typeface="Calibri" panose="020F0502020204030204" pitchFamily="34" charset="0"/>
              </a:rPr>
              <a:t>pollutants</a:t>
            </a:r>
            <a:r>
              <a:rPr lang="es-ES" sz="2400" dirty="0">
                <a:effectLst/>
                <a:latin typeface="Helvetica" pitchFamily="2" charset="0"/>
                <a:cs typeface="Calibri" panose="020F0502020204030204" pitchFamily="34" charset="0"/>
              </a:rPr>
              <a:t> </a:t>
            </a:r>
          </a:p>
        </p:txBody>
      </p:sp>
    </p:spTree>
    <p:extLst>
      <p:ext uri="{BB962C8B-B14F-4D97-AF65-F5344CB8AC3E}">
        <p14:creationId xmlns:p14="http://schemas.microsoft.com/office/powerpoint/2010/main" val="393014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a:solidFill>
                  <a:srgbClr val="0000FF"/>
                </a:solidFill>
                <a:latin typeface="Helvetica" panose="020B0604020202020204" pitchFamily="34" charset="0"/>
                <a:cs typeface="Helvetica" panose="020B0604020202020204" pitchFamily="34" charset="0"/>
              </a:rPr>
              <a:t>Chemical </a:t>
            </a:r>
            <a:r>
              <a:rPr lang="de-AT" sz="2800" b="1" dirty="0" err="1">
                <a:solidFill>
                  <a:srgbClr val="0000FF"/>
                </a:solidFill>
                <a:latin typeface="Helvetica" panose="020B0604020202020204" pitchFamily="34" charset="0"/>
                <a:cs typeface="Helvetica" panose="020B0604020202020204" pitchFamily="34" charset="0"/>
              </a:rPr>
              <a:t>sensors</a:t>
            </a:r>
            <a:r>
              <a:rPr lang="de-AT" sz="2800" b="1" dirty="0">
                <a:solidFill>
                  <a:srgbClr val="0000FF"/>
                </a:solidFill>
                <a:latin typeface="Helvetica" panose="020B0604020202020204" pitchFamily="34" charset="0"/>
                <a:cs typeface="Helvetica" panose="020B0604020202020204" pitchFamily="34" charset="0"/>
              </a:rPr>
              <a:t> and </a:t>
            </a:r>
            <a:r>
              <a:rPr lang="de-AT" sz="2800" b="1" dirty="0" err="1">
                <a:solidFill>
                  <a:srgbClr val="0000FF"/>
                </a:solidFill>
                <a:latin typeface="Helvetica" panose="020B0604020202020204" pitchFamily="34" charset="0"/>
                <a:cs typeface="Helvetica" panose="020B0604020202020204" pitchFamily="34" charset="0"/>
              </a:rPr>
              <a:t>filters</a:t>
            </a:r>
            <a:endParaRPr lang="en-US" sz="2800" b="1" dirty="0">
              <a:solidFill>
                <a:srgbClr val="0000FF"/>
              </a:solidFill>
              <a:latin typeface="Helvetica" panose="020B0604020202020204" pitchFamily="34" charset="0"/>
              <a:cs typeface="Helvetica" panose="020B0604020202020204" pitchFamily="34" charset="0"/>
            </a:endParaRPr>
          </a:p>
        </p:txBody>
      </p:sp>
      <p:graphicFrame>
        <p:nvGraphicFramePr>
          <p:cNvPr id="8" name="Tabla 7">
            <a:extLst>
              <a:ext uri="{FF2B5EF4-FFF2-40B4-BE49-F238E27FC236}">
                <a16:creationId xmlns:a16="http://schemas.microsoft.com/office/drawing/2014/main" id="{B7FEA7C0-034D-3659-7CFB-98DCBAEB6151}"/>
              </a:ext>
            </a:extLst>
          </p:cNvPr>
          <p:cNvGraphicFramePr>
            <a:graphicFrameLocks noGrp="1"/>
          </p:cNvGraphicFramePr>
          <p:nvPr>
            <p:extLst>
              <p:ext uri="{D42A27DB-BD31-4B8C-83A1-F6EECF244321}">
                <p14:modId xmlns:p14="http://schemas.microsoft.com/office/powerpoint/2010/main" val="415136438"/>
              </p:ext>
            </p:extLst>
          </p:nvPr>
        </p:nvGraphicFramePr>
        <p:xfrm>
          <a:off x="639369" y="930464"/>
          <a:ext cx="10515600" cy="2377634"/>
        </p:xfrm>
        <a:graphic>
          <a:graphicData uri="http://schemas.openxmlformats.org/drawingml/2006/table">
            <a:tbl>
              <a:tblPr firstRow="1" firstCol="1" bandRow="1"/>
              <a:tblGrid>
                <a:gridCol w="1314450">
                  <a:extLst>
                    <a:ext uri="{9D8B030D-6E8A-4147-A177-3AD203B41FA5}">
                      <a16:colId xmlns:a16="http://schemas.microsoft.com/office/drawing/2014/main" val="4150247152"/>
                    </a:ext>
                  </a:extLst>
                </a:gridCol>
                <a:gridCol w="1314450">
                  <a:extLst>
                    <a:ext uri="{9D8B030D-6E8A-4147-A177-3AD203B41FA5}">
                      <a16:colId xmlns:a16="http://schemas.microsoft.com/office/drawing/2014/main" val="3969412944"/>
                    </a:ext>
                  </a:extLst>
                </a:gridCol>
                <a:gridCol w="1314450">
                  <a:extLst>
                    <a:ext uri="{9D8B030D-6E8A-4147-A177-3AD203B41FA5}">
                      <a16:colId xmlns:a16="http://schemas.microsoft.com/office/drawing/2014/main" val="2522762978"/>
                    </a:ext>
                  </a:extLst>
                </a:gridCol>
                <a:gridCol w="1314450">
                  <a:extLst>
                    <a:ext uri="{9D8B030D-6E8A-4147-A177-3AD203B41FA5}">
                      <a16:colId xmlns:a16="http://schemas.microsoft.com/office/drawing/2014/main" val="2504522161"/>
                    </a:ext>
                  </a:extLst>
                </a:gridCol>
                <a:gridCol w="1314450">
                  <a:extLst>
                    <a:ext uri="{9D8B030D-6E8A-4147-A177-3AD203B41FA5}">
                      <a16:colId xmlns:a16="http://schemas.microsoft.com/office/drawing/2014/main" val="896571604"/>
                    </a:ext>
                  </a:extLst>
                </a:gridCol>
                <a:gridCol w="1314450">
                  <a:extLst>
                    <a:ext uri="{9D8B030D-6E8A-4147-A177-3AD203B41FA5}">
                      <a16:colId xmlns:a16="http://schemas.microsoft.com/office/drawing/2014/main" val="1007253579"/>
                    </a:ext>
                  </a:extLst>
                </a:gridCol>
                <a:gridCol w="1314450">
                  <a:extLst>
                    <a:ext uri="{9D8B030D-6E8A-4147-A177-3AD203B41FA5}">
                      <a16:colId xmlns:a16="http://schemas.microsoft.com/office/drawing/2014/main" val="2212739255"/>
                    </a:ext>
                  </a:extLst>
                </a:gridCol>
                <a:gridCol w="1314450">
                  <a:extLst>
                    <a:ext uri="{9D8B030D-6E8A-4147-A177-3AD203B41FA5}">
                      <a16:colId xmlns:a16="http://schemas.microsoft.com/office/drawing/2014/main" val="2314435479"/>
                    </a:ext>
                  </a:extLst>
                </a:gridCol>
              </a:tblGrid>
              <a:tr h="263525">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TCDD</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TCDF</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642703578"/>
                  </a:ext>
                </a:extLst>
              </a:tr>
              <a:tr h="259715">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C96</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BN96</a:t>
                      </a:r>
                      <a:endParaRPr lang="es-ES" sz="13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BNC96</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8026486"/>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Electrostatic</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-21.3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lvl="0" indent="0" algn="ctr" defTabSz="914400" rtl="0" eaLnBrk="1" fontAlgn="auto" latinLnBrk="0" hangingPunct="1">
                        <a:lnSpc>
                          <a:spcPct val="200000"/>
                        </a:lnSpc>
                        <a:spcBef>
                          <a:spcPts val="0"/>
                        </a:spcBef>
                        <a:spcAft>
                          <a:spcPts val="80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-22.8</a:t>
                      </a:r>
                      <a:endParaRPr kumimoji="0" lang="es-ES" sz="13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-21.1</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-19.6</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-18.8</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-19.0</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555314887"/>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Pauli</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52.5</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kumimoji="0" lang="es-ES" sz="1300" b="0" i="0" u="none" strike="noStrike" kern="1200" cap="none" spc="0" normalizeH="0" baseline="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55.4</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51.2</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48.7</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47.6</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46.9</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862090350"/>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Induction</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-5.0</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-18.1</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-5.1</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-4.2</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-16.4</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-4.3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256049504"/>
                  </a:ext>
                </a:extLst>
              </a:tr>
              <a:tr h="0">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Dispersion</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-59.5</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-45.0</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-59.7</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-56.2</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-39.2</a:t>
                      </a:r>
                    </a:p>
                  </a:txBody>
                  <a:tcPr marL="68580" marR="68580" marT="0" marB="0" anchor="ctr">
                    <a:lnL>
                      <a:noFill/>
                    </a:lnL>
                    <a:lnR>
                      <a:noFill/>
                    </a:lnR>
                    <a:lnT>
                      <a:noFill/>
                    </a:lnT>
                    <a:lnB>
                      <a:noFill/>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-55.9</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05200826"/>
                  </a:ext>
                </a:extLst>
              </a:tr>
              <a:tr h="0">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Total</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-33.4</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-30.6</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-34.7</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 </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a:effectLst/>
                          <a:latin typeface="Times New Roman" panose="02020603050405020304" pitchFamily="18" charset="0"/>
                          <a:ea typeface="Calibri" panose="020F0502020204030204" pitchFamily="34" charset="0"/>
                          <a:cs typeface="Times New Roman" panose="02020603050405020304" pitchFamily="18" charset="0"/>
                        </a:rPr>
                        <a:t>-31.4</a:t>
                      </a:r>
                      <a:endParaRPr lang="es-ES"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s-ES" sz="1300" dirty="0">
                          <a:effectLst/>
                          <a:latin typeface="Times New Roman" panose="02020603050405020304" pitchFamily="18" charset="0"/>
                          <a:ea typeface="Calibri" panose="020F0502020204030204" pitchFamily="34" charset="0"/>
                          <a:cs typeface="Times New Roman" panose="02020603050405020304" pitchFamily="18" charset="0"/>
                        </a:rPr>
                        <a:t>-26.9</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800"/>
                        </a:spcAft>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-32.3</a:t>
                      </a:r>
                      <a:endParaRPr lang="es-E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590684"/>
                  </a:ext>
                </a:extLst>
              </a:tr>
            </a:tbl>
          </a:graphicData>
        </a:graphic>
      </p:graphicFrame>
      <p:cxnSp>
        <p:nvCxnSpPr>
          <p:cNvPr id="18" name="Straight Connector 4">
            <a:extLst>
              <a:ext uri="{FF2B5EF4-FFF2-40B4-BE49-F238E27FC236}">
                <a16:creationId xmlns:a16="http://schemas.microsoft.com/office/drawing/2014/main" id="{74B5718F-DC40-7F39-0E8B-63F1D4426D58}"/>
              </a:ext>
            </a:extLst>
          </p:cNvPr>
          <p:cNvCxnSpPr>
            <a:cxnSpLocks/>
          </p:cNvCxnSpPr>
          <p:nvPr/>
        </p:nvCxnSpPr>
        <p:spPr>
          <a:xfrm>
            <a:off x="504497" y="6169911"/>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9" name="TextBox 21">
            <a:extLst>
              <a:ext uri="{FF2B5EF4-FFF2-40B4-BE49-F238E27FC236}">
                <a16:creationId xmlns:a16="http://schemas.microsoft.com/office/drawing/2014/main" id="{D3107F35-4E18-5E21-500A-C758939C70D9}"/>
              </a:ext>
            </a:extLst>
          </p:cNvPr>
          <p:cNvSpPr txBox="1"/>
          <p:nvPr/>
        </p:nvSpPr>
        <p:spPr>
          <a:xfrm>
            <a:off x="504497" y="6207590"/>
            <a:ext cx="11004331" cy="830997"/>
          </a:xfrm>
          <a:prstGeom prst="rect">
            <a:avLst/>
          </a:prstGeom>
          <a:noFill/>
        </p:spPr>
        <p:txBody>
          <a:bodyPr wrap="square">
            <a:spAutoFit/>
          </a:bodyPr>
          <a:lstStyle/>
          <a:p>
            <a:r>
              <a:rPr lang="en-US" sz="1600" dirty="0"/>
              <a:t>R. Alvarado, N. Ramos-</a:t>
            </a:r>
            <a:r>
              <a:rPr lang="en-US" sz="1600" dirty="0" err="1"/>
              <a:t>Berdullas</a:t>
            </a:r>
            <a:r>
              <a:rPr lang="en-US" sz="1600" dirty="0"/>
              <a:t> and M. </a:t>
            </a:r>
            <a:r>
              <a:rPr lang="en-US" sz="1600" dirty="0" err="1"/>
              <a:t>Mandado</a:t>
            </a:r>
            <a:r>
              <a:rPr lang="en-US" sz="1600" dirty="0"/>
              <a:t> </a:t>
            </a:r>
            <a:r>
              <a:rPr lang="en-US" sz="1600" i="1" dirty="0"/>
              <a:t>Int. J. Quantum Chemistry </a:t>
            </a:r>
            <a:r>
              <a:rPr lang="es-ES" sz="1600" b="1" dirty="0">
                <a:effectLst/>
                <a:latin typeface="Calibri,Bold"/>
              </a:rPr>
              <a:t>2021</a:t>
            </a:r>
            <a:r>
              <a:rPr lang="es-ES" sz="1600" dirty="0">
                <a:effectLst/>
                <a:latin typeface="Calibri" panose="020F0502020204030204" pitchFamily="34" charset="0"/>
              </a:rPr>
              <a:t>, 121, e26591.</a:t>
            </a:r>
          </a:p>
          <a:p>
            <a:r>
              <a:rPr lang="en-US" sz="1600" dirty="0"/>
              <a:t>R. Alvarado, N. Otero, M. </a:t>
            </a:r>
            <a:r>
              <a:rPr lang="en-US" sz="1600" dirty="0" err="1"/>
              <a:t>Mandado</a:t>
            </a:r>
            <a:r>
              <a:rPr lang="en-US" sz="1600" dirty="0"/>
              <a:t> and N. Ramos-</a:t>
            </a:r>
            <a:r>
              <a:rPr lang="en-US" sz="1600" dirty="0" err="1"/>
              <a:t>Berdullas</a:t>
            </a:r>
            <a:r>
              <a:rPr lang="en-US" sz="1600" dirty="0"/>
              <a:t> </a:t>
            </a:r>
            <a:r>
              <a:rPr lang="es-ES" sz="1600" i="1" dirty="0" err="1"/>
              <a:t>Chemosensors</a:t>
            </a:r>
            <a:r>
              <a:rPr lang="es-ES" sz="1600" i="1" dirty="0"/>
              <a:t> </a:t>
            </a:r>
            <a:r>
              <a:rPr lang="es-ES" sz="1600" b="1" dirty="0"/>
              <a:t>2023</a:t>
            </a:r>
            <a:r>
              <a:rPr lang="es-ES" sz="1600" dirty="0"/>
              <a:t>,</a:t>
            </a:r>
            <a:r>
              <a:rPr lang="es-ES" sz="1600" i="1" dirty="0"/>
              <a:t> </a:t>
            </a:r>
            <a:r>
              <a:rPr lang="es-ES" sz="1600" dirty="0"/>
              <a:t>11, 266.</a:t>
            </a:r>
          </a:p>
          <a:p>
            <a:endParaRPr lang="es-ES" sz="1600" dirty="0">
              <a:effectLst/>
            </a:endParaRPr>
          </a:p>
        </p:txBody>
      </p:sp>
      <p:grpSp>
        <p:nvGrpSpPr>
          <p:cNvPr id="16" name="Grupo 15">
            <a:extLst>
              <a:ext uri="{FF2B5EF4-FFF2-40B4-BE49-F238E27FC236}">
                <a16:creationId xmlns:a16="http://schemas.microsoft.com/office/drawing/2014/main" id="{E7B47368-E950-0F5D-55A2-439231651DB4}"/>
              </a:ext>
            </a:extLst>
          </p:cNvPr>
          <p:cNvGrpSpPr/>
          <p:nvPr/>
        </p:nvGrpSpPr>
        <p:grpSpPr>
          <a:xfrm>
            <a:off x="6957631" y="3730961"/>
            <a:ext cx="4191001" cy="2438950"/>
            <a:chOff x="7317827" y="3781740"/>
            <a:chExt cx="4191001" cy="2438950"/>
          </a:xfrm>
        </p:grpSpPr>
        <p:pic>
          <p:nvPicPr>
            <p:cNvPr id="17" name="Imagen 16">
              <a:extLst>
                <a:ext uri="{FF2B5EF4-FFF2-40B4-BE49-F238E27FC236}">
                  <a16:creationId xmlns:a16="http://schemas.microsoft.com/office/drawing/2014/main" id="{DF251285-E4A5-3A96-D896-3E61FF22E7E4}"/>
                </a:ext>
              </a:extLst>
            </p:cNvPr>
            <p:cNvPicPr>
              <a:picLocks noChangeAspect="1"/>
            </p:cNvPicPr>
            <p:nvPr/>
          </p:nvPicPr>
          <p:blipFill rotWithShape="1">
            <a:blip r:embed="rId4">
              <a:extLst>
                <a:ext uri="{28A0092B-C50C-407E-A947-70E740481C1C}">
                  <a14:useLocalDpi xmlns:a14="http://schemas.microsoft.com/office/drawing/2010/main" val="0"/>
                </a:ext>
              </a:extLst>
            </a:blip>
            <a:srcRect l="1894" t="77307" r="-1894" b="-53"/>
            <a:stretch/>
          </p:blipFill>
          <p:spPr>
            <a:xfrm>
              <a:off x="7474517" y="3781740"/>
              <a:ext cx="3937649" cy="523220"/>
            </a:xfrm>
            <a:prstGeom prst="rect">
              <a:avLst/>
            </a:prstGeom>
          </p:spPr>
        </p:pic>
        <p:grpSp>
          <p:nvGrpSpPr>
            <p:cNvPr id="20" name="Grupo 19">
              <a:extLst>
                <a:ext uri="{FF2B5EF4-FFF2-40B4-BE49-F238E27FC236}">
                  <a16:creationId xmlns:a16="http://schemas.microsoft.com/office/drawing/2014/main" id="{7D95D852-44D9-9323-0520-79409B2F71D4}"/>
                </a:ext>
              </a:extLst>
            </p:cNvPr>
            <p:cNvGrpSpPr/>
            <p:nvPr/>
          </p:nvGrpSpPr>
          <p:grpSpPr>
            <a:xfrm>
              <a:off x="7317827" y="4323799"/>
              <a:ext cx="4191001" cy="1896891"/>
              <a:chOff x="7041776" y="1626188"/>
              <a:chExt cx="4191001" cy="1896891"/>
            </a:xfrm>
          </p:grpSpPr>
          <p:pic>
            <p:nvPicPr>
              <p:cNvPr id="21" name="Imagen 20">
                <a:extLst>
                  <a:ext uri="{FF2B5EF4-FFF2-40B4-BE49-F238E27FC236}">
                    <a16:creationId xmlns:a16="http://schemas.microsoft.com/office/drawing/2014/main" id="{84BB6CF2-F9FA-C9B3-4437-409B5219E4DE}"/>
                  </a:ext>
                </a:extLst>
              </p:cNvPr>
              <p:cNvPicPr>
                <a:picLocks noChangeAspect="1"/>
              </p:cNvPicPr>
              <p:nvPr/>
            </p:nvPicPr>
            <p:blipFill rotWithShape="1">
              <a:blip r:embed="rId4">
                <a:extLst>
                  <a:ext uri="{28A0092B-C50C-407E-A947-70E740481C1C}">
                    <a14:useLocalDpi xmlns:a14="http://schemas.microsoft.com/office/drawing/2010/main" val="0"/>
                  </a:ext>
                </a:extLst>
              </a:blip>
              <a:srcRect b="23807"/>
              <a:stretch/>
            </p:blipFill>
            <p:spPr>
              <a:xfrm>
                <a:off x="7198467" y="1626188"/>
                <a:ext cx="3937649" cy="1752717"/>
              </a:xfrm>
              <a:prstGeom prst="rect">
                <a:avLst/>
              </a:prstGeom>
            </p:spPr>
          </p:pic>
          <p:sp>
            <p:nvSpPr>
              <p:cNvPr id="22" name="Rectángulo 21">
                <a:extLst>
                  <a:ext uri="{FF2B5EF4-FFF2-40B4-BE49-F238E27FC236}">
                    <a16:creationId xmlns:a16="http://schemas.microsoft.com/office/drawing/2014/main" id="{7DE0E070-EC25-DFA0-F141-0CF84AC88B01}"/>
                  </a:ext>
                </a:extLst>
              </p:cNvPr>
              <p:cNvSpPr/>
              <p:nvPr/>
            </p:nvSpPr>
            <p:spPr>
              <a:xfrm>
                <a:off x="7041776" y="2976282"/>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8B41C2DC-812F-24EF-31EA-7FABAF719329}"/>
                  </a:ext>
                </a:extLst>
              </p:cNvPr>
              <p:cNvSpPr/>
              <p:nvPr/>
            </p:nvSpPr>
            <p:spPr>
              <a:xfrm>
                <a:off x="10748682" y="3070361"/>
                <a:ext cx="484095" cy="45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pic>
        <p:nvPicPr>
          <p:cNvPr id="24" name="Imagen 23">
            <a:extLst>
              <a:ext uri="{FF2B5EF4-FFF2-40B4-BE49-F238E27FC236}">
                <a16:creationId xmlns:a16="http://schemas.microsoft.com/office/drawing/2014/main" id="{0B4A8473-D692-CA33-B6D4-F94CD08C5FC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59675"/>
          <a:stretch/>
        </p:blipFill>
        <p:spPr bwMode="auto">
          <a:xfrm>
            <a:off x="779833" y="3921982"/>
            <a:ext cx="6189273" cy="2021570"/>
          </a:xfrm>
          <a:prstGeom prst="rect">
            <a:avLst/>
          </a:prstGeom>
          <a:noFill/>
          <a:ln>
            <a:noFill/>
          </a:ln>
        </p:spPr>
      </p:pic>
      <p:sp>
        <p:nvSpPr>
          <p:cNvPr id="30" name="Rectángulo redondeado 29">
            <a:extLst>
              <a:ext uri="{FF2B5EF4-FFF2-40B4-BE49-F238E27FC236}">
                <a16:creationId xmlns:a16="http://schemas.microsoft.com/office/drawing/2014/main" id="{86EDFC55-F1E7-D17F-DDA4-EE53ED6335AC}"/>
              </a:ext>
            </a:extLst>
          </p:cNvPr>
          <p:cNvSpPr/>
          <p:nvPr/>
        </p:nvSpPr>
        <p:spPr>
          <a:xfrm>
            <a:off x="2266369" y="2752164"/>
            <a:ext cx="8562995" cy="55593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redondeado 30">
            <a:extLst>
              <a:ext uri="{FF2B5EF4-FFF2-40B4-BE49-F238E27FC236}">
                <a16:creationId xmlns:a16="http://schemas.microsoft.com/office/drawing/2014/main" id="{6A0CDD4E-D350-6B25-ABFC-3AAA350815FE}"/>
              </a:ext>
            </a:extLst>
          </p:cNvPr>
          <p:cNvSpPr/>
          <p:nvPr/>
        </p:nvSpPr>
        <p:spPr>
          <a:xfrm>
            <a:off x="2266369" y="2347922"/>
            <a:ext cx="8562995" cy="328572"/>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redondeado 31">
            <a:extLst>
              <a:ext uri="{FF2B5EF4-FFF2-40B4-BE49-F238E27FC236}">
                <a16:creationId xmlns:a16="http://schemas.microsoft.com/office/drawing/2014/main" id="{35B09846-108D-A62E-3E14-B75AF66A8ADC}"/>
              </a:ext>
            </a:extLst>
          </p:cNvPr>
          <p:cNvSpPr/>
          <p:nvPr/>
        </p:nvSpPr>
        <p:spPr>
          <a:xfrm>
            <a:off x="2266369" y="1692085"/>
            <a:ext cx="656126"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redondeado 32">
            <a:extLst>
              <a:ext uri="{FF2B5EF4-FFF2-40B4-BE49-F238E27FC236}">
                <a16:creationId xmlns:a16="http://schemas.microsoft.com/office/drawing/2014/main" id="{3C5A2466-12C0-6B2B-3507-43FFE3B1344F}"/>
              </a:ext>
            </a:extLst>
          </p:cNvPr>
          <p:cNvSpPr/>
          <p:nvPr/>
        </p:nvSpPr>
        <p:spPr>
          <a:xfrm>
            <a:off x="4884063" y="1706504"/>
            <a:ext cx="656126"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4" name="Rectángulo redondeado 33">
            <a:extLst>
              <a:ext uri="{FF2B5EF4-FFF2-40B4-BE49-F238E27FC236}">
                <a16:creationId xmlns:a16="http://schemas.microsoft.com/office/drawing/2014/main" id="{DF16DFE4-D6F7-34D2-616E-349D5B9EE94F}"/>
              </a:ext>
            </a:extLst>
          </p:cNvPr>
          <p:cNvSpPr/>
          <p:nvPr/>
        </p:nvSpPr>
        <p:spPr>
          <a:xfrm>
            <a:off x="7501757" y="1724082"/>
            <a:ext cx="656126"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redondeado 34">
            <a:extLst>
              <a:ext uri="{FF2B5EF4-FFF2-40B4-BE49-F238E27FC236}">
                <a16:creationId xmlns:a16="http://schemas.microsoft.com/office/drawing/2014/main" id="{3526D65E-5C4C-899A-E096-FB552DEF3CAA}"/>
              </a:ext>
            </a:extLst>
          </p:cNvPr>
          <p:cNvSpPr/>
          <p:nvPr/>
        </p:nvSpPr>
        <p:spPr>
          <a:xfrm>
            <a:off x="10173238" y="1706504"/>
            <a:ext cx="656126"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redondeado 35">
            <a:extLst>
              <a:ext uri="{FF2B5EF4-FFF2-40B4-BE49-F238E27FC236}">
                <a16:creationId xmlns:a16="http://schemas.microsoft.com/office/drawing/2014/main" id="{997259C4-8E01-C5B5-151A-9408E45F8E25}"/>
              </a:ext>
            </a:extLst>
          </p:cNvPr>
          <p:cNvSpPr/>
          <p:nvPr/>
        </p:nvSpPr>
        <p:spPr>
          <a:xfrm>
            <a:off x="6969106" y="3673182"/>
            <a:ext cx="3937648" cy="5801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1562236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10"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sp>
        <p:nvSpPr>
          <p:cNvPr id="14" name="Rectángulo 9">
            <a:extLst>
              <a:ext uri="{FF2B5EF4-FFF2-40B4-BE49-F238E27FC236}">
                <a16:creationId xmlns:a16="http://schemas.microsoft.com/office/drawing/2014/main" id="{78CF2B28-4203-261A-BFBD-CA3CBAABE58F}"/>
              </a:ext>
            </a:extLst>
          </p:cNvPr>
          <p:cNvSpPr/>
          <p:nvPr/>
        </p:nvSpPr>
        <p:spPr>
          <a:xfrm>
            <a:off x="504497" y="1470450"/>
            <a:ext cx="11004331" cy="830997"/>
          </a:xfrm>
          <a:prstGeom prst="rect">
            <a:avLst/>
          </a:prstGeom>
        </p:spPr>
        <p:txBody>
          <a:bodyPr wrap="square">
            <a:spAutoFit/>
          </a:bodyPr>
          <a:lstStyle/>
          <a:p>
            <a:pPr marL="342900" indent="-342900">
              <a:buFont typeface="Arial" panose="020B0604020202020204" pitchFamily="34" charset="0"/>
              <a:buChar char="•"/>
            </a:pPr>
            <a:r>
              <a:rPr lang="es-ES" sz="2400" b="1" i="0" u="none" strike="noStrike" dirty="0" err="1">
                <a:solidFill>
                  <a:srgbClr val="1E1E1E"/>
                </a:solidFill>
                <a:effectLst/>
                <a:latin typeface="Helvetica" pitchFamily="2" charset="0"/>
              </a:rPr>
              <a:t>Persistent</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organic</a:t>
            </a:r>
            <a:r>
              <a:rPr lang="es-ES" sz="2400" b="1"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pollutants</a:t>
            </a:r>
            <a:r>
              <a:rPr lang="es-ES" sz="2400" b="0" i="0" u="none" strike="noStrike" dirty="0">
                <a:solidFill>
                  <a:srgbClr val="1E1E1E"/>
                </a:solidFill>
                <a:effectLst/>
                <a:latin typeface="Helvetica" pitchFamily="2" charset="0"/>
              </a:rPr>
              <a:t> (</a:t>
            </a:r>
            <a:r>
              <a:rPr lang="es-ES" sz="2400" b="1" i="0" u="none" strike="noStrike" dirty="0" err="1">
                <a:solidFill>
                  <a:srgbClr val="1E1E1E"/>
                </a:solidFill>
                <a:effectLst/>
                <a:latin typeface="Helvetica" pitchFamily="2" charset="0"/>
              </a:rPr>
              <a:t>POPs</a:t>
            </a:r>
            <a:r>
              <a:rPr lang="es-ES" sz="2400" b="0" i="0" u="none" strike="noStrike" dirty="0">
                <a:solidFill>
                  <a:srgbClr val="1E1E1E"/>
                </a:solidFill>
                <a:effectLst/>
                <a:latin typeface="Helvetica" pitchFamily="2" charset="0"/>
              </a:rPr>
              <a:t>) are </a:t>
            </a:r>
            <a:r>
              <a:rPr lang="es-ES" sz="2400" b="0" i="0" u="none" strike="noStrike" dirty="0" err="1">
                <a:solidFill>
                  <a:srgbClr val="1E1E1E"/>
                </a:solidFill>
                <a:effectLst/>
                <a:latin typeface="Helvetica" pitchFamily="2" charset="0"/>
              </a:rPr>
              <a:t>hazardous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chemicals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that</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threaten</a:t>
            </a:r>
            <a:r>
              <a:rPr lang="es-ES" sz="2400" b="0" i="0" u="none" strike="noStrike" dirty="0">
                <a:solidFill>
                  <a:srgbClr val="1E1E1E"/>
                </a:solidFill>
                <a:effectLst/>
                <a:latin typeface="Helvetica" pitchFamily="2" charset="0"/>
              </a:rPr>
              <a:t> human </a:t>
            </a:r>
            <a:r>
              <a:rPr lang="es-ES" sz="2400" b="0" i="0" u="none" strike="noStrike" dirty="0" err="1">
                <a:solidFill>
                  <a:srgbClr val="1E1E1E"/>
                </a:solidFill>
                <a:effectLst/>
                <a:latin typeface="Helvetica" pitchFamily="2" charset="0"/>
              </a:rPr>
              <a:t>health</a:t>
            </a:r>
            <a:r>
              <a:rPr lang="es-ES" sz="2400" b="0" i="0" u="none" strike="noStrike" dirty="0">
                <a:solidFill>
                  <a:srgbClr val="1E1E1E"/>
                </a:solidFill>
                <a:effectLst/>
                <a:latin typeface="Helvetica" pitchFamily="2" charset="0"/>
              </a:rPr>
              <a:t> and </a:t>
            </a:r>
            <a:r>
              <a:rPr lang="es-ES" sz="2400" b="0" i="0" u="none" strike="noStrike" dirty="0" err="1">
                <a:solidFill>
                  <a:srgbClr val="1E1E1E"/>
                </a:solidFill>
                <a:effectLst/>
                <a:latin typeface="Helvetica" pitchFamily="2" charset="0"/>
              </a:rPr>
              <a:t>the</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planet’s</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ecosystems</a:t>
            </a:r>
            <a:r>
              <a:rPr lang="es-ES" sz="2400" b="0" i="0" u="none" strike="noStrike" dirty="0">
                <a:solidFill>
                  <a:srgbClr val="1E1E1E"/>
                </a:solidFill>
                <a:effectLst/>
                <a:latin typeface="Helvetica" pitchFamily="2" charset="0"/>
              </a:rPr>
              <a:t>.</a:t>
            </a:r>
            <a:endParaRPr lang="es-ES" sz="2400" dirty="0">
              <a:latin typeface="Helvetica" pitchFamily="2" charset="0"/>
              <a:cs typeface="Helvetica" panose="020B0604020202020204" pitchFamily="34" charset="0"/>
            </a:endParaRPr>
          </a:p>
        </p:txBody>
      </p:sp>
      <p:sp>
        <p:nvSpPr>
          <p:cNvPr id="3" name="CuadroTexto 2">
            <a:extLst>
              <a:ext uri="{FF2B5EF4-FFF2-40B4-BE49-F238E27FC236}">
                <a16:creationId xmlns:a16="http://schemas.microsoft.com/office/drawing/2014/main" id="{122D0519-2A16-9527-F418-60AA0C2B0E1F}"/>
              </a:ext>
            </a:extLst>
          </p:cNvPr>
          <p:cNvSpPr txBox="1"/>
          <p:nvPr/>
        </p:nvSpPr>
        <p:spPr>
          <a:xfrm>
            <a:off x="7653713" y="3525759"/>
            <a:ext cx="4298257" cy="224676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buFont typeface="Arial" panose="020B0604020202020204" pitchFamily="34" charset="0"/>
              <a:buChar char="•"/>
            </a:pPr>
            <a:r>
              <a:rPr lang="es-ES" sz="2000" b="0" i="0" u="none" strike="noStrike" dirty="0" err="1">
                <a:solidFill>
                  <a:srgbClr val="1E1E1E"/>
                </a:solidFill>
                <a:effectLst/>
                <a:latin typeface="Helvetica" pitchFamily="2" charset="0"/>
              </a:rPr>
              <a:t>cancer</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risk</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a:solidFill>
                  <a:srgbClr val="1E1E1E"/>
                </a:solidFill>
                <a:effectLst/>
                <a:latin typeface="Helvetica" pitchFamily="2" charset="0"/>
              </a:rPr>
              <a:t>reproductive </a:t>
            </a:r>
            <a:r>
              <a:rPr lang="es-ES" sz="2000" b="0" i="0" u="none" strike="noStrike" dirty="0" err="1">
                <a:solidFill>
                  <a:srgbClr val="1E1E1E"/>
                </a:solidFill>
                <a:effectLst/>
                <a:latin typeface="Helvetica" pitchFamily="2" charset="0"/>
              </a:rPr>
              <a:t>disorders</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err="1">
                <a:solidFill>
                  <a:srgbClr val="1E1E1E"/>
                </a:solidFill>
                <a:effectLst/>
                <a:latin typeface="Helvetica" pitchFamily="2" charset="0"/>
              </a:rPr>
              <a:t>alteration</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of</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the</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immune</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system</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err="1">
                <a:solidFill>
                  <a:srgbClr val="1E1E1E"/>
                </a:solidFill>
                <a:effectLst/>
                <a:latin typeface="Helvetica" pitchFamily="2" charset="0"/>
              </a:rPr>
              <a:t>neurobehavioral</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impairment</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a:solidFill>
                  <a:srgbClr val="1E1E1E"/>
                </a:solidFill>
                <a:effectLst/>
                <a:latin typeface="Helvetica" pitchFamily="2" charset="0"/>
              </a:rPr>
              <a:t>endocrine </a:t>
            </a:r>
            <a:r>
              <a:rPr lang="es-ES" sz="2000" b="0" i="0" u="none" strike="noStrike" dirty="0" err="1">
                <a:solidFill>
                  <a:srgbClr val="1E1E1E"/>
                </a:solidFill>
                <a:effectLst/>
                <a:latin typeface="Helvetica" pitchFamily="2" charset="0"/>
              </a:rPr>
              <a:t>disruption</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err="1">
                <a:solidFill>
                  <a:srgbClr val="1E1E1E"/>
                </a:solidFill>
                <a:effectLst/>
                <a:latin typeface="Helvetica" pitchFamily="2" charset="0"/>
              </a:rPr>
              <a:t>genotoxicity</a:t>
            </a:r>
            <a:endParaRPr lang="es-ES" sz="2000" dirty="0">
              <a:solidFill>
                <a:srgbClr val="1E1E1E"/>
              </a:solidFill>
              <a:latin typeface="Helvetica" pitchFamily="2" charset="0"/>
            </a:endParaRPr>
          </a:p>
          <a:p>
            <a:pPr marL="342900" indent="-342900">
              <a:buFont typeface="Arial" panose="020B0604020202020204" pitchFamily="34" charset="0"/>
              <a:buChar char="•"/>
            </a:pPr>
            <a:r>
              <a:rPr lang="es-ES" sz="2000" b="0" i="0" u="none" strike="noStrike" dirty="0" err="1">
                <a:solidFill>
                  <a:srgbClr val="1E1E1E"/>
                </a:solidFill>
                <a:effectLst/>
                <a:latin typeface="Helvetica" pitchFamily="2" charset="0"/>
              </a:rPr>
              <a:t>increased</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birth</a:t>
            </a:r>
            <a:r>
              <a:rPr lang="es-ES" sz="2000" b="0" i="0" u="none" strike="noStrike" dirty="0">
                <a:solidFill>
                  <a:srgbClr val="1E1E1E"/>
                </a:solidFill>
                <a:effectLst/>
                <a:latin typeface="Helvetica" pitchFamily="2" charset="0"/>
              </a:rPr>
              <a:t> </a:t>
            </a:r>
            <a:r>
              <a:rPr lang="es-ES" sz="2000" b="0" i="0" u="none" strike="noStrike" dirty="0" err="1">
                <a:solidFill>
                  <a:srgbClr val="1E1E1E"/>
                </a:solidFill>
                <a:effectLst/>
                <a:latin typeface="Helvetica" pitchFamily="2" charset="0"/>
              </a:rPr>
              <a:t>defects</a:t>
            </a:r>
            <a:r>
              <a:rPr lang="es-ES" sz="2000" b="0" i="0" u="none" strike="noStrike" dirty="0">
                <a:solidFill>
                  <a:srgbClr val="1E1E1E"/>
                </a:solidFill>
                <a:effectLst/>
                <a:latin typeface="Helvetica" pitchFamily="2" charset="0"/>
              </a:rPr>
              <a:t>.</a:t>
            </a:r>
            <a:endParaRPr lang="es-ES" sz="2000" dirty="0">
              <a:latin typeface="Helvetica" pitchFamily="2" charset="0"/>
            </a:endParaRPr>
          </a:p>
        </p:txBody>
      </p:sp>
      <p:sp>
        <p:nvSpPr>
          <p:cNvPr id="4" name="CuadroTexto 3">
            <a:extLst>
              <a:ext uri="{FF2B5EF4-FFF2-40B4-BE49-F238E27FC236}">
                <a16:creationId xmlns:a16="http://schemas.microsoft.com/office/drawing/2014/main" id="{29EFB7FD-E999-0E94-EC0F-1E9867BA5FBC}"/>
              </a:ext>
            </a:extLst>
          </p:cNvPr>
          <p:cNvSpPr txBox="1"/>
          <p:nvPr/>
        </p:nvSpPr>
        <p:spPr>
          <a:xfrm>
            <a:off x="667126" y="4418310"/>
            <a:ext cx="6986587"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long‐term</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exposure</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even</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to</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low</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levels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of</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POPs</a:t>
            </a:r>
            <a:endPar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endParaRPr>
          </a:p>
        </p:txBody>
      </p:sp>
    </p:spTree>
    <p:extLst>
      <p:ext uri="{BB962C8B-B14F-4D97-AF65-F5344CB8AC3E}">
        <p14:creationId xmlns:p14="http://schemas.microsoft.com/office/powerpoint/2010/main" val="935166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sp>
        <p:nvSpPr>
          <p:cNvPr id="4" name="CuadroTexto 3">
            <a:extLst>
              <a:ext uri="{FF2B5EF4-FFF2-40B4-BE49-F238E27FC236}">
                <a16:creationId xmlns:a16="http://schemas.microsoft.com/office/drawing/2014/main" id="{F33330EB-7F1F-FEA4-229C-49F26F644169}"/>
              </a:ext>
            </a:extLst>
          </p:cNvPr>
          <p:cNvSpPr txBox="1"/>
          <p:nvPr/>
        </p:nvSpPr>
        <p:spPr>
          <a:xfrm>
            <a:off x="1187670" y="1755035"/>
            <a:ext cx="11004330" cy="461665"/>
          </a:xfrm>
          <a:prstGeom prst="rect">
            <a:avLst/>
          </a:prstGeom>
          <a:noFill/>
        </p:spPr>
        <p:txBody>
          <a:bodyPr wrap="square">
            <a:spAutoFit/>
          </a:bodyPr>
          <a:lstStyle/>
          <a:p>
            <a:pPr algn="ctr"/>
            <a:r>
              <a:rPr lang="es-ES" sz="2400" b="0" i="0" u="none" strike="noStrike" dirty="0">
                <a:solidFill>
                  <a:srgbClr val="1E1E1E"/>
                </a:solidFill>
                <a:effectLst/>
                <a:latin typeface="Helvetica" pitchFamily="2" charset="0"/>
              </a:rPr>
              <a:t>A global </a:t>
            </a:r>
            <a:r>
              <a:rPr lang="es-ES" sz="2400" b="0" i="0" u="none" strike="noStrike" dirty="0" err="1">
                <a:solidFill>
                  <a:srgbClr val="1E1E1E"/>
                </a:solidFill>
                <a:effectLst/>
                <a:latin typeface="Helvetica" pitchFamily="2" charset="0"/>
              </a:rPr>
              <a:t>treaty</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to</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protect</a:t>
            </a:r>
            <a:r>
              <a:rPr lang="es-ES" sz="2400" b="0" i="0" u="none" strike="noStrike" dirty="0">
                <a:solidFill>
                  <a:srgbClr val="1E1E1E"/>
                </a:solidFill>
                <a:effectLst/>
                <a:latin typeface="Helvetica" pitchFamily="2" charset="0"/>
              </a:rPr>
              <a:t> human </a:t>
            </a:r>
            <a:r>
              <a:rPr lang="es-ES" sz="2400" b="0" i="0" u="none" strike="noStrike" dirty="0" err="1">
                <a:solidFill>
                  <a:srgbClr val="1E1E1E"/>
                </a:solidFill>
                <a:effectLst/>
                <a:latin typeface="Helvetica" pitchFamily="2" charset="0"/>
              </a:rPr>
              <a:t>health</a:t>
            </a:r>
            <a:r>
              <a:rPr lang="es-ES" sz="2400" b="0" i="0" u="none" strike="noStrike" dirty="0">
                <a:solidFill>
                  <a:srgbClr val="1E1E1E"/>
                </a:solidFill>
                <a:effectLst/>
                <a:latin typeface="Helvetica" pitchFamily="2" charset="0"/>
              </a:rPr>
              <a:t> and </a:t>
            </a:r>
            <a:r>
              <a:rPr lang="es-ES" sz="2400" b="0" i="0" u="none" strike="noStrike" dirty="0" err="1">
                <a:solidFill>
                  <a:srgbClr val="1E1E1E"/>
                </a:solidFill>
                <a:effectLst/>
                <a:latin typeface="Helvetica" pitchFamily="2" charset="0"/>
              </a:rPr>
              <a:t>the</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environment</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from</a:t>
            </a:r>
            <a:r>
              <a:rPr lang="es-ES" sz="2400" b="0" i="0" u="none" strike="noStrike" dirty="0">
                <a:solidFill>
                  <a:srgbClr val="1E1E1E"/>
                </a:solidFill>
                <a:effectLst/>
                <a:latin typeface="Helvetica" pitchFamily="2" charset="0"/>
              </a:rPr>
              <a:t> </a:t>
            </a:r>
            <a:r>
              <a:rPr lang="es-ES" sz="2400" b="0" i="0" u="none" strike="noStrike" dirty="0" err="1">
                <a:solidFill>
                  <a:srgbClr val="1E1E1E"/>
                </a:solidFill>
                <a:effectLst/>
                <a:latin typeface="Helvetica" pitchFamily="2" charset="0"/>
              </a:rPr>
              <a:t>POPs</a:t>
            </a:r>
            <a:endParaRPr lang="es-ES" sz="2400" b="0" i="0" u="none" strike="noStrike" dirty="0">
              <a:solidFill>
                <a:srgbClr val="1E1E1E"/>
              </a:solidFill>
              <a:effectLst/>
              <a:latin typeface="Helvetica" pitchFamily="2" charset="0"/>
            </a:endParaRPr>
          </a:p>
        </p:txBody>
      </p:sp>
      <p:pic>
        <p:nvPicPr>
          <p:cNvPr id="6" name="Imagen 5">
            <a:extLst>
              <a:ext uri="{FF2B5EF4-FFF2-40B4-BE49-F238E27FC236}">
                <a16:creationId xmlns:a16="http://schemas.microsoft.com/office/drawing/2014/main" id="{A7F08F61-3502-C827-F428-7D2CE9912D0B}"/>
              </a:ext>
            </a:extLst>
          </p:cNvPr>
          <p:cNvPicPr>
            <a:picLocks noChangeAspect="1"/>
          </p:cNvPicPr>
          <p:nvPr/>
        </p:nvPicPr>
        <p:blipFill>
          <a:blip r:embed="rId4"/>
          <a:stretch>
            <a:fillRect/>
          </a:stretch>
        </p:blipFill>
        <p:spPr>
          <a:xfrm>
            <a:off x="462476" y="1258756"/>
            <a:ext cx="1237638" cy="1454225"/>
          </a:xfrm>
          <a:prstGeom prst="rect">
            <a:avLst/>
          </a:prstGeom>
        </p:spPr>
      </p:pic>
      <p:pic>
        <p:nvPicPr>
          <p:cNvPr id="11" name="Imagen 10">
            <a:extLst>
              <a:ext uri="{FF2B5EF4-FFF2-40B4-BE49-F238E27FC236}">
                <a16:creationId xmlns:a16="http://schemas.microsoft.com/office/drawing/2014/main" id="{EC4AA6AE-5738-7487-F7D5-9BCD390C0BA9}"/>
              </a:ext>
            </a:extLst>
          </p:cNvPr>
          <p:cNvPicPr>
            <a:picLocks noChangeAspect="1"/>
          </p:cNvPicPr>
          <p:nvPr/>
        </p:nvPicPr>
        <p:blipFill rotWithShape="1">
          <a:blip r:embed="rId5"/>
          <a:srcRect l="17773" r="20020"/>
          <a:stretch/>
        </p:blipFill>
        <p:spPr>
          <a:xfrm>
            <a:off x="6763118" y="2577599"/>
            <a:ext cx="4835047" cy="2072640"/>
          </a:xfrm>
          <a:prstGeom prst="rect">
            <a:avLst/>
          </a:prstGeom>
        </p:spPr>
      </p:pic>
      <p:sp>
        <p:nvSpPr>
          <p:cNvPr id="15" name="CuadroTexto 14">
            <a:extLst>
              <a:ext uri="{FF2B5EF4-FFF2-40B4-BE49-F238E27FC236}">
                <a16:creationId xmlns:a16="http://schemas.microsoft.com/office/drawing/2014/main" id="{A8476C1F-AFA4-FB3E-7BBC-A3AC05B7F730}"/>
              </a:ext>
            </a:extLst>
          </p:cNvPr>
          <p:cNvSpPr txBox="1"/>
          <p:nvPr/>
        </p:nvSpPr>
        <p:spPr>
          <a:xfrm>
            <a:off x="389193" y="2829089"/>
            <a:ext cx="6300642" cy="1569660"/>
          </a:xfrm>
          <a:prstGeom prst="rect">
            <a:avLst/>
          </a:prstGeom>
          <a:noFill/>
        </p:spPr>
        <p:txBody>
          <a:bodyPr wrap="square">
            <a:spAutoFit/>
          </a:bodyPr>
          <a:lstStyle/>
          <a:p>
            <a:pPr algn="just"/>
            <a:r>
              <a:rPr lang="es-ES" sz="2400" dirty="0">
                <a:latin typeface="Helvetica" pitchFamily="2" charset="0"/>
              </a:rPr>
              <a:t>In 2004,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Stockholm</a:t>
            </a:r>
            <a:r>
              <a:rPr lang="es-ES" sz="2400" dirty="0">
                <a:latin typeface="Helvetica" pitchFamily="2" charset="0"/>
              </a:rPr>
              <a:t> </a:t>
            </a:r>
            <a:r>
              <a:rPr lang="es-ES" sz="2400" dirty="0" err="1">
                <a:latin typeface="Helvetica" pitchFamily="2" charset="0"/>
              </a:rPr>
              <a:t>Convention</a:t>
            </a:r>
            <a:r>
              <a:rPr lang="es-ES" sz="2400" dirty="0">
                <a:latin typeface="Helvetica" pitchFamily="2" charset="0"/>
              </a:rPr>
              <a:t> </a:t>
            </a:r>
            <a:r>
              <a:rPr lang="es-ES" sz="2400" dirty="0" err="1">
                <a:latin typeface="Helvetica" pitchFamily="2" charset="0"/>
              </a:rPr>
              <a:t>on</a:t>
            </a:r>
            <a:r>
              <a:rPr lang="es-ES" sz="2400" dirty="0">
                <a:latin typeface="Helvetica" pitchFamily="2" charset="0"/>
              </a:rPr>
              <a:t> </a:t>
            </a:r>
            <a:r>
              <a:rPr lang="es-ES" sz="2400" dirty="0" err="1">
                <a:latin typeface="Helvetica" pitchFamily="2" charset="0"/>
              </a:rPr>
              <a:t>persistent</a:t>
            </a:r>
            <a:r>
              <a:rPr lang="es-ES" sz="2400" dirty="0">
                <a:latin typeface="Helvetica" pitchFamily="2" charset="0"/>
              </a:rPr>
              <a:t> </a:t>
            </a:r>
            <a:r>
              <a:rPr lang="es-ES" sz="2400" dirty="0" err="1">
                <a:latin typeface="Helvetica" pitchFamily="2" charset="0"/>
              </a:rPr>
              <a:t>organic</a:t>
            </a:r>
            <a:r>
              <a:rPr lang="es-ES" sz="2400" dirty="0">
                <a:latin typeface="Helvetica" pitchFamily="2" charset="0"/>
              </a:rPr>
              <a:t> </a:t>
            </a:r>
            <a:r>
              <a:rPr lang="es-ES" sz="2400" dirty="0" err="1">
                <a:latin typeface="Helvetica" pitchFamily="2" charset="0"/>
              </a:rPr>
              <a:t>pollutants</a:t>
            </a:r>
            <a:r>
              <a:rPr lang="es-ES" sz="2400" dirty="0">
                <a:latin typeface="Helvetica" pitchFamily="2" charset="0"/>
              </a:rPr>
              <a:t> </a:t>
            </a:r>
            <a:r>
              <a:rPr lang="es-ES" sz="2400" dirty="0" err="1">
                <a:latin typeface="Helvetica" pitchFamily="2" charset="0"/>
              </a:rPr>
              <a:t>calls</a:t>
            </a:r>
            <a:r>
              <a:rPr lang="es-ES" sz="2400" dirty="0">
                <a:latin typeface="Helvetica" pitchFamily="2" charset="0"/>
              </a:rPr>
              <a:t> </a:t>
            </a:r>
            <a:r>
              <a:rPr lang="es-ES" sz="2400" dirty="0" err="1">
                <a:latin typeface="Helvetica" pitchFamily="2" charset="0"/>
              </a:rPr>
              <a:t>for</a:t>
            </a:r>
            <a:r>
              <a:rPr lang="es-ES" sz="2400" dirty="0">
                <a:latin typeface="Helvetica" pitchFamily="2" charset="0"/>
              </a:rPr>
              <a:t> </a:t>
            </a:r>
            <a:r>
              <a:rPr lang="es-ES" sz="2400" dirty="0" err="1">
                <a:latin typeface="Helvetica" pitchFamily="2" charset="0"/>
              </a:rPr>
              <a:t>reduction</a:t>
            </a:r>
            <a:r>
              <a:rPr lang="es-ES" sz="2400" dirty="0">
                <a:latin typeface="Helvetica" pitchFamily="2" charset="0"/>
              </a:rPr>
              <a:t> </a:t>
            </a:r>
            <a:r>
              <a:rPr lang="es-ES" sz="2400" dirty="0" err="1">
                <a:latin typeface="Helvetica" pitchFamily="2" charset="0"/>
              </a:rPr>
              <a:t>or</a:t>
            </a:r>
            <a:r>
              <a:rPr lang="es-ES" sz="2400" dirty="0">
                <a:latin typeface="Helvetica" pitchFamily="2" charset="0"/>
              </a:rPr>
              <a:t> </a:t>
            </a:r>
            <a:r>
              <a:rPr lang="es-ES" sz="2400" dirty="0" err="1">
                <a:latin typeface="Helvetica" pitchFamily="2" charset="0"/>
              </a:rPr>
              <a:t>elimination</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releases</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POPs</a:t>
            </a:r>
            <a:r>
              <a:rPr lang="es-ES" sz="2400" dirty="0">
                <a:latin typeface="Helvetica" pitchFamily="2" charset="0"/>
              </a:rPr>
              <a:t> </a:t>
            </a:r>
            <a:r>
              <a:rPr lang="es-ES" sz="2400" dirty="0" err="1">
                <a:latin typeface="Helvetica" pitchFamily="2" charset="0"/>
              </a:rPr>
              <a:t>globally</a:t>
            </a:r>
            <a:r>
              <a:rPr lang="es-ES" sz="2400" dirty="0">
                <a:latin typeface="Helvetica" pitchFamily="2" charset="0"/>
              </a:rPr>
              <a:t>.</a:t>
            </a:r>
          </a:p>
        </p:txBody>
      </p:sp>
      <p:sp>
        <p:nvSpPr>
          <p:cNvPr id="17" name="CuadroTexto 16">
            <a:extLst>
              <a:ext uri="{FF2B5EF4-FFF2-40B4-BE49-F238E27FC236}">
                <a16:creationId xmlns:a16="http://schemas.microsoft.com/office/drawing/2014/main" id="{C6D5BAC1-1F69-0923-1362-10F24F6C84B5}"/>
              </a:ext>
            </a:extLst>
          </p:cNvPr>
          <p:cNvSpPr txBox="1"/>
          <p:nvPr/>
        </p:nvSpPr>
        <p:spPr>
          <a:xfrm>
            <a:off x="5057815" y="5262628"/>
            <a:ext cx="7338270" cy="461665"/>
          </a:xfrm>
          <a:prstGeom prst="rect">
            <a:avLst/>
          </a:prstGeom>
          <a:noFill/>
        </p:spPr>
        <p:txBody>
          <a:bodyPr wrap="square">
            <a:spAutoFit/>
          </a:bodyPr>
          <a:lstStyle/>
          <a:p>
            <a:r>
              <a:rPr lang="es-ES" sz="2400" dirty="0" err="1">
                <a:latin typeface="Helvetica" pitchFamily="2" charset="0"/>
              </a:rPr>
              <a:t>To</a:t>
            </a:r>
            <a:r>
              <a:rPr lang="es-ES" sz="2400" dirty="0">
                <a:latin typeface="Helvetica" pitchFamily="2" charset="0"/>
              </a:rPr>
              <a:t> date, 185 </a:t>
            </a:r>
            <a:r>
              <a:rPr lang="es-ES" sz="2400" dirty="0" err="1">
                <a:latin typeface="Helvetica" pitchFamily="2" charset="0"/>
              </a:rPr>
              <a:t>countries</a:t>
            </a:r>
            <a:r>
              <a:rPr lang="es-ES" sz="2400" dirty="0">
                <a:latin typeface="Helvetica" pitchFamily="2" charset="0"/>
              </a:rPr>
              <a:t> </a:t>
            </a:r>
            <a:r>
              <a:rPr lang="es-ES" sz="2400" dirty="0" err="1">
                <a:latin typeface="Helvetica" pitchFamily="2" charset="0"/>
              </a:rPr>
              <a:t>have</a:t>
            </a:r>
            <a:r>
              <a:rPr lang="es-ES" sz="2400" dirty="0">
                <a:latin typeface="Helvetica" pitchFamily="2" charset="0"/>
              </a:rPr>
              <a:t> </a:t>
            </a:r>
            <a:r>
              <a:rPr lang="es-ES" sz="2400" dirty="0" err="1">
                <a:latin typeface="Helvetica" pitchFamily="2" charset="0"/>
              </a:rPr>
              <a:t>ratified</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Convention</a:t>
            </a:r>
            <a:r>
              <a:rPr lang="es-ES" sz="2400" dirty="0">
                <a:latin typeface="Helvetica" pitchFamily="2" charset="0"/>
              </a:rPr>
              <a:t> </a:t>
            </a:r>
          </a:p>
        </p:txBody>
      </p:sp>
      <p:pic>
        <p:nvPicPr>
          <p:cNvPr id="19" name="Imagen 18">
            <a:extLst>
              <a:ext uri="{FF2B5EF4-FFF2-40B4-BE49-F238E27FC236}">
                <a16:creationId xmlns:a16="http://schemas.microsoft.com/office/drawing/2014/main" id="{B4C8DBE8-7D0F-53B4-0710-1CDCA8538C9A}"/>
              </a:ext>
            </a:extLst>
          </p:cNvPr>
          <p:cNvPicPr>
            <a:picLocks noChangeAspect="1"/>
          </p:cNvPicPr>
          <p:nvPr/>
        </p:nvPicPr>
        <p:blipFill>
          <a:blip r:embed="rId6"/>
          <a:stretch>
            <a:fillRect/>
          </a:stretch>
        </p:blipFill>
        <p:spPr>
          <a:xfrm>
            <a:off x="504497" y="4398749"/>
            <a:ext cx="4553318" cy="2337334"/>
          </a:xfrm>
          <a:prstGeom prst="rect">
            <a:avLst/>
          </a:prstGeom>
        </p:spPr>
      </p:pic>
    </p:spTree>
    <p:extLst>
      <p:ext uri="{BB962C8B-B14F-4D97-AF65-F5344CB8AC3E}">
        <p14:creationId xmlns:p14="http://schemas.microsoft.com/office/powerpoint/2010/main" val="1508142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grpSp>
        <p:nvGrpSpPr>
          <p:cNvPr id="20" name="Grupo 19">
            <a:extLst>
              <a:ext uri="{FF2B5EF4-FFF2-40B4-BE49-F238E27FC236}">
                <a16:creationId xmlns:a16="http://schemas.microsoft.com/office/drawing/2014/main" id="{A22389D4-758D-C986-021B-C72118CAD200}"/>
              </a:ext>
            </a:extLst>
          </p:cNvPr>
          <p:cNvGrpSpPr/>
          <p:nvPr/>
        </p:nvGrpSpPr>
        <p:grpSpPr>
          <a:xfrm>
            <a:off x="504497" y="1474744"/>
            <a:ext cx="11004331" cy="4543992"/>
            <a:chOff x="525374" y="2580155"/>
            <a:chExt cx="11004331" cy="4543992"/>
          </a:xfrm>
        </p:grpSpPr>
        <p:pic>
          <p:nvPicPr>
            <p:cNvPr id="3" name="Imagen 2">
              <a:extLst>
                <a:ext uri="{FF2B5EF4-FFF2-40B4-BE49-F238E27FC236}">
                  <a16:creationId xmlns:a16="http://schemas.microsoft.com/office/drawing/2014/main" id="{DA299589-AE20-08B1-1F52-4A1EEC8B5CEC}"/>
                </a:ext>
              </a:extLst>
            </p:cNvPr>
            <p:cNvPicPr>
              <a:picLocks noChangeAspect="1"/>
            </p:cNvPicPr>
            <p:nvPr/>
          </p:nvPicPr>
          <p:blipFill>
            <a:blip r:embed="rId4"/>
            <a:stretch>
              <a:fillRect/>
            </a:stretch>
          </p:blipFill>
          <p:spPr>
            <a:xfrm>
              <a:off x="3222700" y="2580155"/>
              <a:ext cx="5609677" cy="3178817"/>
            </a:xfrm>
            <a:prstGeom prst="rect">
              <a:avLst/>
            </a:prstGeom>
          </p:spPr>
        </p:pic>
        <p:sp>
          <p:nvSpPr>
            <p:cNvPr id="18" name="CuadroTexto 17">
              <a:extLst>
                <a:ext uri="{FF2B5EF4-FFF2-40B4-BE49-F238E27FC236}">
                  <a16:creationId xmlns:a16="http://schemas.microsoft.com/office/drawing/2014/main" id="{398EB9EF-2617-06C0-9D6D-B436EFCF5B90}"/>
                </a:ext>
              </a:extLst>
            </p:cNvPr>
            <p:cNvSpPr txBox="1"/>
            <p:nvPr/>
          </p:nvSpPr>
          <p:spPr>
            <a:xfrm>
              <a:off x="525374" y="6293150"/>
              <a:ext cx="11004331" cy="830997"/>
            </a:xfrm>
            <a:prstGeom prst="rect">
              <a:avLst/>
            </a:prstGeom>
            <a:noFill/>
          </p:spPr>
          <p:txBody>
            <a:bodyPr wrap="square">
              <a:spAutoFit/>
            </a:bodyPr>
            <a:lstStyle/>
            <a:p>
              <a:pPr algn="ctr"/>
              <a:r>
                <a:rPr lang="es-ES" sz="2400" dirty="0">
                  <a:latin typeface="Helvetica" pitchFamily="2" charset="0"/>
                </a:rPr>
                <a:t>New </a:t>
              </a:r>
              <a:r>
                <a:rPr lang="es-ES" sz="2400" dirty="0" err="1">
                  <a:latin typeface="Helvetica" pitchFamily="2" charset="0"/>
                </a:rPr>
                <a:t>chemicals</a:t>
              </a:r>
              <a:r>
                <a:rPr lang="es-ES" sz="2400" dirty="0">
                  <a:latin typeface="Helvetica" pitchFamily="2" charset="0"/>
                </a:rPr>
                <a:t> </a:t>
              </a:r>
              <a:r>
                <a:rPr lang="es-ES" sz="2400" dirty="0" err="1">
                  <a:latin typeface="Helvetica" pitchFamily="2" charset="0"/>
                </a:rPr>
                <a:t>get</a:t>
              </a:r>
              <a:r>
                <a:rPr lang="es-ES" sz="2400" dirty="0">
                  <a:latin typeface="Helvetica" pitchFamily="2" charset="0"/>
                </a:rPr>
                <a:t> </a:t>
              </a:r>
              <a:r>
                <a:rPr lang="es-ES" sz="2400" dirty="0" err="1">
                  <a:latin typeface="Helvetica" pitchFamily="2" charset="0"/>
                </a:rPr>
                <a:t>added</a:t>
              </a:r>
              <a:r>
                <a:rPr lang="es-ES" sz="2400" dirty="0">
                  <a:latin typeface="Helvetica" pitchFamily="2" charset="0"/>
                </a:rPr>
                <a:t> </a:t>
              </a:r>
              <a:r>
                <a:rPr lang="es-ES" sz="2400" dirty="0" err="1">
                  <a:latin typeface="Helvetica" pitchFamily="2" charset="0"/>
                </a:rPr>
                <a:t>regularly</a:t>
              </a:r>
              <a:r>
                <a:rPr lang="es-ES" sz="2400" dirty="0">
                  <a:latin typeface="Helvetica" pitchFamily="2" charset="0"/>
                </a:rPr>
                <a:t>. 34 </a:t>
              </a:r>
              <a:r>
                <a:rPr lang="es-ES" sz="2400" dirty="0" err="1">
                  <a:latin typeface="Helvetica" pitchFamily="2" charset="0"/>
                </a:rPr>
                <a:t>POPs</a:t>
              </a:r>
              <a:r>
                <a:rPr lang="es-ES" sz="2400" dirty="0">
                  <a:latin typeface="Helvetica" pitchFamily="2" charset="0"/>
                </a:rPr>
                <a:t> are </a:t>
              </a:r>
              <a:r>
                <a:rPr lang="es-ES" sz="2400" dirty="0" err="1">
                  <a:latin typeface="Helvetica" pitchFamily="2" charset="0"/>
                </a:rPr>
                <a:t>listed</a:t>
              </a:r>
              <a:r>
                <a:rPr lang="es-ES" sz="2400" dirty="0">
                  <a:latin typeface="Helvetica" pitchFamily="2" charset="0"/>
                </a:rPr>
                <a:t> </a:t>
              </a:r>
              <a:r>
                <a:rPr lang="es-ES" sz="2400" dirty="0" err="1">
                  <a:latin typeface="Helvetica" pitchFamily="2" charset="0"/>
                </a:rPr>
                <a:t>under</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Convention</a:t>
              </a:r>
              <a:r>
                <a:rPr lang="es-ES" sz="2400" dirty="0">
                  <a:latin typeface="Helvetica" pitchFamily="2" charset="0"/>
                </a:rPr>
                <a:t> as 17 </a:t>
              </a:r>
              <a:r>
                <a:rPr lang="es-ES" sz="2400" b="1" dirty="0" err="1">
                  <a:latin typeface="Helvetica" pitchFamily="2" charset="0"/>
                </a:rPr>
                <a:t>pesticides</a:t>
              </a:r>
              <a:r>
                <a:rPr lang="es-ES" sz="2400" dirty="0">
                  <a:latin typeface="Helvetica" pitchFamily="2" charset="0"/>
                </a:rPr>
                <a:t>, 15 </a:t>
              </a:r>
              <a:r>
                <a:rPr lang="es-ES" sz="2400" b="1" dirty="0">
                  <a:latin typeface="Helvetica" pitchFamily="2" charset="0"/>
                </a:rPr>
                <a:t>industrial </a:t>
              </a:r>
              <a:r>
                <a:rPr lang="es-ES" sz="2400" b="1" dirty="0" err="1">
                  <a:latin typeface="Helvetica" pitchFamily="2" charset="0"/>
                </a:rPr>
                <a:t>chemicals</a:t>
              </a:r>
              <a:r>
                <a:rPr lang="es-ES" sz="2400" dirty="0">
                  <a:latin typeface="Helvetica" pitchFamily="2" charset="0"/>
                </a:rPr>
                <a:t>, 7 </a:t>
              </a:r>
              <a:r>
                <a:rPr lang="es-ES" sz="2400" b="1" dirty="0" err="1">
                  <a:latin typeface="Helvetica" pitchFamily="2" charset="0"/>
                </a:rPr>
                <a:t>unintentional</a:t>
              </a:r>
              <a:r>
                <a:rPr lang="es-ES" sz="2400" dirty="0">
                  <a:latin typeface="Helvetica" pitchFamily="2" charset="0"/>
                </a:rPr>
                <a:t> </a:t>
              </a:r>
              <a:r>
                <a:rPr lang="es-ES" sz="2400" dirty="0" err="1">
                  <a:latin typeface="Helvetica" pitchFamily="2" charset="0"/>
                </a:rPr>
                <a:t>by-products</a:t>
              </a:r>
              <a:r>
                <a:rPr lang="es-ES" sz="2400" dirty="0">
                  <a:latin typeface="Helvetica" pitchFamily="2" charset="0"/>
                </a:rPr>
                <a:t>.</a:t>
              </a:r>
            </a:p>
          </p:txBody>
        </p:sp>
      </p:grpSp>
    </p:spTree>
    <p:extLst>
      <p:ext uri="{BB962C8B-B14F-4D97-AF65-F5344CB8AC3E}">
        <p14:creationId xmlns:p14="http://schemas.microsoft.com/office/powerpoint/2010/main" val="161159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sp>
        <p:nvSpPr>
          <p:cNvPr id="4" name="CuadroTexto 3">
            <a:extLst>
              <a:ext uri="{FF2B5EF4-FFF2-40B4-BE49-F238E27FC236}">
                <a16:creationId xmlns:a16="http://schemas.microsoft.com/office/drawing/2014/main" id="{31D138F0-FE2E-86E7-EABE-83C8D9E8DFCD}"/>
              </a:ext>
            </a:extLst>
          </p:cNvPr>
          <p:cNvSpPr txBox="1"/>
          <p:nvPr/>
        </p:nvSpPr>
        <p:spPr>
          <a:xfrm>
            <a:off x="593834" y="1474744"/>
            <a:ext cx="11536471" cy="1200329"/>
          </a:xfrm>
          <a:prstGeom prst="rect">
            <a:avLst/>
          </a:prstGeom>
          <a:noFill/>
        </p:spPr>
        <p:txBody>
          <a:bodyPr wrap="square">
            <a:spAutoFit/>
          </a:bodyPr>
          <a:lstStyle/>
          <a:p>
            <a:pPr>
              <a:defRPr/>
            </a:pP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Unintentional</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Persistent</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Organic</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Pollutants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UPOPs</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are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not</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voluntarily</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produced</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or</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released</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into</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the</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environment</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but</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they</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derive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from</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anthropogenic</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sources</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a:t>
            </a:r>
          </a:p>
        </p:txBody>
      </p:sp>
      <p:sp>
        <p:nvSpPr>
          <p:cNvPr id="14" name="CuadroTexto 13">
            <a:extLst>
              <a:ext uri="{FF2B5EF4-FFF2-40B4-BE49-F238E27FC236}">
                <a16:creationId xmlns:a16="http://schemas.microsoft.com/office/drawing/2014/main" id="{87D1FFEA-EFD6-76EB-8F35-C41B6CD14E13}"/>
              </a:ext>
            </a:extLst>
          </p:cNvPr>
          <p:cNvSpPr txBox="1"/>
          <p:nvPr/>
        </p:nvSpPr>
        <p:spPr>
          <a:xfrm>
            <a:off x="593834" y="2739936"/>
            <a:ext cx="10914994"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They</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are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emitted</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during</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incomplete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combustion</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process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involving</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organic</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matter</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and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chlorine</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or</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are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created</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as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by-products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of</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manufacturing</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other</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chemicals</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p>
        </p:txBody>
      </p:sp>
      <p:sp>
        <p:nvSpPr>
          <p:cNvPr id="11" name="CuadroTexto 10">
            <a:extLst>
              <a:ext uri="{FF2B5EF4-FFF2-40B4-BE49-F238E27FC236}">
                <a16:creationId xmlns:a16="http://schemas.microsoft.com/office/drawing/2014/main" id="{E6F6DBE0-A6CD-E0FA-9CAC-77838B8A2F19}"/>
              </a:ext>
            </a:extLst>
          </p:cNvPr>
          <p:cNvSpPr txBox="1"/>
          <p:nvPr/>
        </p:nvSpPr>
        <p:spPr>
          <a:xfrm>
            <a:off x="593834" y="4182928"/>
            <a:ext cx="10914993" cy="1200329"/>
          </a:xfrm>
          <a:prstGeom prst="rect">
            <a:avLst/>
          </a:prstGeom>
          <a:noFill/>
        </p:spPr>
        <p:txBody>
          <a:bodyPr wrap="square">
            <a:spAutoFit/>
          </a:bodyPr>
          <a:lstStyle/>
          <a:p>
            <a:r>
              <a:rPr lang="es-ES" sz="2400" dirty="0" err="1">
                <a:latin typeface="Helvetica" pitchFamily="2" charset="0"/>
              </a:rPr>
              <a:t>Remarkable</a:t>
            </a:r>
            <a:r>
              <a:rPr lang="es-ES" sz="2400" dirty="0">
                <a:latin typeface="Helvetica" pitchFamily="2" charset="0"/>
              </a:rPr>
              <a:t> </a:t>
            </a:r>
            <a:r>
              <a:rPr lang="es-ES" sz="2400" b="1" dirty="0">
                <a:latin typeface="Helvetica" pitchFamily="2" charset="0"/>
              </a:rPr>
              <a:t>decline</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unintentional</a:t>
            </a:r>
            <a:r>
              <a:rPr lang="es-ES" sz="2400" dirty="0">
                <a:latin typeface="Helvetica" pitchFamily="2" charset="0"/>
              </a:rPr>
              <a:t> </a:t>
            </a:r>
            <a:r>
              <a:rPr lang="es-ES" sz="2400" dirty="0" err="1">
                <a:latin typeface="Helvetica" pitchFamily="2" charset="0"/>
              </a:rPr>
              <a:t>POPs</a:t>
            </a:r>
            <a:r>
              <a:rPr lang="es-ES" sz="2400" dirty="0">
                <a:latin typeface="Helvetica" pitchFamily="2" charset="0"/>
              </a:rPr>
              <a:t> has </a:t>
            </a:r>
            <a:r>
              <a:rPr lang="es-ES" sz="2400" dirty="0" err="1">
                <a:latin typeface="Helvetica" pitchFamily="2" charset="0"/>
              </a:rPr>
              <a:t>been</a:t>
            </a:r>
            <a:r>
              <a:rPr lang="es-ES" sz="2400" dirty="0">
                <a:latin typeface="Helvetica" pitchFamily="2" charset="0"/>
              </a:rPr>
              <a:t> </a:t>
            </a:r>
            <a:r>
              <a:rPr lang="es-ES" sz="2400" dirty="0" err="1">
                <a:latin typeface="Helvetica" pitchFamily="2" charset="0"/>
              </a:rPr>
              <a:t>detected</a:t>
            </a:r>
            <a:r>
              <a:rPr lang="es-ES" sz="2400" dirty="0">
                <a:latin typeface="Helvetica" pitchFamily="2" charset="0"/>
              </a:rPr>
              <a:t> in </a:t>
            </a:r>
            <a:r>
              <a:rPr lang="es-ES" sz="2400" dirty="0" err="1">
                <a:latin typeface="Helvetica" pitchFamily="2" charset="0"/>
              </a:rPr>
              <a:t>all</a:t>
            </a:r>
            <a:r>
              <a:rPr lang="es-ES" sz="2400" dirty="0">
                <a:latin typeface="Helvetica" pitchFamily="2" charset="0"/>
              </a:rPr>
              <a:t> </a:t>
            </a:r>
            <a:r>
              <a:rPr lang="es-ES" sz="2400" dirty="0" err="1">
                <a:latin typeface="Helvetica" pitchFamily="2" charset="0"/>
              </a:rPr>
              <a:t>countries</a:t>
            </a:r>
            <a:r>
              <a:rPr lang="es-ES" sz="2400" dirty="0">
                <a:latin typeface="Helvetica" pitchFamily="2" charset="0"/>
              </a:rPr>
              <a:t>, </a:t>
            </a:r>
            <a:r>
              <a:rPr lang="es-ES" sz="2400" dirty="0" err="1">
                <a:latin typeface="Helvetica" pitchFamily="2" charset="0"/>
              </a:rPr>
              <a:t>which</a:t>
            </a:r>
            <a:r>
              <a:rPr lang="es-ES" sz="2400" dirty="0">
                <a:latin typeface="Helvetica" pitchFamily="2" charset="0"/>
              </a:rPr>
              <a:t> </a:t>
            </a:r>
            <a:r>
              <a:rPr lang="es-ES" sz="2400" dirty="0" err="1">
                <a:latin typeface="Helvetica" pitchFamily="2" charset="0"/>
              </a:rPr>
              <a:t>indicated</a:t>
            </a:r>
            <a:r>
              <a:rPr lang="es-ES" sz="2400" dirty="0">
                <a:latin typeface="Helvetica" pitchFamily="2" charset="0"/>
              </a:rPr>
              <a:t> </a:t>
            </a:r>
            <a:r>
              <a:rPr lang="es-ES" sz="2400" dirty="0" err="1">
                <a:latin typeface="Helvetica" pitchFamily="2" charset="0"/>
              </a:rPr>
              <a:t>that</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effective</a:t>
            </a:r>
            <a:r>
              <a:rPr lang="es-ES" sz="2400" dirty="0">
                <a:latin typeface="Helvetica" pitchFamily="2" charset="0"/>
              </a:rPr>
              <a:t> </a:t>
            </a:r>
            <a:r>
              <a:rPr lang="es-ES" sz="2400" dirty="0" err="1">
                <a:latin typeface="Helvetica" pitchFamily="2" charset="0"/>
              </a:rPr>
              <a:t>implementation</a:t>
            </a:r>
            <a:r>
              <a:rPr lang="es-ES" sz="2400" dirty="0">
                <a:latin typeface="Helvetica" pitchFamily="2" charset="0"/>
              </a:rPr>
              <a:t> </a:t>
            </a:r>
            <a:r>
              <a:rPr lang="es-ES" sz="2400" dirty="0" err="1">
                <a:latin typeface="Helvetica" pitchFamily="2" charset="0"/>
              </a:rPr>
              <a:t>of</a:t>
            </a:r>
            <a:r>
              <a:rPr lang="es-ES" sz="2400" dirty="0">
                <a:latin typeface="Helvetica" pitchFamily="2" charset="0"/>
              </a:rPr>
              <a:t> </a:t>
            </a:r>
            <a:r>
              <a:rPr lang="es-ES" sz="2400" dirty="0" err="1">
                <a:latin typeface="Helvetica" pitchFamily="2" charset="0"/>
              </a:rPr>
              <a:t>the</a:t>
            </a:r>
            <a:r>
              <a:rPr lang="es-ES" sz="2400" dirty="0">
                <a:latin typeface="Helvetica" pitchFamily="2" charset="0"/>
              </a:rPr>
              <a:t> </a:t>
            </a:r>
            <a:r>
              <a:rPr lang="es-ES" sz="2400" dirty="0" err="1">
                <a:latin typeface="Helvetica" pitchFamily="2" charset="0"/>
              </a:rPr>
              <a:t>Stockholm</a:t>
            </a:r>
            <a:r>
              <a:rPr lang="es-ES" sz="2400" dirty="0">
                <a:latin typeface="Helvetica" pitchFamily="2" charset="0"/>
              </a:rPr>
              <a:t> </a:t>
            </a:r>
            <a:r>
              <a:rPr lang="es-ES" sz="2400" dirty="0" err="1">
                <a:latin typeface="Helvetica" pitchFamily="2" charset="0"/>
              </a:rPr>
              <a:t>Convention</a:t>
            </a:r>
            <a:r>
              <a:rPr lang="es-ES" sz="2400" dirty="0">
                <a:latin typeface="Helvetica" pitchFamily="2" charset="0"/>
              </a:rPr>
              <a:t> </a:t>
            </a:r>
            <a:r>
              <a:rPr lang="es-ES" sz="2400" dirty="0" err="1">
                <a:latin typeface="Helvetica" pitchFamily="2" charset="0"/>
              </a:rPr>
              <a:t>contributed</a:t>
            </a:r>
            <a:r>
              <a:rPr lang="es-ES" sz="2400" dirty="0">
                <a:latin typeface="Helvetica" pitchFamily="2" charset="0"/>
              </a:rPr>
              <a:t> </a:t>
            </a:r>
            <a:r>
              <a:rPr lang="es-ES" sz="2400" dirty="0" err="1">
                <a:latin typeface="Helvetica" pitchFamily="2" charset="0"/>
              </a:rPr>
              <a:t>to</a:t>
            </a:r>
            <a:r>
              <a:rPr lang="es-ES" sz="2400" dirty="0">
                <a:latin typeface="Helvetica" pitchFamily="2" charset="0"/>
              </a:rPr>
              <a:t> </a:t>
            </a:r>
            <a:r>
              <a:rPr lang="es-ES" sz="2400" b="1" dirty="0">
                <a:latin typeface="Helvetica" pitchFamily="2" charset="0"/>
              </a:rPr>
              <a:t>air </a:t>
            </a:r>
            <a:r>
              <a:rPr lang="es-ES" sz="2400" b="1" dirty="0" err="1">
                <a:latin typeface="Helvetica" pitchFamily="2" charset="0"/>
              </a:rPr>
              <a:t>quality</a:t>
            </a:r>
            <a:r>
              <a:rPr lang="es-ES" sz="2400" b="1" dirty="0">
                <a:latin typeface="Helvetica" pitchFamily="2" charset="0"/>
              </a:rPr>
              <a:t> control</a:t>
            </a:r>
            <a:r>
              <a:rPr lang="es-ES" sz="2400" dirty="0">
                <a:latin typeface="Helvetica" pitchFamily="2" charset="0"/>
              </a:rPr>
              <a:t>.  </a:t>
            </a:r>
          </a:p>
        </p:txBody>
      </p:sp>
    </p:spTree>
    <p:extLst>
      <p:ext uri="{BB962C8B-B14F-4D97-AF65-F5344CB8AC3E}">
        <p14:creationId xmlns:p14="http://schemas.microsoft.com/office/powerpoint/2010/main" val="250358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grpSp>
        <p:nvGrpSpPr>
          <p:cNvPr id="44" name="Grupo 43">
            <a:extLst>
              <a:ext uri="{FF2B5EF4-FFF2-40B4-BE49-F238E27FC236}">
                <a16:creationId xmlns:a16="http://schemas.microsoft.com/office/drawing/2014/main" id="{2BB8912B-3435-B4C2-35AD-CE921E1E0A34}"/>
              </a:ext>
            </a:extLst>
          </p:cNvPr>
          <p:cNvGrpSpPr/>
          <p:nvPr/>
        </p:nvGrpSpPr>
        <p:grpSpPr>
          <a:xfrm>
            <a:off x="1350271" y="4889847"/>
            <a:ext cx="3830435" cy="1897039"/>
            <a:chOff x="4180782" y="2751090"/>
            <a:chExt cx="3830435" cy="1897039"/>
          </a:xfrm>
        </p:grpSpPr>
        <p:pic>
          <p:nvPicPr>
            <p:cNvPr id="36" name="Imagen 35">
              <a:extLst>
                <a:ext uri="{FF2B5EF4-FFF2-40B4-BE49-F238E27FC236}">
                  <a16:creationId xmlns:a16="http://schemas.microsoft.com/office/drawing/2014/main" id="{287D4006-C7DB-9DEF-6C8A-5C648FD3C920}"/>
                </a:ext>
              </a:extLst>
            </p:cNvPr>
            <p:cNvPicPr>
              <a:picLocks noChangeAspect="1"/>
            </p:cNvPicPr>
            <p:nvPr/>
          </p:nvPicPr>
          <p:blipFill>
            <a:blip r:embed="rId4"/>
            <a:stretch>
              <a:fillRect/>
            </a:stretch>
          </p:blipFill>
          <p:spPr>
            <a:xfrm>
              <a:off x="4942363" y="2751090"/>
              <a:ext cx="2307272" cy="756000"/>
            </a:xfrm>
            <a:prstGeom prst="rect">
              <a:avLst/>
            </a:prstGeom>
          </p:spPr>
        </p:pic>
        <p:sp>
          <p:nvSpPr>
            <p:cNvPr id="38" name="CuadroTexto 37">
              <a:extLst>
                <a:ext uri="{FF2B5EF4-FFF2-40B4-BE49-F238E27FC236}">
                  <a16:creationId xmlns:a16="http://schemas.microsoft.com/office/drawing/2014/main" id="{C047E83B-2B61-08F4-EA4E-8FC37DE43F91}"/>
                </a:ext>
              </a:extLst>
            </p:cNvPr>
            <p:cNvSpPr txBox="1"/>
            <p:nvPr/>
          </p:nvSpPr>
          <p:spPr>
            <a:xfrm>
              <a:off x="4180782" y="3724799"/>
              <a:ext cx="3830435" cy="923330"/>
            </a:xfrm>
            <a:prstGeom prst="rect">
              <a:avLst/>
            </a:prstGeom>
            <a:noFill/>
          </p:spPr>
          <p:txBody>
            <a:bodyPr wrap="square">
              <a:spAutoFit/>
            </a:bodyPr>
            <a:lstStyle/>
            <a:p>
              <a:pPr algn="ctr"/>
              <a:r>
                <a:rPr lang="es-ES" sz="1800" dirty="0">
                  <a:latin typeface="Helvetica" pitchFamily="2" charset="0"/>
                </a:rPr>
                <a:t>2,3,7,8-tetrachloro-p-dibenzodioxin </a:t>
              </a:r>
            </a:p>
            <a:p>
              <a:pPr algn="ctr"/>
              <a:r>
                <a:rPr lang="es-ES" sz="1800" b="1" dirty="0">
                  <a:latin typeface="Helvetica" pitchFamily="2" charset="0"/>
                </a:rPr>
                <a:t>TCDD</a:t>
              </a:r>
            </a:p>
            <a:p>
              <a:pPr algn="ctr"/>
              <a:r>
                <a:rPr lang="es-ES" b="1" dirty="0">
                  <a:latin typeface="Helvetica" pitchFamily="2" charset="0"/>
                </a:rPr>
                <a:t>TEF = 1.0</a:t>
              </a:r>
            </a:p>
          </p:txBody>
        </p:sp>
      </p:grpSp>
      <p:grpSp>
        <p:nvGrpSpPr>
          <p:cNvPr id="45" name="Grupo 44">
            <a:extLst>
              <a:ext uri="{FF2B5EF4-FFF2-40B4-BE49-F238E27FC236}">
                <a16:creationId xmlns:a16="http://schemas.microsoft.com/office/drawing/2014/main" id="{60E47D75-89A3-D4C4-861F-FB9A4683FFE8}"/>
              </a:ext>
            </a:extLst>
          </p:cNvPr>
          <p:cNvGrpSpPr/>
          <p:nvPr/>
        </p:nvGrpSpPr>
        <p:grpSpPr>
          <a:xfrm>
            <a:off x="7169310" y="4876574"/>
            <a:ext cx="3830435" cy="1910312"/>
            <a:chOff x="3788325" y="4575768"/>
            <a:chExt cx="3830435" cy="1910312"/>
          </a:xfrm>
        </p:grpSpPr>
        <p:pic>
          <p:nvPicPr>
            <p:cNvPr id="35" name="Imagen 34">
              <a:extLst>
                <a:ext uri="{FF2B5EF4-FFF2-40B4-BE49-F238E27FC236}">
                  <a16:creationId xmlns:a16="http://schemas.microsoft.com/office/drawing/2014/main" id="{C9A8BA54-8268-46E0-11C9-280937336729}"/>
                </a:ext>
              </a:extLst>
            </p:cNvPr>
            <p:cNvPicPr>
              <a:picLocks noChangeAspect="1"/>
            </p:cNvPicPr>
            <p:nvPr/>
          </p:nvPicPr>
          <p:blipFill>
            <a:blip r:embed="rId5"/>
            <a:stretch>
              <a:fillRect/>
            </a:stretch>
          </p:blipFill>
          <p:spPr>
            <a:xfrm>
              <a:off x="4613270" y="4575768"/>
              <a:ext cx="2117359" cy="936000"/>
            </a:xfrm>
            <a:prstGeom prst="rect">
              <a:avLst/>
            </a:prstGeom>
          </p:spPr>
        </p:pic>
        <p:sp>
          <p:nvSpPr>
            <p:cNvPr id="40" name="CuadroTexto 39">
              <a:extLst>
                <a:ext uri="{FF2B5EF4-FFF2-40B4-BE49-F238E27FC236}">
                  <a16:creationId xmlns:a16="http://schemas.microsoft.com/office/drawing/2014/main" id="{142B5C00-6754-0193-E89A-D14E73073728}"/>
                </a:ext>
              </a:extLst>
            </p:cNvPr>
            <p:cNvSpPr txBox="1"/>
            <p:nvPr/>
          </p:nvSpPr>
          <p:spPr>
            <a:xfrm>
              <a:off x="3788325" y="5562750"/>
              <a:ext cx="3830435" cy="923330"/>
            </a:xfrm>
            <a:prstGeom prst="rect">
              <a:avLst/>
            </a:prstGeom>
            <a:noFill/>
          </p:spPr>
          <p:txBody>
            <a:bodyPr wrap="square">
              <a:spAutoFit/>
            </a:bodyPr>
            <a:lstStyle/>
            <a:p>
              <a:pPr algn="ctr"/>
              <a:r>
                <a:rPr lang="es-ES" sz="1800" dirty="0">
                  <a:latin typeface="Helvetica" pitchFamily="2" charset="0"/>
                </a:rPr>
                <a:t>2,3,7,8-tetrachlorodibenzofuran </a:t>
              </a:r>
            </a:p>
            <a:p>
              <a:pPr algn="ctr"/>
              <a:r>
                <a:rPr lang="es-ES" sz="1800" b="1" dirty="0">
                  <a:latin typeface="Helvetica" pitchFamily="2" charset="0"/>
                </a:rPr>
                <a:t>TCDF</a:t>
              </a:r>
            </a:p>
            <a:p>
              <a:pPr algn="ctr"/>
              <a:r>
                <a:rPr lang="es-ES" b="1" dirty="0">
                  <a:latin typeface="Helvetica" pitchFamily="2" charset="0"/>
                </a:rPr>
                <a:t>TEF = 0.1</a:t>
              </a:r>
            </a:p>
          </p:txBody>
        </p:sp>
      </p:grpSp>
      <p:sp>
        <p:nvSpPr>
          <p:cNvPr id="42" name="CuadroTexto 41">
            <a:extLst>
              <a:ext uri="{FF2B5EF4-FFF2-40B4-BE49-F238E27FC236}">
                <a16:creationId xmlns:a16="http://schemas.microsoft.com/office/drawing/2014/main" id="{0502BA69-8C58-93AB-97E2-59045E8584CF}"/>
              </a:ext>
            </a:extLst>
          </p:cNvPr>
          <p:cNvSpPr txBox="1"/>
          <p:nvPr/>
        </p:nvSpPr>
        <p:spPr>
          <a:xfrm>
            <a:off x="593835" y="3976666"/>
            <a:ext cx="11004330" cy="830997"/>
          </a:xfrm>
          <a:prstGeom prst="rect">
            <a:avLst/>
          </a:prstGeom>
          <a:noFill/>
        </p:spPr>
        <p:txBody>
          <a:bodyPr wrap="square">
            <a:spAutoFit/>
          </a:bodyPr>
          <a:lstStyle/>
          <a:p>
            <a:r>
              <a:rPr lang="es-ES" sz="2400" dirty="0" err="1">
                <a:solidFill>
                  <a:srgbClr val="202122"/>
                </a:solidFill>
                <a:latin typeface="Helvetica" pitchFamily="2" charset="0"/>
              </a:rPr>
              <a:t>M</a:t>
            </a:r>
            <a:r>
              <a:rPr lang="es-ES" sz="2400" b="0" i="0" u="none" strike="noStrike" dirty="0" err="1">
                <a:solidFill>
                  <a:srgbClr val="202122"/>
                </a:solidFill>
                <a:effectLst/>
                <a:latin typeface="Helvetica" pitchFamily="2" charset="0"/>
              </a:rPr>
              <a:t>easures</a:t>
            </a:r>
            <a:r>
              <a:rPr lang="es-ES" sz="2400" b="0" i="0" u="none" strike="noStrike" dirty="0">
                <a:solidFill>
                  <a:srgbClr val="202122"/>
                </a:solidFill>
                <a:effectLst/>
                <a:latin typeface="Helvetica" pitchFamily="2" charset="0"/>
              </a:rPr>
              <a:t> </a:t>
            </a:r>
            <a:r>
              <a:rPr lang="es-ES" sz="2400" b="0" i="0" u="none" strike="noStrike" dirty="0" err="1">
                <a:solidFill>
                  <a:srgbClr val="202122"/>
                </a:solidFill>
                <a:effectLst/>
                <a:latin typeface="Helvetica" pitchFamily="2" charset="0"/>
              </a:rPr>
              <a:t>from</a:t>
            </a:r>
            <a:r>
              <a:rPr lang="es-ES" sz="2400" b="0" i="0" u="none" strike="noStrike" dirty="0">
                <a:solidFill>
                  <a:srgbClr val="202122"/>
                </a:solidFill>
                <a:effectLst/>
                <a:latin typeface="Helvetica" pitchFamily="2" charset="0"/>
              </a:rPr>
              <a:t> individual </a:t>
            </a:r>
            <a:r>
              <a:rPr lang="es-ES" sz="2400" b="0" i="0" u="none" strike="noStrike" dirty="0" err="1">
                <a:solidFill>
                  <a:srgbClr val="202122"/>
                </a:solidFill>
                <a:effectLst/>
                <a:latin typeface="Helvetica" pitchFamily="2" charset="0"/>
              </a:rPr>
              <a:t>toxicity</a:t>
            </a:r>
            <a:r>
              <a:rPr lang="es-ES" sz="2400" b="0" i="0" u="none" strike="noStrike" dirty="0">
                <a:solidFill>
                  <a:srgbClr val="202122"/>
                </a:solidFill>
                <a:effectLst/>
                <a:latin typeface="Helvetica" pitchFamily="2" charset="0"/>
              </a:rPr>
              <a:t> </a:t>
            </a:r>
            <a:r>
              <a:rPr lang="es-ES" sz="2400" b="0" i="0" u="none" strike="noStrike" dirty="0" err="1">
                <a:solidFill>
                  <a:srgbClr val="202122"/>
                </a:solidFill>
                <a:effectLst/>
                <a:latin typeface="Helvetica" pitchFamily="2" charset="0"/>
              </a:rPr>
              <a:t>assays</a:t>
            </a:r>
            <a:r>
              <a:rPr lang="es-ES" sz="2400" dirty="0">
                <a:solidFill>
                  <a:srgbClr val="202122"/>
                </a:solidFill>
                <a:latin typeface="Helvetica" pitchFamily="2" charset="0"/>
              </a:rPr>
              <a:t> </a:t>
            </a:r>
            <a:r>
              <a:rPr lang="es-ES" sz="2400" b="0" i="0" u="none" strike="noStrike" dirty="0" err="1">
                <a:solidFill>
                  <a:srgbClr val="202122"/>
                </a:solidFill>
                <a:effectLst/>
                <a:latin typeface="Helvetica" pitchFamily="2" charset="0"/>
              </a:rPr>
              <a:t>assign</a:t>
            </a:r>
            <a:r>
              <a:rPr lang="es-ES" sz="2400" b="0" i="0" u="none" strike="noStrike" dirty="0">
                <a:solidFill>
                  <a:srgbClr val="202122"/>
                </a:solidFill>
                <a:effectLst/>
                <a:latin typeface="Helvetica" pitchFamily="2" charset="0"/>
              </a:rPr>
              <a:t> a single </a:t>
            </a:r>
            <a:r>
              <a:rPr lang="es-ES" sz="2400" b="0" i="0" u="none" strike="noStrike" dirty="0" err="1">
                <a:solidFill>
                  <a:srgbClr val="202122"/>
                </a:solidFill>
                <a:effectLst/>
                <a:latin typeface="Helvetica" pitchFamily="2" charset="0"/>
              </a:rPr>
              <a:t>scaling</a:t>
            </a:r>
            <a:r>
              <a:rPr lang="es-ES" sz="2400" b="0" i="0" u="none" strike="noStrike" dirty="0">
                <a:solidFill>
                  <a:srgbClr val="202122"/>
                </a:solidFill>
                <a:effectLst/>
                <a:latin typeface="Helvetica" pitchFamily="2" charset="0"/>
              </a:rPr>
              <a:t> factor </a:t>
            </a:r>
            <a:r>
              <a:rPr lang="es-ES" sz="2400" b="0" i="0" u="none" strike="noStrike" dirty="0" err="1">
                <a:solidFill>
                  <a:srgbClr val="202122"/>
                </a:solidFill>
                <a:effectLst/>
                <a:latin typeface="Helvetica" pitchFamily="2" charset="0"/>
              </a:rPr>
              <a:t>known</a:t>
            </a:r>
            <a:r>
              <a:rPr lang="es-ES" sz="2400" b="0" i="0" u="none" strike="noStrike" dirty="0">
                <a:solidFill>
                  <a:srgbClr val="202122"/>
                </a:solidFill>
                <a:effectLst/>
                <a:latin typeface="Helvetica" pitchFamily="2" charset="0"/>
              </a:rPr>
              <a:t> as </a:t>
            </a:r>
            <a:r>
              <a:rPr lang="es-ES" sz="2400" b="0" i="0" u="none" strike="noStrike" dirty="0" err="1">
                <a:solidFill>
                  <a:srgbClr val="202122"/>
                </a:solidFill>
                <a:effectLst/>
                <a:latin typeface="Helvetica" pitchFamily="2" charset="0"/>
              </a:rPr>
              <a:t>the</a:t>
            </a:r>
            <a:r>
              <a:rPr lang="es-ES" sz="2400" b="0" i="0" u="none" strike="noStrike" dirty="0">
                <a:solidFill>
                  <a:srgbClr val="202122"/>
                </a:solidFill>
                <a:effectLst/>
                <a:latin typeface="Helvetica" pitchFamily="2" charset="0"/>
              </a:rPr>
              <a:t> </a:t>
            </a:r>
            <a:r>
              <a:rPr lang="es-ES" sz="2400" b="1" i="0" u="none" strike="noStrike" dirty="0" err="1">
                <a:solidFill>
                  <a:srgbClr val="202122"/>
                </a:solidFill>
                <a:effectLst/>
                <a:latin typeface="Helvetica" pitchFamily="2" charset="0"/>
              </a:rPr>
              <a:t>Toxic</a:t>
            </a:r>
            <a:r>
              <a:rPr lang="es-ES" sz="2400" b="1" i="0" u="none" strike="noStrike" dirty="0">
                <a:solidFill>
                  <a:srgbClr val="202122"/>
                </a:solidFill>
                <a:effectLst/>
                <a:latin typeface="Helvetica" pitchFamily="2" charset="0"/>
              </a:rPr>
              <a:t> </a:t>
            </a:r>
            <a:r>
              <a:rPr lang="es-ES" sz="2400" b="1" i="0" u="none" strike="noStrike" dirty="0" err="1">
                <a:solidFill>
                  <a:srgbClr val="202122"/>
                </a:solidFill>
                <a:effectLst/>
                <a:latin typeface="Helvetica" pitchFamily="2" charset="0"/>
              </a:rPr>
              <a:t>Equivalency</a:t>
            </a:r>
            <a:r>
              <a:rPr lang="es-ES" sz="2400" b="1" i="0" u="none" strike="noStrike" dirty="0">
                <a:solidFill>
                  <a:srgbClr val="202122"/>
                </a:solidFill>
                <a:effectLst/>
                <a:latin typeface="Helvetica" pitchFamily="2" charset="0"/>
              </a:rPr>
              <a:t> Factor</a:t>
            </a:r>
            <a:r>
              <a:rPr lang="es-ES" sz="2400" b="0" i="0" u="none" strike="noStrike" dirty="0">
                <a:solidFill>
                  <a:srgbClr val="202122"/>
                </a:solidFill>
                <a:effectLst/>
                <a:latin typeface="Helvetica" pitchFamily="2" charset="0"/>
              </a:rPr>
              <a:t> (</a:t>
            </a:r>
            <a:r>
              <a:rPr lang="es-ES" sz="2400" b="1" i="0" u="none" strike="noStrike" dirty="0">
                <a:solidFill>
                  <a:srgbClr val="202122"/>
                </a:solidFill>
                <a:effectLst/>
                <a:latin typeface="Helvetica" pitchFamily="2" charset="0"/>
              </a:rPr>
              <a:t>TEF</a:t>
            </a:r>
            <a:r>
              <a:rPr lang="es-ES" sz="2400" b="0" i="0" u="none" strike="noStrike" dirty="0">
                <a:solidFill>
                  <a:srgbClr val="202122"/>
                </a:solidFill>
                <a:effectLst/>
                <a:latin typeface="Helvetica" pitchFamily="2" charset="0"/>
              </a:rPr>
              <a:t>).</a:t>
            </a:r>
            <a:endParaRPr lang="es-ES" sz="2400" dirty="0">
              <a:latin typeface="Helvetica" pitchFamily="2" charset="0"/>
            </a:endParaRPr>
          </a:p>
        </p:txBody>
      </p:sp>
      <p:sp>
        <p:nvSpPr>
          <p:cNvPr id="43" name="TextBox 8">
            <a:extLst>
              <a:ext uri="{FF2B5EF4-FFF2-40B4-BE49-F238E27FC236}">
                <a16:creationId xmlns:a16="http://schemas.microsoft.com/office/drawing/2014/main" id="{8A521B4F-6ED3-E9C9-6B0E-5D6D90F0191A}"/>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Why</a:t>
            </a:r>
            <a:r>
              <a:rPr lang="es-ES" sz="2800" dirty="0">
                <a:latin typeface="Helvetica" panose="020B0604020202020204" pitchFamily="34" charset="0"/>
                <a:cs typeface="Helvetica" panose="020B0604020202020204" pitchFamily="34" charset="0"/>
              </a:rPr>
              <a:t> do </a:t>
            </a:r>
            <a:r>
              <a:rPr lang="es-ES" sz="2800" dirty="0" err="1">
                <a:latin typeface="Helvetica" panose="020B0604020202020204" pitchFamily="34" charset="0"/>
                <a:cs typeface="Helvetica" panose="020B0604020202020204" pitchFamily="34" charset="0"/>
              </a:rPr>
              <a:t>persistent</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organic</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pollutants</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matter</a:t>
            </a:r>
            <a:r>
              <a:rPr lang="es-ES" sz="2800" dirty="0">
                <a:latin typeface="Helvetica" panose="020B0604020202020204" pitchFamily="34" charset="0"/>
                <a:cs typeface="Helvetica" panose="020B0604020202020204" pitchFamily="34" charset="0"/>
              </a:rPr>
              <a:t>?</a:t>
            </a:r>
          </a:p>
        </p:txBody>
      </p:sp>
      <p:sp>
        <p:nvSpPr>
          <p:cNvPr id="2" name="CuadroTexto 1">
            <a:extLst>
              <a:ext uri="{FF2B5EF4-FFF2-40B4-BE49-F238E27FC236}">
                <a16:creationId xmlns:a16="http://schemas.microsoft.com/office/drawing/2014/main" id="{2DCF0B34-E5F5-ADF0-19EF-A85C4D7B28D6}"/>
              </a:ext>
            </a:extLst>
          </p:cNvPr>
          <p:cNvSpPr txBox="1"/>
          <p:nvPr/>
        </p:nvSpPr>
        <p:spPr>
          <a:xfrm>
            <a:off x="509364" y="1111201"/>
            <a:ext cx="9603902" cy="2677656"/>
          </a:xfrm>
          <a:prstGeom prst="rect">
            <a:avLst/>
          </a:prstGeom>
          <a:noFill/>
        </p:spPr>
        <p:txBody>
          <a:bodyPr wrap="square">
            <a:spAutoFit/>
          </a:bodyPr>
          <a:lstStyle/>
          <a:p>
            <a:pPr marL="342900" indent="-342900">
              <a:buFont typeface="Arial" panose="020B0604020202020204" pitchFamily="34" charset="0"/>
              <a:buChar char="•"/>
            </a:pPr>
            <a:endParaRPr kumimoji="0" lang="es-ES" sz="2400" kern="1200" cap="none" spc="0" normalizeH="0" baseline="0" noProof="0" dirty="0">
              <a:ln>
                <a:noFill/>
              </a:ln>
              <a:solidFill>
                <a:srgbClr val="1E1E1E"/>
              </a:solidFill>
              <a:uLnTx/>
              <a:uFillTx/>
              <a:latin typeface="Helvetica" pitchFamily="2" charset="0"/>
              <a:ea typeface="+mn-ea"/>
              <a:cs typeface="+mn-cs"/>
            </a:endParaRPr>
          </a:p>
          <a:p>
            <a:pPr marL="342900" indent="-342900">
              <a:buFont typeface="Arial" panose="020B0604020202020204" pitchFamily="34" charset="0"/>
              <a:buChar char="•"/>
            </a:pP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Polychlorinated</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dibenzo</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-p-</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dioxins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PCDDs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and</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dibenzofurans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1" i="0" u="none" strike="noStrike" kern="1200" cap="none" spc="0" normalizeH="0" baseline="0" noProof="0" dirty="0" err="1">
                <a:ln>
                  <a:noFill/>
                </a:ln>
                <a:solidFill>
                  <a:srgbClr val="1E1E1E"/>
                </a:solidFill>
                <a:effectLst/>
                <a:uLnTx/>
                <a:uFillTx/>
                <a:latin typeface="Helvetica" pitchFamily="2" charset="0"/>
                <a:ea typeface="+mn-ea"/>
                <a:cs typeface="+mn-cs"/>
              </a:rPr>
              <a:t>PCDFs</a:t>
            </a:r>
            <a:r>
              <a:rPr kumimoji="0" lang="es-ES" sz="2400" b="1"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are </a:t>
            </a:r>
            <a:r>
              <a:rPr kumimoji="0" lang="es-ES" sz="2400" i="0" u="none" strike="noStrike" kern="1200" cap="none" spc="0" normalizeH="0" baseline="0" noProof="0" dirty="0" err="1">
                <a:ln>
                  <a:noFill/>
                </a:ln>
                <a:solidFill>
                  <a:srgbClr val="1E1E1E"/>
                </a:solidFill>
                <a:effectLst/>
                <a:uLnTx/>
                <a:uFillTx/>
                <a:latin typeface="Helvetica" pitchFamily="2" charset="0"/>
                <a:ea typeface="+mn-ea"/>
                <a:cs typeface="+mn-cs"/>
              </a:rPr>
              <a:t>the</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i="0" u="none" strike="noStrike" kern="1200" cap="none" spc="0" normalizeH="0" baseline="0" noProof="0" dirty="0" err="1">
                <a:ln>
                  <a:noFill/>
                </a:ln>
                <a:solidFill>
                  <a:srgbClr val="1E1E1E"/>
                </a:solidFill>
                <a:effectLst/>
                <a:uLnTx/>
                <a:uFillTx/>
                <a:latin typeface="Helvetica" pitchFamily="2" charset="0"/>
                <a:ea typeface="+mn-ea"/>
                <a:cs typeface="+mn-cs"/>
              </a:rPr>
              <a:t>most</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i="0" u="none" strike="noStrike" kern="1200" cap="none" spc="0" normalizeH="0" baseline="0" noProof="0" dirty="0" err="1">
                <a:ln>
                  <a:noFill/>
                </a:ln>
                <a:solidFill>
                  <a:srgbClr val="1E1E1E"/>
                </a:solidFill>
                <a:effectLst/>
                <a:uLnTx/>
                <a:uFillTx/>
                <a:latin typeface="Helvetica" pitchFamily="2" charset="0"/>
                <a:ea typeface="+mn-ea"/>
                <a:cs typeface="+mn-cs"/>
              </a:rPr>
              <a:t>known</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 and </a:t>
            </a:r>
            <a:r>
              <a:rPr kumimoji="0" lang="es-ES" sz="2400" i="0" u="none" strike="noStrike" kern="1200" cap="none" spc="0" normalizeH="0" baseline="0" noProof="0" dirty="0" err="1">
                <a:ln>
                  <a:noFill/>
                </a:ln>
                <a:solidFill>
                  <a:srgbClr val="1E1E1E"/>
                </a:solidFill>
                <a:effectLst/>
                <a:uLnTx/>
                <a:uFillTx/>
                <a:latin typeface="Helvetica" pitchFamily="2" charset="0"/>
                <a:ea typeface="+mn-ea"/>
                <a:cs typeface="+mn-cs"/>
              </a:rPr>
              <a:t>the</a:t>
            </a:r>
            <a:r>
              <a:rPr kumimoji="0" lang="es-ES" sz="2400" i="0" u="none" strike="noStrike" kern="1200" cap="none" spc="0" normalizeH="0" baseline="0" noProof="0" dirty="0">
                <a:ln>
                  <a:noFill/>
                </a:ln>
                <a:solidFill>
                  <a:srgbClr val="1E1E1E"/>
                </a:solidFill>
                <a:effectLst/>
                <a:uLnTx/>
                <a:uFillTx/>
                <a:latin typeface="Helvetica" pitchFamily="2" charset="0"/>
                <a:ea typeface="+mn-ea"/>
                <a:cs typeface="+mn-cs"/>
              </a:rPr>
              <a:t> </a:t>
            </a:r>
            <a:r>
              <a:rPr lang="es-ES" sz="2400" dirty="0" err="1">
                <a:solidFill>
                  <a:srgbClr val="1E1E1E"/>
                </a:solidFill>
                <a:latin typeface="Helvetica" pitchFamily="2" charset="0"/>
              </a:rPr>
              <a:t>only</a:t>
            </a:r>
            <a:r>
              <a:rPr lang="es-ES" sz="2400" dirty="0">
                <a:solidFill>
                  <a:srgbClr val="1E1E1E"/>
                </a:solidFill>
                <a:latin typeface="Helvetica" pitchFamily="2" charset="0"/>
              </a:rPr>
              <a:t> </a:t>
            </a:r>
            <a:r>
              <a:rPr lang="es-ES" sz="2400" dirty="0" err="1">
                <a:solidFill>
                  <a:srgbClr val="1E1E1E"/>
                </a:solidFill>
                <a:latin typeface="Helvetica" pitchFamily="2" charset="0"/>
              </a:rPr>
              <a:t>listed</a:t>
            </a:r>
            <a:r>
              <a:rPr lang="es-ES" sz="2400" dirty="0">
                <a:solidFill>
                  <a:srgbClr val="1E1E1E"/>
                </a:solidFill>
                <a:latin typeface="Helvetica" pitchFamily="2" charset="0"/>
              </a:rPr>
              <a:t> as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unintentional</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POPs</a:t>
            </a:r>
            <a:r>
              <a:rPr lang="es-ES" sz="2400" dirty="0">
                <a:solidFill>
                  <a:srgbClr val="1E1E1E"/>
                </a:solidFill>
                <a:latin typeface="Helvetica" pitchFamily="2" charset="0"/>
              </a:rPr>
              <a:t>.</a:t>
            </a:r>
          </a:p>
          <a:p>
            <a:pPr marL="342900" indent="-342900">
              <a:buFont typeface="Arial" panose="020B0604020202020204" pitchFamily="34" charset="0"/>
              <a:buChar char="•"/>
            </a:pP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75 PCDD </a:t>
            </a:r>
            <a:r>
              <a:rPr lang="es-ES" sz="2400" dirty="0">
                <a:solidFill>
                  <a:srgbClr val="1E1E1E"/>
                </a:solidFill>
                <a:latin typeface="Helvetica" pitchFamily="2" charset="0"/>
              </a:rPr>
              <a:t>and</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135 PCDF </a:t>
            </a:r>
            <a:r>
              <a:rPr kumimoji="0" lang="es-ES" sz="2400" b="0" i="0" u="none" strike="noStrike" kern="1200" cap="none" spc="0" normalizeH="0" baseline="0" noProof="0" dirty="0" err="1">
                <a:ln>
                  <a:noFill/>
                </a:ln>
                <a:solidFill>
                  <a:srgbClr val="1E1E1E"/>
                </a:solidFill>
                <a:effectLst/>
                <a:uLnTx/>
                <a:uFillTx/>
                <a:latin typeface="Helvetica" pitchFamily="2" charset="0"/>
                <a:ea typeface="+mn-ea"/>
                <a:cs typeface="+mn-cs"/>
              </a:rPr>
              <a:t>congeners</a:t>
            </a:r>
            <a:endPar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endParaRPr>
          </a:p>
          <a:p>
            <a:pPr marL="342900" indent="-342900">
              <a:buFont typeface="Arial" panose="020B0604020202020204" pitchFamily="34" charset="0"/>
              <a:buChar char="•"/>
            </a:pPr>
            <a:r>
              <a:rPr lang="es-ES" sz="2400" dirty="0">
                <a:solidFill>
                  <a:srgbClr val="1E1E1E"/>
                </a:solidFill>
                <a:latin typeface="Helvetica" pitchFamily="2" charset="0"/>
              </a:rPr>
              <a:t>17 </a:t>
            </a:r>
            <a:r>
              <a:rPr lang="es-ES" sz="2400" dirty="0" err="1">
                <a:solidFill>
                  <a:srgbClr val="1E1E1E"/>
                </a:solidFill>
                <a:latin typeface="Helvetica" pitchFamily="2" charset="0"/>
              </a:rPr>
              <a:t>congeners</a:t>
            </a:r>
            <a:r>
              <a:rPr lang="es-ES" sz="2400" dirty="0">
                <a:solidFill>
                  <a:srgbClr val="1E1E1E"/>
                </a:solidFill>
                <a:latin typeface="Helvetica" pitchFamily="2" charset="0"/>
              </a:rPr>
              <a:t> </a:t>
            </a:r>
            <a:r>
              <a:rPr lang="es-ES" sz="2400" dirty="0" err="1">
                <a:solidFill>
                  <a:srgbClr val="1E1E1E"/>
                </a:solidFill>
                <a:latin typeface="Helvetica" pitchFamily="2" charset="0"/>
              </a:rPr>
              <a:t>substituted</a:t>
            </a:r>
            <a:r>
              <a:rPr lang="es-ES" sz="2400" dirty="0">
                <a:solidFill>
                  <a:srgbClr val="1E1E1E"/>
                </a:solidFill>
                <a:latin typeface="Helvetica" pitchFamily="2" charset="0"/>
              </a:rPr>
              <a:t> 2,3,7,8-positions (</a:t>
            </a:r>
            <a:r>
              <a:rPr lang="es-ES" sz="2400" dirty="0" err="1">
                <a:solidFill>
                  <a:srgbClr val="1E1E1E"/>
                </a:solidFill>
                <a:latin typeface="Helvetica" pitchFamily="2" charset="0"/>
              </a:rPr>
              <a:t>toxic</a:t>
            </a:r>
            <a:r>
              <a:rPr lang="es-ES" sz="2400" dirty="0">
                <a:solidFill>
                  <a:srgbClr val="1E1E1E"/>
                </a:solidFill>
                <a:latin typeface="Helvetica" pitchFamily="2" charset="0"/>
              </a:rPr>
              <a:t>!)</a:t>
            </a:r>
            <a:r>
              <a:rPr kumimoji="0" lang="es-ES" sz="2400" b="0" i="0" u="none" strike="noStrike" kern="1200" cap="none" spc="0" normalizeH="0" baseline="0" noProof="0" dirty="0">
                <a:ln>
                  <a:noFill/>
                </a:ln>
                <a:solidFill>
                  <a:srgbClr val="1E1E1E"/>
                </a:solidFill>
                <a:effectLst/>
                <a:uLnTx/>
                <a:uFillTx/>
                <a:latin typeface="Helvetica" pitchFamily="2" charset="0"/>
                <a:ea typeface="+mn-ea"/>
                <a:cs typeface="+mn-cs"/>
              </a:rPr>
              <a:t> </a:t>
            </a:r>
          </a:p>
          <a:p>
            <a:pPr marL="342900" indent="-342900">
              <a:buFont typeface="Arial" panose="020B0604020202020204" pitchFamily="34" charset="0"/>
              <a:buChar char="•"/>
            </a:pPr>
            <a:endParaRPr lang="es-ES" sz="2400" dirty="0">
              <a:latin typeface="Helvetica" pitchFamily="2" charset="0"/>
            </a:endParaRPr>
          </a:p>
        </p:txBody>
      </p:sp>
      <p:pic>
        <p:nvPicPr>
          <p:cNvPr id="3" name="Imagen 2">
            <a:extLst>
              <a:ext uri="{FF2B5EF4-FFF2-40B4-BE49-F238E27FC236}">
                <a16:creationId xmlns:a16="http://schemas.microsoft.com/office/drawing/2014/main" id="{26AB7E5D-D813-E72B-B805-3A0ECDEF4CC0}"/>
              </a:ext>
            </a:extLst>
          </p:cNvPr>
          <p:cNvPicPr>
            <a:picLocks noChangeAspect="1"/>
          </p:cNvPicPr>
          <p:nvPr/>
        </p:nvPicPr>
        <p:blipFill rotWithShape="1">
          <a:blip r:embed="rId6"/>
          <a:srcRect t="48950" r="80040" b="2309"/>
          <a:stretch/>
        </p:blipFill>
        <p:spPr>
          <a:xfrm>
            <a:off x="10046541" y="1403609"/>
            <a:ext cx="1462287" cy="2023535"/>
          </a:xfrm>
          <a:prstGeom prst="rect">
            <a:avLst/>
          </a:prstGeom>
        </p:spPr>
      </p:pic>
      <p:sp>
        <p:nvSpPr>
          <p:cNvPr id="4" name="Elipse 3">
            <a:extLst>
              <a:ext uri="{FF2B5EF4-FFF2-40B4-BE49-F238E27FC236}">
                <a16:creationId xmlns:a16="http://schemas.microsoft.com/office/drawing/2014/main" id="{9E01502E-AC44-EE12-1A23-B89BCD17E3CB}"/>
              </a:ext>
            </a:extLst>
          </p:cNvPr>
          <p:cNvSpPr/>
          <p:nvPr/>
        </p:nvSpPr>
        <p:spPr>
          <a:xfrm>
            <a:off x="10928861" y="3093729"/>
            <a:ext cx="579967" cy="31046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94258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8" name="TextBox 8">
            <a:extLst>
              <a:ext uri="{FF2B5EF4-FFF2-40B4-BE49-F238E27FC236}">
                <a16:creationId xmlns:a16="http://schemas.microsoft.com/office/drawing/2014/main" id="{04175392-5398-C091-39F7-A084E903E46F}"/>
              </a:ext>
            </a:extLst>
          </p:cNvPr>
          <p:cNvSpPr txBox="1"/>
          <p:nvPr/>
        </p:nvSpPr>
        <p:spPr>
          <a:xfrm>
            <a:off x="1749822" y="1018175"/>
            <a:ext cx="8692356" cy="461665"/>
          </a:xfrm>
          <a:prstGeom prst="rect">
            <a:avLst/>
          </a:prstGeom>
          <a:noFill/>
          <a:effectLst/>
        </p:spPr>
        <p:txBody>
          <a:bodyPr wrap="square" rtlCol="0">
            <a:spAutoFit/>
          </a:bodyPr>
          <a:lstStyle/>
          <a:p>
            <a:pPr algn="ctr"/>
            <a:r>
              <a:rPr lang="es-ES" sz="2400" dirty="0" err="1">
                <a:latin typeface="Helvetica" panose="020B0604020202020204" pitchFamily="34" charset="0"/>
                <a:cs typeface="Helvetica" panose="020B0604020202020204" pitchFamily="34" charset="0"/>
              </a:rPr>
              <a:t>Mode</a:t>
            </a:r>
            <a:r>
              <a:rPr lang="es-ES" sz="2400" dirty="0">
                <a:latin typeface="Helvetica" panose="020B0604020202020204" pitchFamily="34" charset="0"/>
                <a:cs typeface="Helvetica" panose="020B0604020202020204" pitchFamily="34" charset="0"/>
              </a:rPr>
              <a:t> </a:t>
            </a:r>
            <a:r>
              <a:rPr lang="es-ES" sz="2400" dirty="0" err="1">
                <a:latin typeface="Helvetica" panose="020B0604020202020204" pitchFamily="34" charset="0"/>
                <a:cs typeface="Helvetica" panose="020B0604020202020204" pitchFamily="34" charset="0"/>
              </a:rPr>
              <a:t>of</a:t>
            </a:r>
            <a:r>
              <a:rPr lang="es-ES" sz="2400" dirty="0">
                <a:latin typeface="Helvetica" panose="020B0604020202020204" pitchFamily="34" charset="0"/>
                <a:cs typeface="Helvetica" panose="020B0604020202020204" pitchFamily="34" charset="0"/>
              </a:rPr>
              <a:t> </a:t>
            </a:r>
            <a:r>
              <a:rPr lang="es-ES" sz="2400" dirty="0" err="1">
                <a:latin typeface="Helvetica" panose="020B0604020202020204" pitchFamily="34" charset="0"/>
                <a:cs typeface="Helvetica" panose="020B0604020202020204" pitchFamily="34" charset="0"/>
              </a:rPr>
              <a:t>Action</a:t>
            </a:r>
            <a:r>
              <a:rPr lang="es-ES" sz="2400" dirty="0">
                <a:latin typeface="Helvetica" panose="020B0604020202020204" pitchFamily="34" charset="0"/>
                <a:cs typeface="Helvetica" panose="020B0604020202020204" pitchFamily="34" charset="0"/>
              </a:rPr>
              <a:t>: </a:t>
            </a:r>
            <a:r>
              <a:rPr lang="es-ES" sz="2400" dirty="0" err="1">
                <a:latin typeface="Helvetica" panose="020B0604020202020204" pitchFamily="34" charset="0"/>
                <a:cs typeface="Helvetica" panose="020B0604020202020204" pitchFamily="34" charset="0"/>
              </a:rPr>
              <a:t>Inside</a:t>
            </a:r>
            <a:r>
              <a:rPr lang="es-ES" sz="2400" dirty="0">
                <a:latin typeface="Helvetica" panose="020B0604020202020204" pitchFamily="34" charset="0"/>
                <a:cs typeface="Helvetica" panose="020B0604020202020204" pitchFamily="34" charset="0"/>
              </a:rPr>
              <a:t> </a:t>
            </a:r>
            <a:r>
              <a:rPr lang="es-ES" sz="2400" dirty="0" err="1">
                <a:latin typeface="Helvetica" panose="020B0604020202020204" pitchFamily="34" charset="0"/>
                <a:cs typeface="Helvetica" panose="020B0604020202020204" pitchFamily="34" charset="0"/>
              </a:rPr>
              <a:t>the</a:t>
            </a:r>
            <a:r>
              <a:rPr lang="es-ES" sz="2400" dirty="0">
                <a:latin typeface="Helvetica" panose="020B0604020202020204" pitchFamily="34" charset="0"/>
                <a:cs typeface="Helvetica" panose="020B0604020202020204" pitchFamily="34" charset="0"/>
              </a:rPr>
              <a:t> </a:t>
            </a:r>
            <a:r>
              <a:rPr lang="es-ES" sz="2400" dirty="0" err="1">
                <a:latin typeface="Helvetica" panose="020B0604020202020204" pitchFamily="34" charset="0"/>
                <a:cs typeface="Helvetica" panose="020B0604020202020204" pitchFamily="34" charset="0"/>
              </a:rPr>
              <a:t>cell</a:t>
            </a:r>
            <a:endParaRPr lang="es-ES" sz="2400" dirty="0">
              <a:latin typeface="Helvetica" panose="020B0604020202020204" pitchFamily="34" charset="0"/>
              <a:cs typeface="Helvetica" panose="020B0604020202020204" pitchFamily="34" charset="0"/>
            </a:endParaRPr>
          </a:p>
        </p:txBody>
      </p:sp>
      <p:sp>
        <p:nvSpPr>
          <p:cNvPr id="11" name="CuadroTexto 10">
            <a:extLst>
              <a:ext uri="{FF2B5EF4-FFF2-40B4-BE49-F238E27FC236}">
                <a16:creationId xmlns:a16="http://schemas.microsoft.com/office/drawing/2014/main" id="{B5883CCF-7C2E-AB4E-5CF5-0F393BB6155F}"/>
              </a:ext>
            </a:extLst>
          </p:cNvPr>
          <p:cNvSpPr txBox="1"/>
          <p:nvPr/>
        </p:nvSpPr>
        <p:spPr>
          <a:xfrm>
            <a:off x="683173" y="5510217"/>
            <a:ext cx="11004330" cy="830997"/>
          </a:xfrm>
          <a:prstGeom prst="rect">
            <a:avLst/>
          </a:prstGeom>
          <a:noFill/>
        </p:spPr>
        <p:txBody>
          <a:bodyPr wrap="square">
            <a:spAutoFit/>
          </a:bodyPr>
          <a:lstStyle/>
          <a:p>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translocation</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into</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nucleus</a:t>
            </a:r>
            <a:r>
              <a:rPr lang="es-ES" sz="2400" b="0" i="0" u="none" strike="noStrike" dirty="0">
                <a:solidFill>
                  <a:srgbClr val="111111"/>
                </a:solidFill>
                <a:effectLst/>
                <a:latin typeface="Helvetica" pitchFamily="2" charset="0"/>
              </a:rPr>
              <a:t> and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dimerization</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with</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nuclear </a:t>
            </a:r>
            <a:r>
              <a:rPr lang="es-ES" sz="2400" b="0" i="0" u="none" strike="noStrike" dirty="0" err="1">
                <a:solidFill>
                  <a:srgbClr val="111111"/>
                </a:solidFill>
                <a:effectLst/>
                <a:latin typeface="Helvetica" pitchFamily="2" charset="0"/>
              </a:rPr>
              <a:t>translocator</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is</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affected</a:t>
            </a:r>
            <a:r>
              <a:rPr lang="es-ES" sz="2400" b="0" i="0" u="none" strike="noStrike" dirty="0">
                <a:solidFill>
                  <a:srgbClr val="111111"/>
                </a:solidFill>
                <a:effectLst/>
                <a:latin typeface="Helvetica" pitchFamily="2" charset="0"/>
              </a:rPr>
              <a:t>.</a:t>
            </a:r>
            <a:endParaRPr lang="es-ES" sz="2400" dirty="0">
              <a:latin typeface="Helvetica" pitchFamily="2" charset="0"/>
            </a:endParaRPr>
          </a:p>
        </p:txBody>
      </p:sp>
      <p:pic>
        <p:nvPicPr>
          <p:cNvPr id="14" name="Imagen 13">
            <a:extLst>
              <a:ext uri="{FF2B5EF4-FFF2-40B4-BE49-F238E27FC236}">
                <a16:creationId xmlns:a16="http://schemas.microsoft.com/office/drawing/2014/main" id="{3D13529E-F3FA-F435-F429-DFB4DF9679AA}"/>
              </a:ext>
            </a:extLst>
          </p:cNvPr>
          <p:cNvPicPr>
            <a:picLocks noChangeAspect="1"/>
          </p:cNvPicPr>
          <p:nvPr/>
        </p:nvPicPr>
        <p:blipFill>
          <a:blip r:embed="rId4"/>
          <a:stretch>
            <a:fillRect/>
          </a:stretch>
        </p:blipFill>
        <p:spPr>
          <a:xfrm>
            <a:off x="3134161" y="2466451"/>
            <a:ext cx="5923675" cy="3003652"/>
          </a:xfrm>
          <a:prstGeom prst="rect">
            <a:avLst/>
          </a:prstGeom>
        </p:spPr>
      </p:pic>
      <p:cxnSp>
        <p:nvCxnSpPr>
          <p:cNvPr id="2" name="Straight Connector 4">
            <a:extLst>
              <a:ext uri="{FF2B5EF4-FFF2-40B4-BE49-F238E27FC236}">
                <a16:creationId xmlns:a16="http://schemas.microsoft.com/office/drawing/2014/main" id="{1AEA0C96-BD1B-E834-D8A1-C52E406D6628}"/>
              </a:ext>
            </a:extLst>
          </p:cNvPr>
          <p:cNvCxnSpPr>
            <a:cxnSpLocks/>
          </p:cNvCxnSpPr>
          <p:nvPr/>
        </p:nvCxnSpPr>
        <p:spPr>
          <a:xfrm>
            <a:off x="504497" y="6381328"/>
            <a:ext cx="11004331"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 name="TextBox 21">
            <a:extLst>
              <a:ext uri="{FF2B5EF4-FFF2-40B4-BE49-F238E27FC236}">
                <a16:creationId xmlns:a16="http://schemas.microsoft.com/office/drawing/2014/main" id="{1F26E1A5-FDC8-1289-3967-28B64AE56D04}"/>
              </a:ext>
            </a:extLst>
          </p:cNvPr>
          <p:cNvSpPr txBox="1"/>
          <p:nvPr/>
        </p:nvSpPr>
        <p:spPr>
          <a:xfrm>
            <a:off x="504497" y="6454206"/>
            <a:ext cx="9094393" cy="584775"/>
          </a:xfrm>
          <a:prstGeom prst="rect">
            <a:avLst/>
          </a:prstGeom>
          <a:noFill/>
        </p:spPr>
        <p:txBody>
          <a:bodyPr wrap="square">
            <a:spAutoFit/>
          </a:bodyPr>
          <a:lstStyle/>
          <a:p>
            <a:r>
              <a:rPr lang="en-US" sz="1600" dirty="0"/>
              <a:t>P. S. Ross and L. S. Birnbaum </a:t>
            </a:r>
            <a:r>
              <a:rPr lang="en-US" sz="1600" i="1" dirty="0"/>
              <a:t>Human and Ecological Risk Assessment </a:t>
            </a:r>
            <a:r>
              <a:rPr lang="en-US" sz="1600" b="1" dirty="0"/>
              <a:t>2003</a:t>
            </a:r>
            <a:r>
              <a:rPr lang="en-US" sz="1600" i="1" dirty="0"/>
              <a:t>, 9</a:t>
            </a:r>
            <a:r>
              <a:rPr lang="en-US" sz="1600" dirty="0"/>
              <a:t>, 303</a:t>
            </a:r>
          </a:p>
          <a:p>
            <a:endParaRPr lang="en-AU" sz="1600" dirty="0"/>
          </a:p>
        </p:txBody>
      </p:sp>
      <p:sp>
        <p:nvSpPr>
          <p:cNvPr id="7" name="CuadroTexto 6">
            <a:extLst>
              <a:ext uri="{FF2B5EF4-FFF2-40B4-BE49-F238E27FC236}">
                <a16:creationId xmlns:a16="http://schemas.microsoft.com/office/drawing/2014/main" id="{F194768C-B67A-BC0F-B6E6-6D0609C5F4EA}"/>
              </a:ext>
            </a:extLst>
          </p:cNvPr>
          <p:cNvSpPr txBox="1"/>
          <p:nvPr/>
        </p:nvSpPr>
        <p:spPr>
          <a:xfrm>
            <a:off x="683172" y="1519954"/>
            <a:ext cx="10825655" cy="830997"/>
          </a:xfrm>
          <a:prstGeom prst="rect">
            <a:avLst/>
          </a:prstGeom>
          <a:noFill/>
        </p:spPr>
        <p:txBody>
          <a:bodyPr wrap="square">
            <a:spAutoFit/>
          </a:bodyPr>
          <a:lstStyle/>
          <a:p>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binding</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of</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dioxin-like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chemicals</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to</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AhR</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is</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considered</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initial</a:t>
            </a:r>
            <a:r>
              <a:rPr lang="es-ES" sz="2400" b="0" i="0" u="none" strike="noStrike" dirty="0">
                <a:solidFill>
                  <a:srgbClr val="111111"/>
                </a:solidFill>
                <a:effectLst/>
                <a:latin typeface="Helvetica" pitchFamily="2" charset="0"/>
              </a:rPr>
              <a:t> step in </a:t>
            </a:r>
            <a:r>
              <a:rPr lang="es-ES" sz="2400" b="0" i="0" u="none" strike="noStrike" dirty="0" err="1">
                <a:solidFill>
                  <a:srgbClr val="111111"/>
                </a:solidFill>
                <a:effectLst/>
                <a:latin typeface="Helvetica" pitchFamily="2" charset="0"/>
              </a:rPr>
              <a:t>the</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toxic</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effects</a:t>
            </a:r>
            <a:r>
              <a:rPr lang="es-ES" sz="2400" b="0" i="0" u="none" strike="noStrike" dirty="0">
                <a:solidFill>
                  <a:srgbClr val="111111"/>
                </a:solidFill>
                <a:effectLst/>
                <a:latin typeface="Helvetica" pitchFamily="2" charset="0"/>
              </a:rPr>
              <a:t> </a:t>
            </a:r>
            <a:r>
              <a:rPr lang="es-ES" sz="2400" b="0" i="0" u="none" strike="noStrike" dirty="0" err="1">
                <a:solidFill>
                  <a:srgbClr val="111111"/>
                </a:solidFill>
                <a:effectLst/>
                <a:latin typeface="Helvetica" pitchFamily="2" charset="0"/>
              </a:rPr>
              <a:t>observed</a:t>
            </a:r>
            <a:r>
              <a:rPr lang="es-ES" sz="2400" b="0" i="0" u="none" strike="noStrike" dirty="0">
                <a:solidFill>
                  <a:srgbClr val="111111"/>
                </a:solidFill>
                <a:effectLst/>
                <a:latin typeface="Helvetica" pitchFamily="2" charset="0"/>
              </a:rPr>
              <a:t> in </a:t>
            </a:r>
            <a:r>
              <a:rPr lang="es-ES" sz="2400" b="0" i="0" u="none" strike="noStrike" dirty="0" err="1">
                <a:solidFill>
                  <a:srgbClr val="111111"/>
                </a:solidFill>
                <a:effectLst/>
                <a:latin typeface="Helvetica" pitchFamily="2" charset="0"/>
              </a:rPr>
              <a:t>mammals</a:t>
            </a:r>
            <a:r>
              <a:rPr lang="es-ES" sz="2400" b="0" i="0" u="none" strike="noStrike" dirty="0">
                <a:solidFill>
                  <a:srgbClr val="111111"/>
                </a:solidFill>
                <a:effectLst/>
                <a:latin typeface="Helvetica" pitchFamily="2" charset="0"/>
              </a:rPr>
              <a:t>. </a:t>
            </a:r>
            <a:endParaRPr lang="es-ES" sz="2400" dirty="0"/>
          </a:p>
        </p:txBody>
      </p:sp>
    </p:spTree>
    <p:extLst>
      <p:ext uri="{BB962C8B-B14F-4D97-AF65-F5344CB8AC3E}">
        <p14:creationId xmlns:p14="http://schemas.microsoft.com/office/powerpoint/2010/main" val="1995696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8AF9573D-7C06-BAED-AF43-0444EB93B5A6}"/>
              </a:ext>
            </a:extLst>
          </p:cNvPr>
          <p:cNvPicPr>
            <a:picLocks noChangeAspect="1"/>
          </p:cNvPicPr>
          <p:nvPr/>
        </p:nvPicPr>
        <p:blipFill>
          <a:blip r:embed="rId3"/>
          <a:stretch>
            <a:fillRect/>
          </a:stretch>
        </p:blipFill>
        <p:spPr>
          <a:xfrm>
            <a:off x="8233834" y="-178698"/>
            <a:ext cx="3453669" cy="1260000"/>
          </a:xfrm>
          <a:prstGeom prst="rect">
            <a:avLst/>
          </a:prstGeom>
        </p:spPr>
      </p:pic>
      <p:cxnSp>
        <p:nvCxnSpPr>
          <p:cNvPr id="9" name="Straight Connector 4">
            <a:extLst>
              <a:ext uri="{FF2B5EF4-FFF2-40B4-BE49-F238E27FC236}">
                <a16:creationId xmlns:a16="http://schemas.microsoft.com/office/drawing/2014/main" id="{E97ABD85-65DB-431D-98C7-65D0968EB917}"/>
              </a:ext>
            </a:extLst>
          </p:cNvPr>
          <p:cNvCxnSpPr>
            <a:cxnSpLocks/>
          </p:cNvCxnSpPr>
          <p:nvPr/>
        </p:nvCxnSpPr>
        <p:spPr>
          <a:xfrm flipV="1">
            <a:off x="504497" y="725788"/>
            <a:ext cx="11004331" cy="12176"/>
          </a:xfrm>
          <a:prstGeom prst="line">
            <a:avLst/>
          </a:prstGeom>
          <a:ln w="38100">
            <a:solidFill>
              <a:srgbClr val="00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E6DC4D2F-89A5-47AF-8988-1E3FEFF3BAD6}"/>
              </a:ext>
            </a:extLst>
          </p:cNvPr>
          <p:cNvSpPr txBox="1"/>
          <p:nvPr/>
        </p:nvSpPr>
        <p:spPr>
          <a:xfrm>
            <a:off x="504497" y="214744"/>
            <a:ext cx="11004331"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de-AT" sz="2800" b="1" dirty="0" err="1">
                <a:solidFill>
                  <a:srgbClr val="0000FF"/>
                </a:solidFill>
                <a:latin typeface="Helvetica" panose="020B0604020202020204" pitchFamily="34" charset="0"/>
                <a:cs typeface="Helvetica" panose="020B0604020202020204" pitchFamily="34" charset="0"/>
              </a:rPr>
              <a:t>Introduction</a:t>
            </a:r>
            <a:endParaRPr lang="en-US" sz="2800" b="1" dirty="0">
              <a:solidFill>
                <a:srgbClr val="0000FF"/>
              </a:solidFill>
              <a:latin typeface="Helvetica" panose="020B0604020202020204" pitchFamily="34" charset="0"/>
              <a:cs typeface="Helvetica" panose="020B0604020202020204" pitchFamily="34" charset="0"/>
            </a:endParaRPr>
          </a:p>
        </p:txBody>
      </p:sp>
      <p:sp>
        <p:nvSpPr>
          <p:cNvPr id="2" name="TextBox 8">
            <a:extLst>
              <a:ext uri="{FF2B5EF4-FFF2-40B4-BE49-F238E27FC236}">
                <a16:creationId xmlns:a16="http://schemas.microsoft.com/office/drawing/2014/main" id="{EC2C25A6-A080-8CAF-42A4-1A7F15A71F24}"/>
              </a:ext>
            </a:extLst>
          </p:cNvPr>
          <p:cNvSpPr txBox="1"/>
          <p:nvPr/>
        </p:nvSpPr>
        <p:spPr>
          <a:xfrm>
            <a:off x="1749822" y="870916"/>
            <a:ext cx="8692356" cy="523220"/>
          </a:xfrm>
          <a:prstGeom prst="rect">
            <a:avLst/>
          </a:prstGeom>
          <a:noFill/>
          <a:effectLst/>
        </p:spPr>
        <p:txBody>
          <a:bodyPr wrap="square" rtlCol="0">
            <a:spAutoFit/>
          </a:bodyPr>
          <a:lstStyle/>
          <a:p>
            <a:pPr algn="ctr"/>
            <a:r>
              <a:rPr lang="es-ES" sz="2800" dirty="0" err="1">
                <a:latin typeface="Helvetica" panose="020B0604020202020204" pitchFamily="34" charset="0"/>
                <a:cs typeface="Helvetica" panose="020B0604020202020204" pitchFamily="34" charset="0"/>
              </a:rPr>
              <a:t>State</a:t>
            </a:r>
            <a:r>
              <a:rPr lang="es-ES" sz="2800" dirty="0">
                <a:latin typeface="Helvetica" panose="020B0604020202020204" pitchFamily="34" charset="0"/>
                <a:cs typeface="Helvetica" panose="020B0604020202020204" pitchFamily="34" charset="0"/>
              </a:rPr>
              <a:t>-</a:t>
            </a:r>
            <a:r>
              <a:rPr lang="es-ES" sz="2800" dirty="0" err="1">
                <a:latin typeface="Helvetica" panose="020B0604020202020204" pitchFamily="34" charset="0"/>
                <a:cs typeface="Helvetica" panose="020B0604020202020204" pitchFamily="34" charset="0"/>
              </a:rPr>
              <a:t>of</a:t>
            </a:r>
            <a:r>
              <a:rPr lang="es-ES" sz="2800" dirty="0">
                <a:latin typeface="Helvetica" panose="020B0604020202020204" pitchFamily="34" charset="0"/>
                <a:cs typeface="Helvetica" panose="020B0604020202020204" pitchFamily="34" charset="0"/>
              </a:rPr>
              <a:t>-</a:t>
            </a:r>
            <a:r>
              <a:rPr lang="es-ES" sz="2800" dirty="0" err="1">
                <a:latin typeface="Helvetica" panose="020B0604020202020204" pitchFamily="34" charset="0"/>
                <a:cs typeface="Helvetica" panose="020B0604020202020204" pitchFamily="34" charset="0"/>
              </a:rPr>
              <a:t>the</a:t>
            </a:r>
            <a:r>
              <a:rPr lang="es-ES" sz="2800" dirty="0">
                <a:latin typeface="Helvetica" panose="020B0604020202020204" pitchFamily="34" charset="0"/>
                <a:cs typeface="Helvetica" panose="020B0604020202020204" pitchFamily="34" charset="0"/>
              </a:rPr>
              <a:t>-Art </a:t>
            </a:r>
            <a:r>
              <a:rPr lang="es-ES" sz="2800" dirty="0" err="1">
                <a:latin typeface="Helvetica" panose="020B0604020202020204" pitchFamily="34" charset="0"/>
                <a:cs typeface="Helvetica" panose="020B0604020202020204" pitchFamily="34" charset="0"/>
              </a:rPr>
              <a:t>on</a:t>
            </a:r>
            <a:r>
              <a:rPr lang="es-ES" sz="2800" dirty="0">
                <a:latin typeface="Helvetica" panose="020B0604020202020204" pitchFamily="34" charset="0"/>
                <a:cs typeface="Helvetica" panose="020B0604020202020204" pitchFamily="34" charset="0"/>
              </a:rPr>
              <a:t> </a:t>
            </a:r>
            <a:r>
              <a:rPr lang="es-ES" sz="2800" dirty="0" err="1">
                <a:latin typeface="Helvetica" panose="020B0604020202020204" pitchFamily="34" charset="0"/>
                <a:cs typeface="Helvetica" panose="020B0604020202020204" pitchFamily="34" charset="0"/>
              </a:rPr>
              <a:t>POPs</a:t>
            </a:r>
            <a:endParaRPr lang="es-ES" sz="2800" dirty="0">
              <a:latin typeface="Helvetica" panose="020B0604020202020204" pitchFamily="34" charset="0"/>
              <a:cs typeface="Helvetica" panose="020B0604020202020204" pitchFamily="34" charset="0"/>
            </a:endParaRPr>
          </a:p>
        </p:txBody>
      </p:sp>
      <p:sp>
        <p:nvSpPr>
          <p:cNvPr id="6" name="CuadroTexto 5">
            <a:extLst>
              <a:ext uri="{FF2B5EF4-FFF2-40B4-BE49-F238E27FC236}">
                <a16:creationId xmlns:a16="http://schemas.microsoft.com/office/drawing/2014/main" id="{FF3E0F41-7EAA-3AAF-E1C4-B940030BD9C3}"/>
              </a:ext>
            </a:extLst>
          </p:cNvPr>
          <p:cNvSpPr txBox="1"/>
          <p:nvPr/>
        </p:nvSpPr>
        <p:spPr>
          <a:xfrm>
            <a:off x="504494" y="1460767"/>
            <a:ext cx="11004330" cy="1200329"/>
          </a:xfrm>
          <a:prstGeom prst="rect">
            <a:avLst/>
          </a:prstGeom>
          <a:noFill/>
        </p:spPr>
        <p:txBody>
          <a:bodyPr wrap="square">
            <a:spAutoFit/>
          </a:bodyPr>
          <a:lstStyle/>
          <a:p>
            <a:pPr marL="342900" indent="-342900">
              <a:buFont typeface="Arial" panose="020B0604020202020204" pitchFamily="34" charset="0"/>
              <a:buChar char="•"/>
            </a:pPr>
            <a:r>
              <a:rPr lang="es-ES" sz="2400" dirty="0" err="1">
                <a:effectLst/>
                <a:latin typeface="Helvetica" pitchFamily="2" charset="0"/>
              </a:rPr>
              <a:t>The</a:t>
            </a:r>
            <a:r>
              <a:rPr lang="es-ES" sz="2400" dirty="0">
                <a:effectLst/>
                <a:latin typeface="Helvetica" pitchFamily="2" charset="0"/>
              </a:rPr>
              <a:t> </a:t>
            </a:r>
            <a:r>
              <a:rPr lang="es-ES" sz="2400" dirty="0" err="1">
                <a:effectLst/>
                <a:latin typeface="Helvetica" pitchFamily="2" charset="0"/>
              </a:rPr>
              <a:t>reduction</a:t>
            </a:r>
            <a:r>
              <a:rPr lang="es-ES" sz="2400" dirty="0">
                <a:effectLst/>
                <a:latin typeface="Helvetica" pitchFamily="2" charset="0"/>
              </a:rPr>
              <a:t> and/</a:t>
            </a:r>
            <a:r>
              <a:rPr lang="es-ES" sz="2400" dirty="0" err="1">
                <a:effectLst/>
                <a:latin typeface="Helvetica" pitchFamily="2" charset="0"/>
              </a:rPr>
              <a:t>or</a:t>
            </a:r>
            <a:r>
              <a:rPr lang="es-ES" sz="2400" dirty="0">
                <a:effectLst/>
                <a:latin typeface="Helvetica" pitchFamily="2" charset="0"/>
              </a:rPr>
              <a:t> </a:t>
            </a:r>
            <a:r>
              <a:rPr lang="es-ES" sz="2400" dirty="0" err="1">
                <a:effectLst/>
                <a:latin typeface="Helvetica" pitchFamily="2" charset="0"/>
              </a:rPr>
              <a:t>detection</a:t>
            </a:r>
            <a:r>
              <a:rPr lang="es-ES" sz="2400" dirty="0">
                <a:effectLst/>
                <a:latin typeface="Helvetica" pitchFamily="2" charset="0"/>
              </a:rPr>
              <a:t> </a:t>
            </a:r>
            <a:r>
              <a:rPr lang="es-ES" sz="2400" dirty="0" err="1">
                <a:effectLst/>
                <a:latin typeface="Helvetica" pitchFamily="2" charset="0"/>
              </a:rPr>
              <a:t>of</a:t>
            </a:r>
            <a:r>
              <a:rPr lang="es-ES" sz="2400" dirty="0">
                <a:effectLst/>
                <a:latin typeface="Helvetica" pitchFamily="2" charset="0"/>
              </a:rPr>
              <a:t> “</a:t>
            </a:r>
            <a:r>
              <a:rPr lang="es-ES" sz="2400" dirty="0" err="1">
                <a:effectLst/>
                <a:latin typeface="Helvetica" pitchFamily="2" charset="0"/>
              </a:rPr>
              <a:t>dioxins</a:t>
            </a:r>
            <a:r>
              <a:rPr lang="es-ES" sz="2400" dirty="0">
                <a:effectLst/>
                <a:latin typeface="Helvetica" pitchFamily="2" charset="0"/>
              </a:rPr>
              <a:t>” </a:t>
            </a:r>
            <a:r>
              <a:rPr lang="es-ES" sz="2400" dirty="0" err="1">
                <a:effectLst/>
                <a:latin typeface="Helvetica" pitchFamily="2" charset="0"/>
              </a:rPr>
              <a:t>is</a:t>
            </a:r>
            <a:r>
              <a:rPr lang="es-ES" sz="2400" dirty="0">
                <a:effectLst/>
                <a:latin typeface="Helvetica" pitchFamily="2" charset="0"/>
              </a:rPr>
              <a:t> a </a:t>
            </a:r>
            <a:r>
              <a:rPr lang="es-ES" sz="2400" dirty="0" err="1">
                <a:effectLst/>
                <a:latin typeface="Helvetica" pitchFamily="2" charset="0"/>
              </a:rPr>
              <a:t>priority</a:t>
            </a:r>
            <a:r>
              <a:rPr lang="es-ES" sz="2400" dirty="0">
                <a:effectLst/>
                <a:latin typeface="Helvetica" pitchFamily="2" charset="0"/>
              </a:rPr>
              <a:t> </a:t>
            </a:r>
            <a:r>
              <a:rPr lang="es-ES" sz="2400" dirty="0" err="1">
                <a:effectLst/>
                <a:latin typeface="Helvetica" pitchFamily="2" charset="0"/>
              </a:rPr>
              <a:t>for</a:t>
            </a:r>
            <a:r>
              <a:rPr lang="es-ES" sz="2400" dirty="0">
                <a:effectLst/>
                <a:latin typeface="Helvetica" pitchFamily="2" charset="0"/>
              </a:rPr>
              <a:t> </a:t>
            </a:r>
            <a:r>
              <a:rPr lang="es-ES" sz="2400" dirty="0" err="1">
                <a:effectLst/>
                <a:latin typeface="Helvetica" pitchFamily="2" charset="0"/>
              </a:rPr>
              <a:t>preventing</a:t>
            </a:r>
            <a:r>
              <a:rPr lang="es-ES" sz="2400" dirty="0">
                <a:effectLst/>
                <a:latin typeface="Helvetica" pitchFamily="2" charset="0"/>
              </a:rPr>
              <a:t> </a:t>
            </a:r>
            <a:r>
              <a:rPr lang="es-ES" sz="2400" dirty="0" err="1">
                <a:effectLst/>
                <a:latin typeface="Helvetica" pitchFamily="2" charset="0"/>
              </a:rPr>
              <a:t>environmental</a:t>
            </a:r>
            <a:r>
              <a:rPr lang="es-ES" sz="2400" dirty="0">
                <a:effectLst/>
                <a:latin typeface="Helvetica" pitchFamily="2" charset="0"/>
              </a:rPr>
              <a:t> </a:t>
            </a:r>
            <a:r>
              <a:rPr lang="es-ES" sz="2400" dirty="0" err="1">
                <a:effectLst/>
                <a:latin typeface="Helvetica" pitchFamily="2" charset="0"/>
              </a:rPr>
              <a:t>contamination</a:t>
            </a:r>
            <a:r>
              <a:rPr lang="es-ES" sz="2400" dirty="0">
                <a:effectLst/>
                <a:latin typeface="Helvetica" pitchFamily="2" charset="0"/>
              </a:rPr>
              <a:t> and </a:t>
            </a:r>
            <a:r>
              <a:rPr lang="es-ES" sz="2400" dirty="0" err="1">
                <a:effectLst/>
                <a:latin typeface="Helvetica" pitchFamily="2" charset="0"/>
              </a:rPr>
              <a:t>to</a:t>
            </a:r>
            <a:r>
              <a:rPr lang="es-ES" sz="2400" dirty="0">
                <a:effectLst/>
                <a:latin typeface="Helvetica" pitchFamily="2" charset="0"/>
              </a:rPr>
              <a:t> </a:t>
            </a:r>
            <a:r>
              <a:rPr lang="es-ES" sz="2400" dirty="0" err="1">
                <a:effectLst/>
                <a:latin typeface="Helvetica" pitchFamily="2" charset="0"/>
              </a:rPr>
              <a:t>protect</a:t>
            </a:r>
            <a:r>
              <a:rPr lang="es-ES" sz="2400" dirty="0">
                <a:effectLst/>
                <a:latin typeface="Helvetica" pitchFamily="2" charset="0"/>
              </a:rPr>
              <a:t> living </a:t>
            </a:r>
            <a:r>
              <a:rPr lang="es-ES" sz="2400" dirty="0" err="1">
                <a:effectLst/>
                <a:latin typeface="Helvetica" pitchFamily="2" charset="0"/>
              </a:rPr>
              <a:t>organisms</a:t>
            </a:r>
            <a:r>
              <a:rPr lang="es-ES" sz="2400" dirty="0">
                <a:effectLst/>
                <a:latin typeface="Helvetica" pitchFamily="2" charset="0"/>
              </a:rPr>
              <a:t> </a:t>
            </a:r>
            <a:r>
              <a:rPr lang="es-ES" sz="2400" dirty="0" err="1">
                <a:effectLst/>
                <a:latin typeface="Helvetica" pitchFamily="2" charset="0"/>
              </a:rPr>
              <a:t>from</a:t>
            </a:r>
            <a:r>
              <a:rPr lang="es-ES" sz="2400" dirty="0">
                <a:effectLst/>
                <a:latin typeface="Helvetica" pitchFamily="2" charset="0"/>
              </a:rPr>
              <a:t> </a:t>
            </a:r>
            <a:r>
              <a:rPr lang="es-ES" sz="2400" dirty="0" err="1">
                <a:effectLst/>
                <a:latin typeface="Helvetica" pitchFamily="2" charset="0"/>
              </a:rPr>
              <a:t>their</a:t>
            </a:r>
            <a:r>
              <a:rPr lang="es-ES" sz="2400" dirty="0">
                <a:effectLst/>
                <a:latin typeface="Helvetica" pitchFamily="2" charset="0"/>
              </a:rPr>
              <a:t> </a:t>
            </a:r>
            <a:r>
              <a:rPr lang="es-ES" sz="2400" dirty="0" err="1">
                <a:effectLst/>
                <a:latin typeface="Helvetica" pitchFamily="2" charset="0"/>
              </a:rPr>
              <a:t>damages</a:t>
            </a:r>
            <a:r>
              <a:rPr lang="es-ES" sz="2400" dirty="0">
                <a:effectLst/>
                <a:latin typeface="Helvetica" pitchFamily="2" charset="0"/>
              </a:rPr>
              <a:t>. </a:t>
            </a:r>
            <a:endParaRPr lang="es-ES" sz="2400" dirty="0">
              <a:latin typeface="Helvetica" pitchFamily="2" charset="0"/>
            </a:endParaRPr>
          </a:p>
        </p:txBody>
      </p:sp>
      <p:pic>
        <p:nvPicPr>
          <p:cNvPr id="5" name="Imagen 4">
            <a:extLst>
              <a:ext uri="{FF2B5EF4-FFF2-40B4-BE49-F238E27FC236}">
                <a16:creationId xmlns:a16="http://schemas.microsoft.com/office/drawing/2014/main" id="{9557090D-57BD-CADA-CF2D-AC2FC6CD4C92}"/>
              </a:ext>
            </a:extLst>
          </p:cNvPr>
          <p:cNvPicPr>
            <a:picLocks noChangeAspect="1"/>
          </p:cNvPicPr>
          <p:nvPr/>
        </p:nvPicPr>
        <p:blipFill>
          <a:blip r:embed="rId4"/>
          <a:stretch>
            <a:fillRect/>
          </a:stretch>
        </p:blipFill>
        <p:spPr>
          <a:xfrm>
            <a:off x="4413054" y="2849372"/>
            <a:ext cx="3187209" cy="2925457"/>
          </a:xfrm>
          <a:prstGeom prst="rect">
            <a:avLst/>
          </a:prstGeom>
        </p:spPr>
      </p:pic>
      <p:pic>
        <p:nvPicPr>
          <p:cNvPr id="7" name="Imagen 6">
            <a:extLst>
              <a:ext uri="{FF2B5EF4-FFF2-40B4-BE49-F238E27FC236}">
                <a16:creationId xmlns:a16="http://schemas.microsoft.com/office/drawing/2014/main" id="{4C92FBBD-2DC1-8922-5E20-0CD37801DDE3}"/>
              </a:ext>
            </a:extLst>
          </p:cNvPr>
          <p:cNvPicPr>
            <a:picLocks noChangeAspect="1"/>
          </p:cNvPicPr>
          <p:nvPr/>
        </p:nvPicPr>
        <p:blipFill rotWithShape="1">
          <a:blip r:embed="rId5"/>
          <a:srcRect t="1217" r="2882"/>
          <a:stretch/>
        </p:blipFill>
        <p:spPr>
          <a:xfrm>
            <a:off x="940416" y="2980266"/>
            <a:ext cx="2967442" cy="2663670"/>
          </a:xfrm>
          <a:prstGeom prst="rect">
            <a:avLst/>
          </a:prstGeom>
        </p:spPr>
      </p:pic>
      <p:pic>
        <p:nvPicPr>
          <p:cNvPr id="11" name="Imagen 10" descr="Diagrama&#10;&#10;Descripción generada automáticamente">
            <a:extLst>
              <a:ext uri="{FF2B5EF4-FFF2-40B4-BE49-F238E27FC236}">
                <a16:creationId xmlns:a16="http://schemas.microsoft.com/office/drawing/2014/main" id="{B0493542-4EDF-DD12-3E1C-0BDBD35ED45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5640" y="2544915"/>
            <a:ext cx="3733184" cy="3343635"/>
          </a:xfrm>
          <a:prstGeom prst="rect">
            <a:avLst/>
          </a:prstGeom>
        </p:spPr>
      </p:pic>
      <p:sp>
        <p:nvSpPr>
          <p:cNvPr id="14" name="CuadroTexto 13">
            <a:extLst>
              <a:ext uri="{FF2B5EF4-FFF2-40B4-BE49-F238E27FC236}">
                <a16:creationId xmlns:a16="http://schemas.microsoft.com/office/drawing/2014/main" id="{CD0085CE-95CD-D3A7-857C-A97ABF419A6C}"/>
              </a:ext>
            </a:extLst>
          </p:cNvPr>
          <p:cNvSpPr txBox="1"/>
          <p:nvPr/>
        </p:nvSpPr>
        <p:spPr>
          <a:xfrm>
            <a:off x="1994208" y="5819167"/>
            <a:ext cx="859858" cy="369332"/>
          </a:xfrm>
          <a:prstGeom prst="rect">
            <a:avLst/>
          </a:prstGeom>
          <a:noFill/>
        </p:spPr>
        <p:txBody>
          <a:bodyPr wrap="square">
            <a:spAutoFit/>
          </a:bodyPr>
          <a:lstStyle/>
          <a:p>
            <a:pPr algn="ctr"/>
            <a:r>
              <a:rPr lang="es-ES" b="1" dirty="0">
                <a:latin typeface="Helvetica" pitchFamily="2" charset="0"/>
              </a:rPr>
              <a:t>C</a:t>
            </a:r>
            <a:r>
              <a:rPr lang="es-ES" sz="1800" b="1" dirty="0">
                <a:latin typeface="Helvetica" pitchFamily="2" charset="0"/>
              </a:rPr>
              <a:t>96</a:t>
            </a:r>
            <a:endParaRPr lang="es-ES" dirty="0"/>
          </a:p>
        </p:txBody>
      </p:sp>
      <p:sp>
        <p:nvSpPr>
          <p:cNvPr id="15" name="CuadroTexto 14">
            <a:extLst>
              <a:ext uri="{FF2B5EF4-FFF2-40B4-BE49-F238E27FC236}">
                <a16:creationId xmlns:a16="http://schemas.microsoft.com/office/drawing/2014/main" id="{4874E240-1CF6-28B3-1B19-12F8D2A4FACA}"/>
              </a:ext>
            </a:extLst>
          </p:cNvPr>
          <p:cNvSpPr txBox="1"/>
          <p:nvPr/>
        </p:nvSpPr>
        <p:spPr>
          <a:xfrm>
            <a:off x="5576729" y="5819167"/>
            <a:ext cx="859858" cy="369332"/>
          </a:xfrm>
          <a:prstGeom prst="rect">
            <a:avLst/>
          </a:prstGeom>
          <a:noFill/>
        </p:spPr>
        <p:txBody>
          <a:bodyPr wrap="square">
            <a:spAutoFit/>
          </a:bodyPr>
          <a:lstStyle/>
          <a:p>
            <a:pPr algn="ctr"/>
            <a:r>
              <a:rPr lang="es-ES" sz="1800" b="1" dirty="0">
                <a:latin typeface="Helvetica" pitchFamily="2" charset="0"/>
              </a:rPr>
              <a:t>BN96</a:t>
            </a:r>
            <a:endParaRPr lang="es-ES" dirty="0"/>
          </a:p>
        </p:txBody>
      </p:sp>
      <p:sp>
        <p:nvSpPr>
          <p:cNvPr id="16" name="CuadroTexto 15">
            <a:extLst>
              <a:ext uri="{FF2B5EF4-FFF2-40B4-BE49-F238E27FC236}">
                <a16:creationId xmlns:a16="http://schemas.microsoft.com/office/drawing/2014/main" id="{64C2AF4A-0B26-4096-D671-6B57B9312FBD}"/>
              </a:ext>
            </a:extLst>
          </p:cNvPr>
          <p:cNvSpPr txBox="1"/>
          <p:nvPr/>
        </p:nvSpPr>
        <p:spPr>
          <a:xfrm>
            <a:off x="9121378" y="5819167"/>
            <a:ext cx="1320800" cy="369332"/>
          </a:xfrm>
          <a:prstGeom prst="rect">
            <a:avLst/>
          </a:prstGeom>
          <a:noFill/>
        </p:spPr>
        <p:txBody>
          <a:bodyPr wrap="square">
            <a:spAutoFit/>
          </a:bodyPr>
          <a:lstStyle/>
          <a:p>
            <a:pPr algn="ctr"/>
            <a:r>
              <a:rPr lang="es-ES" sz="1800" b="1" dirty="0">
                <a:latin typeface="Helvetica" pitchFamily="2" charset="0"/>
              </a:rPr>
              <a:t>h-BNC96</a:t>
            </a:r>
            <a:endParaRPr lang="es-ES" dirty="0"/>
          </a:p>
        </p:txBody>
      </p:sp>
      <p:sp>
        <p:nvSpPr>
          <p:cNvPr id="18" name="CuadroTexto 17">
            <a:extLst>
              <a:ext uri="{FF2B5EF4-FFF2-40B4-BE49-F238E27FC236}">
                <a16:creationId xmlns:a16="http://schemas.microsoft.com/office/drawing/2014/main" id="{DEFC4A55-9C72-5F3F-11CA-D26EA0C669FF}"/>
              </a:ext>
            </a:extLst>
          </p:cNvPr>
          <p:cNvSpPr txBox="1"/>
          <p:nvPr/>
        </p:nvSpPr>
        <p:spPr>
          <a:xfrm>
            <a:off x="504493" y="6197547"/>
            <a:ext cx="11094840" cy="646331"/>
          </a:xfrm>
          <a:prstGeom prst="rect">
            <a:avLst/>
          </a:prstGeom>
          <a:noFill/>
        </p:spPr>
        <p:txBody>
          <a:bodyPr wrap="square">
            <a:spAutoFit/>
          </a:bodyPr>
          <a:lstStyle/>
          <a:p>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development</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new </a:t>
            </a:r>
            <a:r>
              <a:rPr lang="es-ES" sz="1800" dirty="0" err="1">
                <a:effectLst/>
                <a:latin typeface="Helvetica" pitchFamily="2" charset="0"/>
              </a:rPr>
              <a:t>substrates</a:t>
            </a:r>
            <a:r>
              <a:rPr lang="es-ES" sz="1800" dirty="0">
                <a:effectLst/>
                <a:latin typeface="Helvetica" pitchFamily="2" charset="0"/>
              </a:rPr>
              <a:t> as </a:t>
            </a:r>
            <a:r>
              <a:rPr lang="es-ES" sz="1800" dirty="0" err="1">
                <a:effectLst/>
                <a:latin typeface="Helvetica" pitchFamily="2" charset="0"/>
              </a:rPr>
              <a:t>chemical</a:t>
            </a:r>
            <a:r>
              <a:rPr lang="es-ES" sz="1800" dirty="0">
                <a:effectLst/>
                <a:latin typeface="Helvetica" pitchFamily="2" charset="0"/>
              </a:rPr>
              <a:t> </a:t>
            </a:r>
            <a:r>
              <a:rPr lang="es-ES" sz="1800" dirty="0" err="1">
                <a:effectLst/>
                <a:latin typeface="Helvetica" pitchFamily="2" charset="0"/>
              </a:rPr>
              <a:t>sensors</a:t>
            </a:r>
            <a:r>
              <a:rPr lang="es-ES" sz="1800" dirty="0">
                <a:effectLst/>
                <a:latin typeface="Helvetica" pitchFamily="2" charset="0"/>
              </a:rPr>
              <a:t> </a:t>
            </a:r>
            <a:r>
              <a:rPr lang="es-ES" sz="1800" dirty="0" err="1">
                <a:effectLst/>
                <a:latin typeface="Helvetica" pitchFamily="2" charset="0"/>
              </a:rPr>
              <a:t>or</a:t>
            </a:r>
            <a:r>
              <a:rPr lang="es-ES" sz="1800" dirty="0">
                <a:effectLst/>
                <a:latin typeface="Helvetica" pitchFamily="2" charset="0"/>
              </a:rPr>
              <a:t> </a:t>
            </a:r>
            <a:r>
              <a:rPr lang="es-ES" sz="1800" dirty="0" err="1">
                <a:effectLst/>
                <a:latin typeface="Helvetica" pitchFamily="2" charset="0"/>
              </a:rPr>
              <a:t>filters</a:t>
            </a:r>
            <a:r>
              <a:rPr lang="es-ES" sz="1800" dirty="0">
                <a:effectLst/>
                <a:latin typeface="Helvetica" pitchFamily="2" charset="0"/>
              </a:rPr>
              <a:t> </a:t>
            </a:r>
            <a:r>
              <a:rPr lang="es-ES" sz="1800" dirty="0" err="1">
                <a:effectLst/>
                <a:latin typeface="Helvetica" pitchFamily="2" charset="0"/>
              </a:rPr>
              <a:t>for</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treatment</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a:t>
            </a:r>
            <a:r>
              <a:rPr lang="es-ES" sz="1800" dirty="0" err="1">
                <a:effectLst/>
                <a:latin typeface="Helvetica" pitchFamily="2" charset="0"/>
              </a:rPr>
              <a:t>polluting</a:t>
            </a:r>
            <a:r>
              <a:rPr lang="es-ES" sz="1800" dirty="0">
                <a:effectLst/>
                <a:latin typeface="Helvetica" pitchFamily="2" charset="0"/>
              </a:rPr>
              <a:t> </a:t>
            </a:r>
            <a:r>
              <a:rPr lang="es-ES" sz="1800" dirty="0" err="1">
                <a:effectLst/>
                <a:latin typeface="Helvetica" pitchFamily="2" charset="0"/>
              </a:rPr>
              <a:t>substances</a:t>
            </a:r>
            <a:r>
              <a:rPr lang="es-ES" sz="1800" dirty="0">
                <a:effectLst/>
                <a:latin typeface="Helvetica" pitchFamily="2" charset="0"/>
              </a:rPr>
              <a:t> </a:t>
            </a:r>
            <a:r>
              <a:rPr lang="es-ES" sz="1800" dirty="0" err="1">
                <a:effectLst/>
                <a:latin typeface="Helvetica" pitchFamily="2" charset="0"/>
              </a:rPr>
              <a:t>involves</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analysis</a:t>
            </a:r>
            <a:r>
              <a:rPr lang="es-ES" dirty="0">
                <a:latin typeface="Helvetica" pitchFamily="2" charset="0"/>
              </a:rPr>
              <a:t> </a:t>
            </a:r>
            <a:r>
              <a:rPr lang="es-ES" dirty="0" err="1">
                <a:latin typeface="Helvetica" pitchFamily="2" charset="0"/>
              </a:rPr>
              <a:t>of</a:t>
            </a:r>
            <a:r>
              <a:rPr lang="es-ES" dirty="0">
                <a:latin typeface="Helvetica" pitchFamily="2" charset="0"/>
              </a:rPr>
              <a:t> </a:t>
            </a:r>
            <a:r>
              <a:rPr lang="es-ES" sz="1800" dirty="0" err="1">
                <a:effectLst/>
                <a:latin typeface="Helvetica" pitchFamily="2" charset="0"/>
              </a:rPr>
              <a:t>the</a:t>
            </a:r>
            <a:r>
              <a:rPr lang="es-ES" sz="1800" dirty="0">
                <a:effectLst/>
                <a:latin typeface="Helvetica" pitchFamily="2" charset="0"/>
              </a:rPr>
              <a:t> </a:t>
            </a:r>
            <a:r>
              <a:rPr lang="es-ES" sz="1800" dirty="0" err="1">
                <a:effectLst/>
                <a:latin typeface="Helvetica" pitchFamily="2" charset="0"/>
              </a:rPr>
              <a:t>affinity</a:t>
            </a:r>
            <a:r>
              <a:rPr lang="es-ES" sz="1800" dirty="0">
                <a:effectLst/>
                <a:latin typeface="Helvetica" pitchFamily="2" charset="0"/>
              </a:rPr>
              <a:t> and </a:t>
            </a:r>
            <a:r>
              <a:rPr lang="es-ES" sz="1800" dirty="0" err="1">
                <a:effectLst/>
                <a:latin typeface="Helvetica" pitchFamily="2" charset="0"/>
              </a:rPr>
              <a:t>stability</a:t>
            </a:r>
            <a:r>
              <a:rPr lang="es-ES" sz="1800" dirty="0">
                <a:effectLst/>
                <a:latin typeface="Helvetica" pitchFamily="2" charset="0"/>
              </a:rPr>
              <a:t> </a:t>
            </a:r>
            <a:r>
              <a:rPr lang="es-ES" sz="1800" dirty="0" err="1">
                <a:effectLst/>
                <a:latin typeface="Helvetica" pitchFamily="2" charset="0"/>
              </a:rPr>
              <a:t>of</a:t>
            </a:r>
            <a:r>
              <a:rPr lang="es-ES" sz="1800" dirty="0">
                <a:effectLst/>
                <a:latin typeface="Helvetica" pitchFamily="2" charset="0"/>
              </a:rPr>
              <a:t> </a:t>
            </a:r>
            <a:r>
              <a:rPr lang="es-ES" sz="1800" dirty="0" err="1">
                <a:effectLst/>
                <a:latin typeface="Helvetica" pitchFamily="2" charset="0"/>
              </a:rPr>
              <a:t>the</a:t>
            </a:r>
            <a:r>
              <a:rPr lang="es-ES" sz="1800" dirty="0">
                <a:effectLst/>
                <a:latin typeface="Helvetica" pitchFamily="2" charset="0"/>
              </a:rPr>
              <a:t> complexes </a:t>
            </a:r>
            <a:r>
              <a:rPr lang="es-ES" sz="1800" dirty="0" err="1">
                <a:effectLst/>
                <a:latin typeface="Helvetica" pitchFamily="2" charset="0"/>
              </a:rPr>
              <a:t>formed</a:t>
            </a:r>
            <a:r>
              <a:rPr lang="es-ES" sz="1800" dirty="0">
                <a:effectLst/>
                <a:latin typeface="Helvetica" pitchFamily="2" charset="0"/>
              </a:rPr>
              <a:t> </a:t>
            </a:r>
            <a:r>
              <a:rPr lang="es-ES" sz="1800" dirty="0" err="1">
                <a:effectLst/>
                <a:latin typeface="Helvetica" pitchFamily="2" charset="0"/>
              </a:rPr>
              <a:t>between</a:t>
            </a:r>
            <a:r>
              <a:rPr lang="es-ES" sz="1800" dirty="0">
                <a:effectLst/>
                <a:latin typeface="Helvetica" pitchFamily="2" charset="0"/>
              </a:rPr>
              <a:t> </a:t>
            </a:r>
            <a:r>
              <a:rPr lang="es-ES" sz="1800" dirty="0" err="1">
                <a:effectLst/>
                <a:latin typeface="Helvetica" pitchFamily="2" charset="0"/>
              </a:rPr>
              <a:t>substrates</a:t>
            </a:r>
            <a:r>
              <a:rPr lang="es-ES" sz="1800" dirty="0">
                <a:effectLst/>
                <a:latin typeface="Helvetica" pitchFamily="2" charset="0"/>
              </a:rPr>
              <a:t> and </a:t>
            </a:r>
            <a:r>
              <a:rPr lang="es-ES" sz="1800" dirty="0" err="1">
                <a:effectLst/>
                <a:latin typeface="Helvetica" pitchFamily="2" charset="0"/>
              </a:rPr>
              <a:t>pollutants</a:t>
            </a:r>
            <a:r>
              <a:rPr lang="es-ES" sz="1800" dirty="0">
                <a:effectLst/>
                <a:latin typeface="Helvetica" pitchFamily="2" charset="0"/>
              </a:rPr>
              <a:t>. </a:t>
            </a:r>
            <a:endParaRPr lang="es-ES" sz="1800" dirty="0">
              <a:latin typeface="Helvetica" pitchFamily="2" charset="0"/>
            </a:endParaRPr>
          </a:p>
        </p:txBody>
      </p:sp>
    </p:spTree>
    <p:extLst>
      <p:ext uri="{BB962C8B-B14F-4D97-AF65-F5344CB8AC3E}">
        <p14:creationId xmlns:p14="http://schemas.microsoft.com/office/powerpoint/2010/main" val="2135572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8"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2582</TotalTime>
  <Words>4456</Words>
  <Application>Microsoft Macintosh PowerPoint</Application>
  <PresentationFormat>Panorámica</PresentationFormat>
  <Paragraphs>407</Paragraphs>
  <Slides>28</Slides>
  <Notes>28</Notes>
  <HiddenSlides>0</HiddenSlides>
  <MMClips>1</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28</vt:i4>
      </vt:variant>
    </vt:vector>
  </HeadingPairs>
  <TitlesOfParts>
    <vt:vector size="39" baseType="lpstr">
      <vt:lpstr>Arial</vt:lpstr>
      <vt:lpstr>Calibri</vt:lpstr>
      <vt:lpstr>Calibri Light</vt:lpstr>
      <vt:lpstr>Calibri,Bold</vt:lpstr>
      <vt:lpstr>Calibri,Italic</vt:lpstr>
      <vt:lpstr>Cambria Math</vt:lpstr>
      <vt:lpstr>Helvetica</vt:lpstr>
      <vt:lpstr>Merriweather</vt:lpstr>
      <vt:lpstr>Roboto</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Microsoft Office User</cp:lastModifiedBy>
  <cp:revision>83</cp:revision>
  <dcterms:created xsi:type="dcterms:W3CDTF">2023-08-22T10:00:39Z</dcterms:created>
  <dcterms:modified xsi:type="dcterms:W3CDTF">2023-09-05T14:44:44Z</dcterms:modified>
</cp:coreProperties>
</file>