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0" r:id="rId4"/>
    <p:sldId id="261" r:id="rId5"/>
    <p:sldId id="262" r:id="rId6"/>
    <p:sldId id="264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A4D5"/>
    <a:srgbClr val="B0DDF4"/>
    <a:srgbClr val="95D1EF"/>
    <a:srgbClr val="A1D6F1"/>
    <a:srgbClr val="87CBED"/>
    <a:srgbClr val="B0DDF3"/>
    <a:srgbClr val="B0DDF5"/>
    <a:srgbClr val="7DC6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244DB8-35B8-428B-91CC-6D70F98C0F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BDCACF6-C30A-4248-8EC4-5BC88EA838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4BC6BA2-D8E5-447A-80EA-81FBA6753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5B407-4315-429A-B8BC-19931AF80F21}" type="datetimeFigureOut">
              <a:rPr lang="pt-PT" smtClean="0"/>
              <a:t>26/05/2021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97BB793-18E4-4D3F-84D6-32E15EDBE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EAB61C5D-CE40-41ED-B6CD-8CEA4B6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6F2-C576-4DA6-8200-ADAE5DB986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4911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0E7BEC-7305-4D92-AA31-EB15492FA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A8308879-3C92-4C5B-85EF-6F1B717830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F01B9D99-A626-45AA-B025-17A756E99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5B407-4315-429A-B8BC-19931AF80F21}" type="datetimeFigureOut">
              <a:rPr lang="pt-PT" smtClean="0"/>
              <a:t>26/05/2021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1E6890EC-A47E-493F-809C-19F804DCF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257E30A-B830-4DB0-9FB5-5295299B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6F2-C576-4DA6-8200-ADAE5DB986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361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045A501-F7CD-42E1-AECC-20BC74996C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480A7AD4-2A2D-4565-B012-D94EAC986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F5707B88-B1AD-411F-8740-624E64DBB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5B407-4315-429A-B8BC-19931AF80F21}" type="datetimeFigureOut">
              <a:rPr lang="pt-PT" smtClean="0"/>
              <a:t>26/05/2021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BA098A1-09CF-4E3A-9D17-9989ED0C7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086144C-B9A6-4733-B29A-2B6F907CA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6F2-C576-4DA6-8200-ADAE5DB986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542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B0CD9C-2F35-49EC-9A8F-F3F8F33C6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D61F785-3B2F-4C11-A4EC-30793070F7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3E8D632-A974-478E-BC5E-C8DBFA236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5B407-4315-429A-B8BC-19931AF80F21}" type="datetimeFigureOut">
              <a:rPr lang="pt-PT" smtClean="0"/>
              <a:t>26/05/2021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015CCBE-A504-476B-B750-EF7C31A8B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1E995C7-856E-4EA1-B5D7-BA8439F11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6F2-C576-4DA6-8200-ADAE5DB986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0280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F94A11-9EA4-4F42-9281-76DD97802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9B794201-52DD-4B14-960F-8B135BA55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1B20403-A45B-4DE3-AF0D-6F9C5AF0C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5B407-4315-429A-B8BC-19931AF80F21}" type="datetimeFigureOut">
              <a:rPr lang="pt-PT" smtClean="0"/>
              <a:t>26/05/2021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B300677-B282-46F7-BDF3-514F7E6C1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604C82-4EBD-443C-B174-1EE64BEA4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6F2-C576-4DA6-8200-ADAE5DB986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2962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FBBA20-9D5D-49A8-9B2A-7A7A340DB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AF0C60D-0E62-4313-B489-7431D666F4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2DA09962-93C0-4BF6-857D-316B93FF6E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923FFC1E-04ED-4AEA-A567-25988D895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5B407-4315-429A-B8BC-19931AF80F21}" type="datetimeFigureOut">
              <a:rPr lang="pt-PT" smtClean="0"/>
              <a:t>26/05/2021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26C317EB-1B93-41DD-88BB-D091F6177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9CA7AB68-AF80-43E7-8A6E-737241031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6F2-C576-4DA6-8200-ADAE5DB986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4576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4E626E-8BDD-4948-B9AA-8A76DBBF6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AC323E8D-5C83-45DF-A01D-F9319B46C7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2A0C9665-403D-4373-B961-139D2C630F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9A757399-122A-4BBF-96C3-A0F1831994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991BABB2-96B1-4B1B-B38A-613BE096EF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E1B3693B-8324-4772-8747-FF442E005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5B407-4315-429A-B8BC-19931AF80F21}" type="datetimeFigureOut">
              <a:rPr lang="pt-PT" smtClean="0"/>
              <a:t>26/05/2021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DE6B6083-3B0E-40CC-AD58-7AB00D2CB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30FACB74-98A3-4A96-A25D-E153A5120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6F2-C576-4DA6-8200-ADAE5DB986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2632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42BAC6-897C-4BC7-92BA-99763E334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F836E5A4-E0F7-4363-A164-F20C9CEC1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5B407-4315-429A-B8BC-19931AF80F21}" type="datetimeFigureOut">
              <a:rPr lang="pt-PT" smtClean="0"/>
              <a:t>26/05/2021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75F513E6-23FD-4763-BEF0-BCE04D2F2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6C33E64C-F2F5-4FB2-9EEF-01BFC29A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6F2-C576-4DA6-8200-ADAE5DB986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8011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2BF59027-E586-4071-84EB-B640D1FFF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5B407-4315-429A-B8BC-19931AF80F21}" type="datetimeFigureOut">
              <a:rPr lang="pt-PT" smtClean="0"/>
              <a:t>26/05/2021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29C4DD47-AE5A-4444-9327-F2837EA7C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FEEA51A3-D3E5-4CA3-BAE1-48A23DDF2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6F2-C576-4DA6-8200-ADAE5DB986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1901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E85EA7-E98C-4832-BFDC-1354A95D6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78A14A5-7E0D-430A-91C5-E89E3E4B0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092F706E-54BB-4CB3-85FA-BEA6291843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33525C94-1B2D-4E88-9ADC-F1CCB4C58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5B407-4315-429A-B8BC-19931AF80F21}" type="datetimeFigureOut">
              <a:rPr lang="pt-PT" smtClean="0"/>
              <a:t>26/05/2021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0C711F11-8EDA-41F9-B417-EF79B2801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1F9AC9AE-4C9E-4920-B9E3-42CB147B0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6F2-C576-4DA6-8200-ADAE5DB986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5925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D8C765-226C-4B4A-B175-D378D23DF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BB8F1E58-24F6-4B38-916C-9C839845F7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E7A27BDB-7ADF-43B9-8C50-09522666F4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E63786D8-92D9-4D71-966F-F83FEBAC9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5B407-4315-429A-B8BC-19931AF80F21}" type="datetimeFigureOut">
              <a:rPr lang="pt-PT" smtClean="0"/>
              <a:t>26/05/2021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2C97562A-0142-4E40-BC57-B4AF318C5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15C6152F-7050-454A-84C6-2CF460745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6F2-C576-4DA6-8200-ADAE5DB986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0033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467F45B8-5EC3-41E3-B9EB-28440E35F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BE09FEA-F52F-47DF-B770-C650B40277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788D514-D678-4645-A94D-EB604EDF29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5B407-4315-429A-B8BC-19931AF80F21}" type="datetimeFigureOut">
              <a:rPr lang="pt-PT" smtClean="0"/>
              <a:t>26/05/2021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9C258ED-7AC0-4947-854F-D511F650F3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4B6C336-05F2-4A46-B3A0-AA5AA9D524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5E6F2-C576-4DA6-8200-ADAE5DB986B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0279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3AFC883D-D6CF-4090-8389-536B8693DA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412" y="1665000"/>
            <a:ext cx="8301175" cy="35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52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4BF91D91-37B4-47F7-97D0-252775F0B5A7}"/>
              </a:ext>
            </a:extLst>
          </p:cNvPr>
          <p:cNvSpPr txBox="1"/>
          <p:nvPr/>
        </p:nvSpPr>
        <p:spPr>
          <a:xfrm>
            <a:off x="1365902" y="383888"/>
            <a:ext cx="42709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ahoma" panose="020B0604030504040204" pitchFamily="34" charset="0"/>
              </a:rPr>
              <a:t>A Solve</a:t>
            </a:r>
            <a:endParaRPr lang="pt-PT" sz="3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E3129BD3-8771-4343-9CF7-01EFF2226D3A}"/>
              </a:ext>
            </a:extLst>
          </p:cNvPr>
          <p:cNvSpPr txBox="1"/>
          <p:nvPr/>
        </p:nvSpPr>
        <p:spPr>
          <a:xfrm>
            <a:off x="1272552" y="1352550"/>
            <a:ext cx="4129951" cy="2647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EE01BF16-B2EA-4CBF-92DF-B178DDC03E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984" t="41782" r="18479" b="23032"/>
          <a:stretch/>
        </p:blipFill>
        <p:spPr>
          <a:xfrm>
            <a:off x="7078819" y="2088025"/>
            <a:ext cx="4004504" cy="2681949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46A7E92D-E3C0-49AC-B003-A443EB010281}"/>
              </a:ext>
            </a:extLst>
          </p:cNvPr>
          <p:cNvSpPr/>
          <p:nvPr/>
        </p:nvSpPr>
        <p:spPr>
          <a:xfrm>
            <a:off x="1038687" y="0"/>
            <a:ext cx="4332303" cy="6858000"/>
          </a:xfrm>
          <a:prstGeom prst="rect">
            <a:avLst/>
          </a:prstGeom>
          <a:solidFill>
            <a:srgbClr val="46A4D5"/>
          </a:solidFill>
          <a:ln>
            <a:solidFill>
              <a:srgbClr val="B0DD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200"/>
              </a:spcBef>
              <a:buClr>
                <a:schemeClr val="bg1"/>
              </a:buClr>
            </a:pPr>
            <a:endParaRPr lang="pt-PT" sz="1400" kern="1500" dirty="0">
              <a:solidFill>
                <a:sysClr val="windowText" lastClr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587C5DE0-2884-4660-92DC-8FBC021EECA5}"/>
              </a:ext>
            </a:extLst>
          </p:cNvPr>
          <p:cNvSpPr txBox="1"/>
          <p:nvPr/>
        </p:nvSpPr>
        <p:spPr>
          <a:xfrm>
            <a:off x="1288784" y="383888"/>
            <a:ext cx="3832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dirty="0">
                <a:solidFill>
                  <a:schemeClr val="bg1"/>
                </a:solidFill>
                <a:latin typeface="Rubik" pitchFamily="2" charset="-79"/>
                <a:ea typeface="Tahoma" panose="020B0604030504040204" pitchFamily="34" charset="0"/>
                <a:cs typeface="Rubik" pitchFamily="2" charset="-79"/>
              </a:rPr>
              <a:t>A Solve</a:t>
            </a:r>
          </a:p>
        </p:txBody>
      </p:sp>
      <p:graphicFrame>
        <p:nvGraphicFramePr>
          <p:cNvPr id="12" name="Table 10">
            <a:extLst>
              <a:ext uri="{FF2B5EF4-FFF2-40B4-BE49-F238E27FC236}">
                <a16:creationId xmlns:a16="http://schemas.microsoft.com/office/drawing/2014/main" id="{EC8CC78E-FAC8-43AD-8FA3-463063E62B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202381"/>
              </p:ext>
            </p:extLst>
          </p:nvPr>
        </p:nvGraphicFramePr>
        <p:xfrm>
          <a:off x="902889" y="5156266"/>
          <a:ext cx="4457700" cy="2743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0">
                  <a:extLst>
                    <a:ext uri="{9D8B030D-6E8A-4147-A177-3AD203B41FA5}">
                      <a16:colId xmlns:a16="http://schemas.microsoft.com/office/drawing/2014/main" val="3965462226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1045581595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1937769012"/>
                    </a:ext>
                  </a:extLst>
                </a:gridCol>
              </a:tblGrid>
              <a:tr h="1249846">
                <a:tc>
                  <a:txBody>
                    <a:bodyPr/>
                    <a:lstStyle/>
                    <a:p>
                      <a:pPr algn="ctr"/>
                      <a:r>
                        <a:rPr lang="en-GB" sz="3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</a:t>
                      </a:r>
                    </a:p>
                    <a:p>
                      <a:pPr algn="ctr"/>
                      <a:r>
                        <a:rPr lang="en-GB" sz="14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Tahoma" panose="020B0604030504040204" pitchFamily="34" charset="0"/>
                        </a:rPr>
                        <a:t>Membros efetivos</a:t>
                      </a:r>
                      <a:endParaRPr lang="pt-PT" sz="1400" dirty="0">
                        <a:latin typeface="Roboto" panose="02000000000000000000" pitchFamily="2" charset="0"/>
                        <a:ea typeface="Roboto" panose="02000000000000000000" pitchFamily="2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3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15+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Roboto" panose="02000000000000000000" pitchFamily="2" charset="0"/>
                          <a:ea typeface="Roboto" panose="02000000000000000000" pitchFamily="2" charset="0"/>
                          <a:cs typeface="Tahoma" panose="020B0604030504040204" pitchFamily="34" charset="0"/>
                        </a:rPr>
                        <a:t>Parcerias  nacionais e internacionais</a:t>
                      </a:r>
                      <a:endParaRPr kumimoji="0" lang="pt-PT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Roboto" panose="02000000000000000000" pitchFamily="2" charset="0"/>
                        <a:ea typeface="Roboto" panose="02000000000000000000" pitchFamily="2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3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P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Roboto" panose="02000000000000000000" pitchFamily="2" charset="0"/>
                          <a:ea typeface="Roboto" panose="02000000000000000000" pitchFamily="2" charset="0"/>
                          <a:cs typeface="Tahoma" panose="020B0604030504040204" pitchFamily="34" charset="0"/>
                        </a:rPr>
                        <a:t>Publicação científica para as Nações Unidas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9685612"/>
                  </a:ext>
                </a:extLst>
              </a:tr>
              <a:tr h="1249846">
                <a:tc>
                  <a:txBody>
                    <a:bodyPr/>
                    <a:lstStyle/>
                    <a:p>
                      <a:pPr algn="ctr"/>
                      <a:endParaRPr lang="pt-PT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8902279"/>
                  </a:ext>
                </a:extLst>
              </a:tr>
            </a:tbl>
          </a:graphicData>
        </a:graphic>
      </p:graphicFrame>
      <p:sp>
        <p:nvSpPr>
          <p:cNvPr id="13" name="CaixaDeTexto 12">
            <a:extLst>
              <a:ext uri="{FF2B5EF4-FFF2-40B4-BE49-F238E27FC236}">
                <a16:creationId xmlns:a16="http://schemas.microsoft.com/office/drawing/2014/main" id="{ECA14056-64CF-4004-93E8-3B9564894DCC}"/>
              </a:ext>
            </a:extLst>
          </p:cNvPr>
          <p:cNvSpPr txBox="1"/>
          <p:nvPr/>
        </p:nvSpPr>
        <p:spPr>
          <a:xfrm>
            <a:off x="1296494" y="1406200"/>
            <a:ext cx="3824398" cy="375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1200"/>
              </a:spcBef>
              <a:buClr>
                <a:schemeClr val="bg1"/>
              </a:buClr>
              <a:buFont typeface="Courier New" panose="02070309020205020404" pitchFamily="49" charset="0"/>
              <a:buChar char="o"/>
            </a:pPr>
            <a:r>
              <a:rPr lang="en-GB" sz="1400" kern="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Fundada em 2019 na Faculdade de Ciências e Tecnlogias da Universiade de Coimbra</a:t>
            </a:r>
          </a:p>
          <a:p>
            <a:pPr marL="285750" indent="-285750">
              <a:lnSpc>
                <a:spcPct val="150000"/>
              </a:lnSpc>
              <a:spcBef>
                <a:spcPts val="1200"/>
              </a:spcBef>
              <a:buClr>
                <a:schemeClr val="bg1"/>
              </a:buClr>
              <a:buFont typeface="Courier New" panose="02070309020205020404" pitchFamily="49" charset="0"/>
              <a:buChar char="o"/>
            </a:pPr>
            <a:r>
              <a:rPr lang="en-GB" sz="1400" kern="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Em processo de creditação pela Junior Enterprises Portugal</a:t>
            </a:r>
          </a:p>
          <a:p>
            <a:pPr marL="285750" indent="-285750">
              <a:lnSpc>
                <a:spcPct val="150000"/>
              </a:lnSpc>
              <a:spcBef>
                <a:spcPts val="1200"/>
              </a:spcBef>
              <a:buClr>
                <a:schemeClr val="bg1"/>
              </a:buClr>
              <a:buFont typeface="Courier New" panose="02070309020205020404" pitchFamily="49" charset="0"/>
              <a:buChar char="o"/>
            </a:pPr>
            <a:r>
              <a:rPr lang="en-GB" sz="1400" kern="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Estabelecimento de contacto entre estudantes e o future mercado de trabalho</a:t>
            </a:r>
          </a:p>
          <a:p>
            <a:pPr marL="285750" indent="-285750">
              <a:lnSpc>
                <a:spcPct val="150000"/>
              </a:lnSpc>
              <a:spcBef>
                <a:spcPts val="1200"/>
              </a:spcBef>
              <a:buClr>
                <a:schemeClr val="bg1"/>
              </a:buClr>
              <a:buFont typeface="Courier New" panose="02070309020205020404" pitchFamily="49" charset="0"/>
              <a:buChar char="o"/>
            </a:pPr>
            <a:r>
              <a:rPr lang="en-GB" sz="1400" kern="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Habilitação professional dentro da academia</a:t>
            </a:r>
            <a:endParaRPr lang="pt-PT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91E6C0C0-9028-4355-818E-2874CEF313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2712" y="169490"/>
            <a:ext cx="916156" cy="38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838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ACDD41D-F76A-4F0E-A40A-C4EBA3E287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2712" y="169490"/>
            <a:ext cx="916156" cy="389366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94401A22-4A77-449E-8A19-B006FFE9620A}"/>
              </a:ext>
            </a:extLst>
          </p:cNvPr>
          <p:cNvSpPr txBox="1"/>
          <p:nvPr/>
        </p:nvSpPr>
        <p:spPr>
          <a:xfrm>
            <a:off x="1003177" y="558856"/>
            <a:ext cx="4456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600" b="0" i="0" u="none" strike="noStrike" baseline="0" dirty="0">
                <a:solidFill>
                  <a:srgbClr val="2497D4"/>
                </a:solidFill>
                <a:latin typeface="Rubik" pitchFamily="2" charset="-79"/>
                <a:ea typeface="Tahoma" panose="020B0604030504040204" pitchFamily="34" charset="0"/>
                <a:cs typeface="Rubik" pitchFamily="2" charset="-79"/>
              </a:rPr>
              <a:t>Serviços Prestados</a:t>
            </a:r>
            <a:endParaRPr lang="pt-PT" sz="3600" dirty="0">
              <a:solidFill>
                <a:schemeClr val="accent5">
                  <a:lumMod val="75000"/>
                </a:schemeClr>
              </a:solidFill>
              <a:latin typeface="Rubik" pitchFamily="2" charset="-79"/>
              <a:ea typeface="Tahoma" panose="020B0604030504040204" pitchFamily="34" charset="0"/>
              <a:cs typeface="Rubik" pitchFamily="2" charset="-79"/>
            </a:endParaRPr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0F675762-5F55-42DD-8B8F-8FAA94EEE756}"/>
              </a:ext>
            </a:extLst>
          </p:cNvPr>
          <p:cNvSpPr/>
          <p:nvPr/>
        </p:nvSpPr>
        <p:spPr>
          <a:xfrm>
            <a:off x="2246050" y="1495907"/>
            <a:ext cx="4456588" cy="1055334"/>
          </a:xfrm>
          <a:prstGeom prst="roundRect">
            <a:avLst/>
          </a:prstGeom>
          <a:solidFill>
            <a:srgbClr val="7DC6EB"/>
          </a:solidFill>
          <a:ln>
            <a:solidFill>
              <a:srgbClr val="7DC6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BBB6D29C-B452-4D61-BD28-5FB545E7BC88}"/>
              </a:ext>
            </a:extLst>
          </p:cNvPr>
          <p:cNvSpPr/>
          <p:nvPr/>
        </p:nvSpPr>
        <p:spPr>
          <a:xfrm>
            <a:off x="2246049" y="2750969"/>
            <a:ext cx="4456588" cy="1055334"/>
          </a:xfrm>
          <a:prstGeom prst="roundRect">
            <a:avLst/>
          </a:prstGeom>
          <a:solidFill>
            <a:srgbClr val="95D1EF"/>
          </a:solidFill>
          <a:ln>
            <a:solidFill>
              <a:srgbClr val="95D1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 dirty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6C55CE62-28B0-4344-9DDC-9501CF1C550B}"/>
              </a:ext>
            </a:extLst>
          </p:cNvPr>
          <p:cNvSpPr/>
          <p:nvPr/>
        </p:nvSpPr>
        <p:spPr>
          <a:xfrm>
            <a:off x="2246048" y="4006031"/>
            <a:ext cx="4456587" cy="1055334"/>
          </a:xfrm>
          <a:prstGeom prst="roundRect">
            <a:avLst/>
          </a:prstGeom>
          <a:solidFill>
            <a:srgbClr val="A1D6F1"/>
          </a:solidFill>
          <a:ln>
            <a:solidFill>
              <a:srgbClr val="A1D6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4F533DBC-A037-4695-9980-8179143184B6}"/>
              </a:ext>
            </a:extLst>
          </p:cNvPr>
          <p:cNvSpPr/>
          <p:nvPr/>
        </p:nvSpPr>
        <p:spPr>
          <a:xfrm>
            <a:off x="2246047" y="5261093"/>
            <a:ext cx="4456587" cy="1055333"/>
          </a:xfrm>
          <a:prstGeom prst="roundRect">
            <a:avLst/>
          </a:prstGeom>
          <a:solidFill>
            <a:srgbClr val="B0DDF3"/>
          </a:solidFill>
          <a:ln>
            <a:solidFill>
              <a:srgbClr val="B0DD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E3157A0E-F1B8-4438-A3B1-18BE049FED09}"/>
              </a:ext>
            </a:extLst>
          </p:cNvPr>
          <p:cNvSpPr txBox="1"/>
          <p:nvPr/>
        </p:nvSpPr>
        <p:spPr>
          <a:xfrm>
            <a:off x="2401404" y="1565090"/>
            <a:ext cx="4203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Consultoria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00F4284E-6EC5-4279-96B3-F9280A4567DD}"/>
              </a:ext>
            </a:extLst>
          </p:cNvPr>
          <p:cNvSpPr txBox="1"/>
          <p:nvPr/>
        </p:nvSpPr>
        <p:spPr>
          <a:xfrm>
            <a:off x="2274895" y="1824054"/>
            <a:ext cx="4456591" cy="1017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L="285750" indent="-285750">
              <a:lnSpc>
                <a:spcPct val="150000"/>
              </a:lnSpc>
              <a:spcBef>
                <a:spcPts val="1200"/>
              </a:spcBef>
              <a:buClr>
                <a:schemeClr val="bg1"/>
              </a:buClr>
              <a:buFont typeface="Courier New" panose="02070309020205020404" pitchFamily="49" charset="0"/>
              <a:buChar char="o"/>
              <a:defRPr sz="1400" kern="15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defRPr>
            </a:lvl1pPr>
          </a:lstStyle>
          <a:p>
            <a:pPr marL="0" indent="0">
              <a:buNone/>
            </a:pPr>
            <a:r>
              <a:rPr lang="pt-PT" dirty="0"/>
              <a:t>em soluções sustentáveis ao abrigo das normas de atuação referentes à Agenda 2030 das Nações Unidas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1BBBDB24-E4D4-473C-9255-432414311912}"/>
              </a:ext>
            </a:extLst>
          </p:cNvPr>
          <p:cNvSpPr txBox="1"/>
          <p:nvPr/>
        </p:nvSpPr>
        <p:spPr>
          <a:xfrm>
            <a:off x="2401404" y="2761077"/>
            <a:ext cx="42035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Colaboração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AEF93E35-3B77-4242-9A87-84FA4F029A6D}"/>
              </a:ext>
            </a:extLst>
          </p:cNvPr>
          <p:cNvSpPr txBox="1"/>
          <p:nvPr/>
        </p:nvSpPr>
        <p:spPr>
          <a:xfrm>
            <a:off x="2911874" y="3134336"/>
            <a:ext cx="4456588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indent="0">
              <a:lnSpc>
                <a:spcPct val="150000"/>
              </a:lnSpc>
              <a:spcBef>
                <a:spcPts val="1200"/>
              </a:spcBef>
              <a:buClr>
                <a:schemeClr val="bg1"/>
              </a:buClr>
              <a:buFont typeface="Courier New" panose="02070309020205020404" pitchFamily="49" charset="0"/>
              <a:buNone/>
              <a:defRPr sz="1400" kern="15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defRPr>
            </a:lvl1pPr>
          </a:lstStyle>
          <a:p>
            <a:r>
              <a:rPr lang="pt-PT" dirty="0"/>
              <a:t>em trabalhos com as Nações Unidas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EFA21B7-552B-47AF-AFC2-21BD1958A121}"/>
              </a:ext>
            </a:extLst>
          </p:cNvPr>
          <p:cNvSpPr txBox="1"/>
          <p:nvPr/>
        </p:nvSpPr>
        <p:spPr>
          <a:xfrm>
            <a:off x="2401403" y="4046916"/>
            <a:ext cx="4203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Análises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E77567BE-DF03-4412-9531-73ED1628178B}"/>
              </a:ext>
            </a:extLst>
          </p:cNvPr>
          <p:cNvSpPr txBox="1"/>
          <p:nvPr/>
        </p:nvSpPr>
        <p:spPr>
          <a:xfrm>
            <a:off x="2323721" y="4473888"/>
            <a:ext cx="4281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de mercado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97A0EBC4-56C0-48B3-8152-C05460B16D96}"/>
              </a:ext>
            </a:extLst>
          </p:cNvPr>
          <p:cNvSpPr txBox="1"/>
          <p:nvPr/>
        </p:nvSpPr>
        <p:spPr>
          <a:xfrm>
            <a:off x="2401402" y="5292910"/>
            <a:ext cx="42035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Intermediação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42A675D2-7256-44D2-94D9-42E2E4E787D8}"/>
              </a:ext>
            </a:extLst>
          </p:cNvPr>
          <p:cNvSpPr txBox="1"/>
          <p:nvPr/>
        </p:nvSpPr>
        <p:spPr>
          <a:xfrm>
            <a:off x="2401403" y="5693020"/>
            <a:ext cx="4203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 parcerias</a:t>
            </a:r>
          </a:p>
        </p:txBody>
      </p:sp>
    </p:spTree>
    <p:extLst>
      <p:ext uri="{BB962C8B-B14F-4D97-AF65-F5344CB8AC3E}">
        <p14:creationId xmlns:p14="http://schemas.microsoft.com/office/powerpoint/2010/main" val="3915932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C34C1B54-7761-4DAF-AD9D-E5EC0173568D}"/>
              </a:ext>
            </a:extLst>
          </p:cNvPr>
          <p:cNvSpPr/>
          <p:nvPr/>
        </p:nvSpPr>
        <p:spPr>
          <a:xfrm>
            <a:off x="1038687" y="0"/>
            <a:ext cx="4332303" cy="6858000"/>
          </a:xfrm>
          <a:prstGeom prst="rect">
            <a:avLst/>
          </a:prstGeom>
          <a:solidFill>
            <a:srgbClr val="B0DDF3"/>
          </a:solidFill>
          <a:ln>
            <a:solidFill>
              <a:srgbClr val="B0DD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5FEE048-4213-4E0C-A2FF-0690C0460A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2712" y="169490"/>
            <a:ext cx="916156" cy="389366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CC9F39FD-A339-4778-B386-7CDDD6EE9CD4}"/>
              </a:ext>
            </a:extLst>
          </p:cNvPr>
          <p:cNvSpPr txBox="1"/>
          <p:nvPr/>
        </p:nvSpPr>
        <p:spPr>
          <a:xfrm>
            <a:off x="2175028" y="364173"/>
            <a:ext cx="2059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dirty="0">
                <a:solidFill>
                  <a:schemeClr val="bg1"/>
                </a:solidFill>
                <a:latin typeface="Rubik" pitchFamily="2" charset="-79"/>
                <a:ea typeface="Tahoma" panose="020B0604030504040204" pitchFamily="34" charset="0"/>
                <a:cs typeface="Rubik" pitchFamily="2" charset="-79"/>
              </a:rPr>
              <a:t>EWUC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3A24DA97-9548-4C17-980E-59B550F9CF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444" y="512917"/>
            <a:ext cx="1729890" cy="100592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BEA7356B-F67A-45E0-A4C9-7296A0BAE1F1}"/>
              </a:ext>
            </a:extLst>
          </p:cNvPr>
          <p:cNvSpPr txBox="1"/>
          <p:nvPr/>
        </p:nvSpPr>
        <p:spPr>
          <a:xfrm>
            <a:off x="1038688" y="1205186"/>
            <a:ext cx="4332302" cy="1017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400" b="1" i="0" u="none" strike="noStrike" baseline="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Estudo do ciclo de vida dos resíduos de equipamentos</a:t>
            </a:r>
          </a:p>
          <a:p>
            <a:pPr algn="ctr">
              <a:lnSpc>
                <a:spcPct val="150000"/>
              </a:lnSpc>
            </a:pPr>
            <a:r>
              <a:rPr lang="pt-PT" sz="1400" b="1" i="0" u="none" strike="noStrike" baseline="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elétricos e eletrónicos (REEE) dentro da UC</a:t>
            </a:r>
            <a:endParaRPr lang="pt-PT" sz="1400" dirty="0">
              <a:latin typeface="Roboto" panose="02000000000000000000" pitchFamily="2" charset="0"/>
              <a:ea typeface="Roboto" panose="02000000000000000000" pitchFamily="2" charset="0"/>
              <a:cs typeface="Tahoma" panose="020B0604030504040204" pitchFamily="34" charset="0"/>
            </a:endParaRPr>
          </a:p>
        </p:txBody>
      </p:sp>
      <p:graphicFrame>
        <p:nvGraphicFramePr>
          <p:cNvPr id="14" name="Tabela 14">
            <a:extLst>
              <a:ext uri="{FF2B5EF4-FFF2-40B4-BE49-F238E27FC236}">
                <a16:creationId xmlns:a16="http://schemas.microsoft.com/office/drawing/2014/main" id="{505584DB-391F-4062-8C49-CE5587F737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478851"/>
              </p:ext>
            </p:extLst>
          </p:nvPr>
        </p:nvGraphicFramePr>
        <p:xfrm>
          <a:off x="5521911" y="1943850"/>
          <a:ext cx="6546957" cy="4744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2319">
                  <a:extLst>
                    <a:ext uri="{9D8B030D-6E8A-4147-A177-3AD203B41FA5}">
                      <a16:colId xmlns:a16="http://schemas.microsoft.com/office/drawing/2014/main" val="1276912426"/>
                    </a:ext>
                  </a:extLst>
                </a:gridCol>
                <a:gridCol w="2182319">
                  <a:extLst>
                    <a:ext uri="{9D8B030D-6E8A-4147-A177-3AD203B41FA5}">
                      <a16:colId xmlns:a16="http://schemas.microsoft.com/office/drawing/2014/main" val="2414140396"/>
                    </a:ext>
                  </a:extLst>
                </a:gridCol>
                <a:gridCol w="2182319">
                  <a:extLst>
                    <a:ext uri="{9D8B030D-6E8A-4147-A177-3AD203B41FA5}">
                      <a16:colId xmlns:a16="http://schemas.microsoft.com/office/drawing/2014/main" val="1332785576"/>
                    </a:ext>
                  </a:extLst>
                </a:gridCol>
              </a:tblGrid>
              <a:tr h="237233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994992"/>
                  </a:ext>
                </a:extLst>
              </a:tr>
              <a:tr h="237233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501884"/>
                  </a:ext>
                </a:extLst>
              </a:tr>
            </a:tbl>
          </a:graphicData>
        </a:graphic>
      </p:graphicFrame>
      <p:pic>
        <p:nvPicPr>
          <p:cNvPr id="1030" name="Picture 6" descr="UC Business | LinkedIn">
            <a:extLst>
              <a:ext uri="{FF2B5EF4-FFF2-40B4-BE49-F238E27FC236}">
                <a16:creationId xmlns:a16="http://schemas.microsoft.com/office/drawing/2014/main" id="{F8DA523A-1490-41F4-B8BF-215B7593A7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217" y="2201303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CT.uc-Logo-institucional - Eduportugal">
            <a:extLst>
              <a:ext uri="{FF2B5EF4-FFF2-40B4-BE49-F238E27FC236}">
                <a16:creationId xmlns:a16="http://schemas.microsoft.com/office/drawing/2014/main" id="{8F120B3C-3026-4046-81CC-A4271BD8C1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388" y="2201303"/>
            <a:ext cx="2540001" cy="190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CD74D820-4A8A-4CEA-92A9-296A4E67E5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5620" y="2761339"/>
            <a:ext cx="2209992" cy="784928"/>
          </a:xfrm>
          <a:prstGeom prst="rect">
            <a:avLst/>
          </a:prstGeom>
        </p:spPr>
      </p:pic>
      <p:pic>
        <p:nvPicPr>
          <p:cNvPr id="1034" name="Picture 10" descr="Homepage | prodeq">
            <a:extLst>
              <a:ext uri="{FF2B5EF4-FFF2-40B4-BE49-F238E27FC236}">
                <a16:creationId xmlns:a16="http://schemas.microsoft.com/office/drawing/2014/main" id="{0759C09F-1B42-413A-BCFC-29E22F384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217" y="5100772"/>
            <a:ext cx="190500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WEEECYCLE - Associação de Produtores de EEE | LinkedIn">
            <a:extLst>
              <a:ext uri="{FF2B5EF4-FFF2-40B4-BE49-F238E27FC236}">
                <a16:creationId xmlns:a16="http://schemas.microsoft.com/office/drawing/2014/main" id="{CF59C83B-E3B0-4034-A8D3-BC1A45FAC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888" y="4538797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lube de Robótica da Universidade de Coimbra - Home | Facebook">
            <a:extLst>
              <a:ext uri="{FF2B5EF4-FFF2-40B4-BE49-F238E27FC236}">
                <a16:creationId xmlns:a16="http://schemas.microsoft.com/office/drawing/2014/main" id="{AE200262-69D4-4EC5-880F-72DCC0532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9168" y="5096893"/>
            <a:ext cx="2129697" cy="78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02630BC4-753E-474F-9B8C-84C06F218332}"/>
              </a:ext>
            </a:extLst>
          </p:cNvPr>
          <p:cNvSpPr txBox="1"/>
          <p:nvPr/>
        </p:nvSpPr>
        <p:spPr>
          <a:xfrm>
            <a:off x="5698217" y="1802167"/>
            <a:ext cx="2209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>
                <a:solidFill>
                  <a:schemeClr val="accent5">
                    <a:lumMod val="75000"/>
                  </a:schemeClr>
                </a:solidFill>
                <a:latin typeface="Rubik" pitchFamily="2" charset="-79"/>
                <a:ea typeface="Tahoma" panose="020B0604030504040204" pitchFamily="34" charset="0"/>
                <a:cs typeface="Rubik" pitchFamily="2" charset="-79"/>
              </a:rPr>
              <a:t>Parceiros:</a:t>
            </a:r>
          </a:p>
        </p:txBody>
      </p:sp>
      <p:graphicFrame>
        <p:nvGraphicFramePr>
          <p:cNvPr id="19" name="Tabela 19">
            <a:extLst>
              <a:ext uri="{FF2B5EF4-FFF2-40B4-BE49-F238E27FC236}">
                <a16:creationId xmlns:a16="http://schemas.microsoft.com/office/drawing/2014/main" id="{72F28303-1AFD-4544-9AEC-4DAA41362B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783702"/>
              </p:ext>
            </p:extLst>
          </p:nvPr>
        </p:nvGraphicFramePr>
        <p:xfrm>
          <a:off x="1038685" y="2263832"/>
          <a:ext cx="4332301" cy="4594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2301">
                  <a:extLst>
                    <a:ext uri="{9D8B030D-6E8A-4147-A177-3AD203B41FA5}">
                      <a16:colId xmlns:a16="http://schemas.microsoft.com/office/drawing/2014/main" val="396790214"/>
                    </a:ext>
                  </a:extLst>
                </a:gridCol>
              </a:tblGrid>
              <a:tr h="1531389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0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511241"/>
                  </a:ext>
                </a:extLst>
              </a:tr>
              <a:tr h="1531389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0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625417"/>
                  </a:ext>
                </a:extLst>
              </a:tr>
              <a:tr h="1531389">
                <a:tc>
                  <a:txBody>
                    <a:bodyPr/>
                    <a:lstStyle/>
                    <a:p>
                      <a:endParaRPr lang="pt-PT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0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9221122"/>
                  </a:ext>
                </a:extLst>
              </a:tr>
            </a:tbl>
          </a:graphicData>
        </a:graphic>
      </p:graphicFrame>
      <p:sp>
        <p:nvSpPr>
          <p:cNvPr id="20" name="CaixaDeTexto 19">
            <a:extLst>
              <a:ext uri="{FF2B5EF4-FFF2-40B4-BE49-F238E27FC236}">
                <a16:creationId xmlns:a16="http://schemas.microsoft.com/office/drawing/2014/main" id="{6B406801-ADDA-48D5-9F25-A3C14C68BD9B}"/>
              </a:ext>
            </a:extLst>
          </p:cNvPr>
          <p:cNvSpPr txBox="1"/>
          <p:nvPr/>
        </p:nvSpPr>
        <p:spPr>
          <a:xfrm>
            <a:off x="1846555" y="2585791"/>
            <a:ext cx="1266073" cy="702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400" dirty="0"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envolvimento em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BE6A5BA2-E1DE-4802-AAF6-1BAA72211987}"/>
              </a:ext>
            </a:extLst>
          </p:cNvPr>
          <p:cNvSpPr txBox="1"/>
          <p:nvPr/>
        </p:nvSpPr>
        <p:spPr>
          <a:xfrm>
            <a:off x="3006584" y="2511092"/>
            <a:ext cx="688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3185C82B-AE02-45A8-AB3D-C5BA143134EE}"/>
              </a:ext>
            </a:extLst>
          </p:cNvPr>
          <p:cNvSpPr txBox="1"/>
          <p:nvPr/>
        </p:nvSpPr>
        <p:spPr>
          <a:xfrm>
            <a:off x="3409215" y="2585791"/>
            <a:ext cx="1650865" cy="702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400" dirty="0"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eventos de sensibilização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1077774-2BA9-4D01-9C01-863B2C9AEC84}"/>
              </a:ext>
            </a:extLst>
          </p:cNvPr>
          <p:cNvSpPr txBox="1"/>
          <p:nvPr/>
        </p:nvSpPr>
        <p:spPr>
          <a:xfrm>
            <a:off x="1427317" y="4051868"/>
            <a:ext cx="820860" cy="702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400" dirty="0"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recolha de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9EC47E06-635A-42AA-A1A1-1103474B3292}"/>
              </a:ext>
            </a:extLst>
          </p:cNvPr>
          <p:cNvSpPr txBox="1"/>
          <p:nvPr/>
        </p:nvSpPr>
        <p:spPr>
          <a:xfrm>
            <a:off x="2192687" y="3956164"/>
            <a:ext cx="19754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546 kg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E2CCB7FB-4EC2-4F49-B892-040A7B079FEF}"/>
              </a:ext>
            </a:extLst>
          </p:cNvPr>
          <p:cNvSpPr txBox="1"/>
          <p:nvPr/>
        </p:nvSpPr>
        <p:spPr>
          <a:xfrm>
            <a:off x="4075348" y="3986942"/>
            <a:ext cx="1387009" cy="1017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400" dirty="0"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de resíduos elétricos e eletrónicos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CBFF0702-93CF-4980-B0EC-2484AC56597D}"/>
              </a:ext>
            </a:extLst>
          </p:cNvPr>
          <p:cNvSpPr txBox="1"/>
          <p:nvPr/>
        </p:nvSpPr>
        <p:spPr>
          <a:xfrm>
            <a:off x="1483985" y="5445602"/>
            <a:ext cx="376306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7</a:t>
            </a:r>
            <a:r>
              <a:rPr lang="pt-PT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400" dirty="0"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parceiros institucionais e empresariais</a:t>
            </a:r>
          </a:p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82703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32C9ED4E-BD45-45E7-9248-CC8C92C25CE9}"/>
              </a:ext>
            </a:extLst>
          </p:cNvPr>
          <p:cNvSpPr/>
          <p:nvPr/>
        </p:nvSpPr>
        <p:spPr>
          <a:xfrm>
            <a:off x="1038687" y="0"/>
            <a:ext cx="4332303" cy="6858000"/>
          </a:xfrm>
          <a:prstGeom prst="rect">
            <a:avLst/>
          </a:prstGeom>
          <a:solidFill>
            <a:srgbClr val="B0DDF3"/>
          </a:solidFill>
          <a:ln>
            <a:solidFill>
              <a:srgbClr val="B0DD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7ABA35B-D1DE-40A2-81DB-B24B5B9E5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2712" y="169490"/>
            <a:ext cx="916156" cy="38936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2A2EEC74-7666-4753-A265-2F2DFB936E8E}"/>
              </a:ext>
            </a:extLst>
          </p:cNvPr>
          <p:cNvSpPr txBox="1"/>
          <p:nvPr/>
        </p:nvSpPr>
        <p:spPr>
          <a:xfrm>
            <a:off x="2041863" y="364546"/>
            <a:ext cx="2894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600" dirty="0">
                <a:solidFill>
                  <a:schemeClr val="bg1"/>
                </a:solidFill>
                <a:latin typeface="Rubik" pitchFamily="2" charset="-79"/>
                <a:ea typeface="Tahoma" panose="020B0604030504040204" pitchFamily="34" charset="0"/>
                <a:cs typeface="Rubik" pitchFamily="2" charset="-79"/>
              </a:rPr>
              <a:t>EnGenious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C9001131-EDAB-4E43-B756-670C28AB67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994" y="2865071"/>
            <a:ext cx="2979678" cy="1127858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C43BA4AE-8B05-4F01-A163-7D096B9C89AD}"/>
              </a:ext>
            </a:extLst>
          </p:cNvPr>
          <p:cNvSpPr txBox="1"/>
          <p:nvPr/>
        </p:nvSpPr>
        <p:spPr>
          <a:xfrm>
            <a:off x="398820" y="1423389"/>
            <a:ext cx="3923930" cy="1017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Evento de carácter anual, </a:t>
            </a:r>
          </a:p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realizado até à data em </a:t>
            </a:r>
          </a:p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formato de conferência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1240D818-043F-4AF8-B815-7240E7E21F0F}"/>
              </a:ext>
            </a:extLst>
          </p:cNvPr>
          <p:cNvSpPr txBox="1"/>
          <p:nvPr/>
        </p:nvSpPr>
        <p:spPr>
          <a:xfrm>
            <a:off x="2086251" y="3266097"/>
            <a:ext cx="3728621" cy="1017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Apresentação do conceito e </a:t>
            </a:r>
          </a:p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cultura empresarial ao público </a:t>
            </a:r>
          </a:p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docente e discente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AF8A669F-691B-4E3A-82DC-5E9C3004C6AE}"/>
              </a:ext>
            </a:extLst>
          </p:cNvPr>
          <p:cNvSpPr txBox="1"/>
          <p:nvPr/>
        </p:nvSpPr>
        <p:spPr>
          <a:xfrm>
            <a:off x="531985" y="5022353"/>
            <a:ext cx="3657600" cy="702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Divulgação do trabalho </a:t>
            </a:r>
          </a:p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desenvolvido pela empresa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AD04CBFB-DE39-408E-A934-92FA7C0DF267}"/>
              </a:ext>
            </a:extLst>
          </p:cNvPr>
          <p:cNvSpPr txBox="1"/>
          <p:nvPr/>
        </p:nvSpPr>
        <p:spPr>
          <a:xfrm>
            <a:off x="1348057" y="2409980"/>
            <a:ext cx="35421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+</a:t>
            </a:r>
            <a:r>
              <a:rPr lang="pt-PT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80</a:t>
            </a:r>
            <a:r>
              <a:rPr lang="pt-PT" dirty="0"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 pessoas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39F007BD-27B9-4BB5-B4A1-F2CAE84E95A9}"/>
              </a:ext>
            </a:extLst>
          </p:cNvPr>
          <p:cNvSpPr txBox="1"/>
          <p:nvPr/>
        </p:nvSpPr>
        <p:spPr>
          <a:xfrm>
            <a:off x="2644871" y="4359668"/>
            <a:ext cx="3728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Lançamento do Projeto EWUC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735F487E-9817-4047-B0B9-7E89392AA9AB}"/>
              </a:ext>
            </a:extLst>
          </p:cNvPr>
          <p:cNvSpPr txBox="1"/>
          <p:nvPr/>
        </p:nvSpPr>
        <p:spPr>
          <a:xfrm>
            <a:off x="1225118" y="5930283"/>
            <a:ext cx="3844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Oportunidade de escrever o capítulo da ONU</a:t>
            </a:r>
          </a:p>
        </p:txBody>
      </p:sp>
    </p:spTree>
    <p:extLst>
      <p:ext uri="{BB962C8B-B14F-4D97-AF65-F5344CB8AC3E}">
        <p14:creationId xmlns:p14="http://schemas.microsoft.com/office/powerpoint/2010/main" val="1474288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31844F75-3CAA-41C2-937B-3A63133F870F}"/>
              </a:ext>
            </a:extLst>
          </p:cNvPr>
          <p:cNvSpPr/>
          <p:nvPr/>
        </p:nvSpPr>
        <p:spPr>
          <a:xfrm>
            <a:off x="1038687" y="0"/>
            <a:ext cx="4332303" cy="6858000"/>
          </a:xfrm>
          <a:prstGeom prst="rect">
            <a:avLst/>
          </a:prstGeom>
          <a:solidFill>
            <a:srgbClr val="B0DDF3"/>
          </a:solidFill>
          <a:ln>
            <a:solidFill>
              <a:srgbClr val="B0DD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A0CEABF-47F7-49B0-9ADA-01F7A95570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2712" y="169490"/>
            <a:ext cx="916156" cy="38936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40FD5C9C-13DF-4AAF-A748-0BA061D19F6A}"/>
              </a:ext>
            </a:extLst>
          </p:cNvPr>
          <p:cNvSpPr txBox="1"/>
          <p:nvPr/>
        </p:nvSpPr>
        <p:spPr>
          <a:xfrm>
            <a:off x="1819922" y="363984"/>
            <a:ext cx="2778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dirty="0">
                <a:solidFill>
                  <a:schemeClr val="bg1"/>
                </a:solidFill>
                <a:latin typeface="Rubik" pitchFamily="2" charset="-79"/>
                <a:ea typeface="Tahoma" panose="020B0604030504040204" pitchFamily="34" charset="0"/>
                <a:cs typeface="Rubik" pitchFamily="2" charset="-79"/>
              </a:rPr>
              <a:t>TechUp</a:t>
            </a:r>
          </a:p>
        </p:txBody>
      </p:sp>
      <p:pic>
        <p:nvPicPr>
          <p:cNvPr id="9" name="Imagem 8" descr="Uma imagem com texto, ClipArt&#10;&#10;Descrição gerada automaticamente">
            <a:extLst>
              <a:ext uri="{FF2B5EF4-FFF2-40B4-BE49-F238E27FC236}">
                <a16:creationId xmlns:a16="http://schemas.microsoft.com/office/drawing/2014/main" id="{3EE7F6DF-6E8B-44A0-9E4A-9B9BAA9629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453" y="2960329"/>
            <a:ext cx="2499577" cy="937341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B3A8EED3-F7EE-4FF5-854D-1773944A89D8}"/>
              </a:ext>
            </a:extLst>
          </p:cNvPr>
          <p:cNvSpPr txBox="1"/>
          <p:nvPr/>
        </p:nvSpPr>
        <p:spPr>
          <a:xfrm>
            <a:off x="1038686" y="1611306"/>
            <a:ext cx="4332303" cy="457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Abordagem flexível, </a:t>
            </a:r>
          </a:p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inovadora e customizada</a:t>
            </a:r>
          </a:p>
          <a:p>
            <a:pPr algn="ctr">
              <a:lnSpc>
                <a:spcPct val="150000"/>
              </a:lnSpc>
            </a:pPr>
            <a:endParaRPr lang="pt-PT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ahom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endParaRPr lang="pt-PT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ahom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Dinamização e divulgação </a:t>
            </a:r>
          </a:p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tecnológica e profissional</a:t>
            </a:r>
          </a:p>
          <a:p>
            <a:pPr algn="ctr">
              <a:lnSpc>
                <a:spcPct val="150000"/>
              </a:lnSpc>
            </a:pPr>
            <a:endParaRPr lang="pt-PT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ahom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endParaRPr lang="pt-PT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ahom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Organização de eventos </a:t>
            </a:r>
          </a:p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e competições seletivas</a:t>
            </a:r>
          </a:p>
          <a:p>
            <a:pPr algn="ctr">
              <a:lnSpc>
                <a:spcPct val="150000"/>
              </a:lnSpc>
            </a:pPr>
            <a:endParaRPr lang="pt-PT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ahom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endParaRPr lang="pt-PT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ahom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Plataforma </a:t>
            </a:r>
          </a:p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digital multicanal  </a:t>
            </a:r>
          </a:p>
        </p:txBody>
      </p:sp>
    </p:spTree>
    <p:extLst>
      <p:ext uri="{BB962C8B-B14F-4D97-AF65-F5344CB8AC3E}">
        <p14:creationId xmlns:p14="http://schemas.microsoft.com/office/powerpoint/2010/main" val="455132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7223B397-5D19-4E03-8006-A88CDED5A242}"/>
              </a:ext>
            </a:extLst>
          </p:cNvPr>
          <p:cNvSpPr/>
          <p:nvPr/>
        </p:nvSpPr>
        <p:spPr>
          <a:xfrm>
            <a:off x="1038687" y="0"/>
            <a:ext cx="4332303" cy="6858000"/>
          </a:xfrm>
          <a:prstGeom prst="rect">
            <a:avLst/>
          </a:prstGeom>
          <a:solidFill>
            <a:srgbClr val="B0DDF3"/>
          </a:solidFill>
          <a:ln>
            <a:solidFill>
              <a:srgbClr val="B0DD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7D642DC-791D-4E87-BCBE-70F8AFAE1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2712" y="169490"/>
            <a:ext cx="916156" cy="389366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2532AE35-4432-458F-BDB1-F52D4CE34A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512" y="2319337"/>
            <a:ext cx="2219325" cy="2219325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1B8925F2-FBE0-4E3D-A90F-09F88DFFCAF2}"/>
              </a:ext>
            </a:extLst>
          </p:cNvPr>
          <p:cNvSpPr txBox="1"/>
          <p:nvPr/>
        </p:nvSpPr>
        <p:spPr>
          <a:xfrm>
            <a:off x="1544715" y="292963"/>
            <a:ext cx="3497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>
                <a:solidFill>
                  <a:schemeClr val="bg1"/>
                </a:solidFill>
                <a:latin typeface="Rubik" pitchFamily="2" charset="-79"/>
                <a:ea typeface="Tahoma" panose="020B0604030504040204" pitchFamily="34" charset="0"/>
                <a:cs typeface="Rubik" pitchFamily="2" charset="-79"/>
              </a:rPr>
              <a:t>ESDG </a:t>
            </a:r>
            <a:r>
              <a:rPr lang="pt-PT" sz="3600" dirty="0">
                <a:solidFill>
                  <a:schemeClr val="bg1"/>
                </a:solidFill>
                <a:latin typeface="Rubik" pitchFamily="2" charset="-79"/>
                <a:ea typeface="Tahoma" panose="020B0604030504040204" pitchFamily="34" charset="0"/>
                <a:cs typeface="Rubik" pitchFamily="2" charset="-79"/>
              </a:rPr>
              <a:t>17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11D812C8-3E65-4319-9C16-2A10C751CDB0}"/>
              </a:ext>
            </a:extLst>
          </p:cNvPr>
          <p:cNvSpPr txBox="1"/>
          <p:nvPr/>
        </p:nvSpPr>
        <p:spPr>
          <a:xfrm>
            <a:off x="1176290" y="1303674"/>
            <a:ext cx="4057095" cy="295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The Encyclopedia of the UN Sustainable Development Goals foi um projeto no qual surgiu a oportunidade da Solve participar com a construção de um capítulo inserido na ODS número 17: Parcerias e Meios de Implementação. Foram escritas quase 13 páginas, mostrando o contexto da empresa júnior e da educação pro desenvolvimento sustentável.</a:t>
            </a:r>
          </a:p>
        </p:txBody>
      </p:sp>
    </p:spTree>
    <p:extLst>
      <p:ext uri="{BB962C8B-B14F-4D97-AF65-F5344CB8AC3E}">
        <p14:creationId xmlns:p14="http://schemas.microsoft.com/office/powerpoint/2010/main" val="1350620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1015A5B6-7015-40B2-97B1-6936DAAE089C}"/>
              </a:ext>
            </a:extLst>
          </p:cNvPr>
          <p:cNvSpPr/>
          <p:nvPr/>
        </p:nvSpPr>
        <p:spPr>
          <a:xfrm>
            <a:off x="1038687" y="0"/>
            <a:ext cx="4332303" cy="6858000"/>
          </a:xfrm>
          <a:prstGeom prst="rect">
            <a:avLst/>
          </a:prstGeom>
          <a:solidFill>
            <a:srgbClr val="B0DDF3"/>
          </a:solidFill>
          <a:ln>
            <a:solidFill>
              <a:srgbClr val="B0DD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2978C7D-14B2-4D3F-AA80-3519B8D63B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2712" y="169490"/>
            <a:ext cx="916156" cy="38936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0881902E-3E17-4EEB-85FF-BB9A13CE319A}"/>
              </a:ext>
            </a:extLst>
          </p:cNvPr>
          <p:cNvSpPr txBox="1"/>
          <p:nvPr/>
        </p:nvSpPr>
        <p:spPr>
          <a:xfrm>
            <a:off x="1979720" y="337351"/>
            <a:ext cx="2592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dirty="0">
                <a:solidFill>
                  <a:schemeClr val="bg1"/>
                </a:solidFill>
                <a:latin typeface="Rubik" pitchFamily="2" charset="-79"/>
                <a:ea typeface="Tahoma" panose="020B0604030504040204" pitchFamily="34" charset="0"/>
                <a:cs typeface="Rubik" pitchFamily="2" charset="-79"/>
              </a:rPr>
              <a:t>Circle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2F4044F3-02BB-4B77-A7EA-5B56FDFE14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171" y="2318400"/>
            <a:ext cx="2221200" cy="22212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1C58FD37-942B-4BBB-8738-9EDBE7759119}"/>
              </a:ext>
            </a:extLst>
          </p:cNvPr>
          <p:cNvSpPr txBox="1"/>
          <p:nvPr/>
        </p:nvSpPr>
        <p:spPr>
          <a:xfrm>
            <a:off x="1180729" y="1321033"/>
            <a:ext cx="4048218" cy="5219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Coalition for the Improvement and Research of Circular Economy (CIRCLE)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ahom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ahom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O Projeto EWUC construiu uma base sólida na gestão de projetos internos da JE, sendo importante para a formação de know-how necessário para amplificar próximas ações e aprofundar em alguns tópicos</a:t>
            </a:r>
          </a:p>
          <a:p>
            <a:pPr algn="ctr">
              <a:lnSpc>
                <a:spcPct val="150000"/>
              </a:lnSpc>
            </a:pPr>
            <a:endParaRPr lang="pt-PT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ahom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endParaRPr lang="pt-PT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ahom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PT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O CIRCLE terá como principais funções: Gestão de Resíduos, Consultoria Ambiental e Marketing Estratégico. Além disso, a parceria da WeeeCycle é um dos diferenciais para atingir os objetivos do projeto!</a:t>
            </a:r>
          </a:p>
        </p:txBody>
      </p:sp>
    </p:spTree>
    <p:extLst>
      <p:ext uri="{BB962C8B-B14F-4D97-AF65-F5344CB8AC3E}">
        <p14:creationId xmlns:p14="http://schemas.microsoft.com/office/powerpoint/2010/main" val="122141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>
            <a:extLst>
              <a:ext uri="{FF2B5EF4-FFF2-40B4-BE49-F238E27FC236}">
                <a16:creationId xmlns:a16="http://schemas.microsoft.com/office/drawing/2014/main" id="{0A7AE483-B2CA-45C0-86A7-D758F9A195B3}"/>
              </a:ext>
            </a:extLst>
          </p:cNvPr>
          <p:cNvSpPr txBox="1"/>
          <p:nvPr/>
        </p:nvSpPr>
        <p:spPr>
          <a:xfrm>
            <a:off x="850232" y="3478168"/>
            <a:ext cx="3944679" cy="2427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email: geral@solveportugal.com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Instagram: @solve.pt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Facebook: solve.pt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LinkedIn: Solve – Engineering Consulting</a:t>
            </a:r>
          </a:p>
        </p:txBody>
      </p:sp>
      <p:sp>
        <p:nvSpPr>
          <p:cNvPr id="6" name="Arrow: Pentagon 9">
            <a:extLst>
              <a:ext uri="{FF2B5EF4-FFF2-40B4-BE49-F238E27FC236}">
                <a16:creationId xmlns:a16="http://schemas.microsoft.com/office/drawing/2014/main" id="{F98FA556-1F2A-4466-B18E-15BDC7BC6EA3}"/>
              </a:ext>
            </a:extLst>
          </p:cNvPr>
          <p:cNvSpPr/>
          <p:nvPr/>
        </p:nvSpPr>
        <p:spPr>
          <a:xfrm>
            <a:off x="850232" y="952499"/>
            <a:ext cx="3342509" cy="2200314"/>
          </a:xfrm>
          <a:prstGeom prst="homePlate">
            <a:avLst>
              <a:gd name="adj" fmla="val 15670"/>
            </a:avLst>
          </a:prstGeom>
          <a:solidFill>
            <a:srgbClr val="2795D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EB80DF77-8358-4D1E-A178-FE1217588B16}"/>
              </a:ext>
            </a:extLst>
          </p:cNvPr>
          <p:cNvSpPr txBox="1"/>
          <p:nvPr/>
        </p:nvSpPr>
        <p:spPr>
          <a:xfrm>
            <a:off x="1053974" y="1162069"/>
            <a:ext cx="2669406" cy="1781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kern="12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Tahoma" panose="020B0604030504040204" pitchFamily="34" charset="0"/>
              </a:rPr>
              <a:t>Contacte-nos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E9312A33-0884-4C3D-B84D-D6FE939104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653" y="1777284"/>
            <a:ext cx="6454699" cy="27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1115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360</Words>
  <Application>Microsoft Office PowerPoint</Application>
  <PresentationFormat>Ecrã Panorâmico</PresentationFormat>
  <Paragraphs>74</Paragraphs>
  <Slides>9</Slides>
  <Notes>0</Notes>
  <HiddenSlides>5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Roboto</vt:lpstr>
      <vt:lpstr>Rubik</vt:lpstr>
      <vt:lpstr>Tahoma</vt:lpstr>
      <vt:lpstr>Verdana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Miguel Ricardo Couto Loureiro</dc:creator>
  <cp:lastModifiedBy>Pedro Henrique pedro</cp:lastModifiedBy>
  <cp:revision>35</cp:revision>
  <dcterms:created xsi:type="dcterms:W3CDTF">2021-03-30T00:03:06Z</dcterms:created>
  <dcterms:modified xsi:type="dcterms:W3CDTF">2021-05-26T09:01:00Z</dcterms:modified>
</cp:coreProperties>
</file>