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86" r:id="rId3"/>
    <p:sldId id="299" r:id="rId4"/>
    <p:sldId id="259" r:id="rId5"/>
    <p:sldId id="262" r:id="rId6"/>
    <p:sldId id="292" r:id="rId7"/>
    <p:sldId id="289" r:id="rId8"/>
    <p:sldId id="291" r:id="rId9"/>
    <p:sldId id="294" r:id="rId10"/>
    <p:sldId id="287" r:id="rId11"/>
    <p:sldId id="288" r:id="rId12"/>
    <p:sldId id="293" r:id="rId13"/>
    <p:sldId id="297" r:id="rId14"/>
    <p:sldId id="296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22"/>
    <a:srgbClr val="7F4300"/>
    <a:srgbClr val="FF8700"/>
    <a:srgbClr val="FFFFFF"/>
    <a:srgbClr val="636362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A783CA3-BE23-4D98-B2A0-96A8EBFD1FB0}">
  <a:tblStyle styleId="{9A783CA3-BE23-4D98-B2A0-96A8EBFD1FB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84" autoAdjust="0"/>
    <p:restoredTop sz="94660"/>
  </p:normalViewPr>
  <p:slideViewPr>
    <p:cSldViewPr snapToGrid="0">
      <p:cViewPr varScale="1">
        <p:scale>
          <a:sx n="57" d="100"/>
          <a:sy n="57" d="100"/>
        </p:scale>
        <p:origin x="-1112" y="-10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EE4D81-4465-4AAD-BB08-3FDD75BC4EC2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880C18C-6CE3-4336-B4AA-6BA3A499BBBC}">
      <dgm:prSet phldrT="[Tex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100" noProof="0" dirty="0"/>
            <a:t>GIC – Sources Forecasting</a:t>
          </a:r>
        </a:p>
      </dgm:t>
    </dgm:pt>
    <dgm:pt modelId="{43ACDD96-A7EF-41CC-BFD3-A2950AF1746C}" type="parTrans" cxnId="{D71FB9CA-033C-465F-96CC-9C112674A73D}">
      <dgm:prSet/>
      <dgm:spPr/>
      <dgm:t>
        <a:bodyPr/>
        <a:lstStyle/>
        <a:p>
          <a:endParaRPr lang="en-GB"/>
        </a:p>
      </dgm:t>
    </dgm:pt>
    <dgm:pt modelId="{A86E7113-21F3-42DA-BF4E-EE029C1D25E7}" type="sibTrans" cxnId="{D71FB9CA-033C-465F-96CC-9C112674A73D}">
      <dgm:prSet/>
      <dgm:spPr/>
      <dgm:t>
        <a:bodyPr/>
        <a:lstStyle/>
        <a:p>
          <a:endParaRPr lang="en-GB"/>
        </a:p>
      </dgm:t>
    </dgm:pt>
    <dgm:pt modelId="{7DF91E41-2D75-4008-81A9-EFB185BA830E}">
      <dgm:prSet phldrT="[Texto]"/>
      <dgm:spPr/>
      <dgm:t>
        <a:bodyPr/>
        <a:lstStyle/>
        <a:p>
          <a:r>
            <a:rPr lang="en-US" noProof="0" dirty="0"/>
            <a:t>GIC Modelling</a:t>
          </a:r>
        </a:p>
      </dgm:t>
    </dgm:pt>
    <dgm:pt modelId="{4ED775FF-04BB-4BC4-AE3D-4DDF63AC45BE}" type="parTrans" cxnId="{DA3CAA9A-9AD3-48EA-88E0-A084D7199508}">
      <dgm:prSet/>
      <dgm:spPr/>
      <dgm:t>
        <a:bodyPr/>
        <a:lstStyle/>
        <a:p>
          <a:endParaRPr lang="en-GB"/>
        </a:p>
      </dgm:t>
    </dgm:pt>
    <dgm:pt modelId="{2FB8FF80-D6FA-4413-9CE9-369056C04AA1}" type="sibTrans" cxnId="{DA3CAA9A-9AD3-48EA-88E0-A084D7199508}">
      <dgm:prSet/>
      <dgm:spPr/>
      <dgm:t>
        <a:bodyPr/>
        <a:lstStyle/>
        <a:p>
          <a:endParaRPr lang="en-GB"/>
        </a:p>
      </dgm:t>
    </dgm:pt>
    <dgm:pt modelId="{8E8C2170-0CC3-459B-BACF-152D32481E70}">
      <dgm:prSet phldrT="[Texto]"/>
      <dgm:spPr/>
      <dgm:t>
        <a:bodyPr/>
        <a:lstStyle/>
        <a:p>
          <a:r>
            <a:rPr lang="en-GB" dirty="0"/>
            <a:t>To predict the flow of high GICs in the transmission network</a:t>
          </a:r>
        </a:p>
      </dgm:t>
    </dgm:pt>
    <dgm:pt modelId="{05BFA554-F159-4731-9A86-1533B1AA3330}" type="parTrans" cxnId="{6B7321B4-492B-4AE2-95AE-B732F4F1D11F}">
      <dgm:prSet/>
      <dgm:spPr/>
      <dgm:t>
        <a:bodyPr/>
        <a:lstStyle/>
        <a:p>
          <a:endParaRPr lang="en-GB"/>
        </a:p>
      </dgm:t>
    </dgm:pt>
    <dgm:pt modelId="{DCFAF2A8-FB58-4170-8953-0AE174D540CE}" type="sibTrans" cxnId="{6B7321B4-492B-4AE2-95AE-B732F4F1D11F}">
      <dgm:prSet/>
      <dgm:spPr/>
      <dgm:t>
        <a:bodyPr/>
        <a:lstStyle/>
        <a:p>
          <a:endParaRPr lang="en-GB"/>
        </a:p>
      </dgm:t>
    </dgm:pt>
    <dgm:pt modelId="{9802B89A-706D-47EC-9D6D-D32AC3AEE3EB}">
      <dgm:prSet phldrT="[Texto]"/>
      <dgm:spPr/>
      <dgm:t>
        <a:bodyPr/>
        <a:lstStyle/>
        <a:p>
          <a:r>
            <a:rPr lang="en-US" noProof="0" dirty="0"/>
            <a:t>GIC Measuring</a:t>
          </a:r>
        </a:p>
      </dgm:t>
    </dgm:pt>
    <dgm:pt modelId="{07E49E1C-45E3-46DC-BE28-24AEFA3DD8EC}" type="parTrans" cxnId="{C5139A36-5707-4A73-9CA6-C30048FE1215}">
      <dgm:prSet/>
      <dgm:spPr/>
      <dgm:t>
        <a:bodyPr/>
        <a:lstStyle/>
        <a:p>
          <a:endParaRPr lang="en-GB"/>
        </a:p>
      </dgm:t>
    </dgm:pt>
    <dgm:pt modelId="{B10584BC-238E-4501-A520-5D632124EBF5}" type="sibTrans" cxnId="{C5139A36-5707-4A73-9CA6-C30048FE1215}">
      <dgm:prSet/>
      <dgm:spPr/>
      <dgm:t>
        <a:bodyPr/>
        <a:lstStyle/>
        <a:p>
          <a:endParaRPr lang="en-GB"/>
        </a:p>
      </dgm:t>
    </dgm:pt>
    <dgm:pt modelId="{284AA41F-39E9-4601-9192-C5CBA33FC6B2}">
      <dgm:prSet phldrT="[Texto]"/>
      <dgm:spPr/>
      <dgm:t>
        <a:bodyPr/>
        <a:lstStyle/>
        <a:p>
          <a:r>
            <a:rPr lang="en-US" noProof="0" dirty="0"/>
            <a:t>To validate the models</a:t>
          </a:r>
        </a:p>
      </dgm:t>
    </dgm:pt>
    <dgm:pt modelId="{7C3AC3C9-AD43-4A65-BCB1-022E71FE5093}" type="parTrans" cxnId="{9399877C-9FF2-4B65-9C9E-7D66539B2FA2}">
      <dgm:prSet/>
      <dgm:spPr/>
      <dgm:t>
        <a:bodyPr/>
        <a:lstStyle/>
        <a:p>
          <a:endParaRPr lang="en-GB"/>
        </a:p>
      </dgm:t>
    </dgm:pt>
    <dgm:pt modelId="{21220B8E-B594-48C8-94B8-A2411BC84CEE}" type="sibTrans" cxnId="{9399877C-9FF2-4B65-9C9E-7D66539B2FA2}">
      <dgm:prSet/>
      <dgm:spPr/>
      <dgm:t>
        <a:bodyPr/>
        <a:lstStyle/>
        <a:p>
          <a:endParaRPr lang="en-GB"/>
        </a:p>
      </dgm:t>
    </dgm:pt>
    <dgm:pt modelId="{2D2B9DD8-5A31-4F00-9BB8-108CECB8ED31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100" noProof="0" dirty="0"/>
            <a:t>GIC – Hazards Prevention</a:t>
          </a:r>
        </a:p>
      </dgm:t>
    </dgm:pt>
    <dgm:pt modelId="{DCE9D3C8-8B53-4F35-BEBF-B0297A5A95C1}" type="parTrans" cxnId="{0122AEB2-DCF4-4458-B8DC-96D28C22A551}">
      <dgm:prSet/>
      <dgm:spPr/>
      <dgm:t>
        <a:bodyPr/>
        <a:lstStyle/>
        <a:p>
          <a:endParaRPr lang="en-GB"/>
        </a:p>
      </dgm:t>
    </dgm:pt>
    <dgm:pt modelId="{78A72ED7-51FD-4814-94F0-3BB068B06C52}" type="sibTrans" cxnId="{0122AEB2-DCF4-4458-B8DC-96D28C22A551}">
      <dgm:prSet/>
      <dgm:spPr/>
      <dgm:t>
        <a:bodyPr/>
        <a:lstStyle/>
        <a:p>
          <a:endParaRPr lang="en-GB"/>
        </a:p>
      </dgm:t>
    </dgm:pt>
    <dgm:pt modelId="{55424EDC-2A35-4528-AF09-2FF2FE11EDB9}" type="pres">
      <dgm:prSet presAssocID="{29EE4D81-4465-4AAD-BB08-3FDD75BC4EC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t-PT"/>
        </a:p>
      </dgm:t>
    </dgm:pt>
    <dgm:pt modelId="{230BFC59-61FF-474F-92F2-0E370A8C9434}" type="pres">
      <dgm:prSet presAssocID="{0880C18C-6CE3-4336-B4AA-6BA3A499BBBC}" presName="composite" presStyleCnt="0"/>
      <dgm:spPr/>
    </dgm:pt>
    <dgm:pt modelId="{66253052-629D-4470-BC48-5B3C1F3BAE03}" type="pres">
      <dgm:prSet presAssocID="{0880C18C-6CE3-4336-B4AA-6BA3A499BBBC}" presName="bentUpArrow1" presStyleLbl="alignImgPlace1" presStyleIdx="0" presStyleCnt="3"/>
      <dgm:spPr/>
    </dgm:pt>
    <dgm:pt modelId="{95367EE8-D617-4199-B8A7-6E17330DA27E}" type="pres">
      <dgm:prSet presAssocID="{0880C18C-6CE3-4336-B4AA-6BA3A499BBBC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113BA65-444F-46FC-9DCD-DC5F3D839791}" type="pres">
      <dgm:prSet presAssocID="{0880C18C-6CE3-4336-B4AA-6BA3A499BBBC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E16FC681-9096-45F9-83AF-C9FE170B974D}" type="pres">
      <dgm:prSet presAssocID="{A86E7113-21F3-42DA-BF4E-EE029C1D25E7}" presName="sibTrans" presStyleCnt="0"/>
      <dgm:spPr/>
    </dgm:pt>
    <dgm:pt modelId="{BB748760-60BF-4CC5-A747-BAD1965C09A5}" type="pres">
      <dgm:prSet presAssocID="{7DF91E41-2D75-4008-81A9-EFB185BA830E}" presName="composite" presStyleCnt="0"/>
      <dgm:spPr/>
    </dgm:pt>
    <dgm:pt modelId="{FE562BC1-FC9F-435E-B941-95BEEF7AC571}" type="pres">
      <dgm:prSet presAssocID="{7DF91E41-2D75-4008-81A9-EFB185BA830E}" presName="bentUpArrow1" presStyleLbl="alignImgPlace1" presStyleIdx="1" presStyleCnt="3"/>
      <dgm:spPr/>
    </dgm:pt>
    <dgm:pt modelId="{7DDE9340-C9BB-4C5D-A070-67A227AFDC7E}" type="pres">
      <dgm:prSet presAssocID="{7DF91E41-2D75-4008-81A9-EFB185BA830E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4B0A312-C7D8-4DD5-B77A-466CF95090C2}" type="pres">
      <dgm:prSet presAssocID="{7DF91E41-2D75-4008-81A9-EFB185BA830E}" presName="ChildText" presStyleLbl="revTx" presStyleIdx="1" presStyleCnt="3" custScaleX="345228" custLinFactX="21697" custLinFactNeighborX="100000" custLinFactNeighborY="6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FBDE77C-E3EE-4831-8EA9-5D29856ADADE}" type="pres">
      <dgm:prSet presAssocID="{2FB8FF80-D6FA-4413-9CE9-369056C04AA1}" presName="sibTrans" presStyleCnt="0"/>
      <dgm:spPr/>
    </dgm:pt>
    <dgm:pt modelId="{5985F5FA-CE61-46B9-868B-4C262273E17B}" type="pres">
      <dgm:prSet presAssocID="{9802B89A-706D-47EC-9D6D-D32AC3AEE3EB}" presName="composite" presStyleCnt="0"/>
      <dgm:spPr/>
    </dgm:pt>
    <dgm:pt modelId="{2CD4F4EE-B539-4528-9708-8D6D31676241}" type="pres">
      <dgm:prSet presAssocID="{9802B89A-706D-47EC-9D6D-D32AC3AEE3EB}" presName="bentUpArrow1" presStyleLbl="alignImgPlace1" presStyleIdx="2" presStyleCnt="3"/>
      <dgm:spPr/>
    </dgm:pt>
    <dgm:pt modelId="{931079C3-A4CF-433E-9B24-EB91BC2B0CF2}" type="pres">
      <dgm:prSet presAssocID="{9802B89A-706D-47EC-9D6D-D32AC3AEE3EB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6081D4E-7D35-408E-868C-F73D35E4A3C3}" type="pres">
      <dgm:prSet presAssocID="{9802B89A-706D-47EC-9D6D-D32AC3AEE3EB}" presName="ChildText" presStyleLbl="revTx" presStyleIdx="2" presStyleCnt="3" custScaleX="230745" custLinFactNeighborX="63358" custLinFactNeighborY="90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2C485BF-2A66-4EFE-B36E-8B92E47B3AD8}" type="pres">
      <dgm:prSet presAssocID="{B10584BC-238E-4501-A520-5D632124EBF5}" presName="sibTrans" presStyleCnt="0"/>
      <dgm:spPr/>
    </dgm:pt>
    <dgm:pt modelId="{38554793-7452-4265-83BA-053BB60C9E54}" type="pres">
      <dgm:prSet presAssocID="{2D2B9DD8-5A31-4F00-9BB8-108CECB8ED31}" presName="composite" presStyleCnt="0"/>
      <dgm:spPr/>
    </dgm:pt>
    <dgm:pt modelId="{597CB2BB-1043-438E-A76C-D5EDBA21FB87}" type="pres">
      <dgm:prSet presAssocID="{2D2B9DD8-5A31-4F00-9BB8-108CECB8ED31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0122AEB2-DCF4-4458-B8DC-96D28C22A551}" srcId="{29EE4D81-4465-4AAD-BB08-3FDD75BC4EC2}" destId="{2D2B9DD8-5A31-4F00-9BB8-108CECB8ED31}" srcOrd="3" destOrd="0" parTransId="{DCE9D3C8-8B53-4F35-BEBF-B0297A5A95C1}" sibTransId="{78A72ED7-51FD-4814-94F0-3BB068B06C52}"/>
    <dgm:cxn modelId="{C5139A36-5707-4A73-9CA6-C30048FE1215}" srcId="{29EE4D81-4465-4AAD-BB08-3FDD75BC4EC2}" destId="{9802B89A-706D-47EC-9D6D-D32AC3AEE3EB}" srcOrd="2" destOrd="0" parTransId="{07E49E1C-45E3-46DC-BE28-24AEFA3DD8EC}" sibTransId="{B10584BC-238E-4501-A520-5D632124EBF5}"/>
    <dgm:cxn modelId="{74FF8768-7B66-4615-9A12-8E3DA39F00D5}" type="presOf" srcId="{2D2B9DD8-5A31-4F00-9BB8-108CECB8ED31}" destId="{597CB2BB-1043-438E-A76C-D5EDBA21FB87}" srcOrd="0" destOrd="0" presId="urn:microsoft.com/office/officeart/2005/8/layout/StepDownProcess"/>
    <dgm:cxn modelId="{040DFB42-ABBF-41AE-83A1-A41BF7649F42}" type="presOf" srcId="{7DF91E41-2D75-4008-81A9-EFB185BA830E}" destId="{7DDE9340-C9BB-4C5D-A070-67A227AFDC7E}" srcOrd="0" destOrd="0" presId="urn:microsoft.com/office/officeart/2005/8/layout/StepDownProcess"/>
    <dgm:cxn modelId="{6B7321B4-492B-4AE2-95AE-B732F4F1D11F}" srcId="{7DF91E41-2D75-4008-81A9-EFB185BA830E}" destId="{8E8C2170-0CC3-459B-BACF-152D32481E70}" srcOrd="0" destOrd="0" parTransId="{05BFA554-F159-4731-9A86-1533B1AA3330}" sibTransId="{DCFAF2A8-FB58-4170-8953-0AE174D540CE}"/>
    <dgm:cxn modelId="{CB5BF93A-3408-47B9-B52C-92683857F463}" type="presOf" srcId="{284AA41F-39E9-4601-9192-C5CBA33FC6B2}" destId="{D6081D4E-7D35-408E-868C-F73D35E4A3C3}" srcOrd="0" destOrd="0" presId="urn:microsoft.com/office/officeart/2005/8/layout/StepDownProcess"/>
    <dgm:cxn modelId="{9399877C-9FF2-4B65-9C9E-7D66539B2FA2}" srcId="{9802B89A-706D-47EC-9D6D-D32AC3AEE3EB}" destId="{284AA41F-39E9-4601-9192-C5CBA33FC6B2}" srcOrd="0" destOrd="0" parTransId="{7C3AC3C9-AD43-4A65-BCB1-022E71FE5093}" sibTransId="{21220B8E-B594-48C8-94B8-A2411BC84CEE}"/>
    <dgm:cxn modelId="{18A9BE33-5FDC-49D6-9DF3-4CB7F231179F}" type="presOf" srcId="{8E8C2170-0CC3-459B-BACF-152D32481E70}" destId="{F4B0A312-C7D8-4DD5-B77A-466CF95090C2}" srcOrd="0" destOrd="0" presId="urn:microsoft.com/office/officeart/2005/8/layout/StepDownProcess"/>
    <dgm:cxn modelId="{BD6F1ED3-CD1C-4235-BE92-61A191665286}" type="presOf" srcId="{0880C18C-6CE3-4336-B4AA-6BA3A499BBBC}" destId="{95367EE8-D617-4199-B8A7-6E17330DA27E}" srcOrd="0" destOrd="0" presId="urn:microsoft.com/office/officeart/2005/8/layout/StepDownProcess"/>
    <dgm:cxn modelId="{DA3CAA9A-9AD3-48EA-88E0-A084D7199508}" srcId="{29EE4D81-4465-4AAD-BB08-3FDD75BC4EC2}" destId="{7DF91E41-2D75-4008-81A9-EFB185BA830E}" srcOrd="1" destOrd="0" parTransId="{4ED775FF-04BB-4BC4-AE3D-4DDF63AC45BE}" sibTransId="{2FB8FF80-D6FA-4413-9CE9-369056C04AA1}"/>
    <dgm:cxn modelId="{D09D9379-94A6-47B6-901B-F6286728CD60}" type="presOf" srcId="{9802B89A-706D-47EC-9D6D-D32AC3AEE3EB}" destId="{931079C3-A4CF-433E-9B24-EB91BC2B0CF2}" srcOrd="0" destOrd="0" presId="urn:microsoft.com/office/officeart/2005/8/layout/StepDownProcess"/>
    <dgm:cxn modelId="{FEE49A06-0B78-42E6-B93F-126D48507879}" type="presOf" srcId="{29EE4D81-4465-4AAD-BB08-3FDD75BC4EC2}" destId="{55424EDC-2A35-4528-AF09-2FF2FE11EDB9}" srcOrd="0" destOrd="0" presId="urn:microsoft.com/office/officeart/2005/8/layout/StepDownProcess"/>
    <dgm:cxn modelId="{D71FB9CA-033C-465F-96CC-9C112674A73D}" srcId="{29EE4D81-4465-4AAD-BB08-3FDD75BC4EC2}" destId="{0880C18C-6CE3-4336-B4AA-6BA3A499BBBC}" srcOrd="0" destOrd="0" parTransId="{43ACDD96-A7EF-41CC-BFD3-A2950AF1746C}" sibTransId="{A86E7113-21F3-42DA-BF4E-EE029C1D25E7}"/>
    <dgm:cxn modelId="{6331C964-C0A0-4165-A909-2EF4C6057A81}" type="presParOf" srcId="{55424EDC-2A35-4528-AF09-2FF2FE11EDB9}" destId="{230BFC59-61FF-474F-92F2-0E370A8C9434}" srcOrd="0" destOrd="0" presId="urn:microsoft.com/office/officeart/2005/8/layout/StepDownProcess"/>
    <dgm:cxn modelId="{390CD92F-4DF9-49F4-8FD3-DD78CD65DB12}" type="presParOf" srcId="{230BFC59-61FF-474F-92F2-0E370A8C9434}" destId="{66253052-629D-4470-BC48-5B3C1F3BAE03}" srcOrd="0" destOrd="0" presId="urn:microsoft.com/office/officeart/2005/8/layout/StepDownProcess"/>
    <dgm:cxn modelId="{54A045C9-2A45-46A5-BAC0-6A5620506676}" type="presParOf" srcId="{230BFC59-61FF-474F-92F2-0E370A8C9434}" destId="{95367EE8-D617-4199-B8A7-6E17330DA27E}" srcOrd="1" destOrd="0" presId="urn:microsoft.com/office/officeart/2005/8/layout/StepDownProcess"/>
    <dgm:cxn modelId="{BBC88C9F-5765-425A-9746-442263B09BB5}" type="presParOf" srcId="{230BFC59-61FF-474F-92F2-0E370A8C9434}" destId="{4113BA65-444F-46FC-9DCD-DC5F3D839791}" srcOrd="2" destOrd="0" presId="urn:microsoft.com/office/officeart/2005/8/layout/StepDownProcess"/>
    <dgm:cxn modelId="{E2DDC043-74E1-4A4A-8FB0-D02B7227148C}" type="presParOf" srcId="{55424EDC-2A35-4528-AF09-2FF2FE11EDB9}" destId="{E16FC681-9096-45F9-83AF-C9FE170B974D}" srcOrd="1" destOrd="0" presId="urn:microsoft.com/office/officeart/2005/8/layout/StepDownProcess"/>
    <dgm:cxn modelId="{FBB632DA-DDA7-41CB-80C9-CCBAFB3F013D}" type="presParOf" srcId="{55424EDC-2A35-4528-AF09-2FF2FE11EDB9}" destId="{BB748760-60BF-4CC5-A747-BAD1965C09A5}" srcOrd="2" destOrd="0" presId="urn:microsoft.com/office/officeart/2005/8/layout/StepDownProcess"/>
    <dgm:cxn modelId="{B36109E0-1FFF-4D03-9525-F5223A35DF0C}" type="presParOf" srcId="{BB748760-60BF-4CC5-A747-BAD1965C09A5}" destId="{FE562BC1-FC9F-435E-B941-95BEEF7AC571}" srcOrd="0" destOrd="0" presId="urn:microsoft.com/office/officeart/2005/8/layout/StepDownProcess"/>
    <dgm:cxn modelId="{C70D7636-9347-4286-921F-FB3A23C2278E}" type="presParOf" srcId="{BB748760-60BF-4CC5-A747-BAD1965C09A5}" destId="{7DDE9340-C9BB-4C5D-A070-67A227AFDC7E}" srcOrd="1" destOrd="0" presId="urn:microsoft.com/office/officeart/2005/8/layout/StepDownProcess"/>
    <dgm:cxn modelId="{38A13981-FB3D-4D9B-965D-A53BFDB0EC1B}" type="presParOf" srcId="{BB748760-60BF-4CC5-A747-BAD1965C09A5}" destId="{F4B0A312-C7D8-4DD5-B77A-466CF95090C2}" srcOrd="2" destOrd="0" presId="urn:microsoft.com/office/officeart/2005/8/layout/StepDownProcess"/>
    <dgm:cxn modelId="{102D16DB-76EA-4091-8770-9EA166B55AD2}" type="presParOf" srcId="{55424EDC-2A35-4528-AF09-2FF2FE11EDB9}" destId="{CFBDE77C-E3EE-4831-8EA9-5D29856ADADE}" srcOrd="3" destOrd="0" presId="urn:microsoft.com/office/officeart/2005/8/layout/StepDownProcess"/>
    <dgm:cxn modelId="{6E653339-1B72-40E6-A4FB-CE28D4ED04EF}" type="presParOf" srcId="{55424EDC-2A35-4528-AF09-2FF2FE11EDB9}" destId="{5985F5FA-CE61-46B9-868B-4C262273E17B}" srcOrd="4" destOrd="0" presId="urn:microsoft.com/office/officeart/2005/8/layout/StepDownProcess"/>
    <dgm:cxn modelId="{518A2A85-7D1C-4BA1-AF87-06DC10698D1D}" type="presParOf" srcId="{5985F5FA-CE61-46B9-868B-4C262273E17B}" destId="{2CD4F4EE-B539-4528-9708-8D6D31676241}" srcOrd="0" destOrd="0" presId="urn:microsoft.com/office/officeart/2005/8/layout/StepDownProcess"/>
    <dgm:cxn modelId="{22C969F1-A46B-4936-92D9-697B7064DCC9}" type="presParOf" srcId="{5985F5FA-CE61-46B9-868B-4C262273E17B}" destId="{931079C3-A4CF-433E-9B24-EB91BC2B0CF2}" srcOrd="1" destOrd="0" presId="urn:microsoft.com/office/officeart/2005/8/layout/StepDownProcess"/>
    <dgm:cxn modelId="{2EE2CCED-2E77-4F79-9D73-412F0DE42197}" type="presParOf" srcId="{5985F5FA-CE61-46B9-868B-4C262273E17B}" destId="{D6081D4E-7D35-408E-868C-F73D35E4A3C3}" srcOrd="2" destOrd="0" presId="urn:microsoft.com/office/officeart/2005/8/layout/StepDownProcess"/>
    <dgm:cxn modelId="{BDDE5310-2867-4221-BE8E-89D56FFB83F5}" type="presParOf" srcId="{55424EDC-2A35-4528-AF09-2FF2FE11EDB9}" destId="{02C485BF-2A66-4EFE-B36E-8B92E47B3AD8}" srcOrd="5" destOrd="0" presId="urn:microsoft.com/office/officeart/2005/8/layout/StepDownProcess"/>
    <dgm:cxn modelId="{C281862A-0B0D-4E86-A12C-3BC64CAE0B89}" type="presParOf" srcId="{55424EDC-2A35-4528-AF09-2FF2FE11EDB9}" destId="{38554793-7452-4265-83BA-053BB60C9E54}" srcOrd="6" destOrd="0" presId="urn:microsoft.com/office/officeart/2005/8/layout/StepDownProcess"/>
    <dgm:cxn modelId="{8C0767BB-958C-4E54-A7A1-FD1D13BEAFFA}" type="presParOf" srcId="{38554793-7452-4265-83BA-053BB60C9E54}" destId="{597CB2BB-1043-438E-A76C-D5EDBA21FB87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53052-629D-4470-BC48-5B3C1F3BAE03}">
      <dsp:nvSpPr>
        <dsp:cNvPr id="0" name=""/>
        <dsp:cNvSpPr/>
      </dsp:nvSpPr>
      <dsp:spPr>
        <a:xfrm rot="5400000">
          <a:off x="668292" y="726995"/>
          <a:ext cx="638460" cy="72686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367EE8-D617-4199-B8A7-6E17330DA27E}">
      <dsp:nvSpPr>
        <dsp:cNvPr id="0" name=""/>
        <dsp:cNvSpPr/>
      </dsp:nvSpPr>
      <dsp:spPr>
        <a:xfrm>
          <a:off x="499139" y="19249"/>
          <a:ext cx="1074790" cy="752318"/>
        </a:xfrm>
        <a:prstGeom prst="roundRect">
          <a:avLst>
            <a:gd name="adj" fmla="val 1667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/>
            <a:t>GIC – Sources Forecasting</a:t>
          </a:r>
        </a:p>
      </dsp:txBody>
      <dsp:txXfrm>
        <a:off x="535871" y="55981"/>
        <a:ext cx="1001326" cy="678854"/>
      </dsp:txXfrm>
    </dsp:sp>
    <dsp:sp modelId="{4113BA65-444F-46FC-9DCD-DC5F3D839791}">
      <dsp:nvSpPr>
        <dsp:cNvPr id="0" name=""/>
        <dsp:cNvSpPr/>
      </dsp:nvSpPr>
      <dsp:spPr>
        <a:xfrm>
          <a:off x="1573930" y="91000"/>
          <a:ext cx="781700" cy="6080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562BC1-FC9F-435E-B941-95BEEF7AC571}">
      <dsp:nvSpPr>
        <dsp:cNvPr id="0" name=""/>
        <dsp:cNvSpPr/>
      </dsp:nvSpPr>
      <dsp:spPr>
        <a:xfrm rot="5400000">
          <a:off x="1559408" y="1572097"/>
          <a:ext cx="638460" cy="72686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DE9340-C9BB-4C5D-A070-67A227AFDC7E}">
      <dsp:nvSpPr>
        <dsp:cNvPr id="0" name=""/>
        <dsp:cNvSpPr/>
      </dsp:nvSpPr>
      <dsp:spPr>
        <a:xfrm>
          <a:off x="1390255" y="864351"/>
          <a:ext cx="1074790" cy="75231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noProof="0" dirty="0"/>
            <a:t>GIC Modelling</a:t>
          </a:r>
        </a:p>
      </dsp:txBody>
      <dsp:txXfrm>
        <a:off x="1426987" y="901083"/>
        <a:ext cx="1001326" cy="678854"/>
      </dsp:txXfrm>
    </dsp:sp>
    <dsp:sp modelId="{F4B0A312-C7D8-4DD5-B77A-466CF95090C2}">
      <dsp:nvSpPr>
        <dsp:cNvPr id="0" name=""/>
        <dsp:cNvSpPr/>
      </dsp:nvSpPr>
      <dsp:spPr>
        <a:xfrm>
          <a:off x="2449370" y="940134"/>
          <a:ext cx="2698649" cy="6080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/>
            <a:t>To predict the flow of high GICs in the transmission network</a:t>
          </a:r>
        </a:p>
      </dsp:txBody>
      <dsp:txXfrm>
        <a:off x="2449370" y="940134"/>
        <a:ext cx="2698649" cy="608057"/>
      </dsp:txXfrm>
    </dsp:sp>
    <dsp:sp modelId="{2CD4F4EE-B539-4528-9708-8D6D31676241}">
      <dsp:nvSpPr>
        <dsp:cNvPr id="0" name=""/>
        <dsp:cNvSpPr/>
      </dsp:nvSpPr>
      <dsp:spPr>
        <a:xfrm rot="5400000">
          <a:off x="2450524" y="2417200"/>
          <a:ext cx="638460" cy="72686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1079C3-A4CF-433E-9B24-EB91BC2B0CF2}">
      <dsp:nvSpPr>
        <dsp:cNvPr id="0" name=""/>
        <dsp:cNvSpPr/>
      </dsp:nvSpPr>
      <dsp:spPr>
        <a:xfrm>
          <a:off x="2281371" y="1709454"/>
          <a:ext cx="1074790" cy="75231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noProof="0" dirty="0"/>
            <a:t>GIC Measuring</a:t>
          </a:r>
        </a:p>
      </dsp:txBody>
      <dsp:txXfrm>
        <a:off x="2318103" y="1746186"/>
        <a:ext cx="1001326" cy="678854"/>
      </dsp:txXfrm>
    </dsp:sp>
    <dsp:sp modelId="{D6081D4E-7D35-408E-868C-F73D35E4A3C3}">
      <dsp:nvSpPr>
        <dsp:cNvPr id="0" name=""/>
        <dsp:cNvSpPr/>
      </dsp:nvSpPr>
      <dsp:spPr>
        <a:xfrm>
          <a:off x="3340415" y="1836367"/>
          <a:ext cx="1803734" cy="6080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noProof="0" dirty="0"/>
            <a:t>To validate the models</a:t>
          </a:r>
        </a:p>
      </dsp:txBody>
      <dsp:txXfrm>
        <a:off x="3340415" y="1836367"/>
        <a:ext cx="1803734" cy="608057"/>
      </dsp:txXfrm>
    </dsp:sp>
    <dsp:sp modelId="{597CB2BB-1043-438E-A76C-D5EDBA21FB87}">
      <dsp:nvSpPr>
        <dsp:cNvPr id="0" name=""/>
        <dsp:cNvSpPr/>
      </dsp:nvSpPr>
      <dsp:spPr>
        <a:xfrm>
          <a:off x="3172487" y="2554556"/>
          <a:ext cx="1074790" cy="752318"/>
        </a:xfrm>
        <a:prstGeom prst="roundRect">
          <a:avLst>
            <a:gd name="adj" fmla="val 1667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/>
            <a:t>GIC – Hazards Prevention</a:t>
          </a:r>
        </a:p>
      </dsp:txBody>
      <dsp:txXfrm>
        <a:off x="3209219" y="2591288"/>
        <a:ext cx="1001326" cy="678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661104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22222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1025" y="-11025"/>
            <a:ext cx="9144000" cy="5143500"/>
          </a:xfrm>
          <a:prstGeom prst="rect">
            <a:avLst/>
          </a:prstGeom>
          <a:solidFill>
            <a:srgbClr val="222222">
              <a:alpha val="646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160"/>
          </a:p>
        </p:txBody>
      </p:sp>
      <p:sp>
        <p:nvSpPr>
          <p:cNvPr id="11" name="Google Shape;11;p2"/>
          <p:cNvSpPr/>
          <p:nvPr/>
        </p:nvSpPr>
        <p:spPr>
          <a:xfrm>
            <a:off x="5086350" y="-38100"/>
            <a:ext cx="4114800" cy="5219700"/>
          </a:xfrm>
          <a:custGeom>
            <a:avLst/>
            <a:gdLst/>
            <a:ahLst/>
            <a:cxnLst/>
            <a:rect l="l" t="t" r="r" b="b"/>
            <a:pathLst>
              <a:path w="164592" h="208788" extrusionOk="0">
                <a:moveTo>
                  <a:pt x="0" y="1524"/>
                </a:moveTo>
                <a:lnTo>
                  <a:pt x="107442" y="208788"/>
                </a:lnTo>
                <a:lnTo>
                  <a:pt x="164592" y="208788"/>
                </a:lnTo>
                <a:lnTo>
                  <a:pt x="1645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Google Shape;12;p2"/>
          <p:cNvSpPr/>
          <p:nvPr/>
        </p:nvSpPr>
        <p:spPr>
          <a:xfrm flipH="1">
            <a:off x="-418950" y="4394400"/>
            <a:ext cx="8172300" cy="749100"/>
          </a:xfrm>
          <a:prstGeom prst="parallelogram">
            <a:avLst>
              <a:gd name="adj" fmla="val 51542"/>
            </a:avLst>
          </a:prstGeom>
          <a:solidFill>
            <a:srgbClr val="FFFFFF">
              <a:alpha val="176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160">
              <a:solidFill>
                <a:srgbClr val="434343"/>
              </a:solidFill>
            </a:endParaRPr>
          </a:p>
        </p:txBody>
      </p:sp>
      <p:sp>
        <p:nvSpPr>
          <p:cNvPr id="13" name="Google Shape;13;p2"/>
          <p:cNvSpPr/>
          <p:nvPr/>
        </p:nvSpPr>
        <p:spPr>
          <a:xfrm flipH="1">
            <a:off x="1028475" y="4166400"/>
            <a:ext cx="8369700" cy="228000"/>
          </a:xfrm>
          <a:prstGeom prst="parallelogram">
            <a:avLst>
              <a:gd name="adj" fmla="val 5154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160"/>
          </a:p>
        </p:txBody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1028475" y="0"/>
            <a:ext cx="5238600" cy="402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chemeClr val="accen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5086350" y="-38100"/>
            <a:ext cx="4114800" cy="5219700"/>
          </a:xfrm>
          <a:custGeom>
            <a:avLst/>
            <a:gdLst/>
            <a:ahLst/>
            <a:cxnLst/>
            <a:rect l="l" t="t" r="r" b="b"/>
            <a:pathLst>
              <a:path w="164592" h="208788" extrusionOk="0">
                <a:moveTo>
                  <a:pt x="0" y="1524"/>
                </a:moveTo>
                <a:lnTo>
                  <a:pt x="107442" y="208788"/>
                </a:lnTo>
                <a:lnTo>
                  <a:pt x="164592" y="208788"/>
                </a:lnTo>
                <a:lnTo>
                  <a:pt x="164592" y="0"/>
                </a:lnTo>
                <a:close/>
              </a:path>
            </a:pathLst>
          </a:custGeom>
          <a:solidFill>
            <a:srgbClr val="FFFFFF">
              <a:alpha val="17690"/>
            </a:srgbClr>
          </a:solidFill>
          <a:ln>
            <a:noFill/>
          </a:ln>
        </p:spPr>
      </p:sp>
      <p:sp>
        <p:nvSpPr>
          <p:cNvPr id="17" name="Google Shape;17;p3"/>
          <p:cNvSpPr/>
          <p:nvPr/>
        </p:nvSpPr>
        <p:spPr>
          <a:xfrm flipH="1">
            <a:off x="-418950" y="4394400"/>
            <a:ext cx="8172300" cy="749100"/>
          </a:xfrm>
          <a:prstGeom prst="parallelogram">
            <a:avLst>
              <a:gd name="adj" fmla="val 5154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160">
              <a:solidFill>
                <a:srgbClr val="434343"/>
              </a:solidFill>
            </a:endParaRPr>
          </a:p>
        </p:txBody>
      </p:sp>
      <p:sp>
        <p:nvSpPr>
          <p:cNvPr id="18" name="Google Shape;18;p3"/>
          <p:cNvSpPr/>
          <p:nvPr/>
        </p:nvSpPr>
        <p:spPr>
          <a:xfrm flipH="1">
            <a:off x="1028475" y="4166400"/>
            <a:ext cx="8369700" cy="228000"/>
          </a:xfrm>
          <a:prstGeom prst="parallelogram">
            <a:avLst>
              <a:gd name="adj" fmla="val 51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160"/>
          </a:p>
        </p:txBody>
      </p:sp>
      <p:sp>
        <p:nvSpPr>
          <p:cNvPr id="19" name="Google Shape;19;p3"/>
          <p:cNvSpPr txBox="1">
            <a:spLocks noGrp="1"/>
          </p:cNvSpPr>
          <p:nvPr>
            <p:ph type="ctrTitle"/>
          </p:nvPr>
        </p:nvSpPr>
        <p:spPr>
          <a:xfrm>
            <a:off x="1028475" y="2345350"/>
            <a:ext cx="52200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799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799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799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799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799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799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799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799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799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1028475" y="3449650"/>
            <a:ext cx="5220000" cy="57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5"/>
          <p:cNvGrpSpPr/>
          <p:nvPr/>
        </p:nvGrpSpPr>
        <p:grpSpPr>
          <a:xfrm>
            <a:off x="-903537" y="-38100"/>
            <a:ext cx="10524355" cy="5214650"/>
            <a:chOff x="-903537" y="-38100"/>
            <a:chExt cx="10524355" cy="5214650"/>
          </a:xfrm>
        </p:grpSpPr>
        <p:sp>
          <p:nvSpPr>
            <p:cNvPr id="32" name="Google Shape;32;p5"/>
            <p:cNvSpPr/>
            <p:nvPr/>
          </p:nvSpPr>
          <p:spPr>
            <a:xfrm>
              <a:off x="-55075" y="-38100"/>
              <a:ext cx="3312625" cy="5214650"/>
            </a:xfrm>
            <a:custGeom>
              <a:avLst/>
              <a:gdLst/>
              <a:ahLst/>
              <a:cxnLst/>
              <a:rect l="l" t="t" r="r" b="b"/>
              <a:pathLst>
                <a:path w="132505" h="208586" extrusionOk="0">
                  <a:moveTo>
                    <a:pt x="132505" y="207264"/>
                  </a:moveTo>
                  <a:lnTo>
                    <a:pt x="25063" y="0"/>
                  </a:lnTo>
                  <a:lnTo>
                    <a:pt x="0" y="202"/>
                  </a:lnTo>
                  <a:lnTo>
                    <a:pt x="1322" y="20858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33" name="Google Shape;33;p5"/>
            <p:cNvSpPr/>
            <p:nvPr/>
          </p:nvSpPr>
          <p:spPr>
            <a:xfrm flipH="1">
              <a:off x="-903537" y="-17561"/>
              <a:ext cx="1759200" cy="749100"/>
            </a:xfrm>
            <a:prstGeom prst="parallelogram">
              <a:avLst>
                <a:gd name="adj" fmla="val 51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160"/>
            </a:p>
          </p:txBody>
        </p:sp>
        <p:sp>
          <p:nvSpPr>
            <p:cNvPr id="34" name="Google Shape;34;p5"/>
            <p:cNvSpPr/>
            <p:nvPr/>
          </p:nvSpPr>
          <p:spPr>
            <a:xfrm flipH="1">
              <a:off x="472134" y="-9525"/>
              <a:ext cx="518400" cy="749100"/>
            </a:xfrm>
            <a:prstGeom prst="parallelogram">
              <a:avLst>
                <a:gd name="adj" fmla="val 750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160"/>
            </a:p>
          </p:txBody>
        </p:sp>
        <p:sp>
          <p:nvSpPr>
            <p:cNvPr id="35" name="Google Shape;35;p5"/>
            <p:cNvSpPr/>
            <p:nvPr/>
          </p:nvSpPr>
          <p:spPr>
            <a:xfrm flipH="1">
              <a:off x="742953" y="272850"/>
              <a:ext cx="7505700" cy="749100"/>
            </a:xfrm>
            <a:prstGeom prst="parallelogram">
              <a:avLst>
                <a:gd name="adj" fmla="val 51542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160"/>
            </a:p>
          </p:txBody>
        </p:sp>
        <p:sp>
          <p:nvSpPr>
            <p:cNvPr id="36" name="Google Shape;36;p5"/>
            <p:cNvSpPr/>
            <p:nvPr/>
          </p:nvSpPr>
          <p:spPr>
            <a:xfrm flipH="1">
              <a:off x="7861618" y="272850"/>
              <a:ext cx="1759200" cy="749100"/>
            </a:xfrm>
            <a:prstGeom prst="parallelogram">
              <a:avLst>
                <a:gd name="adj" fmla="val 5154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160"/>
            </a:p>
          </p:txBody>
        </p:sp>
        <p:sp>
          <p:nvSpPr>
            <p:cNvPr id="37" name="Google Shape;37;p5"/>
            <p:cNvSpPr/>
            <p:nvPr/>
          </p:nvSpPr>
          <p:spPr>
            <a:xfrm flipH="1">
              <a:off x="990375" y="4925850"/>
              <a:ext cx="8369700" cy="228000"/>
            </a:xfrm>
            <a:prstGeom prst="parallelogram">
              <a:avLst>
                <a:gd name="adj" fmla="val 5154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160"/>
            </a:p>
          </p:txBody>
        </p:sp>
      </p:grpSp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1104900" y="276075"/>
            <a:ext cx="6724500" cy="74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1104900" y="1277625"/>
            <a:ext cx="7581900" cy="364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150" lvl="0" indent="-419055">
              <a:spcBef>
                <a:spcPts val="600"/>
              </a:spcBef>
              <a:spcAft>
                <a:spcPts val="0"/>
              </a:spcAft>
              <a:buSzPts val="3000"/>
              <a:buChar char="▸"/>
              <a:defRPr/>
            </a:lvl1pPr>
            <a:lvl2pPr marL="914301" lvl="1" indent="-380959">
              <a:spcBef>
                <a:spcPts val="0"/>
              </a:spcBef>
              <a:spcAft>
                <a:spcPts val="0"/>
              </a:spcAft>
              <a:buSzPts val="2400"/>
              <a:buChar char="▹"/>
              <a:defRPr/>
            </a:lvl2pPr>
            <a:lvl3pPr marL="1371451" lvl="2" indent="-380959">
              <a:spcBef>
                <a:spcPts val="0"/>
              </a:spcBef>
              <a:spcAft>
                <a:spcPts val="0"/>
              </a:spcAft>
              <a:buSzPts val="2400"/>
              <a:buChar char="▹"/>
              <a:defRPr/>
            </a:lvl3pPr>
            <a:lvl4pPr marL="1828602" lvl="3" indent="-342863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4pPr>
            <a:lvl5pPr marL="2285753" lvl="4" indent="-342863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5pPr>
            <a:lvl6pPr marL="2742903" lvl="5" indent="-342863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6pPr>
            <a:lvl7pPr marL="3200054" lvl="6" indent="-342863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7pPr>
            <a:lvl8pPr marL="3657204" lvl="7" indent="-342863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8pPr>
            <a:lvl9pPr marL="4114355" lvl="8" indent="-342863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594900" cy="73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"/>
          <p:cNvSpPr/>
          <p:nvPr/>
        </p:nvSpPr>
        <p:spPr>
          <a:xfrm>
            <a:off x="-55073" y="-38100"/>
            <a:ext cx="3312625" cy="5214650"/>
          </a:xfrm>
          <a:custGeom>
            <a:avLst/>
            <a:gdLst/>
            <a:ahLst/>
            <a:cxnLst/>
            <a:rect l="l" t="t" r="r" b="b"/>
            <a:pathLst>
              <a:path w="132505" h="208586" extrusionOk="0">
                <a:moveTo>
                  <a:pt x="132505" y="207264"/>
                </a:moveTo>
                <a:lnTo>
                  <a:pt x="25063" y="0"/>
                </a:lnTo>
                <a:lnTo>
                  <a:pt x="0" y="202"/>
                </a:lnTo>
                <a:lnTo>
                  <a:pt x="1322" y="208586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95" name="Google Shape;95;p11"/>
          <p:cNvSpPr/>
          <p:nvPr/>
        </p:nvSpPr>
        <p:spPr>
          <a:xfrm flipH="1">
            <a:off x="-903537" y="-17561"/>
            <a:ext cx="1759200" cy="749100"/>
          </a:xfrm>
          <a:prstGeom prst="parallelogram">
            <a:avLst>
              <a:gd name="adj" fmla="val 5154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160"/>
          </a:p>
        </p:txBody>
      </p:sp>
      <p:sp>
        <p:nvSpPr>
          <p:cNvPr id="96" name="Google Shape;96;p11"/>
          <p:cNvSpPr/>
          <p:nvPr/>
        </p:nvSpPr>
        <p:spPr>
          <a:xfrm flipH="1">
            <a:off x="472134" y="-9525"/>
            <a:ext cx="518400" cy="749100"/>
          </a:xfrm>
          <a:prstGeom prst="parallelogram">
            <a:avLst>
              <a:gd name="adj" fmla="val 7500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160"/>
          </a:p>
        </p:txBody>
      </p:sp>
      <p:sp>
        <p:nvSpPr>
          <p:cNvPr id="97" name="Google Shape;97;p11"/>
          <p:cNvSpPr/>
          <p:nvPr/>
        </p:nvSpPr>
        <p:spPr>
          <a:xfrm flipH="1">
            <a:off x="990375" y="4925850"/>
            <a:ext cx="8369700" cy="228000"/>
          </a:xfrm>
          <a:prstGeom prst="parallelogram">
            <a:avLst>
              <a:gd name="adj" fmla="val 51542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160"/>
          </a:p>
        </p:txBody>
      </p:sp>
      <p:sp>
        <p:nvSpPr>
          <p:cNvPr id="98" name="Google Shape;98;p11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594900" cy="73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inverted">
  <p:cSld name="BLANK_1">
    <p:bg>
      <p:bgPr>
        <a:solidFill>
          <a:schemeClr val="dk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"/>
          <p:cNvSpPr/>
          <p:nvPr/>
        </p:nvSpPr>
        <p:spPr>
          <a:xfrm>
            <a:off x="-55073" y="-38100"/>
            <a:ext cx="3312625" cy="5214650"/>
          </a:xfrm>
          <a:custGeom>
            <a:avLst/>
            <a:gdLst/>
            <a:ahLst/>
            <a:cxnLst/>
            <a:rect l="l" t="t" r="r" b="b"/>
            <a:pathLst>
              <a:path w="132505" h="208586" extrusionOk="0">
                <a:moveTo>
                  <a:pt x="132505" y="207264"/>
                </a:moveTo>
                <a:lnTo>
                  <a:pt x="25063" y="0"/>
                </a:lnTo>
                <a:lnTo>
                  <a:pt x="0" y="202"/>
                </a:lnTo>
                <a:lnTo>
                  <a:pt x="1322" y="2085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01" name="Google Shape;101;p12"/>
          <p:cNvSpPr/>
          <p:nvPr/>
        </p:nvSpPr>
        <p:spPr>
          <a:xfrm flipH="1">
            <a:off x="-903537" y="-17561"/>
            <a:ext cx="1759200" cy="749100"/>
          </a:xfrm>
          <a:prstGeom prst="parallelogram">
            <a:avLst>
              <a:gd name="adj" fmla="val 51542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160"/>
          </a:p>
        </p:txBody>
      </p:sp>
      <p:sp>
        <p:nvSpPr>
          <p:cNvPr id="102" name="Google Shape;102;p12"/>
          <p:cNvSpPr/>
          <p:nvPr/>
        </p:nvSpPr>
        <p:spPr>
          <a:xfrm flipH="1">
            <a:off x="472134" y="-9525"/>
            <a:ext cx="518400" cy="749100"/>
          </a:xfrm>
          <a:prstGeom prst="parallelogram">
            <a:avLst>
              <a:gd name="adj" fmla="val 7500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160"/>
          </a:p>
        </p:txBody>
      </p:sp>
      <p:sp>
        <p:nvSpPr>
          <p:cNvPr id="103" name="Google Shape;103;p12"/>
          <p:cNvSpPr/>
          <p:nvPr/>
        </p:nvSpPr>
        <p:spPr>
          <a:xfrm flipH="1">
            <a:off x="990375" y="4925850"/>
            <a:ext cx="8369700" cy="228000"/>
          </a:xfrm>
          <a:prstGeom prst="parallelogram">
            <a:avLst>
              <a:gd name="adj" fmla="val 51542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160"/>
          </a:p>
        </p:txBody>
      </p:sp>
      <p:sp>
        <p:nvSpPr>
          <p:cNvPr id="104" name="Google Shape;104;p12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594900" cy="73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04900" y="276075"/>
            <a:ext cx="6724500" cy="74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Dosis"/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04900" y="1200150"/>
            <a:ext cx="75819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Roboto"/>
              <a:buChar char="▸"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Char char="▹"/>
              <a:defRPr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"/>
              <a:buChar char="▹"/>
              <a:defRPr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594900" cy="7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3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buNone/>
              <a:defRPr sz="13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buNone/>
              <a:defRPr sz="13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buNone/>
              <a:defRPr sz="13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buNone/>
              <a:defRPr sz="13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buNone/>
              <a:defRPr sz="13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buNone/>
              <a:defRPr sz="13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buNone/>
              <a:defRPr sz="13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buNone/>
              <a:defRPr sz="13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7" r:id="rId4"/>
    <p:sldLayoutId id="2147483658" r:id="rId5"/>
  </p:sldLayoutIdLst>
  <p:transition xmlns:p14="http://schemas.microsoft.com/office/powerpoint/2010/main"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microsoft.com/office/2007/relationships/hdphoto" Target="../media/hdphoto1.wdp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apézio 2">
            <a:extLst>
              <a:ext uri="{FF2B5EF4-FFF2-40B4-BE49-F238E27FC236}">
                <a16:creationId xmlns:a16="http://schemas.microsoft.com/office/drawing/2014/main" xmlns="" id="{0DB50B07-C43B-4EE1-8C3F-E11C54F0BED3}"/>
              </a:ext>
            </a:extLst>
          </p:cNvPr>
          <p:cNvSpPr/>
          <p:nvPr/>
        </p:nvSpPr>
        <p:spPr>
          <a:xfrm>
            <a:off x="-929268" y="4571999"/>
            <a:ext cx="8690518" cy="571501"/>
          </a:xfrm>
          <a:prstGeom prst="trapezoid">
            <a:avLst>
              <a:gd name="adj" fmla="val 53579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9" name="Google Shape;109;p13"/>
          <p:cNvSpPr txBox="1">
            <a:spLocks noGrp="1"/>
          </p:cNvSpPr>
          <p:nvPr>
            <p:ph type="ctrTitle"/>
          </p:nvPr>
        </p:nvSpPr>
        <p:spPr>
          <a:xfrm>
            <a:off x="448722" y="992595"/>
            <a:ext cx="6470836" cy="216463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GB" sz="4400" b="1" dirty="0">
                <a:ln>
                  <a:solidFill>
                    <a:srgbClr val="222222"/>
                  </a:solidFill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osis" panose="020B0604020202020204" charset="0"/>
              </a:rPr>
              <a:t>GEOMAGNETICALLY INDUCED CURRENTS </a:t>
            </a:r>
            <a:br>
              <a:rPr lang="en-GB" sz="4400" b="1" dirty="0">
                <a:ln>
                  <a:solidFill>
                    <a:srgbClr val="222222"/>
                  </a:solidFill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osis" panose="020B0604020202020204" charset="0"/>
              </a:rPr>
            </a:br>
            <a:r>
              <a:rPr lang="en-GB" sz="4400" b="1" dirty="0">
                <a:ln>
                  <a:solidFill>
                    <a:srgbClr val="222222"/>
                  </a:solidFill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osis" panose="020B0604020202020204" charset="0"/>
              </a:rPr>
              <a:t>IN POWER SYSTEMS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E56C32DC-50F2-4436-8DD9-E28948A96425}"/>
              </a:ext>
            </a:extLst>
          </p:cNvPr>
          <p:cNvSpPr txBox="1"/>
          <p:nvPr/>
        </p:nvSpPr>
        <p:spPr>
          <a:xfrm>
            <a:off x="1865973" y="4125639"/>
            <a:ext cx="7322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  <a:latin typeface="Roboto Condensed Light" panose="020B0604020202020204" charset="0"/>
                <a:ea typeface="Roboto Condensed Light" panose="020B0604020202020204" charset="0"/>
              </a:rPr>
              <a:t>Shield Wires effect on GICs in power network and design of an instrument to monitor GICs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31" name="Imagem 30">
            <a:extLst>
              <a:ext uri="{FF2B5EF4-FFF2-40B4-BE49-F238E27FC236}">
                <a16:creationId xmlns:a16="http://schemas.microsoft.com/office/drawing/2014/main" xmlns="" id="{4CA6050F-BDB1-4547-BFC0-DD09AA14E8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21" y="4676884"/>
            <a:ext cx="1152164" cy="419477"/>
          </a:xfrm>
          <a:prstGeom prst="rect">
            <a:avLst/>
          </a:prstGeom>
        </p:spPr>
      </p:pic>
      <p:pic>
        <p:nvPicPr>
          <p:cNvPr id="33" name="Imagem 32">
            <a:extLst>
              <a:ext uri="{FF2B5EF4-FFF2-40B4-BE49-F238E27FC236}">
                <a16:creationId xmlns:a16="http://schemas.microsoft.com/office/drawing/2014/main" xmlns="" id="{0F6C954A-7D27-4C8F-B10A-A0433807A3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9" t="22735" r="14801" b="27720"/>
          <a:stretch/>
        </p:blipFill>
        <p:spPr>
          <a:xfrm>
            <a:off x="4990671" y="4706620"/>
            <a:ext cx="1555508" cy="314939"/>
          </a:xfrm>
          <a:prstGeom prst="rect">
            <a:avLst/>
          </a:prstGeom>
        </p:spPr>
      </p:pic>
      <p:grpSp>
        <p:nvGrpSpPr>
          <p:cNvPr id="5" name="Agrupar 4">
            <a:extLst>
              <a:ext uri="{FF2B5EF4-FFF2-40B4-BE49-F238E27FC236}">
                <a16:creationId xmlns:a16="http://schemas.microsoft.com/office/drawing/2014/main" xmlns="" id="{E65D1547-E6F2-4CE0-9314-C20BA96744B9}"/>
              </a:ext>
            </a:extLst>
          </p:cNvPr>
          <p:cNvGrpSpPr/>
          <p:nvPr/>
        </p:nvGrpSpPr>
        <p:grpSpPr>
          <a:xfrm>
            <a:off x="3130396" y="4696191"/>
            <a:ext cx="1928666" cy="387578"/>
            <a:chOff x="566432" y="152395"/>
            <a:chExt cx="1272692" cy="219344"/>
          </a:xfrm>
        </p:grpSpPr>
        <p:pic>
          <p:nvPicPr>
            <p:cNvPr id="34" name="Picture 2" descr="Marca UC e Submarcas - Identidade Visual da Universidade de Coimbra - Universidade  de Coimbra">
              <a:extLst>
                <a:ext uri="{FF2B5EF4-FFF2-40B4-BE49-F238E27FC236}">
                  <a16:creationId xmlns:a16="http://schemas.microsoft.com/office/drawing/2014/main" xmlns="" id="{A8B4C44A-230D-42AF-BB62-ACBCEA8EB5F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74" t="18976" r="11308" b="44809"/>
            <a:stretch/>
          </p:blipFill>
          <p:spPr bwMode="auto">
            <a:xfrm>
              <a:off x="566432" y="152395"/>
              <a:ext cx="365406" cy="1782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2" descr="Marca UC e Submarcas - Identidade Visual da Universidade de Coimbra - Universidade  de Coimbra">
              <a:extLst>
                <a:ext uri="{FF2B5EF4-FFF2-40B4-BE49-F238E27FC236}">
                  <a16:creationId xmlns:a16="http://schemas.microsoft.com/office/drawing/2014/main" xmlns="" id="{E949EB22-1B56-41AA-B779-9949CBDB734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878" b="16047"/>
            <a:stretch/>
          </p:blipFill>
          <p:spPr bwMode="auto">
            <a:xfrm>
              <a:off x="825194" y="152395"/>
              <a:ext cx="1013930" cy="219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Agrupar 38">
            <a:extLst>
              <a:ext uri="{FF2B5EF4-FFF2-40B4-BE49-F238E27FC236}">
                <a16:creationId xmlns:a16="http://schemas.microsoft.com/office/drawing/2014/main" xmlns="" id="{8097C61B-12F6-43F1-AF74-605C620A2004}"/>
              </a:ext>
            </a:extLst>
          </p:cNvPr>
          <p:cNvGrpSpPr/>
          <p:nvPr/>
        </p:nvGrpSpPr>
        <p:grpSpPr>
          <a:xfrm>
            <a:off x="1452920" y="4669886"/>
            <a:ext cx="1701136" cy="415101"/>
            <a:chOff x="3252283" y="11007"/>
            <a:chExt cx="1650331" cy="365720"/>
          </a:xfrm>
        </p:grpSpPr>
        <p:pic>
          <p:nvPicPr>
            <p:cNvPr id="32" name="Imagem 31">
              <a:extLst>
                <a:ext uri="{FF2B5EF4-FFF2-40B4-BE49-F238E27FC236}">
                  <a16:creationId xmlns:a16="http://schemas.microsoft.com/office/drawing/2014/main" xmlns="" id="{494D2F2C-5095-422B-901F-B6903C9D25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8078" b="93861" l="9731" r="89820">
                          <a14:foregroundMark x1="38922" y1="8239" x2="48952" y2="8078"/>
                          <a14:foregroundMark x1="48952" y1="8078" x2="50000" y2="8078"/>
                          <a14:foregroundMark x1="29341" y1="84814" x2="29341" y2="84814"/>
                          <a14:foregroundMark x1="29491" y1="85299" x2="31437" y2="86753"/>
                          <a14:foregroundMark x1="26497" y1="84814" x2="26946" y2="88368"/>
                          <a14:foregroundMark x1="21856" y1="85784" x2="21856" y2="88045"/>
                          <a14:foregroundMark x1="13772" y1="85622" x2="13772" y2="88368"/>
                          <a14:foregroundMark x1="35479" y1="83522" x2="34880" y2="86753"/>
                          <a14:foregroundMark x1="43413" y1="84491" x2="43413" y2="87399"/>
                          <a14:foregroundMark x1="52246" y1="86268" x2="53443" y2="88530"/>
                          <a14:foregroundMark x1="59731" y1="85299" x2="60479" y2="86753"/>
                          <a14:foregroundMark x1="52844" y1="93861" x2="52844" y2="93861"/>
                          <a14:foregroundMark x1="67964" y1="85622" x2="69162" y2="85784"/>
                          <a14:foregroundMark x1="72455" y1="84653" x2="72455" y2="86753"/>
                          <a14:foregroundMark x1="81287" y1="84168" x2="81287" y2="86914"/>
                          <a14:backgroundMark x1="28443" y1="82553" x2="28443" y2="8255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69943"/>
            <a:stretch/>
          </p:blipFill>
          <p:spPr>
            <a:xfrm>
              <a:off x="3589528" y="11007"/>
              <a:ext cx="1313086" cy="365720"/>
            </a:xfrm>
            <a:prstGeom prst="rect">
              <a:avLst/>
            </a:prstGeom>
          </p:spPr>
        </p:pic>
        <p:pic>
          <p:nvPicPr>
            <p:cNvPr id="36" name="Imagem 35">
              <a:extLst>
                <a:ext uri="{FF2B5EF4-FFF2-40B4-BE49-F238E27FC236}">
                  <a16:creationId xmlns:a16="http://schemas.microsoft.com/office/drawing/2014/main" xmlns="" id="{837B89AC-C588-451D-AE08-C36B33C439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8078" b="93861" l="9731" r="89820">
                          <a14:foregroundMark x1="38922" y1="8239" x2="48952" y2="8078"/>
                          <a14:foregroundMark x1="48952" y1="8078" x2="50000" y2="8078"/>
                          <a14:foregroundMark x1="29341" y1="84814" x2="29341" y2="84814"/>
                          <a14:foregroundMark x1="29491" y1="85299" x2="31437" y2="86753"/>
                          <a14:foregroundMark x1="26497" y1="84814" x2="26946" y2="88368"/>
                          <a14:foregroundMark x1="21856" y1="85784" x2="21856" y2="88045"/>
                          <a14:foregroundMark x1="13772" y1="85622" x2="13772" y2="88368"/>
                          <a14:foregroundMark x1="35479" y1="83522" x2="34880" y2="86753"/>
                          <a14:foregroundMark x1="43413" y1="84491" x2="43413" y2="87399"/>
                          <a14:foregroundMark x1="52246" y1="86268" x2="53443" y2="88530"/>
                          <a14:foregroundMark x1="59731" y1="85299" x2="60479" y2="86753"/>
                          <a14:foregroundMark x1="52844" y1="93861" x2="52844" y2="93861"/>
                          <a14:foregroundMark x1="67964" y1="85622" x2="69162" y2="85784"/>
                          <a14:foregroundMark x1="72455" y1="84653" x2="72455" y2="86753"/>
                          <a14:foregroundMark x1="81287" y1="84168" x2="81287" y2="86914"/>
                          <a14:backgroundMark x1="28443" y1="82553" x2="28443" y2="8255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b="31123"/>
            <a:stretch/>
          </p:blipFill>
          <p:spPr>
            <a:xfrm>
              <a:off x="3252283" y="21956"/>
              <a:ext cx="535015" cy="341471"/>
            </a:xfrm>
            <a:prstGeom prst="rect">
              <a:avLst/>
            </a:prstGeom>
          </p:spPr>
        </p:pic>
      </p:grpSp>
      <p:sp>
        <p:nvSpPr>
          <p:cNvPr id="37" name="CaixaDeTexto 36">
            <a:extLst>
              <a:ext uri="{FF2B5EF4-FFF2-40B4-BE49-F238E27FC236}">
                <a16:creationId xmlns:a16="http://schemas.microsoft.com/office/drawing/2014/main" xmlns="" id="{BC8C734E-A0EA-47E9-BD61-B09CE51B2822}"/>
              </a:ext>
            </a:extLst>
          </p:cNvPr>
          <p:cNvSpPr txBox="1"/>
          <p:nvPr/>
        </p:nvSpPr>
        <p:spPr>
          <a:xfrm>
            <a:off x="6553613" y="4668994"/>
            <a:ext cx="1005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latin typeface="Dosis" panose="020B0604020202020204" charset="0"/>
                <a:cs typeface="Segoe UI Semibold" panose="020B0702040204020203" pitchFamily="34" charset="0"/>
              </a:rPr>
              <a:t>Study funded by FCT under project MAG-GIC: PTDC/CTA -GEO/31744/2017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xmlns="" id="{149232DF-9523-41D4-98CE-ACC62B76D224}"/>
              </a:ext>
            </a:extLst>
          </p:cNvPr>
          <p:cNvSpPr txBox="1"/>
          <p:nvPr/>
        </p:nvSpPr>
        <p:spPr>
          <a:xfrm>
            <a:off x="790203" y="3008893"/>
            <a:ext cx="41181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300" dirty="0">
                <a:solidFill>
                  <a:schemeClr val="accent5">
                    <a:lumMod val="40000"/>
                    <a:lumOff val="60000"/>
                  </a:schemeClr>
                </a:solidFill>
                <a:latin typeface="Dosis" panose="020B0604020202020204" charset="0"/>
                <a:cs typeface="Segoe UI Semibold" panose="020B0702040204020203" pitchFamily="34" charset="0"/>
              </a:rPr>
              <a:t>Rute Rodrigues Santos, M. Alexandra Pais, João Cardoso, Miguel Silva, Joana Alves Ribeiro, Fernando Pinheiro</a:t>
            </a:r>
            <a:endParaRPr lang="en-GB" sz="1300" dirty="0">
              <a:solidFill>
                <a:schemeClr val="accent5">
                  <a:lumMod val="40000"/>
                  <a:lumOff val="60000"/>
                </a:schemeClr>
              </a:solidFill>
              <a:latin typeface="Dosis" panose="020B0604020202020204" charset="0"/>
              <a:cs typeface="Segoe UI Semibold" panose="020B0702040204020203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36ECC19-1AE7-4E86-84C2-B198D5F175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2.</a:t>
            </a:r>
            <a:br>
              <a:rPr lang="en-US"/>
            </a:br>
            <a:r>
              <a:rPr lang="en-US"/>
              <a:t>GIC Measuring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DDBEFE56-5786-4667-ABE3-A39A64979D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475" y="3449650"/>
            <a:ext cx="6323896" cy="570000"/>
          </a:xfrm>
        </p:spPr>
        <p:txBody>
          <a:bodyPr/>
          <a:lstStyle/>
          <a:p>
            <a:r>
              <a:rPr lang="pt-PT" dirty="0" err="1"/>
              <a:t>The</a:t>
            </a:r>
            <a:r>
              <a:rPr lang="pt-PT" dirty="0"/>
              <a:t> design </a:t>
            </a:r>
            <a:r>
              <a:rPr lang="en-GB" dirty="0"/>
              <a:t>of an equipment to monitor GICs</a:t>
            </a:r>
          </a:p>
        </p:txBody>
      </p:sp>
    </p:spTree>
    <p:extLst>
      <p:ext uri="{BB962C8B-B14F-4D97-AF65-F5344CB8AC3E}">
        <p14:creationId xmlns:p14="http://schemas.microsoft.com/office/powerpoint/2010/main" val="8721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137D32-BEE0-47F3-9579-FA255CE41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GIC Acquisition System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xmlns="" id="{8B57F049-CB30-491E-84FA-98EA89E790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1CB281F5-B574-4E54-82B7-0A0938246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807" y="1370621"/>
            <a:ext cx="7224386" cy="3147333"/>
          </a:xfrm>
          <a:prstGeom prst="rect">
            <a:avLst/>
          </a:prstGeom>
          <a:ln w="19050">
            <a:solidFill>
              <a:srgbClr val="666666"/>
            </a:solidFill>
          </a:ln>
        </p:spPr>
      </p:pic>
    </p:spTree>
    <p:extLst>
      <p:ext uri="{BB962C8B-B14F-4D97-AF65-F5344CB8AC3E}">
        <p14:creationId xmlns:p14="http://schemas.microsoft.com/office/powerpoint/2010/main" val="2730459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832A7CC-57A4-4DB5-A299-60ECAB200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Instrument to monitor GICs 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xmlns="" id="{26351FB2-CA9A-4868-B63C-7B57A1EC3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6575" y="4019462"/>
            <a:ext cx="8370850" cy="847963"/>
          </a:xfrm>
        </p:spPr>
        <p:txBody>
          <a:bodyPr anchor="ctr"/>
          <a:lstStyle/>
          <a:p>
            <a:pPr marL="38096" indent="0" algn="ctr">
              <a:spcAft>
                <a:spcPts val="600"/>
              </a:spcAft>
              <a:buNone/>
            </a:pPr>
            <a:r>
              <a:rPr lang="en-GB" sz="1600" dirty="0"/>
              <a:t>The first prototype will be installed to measure the </a:t>
            </a:r>
            <a:r>
              <a:rPr lang="en-GB" sz="1600" b="1" dirty="0"/>
              <a:t>neutral point current </a:t>
            </a:r>
            <a:r>
              <a:rPr lang="en-GB" sz="1600" dirty="0"/>
              <a:t>on a transformer, at a substation belonging to the national transmission system operator (REN)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xmlns="" id="{B1D75AA2-F01D-4018-9437-3F4304728C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F0F7AB23-CDFC-4D77-8974-C33FF59E64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21" r="1504"/>
          <a:stretch/>
        </p:blipFill>
        <p:spPr>
          <a:xfrm>
            <a:off x="629701" y="1461042"/>
            <a:ext cx="5582960" cy="2446626"/>
          </a:xfrm>
          <a:prstGeom prst="rect">
            <a:avLst/>
          </a:prstGeom>
          <a:ln>
            <a:solidFill>
              <a:srgbClr val="666666"/>
            </a:solidFill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A7079147-196D-49E9-8607-21CE8728FB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75" r="6374"/>
          <a:stretch/>
        </p:blipFill>
        <p:spPr>
          <a:xfrm>
            <a:off x="6556977" y="2827668"/>
            <a:ext cx="1957322" cy="1080000"/>
          </a:xfrm>
          <a:prstGeom prst="rect">
            <a:avLst/>
          </a:prstGeom>
          <a:ln>
            <a:solidFill>
              <a:srgbClr val="222222"/>
            </a:solidFill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93169EA8-57F0-4CC4-A9E7-592C41D7B5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86" r="5680"/>
          <a:stretch/>
        </p:blipFill>
        <p:spPr>
          <a:xfrm>
            <a:off x="6556977" y="1492561"/>
            <a:ext cx="1945874" cy="1080000"/>
          </a:xfrm>
          <a:prstGeom prst="rect">
            <a:avLst/>
          </a:prstGeom>
          <a:ln>
            <a:solidFill>
              <a:srgbClr val="222222"/>
            </a:solidFill>
          </a:ln>
        </p:spPr>
      </p:pic>
      <p:sp>
        <p:nvSpPr>
          <p:cNvPr id="10" name="Marcador de Posição do Texto 2">
            <a:extLst>
              <a:ext uri="{FF2B5EF4-FFF2-40B4-BE49-F238E27FC236}">
                <a16:creationId xmlns:a16="http://schemas.microsoft.com/office/drawing/2014/main" xmlns="" id="{53AB1714-D52C-4D0F-AA50-49D24C881966}"/>
              </a:ext>
            </a:extLst>
          </p:cNvPr>
          <p:cNvSpPr txBox="1">
            <a:spLocks/>
          </p:cNvSpPr>
          <p:nvPr/>
        </p:nvSpPr>
        <p:spPr>
          <a:xfrm>
            <a:off x="6224724" y="1235832"/>
            <a:ext cx="261037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150" marR="0" lvl="0" indent="-41905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Roboto"/>
              <a:buChar char="▸"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301" marR="0" lvl="1" indent="-3809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451" marR="0" lvl="2" indent="-3809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602" marR="0" lvl="3" indent="-3428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5753" marR="0" lvl="4" indent="-3428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2903" marR="0" lvl="5" indent="-3428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054" marR="0" lvl="6" indent="-3428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204" marR="0" lvl="7" indent="-3428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355" marR="0" lvl="8" indent="-3428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38096" indent="0" algn="ctr">
              <a:spcAft>
                <a:spcPts val="600"/>
              </a:spcAft>
              <a:buFont typeface="Roboto"/>
              <a:buNone/>
            </a:pPr>
            <a:r>
              <a:rPr lang="en-GB" sz="1000" dirty="0"/>
              <a:t>Voltage dependence on current intensity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A666A88A-F6DB-4F65-9737-9B796A37F684}"/>
              </a:ext>
            </a:extLst>
          </p:cNvPr>
          <p:cNvSpPr/>
          <p:nvPr/>
        </p:nvSpPr>
        <p:spPr>
          <a:xfrm>
            <a:off x="6751495" y="2630217"/>
            <a:ext cx="1556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dk1"/>
                </a:solidFill>
                <a:latin typeface="Roboto"/>
                <a:ea typeface="Roboto"/>
                <a:sym typeface="Roboto"/>
              </a:rPr>
              <a:t>Sensor calibration curve</a:t>
            </a:r>
          </a:p>
        </p:txBody>
      </p:sp>
    </p:spTree>
    <p:extLst>
      <p:ext uri="{BB962C8B-B14F-4D97-AF65-F5344CB8AC3E}">
        <p14:creationId xmlns:p14="http://schemas.microsoft.com/office/powerpoint/2010/main" val="2920934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xmlns="" id="{38789A8F-FB6E-4C01-A8BA-AAF71B8FBF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Imagem 5" descr="Uma imagem com exterior&#10;&#10;Descrição gerada automaticamente">
            <a:extLst>
              <a:ext uri="{FF2B5EF4-FFF2-40B4-BE49-F238E27FC236}">
                <a16:creationId xmlns:a16="http://schemas.microsoft.com/office/drawing/2014/main" xmlns="" id="{9E6590FE-CE4D-4109-BDD6-076BD8DE32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67" r="8095"/>
          <a:stretch/>
        </p:blipFill>
        <p:spPr>
          <a:xfrm>
            <a:off x="3726538" y="178600"/>
            <a:ext cx="5238428" cy="4587659"/>
          </a:xfrm>
          <a:prstGeom prst="rect">
            <a:avLst/>
          </a:prstGeom>
        </p:spPr>
      </p:pic>
      <p:pic>
        <p:nvPicPr>
          <p:cNvPr id="8" name="Imagem 7" descr="Uma imagem com exterior&#10;&#10;Descrição gerada automaticamente">
            <a:extLst>
              <a:ext uri="{FF2B5EF4-FFF2-40B4-BE49-F238E27FC236}">
                <a16:creationId xmlns:a16="http://schemas.microsoft.com/office/drawing/2014/main" xmlns="" id="{3F490F46-797C-41F9-91AE-CCDD905A96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818"/>
          <a:stretch/>
        </p:blipFill>
        <p:spPr>
          <a:xfrm>
            <a:off x="267844" y="860914"/>
            <a:ext cx="3267159" cy="2087266"/>
          </a:xfrm>
          <a:prstGeom prst="rect">
            <a:avLst/>
          </a:prstGeom>
        </p:spPr>
      </p:pic>
      <p:pic>
        <p:nvPicPr>
          <p:cNvPr id="10" name="Imagem 9" descr="Uma imagem com céu, exterior, objeto de exterior, dia&#10;&#10;Descrição gerada automaticamente">
            <a:extLst>
              <a:ext uri="{FF2B5EF4-FFF2-40B4-BE49-F238E27FC236}">
                <a16:creationId xmlns:a16="http://schemas.microsoft.com/office/drawing/2014/main" xmlns="" id="{8BFE2DD2-6CBD-4717-9B76-C3EFD3792A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884" b="10194"/>
          <a:stretch/>
        </p:blipFill>
        <p:spPr>
          <a:xfrm>
            <a:off x="267844" y="3077394"/>
            <a:ext cx="3267160" cy="1688865"/>
          </a:xfrm>
          <a:prstGeom prst="rect">
            <a:avLst/>
          </a:prstGeom>
        </p:spPr>
      </p:pic>
      <p:sp>
        <p:nvSpPr>
          <p:cNvPr id="11" name="Google Shape;151;p19">
            <a:extLst>
              <a:ext uri="{FF2B5EF4-FFF2-40B4-BE49-F238E27FC236}">
                <a16:creationId xmlns:a16="http://schemas.microsoft.com/office/drawing/2014/main" xmlns="" id="{15C1FF07-B2C9-45BB-B64D-2C73F26417A9}"/>
              </a:ext>
            </a:extLst>
          </p:cNvPr>
          <p:cNvSpPr txBox="1">
            <a:spLocks/>
          </p:cNvSpPr>
          <p:nvPr/>
        </p:nvSpPr>
        <p:spPr>
          <a:xfrm>
            <a:off x="708871" y="-136274"/>
            <a:ext cx="2921900" cy="682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Roboto"/>
              <a:buChar char="▸"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2300" dirty="0">
                <a:solidFill>
                  <a:srgbClr val="222222"/>
                </a:solidFill>
                <a:latin typeface="Dosis"/>
                <a:sym typeface="Dosis"/>
              </a:rPr>
              <a:t>Substation </a:t>
            </a:r>
            <a:r>
              <a:rPr lang="en-GB" sz="2300" dirty="0" err="1">
                <a:solidFill>
                  <a:srgbClr val="222222"/>
                </a:solidFill>
                <a:latin typeface="Dosis"/>
                <a:sym typeface="Dosis"/>
              </a:rPr>
              <a:t>Paraimo</a:t>
            </a:r>
            <a:endParaRPr lang="en-GB" sz="2300" dirty="0">
              <a:solidFill>
                <a:srgbClr val="222222"/>
              </a:solidFill>
              <a:latin typeface="Dosis"/>
              <a:sym typeface="Dosi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166CEA90-78E8-4E32-9DA4-E979A9A8A0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5882" y="365850"/>
            <a:ext cx="1495182" cy="46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172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xmlns="" id="{0A3DA019-4030-45A4-89C1-F66BE38C41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4" name="Imagem 3" descr="Uma imagem com exterior, terra&#10;&#10;Descrição gerada automaticamente">
            <a:extLst>
              <a:ext uri="{FF2B5EF4-FFF2-40B4-BE49-F238E27FC236}">
                <a16:creationId xmlns:a16="http://schemas.microsoft.com/office/drawing/2014/main" xmlns="" id="{CEF6BC47-C8D0-46DB-826C-225E0D197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718" y="705779"/>
            <a:ext cx="6634561" cy="3731941"/>
          </a:xfrm>
          <a:prstGeom prst="rect">
            <a:avLst/>
          </a:prstGeom>
        </p:spPr>
      </p:pic>
      <p:sp>
        <p:nvSpPr>
          <p:cNvPr id="7" name="Google Shape;310;p36">
            <a:extLst>
              <a:ext uri="{FF2B5EF4-FFF2-40B4-BE49-F238E27FC236}">
                <a16:creationId xmlns:a16="http://schemas.microsoft.com/office/drawing/2014/main" xmlns="" id="{D9A5F35D-EB7E-4D43-B2C9-DBD41BAC259B}"/>
              </a:ext>
            </a:extLst>
          </p:cNvPr>
          <p:cNvSpPr txBox="1">
            <a:spLocks/>
          </p:cNvSpPr>
          <p:nvPr/>
        </p:nvSpPr>
        <p:spPr>
          <a:xfrm>
            <a:off x="1254718" y="4534364"/>
            <a:ext cx="6634560" cy="83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Roboto"/>
              <a:buChar char="▸"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"/>
              <a:buChar char="▹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200" b="1" dirty="0">
                <a:solidFill>
                  <a:srgbClr val="222222"/>
                </a:solidFill>
              </a:rPr>
              <a:t>Thank you. Any questions? </a:t>
            </a:r>
            <a:r>
              <a:rPr lang="en-GB" sz="1200" dirty="0">
                <a:solidFill>
                  <a:srgbClr val="222222"/>
                </a:solidFill>
              </a:rPr>
              <a:t>You can contact me: </a:t>
            </a:r>
            <a:r>
              <a:rPr lang="en-GB" sz="1200" b="1" dirty="0">
                <a:solidFill>
                  <a:srgbClr val="222222"/>
                </a:solidFill>
              </a:rPr>
              <a:t>rute2rodrigues@gmail.com</a:t>
            </a:r>
          </a:p>
        </p:txBody>
      </p:sp>
    </p:spTree>
    <p:extLst>
      <p:ext uri="{BB962C8B-B14F-4D97-AF65-F5344CB8AC3E}">
        <p14:creationId xmlns:p14="http://schemas.microsoft.com/office/powerpoint/2010/main" val="2776739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CCAC5C99-9E84-4E8B-9EB4-7B42353A2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Geomagnetically Induced Currents in Power Systems</a:t>
            </a:r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xmlns="" id="{94D09E8A-EC0E-42A2-A9D8-8FAF64227D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4BD8B738-DED3-4097-9FAF-D8A7ACE18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625" y="1940240"/>
            <a:ext cx="4793650" cy="2673915"/>
          </a:xfrm>
          <a:prstGeom prst="rect">
            <a:avLst/>
          </a:prstGeom>
          <a:ln>
            <a:solidFill>
              <a:srgbClr val="636362"/>
            </a:solidFill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78E14B42-40C1-4C5E-900D-68C3804E0D56}"/>
              </a:ext>
            </a:extLst>
          </p:cNvPr>
          <p:cNvSpPr txBox="1"/>
          <p:nvPr/>
        </p:nvSpPr>
        <p:spPr>
          <a:xfrm>
            <a:off x="5120936" y="4621204"/>
            <a:ext cx="24690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err="1">
                <a:latin typeface="Dosis" panose="020B0604020202020204" charset="0"/>
                <a:ea typeface="Roboto Condensed" panose="020B0604020202020204" charset="0"/>
              </a:rPr>
              <a:t>Credits</a:t>
            </a:r>
            <a:r>
              <a:rPr lang="pt-PT" sz="1000" dirty="0">
                <a:latin typeface="Dosis" panose="020B0604020202020204" charset="0"/>
                <a:ea typeface="Roboto Condensed" panose="020B0604020202020204" charset="0"/>
              </a:rPr>
              <a:t> to Joana Alves Ribeiro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0CC0E45-7393-437D-B79F-1C0224098FC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84" y="1362270"/>
            <a:ext cx="3405548" cy="191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20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ECAD229-7D86-4AB5-AF40-051200874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importance of GICs mitigation</a:t>
            </a:r>
          </a:p>
        </p:txBody>
      </p:sp>
      <p:sp>
        <p:nvSpPr>
          <p:cNvPr id="15" name="Marcador de Posição do Texto 14">
            <a:extLst>
              <a:ext uri="{FF2B5EF4-FFF2-40B4-BE49-F238E27FC236}">
                <a16:creationId xmlns:a16="http://schemas.microsoft.com/office/drawing/2014/main" xmlns="" id="{94837824-3B3E-49E0-9C1A-4696EF3781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9166" y="1327589"/>
            <a:ext cx="3359533" cy="925323"/>
          </a:xfrm>
        </p:spPr>
        <p:txBody>
          <a:bodyPr/>
          <a:lstStyle/>
          <a:p>
            <a:pPr marL="38095" indent="0" algn="ctr">
              <a:buNone/>
            </a:pPr>
            <a:r>
              <a:rPr lang="en-GB" sz="1400" dirty="0"/>
              <a:t>Numerous records of voltage sag, premature ageing of transformers and in some cases regional outages.</a:t>
            </a:r>
          </a:p>
          <a:p>
            <a:pPr marL="38095" indent="0" algn="ctr">
              <a:buNone/>
            </a:pPr>
            <a:endParaRPr lang="en-GB" sz="1400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xmlns="" id="{752E21D4-4ABC-4524-8DCD-55D5EE050A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Imagem 5" descr="Uma imagem com interior&#10;&#10;Descrição gerada automaticamente">
            <a:extLst>
              <a:ext uri="{FF2B5EF4-FFF2-40B4-BE49-F238E27FC236}">
                <a16:creationId xmlns:a16="http://schemas.microsoft.com/office/drawing/2014/main" xmlns="" id="{346F2E04-8B25-4DAD-931D-2589F829BB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191" t="6203" b="3298"/>
          <a:stretch/>
        </p:blipFill>
        <p:spPr>
          <a:xfrm>
            <a:off x="5998334" y="2252912"/>
            <a:ext cx="2041196" cy="2028709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7E09C6A1-40B9-4D85-9600-87B141C65664}"/>
              </a:ext>
            </a:extLst>
          </p:cNvPr>
          <p:cNvSpPr txBox="1"/>
          <p:nvPr/>
        </p:nvSpPr>
        <p:spPr>
          <a:xfrm>
            <a:off x="6195422" y="4281621"/>
            <a:ext cx="16470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Roboto Condensed" panose="020B0604020202020204" charset="0"/>
                <a:ea typeface="Roboto Condensed" panose="020B0604020202020204" charset="0"/>
              </a:rPr>
              <a:t>From</a:t>
            </a:r>
            <a:r>
              <a:rPr lang="pt-PT" sz="1100" dirty="0"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US" sz="1100" dirty="0">
                <a:latin typeface="Roboto Condensed" panose="020B0604020202020204" charset="0"/>
                <a:ea typeface="Roboto Condensed" panose="020B0604020202020204" charset="0"/>
              </a:rPr>
              <a:t>Marusek</a:t>
            </a:r>
            <a:r>
              <a:rPr lang="pt-PT" sz="1100" dirty="0">
                <a:latin typeface="Roboto Condensed" panose="020B0604020202020204" charset="0"/>
                <a:ea typeface="Roboto Condensed" panose="020B0604020202020204" charset="0"/>
              </a:rPr>
              <a:t>, 2007</a:t>
            </a:r>
          </a:p>
        </p:txBody>
      </p:sp>
      <p:graphicFrame>
        <p:nvGraphicFramePr>
          <p:cNvPr id="28" name="Diagrama 27">
            <a:extLst>
              <a:ext uri="{FF2B5EF4-FFF2-40B4-BE49-F238E27FC236}">
                <a16:creationId xmlns:a16="http://schemas.microsoft.com/office/drawing/2014/main" xmlns="" id="{FC7A9EEE-63D2-4127-BCC3-62408AE135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4188360"/>
              </p:ext>
            </p:extLst>
          </p:nvPr>
        </p:nvGraphicFramePr>
        <p:xfrm>
          <a:off x="129153" y="1327589"/>
          <a:ext cx="5148020" cy="3326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3778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 dirty="0"/>
              <a:t>1.</a:t>
            </a:r>
            <a:endParaRPr dirty="0"/>
          </a:p>
          <a:p>
            <a:r>
              <a:rPr lang="en" dirty="0"/>
              <a:t>GIC Modelling</a:t>
            </a:r>
            <a:endParaRPr dirty="0"/>
          </a:p>
        </p:txBody>
      </p:sp>
      <p:sp>
        <p:nvSpPr>
          <p:cNvPr id="132" name="Google Shape;132;p16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dirty="0"/>
              <a:t>The effect of the Shield Wires</a:t>
            </a:r>
            <a:endParaRPr dirty="0"/>
          </a:p>
        </p:txBody>
      </p:sp>
      <p:sp>
        <p:nvSpPr>
          <p:cNvPr id="133" name="Google Shape;133;p16"/>
          <p:cNvSpPr txBox="1">
            <a:spLocks noGrp="1"/>
          </p:cNvSpPr>
          <p:nvPr>
            <p:ph type="sldNum" idx="4294967295"/>
          </p:nvPr>
        </p:nvSpPr>
        <p:spPr>
          <a:xfrm>
            <a:off x="2" y="0"/>
            <a:ext cx="595313" cy="7318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0836F4B8-A2FA-4551-9D26-238A431D42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74" r="3074"/>
          <a:stretch/>
        </p:blipFill>
        <p:spPr>
          <a:xfrm>
            <a:off x="3135089" y="227818"/>
            <a:ext cx="5329645" cy="2498866"/>
          </a:xfrm>
          <a:prstGeom prst="rect">
            <a:avLst/>
          </a:prstGeom>
        </p:spPr>
      </p:pic>
      <p:sp>
        <p:nvSpPr>
          <p:cNvPr id="164" name="Google Shape;164;p1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5</a:t>
            </a:fld>
            <a:endParaRPr/>
          </a:p>
        </p:txBody>
      </p:sp>
      <p:sp>
        <p:nvSpPr>
          <p:cNvPr id="150" name="Google Shape;150;p19"/>
          <p:cNvSpPr txBox="1">
            <a:spLocks noGrp="1"/>
          </p:cNvSpPr>
          <p:nvPr>
            <p:ph type="ctrTitle" idx="4294967295"/>
          </p:nvPr>
        </p:nvSpPr>
        <p:spPr>
          <a:xfrm>
            <a:off x="2020392" y="2649538"/>
            <a:ext cx="7123611" cy="11604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7199" dirty="0">
                <a:solidFill>
                  <a:srgbClr val="FF8700"/>
                </a:solidFill>
              </a:rPr>
              <a:t>Shield</a:t>
            </a:r>
            <a:r>
              <a:rPr lang="en" sz="7199" dirty="0">
                <a:solidFill>
                  <a:schemeClr val="accent1"/>
                </a:solidFill>
              </a:rPr>
              <a:t> Wires</a:t>
            </a:r>
            <a:endParaRPr sz="7199" dirty="0">
              <a:solidFill>
                <a:schemeClr val="accent1"/>
              </a:solidFill>
            </a:endParaRPr>
          </a:p>
        </p:txBody>
      </p:sp>
      <p:sp>
        <p:nvSpPr>
          <p:cNvPr id="151" name="Google Shape;151;p19"/>
          <p:cNvSpPr txBox="1">
            <a:spLocks noGrp="1"/>
          </p:cNvSpPr>
          <p:nvPr>
            <p:ph type="subTitle" idx="4294967295"/>
          </p:nvPr>
        </p:nvSpPr>
        <p:spPr>
          <a:xfrm>
            <a:off x="879566" y="3640140"/>
            <a:ext cx="5021172" cy="983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GB" sz="2400" dirty="0"/>
              <a:t>Protect the power transmission line from the effect of lightning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xmlns="" id="{DCDD1E03-B959-4625-9C54-1097D9438C85}"/>
              </a:ext>
            </a:extLst>
          </p:cNvPr>
          <p:cNvSpPr/>
          <p:nvPr/>
        </p:nvSpPr>
        <p:spPr>
          <a:xfrm rot="21012169">
            <a:off x="2397818" y="1130832"/>
            <a:ext cx="82909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100" dirty="0">
                <a:solidFill>
                  <a:schemeClr val="accent1"/>
                </a:solidFill>
                <a:latin typeface="Roboto Condensed" panose="020B0604020202020204" charset="0"/>
                <a:ea typeface="Roboto Condensed" panose="020B0604020202020204" charset="0"/>
              </a:rPr>
              <a:t>Extra path for GICs</a:t>
            </a:r>
          </a:p>
        </p:txBody>
      </p:sp>
      <p:sp>
        <p:nvSpPr>
          <p:cNvPr id="25" name="Google Shape;584;p37">
            <a:extLst>
              <a:ext uri="{FF2B5EF4-FFF2-40B4-BE49-F238E27FC236}">
                <a16:creationId xmlns:a16="http://schemas.microsoft.com/office/drawing/2014/main" xmlns="" id="{05F79E90-C1CD-41CF-86F1-17AE1947BB28}"/>
              </a:ext>
            </a:extLst>
          </p:cNvPr>
          <p:cNvSpPr/>
          <p:nvPr/>
        </p:nvSpPr>
        <p:spPr>
          <a:xfrm rot="2126595">
            <a:off x="2402997" y="882779"/>
            <a:ext cx="886546" cy="896416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7160" dirty="0"/>
          </a:p>
        </p:txBody>
      </p:sp>
      <p:sp>
        <p:nvSpPr>
          <p:cNvPr id="26" name="Forma livre: Forma 25">
            <a:extLst>
              <a:ext uri="{FF2B5EF4-FFF2-40B4-BE49-F238E27FC236}">
                <a16:creationId xmlns:a16="http://schemas.microsoft.com/office/drawing/2014/main" xmlns="" id="{BF3B3B6A-83B4-407A-BF93-BD34E957817E}"/>
              </a:ext>
            </a:extLst>
          </p:cNvPr>
          <p:cNvSpPr/>
          <p:nvPr/>
        </p:nvSpPr>
        <p:spPr>
          <a:xfrm>
            <a:off x="3209882" y="773253"/>
            <a:ext cx="1577649" cy="703998"/>
          </a:xfrm>
          <a:custGeom>
            <a:avLst/>
            <a:gdLst>
              <a:gd name="connsiteX0" fmla="*/ 0 w 1630018"/>
              <a:gd name="connsiteY0" fmla="*/ 503193 h 703998"/>
              <a:gd name="connsiteX1" fmla="*/ 302150 w 1630018"/>
              <a:gd name="connsiteY1" fmla="*/ 678122 h 703998"/>
              <a:gd name="connsiteX2" fmla="*/ 532738 w 1630018"/>
              <a:gd name="connsiteY2" fmla="*/ 10212 h 703998"/>
              <a:gd name="connsiteX3" fmla="*/ 1630018 w 1630018"/>
              <a:gd name="connsiteY3" fmla="*/ 336216 h 703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018" h="703998">
                <a:moveTo>
                  <a:pt x="0" y="503193"/>
                </a:moveTo>
                <a:cubicBezTo>
                  <a:pt x="106680" y="631739"/>
                  <a:pt x="213360" y="760285"/>
                  <a:pt x="302150" y="678122"/>
                </a:cubicBezTo>
                <a:cubicBezTo>
                  <a:pt x="390940" y="595959"/>
                  <a:pt x="311427" y="67196"/>
                  <a:pt x="532738" y="10212"/>
                </a:cubicBezTo>
                <a:cubicBezTo>
                  <a:pt x="754049" y="-46772"/>
                  <a:pt x="1192033" y="144722"/>
                  <a:pt x="1630018" y="336216"/>
                </a:cubicBezTo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60"/>
          </a:p>
        </p:txBody>
      </p:sp>
      <p:sp>
        <p:nvSpPr>
          <p:cNvPr id="27" name="Triângulo retângulo 26">
            <a:extLst>
              <a:ext uri="{FF2B5EF4-FFF2-40B4-BE49-F238E27FC236}">
                <a16:creationId xmlns:a16="http://schemas.microsoft.com/office/drawing/2014/main" xmlns="" id="{9B4F3F4A-8B09-42C0-8D07-3F0DD8A9FD30}"/>
              </a:ext>
            </a:extLst>
          </p:cNvPr>
          <p:cNvSpPr/>
          <p:nvPr/>
        </p:nvSpPr>
        <p:spPr>
          <a:xfrm rot="15643231">
            <a:off x="6234817" y="791753"/>
            <a:ext cx="45719" cy="45719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6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xmlns="" id="{0C28BB6E-A8AE-4158-86EC-AFDBCAB74A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275" t="33386" r="47085" b="29238"/>
          <a:stretch/>
        </p:blipFill>
        <p:spPr>
          <a:xfrm>
            <a:off x="6918776" y="1063430"/>
            <a:ext cx="1172044" cy="9339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>
            <a:extLst>
              <a:ext uri="{FF2B5EF4-FFF2-40B4-BE49-F238E27FC236}">
                <a16:creationId xmlns:a16="http://schemas.microsoft.com/office/drawing/2014/main" xmlns="" id="{E52C1E52-B647-42EC-824E-612708478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 for analysing the effect of shield wire on GIC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xmlns="" id="{BA3D9D40-9F28-4038-960D-B7023705F9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35C64E59-2451-4E61-A1A8-2F1B954E9F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905"/>
          <a:stretch/>
        </p:blipFill>
        <p:spPr>
          <a:xfrm>
            <a:off x="1260453" y="1355726"/>
            <a:ext cx="6623094" cy="3102900"/>
          </a:xfrm>
          <a:prstGeom prst="rect">
            <a:avLst/>
          </a:prstGeom>
          <a:ln w="19050"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7C93FF2F-ABC6-4C95-A847-D59170212533}"/>
              </a:ext>
            </a:extLst>
          </p:cNvPr>
          <p:cNvSpPr txBox="1"/>
          <p:nvPr/>
        </p:nvSpPr>
        <p:spPr>
          <a:xfrm>
            <a:off x="2736962" y="1325992"/>
            <a:ext cx="690179" cy="323165"/>
          </a:xfrm>
          <a:prstGeom prst="rect">
            <a:avLst/>
          </a:prstGeom>
          <a:noFill/>
          <a:ln>
            <a:solidFill>
              <a:srgbClr val="FF87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>
                <a:solidFill>
                  <a:srgbClr val="FF8700"/>
                </a:solidFill>
                <a:latin typeface="Roboto Condensed" panose="020B0604020202020204" charset="0"/>
                <a:ea typeface="Roboto Condensed" panose="020B0604020202020204" charset="0"/>
                <a:sym typeface="Roboto Condensed"/>
              </a:rPr>
              <a:t>power line resistance</a:t>
            </a:r>
          </a:p>
        </p:txBody>
      </p:sp>
      <p:sp>
        <p:nvSpPr>
          <p:cNvPr id="7" name="Seta: Para a Direita 6">
            <a:extLst>
              <a:ext uri="{FF2B5EF4-FFF2-40B4-BE49-F238E27FC236}">
                <a16:creationId xmlns:a16="http://schemas.microsoft.com/office/drawing/2014/main" xmlns="" id="{BBDC98DA-BFED-490F-AE21-6676F04F6B9F}"/>
              </a:ext>
            </a:extLst>
          </p:cNvPr>
          <p:cNvSpPr/>
          <p:nvPr/>
        </p:nvSpPr>
        <p:spPr>
          <a:xfrm>
            <a:off x="3427139" y="1429525"/>
            <a:ext cx="93178" cy="11609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60" dirty="0">
              <a:solidFill>
                <a:srgbClr val="FF8700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7F29A470-D49A-4764-8CCE-0EB7EF6E90DE}"/>
              </a:ext>
            </a:extLst>
          </p:cNvPr>
          <p:cNvSpPr txBox="1"/>
          <p:nvPr/>
        </p:nvSpPr>
        <p:spPr>
          <a:xfrm>
            <a:off x="4029307" y="1318558"/>
            <a:ext cx="1187768" cy="323165"/>
          </a:xfrm>
          <a:prstGeom prst="rect">
            <a:avLst/>
          </a:prstGeom>
          <a:noFill/>
          <a:ln>
            <a:solidFill>
              <a:srgbClr val="FF87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50" dirty="0">
                <a:solidFill>
                  <a:srgbClr val="FF8700"/>
                </a:solidFill>
                <a:latin typeface="Roboto Condensed" panose="020B0604020202020204" charset="0"/>
                <a:ea typeface="Roboto Condensed" panose="020B0604020202020204" charset="0"/>
                <a:sym typeface="Roboto Condensed"/>
              </a:rPr>
              <a:t>induced emf along the power line</a:t>
            </a:r>
            <a:endParaRPr lang="en-US" sz="1050" dirty="0">
              <a:solidFill>
                <a:srgbClr val="FF8700"/>
              </a:solidFill>
              <a:latin typeface="Roboto Condensed" panose="020B0604020202020204" charset="0"/>
              <a:ea typeface="Roboto Condensed" panose="020B0604020202020204" charset="0"/>
              <a:sym typeface="Roboto Condensed"/>
            </a:endParaRPr>
          </a:p>
        </p:txBody>
      </p:sp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xmlns="" id="{818D7CF1-16EC-411C-9CA8-22494A384E16}"/>
              </a:ext>
            </a:extLst>
          </p:cNvPr>
          <p:cNvSpPr/>
          <p:nvPr/>
        </p:nvSpPr>
        <p:spPr>
          <a:xfrm>
            <a:off x="5217075" y="1422091"/>
            <a:ext cx="93178" cy="11609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60">
              <a:solidFill>
                <a:srgbClr val="FF8700"/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7838FABA-1EAF-4BB9-80EF-2B5DC730B50B}"/>
              </a:ext>
            </a:extLst>
          </p:cNvPr>
          <p:cNvSpPr txBox="1"/>
          <p:nvPr/>
        </p:nvSpPr>
        <p:spPr>
          <a:xfrm>
            <a:off x="2157597" y="2084445"/>
            <a:ext cx="1358756" cy="323165"/>
          </a:xfrm>
          <a:prstGeom prst="rect">
            <a:avLst/>
          </a:prstGeom>
          <a:noFill/>
          <a:ln>
            <a:solidFill>
              <a:srgbClr val="FF87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50" dirty="0">
                <a:solidFill>
                  <a:srgbClr val="FF8700"/>
                </a:solidFill>
                <a:latin typeface="Roboto Condensed" panose="020B0604020202020204" charset="0"/>
                <a:ea typeface="Roboto Condensed" panose="020B0604020202020204" charset="0"/>
                <a:sym typeface="Roboto Condensed"/>
              </a:rPr>
              <a:t>induced emf along each shield wire span</a:t>
            </a:r>
            <a:endParaRPr lang="en-US" sz="1050" dirty="0">
              <a:solidFill>
                <a:srgbClr val="FF8700"/>
              </a:solidFill>
              <a:latin typeface="Roboto Condensed" panose="020B0604020202020204" charset="0"/>
              <a:ea typeface="Roboto Condensed" panose="020B0604020202020204" charset="0"/>
              <a:sym typeface="Roboto Condensed"/>
            </a:endParaRPr>
          </a:p>
        </p:txBody>
      </p:sp>
      <p:sp>
        <p:nvSpPr>
          <p:cNvPr id="12" name="Seta: Para a Direita 11">
            <a:extLst>
              <a:ext uri="{FF2B5EF4-FFF2-40B4-BE49-F238E27FC236}">
                <a16:creationId xmlns:a16="http://schemas.microsoft.com/office/drawing/2014/main" xmlns="" id="{C6FDD853-1C4D-4AF5-BB5D-A455445BF07C}"/>
              </a:ext>
            </a:extLst>
          </p:cNvPr>
          <p:cNvSpPr/>
          <p:nvPr/>
        </p:nvSpPr>
        <p:spPr>
          <a:xfrm rot="5400000">
            <a:off x="2786666" y="2396150"/>
            <a:ext cx="93178" cy="11609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60">
              <a:solidFill>
                <a:srgbClr val="FF8700"/>
              </a:solidFill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64FC345A-3770-426B-8B8C-2DC79F64FFDB}"/>
              </a:ext>
            </a:extLst>
          </p:cNvPr>
          <p:cNvSpPr txBox="1"/>
          <p:nvPr/>
        </p:nvSpPr>
        <p:spPr>
          <a:xfrm>
            <a:off x="1939984" y="3136325"/>
            <a:ext cx="824693" cy="484748"/>
          </a:xfrm>
          <a:prstGeom prst="rect">
            <a:avLst/>
          </a:prstGeom>
          <a:noFill/>
          <a:ln>
            <a:solidFill>
              <a:srgbClr val="FF87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50" dirty="0">
                <a:solidFill>
                  <a:srgbClr val="FF8700"/>
                </a:solidFill>
                <a:latin typeface="Roboto Condensed" panose="020B0604020202020204" charset="0"/>
                <a:ea typeface="Roboto Condensed" panose="020B0604020202020204" charset="0"/>
                <a:sym typeface="Roboto Condensed"/>
              </a:rPr>
              <a:t>resistance of each shield wire span line</a:t>
            </a:r>
            <a:endParaRPr lang="en-US" sz="1050" dirty="0">
              <a:solidFill>
                <a:srgbClr val="FF8700"/>
              </a:solidFill>
              <a:latin typeface="Roboto Condensed" panose="020B0604020202020204" charset="0"/>
              <a:ea typeface="Roboto Condensed" panose="020B0604020202020204" charset="0"/>
              <a:sym typeface="Roboto Condensed"/>
            </a:endParaRPr>
          </a:p>
        </p:txBody>
      </p:sp>
      <p:sp>
        <p:nvSpPr>
          <p:cNvPr id="15" name="Seta: Para a Direita 14">
            <a:extLst>
              <a:ext uri="{FF2B5EF4-FFF2-40B4-BE49-F238E27FC236}">
                <a16:creationId xmlns:a16="http://schemas.microsoft.com/office/drawing/2014/main" xmlns="" id="{34C99564-E48E-40A2-9749-C17AE2648477}"/>
              </a:ext>
            </a:extLst>
          </p:cNvPr>
          <p:cNvSpPr/>
          <p:nvPr/>
        </p:nvSpPr>
        <p:spPr>
          <a:xfrm rot="16200000" flipV="1">
            <a:off x="2000923" y="3034063"/>
            <a:ext cx="93178" cy="11609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60">
              <a:solidFill>
                <a:srgbClr val="FF8700"/>
              </a:solidFill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xmlns="" id="{069E2FA6-2751-4A4D-A22D-8A7219663679}"/>
              </a:ext>
            </a:extLst>
          </p:cNvPr>
          <p:cNvSpPr txBox="1"/>
          <p:nvPr/>
        </p:nvSpPr>
        <p:spPr>
          <a:xfrm>
            <a:off x="6203467" y="3210090"/>
            <a:ext cx="824693" cy="484748"/>
          </a:xfrm>
          <a:prstGeom prst="rect">
            <a:avLst/>
          </a:prstGeom>
          <a:noFill/>
          <a:ln>
            <a:solidFill>
              <a:srgbClr val="FF87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50" dirty="0">
                <a:solidFill>
                  <a:srgbClr val="FF8700"/>
                </a:solidFill>
                <a:latin typeface="Roboto Condensed" panose="020B0604020202020204" charset="0"/>
                <a:ea typeface="Roboto Condensed" panose="020B0604020202020204" charset="0"/>
                <a:sym typeface="Roboto Condensed"/>
              </a:rPr>
              <a:t>grounding resistance at each tower</a:t>
            </a:r>
            <a:endParaRPr lang="en-US" sz="1050" dirty="0">
              <a:solidFill>
                <a:srgbClr val="FF8700"/>
              </a:solidFill>
              <a:latin typeface="Roboto Condensed" panose="020B0604020202020204" charset="0"/>
              <a:ea typeface="Roboto Condensed" panose="020B0604020202020204" charset="0"/>
              <a:sym typeface="Roboto Condensed"/>
            </a:endParaRPr>
          </a:p>
        </p:txBody>
      </p:sp>
      <p:sp>
        <p:nvSpPr>
          <p:cNvPr id="17" name="Seta: Para a Direita 16">
            <a:extLst>
              <a:ext uri="{FF2B5EF4-FFF2-40B4-BE49-F238E27FC236}">
                <a16:creationId xmlns:a16="http://schemas.microsoft.com/office/drawing/2014/main" xmlns="" id="{BF84AD24-8E6D-49A0-B075-EE3E1E182EC9}"/>
              </a:ext>
            </a:extLst>
          </p:cNvPr>
          <p:cNvSpPr/>
          <p:nvPr/>
        </p:nvSpPr>
        <p:spPr>
          <a:xfrm flipH="1" flipV="1">
            <a:off x="6110286" y="3394417"/>
            <a:ext cx="93178" cy="11609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60">
              <a:solidFill>
                <a:srgbClr val="FF8700"/>
              </a:solidFill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xmlns="" id="{34974AF1-60F6-4BF6-B885-1C980DD3EAC5}"/>
              </a:ext>
            </a:extLst>
          </p:cNvPr>
          <p:cNvSpPr txBox="1"/>
          <p:nvPr/>
        </p:nvSpPr>
        <p:spPr>
          <a:xfrm>
            <a:off x="7998450" y="2021811"/>
            <a:ext cx="824693" cy="484748"/>
          </a:xfrm>
          <a:prstGeom prst="rect">
            <a:avLst/>
          </a:prstGeom>
          <a:noFill/>
          <a:ln>
            <a:solidFill>
              <a:srgbClr val="FF87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50" dirty="0">
                <a:solidFill>
                  <a:srgbClr val="FF8700"/>
                </a:solidFill>
                <a:latin typeface="Roboto Condensed" panose="020B0604020202020204" charset="0"/>
                <a:ea typeface="Roboto Condensed" panose="020B0604020202020204" charset="0"/>
                <a:sym typeface="Roboto Condensed"/>
              </a:rPr>
              <a:t>transformer wiring resistance </a:t>
            </a:r>
            <a:endParaRPr lang="en-US" sz="1050" dirty="0">
              <a:solidFill>
                <a:srgbClr val="FF8700"/>
              </a:solidFill>
              <a:latin typeface="Roboto Condensed" panose="020B0604020202020204" charset="0"/>
              <a:ea typeface="Roboto Condensed" panose="020B0604020202020204" charset="0"/>
              <a:sym typeface="Roboto Condensed"/>
            </a:endParaRPr>
          </a:p>
        </p:txBody>
      </p:sp>
      <p:sp>
        <p:nvSpPr>
          <p:cNvPr id="19" name="Seta: Para a Direita 18">
            <a:extLst>
              <a:ext uri="{FF2B5EF4-FFF2-40B4-BE49-F238E27FC236}">
                <a16:creationId xmlns:a16="http://schemas.microsoft.com/office/drawing/2014/main" xmlns="" id="{0DB35F67-1D01-49F4-925E-C072D03487B6}"/>
              </a:ext>
            </a:extLst>
          </p:cNvPr>
          <p:cNvSpPr/>
          <p:nvPr/>
        </p:nvSpPr>
        <p:spPr>
          <a:xfrm flipH="1" flipV="1">
            <a:off x="7905269" y="2206138"/>
            <a:ext cx="93178" cy="11609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60">
              <a:solidFill>
                <a:srgbClr val="FF8700"/>
              </a:solidFill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xmlns="" id="{2CB10B00-B366-4F65-AC9B-024927F3F3D0}"/>
              </a:ext>
            </a:extLst>
          </p:cNvPr>
          <p:cNvSpPr txBox="1"/>
          <p:nvPr/>
        </p:nvSpPr>
        <p:spPr>
          <a:xfrm>
            <a:off x="7998450" y="3210090"/>
            <a:ext cx="824693" cy="484748"/>
          </a:xfrm>
          <a:prstGeom prst="rect">
            <a:avLst/>
          </a:prstGeom>
          <a:noFill/>
          <a:ln>
            <a:solidFill>
              <a:srgbClr val="FF87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50" dirty="0">
                <a:solidFill>
                  <a:srgbClr val="FF8700"/>
                </a:solidFill>
                <a:latin typeface="Roboto Condensed" panose="020B0604020202020204" charset="0"/>
                <a:ea typeface="Roboto Condensed" panose="020B0604020202020204" charset="0"/>
                <a:sym typeface="Roboto Condensed"/>
              </a:rPr>
              <a:t>substation grounding resistance</a:t>
            </a:r>
            <a:endParaRPr lang="en-US" sz="1050" dirty="0">
              <a:solidFill>
                <a:srgbClr val="FF8700"/>
              </a:solidFill>
              <a:latin typeface="Roboto Condensed" panose="020B0604020202020204" charset="0"/>
              <a:ea typeface="Roboto Condensed" panose="020B0604020202020204" charset="0"/>
              <a:sym typeface="Roboto Condensed"/>
            </a:endParaRPr>
          </a:p>
        </p:txBody>
      </p:sp>
      <p:sp>
        <p:nvSpPr>
          <p:cNvPr id="21" name="Seta: Para a Direita 20">
            <a:extLst>
              <a:ext uri="{FF2B5EF4-FFF2-40B4-BE49-F238E27FC236}">
                <a16:creationId xmlns:a16="http://schemas.microsoft.com/office/drawing/2014/main" xmlns="" id="{55AB45D7-14FA-464C-899C-DC896B2F1C02}"/>
              </a:ext>
            </a:extLst>
          </p:cNvPr>
          <p:cNvSpPr/>
          <p:nvPr/>
        </p:nvSpPr>
        <p:spPr>
          <a:xfrm flipH="1" flipV="1">
            <a:off x="7905269" y="3394417"/>
            <a:ext cx="93178" cy="11609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60">
              <a:solidFill>
                <a:srgbClr val="FF87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842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F8FA0283-C552-4237-BDAB-ED7F61CF4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In Portuguese Network</a:t>
            </a:r>
            <a:endParaRPr lang="en-GB" dirty="0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xmlns="" id="{D2383C91-7358-48F3-B2A6-AC85B7F6B9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0194" y="1506586"/>
            <a:ext cx="7097486" cy="3074125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000" dirty="0"/>
              <a:t>In Portuguese Power Transmission Network, </a:t>
            </a:r>
            <a:r>
              <a:rPr lang="en-US" sz="2000" b="1" dirty="0"/>
              <a:t>first initial tests </a:t>
            </a:r>
            <a:r>
              <a:rPr lang="en-US" sz="2000" dirty="0"/>
              <a:t>on single lines </a:t>
            </a:r>
            <a:r>
              <a:rPr lang="en-GB" sz="2000" dirty="0"/>
              <a:t>gave </a:t>
            </a:r>
            <a:r>
              <a:rPr lang="en-GB" sz="2000" b="1" dirty="0"/>
              <a:t>errors of 5% for a short line</a:t>
            </a:r>
            <a:r>
              <a:rPr lang="en-GB" sz="2000" dirty="0"/>
              <a:t>, if shield wires were not considered.</a:t>
            </a:r>
          </a:p>
          <a:p>
            <a:pPr algn="just">
              <a:spcAft>
                <a:spcPts val="1800"/>
              </a:spcAft>
            </a:pPr>
            <a:r>
              <a:rPr lang="en-GB" sz="2000" dirty="0"/>
              <a:t>When combining different lines, the effect may increase.</a:t>
            </a:r>
            <a:endParaRPr lang="pt-PT" sz="2000" dirty="0"/>
          </a:p>
          <a:p>
            <a:pPr algn="just"/>
            <a:r>
              <a:rPr lang="en-US" sz="2000" dirty="0"/>
              <a:t>It is important</a:t>
            </a:r>
            <a:r>
              <a:rPr lang="pt-PT" sz="2000" dirty="0"/>
              <a:t> to </a:t>
            </a:r>
            <a:r>
              <a:rPr lang="en-US" sz="2000" b="1" dirty="0"/>
              <a:t>study this effect </a:t>
            </a:r>
            <a:r>
              <a:rPr lang="en-GB" sz="2000" dirty="0"/>
              <a:t>and understand if it is necessary to include shield wires in the GIC calculation models</a:t>
            </a:r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xmlns="" id="{1268B396-8041-4A10-90C6-48CEA700D7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F92677C7-32B3-4E24-8C4C-328B87271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0" y="742657"/>
            <a:ext cx="917252" cy="28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94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3A1E312-5D77-4895-A1A2-248A9D6BA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we simplify this study?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xmlns="" id="{3244E295-705C-4557-AD4E-DAA9F92451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BBBC9D22-E59C-4A7C-B3D7-EDFB36DF550B}"/>
              </a:ext>
            </a:extLst>
          </p:cNvPr>
          <p:cNvSpPr txBox="1"/>
          <p:nvPr/>
        </p:nvSpPr>
        <p:spPr>
          <a:xfrm>
            <a:off x="4841967" y="2159727"/>
            <a:ext cx="35462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solidFill>
                  <a:schemeClr val="accent1"/>
                </a:solidFill>
                <a:latin typeface="Roboto" panose="020B0604020202020204" charset="0"/>
                <a:ea typeface="Roboto" panose="020B0604020202020204" charset="0"/>
              </a:rPr>
              <a:t>Getting a simpler circuit!</a:t>
            </a:r>
            <a:endParaRPr lang="en-GB" sz="7160" dirty="0">
              <a:latin typeface="Roboto" panose="020B0604020202020204" charset="0"/>
              <a:ea typeface="Roboto" panose="020B0604020202020204" charset="0"/>
            </a:endParaRPr>
          </a:p>
          <a:p>
            <a:pPr algn="just"/>
            <a:endParaRPr lang="en-GB" sz="1600" dirty="0">
              <a:latin typeface="Roboto" panose="020B0604020202020204" charset="0"/>
              <a:ea typeface="Roboto" panose="020B0604020202020204" charset="0"/>
            </a:endParaRPr>
          </a:p>
          <a:p>
            <a:pPr algn="just"/>
            <a:r>
              <a:rPr lang="en-GB" sz="1600" dirty="0">
                <a:latin typeface="Roboto" panose="020B0604020202020204" charset="0"/>
                <a:ea typeface="Roboto" panose="020B0604020202020204" charset="0"/>
              </a:rPr>
              <a:t>In which it would be sufficient to deal with a </a:t>
            </a:r>
            <a:r>
              <a:rPr lang="en-GB" sz="1600" dirty="0" err="1">
                <a:latin typeface="Roboto" panose="020B0604020202020204" charset="0"/>
                <a:ea typeface="Roboto" panose="020B0604020202020204" charset="0"/>
              </a:rPr>
              <a:t>Thévenin</a:t>
            </a:r>
            <a:r>
              <a:rPr lang="en-GB" sz="1600" dirty="0">
                <a:latin typeface="Roboto" panose="020B0604020202020204" charset="0"/>
                <a:ea typeface="Roboto" panose="020B0604020202020204" charset="0"/>
              </a:rPr>
              <a:t> equivalent circuit connected to each substation, as shown on the left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7F4DC38D-52C9-4863-9DB6-D92F9C552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09" y="1610794"/>
            <a:ext cx="3694823" cy="2729082"/>
          </a:xfrm>
          <a:prstGeom prst="rect">
            <a:avLst/>
          </a:prstGeom>
          <a:ln>
            <a:solidFill>
              <a:srgbClr val="636362"/>
            </a:solidFill>
          </a:ln>
        </p:spPr>
      </p:pic>
    </p:spTree>
    <p:extLst>
      <p:ext uri="{BB962C8B-B14F-4D97-AF65-F5344CB8AC3E}">
        <p14:creationId xmlns:p14="http://schemas.microsoft.com/office/powerpoint/2010/main" val="3285342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xmlns="" id="{8DC46135-340E-405A-B6BC-E7D183CA92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13BF146D-9267-42F7-9308-061CC62CF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002" y="885421"/>
            <a:ext cx="5582756" cy="3664045"/>
          </a:xfrm>
          <a:prstGeom prst="rect">
            <a:avLst/>
          </a:prstGeom>
          <a:ln w="19050">
            <a:solidFill>
              <a:srgbClr val="222222"/>
            </a:solidFill>
          </a:ln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33B98108-8503-4CCA-B399-5DD00ECF8849}"/>
              </a:ext>
            </a:extLst>
          </p:cNvPr>
          <p:cNvSpPr/>
          <p:nvPr/>
        </p:nvSpPr>
        <p:spPr>
          <a:xfrm>
            <a:off x="1115879" y="196574"/>
            <a:ext cx="7167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222222"/>
                </a:solidFill>
                <a:latin typeface="Roboto" panose="020B0604020202020204" charset="0"/>
                <a:ea typeface="Roboto" panose="020B0604020202020204" charset="0"/>
              </a:rPr>
              <a:t>Results from a simulation in a complex power network. </a:t>
            </a:r>
          </a:p>
          <a:p>
            <a:pPr algn="ctr"/>
            <a:r>
              <a:rPr lang="en-GB" sz="1600" dirty="0">
                <a:solidFill>
                  <a:srgbClr val="222222"/>
                </a:solidFill>
                <a:latin typeface="Roboto" panose="020B0604020202020204" charset="0"/>
                <a:ea typeface="Roboto" panose="020B0604020202020204" charset="0"/>
              </a:rPr>
              <a:t>Only the effect of the resistance of shield wires has been considered.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B2EE40A9-43B4-4C86-B729-6EBC99E05FB1}"/>
              </a:ext>
            </a:extLst>
          </p:cNvPr>
          <p:cNvSpPr txBox="1"/>
          <p:nvPr/>
        </p:nvSpPr>
        <p:spPr>
          <a:xfrm>
            <a:off x="3463866" y="4575680"/>
            <a:ext cx="24690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err="1">
                <a:latin typeface="Dosis" panose="020B0604020202020204" charset="0"/>
                <a:ea typeface="Roboto Condensed" panose="020B0604020202020204" charset="0"/>
              </a:rPr>
              <a:t>Credits</a:t>
            </a:r>
            <a:r>
              <a:rPr lang="pt-PT" sz="1000" dirty="0">
                <a:latin typeface="Dosis" panose="020B0604020202020204" charset="0"/>
                <a:ea typeface="Roboto Condensed" panose="020B0604020202020204" charset="0"/>
              </a:rPr>
              <a:t> to Joana Alves Ribeiro</a:t>
            </a:r>
          </a:p>
        </p:txBody>
      </p:sp>
    </p:spTree>
    <p:extLst>
      <p:ext uri="{BB962C8B-B14F-4D97-AF65-F5344CB8AC3E}">
        <p14:creationId xmlns:p14="http://schemas.microsoft.com/office/powerpoint/2010/main" val="1845562149"/>
      </p:ext>
    </p:extLst>
  </p:cSld>
  <p:clrMapOvr>
    <a:masterClrMapping/>
  </p:clrMapOvr>
</p:sld>
</file>

<file path=ppt/theme/theme1.xml><?xml version="1.0" encoding="utf-8"?>
<a:theme xmlns:a="http://schemas.openxmlformats.org/drawingml/2006/main" name="William template">
  <a:themeElements>
    <a:clrScheme name="Custom 347">
      <a:dk1>
        <a:srgbClr val="222222"/>
      </a:dk1>
      <a:lt1>
        <a:srgbClr val="FFFFFF"/>
      </a:lt1>
      <a:dk2>
        <a:srgbClr val="666666"/>
      </a:dk2>
      <a:lt2>
        <a:srgbClr val="F3F3F3"/>
      </a:lt2>
      <a:accent1>
        <a:srgbClr val="FF8700"/>
      </a:accent1>
      <a:accent2>
        <a:srgbClr val="FFB840"/>
      </a:accent2>
      <a:accent3>
        <a:srgbClr val="333333"/>
      </a:accent3>
      <a:accent4>
        <a:srgbClr val="9B9796"/>
      </a:accent4>
      <a:accent5>
        <a:srgbClr val="C9C3BD"/>
      </a:accent5>
      <a:accent6>
        <a:srgbClr val="96C94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6369</TotalTime>
  <Words>402</Words>
  <Application>Microsoft Macintosh PowerPoint</Application>
  <PresentationFormat>On-screen Show (16:9)</PresentationFormat>
  <Paragraphs>61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Dosis</vt:lpstr>
      <vt:lpstr>Roboto</vt:lpstr>
      <vt:lpstr>Roboto Condensed</vt:lpstr>
      <vt:lpstr>Roboto Condensed Light</vt:lpstr>
      <vt:lpstr>William template</vt:lpstr>
      <vt:lpstr>GEOMAGNETICALLY INDUCED CURRENTS  IN POWER SYSTEMS</vt:lpstr>
      <vt:lpstr>Geomagnetically Induced Currents in Power Systems</vt:lpstr>
      <vt:lpstr>The importance of GICs mitigation</vt:lpstr>
      <vt:lpstr>1. GIC Modelling</vt:lpstr>
      <vt:lpstr>Shield Wires</vt:lpstr>
      <vt:lpstr>Model for analysing the effect of shield wire on GIC</vt:lpstr>
      <vt:lpstr>In Portuguese Network</vt:lpstr>
      <vt:lpstr>How can we simplify this study?</vt:lpstr>
      <vt:lpstr>PowerPoint Presentation</vt:lpstr>
      <vt:lpstr>2. GIC Measuring</vt:lpstr>
      <vt:lpstr>GIC Acquisition System</vt:lpstr>
      <vt:lpstr>Instrument to monitor GICs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Rute Santos</dc:creator>
  <cp:lastModifiedBy>Ricardo Goncalo</cp:lastModifiedBy>
  <cp:revision>73</cp:revision>
  <dcterms:modified xsi:type="dcterms:W3CDTF">2021-05-26T08:28:25Z</dcterms:modified>
</cp:coreProperties>
</file>