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22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57597-8B95-41A9-9357-FF7F3E8880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B64C2A-7153-4A31-BD47-8FD639E3B0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AD405-5311-494D-B473-CC8FFDB95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8DC30-9BBA-4C37-9C0F-62FBFC562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6226-3AA9-43AC-A44F-5BF3086CD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2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D2792-BDC0-4559-B351-FCB784D06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2E1D36-F8B8-4FCC-B0C9-D6C03A272E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C42704-37A2-471F-AADB-696D8268B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8455E-CCD6-4E01-A518-101099F95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5AD1C-6847-4E66-ADD6-62394C48B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3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792FD5-FC36-4ED9-985D-07613CC25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71AE3F-8DD6-4B52-B71D-AB8CCE703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38CFE-A964-4BF5-8A05-6F7F4CEEB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81EEB-EE51-4D39-B154-31F4C0985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2054A-43C1-43D7-B9D6-60CF5595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3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0AD58-D0E8-413D-AF11-FDF57229C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DF8A2-9F08-482B-92FD-38882347F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B4654-0EDC-4963-9EA6-FD5ABFD11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C1962-90E8-4153-A58E-B1A995D3F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735B6-FFA2-4681-8960-B70F89274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06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40ADF-E1A9-4CA8-AB1F-BE566FAFA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EDDA84-F8A8-4215-988F-2BB7C32FF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1C5EC-72F6-4476-B16A-55582C499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E46A9-4956-455A-BFFC-AB89BB65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7DF19-9145-4A71-981B-7B8634632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56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DAE81-4898-4727-A210-22FE619F0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52A6F-15C2-44F5-A2D4-1C059628AA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248694-B0FE-44F1-9065-ADD8144D9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4628C-537E-42BB-8F57-F244E3637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D50B3-25F5-44C1-8204-119C6E21F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063E4B-14C4-4DDA-9258-BA869613E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219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6997E-52DA-4887-B0D8-556F2319B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B2DA22-EDDB-401D-8ED4-E65C142D5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820F63-3421-4906-BFF6-F0190F6320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0FA8C7-1327-4769-ADA9-FA6BD54C63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3DC618-AAD6-4F7A-AE40-1266E82E77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482B52-27FD-4861-9D8E-397803C41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C50331-8DFC-4EF0-ACE6-F69CD8365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B117B-1FD1-4280-93E2-450696FCA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2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274B9-A64A-4C1D-981F-A2530E830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74D386-CAED-4297-A1AB-054D2656E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F75878-D9F6-4428-88A6-B34B3C062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BFCF3A-7AC5-4192-B56A-FC5B0256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06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C2F27C-9A63-4000-A0B1-9B52953D8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47BA-E905-4657-AE47-C7A31DF8D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4CBC49-CCEE-40C2-9C81-238139937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1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BF40B-3745-4950-A3BE-79804EC4A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94E2A-1BB8-4E4F-88F3-47C00027D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FD5676-7776-4ABC-A742-B39197B775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98E2EB-A7B2-4D97-A0F9-B96C0CA1E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05761A-63E4-4249-A66B-6B112B80C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CAB5C8-4080-4ED4-9CE2-0E1B65CF8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A4D58-57C1-486D-A3D4-598D165DD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481913-A1E1-4E1B-B323-D06873601C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0F5839-456C-4977-8402-C778D6A961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C675E-793F-4566-B33C-B0145570D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18656C-A16E-4895-A2AC-AA71340F4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7F42B-3139-4095-94E9-1E77D96F0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84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797F57-3E9B-40DC-A45A-1F415C007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A7035-DC3E-4075-9515-FC5C1D1D9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2EF36-3648-4C5B-88E2-575DEE2BAA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BB7BC-FB28-4C79-BD9C-4323A4032FFE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67D22-8948-492E-A59D-2E1E6F768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A4A70-EB11-4118-94DD-09BE1AC8A3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4B8A-9313-4FD5-BC6A-67EBE958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4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89389-C01C-4828-9320-BAAE683EB1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6501" y="94723"/>
            <a:ext cx="9144000" cy="575808"/>
          </a:xfrm>
        </p:spPr>
        <p:txBody>
          <a:bodyPr>
            <a:noAutofit/>
          </a:bodyPr>
          <a:lstStyle/>
          <a:p>
            <a:r>
              <a:rPr lang="en-US" sz="2400" dirty="0" err="1">
                <a:latin typeface="+mn-lt"/>
              </a:rPr>
              <a:t>Measurering</a:t>
            </a:r>
            <a:r>
              <a:rPr lang="en-US" sz="2400" dirty="0">
                <a:latin typeface="+mn-lt"/>
              </a:rPr>
              <a:t> Light and Charge Yields in </a:t>
            </a:r>
            <a:r>
              <a:rPr lang="en-US" sz="2400" dirty="0" err="1">
                <a:latin typeface="+mn-lt"/>
              </a:rPr>
              <a:t>LKr</a:t>
            </a:r>
            <a:endParaRPr lang="en-US" sz="2400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710E6C-A468-465C-825C-DE639BAB35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8501" y="2773309"/>
            <a:ext cx="5971581" cy="3187175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Early measurements using Bi-207 </a:t>
            </a:r>
            <a:r>
              <a:rPr lang="en-US" sz="1800" b="1" i="0" u="none" strike="noStrike" baseline="0" dirty="0"/>
              <a:t>internal-conversion electrons </a:t>
            </a:r>
            <a:r>
              <a:rPr lang="en-US" sz="1800" b="0" i="0" u="none" strike="noStrike" baseline="0" dirty="0"/>
              <a:t>by Kubota</a:t>
            </a:r>
            <a:r>
              <a:rPr lang="en-US" sz="1800" dirty="0"/>
              <a:t> et al., “</a:t>
            </a:r>
            <a:r>
              <a:rPr lang="en-US" sz="1800" b="0" i="0" u="none" strike="noStrike" baseline="0" dirty="0"/>
              <a:t>Dynamical behavior of free electrons in the recombination process in liquid argon, krypton, and xenon”, Phys. Rev. v. 20, 1979.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It is important to repeat these measurements with electron and also use alpha-particles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/>
              <a:t>One possibility is to collaborate with Colombia University team (Prof. Elena </a:t>
            </a:r>
            <a:r>
              <a:rPr lang="en-US" sz="1800" dirty="0" err="1"/>
              <a:t>Aprile</a:t>
            </a:r>
            <a:r>
              <a:rPr lang="en-US" sz="18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ea typeface="Calibri" panose="020F0502020204030204" pitchFamily="34" charset="0"/>
              </a:rPr>
              <a:t>Elena’s team took such measurements </a:t>
            </a:r>
            <a:r>
              <a:rPr lang="en-US" sz="1800" dirty="0">
                <a:ea typeface="Calibri" panose="020F0502020204030204" pitchFamily="34" charset="0"/>
              </a:rPr>
              <a:t>in </a:t>
            </a:r>
            <a:r>
              <a:rPr lang="en-US" sz="1800" dirty="0" err="1">
                <a:ea typeface="Calibri" panose="020F0502020204030204" pitchFamily="34" charset="0"/>
              </a:rPr>
              <a:t>LXe</a:t>
            </a:r>
            <a:r>
              <a:rPr lang="en-US" sz="1800" dirty="0">
                <a:ea typeface="Calibri" panose="020F0502020204030204" pitchFamily="34" charset="0"/>
              </a:rPr>
              <a:t> before and is very </a:t>
            </a:r>
            <a:r>
              <a:rPr lang="en-US" sz="1800" dirty="0">
                <a:effectLst/>
                <a:ea typeface="Calibri" panose="020F0502020204030204" pitchFamily="34" charset="0"/>
              </a:rPr>
              <a:t>interested </a:t>
            </a:r>
            <a:r>
              <a:rPr lang="en-US" sz="1800" dirty="0">
                <a:ea typeface="Calibri" panose="020F0502020204030204" pitchFamily="34" charset="0"/>
              </a:rPr>
              <a:t>in </a:t>
            </a:r>
            <a:r>
              <a:rPr lang="en-US" sz="1800" dirty="0">
                <a:effectLst/>
                <a:ea typeface="Calibri" panose="020F0502020204030204" pitchFamily="34" charset="0"/>
              </a:rPr>
              <a:t>taking similar measurements in </a:t>
            </a:r>
            <a:r>
              <a:rPr lang="en-US" sz="1800" dirty="0" err="1">
                <a:effectLst/>
                <a:ea typeface="Calibri" panose="020F0502020204030204" pitchFamily="34" charset="0"/>
              </a:rPr>
              <a:t>LKr</a:t>
            </a:r>
            <a:r>
              <a:rPr lang="en-US" sz="1800" dirty="0">
                <a:effectLst/>
                <a:ea typeface="Calibri" panose="020F0502020204030204" pitchFamily="34" charset="0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EE4022-C6AD-4A39-9630-DCF0FBA6B7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868"/>
          <a:stretch/>
        </p:blipFill>
        <p:spPr>
          <a:xfrm>
            <a:off x="395294" y="2751401"/>
            <a:ext cx="5309220" cy="35636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21DC75-37CC-481B-9EC3-CC9A90D3B2AB}"/>
              </a:ext>
            </a:extLst>
          </p:cNvPr>
          <p:cNvSpPr txBox="1"/>
          <p:nvPr/>
        </p:nvSpPr>
        <p:spPr>
          <a:xfrm>
            <a:off x="733406" y="844757"/>
            <a:ext cx="104301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Why these measurements are important?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the light and charge signals provide valuable information needed for events reconstruction in TPC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total deposited energy is shared to produce UV scintillation photons and electron-ion pairs – correlated signals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</a:t>
            </a:r>
            <a:r>
              <a:rPr lang="en-US" dirty="0" err="1"/>
              <a:t>LXe</a:t>
            </a:r>
            <a:r>
              <a:rPr lang="en-US" dirty="0"/>
              <a:t> TPCs, e. g., in nEXO, the light and charge signals are added together to overcome fluctuations of the election-ion recombination to improve energy resolution</a:t>
            </a:r>
          </a:p>
        </p:txBody>
      </p:sp>
    </p:spTree>
    <p:extLst>
      <p:ext uri="{BB962C8B-B14F-4D97-AF65-F5344CB8AC3E}">
        <p14:creationId xmlns:p14="http://schemas.microsoft.com/office/powerpoint/2010/main" val="374650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6EB71-5809-42A5-B0F8-00EFC02D4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1764" y="54377"/>
            <a:ext cx="8708472" cy="75828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>
                <a:latin typeface="+mn-lt"/>
              </a:rPr>
              <a:t>Measurements in </a:t>
            </a:r>
            <a:r>
              <a:rPr lang="en-US" sz="2800" dirty="0" err="1">
                <a:latin typeface="+mn-lt"/>
              </a:rPr>
              <a:t>LXe</a:t>
            </a:r>
            <a:r>
              <a:rPr lang="en-US" sz="2800" dirty="0">
                <a:latin typeface="+mn-lt"/>
              </a:rPr>
              <a:t> done by Columbia group using electrons and alpha-particle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66678-8E83-42C8-9334-670E98A3F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9603" y="1608973"/>
            <a:ext cx="3623268" cy="486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Apparatus used by Columbia team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B80DEA-FD3A-4393-88EC-1B38CC089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06549"/>
            <a:ext cx="3997119" cy="30977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200F5AB-BE35-4BCD-99D4-011FA4D64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089" y="1297306"/>
            <a:ext cx="6420255" cy="44844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1DAF36-AB18-432C-B3D5-3900428EA185}"/>
              </a:ext>
            </a:extLst>
          </p:cNvPr>
          <p:cNvSpPr txBox="1"/>
          <p:nvPr/>
        </p:nvSpPr>
        <p:spPr>
          <a:xfrm>
            <a:off x="3765554" y="6208740"/>
            <a:ext cx="466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 </a:t>
            </a:r>
            <a:r>
              <a:rPr lang="en-US" dirty="0" err="1"/>
              <a:t>Aprile</a:t>
            </a:r>
            <a:r>
              <a:rPr lang="en-US" dirty="0"/>
              <a:t> et al., </a:t>
            </a:r>
            <a:r>
              <a:rPr lang="nb-NO" sz="1800" b="0" i="0" u="none" strike="noStrike" baseline="0" dirty="0"/>
              <a:t>Phys. Rev. Lett. </a:t>
            </a:r>
            <a:r>
              <a:rPr lang="nb-NO" sz="1800" b="1" i="0" u="none" strike="noStrike" baseline="0" dirty="0"/>
              <a:t>97</a:t>
            </a:r>
            <a:r>
              <a:rPr lang="nb-NO" sz="1800" b="0" i="0" u="none" strike="noStrike" baseline="0" dirty="0"/>
              <a:t>, 081302, 2006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819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41357-2496-4209-B5FE-536300997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209" y="444151"/>
            <a:ext cx="10515600" cy="4031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err="1">
                <a:latin typeface="+mn-lt"/>
              </a:rPr>
              <a:t>LKr</a:t>
            </a:r>
            <a:r>
              <a:rPr lang="en-US" sz="2800" dirty="0">
                <a:latin typeface="+mn-lt"/>
              </a:rPr>
              <a:t> at BNL</a:t>
            </a:r>
          </a:p>
        </p:txBody>
      </p:sp>
      <p:pic>
        <p:nvPicPr>
          <p:cNvPr id="1026" name="90D6881C-7F75-4647-917D-EC97999EF61A">
            <a:extLst>
              <a:ext uri="{FF2B5EF4-FFF2-40B4-BE49-F238E27FC236}">
                <a16:creationId xmlns:a16="http://schemas.microsoft.com/office/drawing/2014/main" id="{2102C2FF-AF69-4FB8-AB68-E93204111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999" y="1870745"/>
            <a:ext cx="3002198" cy="400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3940CF-B784-4785-8A9C-4F0A1E78EBFE}"/>
              </a:ext>
            </a:extLst>
          </p:cNvPr>
          <p:cNvSpPr txBox="1"/>
          <p:nvPr/>
        </p:nvSpPr>
        <p:spPr>
          <a:xfrm>
            <a:off x="5486400" y="1375794"/>
            <a:ext cx="1988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Kr storage at Physis</a:t>
            </a:r>
          </a:p>
        </p:txBody>
      </p:sp>
    </p:spTree>
    <p:extLst>
      <p:ext uri="{BB962C8B-B14F-4D97-AF65-F5344CB8AC3E}">
        <p14:creationId xmlns:p14="http://schemas.microsoft.com/office/powerpoint/2010/main" val="1003268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201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Measurering Light and Charge Yields in LKr</vt:lpstr>
      <vt:lpstr>Measurements in LXe done by Columbia group using electrons and alpha-particle</vt:lpstr>
      <vt:lpstr>LKr at BNL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 of Light and Charge Yields in LKr</dc:title>
  <dc:creator>Bolotnikov, Aleksey E</dc:creator>
  <cp:lastModifiedBy>Bolotnikov, Aleksey E</cp:lastModifiedBy>
  <cp:revision>10</cp:revision>
  <dcterms:created xsi:type="dcterms:W3CDTF">2021-12-08T14:15:58Z</dcterms:created>
  <dcterms:modified xsi:type="dcterms:W3CDTF">2021-12-08T17:46:37Z</dcterms:modified>
</cp:coreProperties>
</file>