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635" r:id="rId3"/>
    <p:sldId id="610" r:id="rId4"/>
    <p:sldId id="275" r:id="rId5"/>
    <p:sldId id="274" r:id="rId6"/>
    <p:sldId id="276" r:id="rId7"/>
    <p:sldId id="614" r:id="rId8"/>
    <p:sldId id="615" r:id="rId9"/>
    <p:sldId id="612" r:id="rId10"/>
    <p:sldId id="616" r:id="rId11"/>
    <p:sldId id="622" r:id="rId12"/>
    <p:sldId id="639" r:id="rId13"/>
    <p:sldId id="591" r:id="rId14"/>
    <p:sldId id="593" r:id="rId15"/>
    <p:sldId id="595" r:id="rId16"/>
    <p:sldId id="623" r:id="rId17"/>
    <p:sldId id="260" r:id="rId18"/>
    <p:sldId id="269" r:id="rId19"/>
    <p:sldId id="271" r:id="rId20"/>
    <p:sldId id="624" r:id="rId21"/>
    <p:sldId id="625" r:id="rId22"/>
    <p:sldId id="626" r:id="rId23"/>
    <p:sldId id="627" r:id="rId24"/>
    <p:sldId id="641" r:id="rId25"/>
    <p:sldId id="642" r:id="rId26"/>
    <p:sldId id="628" r:id="rId27"/>
    <p:sldId id="643" r:id="rId28"/>
    <p:sldId id="636" r:id="rId29"/>
    <p:sldId id="645" r:id="rId30"/>
    <p:sldId id="634" r:id="rId31"/>
    <p:sldId id="638" r:id="rId32"/>
    <p:sldId id="633" r:id="rId33"/>
    <p:sldId id="630" r:id="rId34"/>
    <p:sldId id="629" r:id="rId35"/>
    <p:sldId id="644" r:id="rId36"/>
    <p:sldId id="632" r:id="rId37"/>
  </p:sldIdLst>
  <p:sldSz cx="9144000" cy="6858000" type="screen4x3"/>
  <p:notesSz cx="6858000" cy="9144000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0B7"/>
    <a:srgbClr val="F9E891"/>
    <a:srgbClr val="F5D537"/>
    <a:srgbClr val="F7A835"/>
    <a:srgbClr val="F5980F"/>
    <a:srgbClr val="FCE0B6"/>
    <a:srgbClr val="E48C0A"/>
    <a:srgbClr val="FACF90"/>
    <a:srgbClr val="009900"/>
    <a:srgbClr val="0099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3" autoAdjust="0"/>
    <p:restoredTop sz="94675" autoAdjust="0"/>
  </p:normalViewPr>
  <p:slideViewPr>
    <p:cSldViewPr>
      <p:cViewPr varScale="1">
        <p:scale>
          <a:sx n="111" d="100"/>
          <a:sy n="111" d="100"/>
        </p:scale>
        <p:origin x="16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769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E7BDB-8085-40BF-BB3A-43BCDC17DBC5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E5F41-D193-45FC-8274-01B633CB0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5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Palatino Linotype" pitchFamily="18" charset="0"/>
              </a:defRPr>
            </a:lvl1pPr>
            <a:lvl2pPr>
              <a:defRPr sz="2000">
                <a:latin typeface="Palatino Linotype" pitchFamily="18" charset="0"/>
              </a:defRPr>
            </a:lvl2pPr>
            <a:lvl3pPr>
              <a:defRPr sz="1800">
                <a:latin typeface="Palatino Linotype" pitchFamily="18" charset="0"/>
              </a:defRPr>
            </a:lvl3pPr>
            <a:lvl4pPr>
              <a:defRPr sz="1600">
                <a:latin typeface="Palatino Linotype" pitchFamily="18" charset="0"/>
              </a:defRPr>
            </a:lvl4pPr>
            <a:lvl5pPr>
              <a:defRPr sz="1400">
                <a:latin typeface="Palatino Linotype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60000">
              <a:srgbClr val="FBF0B7"/>
            </a:gs>
            <a:gs pos="90000">
              <a:srgbClr val="F9E891">
                <a:alpha val="72549"/>
              </a:srgbClr>
            </a:gs>
            <a:gs pos="100000">
              <a:srgbClr val="F5D53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2F9EA-1C1C-42F5-9C01-0B656418D988}" type="datetimeFigureOut">
              <a:rPr lang="en-US" smtClean="0"/>
              <a:pPr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AAF0B-72EB-4263-8D53-03E064475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42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219201"/>
            <a:ext cx="8686800" cy="1219200"/>
          </a:xfrm>
        </p:spPr>
        <p:txBody>
          <a:bodyPr>
            <a:normAutofit/>
          </a:bodyPr>
          <a:lstStyle/>
          <a:p>
            <a:r>
              <a:rPr lang="en-US" dirty="0"/>
              <a:t>Finite Feynman Integrals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76199" y="2286000"/>
            <a:ext cx="9220200" cy="4495800"/>
          </a:xfrm>
        </p:spPr>
        <p:txBody>
          <a:bodyPr>
            <a:normAutofit/>
          </a:bodyPr>
          <a:lstStyle/>
          <a:p>
            <a: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David A. Kosower</a:t>
            </a:r>
            <a:b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</a:br>
            <a:r>
              <a:rPr kumimoji="1"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Institut</a:t>
            </a:r>
            <a: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de Physique </a:t>
            </a:r>
            <a:r>
              <a:rPr kumimoji="1" lang="fr-F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Th</a:t>
            </a:r>
            <a: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é</a:t>
            </a:r>
            <a:r>
              <a:rPr kumimoji="1" lang="fr-FR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orique</a:t>
            </a:r>
            <a: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, CEA–</a:t>
            </a:r>
            <a:r>
              <a:rPr kumimoji="1"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Saclay</a:t>
            </a:r>
            <a:br>
              <a:rPr kumimoji="1"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</a:br>
            <a:endParaRPr kumimoji="1"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alatino Linotype" pitchFamily="18" charset="0"/>
            </a:endParaRP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work with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Giulio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Gambuti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,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Pavel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Novichkov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, </a:t>
            </a:r>
            <a:r>
              <a:rPr lang="en-US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and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Lorenzo Tancredi, [2311.16907]</a:t>
            </a:r>
          </a:p>
          <a:p>
            <a:r>
              <a:rPr lang="en-US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and in progress with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Leonardo de la Cruz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and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Pavel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Novichkov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[2409.nnnnn]; 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</a:br>
            <a:r>
              <a:rPr lang="en-US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and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Marc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Canay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;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</a:br>
            <a:r>
              <a:rPr lang="en-US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and in progress with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Yang Zhang,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Zhihou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Wu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, </a:t>
            </a:r>
            <a:r>
              <a:rPr lang="en-US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and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Rourou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Ma</a:t>
            </a:r>
          </a:p>
          <a:p>
            <a:r>
              <a:rPr lang="en-US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at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 INPP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Demokritos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-APCTP meeting and HOCTOOLS-II mini-workshop</a:t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Athens, Greece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</a:rPr>
              <a:t>October 1, 2024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48596F-B800-2DAB-F567-6B941BBC3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3730" y="5437778"/>
            <a:ext cx="1411011" cy="141101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425F8-3ABD-99ED-1FFD-6C4C0ED57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 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12CF23-041B-D220-701A-4490FA5691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1600200"/>
                <a:ext cx="8763000" cy="498316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Classify degree of divergence following </a:t>
                </a:r>
                <a:r>
                  <a:rPr lang="en-US" dirty="0" err="1"/>
                  <a:t>Anastasiou</a:t>
                </a:r>
                <a:r>
                  <a:rPr lang="en-US" dirty="0"/>
                  <a:t> &amp; </a:t>
                </a:r>
                <a:r>
                  <a:rPr lang="en-US" dirty="0" err="1"/>
                  <a:t>Sterman</a:t>
                </a:r>
                <a:r>
                  <a:rPr lang="en-US" dirty="0"/>
                  <a:t> (based on Libby &amp; </a:t>
                </a:r>
                <a:r>
                  <a:rPr lang="en-US" dirty="0" err="1"/>
                  <a:t>Sterman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planar: logarithmic soft &amp; collinear singularities</a:t>
                </a:r>
              </a:p>
              <a:p>
                <a:pPr lvl="1"/>
                <a:r>
                  <a:rPr lang="en-US" dirty="0"/>
                  <a:t>nonplanar: soft singularities can collide to give power divergences</a:t>
                </a:r>
              </a:p>
              <a:p>
                <a:r>
                  <a:rPr lang="en-US" dirty="0"/>
                  <a:t>Build finite numerators</a:t>
                </a:r>
              </a:p>
              <a:p>
                <a:pPr lvl="1"/>
                <a:r>
                  <a:rPr lang="en-US" dirty="0"/>
                  <a:t>start with all factors: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1,2,4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build all numerators of fixed degree, </a:t>
                </a:r>
                <a:r>
                  <a:rPr lang="en-US" i="1" dirty="0"/>
                  <a:t>e.g.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(ℓ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+⋯ </m:t>
                      </m:r>
                    </m:oMath>
                  </m:oMathPara>
                </a14:m>
                <a:endParaRPr lang="en-US" dirty="0"/>
              </a:p>
              <a:p>
                <a:pPr lvl="1"/>
                <a:r>
                  <a:rPr lang="en-US" dirty="0"/>
                  <a:t>for each singular surface, require coefficients of singular scaling terms to vanish</a:t>
                </a:r>
              </a:p>
              <a:p>
                <a:pPr>
                  <a:buFont typeface="Symbol" panose="05050102010706020507" pitchFamily="18" charset="2"/>
                  <a:buChar char="®"/>
                </a:pPr>
                <a:r>
                  <a:rPr lang="en-US" dirty="0"/>
                  <a:t>Linear equation(s) 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12CF23-041B-D220-701A-4490FA5691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600200"/>
                <a:ext cx="8763000" cy="4983162"/>
              </a:xfrm>
              <a:blipFill>
                <a:blip r:embed="rId2"/>
                <a:stretch>
                  <a:fillRect l="-1113" t="-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4348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41EFE-BCD2-28CB-2AD2-6F72EEB7B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Independent Numerators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DD3B40-9C44-ED04-73DA-8B3836CE1E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610600" cy="4983162"/>
              </a:xfrm>
            </p:spPr>
            <p:txBody>
              <a:bodyPr/>
              <a:lstStyle/>
              <a:p>
                <a:r>
                  <a:rPr lang="en-US" dirty="0"/>
                  <a:t>How many are there (cumulative)?</a:t>
                </a:r>
              </a:p>
              <a:p>
                <a:endParaRPr lang="en-US" dirty="0"/>
              </a:p>
              <a:p>
                <a:r>
                  <a:rPr lang="en-US" dirty="0"/>
                  <a:t>31 solutions to the Landau equations for planar double box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Not all truly independent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Poly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Finite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numerator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(subject to UV power-counting)</a:t>
                </a:r>
              </a:p>
              <a:p>
                <a:r>
                  <a:rPr lang="en-US" dirty="0"/>
                  <a:t>Mathematical structure: ideal (before UV power-counting)</a:t>
                </a:r>
              </a:p>
              <a:p>
                <a:r>
                  <a:rPr lang="en-US" dirty="0"/>
                  <a:t>“truncated ideal” (linear space) after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DD3B40-9C44-ED04-73DA-8B3836CE1E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610600" cy="4983162"/>
              </a:xfrm>
              <a:blipFill>
                <a:blip r:embed="rId2"/>
                <a:stretch>
                  <a:fillRect l="-1062" t="-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5F5AFD5-5F3C-DA2A-DB50-513225EDDB5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04800" y="3124200"/>
              <a:ext cx="8305800" cy="965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200">
                      <a:extLst>
                        <a:ext uri="{9D8B030D-6E8A-4147-A177-3AD203B41FA5}">
                          <a16:colId xmlns:a16="http://schemas.microsoft.com/office/drawing/2014/main" val="444530801"/>
                        </a:ext>
                      </a:extLst>
                    </a:gridCol>
                    <a:gridCol w="406400">
                      <a:extLst>
                        <a:ext uri="{9D8B030D-6E8A-4147-A177-3AD203B41FA5}">
                          <a16:colId xmlns:a16="http://schemas.microsoft.com/office/drawing/2014/main" val="194262519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427597822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677395024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273706923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3369369903"/>
                        </a:ext>
                      </a:extLst>
                    </a:gridCol>
                  </a:tblGrid>
                  <a:tr h="482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Max Order in</a:t>
                          </a:r>
                          <a14:m>
                            <m:oMath xmlns:m="http://schemas.openxmlformats.org/officeDocument/2006/math">
                              <m:r>
                                <a:rPr lang="en-US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2</a:t>
                          </a:r>
                          <a:endParaRPr lang="en-US" sz="18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3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5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0733258"/>
                      </a:ext>
                    </a:extLst>
                  </a:tr>
                  <a:tr h="482600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Finite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18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89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247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87737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5F5AFD5-5F3C-DA2A-DB50-513225EDDB5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7649712"/>
                  </p:ext>
                </p:extLst>
              </p:nvPr>
            </p:nvGraphicFramePr>
            <p:xfrm>
              <a:off x="304800" y="3124200"/>
              <a:ext cx="8305800" cy="965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200">
                      <a:extLst>
                        <a:ext uri="{9D8B030D-6E8A-4147-A177-3AD203B41FA5}">
                          <a16:colId xmlns:a16="http://schemas.microsoft.com/office/drawing/2014/main" val="444530801"/>
                        </a:ext>
                      </a:extLst>
                    </a:gridCol>
                    <a:gridCol w="406400">
                      <a:extLst>
                        <a:ext uri="{9D8B030D-6E8A-4147-A177-3AD203B41FA5}">
                          <a16:colId xmlns:a16="http://schemas.microsoft.com/office/drawing/2014/main" val="194262519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427597822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677395024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273706923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3369369903"/>
                        </a:ext>
                      </a:extLst>
                    </a:gridCol>
                  </a:tblGrid>
                  <a:tr h="482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15" t="-1250" r="-252320" b="-1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2</a:t>
                          </a:r>
                          <a:endParaRPr lang="en-US" sz="18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3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5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0733258"/>
                      </a:ext>
                    </a:extLst>
                  </a:tr>
                  <a:tr h="482600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Finite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18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89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247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877376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4706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3EA1A-BF62-CEDC-0198-7CEDD69BC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Foreign-Language Lesson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00A90-01CD-7A1B-B5DC-9C56C9E50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Don’t learn animal behavior from </a:t>
            </a:r>
            <a:r>
              <a:rPr lang="en-US" dirty="0" err="1"/>
              <a:t>DuoLingo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D91E37-EEE7-B0A5-6DB3-A0420CA46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76400"/>
            <a:ext cx="5579248" cy="363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3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55F27-95FF-5243-F70F-0010FD178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Foreign-Language Lesson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500FE6-C0DD-895A-4D6A-0E252049CE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610600" cy="452596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Study systems of polynomial equations in 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We start with some basis polynomials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or </a:t>
                </a:r>
                <a:r>
                  <a:rPr lang="en-US" i="1" dirty="0"/>
                  <a:t>generators</a:t>
                </a:r>
                <a:endParaRPr lang="en-US" dirty="0"/>
              </a:p>
              <a:p>
                <a:pPr lvl="1"/>
                <a:r>
                  <a:rPr lang="en-US" dirty="0"/>
                  <a:t>coefficients are numbers, or rational functions of other variables</a:t>
                </a:r>
              </a:p>
              <a:p>
                <a:endParaRPr lang="en-US" dirty="0"/>
              </a:p>
              <a:p>
                <a:r>
                  <a:rPr lang="en-US" dirty="0"/>
                  <a:t>Consider all polynomials built out of them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This is the </a:t>
                </a:r>
                <a:r>
                  <a:rPr lang="en-US" i="1" dirty="0"/>
                  <a:t>ideal</a:t>
                </a:r>
                <a:r>
                  <a:rPr lang="en-US" dirty="0"/>
                  <a:t> generated by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⟨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Functions that vanish when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do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500FE6-C0DD-895A-4D6A-0E252049CE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610600" cy="4525963"/>
              </a:xfrm>
              <a:blipFill>
                <a:blip r:embed="rId2"/>
                <a:stretch>
                  <a:fillRect l="-1062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087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F16FD-6470-596C-84A4-B983D6222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Foreign-Language Lesson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ABF845-1361-4D2B-6EBB-439C6971EF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610600" cy="4525963"/>
              </a:xfrm>
            </p:spPr>
            <p:txBody>
              <a:bodyPr/>
              <a:lstStyle/>
              <a:p>
                <a:r>
                  <a:rPr lang="en-US" dirty="0"/>
                  <a:t>Questions we want to ask:</a:t>
                </a:r>
              </a:p>
              <a:p>
                <a:pPr lvl="1"/>
                <a:r>
                  <a:rPr lang="en-US" dirty="0"/>
                  <a:t>What is the “simplest” set of polynomials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that generate the ideal?</a:t>
                </a:r>
              </a:p>
              <a:p>
                <a:pPr lvl="1"/>
                <a:r>
                  <a:rPr lang="en-US" dirty="0"/>
                  <a:t>Can a polynomial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written in terms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?</a:t>
                </a:r>
              </a:p>
              <a:p>
                <a:pPr lvl="1"/>
                <a:r>
                  <a:rPr lang="en-US" dirty="0"/>
                  <a:t>Can we recover the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?</a:t>
                </a:r>
              </a:p>
              <a:p>
                <a:pPr lvl="1"/>
                <a:r>
                  <a:rPr lang="en-US" dirty="0"/>
                  <a:t>Are the equations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consistent?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To answer them</a:t>
                </a:r>
              </a:p>
              <a:p>
                <a:pPr lvl="1"/>
                <a:r>
                  <a:rPr lang="en-US" dirty="0"/>
                  <a:t>We need to choose an ordering of monomials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bSup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⋯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p>
                    </m:sSub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Build a </a:t>
                </a:r>
                <a:r>
                  <a:rPr lang="en-US" i="1" dirty="0" err="1"/>
                  <a:t>Gröbner</a:t>
                </a:r>
                <a:r>
                  <a:rPr lang="en-US" dirty="0"/>
                  <a:t> basis, a special set of generators that allows us to answer these questions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ABF845-1361-4D2B-6EBB-439C6971EF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610600" cy="4525963"/>
              </a:xfrm>
              <a:blipFill>
                <a:blip r:embed="rId2"/>
                <a:stretch>
                  <a:fillRect l="-920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0131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55082-CB27-B732-1FC7-633516C5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Foreign-Language Lesson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E9A81A-7DB5-3440-E453-251B4276BE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</a:t>
                </a:r>
                <a:r>
                  <a:rPr lang="en-US" dirty="0" err="1"/>
                  <a:t>Gröbner</a:t>
                </a:r>
                <a:r>
                  <a:rPr lang="en-US" dirty="0"/>
                  <a:t> basis and ordering</a:t>
                </a:r>
              </a:p>
              <a:p>
                <a:pPr lvl="1"/>
                <a:r>
                  <a:rPr lang="en-US" dirty="0"/>
                  <a:t>Makes the result of polynomial division independent of ordering</a:t>
                </a:r>
              </a:p>
              <a:p>
                <a:pPr lvl="1"/>
                <a:r>
                  <a:rPr lang="en-US" dirty="0"/>
                  <a:t>Makes the membership question equivalent to zero remainder</a:t>
                </a:r>
              </a:p>
              <a:p>
                <a:pPr lvl="1"/>
                <a:r>
                  <a:rPr lang="en-US" dirty="0"/>
                  <a:t>Gives us an equivalent set of equations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In particular, the equations have </a:t>
                </a:r>
                <a:r>
                  <a:rPr lang="en-US" i="1" dirty="0">
                    <a:solidFill>
                      <a:srgbClr val="FF0000"/>
                    </a:solidFill>
                  </a:rPr>
                  <a:t>no</a:t>
                </a:r>
                <a:r>
                  <a:rPr lang="en-US" dirty="0"/>
                  <a:t> solution </a:t>
                </a:r>
                <a:r>
                  <a:rPr lang="en-US" dirty="0" err="1"/>
                  <a:t>iff</a:t>
                </a:r>
                <a:r>
                  <a:rPr lang="en-US" dirty="0"/>
                  <a:t> the GB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{1}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Any set of generators can be written in terms of another</a:t>
                </a:r>
              </a:p>
              <a:p>
                <a:endParaRPr lang="en-US" dirty="0"/>
              </a:p>
              <a:p>
                <a:r>
                  <a:rPr lang="en-US" dirty="0"/>
                  <a:t>The </a:t>
                </a:r>
                <a:r>
                  <a:rPr lang="en-US" dirty="0" err="1"/>
                  <a:t>Gröbner</a:t>
                </a:r>
                <a:r>
                  <a:rPr lang="en-US" dirty="0"/>
                  <a:t> basis can be written in terms of our original generators: gives us the </a:t>
                </a:r>
                <a:r>
                  <a:rPr lang="en-US" i="1" dirty="0"/>
                  <a:t>cofactor</a:t>
                </a:r>
                <a:r>
                  <a:rPr lang="en-US" dirty="0"/>
                  <a:t> matrix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E9A81A-7DB5-3440-E453-251B4276BE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3" t="-1078" r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2980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9E9F-5923-F40D-9ECD-6943ACD6E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Independent Numerators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ADA2B-10EF-9231-AEEA-517D3D81C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/>
              <a:t>Appropriate technology: </a:t>
            </a:r>
            <a:r>
              <a:rPr lang="en-US" dirty="0" err="1"/>
              <a:t>Gröbner</a:t>
            </a:r>
            <a:r>
              <a:rPr lang="en-US" dirty="0"/>
              <a:t> bases</a:t>
            </a:r>
          </a:p>
          <a:p>
            <a:endParaRPr lang="en-US" dirty="0"/>
          </a:p>
          <a:p>
            <a:r>
              <a:rPr lang="en-US" dirty="0"/>
              <a:t>Compute </a:t>
            </a:r>
            <a:r>
              <a:rPr lang="en-US" dirty="0" err="1"/>
              <a:t>Gröbner</a:t>
            </a:r>
            <a:r>
              <a:rPr lang="en-US" dirty="0"/>
              <a:t> basis of order 2, retain independent remainders after dividing over the basis; iterate</a:t>
            </a:r>
          </a:p>
          <a:p>
            <a:r>
              <a:rPr lang="en-US" dirty="0"/>
              <a:t>Or, just compute overall </a:t>
            </a:r>
            <a:r>
              <a:rPr lang="en-US" dirty="0" err="1"/>
              <a:t>Gröbner</a:t>
            </a:r>
            <a:r>
              <a:rPr lang="en-US" dirty="0"/>
              <a:t> basis all at once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Define (</a:t>
            </a:r>
            <a:r>
              <a:rPr lang="en-US" sz="2000" dirty="0">
                <a:solidFill>
                  <a:srgbClr val="C00000"/>
                </a:solidFill>
              </a:rPr>
              <a:t>van </a:t>
            </a:r>
            <a:r>
              <a:rPr lang="en-US" sz="2000" dirty="0" err="1">
                <a:solidFill>
                  <a:srgbClr val="C00000"/>
                </a:solidFill>
              </a:rPr>
              <a:t>Neerven</a:t>
            </a:r>
            <a:r>
              <a:rPr lang="en-US" sz="2000" dirty="0">
                <a:solidFill>
                  <a:srgbClr val="C00000"/>
                </a:solidFill>
              </a:rPr>
              <a:t> &amp; </a:t>
            </a:r>
            <a:r>
              <a:rPr lang="en-US" sz="2000" dirty="0" err="1">
                <a:solidFill>
                  <a:srgbClr val="C00000"/>
                </a:solidFill>
              </a:rPr>
              <a:t>Vermaseren</a:t>
            </a:r>
            <a:r>
              <a:rPr lang="en-US" dirty="0"/>
              <a:t>)</a:t>
            </a:r>
          </a:p>
          <a:p>
            <a:pPr>
              <a:spcBef>
                <a:spcPts val="1200"/>
              </a:spcBef>
            </a:pPr>
            <a:endParaRPr lang="en-US" dirty="0"/>
          </a:p>
          <a:p>
            <a:pPr>
              <a:spcBef>
                <a:spcPts val="1200"/>
              </a:spcBef>
            </a:pPr>
            <a:endParaRPr lang="en-US" dirty="0"/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to get nice forms for generators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208EA235-3F5B-6A44-F9A1-113BC877AB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4819721"/>
                  </p:ext>
                </p:extLst>
              </p:nvPr>
            </p:nvGraphicFramePr>
            <p:xfrm>
              <a:off x="457200" y="3352800"/>
              <a:ext cx="8305800" cy="1447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200">
                      <a:extLst>
                        <a:ext uri="{9D8B030D-6E8A-4147-A177-3AD203B41FA5}">
                          <a16:colId xmlns:a16="http://schemas.microsoft.com/office/drawing/2014/main" val="444530801"/>
                        </a:ext>
                      </a:extLst>
                    </a:gridCol>
                    <a:gridCol w="406400">
                      <a:extLst>
                        <a:ext uri="{9D8B030D-6E8A-4147-A177-3AD203B41FA5}">
                          <a16:colId xmlns:a16="http://schemas.microsoft.com/office/drawing/2014/main" val="194262519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427597822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677395024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273706923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3369369903"/>
                        </a:ext>
                      </a:extLst>
                    </a:gridCol>
                  </a:tblGrid>
                  <a:tr h="482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Max Order in</a:t>
                          </a:r>
                          <a14:m>
                            <m:oMath xmlns:m="http://schemas.openxmlformats.org/officeDocument/2006/math">
                              <m:r>
                                <a:rPr lang="en-US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2</a:t>
                          </a:r>
                          <a:endParaRPr lang="en-US" sz="18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3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5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0733258"/>
                      </a:ext>
                    </a:extLst>
                  </a:tr>
                  <a:tr h="482600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Finite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18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89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247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8773769"/>
                      </a:ext>
                    </a:extLst>
                  </a:tr>
                  <a:tr h="482600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Independent New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82587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208EA235-3F5B-6A44-F9A1-113BC877AB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4819721"/>
                  </p:ext>
                </p:extLst>
              </p:nvPr>
            </p:nvGraphicFramePr>
            <p:xfrm>
              <a:off x="457200" y="3352800"/>
              <a:ext cx="8305800" cy="1447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200">
                      <a:extLst>
                        <a:ext uri="{9D8B030D-6E8A-4147-A177-3AD203B41FA5}">
                          <a16:colId xmlns:a16="http://schemas.microsoft.com/office/drawing/2014/main" val="444530801"/>
                        </a:ext>
                      </a:extLst>
                    </a:gridCol>
                    <a:gridCol w="406400">
                      <a:extLst>
                        <a:ext uri="{9D8B030D-6E8A-4147-A177-3AD203B41FA5}">
                          <a16:colId xmlns:a16="http://schemas.microsoft.com/office/drawing/2014/main" val="194262519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427597822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677395024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2273706923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3369369903"/>
                        </a:ext>
                      </a:extLst>
                    </a:gridCol>
                  </a:tblGrid>
                  <a:tr h="482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15" t="-2532" r="-252320" b="-2088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2</a:t>
                          </a:r>
                          <a:endParaRPr lang="en-US" sz="18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3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5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0733258"/>
                      </a:ext>
                    </a:extLst>
                  </a:tr>
                  <a:tr h="482600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Finite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18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89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247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8773769"/>
                      </a:ext>
                    </a:extLst>
                  </a:tr>
                  <a:tr h="482600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Independent New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825873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 descr="\documentclass{article}&#10;\usepackage{amsmath}&#10;\pagestyle{empty}&#10;\begin{document}&#10;&#10;\def\DB{I_{\textrm{DB}}}&#10;\def\eps{\epsilon}&#10;\def\Poly{\textsl{Poly}}&#10;\def\Denom{\textsl{Denom}}&#10;&#10;\def\Gram#1#2{G\begin{pmatrix} #1\\ #2 \end{pmatrix}}&#10;\def\GramO#1{G\begin{pmatrix} #1\end{pmatrix}}&#10;&#10;\begin{equation*}&#10;  v_i^{\mu} \equiv \frac{\Gram{k_1  &amp; \cdots&amp;\mu&amp;\cdots &amp; k_R}&#10;   {k_1 &amp; \!\cdots\!&amp;k_i&amp;\!\cdots\! &amp; k_R}}{\GramO{k_1 &amp; \cdots &amp; k_R}} \,,\quad&#10;  \nu_{ij} \equiv  &#10;  \Gram{l_i &amp; k_1 &amp; \cdots &amp; k_R}{l_j &amp; k_1 &amp; \cdots &amp; k_R} \Big/&#10;    \GramO{k_1 &amp; \!\cdots\! &amp; k_R}&#10;\end{equation*}&#10;&#10;&#10;\end{document}" title="IguanaTex Bitmap Display">
            <a:extLst>
              <a:ext uri="{FF2B5EF4-FFF2-40B4-BE49-F238E27FC236}">
                <a16:creationId xmlns:a16="http://schemas.microsoft.com/office/drawing/2014/main" id="{31026BCA-7091-BDF2-E1CB-7FC4B1E5407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45400" y="5181600"/>
            <a:ext cx="8570000" cy="9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25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725BD-C299-1125-8A2D-8777E17A9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Nicer Packaging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94952D-ACEE-5D5C-4489-D6319EB6BB2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229600" cy="54102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Gram determinants: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det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(2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Order 2 planar double box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;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Basis elements can be written as</a:t>
                </a:r>
              </a:p>
              <a:p>
                <a:pPr lvl="1"/>
                <a:r>
                  <a:rPr lang="en-US" dirty="0"/>
                  <a:t>product of Grams</a:t>
                </a:r>
              </a:p>
              <a:p>
                <a:pPr lvl="1"/>
                <a:r>
                  <a:rPr lang="en-US" dirty="0"/>
                  <a:t>propagator denominator(s) times Grams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94952D-ACEE-5D5C-4489-D6319EB6BB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229600" cy="5410200"/>
              </a:xfrm>
              <a:blipFill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6292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99FCD-A284-EE3C-A041-D09C2D1E1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Planar Double Box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3D5460-E0EA-3099-F45F-9C7C982FCE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81600"/>
              </a:xfrm>
            </p:spPr>
            <p:txBody>
              <a:bodyPr/>
              <a:lstStyle/>
              <a:p>
                <a:r>
                  <a:rPr lang="en-US" dirty="0"/>
                  <a:t>Basis of finite numerators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Evanescent basis (rank-4)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,1,2,3)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3D5460-E0EA-3099-F45F-9C7C982FCE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81600"/>
              </a:xfrm>
              <a:blipFill>
                <a:blip r:embed="rId2"/>
                <a:stretch>
                  <a:fillRect l="-963" t="-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5782F36-C944-23F8-DF9B-2998227C9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06" y="2133600"/>
            <a:ext cx="7040894" cy="337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238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9106F-6CFE-E513-B2FC-3D98FF3A0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/>
              <a:t>Three-Loop Ladder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C7A647-6637-9BEC-69BF-BC7A832998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4906963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Finite</a:t>
                </a:r>
              </a:p>
              <a:p>
                <a:pPr lvl="1"/>
                <a:r>
                  <a:rPr lang="en-US" dirty="0"/>
                  <a:t>Vanish when any loop momentum is four-dimensional</a:t>
                </a:r>
              </a:p>
              <a:p>
                <a:pPr lvl="1"/>
                <a:r>
                  <a:rPr lang="en-US" dirty="0"/>
                  <a:t>Generalizes one-loop pentagon Gram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C7A647-6637-9BEC-69BF-BC7A832998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4906963"/>
              </a:xfrm>
              <a:blipFill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8D40449-BC57-1620-112B-C5F722200173}"/>
                  </a:ext>
                </a:extLst>
              </p:cNvPr>
              <p:cNvGraphicFramePr>
                <a:graphicFrameLocks noGrp="1" noChangeAspect="1"/>
              </p:cNvGraphicFramePr>
              <p:nvPr/>
            </p:nvGraphicFramePr>
            <p:xfrm>
              <a:off x="457200" y="1188720"/>
              <a:ext cx="7894320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3600">
                      <a:extLst>
                        <a:ext uri="{9D8B030D-6E8A-4147-A177-3AD203B41FA5}">
                          <a16:colId xmlns:a16="http://schemas.microsoft.com/office/drawing/2014/main" val="444530801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194262519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2427597822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2677395024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2273706923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3369369903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141827181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607022628"/>
                        </a:ext>
                      </a:extLst>
                    </a:gridCol>
                  </a:tblGrid>
                  <a:tr h="3474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Max Order in</a:t>
                          </a:r>
                          <a14:m>
                            <m:oMath xmlns:m="http://schemas.openxmlformats.org/officeDocument/2006/math">
                              <m:r>
                                <a:rPr lang="en-US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2</a:t>
                          </a:r>
                          <a:endParaRPr lang="en-US" sz="18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3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5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0733258"/>
                      </a:ext>
                    </a:extLst>
                  </a:tr>
                  <a:tr h="347472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Finite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26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184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850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2807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6044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8773769"/>
                      </a:ext>
                    </a:extLst>
                  </a:tr>
                  <a:tr h="347472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Independent New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9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8258738"/>
                      </a:ext>
                    </a:extLst>
                  </a:tr>
                  <a:tr h="347472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𝒪</m:t>
                              </m:r>
                              <m:r>
                                <a:rPr lang="en-US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𝝐</m:t>
                              </m:r>
                              <m:r>
                                <a:rPr lang="en-US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229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678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4614230"/>
                      </a:ext>
                    </a:extLst>
                  </a:tr>
                  <a:tr h="3474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𝒪</m:t>
                              </m:r>
                              <m:r>
                                <a:rPr lang="en-US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𝝐</m:t>
                              </m:r>
                              <m:r>
                                <a:rPr lang="en-US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 independent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18067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8D40449-BC57-1620-112B-C5F722200173}"/>
                  </a:ext>
                </a:extLst>
              </p:cNvPr>
              <p:cNvGraphicFramePr>
                <a:graphicFrameLocks noGrp="1"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81143992"/>
                  </p:ext>
                </p:extLst>
              </p:nvPr>
            </p:nvGraphicFramePr>
            <p:xfrm>
              <a:off x="457200" y="1188720"/>
              <a:ext cx="7894320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3600">
                      <a:extLst>
                        <a:ext uri="{9D8B030D-6E8A-4147-A177-3AD203B41FA5}">
                          <a16:colId xmlns:a16="http://schemas.microsoft.com/office/drawing/2014/main" val="444530801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194262519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2427597822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2677395024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2273706923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3369369903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141827181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val="607022628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71" t="-8333" r="-271429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2</a:t>
                          </a:r>
                          <a:endParaRPr lang="en-US" sz="18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3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5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073325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Finite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26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184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850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2807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6044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87737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Independent New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9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825873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71" t="-308333" r="-271429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229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678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46142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71" t="-408333" r="-271429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180671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18016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7D887-B57D-472D-DF83-7A71924AC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Feynman Integrals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52EE4-DEA9-52BE-35AD-6C24A2FCC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ingredient for expressing loop amplitudes, form factors, …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Linear algebraic relations allow us to choose a basis of</a:t>
            </a:r>
            <a:r>
              <a:rPr lang="en-US" i="1" dirty="0"/>
              <a:t> master integrals</a:t>
            </a:r>
          </a:p>
          <a:p>
            <a:endParaRPr lang="en-US" i="1" dirty="0"/>
          </a:p>
          <a:p>
            <a:r>
              <a:rPr lang="en-US" dirty="0"/>
              <a:t>Which ones?</a:t>
            </a:r>
          </a:p>
        </p:txBody>
      </p:sp>
      <p:pic>
        <p:nvPicPr>
          <p:cNvPr id="4" name="Picture 3" descr="\documentclass{article}&#10;\usepackage{amsmath}&#10;\pagestyle{empty}&#10;\begin{document}&#10;&#10;\def\DB{I_{\textrm{DB}}}&#10;\def\eps{\epsilon}&#10;\def\Poly{\textsl{Poly}}&#10;\def\Denom{\textsl{Denom}}&#10;&#10;\begin{equation*}&#10;I[\mathcal{N}(\ell_i)] =&#10;  \int \prod_{i=1}^{L} \mathrm{d}^D \ell_i \, \frac{\mathcal{N}(\ell_i)}{\mathcal{D}_1 \cdots \mathcal{D}_E},&#10;\end{equation*}&#10;&#10;&#10;\end{document}" title="IguanaTex Bitmap Display">
            <a:extLst>
              <a:ext uri="{FF2B5EF4-FFF2-40B4-BE49-F238E27FC236}">
                <a16:creationId xmlns:a16="http://schemas.microsoft.com/office/drawing/2014/main" id="{03A44651-4818-6527-F7EF-7B8BAE8450A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540000" y="2465943"/>
            <a:ext cx="4344686" cy="8868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259A31-7ACF-D83B-A63F-29B4D68357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398167"/>
            <a:ext cx="3882866" cy="47279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69FCFB-5E18-33ED-4CEF-9B08D62A24DE}"/>
                  </a:ext>
                </a:extLst>
              </p:cNvPr>
              <p:cNvSpPr txBox="1"/>
              <p:nvPr/>
            </p:nvSpPr>
            <p:spPr>
              <a:xfrm>
                <a:off x="5562600" y="1804955"/>
                <a:ext cx="2971800" cy="39100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3900" b="0" i="1" smtClean="0">
                        <a:latin typeface="Cambria Math" panose="02040503050406030204" pitchFamily="18" charset="0"/>
                      </a:rPr>
                      <m:t>∫</m:t>
                    </m:r>
                  </m:oMath>
                </a14:m>
                <a:r>
                  <a:rPr lang="en-US" sz="7200" dirty="0"/>
                  <a:t>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69FCFB-5E18-33ED-4CEF-9B08D62A24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804955"/>
                <a:ext cx="2971800" cy="3910045"/>
              </a:xfrm>
              <a:prstGeom prst="rect">
                <a:avLst/>
              </a:prstGeom>
              <a:blipFill>
                <a:blip r:embed="rId5"/>
                <a:stretch>
                  <a:fillRect r="-14374" b="-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829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690A5-0747-9F40-B0C1-0E64B3538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C7A35-F8A1-E6E9-667D-181F900D6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/>
              <a:t>All-Loop Ladder Conjecture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3BFCD-FE32-1B81-92EB-1D141FD2D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B50AFB22-A7D8-6921-D2E9-66AAD81EA4EB}"/>
                  </a:ext>
                </a:extLst>
              </p:cNvPr>
              <p:cNvGraphicFramePr>
                <a:graphicFrameLocks noGrp="1" noChangeAspect="1"/>
              </p:cNvGraphicFramePr>
              <p:nvPr/>
            </p:nvGraphicFramePr>
            <p:xfrm>
              <a:off x="0" y="2858960"/>
              <a:ext cx="9144001" cy="12444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92272">
                      <a:extLst>
                        <a:ext uri="{9D8B030D-6E8A-4147-A177-3AD203B41FA5}">
                          <a16:colId xmlns:a16="http://schemas.microsoft.com/office/drawing/2014/main" val="444530801"/>
                        </a:ext>
                      </a:extLst>
                    </a:gridCol>
                    <a:gridCol w="387458">
                      <a:extLst>
                        <a:ext uri="{9D8B030D-6E8A-4147-A177-3AD203B41FA5}">
                          <a16:colId xmlns:a16="http://schemas.microsoft.com/office/drawing/2014/main" val="194262519"/>
                        </a:ext>
                      </a:extLst>
                    </a:gridCol>
                    <a:gridCol w="309966">
                      <a:extLst>
                        <a:ext uri="{9D8B030D-6E8A-4147-A177-3AD203B41FA5}">
                          <a16:colId xmlns:a16="http://schemas.microsoft.com/office/drawing/2014/main" val="2427597822"/>
                        </a:ext>
                      </a:extLst>
                    </a:gridCol>
                    <a:gridCol w="387458">
                      <a:extLst>
                        <a:ext uri="{9D8B030D-6E8A-4147-A177-3AD203B41FA5}">
                          <a16:colId xmlns:a16="http://schemas.microsoft.com/office/drawing/2014/main" val="2677395024"/>
                        </a:ext>
                      </a:extLst>
                    </a:gridCol>
                    <a:gridCol w="1162373">
                      <a:extLst>
                        <a:ext uri="{9D8B030D-6E8A-4147-A177-3AD203B41FA5}">
                          <a16:colId xmlns:a16="http://schemas.microsoft.com/office/drawing/2014/main" val="2273706923"/>
                        </a:ext>
                      </a:extLst>
                    </a:gridCol>
                    <a:gridCol w="1394848">
                      <a:extLst>
                        <a:ext uri="{9D8B030D-6E8A-4147-A177-3AD203B41FA5}">
                          <a16:colId xmlns:a16="http://schemas.microsoft.com/office/drawing/2014/main" val="3369369903"/>
                        </a:ext>
                      </a:extLst>
                    </a:gridCol>
                    <a:gridCol w="1199825">
                      <a:extLst>
                        <a:ext uri="{9D8B030D-6E8A-4147-A177-3AD203B41FA5}">
                          <a16:colId xmlns:a16="http://schemas.microsoft.com/office/drawing/2014/main" val="141827181"/>
                        </a:ext>
                      </a:extLst>
                    </a:gridCol>
                    <a:gridCol w="1066800">
                      <a:extLst>
                        <a:ext uri="{9D8B030D-6E8A-4147-A177-3AD203B41FA5}">
                          <a16:colId xmlns:a16="http://schemas.microsoft.com/office/drawing/2014/main" val="607022628"/>
                        </a:ext>
                      </a:extLst>
                    </a:gridCol>
                    <a:gridCol w="1143001">
                      <a:extLst>
                        <a:ext uri="{9D8B030D-6E8A-4147-A177-3AD203B41FA5}">
                          <a16:colId xmlns:a16="http://schemas.microsoft.com/office/drawing/2014/main" val="3920868298"/>
                        </a:ext>
                      </a:extLst>
                    </a:gridCol>
                  </a:tblGrid>
                  <a:tr h="3474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Max Order in</a:t>
                          </a:r>
                          <a14:m>
                            <m:oMath xmlns:m="http://schemas.openxmlformats.org/officeDocument/2006/math">
                              <m:r>
                                <a:rPr lang="en-US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3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5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0733258"/>
                      </a:ext>
                    </a:extLst>
                  </a:tr>
                  <a:tr h="347472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Independent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sz="18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8258738"/>
                      </a:ext>
                    </a:extLst>
                  </a:tr>
                  <a:tr h="3474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𝒪</m:t>
                              </m:r>
                              <m:r>
                                <a:rPr lang="en-US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𝝐</m:t>
                              </m:r>
                              <m:r>
                                <a:rPr lang="en-US" sz="18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 independent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(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𝟑</m:t>
                                </m:r>
                                <m:sSup>
                                  <m:sSup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𝟗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𝑳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𝟖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)/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(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𝑳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𝟐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)(</m:t>
                                </m:r>
                                <m:sSup>
                                  <m:sSup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𝟒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𝑳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 marL="0" marR="0" marT="0" marB="0"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e>
                                </m:d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𝟗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𝑳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𝟏𝟔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)/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𝟖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𝟑</m:t>
                                    </m:r>
                                  </m:e>
                                </m:d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𝑳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𝟖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)/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0" marR="0" marT="0" marB="0"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𝟑</m:t>
                                    </m:r>
                                  </m:e>
                                </m:d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sz="11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𝑳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𝟖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)/</m:t>
                                </m:r>
                                <m:r>
                                  <a:rPr lang="en-US" sz="11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𝟖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  <a:p>
                          <a:pPr algn="ctr"/>
                          <a:endParaRPr lang="en-US" sz="1100" dirty="0"/>
                        </a:p>
                      </a:txBody>
                      <a:tcPr marL="0" marR="0" marT="0" marB="0"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18067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B50AFB22-A7D8-6921-D2E9-66AAD81EA4EB}"/>
                  </a:ext>
                </a:extLst>
              </p:cNvPr>
              <p:cNvGraphicFramePr>
                <a:graphicFrameLocks noGrp="1"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99296788"/>
                  </p:ext>
                </p:extLst>
              </p:nvPr>
            </p:nvGraphicFramePr>
            <p:xfrm>
              <a:off x="0" y="2858960"/>
              <a:ext cx="9144001" cy="12444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92272">
                      <a:extLst>
                        <a:ext uri="{9D8B030D-6E8A-4147-A177-3AD203B41FA5}">
                          <a16:colId xmlns:a16="http://schemas.microsoft.com/office/drawing/2014/main" val="444530801"/>
                        </a:ext>
                      </a:extLst>
                    </a:gridCol>
                    <a:gridCol w="387458">
                      <a:extLst>
                        <a:ext uri="{9D8B030D-6E8A-4147-A177-3AD203B41FA5}">
                          <a16:colId xmlns:a16="http://schemas.microsoft.com/office/drawing/2014/main" val="194262519"/>
                        </a:ext>
                      </a:extLst>
                    </a:gridCol>
                    <a:gridCol w="309966">
                      <a:extLst>
                        <a:ext uri="{9D8B030D-6E8A-4147-A177-3AD203B41FA5}">
                          <a16:colId xmlns:a16="http://schemas.microsoft.com/office/drawing/2014/main" val="2427597822"/>
                        </a:ext>
                      </a:extLst>
                    </a:gridCol>
                    <a:gridCol w="387458">
                      <a:extLst>
                        <a:ext uri="{9D8B030D-6E8A-4147-A177-3AD203B41FA5}">
                          <a16:colId xmlns:a16="http://schemas.microsoft.com/office/drawing/2014/main" val="2677395024"/>
                        </a:ext>
                      </a:extLst>
                    </a:gridCol>
                    <a:gridCol w="1162373">
                      <a:extLst>
                        <a:ext uri="{9D8B030D-6E8A-4147-A177-3AD203B41FA5}">
                          <a16:colId xmlns:a16="http://schemas.microsoft.com/office/drawing/2014/main" val="2273706923"/>
                        </a:ext>
                      </a:extLst>
                    </a:gridCol>
                    <a:gridCol w="1394848">
                      <a:extLst>
                        <a:ext uri="{9D8B030D-6E8A-4147-A177-3AD203B41FA5}">
                          <a16:colId xmlns:a16="http://schemas.microsoft.com/office/drawing/2014/main" val="3369369903"/>
                        </a:ext>
                      </a:extLst>
                    </a:gridCol>
                    <a:gridCol w="1199825">
                      <a:extLst>
                        <a:ext uri="{9D8B030D-6E8A-4147-A177-3AD203B41FA5}">
                          <a16:colId xmlns:a16="http://schemas.microsoft.com/office/drawing/2014/main" val="141827181"/>
                        </a:ext>
                      </a:extLst>
                    </a:gridCol>
                    <a:gridCol w="1066800">
                      <a:extLst>
                        <a:ext uri="{9D8B030D-6E8A-4147-A177-3AD203B41FA5}">
                          <a16:colId xmlns:a16="http://schemas.microsoft.com/office/drawing/2014/main" val="607022628"/>
                        </a:ext>
                      </a:extLst>
                    </a:gridCol>
                    <a:gridCol w="1143001">
                      <a:extLst>
                        <a:ext uri="{9D8B030D-6E8A-4147-A177-3AD203B41FA5}">
                          <a16:colId xmlns:a16="http://schemas.microsoft.com/office/drawing/2014/main" val="3920868298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83" t="-8197" r="-338776" b="-2442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3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5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40733258"/>
                      </a:ext>
                    </a:extLst>
                  </a:tr>
                  <a:tr h="371920">
                    <a:tc>
                      <a:txBody>
                        <a:bodyPr/>
                        <a:lstStyle/>
                        <a:p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Independent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718750" t="-108197" r="-1535938" b="-1442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75789" t="-108197" r="-417368" b="-1442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8258738"/>
                      </a:ext>
                    </a:extLst>
                  </a:tr>
                  <a:tr h="5067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83" t="-151190" r="-338776" b="-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  <a:ea typeface="+mn-ea"/>
                              <a:cs typeface="+mn-cs"/>
                            </a:rPr>
                            <a:t>0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275789" t="-151190" r="-417368" b="-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311790" t="-151190" r="-246288" b="-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478680" t="-151190" r="-186294" b="-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651429" t="-151190" r="-109714" b="-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2"/>
                          <a:stretch>
                            <a:fillRect l="-699468" t="-151190" r="-2128" b="-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180671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DDF43773-03A2-779B-E311-9066EE232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380" y="1143000"/>
            <a:ext cx="4660020" cy="1368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164FA9-DB40-A1A5-3D8C-320BE63EC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8797" y="4381500"/>
            <a:ext cx="2005203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97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39EA7-D500-3C4A-D9C6-88CBCA974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2729C0-83D0-EE94-ED42-4CC35610A3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00600"/>
              </a:xfrm>
            </p:spPr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De la Cruz,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Novichkov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DAK</a:t>
                </a:r>
              </a:p>
              <a:p>
                <a:r>
                  <a:rPr lang="en-US" dirty="0"/>
                  <a:t>Not yet derivable ― lots of conjecture</a:t>
                </a:r>
              </a:p>
              <a:p>
                <a:endParaRPr lang="en-US" dirty="0"/>
              </a:p>
              <a:p>
                <a:r>
                  <a:rPr lang="en-US" dirty="0"/>
                  <a:t>Parametric representation</a:t>
                </a:r>
              </a:p>
              <a:p>
                <a:endParaRPr lang="en-US" dirty="0"/>
              </a:p>
              <a:p>
                <a:r>
                  <a:rPr lang="en-US" dirty="0"/>
                  <a:t>Focus on exponents of monomials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bSup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⋯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Build on theorem of </a:t>
                </a:r>
                <a:r>
                  <a:rPr lang="en-US" dirty="0" err="1"/>
                  <a:t>Berkesch</a:t>
                </a:r>
                <a:r>
                  <a:rPr lang="en-US" dirty="0"/>
                  <a:t>, </a:t>
                </a:r>
                <a:r>
                  <a:rPr lang="en-US" dirty="0" err="1"/>
                  <a:t>Forsgård</a:t>
                </a:r>
                <a:r>
                  <a:rPr lang="en-US" dirty="0"/>
                  <a:t>, &amp; </a:t>
                </a:r>
                <a:r>
                  <a:rPr lang="en-US" dirty="0" err="1"/>
                  <a:t>Passare</a:t>
                </a:r>
                <a:r>
                  <a:rPr lang="en-US" dirty="0"/>
                  <a:t> on convergence of Euler–Mellin integrals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2729C0-83D0-EE94-ED42-4CC35610A3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00600"/>
              </a:xfrm>
              <a:blipFill>
                <a:blip r:embed="rId2"/>
                <a:stretch>
                  <a:fillRect l="-963" t="-762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5879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70C44-424A-57A2-C043-FDEA6772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7F0839-A782-39B3-8E33-8D705D90760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382000" cy="46482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Newton polytope: </a:t>
                </a:r>
                <a:r>
                  <a:rPr lang="en-US" dirty="0">
                    <a:solidFill>
                      <a:srgbClr val="C00000"/>
                    </a:solidFill>
                  </a:rPr>
                  <a:t>convex hull </a:t>
                </a:r>
                <a:r>
                  <a:rPr lang="en-US" sz="2000" dirty="0"/>
                  <a:t>of all positive-weight linear combinations of all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exponent vectors </a:t>
                </a:r>
                <a:r>
                  <a:rPr lang="en-US" sz="2000" dirty="0"/>
                  <a:t>in a given polynomial</a:t>
                </a:r>
                <a:endParaRPr lang="en-US" dirty="0"/>
              </a:p>
              <a:p>
                <a:r>
                  <a:rPr lang="en-US" i="1" dirty="0"/>
                  <a:t>H</a:t>
                </a:r>
                <a:r>
                  <a:rPr lang="en-US" dirty="0"/>
                  <a:t>-representation: region bounded by set of inequalities</a:t>
                </a:r>
              </a:p>
              <a:p>
                <a:r>
                  <a:rPr lang="en-US" dirty="0"/>
                  <a:t>Relation to tropical geometry to be explored</a:t>
                </a:r>
              </a:p>
              <a:p>
                <a:endParaRPr lang="en-US" dirty="0"/>
              </a:p>
              <a:p>
                <a:r>
                  <a:rPr lang="en-US" dirty="0"/>
                  <a:t>BFP instructs us to look at Newton polytope of </a:t>
                </a:r>
                <a:r>
                  <a:rPr lang="en-US" dirty="0" err="1"/>
                  <a:t>Symanzik</a:t>
                </a:r>
                <a:r>
                  <a:rPr lang="en-US" dirty="0"/>
                  <a:t> polynomials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Newton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𝒰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e>
                                      </m:d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ℱ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𝐷𝐿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000" dirty="0"/>
                  <a:t> propagators,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dimensions,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000" dirty="0"/>
                  <a:t> loops, rank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7F0839-A782-39B3-8E33-8D705D9076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382000" cy="4648200"/>
              </a:xfrm>
              <a:blipFill>
                <a:blip r:embed="rId2"/>
                <a:stretch>
                  <a:fillRect l="-945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905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16D21-884D-A6D4-B101-28501D11F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42E1D80-F7F6-7EE9-CD7F-CB292220FB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2400" y="1371600"/>
                <a:ext cx="8915400" cy="5410200"/>
              </a:xfrm>
            </p:spPr>
            <p:txBody>
              <a:bodyPr/>
              <a:lstStyle/>
              <a:p>
                <a:r>
                  <a:rPr lang="en-US" dirty="0"/>
                  <a:t>Reexpress polytope as weighted </a:t>
                </a:r>
                <a:r>
                  <a:rPr lang="en-US" dirty="0" err="1"/>
                  <a:t>Minowski</a:t>
                </a:r>
                <a:r>
                  <a:rPr lang="en-US" dirty="0"/>
                  <a:t> sum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+1))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Newton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𝒰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Newton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ℱ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BFP: integral of a Feynman-parameter monomial converges if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𝒰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dirty="0"/>
                  <a:t> have no zeros on faces of polytope (true for planar integrals)</a:t>
                </a:r>
              </a:p>
              <a:p>
                <a:pPr lvl="1"/>
                <a:r>
                  <a:rPr lang="en-US" dirty="0"/>
                  <a:t>the vector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lies in the `relative interior’ of the polytope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Find interior with tools like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NConvex</a:t>
                </a:r>
                <a:r>
                  <a:rPr lang="en-US" dirty="0"/>
                  <a:t>, or via conjecture on generating function</a:t>
                </a:r>
              </a:p>
              <a:p>
                <a:r>
                  <a:rPr lang="en-US" dirty="0"/>
                  <a:t>Conjecture: integral is finite </a:t>
                </a:r>
                <a:r>
                  <a:rPr lang="en-US" dirty="0" err="1"/>
                  <a:t>iff</a:t>
                </a:r>
                <a:r>
                  <a:rPr lang="en-US" dirty="0"/>
                  <a:t> each Feynman-parameter monomial is in the relative interior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42E1D80-F7F6-7EE9-CD7F-CB292220F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371600"/>
                <a:ext cx="8915400" cy="5410200"/>
              </a:xfrm>
              <a:blipFill>
                <a:blip r:embed="rId2"/>
                <a:stretch>
                  <a:fillRect l="-889" t="-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9285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47DD9-A3E6-5669-5149-F387D54DE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Strategy: Toy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3135DF-7FE4-66DC-1EB2-22BBEFFE9F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Consider the two-mass triangle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In parametric form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b="0" dirty="0"/>
                  <a:t>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𝒰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ℱ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=−(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3135DF-7FE4-66DC-1EB2-22BBEFFE9F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1111" t="-1078" b="-5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\documentclass{article}&#10;\usepackage{amsmath}&#10;\pagestyle{empty}&#10;\begin{document}&#10;&#10;\def\DB{I_{\textrm{DB}}}&#10;\def\eps{\epsilon}&#10;\def\Poly{\textsl{Poly}}&#10;\def\Denom{\textsl{Denom}}&#10;&#10;\begin{equation*}&#10;I_\triangle[\mathcal{N}(\ell)] =&#10;  \int \mathrm{d}^D \ell \, \frac{\mathcal{N}(\ell)}{\ell^2\,(\ell-k_2)^2\,(\ell+k_1)^2}\,,\qquad&#10;k_{1,3}^2\neq 0&#10;\end{equation*}&#10;&#10;&#10;\end{document}" title="IguanaTex Bitmap Display">
            <a:extLst>
              <a:ext uri="{FF2B5EF4-FFF2-40B4-BE49-F238E27FC236}">
                <a16:creationId xmlns:a16="http://schemas.microsoft.com/office/drawing/2014/main" id="{703BCAFF-EB2D-DE4D-B4CA-B2694BF229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87141" y="2703057"/>
            <a:ext cx="7094859" cy="725943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&#10;\def\DB{I_{\textrm{DB}}}&#10;\def\eps{\epsilon}&#10;\def\Poly{\textsl{Poly}}&#10;\def\Denom{\textsl{Denom}}&#10;&#10;\begin{equation*}&#10;I_{\triangle,r}[\mathcal{N}(\ell)] =&#10;\sum_{{\mathbf m}\in B} c_{\mathbf m}&#10;  \int \frac{\mathrm{d}^3\alpha}&#10;    {\alpha_1\alpha_2\alpha_3} &#10;  \delta(1\!-\!\alpha_1\!-\!\alpha_2\!-\!\alpha_3)\,&#10;\alpha^{{\mathbf m}+1} {\mathcal U}^{3-D-r}&#10;{\mathcal F}^{D/2-3}&#10;\end{equation*}&#10;&#10;&#10;\end{document}" title="IguanaTex Bitmap Display">
            <a:extLst>
              <a:ext uri="{FF2B5EF4-FFF2-40B4-BE49-F238E27FC236}">
                <a16:creationId xmlns:a16="http://schemas.microsoft.com/office/drawing/2014/main" id="{663703C7-FF7D-83E1-6364-79D7E882BCB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04800" y="4343400"/>
            <a:ext cx="8364000" cy="7399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74F2D3-2A0A-F223-FCDA-82AC275F45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3251" y="1131947"/>
            <a:ext cx="2750749" cy="199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9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267D6-1365-5EE9-01DF-B32DCC4AE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Feynman Polytope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50931E-10C0-9654-CF3D-81D7920A61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47800"/>
                <a:ext cx="8229600" cy="5410200"/>
              </a:xfrm>
            </p:spPr>
            <p:txBody>
              <a:bodyPr/>
              <a:lstStyle/>
              <a:p>
                <a:r>
                  <a:rPr lang="en-US" b="0" dirty="0"/>
                  <a:t>All possible exponent vectors:</a:t>
                </a:r>
              </a:p>
              <a:p>
                <a:pPr marL="0" indent="0">
                  <a:buNone/>
                </a:pPr>
                <a:r>
                  <a:rPr lang="en-US" b="0"/>
                  <a:t>(0,0); (1,0</a:t>
                </a:r>
                <a:r>
                  <a:rPr lang="en-US" b="0" dirty="0"/>
                  <a:t>); (0,1)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Newt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𝒰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Newt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ℱ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            </a:t>
                </a:r>
                <a:r>
                  <a:rPr lang="en-US" dirty="0">
                    <a:latin typeface="Symbol" panose="05050102010706020507" pitchFamily="18" charset="2"/>
                    <a:sym typeface="Symbol" panose="05050102010706020507" pitchFamily="18" charset="2"/>
                  </a:rPr>
                  <a:t>                          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Symbol" panose="05050102010706020507" pitchFamily="18" charset="2"/>
                    <a:sym typeface="Symbol" panose="05050102010706020507" pitchFamily="18" charset="2"/>
                  </a:rPr>
                  <a:t>             </a:t>
                </a:r>
                <a:r>
                  <a:rPr lang="en-US" dirty="0">
                    <a:sym typeface="Symbol" panose="05050102010706020507" pitchFamily="18" charset="2"/>
                  </a:rPr>
                  <a:t>divergent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ℓ⋅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50931E-10C0-9654-CF3D-81D7920A61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47800"/>
                <a:ext cx="8229600" cy="5410200"/>
              </a:xfrm>
              <a:blipFill>
                <a:blip r:embed="rId2"/>
                <a:stretch>
                  <a:fillRect l="-1111" t="-9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AE789C5-3838-B37D-940D-31130F5D9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1" y="3200400"/>
            <a:ext cx="5818339" cy="221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858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A68B4-6A43-EFC2-E305-5FD5DC7BF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Strategy: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920598-9C0C-6127-3F3B-E74920958B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95400"/>
                <a:ext cx="9144000" cy="5715000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r>
                  <a:rPr lang="en-US" dirty="0"/>
                  <a:t>Massless box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𝒰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ℱ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 algn="r">
                  <a:buNone/>
                </a:pPr>
                <a:r>
                  <a:rPr lang="en-US" dirty="0"/>
                  <a:t>fix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Look at rank two: exponents w/lattice points in polytope</a:t>
                </a:r>
              </a:p>
              <a:p>
                <a:pPr marL="0" indent="0">
                  <a:buNone/>
                </a:pPr>
                <a:r>
                  <a:rPr lang="en-US" sz="2000" dirty="0"/>
                  <a:t>(0, 0, 0), (0, 0, 1), (0, 0, 2), (0, 1, 0), (0, 1, 1), (0, 2, 0), (1, 0, 0), (1, 0, 1), (1, 1, 0),</a:t>
                </a:r>
                <a:br>
                  <a:rPr lang="en-US" sz="2000" dirty="0"/>
                </a:br>
                <a:r>
                  <a:rPr lang="en-US" sz="2000" dirty="0"/>
                  <a:t>(2, 0, 0) + 18 others</a:t>
                </a:r>
              </a:p>
              <a:p>
                <a:endParaRPr lang="en-US" dirty="0"/>
              </a:p>
              <a:p>
                <a:r>
                  <a:rPr lang="en-US" dirty="0"/>
                  <a:t>Relative-interior exponents</a:t>
                </a:r>
              </a:p>
              <a:p>
                <a:pPr marL="0" indent="0">
                  <a:buNone/>
                </a:pPr>
                <a:r>
                  <a:rPr lang="en-US" sz="2000" dirty="0"/>
                  <a:t>(1,0,1),(0,1,0)</a:t>
                </a:r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920598-9C0C-6127-3F3B-E74920958B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95400"/>
                <a:ext cx="9144000" cy="5715000"/>
              </a:xfrm>
              <a:blipFill>
                <a:blip r:embed="rId2"/>
                <a:stretch>
                  <a:fillRect l="-867" r="-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1201290-BDA9-1528-D213-264E2C769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7736" y="1117242"/>
            <a:ext cx="1173864" cy="1016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931BA1-2CA9-2550-4A21-0566267B9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136" y="4355437"/>
            <a:ext cx="2138329" cy="151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23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A68B4-6A43-EFC2-E305-5FD5DC7BF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Strategy: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920598-9C0C-6127-3F3B-E74920958B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95400"/>
                <a:ext cx="9220200" cy="5287962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Require general loop-momentum numerator to yield only these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Write down general numerator up to desired degree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ℓ⋅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ℓ⋅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ℓ⋅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ℓ⋅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ℓ⋅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+⋯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Convert to parametric form</a:t>
                </a:r>
              </a:p>
              <a:p>
                <a:r>
                  <a:rPr lang="en-US" dirty="0"/>
                  <a:t>Set coefficients of non-interior monomials to vanish</a:t>
                </a:r>
              </a:p>
              <a:p>
                <a:r>
                  <a:rPr lang="en-US" dirty="0"/>
                  <a:t>Require coefficients to be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-independent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marL="57150" indent="0">
                  <a:buNone/>
                </a:pPr>
                <a:endParaRPr lang="en-US" sz="1900" b="0" i="1" dirty="0"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:endParaRPr lang="en-US" sz="1900" i="1" dirty="0"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:endParaRPr lang="en-US" sz="2200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920598-9C0C-6127-3F3B-E74920958B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95400"/>
                <a:ext cx="9220200" cy="5287962"/>
              </a:xfrm>
              <a:blipFill>
                <a:blip r:embed="rId2"/>
                <a:stretch>
                  <a:fillRect l="-8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1201290-BDA9-1528-D213-264E2C769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7736" y="1117242"/>
            <a:ext cx="1173864" cy="101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4821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A68B4-6A43-EFC2-E305-5FD5DC7BF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Strategy: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920598-9C0C-6127-3F3B-E74920958B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95400"/>
                <a:ext cx="9220200" cy="5715000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pPr marL="57150" indent="0">
                  <a:buNone/>
                </a:pPr>
                <a:endParaRPr lang="en-US" sz="1900" b="0" i="1" dirty="0"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:endParaRPr lang="en-US" sz="1900" i="1" dirty="0"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:(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)ℓ⋅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nl-NL" sz="1900"/>
                        <m:t>+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nl-NL" sz="1900"/>
                        <m:t>−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m:rPr>
                          <m:nor/>
                        </m:rPr>
                        <a:rPr lang="nl-NL" sz="1900"/>
                        <m:t>−(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m:rPr>
                          <m:nor/>
                        </m:rPr>
                        <a:rPr lang="nl-NL" sz="1900"/>
                        <m:t>) 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57150" indent="0">
                  <a:buNone/>
                </a:pPr>
                <a:endParaRPr lang="en-US" sz="2200" dirty="0"/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ℓ⋅</m:t>
                              </m:r>
                              <m:sSub>
                                <m:sSub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 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ℓ⋅</m:t>
                              </m:r>
                              <m:sSub>
                                <m:sSub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−2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 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ℓ⋅</m:t>
                              </m:r>
                              <m:sSub>
                                <m:sSub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𝑠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57150" indent="0">
                  <a:buNone/>
                </a:pPr>
                <a:endParaRPr lang="en-US" sz="2200" dirty="0"/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:−</m:t>
                      </m:r>
                      <m:d>
                        <m:d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ℓ⋅</m:t>
                              </m:r>
                              <m:sSub>
                                <m:sSub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 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 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 ℓ⋅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𝑠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latin typeface="Cambria Math" panose="02040503050406030204" pitchFamily="18" charset="0"/>
                                </a:rPr>
                                <m:t>ℓ⋅</m:t>
                              </m:r>
                              <m:sSub>
                                <m:sSubPr>
                                  <m:ctrlP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9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𝑠𝑡</m:t>
                      </m:r>
                      <m:sSup>
                        <m:sSup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920598-9C0C-6127-3F3B-E74920958B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95400"/>
                <a:ext cx="9220200" cy="57150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1201290-BDA9-1528-D213-264E2C769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7736" y="1117242"/>
            <a:ext cx="1173864" cy="101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34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F3F46-83A5-DD06-AEC0-9CA9004FB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Integrals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7287E-70C6-CF55-F5EB-54F748AD7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Planar double box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Nonplanar double box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Beetle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Three-loop ladder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CEE486-1E4C-1A37-EAE7-1B772AB0B5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143000"/>
            <a:ext cx="2663378" cy="15688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627282-B5D2-9544-E13E-BC5271E40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503" y="2505834"/>
            <a:ext cx="2605771" cy="14305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6BAB33-1661-A3CB-DAED-4C58D4C667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3616067"/>
            <a:ext cx="2052261" cy="171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FB00D1-396D-5B35-FFAF-840BED4A3E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3893" y="5170419"/>
            <a:ext cx="3186507" cy="138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69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A9C3-4EA6-F200-CD57-F2D75EFBB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8B564E-8848-A7E4-EF6E-28DE0F761D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676400"/>
                <a:ext cx="8763000" cy="49530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Select Feynman integrals based on degree of divergence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Hope: lead to simpler and more transparent representations</a:t>
                </a:r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First step</a:t>
                </a:r>
                <a:r>
                  <a:rPr lang="en-US" dirty="0"/>
                  <a:t>: classify and organize </a:t>
                </a:r>
                <a:r>
                  <a:rPr lang="en-US" b="1" dirty="0">
                    <a:solidFill>
                      <a:srgbClr val="C00000"/>
                    </a:solidFill>
                  </a:rPr>
                  <a:t>finite</a:t>
                </a:r>
                <a:r>
                  <a:rPr lang="en-US" dirty="0"/>
                  <a:t> integrals</a:t>
                </a:r>
              </a:p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Henn,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Peraro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Stahlhofen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&amp; Wasser;</a:t>
                </a:r>
                <a:r>
                  <a:rPr lang="de-DE" sz="2000" dirty="0">
                    <a:solidFill>
                      <a:srgbClr val="C00000"/>
                    </a:solidFill>
                  </a:rPr>
                  <a:t> von Manteuffel, Panzer, &amp; </a:t>
                </a:r>
                <a:r>
                  <a:rPr lang="de-DE" sz="2000" dirty="0" err="1">
                    <a:solidFill>
                      <a:srgbClr val="C00000"/>
                    </a:solidFill>
                  </a:rPr>
                  <a:t>Schabinger</a:t>
                </a:r>
                <a:endParaRPr lang="en-US" dirty="0">
                  <a:solidFill>
                    <a:srgbClr val="C00000"/>
                  </a:solidFill>
                </a:endParaRPr>
              </a:p>
              <a:p>
                <a:r>
                  <a:rPr lang="en-US" dirty="0"/>
                  <a:t>Mostly gloss over fine print</a:t>
                </a:r>
              </a:p>
              <a:p>
                <a:pPr lvl="1"/>
                <a:r>
                  <a:rPr lang="en-US" dirty="0"/>
                  <a:t>look at locally IR-finite integrals (doable strictly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UV convergent by power counting (“strongly UV convergent”)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8B564E-8848-A7E4-EF6E-28DE0F761D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676400"/>
                <a:ext cx="8763000" cy="4953000"/>
              </a:xfrm>
              <a:blipFill>
                <a:blip r:embed="rId2"/>
                <a:stretch>
                  <a:fillRect l="-974" t="-984" r="-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058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EC42B-762D-1D6C-89EF-6C9CEB910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68092-D2BF-5EB3-CCEE-499FB5D0A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the results of the two approaches agree?</a:t>
            </a:r>
          </a:p>
          <a:p>
            <a:endParaRPr lang="en-US" dirty="0"/>
          </a:p>
          <a:p>
            <a:r>
              <a:rPr lang="en-US" dirty="0"/>
              <a:t>Yes…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…but the comparison is subtle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50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0A900-33AD-352D-FCFF-1E4050E24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2E49B-E675-65BB-72C4-4F30CE592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/>
          <a:lstStyle/>
          <a:p>
            <a:r>
              <a:rPr lang="en-US" dirty="0"/>
              <a:t>Strongly UV convergent (</a:t>
            </a:r>
            <a:r>
              <a:rPr lang="en-US" sz="2000" dirty="0"/>
              <a:t>by strict power counting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vs [simply] weakly UV convergent (</a:t>
            </a:r>
            <a:r>
              <a:rPr lang="en-US" sz="2000" dirty="0"/>
              <a:t>coefficient vanishes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Nontrivial numerators can vanish in parameters</a:t>
            </a:r>
          </a:p>
          <a:p>
            <a:pPr lvl="1"/>
            <a:r>
              <a:rPr lang="en-US" dirty="0"/>
              <a:t>Special total derivatives</a:t>
            </a:r>
          </a:p>
          <a:p>
            <a:pPr lvl="1"/>
            <a:endParaRPr lang="en-US" dirty="0"/>
          </a:p>
          <a:p>
            <a:r>
              <a:rPr lang="en-US" dirty="0"/>
              <a:t>General total derivatives caught in</a:t>
            </a:r>
          </a:p>
          <a:p>
            <a:pPr lvl="1"/>
            <a:r>
              <a:rPr lang="en-US" dirty="0"/>
              <a:t>Not locally finite but still scooped up by polytopes</a:t>
            </a:r>
          </a:p>
          <a:p>
            <a:pPr lvl="1"/>
            <a:endParaRPr lang="en-US" dirty="0"/>
          </a:p>
          <a:p>
            <a:r>
              <a:rPr lang="en-US" dirty="0"/>
              <a:t>Compared</a:t>
            </a:r>
          </a:p>
          <a:p>
            <a:pPr lvl="1"/>
            <a:r>
              <a:rPr lang="en-US" dirty="0"/>
              <a:t>Planar &amp; nonplanar double box</a:t>
            </a:r>
          </a:p>
          <a:p>
            <a:pPr lvl="1"/>
            <a:r>
              <a:rPr lang="en-US" dirty="0"/>
              <a:t>Beetle</a:t>
            </a:r>
          </a:p>
          <a:p>
            <a:pPr lvl="1"/>
            <a:r>
              <a:rPr lang="en-US" dirty="0"/>
              <a:t>Three-loop ladder</a:t>
            </a:r>
          </a:p>
        </p:txBody>
      </p:sp>
    </p:spTree>
    <p:extLst>
      <p:ext uri="{BB962C8B-B14F-4D97-AF65-F5344CB8AC3E}">
        <p14:creationId xmlns:p14="http://schemas.microsoft.com/office/powerpoint/2010/main" val="35209859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B8655-4820-91C4-4655-E0711EAB4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by Parts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149C25-DD89-2D21-27D9-CF32C3D5BD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/>
              <a:lstStyle/>
              <a:p>
                <a:pPr marL="0" indent="0" algn="r"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Canay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Novichkov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Ma, Wu, Zhang, DAK</a:t>
                </a:r>
              </a:p>
              <a:p>
                <a:r>
                  <a:rPr lang="en-US" dirty="0"/>
                  <a:t>Can avoid doubled propagators using generating vectors </a:t>
                </a:r>
                <a:r>
                  <a:rPr lang="en-US" i="1" dirty="0"/>
                  <a:t>aka</a:t>
                </a:r>
                <a:r>
                  <a:rPr lang="en-US" dirty="0"/>
                  <a:t> “syzygy method”</a:t>
                </a:r>
              </a:p>
              <a:p>
                <a:endParaRPr lang="en-US" dirty="0"/>
              </a:p>
              <a:p>
                <a:r>
                  <a:rPr lang="en-US" dirty="0"/>
                  <a:t>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in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b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Find only IBPs for finite numerators by also requiring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149C25-DD89-2D21-27D9-CF32C3D5BD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>
                <a:blip r:embed="rId2"/>
                <a:stretch>
                  <a:fillRect l="-1111" t="-717" r="-1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0706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15BC-708B-41A1-32A6-2102A0CE0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New Integrals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25563-C363-260D-21FC-C127CCA91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9A3615-BEE2-DF4B-05BD-A96221B04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66" y="1471412"/>
            <a:ext cx="7290068" cy="508178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2536FBF-17E6-3E29-5988-CF6DBF31681B}"/>
              </a:ext>
            </a:extLst>
          </p:cNvPr>
          <p:cNvSpPr/>
          <p:nvPr/>
        </p:nvSpPr>
        <p:spPr>
          <a:xfrm>
            <a:off x="2133600" y="4343400"/>
            <a:ext cx="2286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A81ED59-D3A0-FE01-FA73-971D38F978C7}"/>
              </a:ext>
            </a:extLst>
          </p:cNvPr>
          <p:cNvCxnSpPr/>
          <p:nvPr/>
        </p:nvCxnSpPr>
        <p:spPr>
          <a:xfrm>
            <a:off x="2590800" y="4267200"/>
            <a:ext cx="5105400" cy="6096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E5A6B11-EB0D-462B-5706-471530D44540}"/>
              </a:ext>
            </a:extLst>
          </p:cNvPr>
          <p:cNvCxnSpPr>
            <a:cxnSpLocks/>
          </p:cNvCxnSpPr>
          <p:nvPr/>
        </p:nvCxnSpPr>
        <p:spPr>
          <a:xfrm flipV="1">
            <a:off x="2587752" y="4270248"/>
            <a:ext cx="5105400" cy="61264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011AA3-E7BD-C5FB-5F48-C63EF72E50EC}"/>
                  </a:ext>
                </a:extLst>
              </p:cNvPr>
              <p:cNvSpPr txBox="1"/>
              <p:nvPr/>
            </p:nvSpPr>
            <p:spPr>
              <a:xfrm>
                <a:off x="1066800" y="1219200"/>
                <a:ext cx="45720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Palatino Linotype" panose="02040502050505030304" pitchFamily="18" charset="0"/>
                  </a:rPr>
                  <a:t>Look at two-loop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(++++)</m:t>
                    </m:r>
                  </m:oMath>
                </a14:m>
                <a:endParaRPr lang="en-US" sz="2000" dirty="0"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011AA3-E7BD-C5FB-5F48-C63EF72E5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219200"/>
                <a:ext cx="4572000" cy="400110"/>
              </a:xfrm>
              <a:prstGeom prst="rect">
                <a:avLst/>
              </a:prstGeom>
              <a:blipFill>
                <a:blip r:embed="rId3"/>
                <a:stretch>
                  <a:fillRect l="-1333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AAA57F0-494E-E615-7FAE-01215C9C4439}"/>
              </a:ext>
            </a:extLst>
          </p:cNvPr>
          <p:cNvSpPr txBox="1"/>
          <p:nvPr/>
        </p:nvSpPr>
        <p:spPr>
          <a:xfrm>
            <a:off x="1066800" y="638169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Palatino Linotype" panose="02040502050505030304" pitchFamily="18" charset="0"/>
              </a:rPr>
              <a:t>Coefficients simpler too</a:t>
            </a:r>
          </a:p>
        </p:txBody>
      </p:sp>
    </p:spTree>
    <p:extLst>
      <p:ext uri="{BB962C8B-B14F-4D97-AF65-F5344CB8AC3E}">
        <p14:creationId xmlns:p14="http://schemas.microsoft.com/office/powerpoint/2010/main" val="229304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A704C-ED3D-3F05-DF61-21E87D311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BA842B-3B02-705B-9613-89FBEE8DB3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r"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Canay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Novichkov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DAK</a:t>
                </a:r>
              </a:p>
              <a:p>
                <a:r>
                  <a:rPr lang="en-US" dirty="0"/>
                  <a:t>New opportunity to use existing tool: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HyperInt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Panzer</a:t>
                </a:r>
              </a:p>
              <a:p>
                <a:endParaRPr lang="en-US" dirty="0"/>
              </a:p>
              <a:p>
                <a:r>
                  <a:rPr lang="en-US" dirty="0"/>
                  <a:t>Top-level topology has complicated functions</a:t>
                </a:r>
              </a:p>
              <a:p>
                <a:r>
                  <a:rPr lang="en-US" dirty="0"/>
                  <a:t>Rank-two finite </a:t>
                </a:r>
                <a:r>
                  <a:rPr lang="en-US" dirty="0" err="1"/>
                  <a:t>pentabox</a:t>
                </a:r>
                <a:endParaRPr lang="en-US" dirty="0"/>
              </a:p>
              <a:p>
                <a:r>
                  <a:rPr lang="en-US" dirty="0"/>
                  <a:t>All integrations but one are linear</a:t>
                </a:r>
              </a:p>
              <a:p>
                <a:r>
                  <a:rPr lang="en-US" dirty="0"/>
                  <a:t>Separate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/>
                  <a:t> by hand: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BA842B-3B02-705B-9613-89FBEE8DB3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3" t="-809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55098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6493C-6F89-8D78-F0FF-40CCD85B1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Scope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490CE1-5199-91FE-9DF1-7C711CE883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1600200"/>
                <a:ext cx="8229600" cy="4525963"/>
              </a:xfrm>
            </p:spPr>
            <p:txBody>
              <a:bodyPr/>
              <a:lstStyle/>
              <a:p>
                <a:r>
                  <a:rPr lang="en-US" dirty="0"/>
                  <a:t>Weakly UV convergent: coefficients vanish</a:t>
                </a:r>
              </a:p>
              <a:p>
                <a:endParaRPr lang="en-US" dirty="0"/>
              </a:p>
              <a:p>
                <a:r>
                  <a:rPr lang="en-US" dirty="0"/>
                  <a:t>Cancellation of IR or UV singularities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from evanescence</a:t>
                </a:r>
              </a:p>
              <a:p>
                <a:pPr lvl="1"/>
                <a:r>
                  <a:rPr lang="en-US" dirty="0"/>
                  <a:t>Key role in rational terms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In Landau approach: relax some constraints, obtain integrals with controlled degree </a:t>
                </a:r>
                <a:r>
                  <a:rPr lang="en-US"/>
                  <a:t>of divergence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490CE1-5199-91FE-9DF1-7C711CE883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600200"/>
                <a:ext cx="8229600" cy="4525963"/>
              </a:xfrm>
              <a:blipFill>
                <a:blip r:embed="rId2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16065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3AEB8-3903-208B-18AA-438D875B8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F27B4-1CD4-23A3-C97C-8CFCB5E9E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295400"/>
            <a:ext cx="9067800" cy="5562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>
                <a:latin typeface="Garamond" panose="02020404030301010803" pitchFamily="18" charset="0"/>
              </a:rPr>
              <a:t>With numerators</a:t>
            </a:r>
            <a:br>
              <a:rPr lang="en-US" sz="2000" b="1" dirty="0">
                <a:latin typeface="Garamond" panose="02020404030301010803" pitchFamily="18" charset="0"/>
              </a:rPr>
            </a:br>
            <a:r>
              <a:rPr lang="en-US" sz="2000" b="1" dirty="0">
                <a:latin typeface="Garamond" panose="02020404030301010803" pitchFamily="18" charset="0"/>
              </a:rPr>
              <a:t>Feynman integrals settle</a:t>
            </a:r>
            <a:br>
              <a:rPr lang="en-US" sz="2000" b="1" dirty="0">
                <a:latin typeface="Garamond" panose="02020404030301010803" pitchFamily="18" charset="0"/>
              </a:rPr>
            </a:br>
            <a:r>
              <a:rPr lang="en-US" sz="2000" b="1" dirty="0">
                <a:latin typeface="Garamond" panose="02020404030301010803" pitchFamily="18" charset="0"/>
              </a:rPr>
              <a:t>happily bounded</a:t>
            </a:r>
          </a:p>
          <a:p>
            <a:endParaRPr lang="en-US" dirty="0"/>
          </a:p>
          <a:p>
            <a:r>
              <a:rPr lang="en-US" dirty="0"/>
              <a:t>Finite integrals are a first step to exploring a new organization of scattering amplitudes</a:t>
            </a:r>
          </a:p>
          <a:p>
            <a:endParaRPr lang="en-US" dirty="0"/>
          </a:p>
          <a:p>
            <a:r>
              <a:rPr lang="en-US" dirty="0"/>
              <a:t>Two approaches</a:t>
            </a:r>
          </a:p>
          <a:p>
            <a:pPr lvl="1"/>
            <a:r>
              <a:rPr lang="en-US" dirty="0"/>
              <a:t>Analytic approach: Landau equations + </a:t>
            </a:r>
            <a:r>
              <a:rPr lang="en-US" dirty="0" err="1"/>
              <a:t>Anastasiou</a:t>
            </a:r>
            <a:r>
              <a:rPr lang="en-US" dirty="0"/>
              <a:t>–</a:t>
            </a:r>
            <a:r>
              <a:rPr lang="en-US" dirty="0" err="1"/>
              <a:t>Sterman</a:t>
            </a:r>
            <a:r>
              <a:rPr lang="en-US" dirty="0"/>
              <a:t> scaling</a:t>
            </a:r>
          </a:p>
          <a:p>
            <a:pPr lvl="1"/>
            <a:r>
              <a:rPr lang="en-US" dirty="0"/>
              <a:t>Geometric approach: Newton polytopes + BFP theorem</a:t>
            </a:r>
          </a:p>
          <a:p>
            <a:pPr lvl="1"/>
            <a:endParaRPr lang="en-US" dirty="0"/>
          </a:p>
          <a:p>
            <a:r>
              <a:rPr lang="en-US" dirty="0"/>
              <a:t>Applications</a:t>
            </a:r>
          </a:p>
          <a:p>
            <a:pPr lvl="1"/>
            <a:r>
              <a:rPr lang="en-US" dirty="0"/>
              <a:t>Amplitude structure</a:t>
            </a:r>
          </a:p>
          <a:p>
            <a:pPr lvl="1"/>
            <a:r>
              <a:rPr lang="en-US" dirty="0"/>
              <a:t>Integrating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69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6246-4379-ABDB-EF79-3A81BD5D8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One-Loop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B74316-42A7-84C8-520E-F8438E220B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610600" cy="54864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Canonical basis: box, triangle, bubble</a:t>
                </a:r>
              </a:p>
              <a:p>
                <a:r>
                  <a:rPr lang="en-US" dirty="0"/>
                  <a:t>Box and Triangle have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divergence (IR)</a:t>
                </a:r>
              </a:p>
              <a:p>
                <a:r>
                  <a:rPr lang="en-US" dirty="0"/>
                  <a:t>Bubble has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/>
                  <a:t> divergence (UV)</a:t>
                </a:r>
              </a:p>
              <a:p>
                <a:endParaRPr lang="en-US" dirty="0"/>
              </a:p>
              <a:p>
                <a:r>
                  <a:rPr lang="en-US" dirty="0"/>
                  <a:t>Can trade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 box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divergence)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dirty="0"/>
                  <a:t> box (finite)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Box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Bo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(3)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Tri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This isolates all IR divergences in triangles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B74316-42A7-84C8-520E-F8438E220B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610600" cy="5486400"/>
              </a:xfrm>
              <a:blipFill>
                <a:blip r:embed="rId2"/>
                <a:stretch>
                  <a:fillRect l="-1062" t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66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42412-0A81-DB3A-4E12-EE00FCA2E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One-Loop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48024A5-C24B-78B0-4859-6EC31D7B95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Define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bSup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𝒫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=∫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ℓ 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𝒫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De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⋯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De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Introduce Gram determinants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det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⁡(2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vanishes whenever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∥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∥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mr>
                            </m:m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</m:m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en-US" dirty="0"/>
                  <a:t> is finite (and in fact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Bo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=6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48024A5-C24B-78B0-4859-6EC31D7B95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  <a:blipFill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479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53F45-5848-05FA-97E9-91BED818A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One-Loop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688B77-92DF-A671-AC88-2ED29BB9C0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Can use similar relation for pentagon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Pen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Pen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(4)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Box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dirty="0"/>
                  <a:t> integral is finite,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drop pentagon if we truncate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“evanescent relation”</a:t>
                </a:r>
              </a:p>
              <a:p>
                <a:endParaRPr lang="en-US" dirty="0"/>
              </a:p>
              <a:p>
                <a:r>
                  <a:rPr lang="en-US" dirty="0"/>
                  <a:t>Relation is generated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mr>
                            </m:m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</m:m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</m:mr>
                            </m:m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Generalize these ideas to higher loops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688B77-92DF-A671-AC88-2ED29BB9C0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  <a:blipFill>
                <a:blip r:embed="rId2"/>
                <a:stretch>
                  <a:fillRect l="-963" t="-1000" b="-1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554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E9B7E-6181-75D7-11D8-0E65FBF1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IR Singularities Arise?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ECDDF4-9A07-4134-579D-8EAD16F99D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200" y="1600200"/>
                <a:ext cx="9067800" cy="51054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Look at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ℓ−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ℓ−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ℓ−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Singularities arise from regions where the denominator vanishes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One denominator vanishing is integrable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Two denominators vanishing in an invariant-independent way gives 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/>
                  <a:t> singularity</a:t>
                </a:r>
              </a:p>
              <a:p>
                <a:r>
                  <a:rPr lang="en-US" dirty="0"/>
                  <a:t>Three denominators vanishing in an invariant-independent way gives 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singularity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ECDDF4-9A07-4134-579D-8EAD16F99D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1600200"/>
                <a:ext cx="9067800" cy="5105400"/>
              </a:xfrm>
              <a:blipFill>
                <a:blip r:embed="rId2"/>
                <a:stretch>
                  <a:fillRect l="-1076" t="-956" r="-874" b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636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BB934-E9E1-09DE-FF6C-8342A22BD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IR Singularities Arise?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159D29-1857-1FFB-7D72-DEFED0658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382000" cy="452596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Generically, </a:t>
                </a:r>
              </a:p>
              <a:p>
                <a:pPr lvl="1"/>
                <a:r>
                  <a:rPr lang="en-US" dirty="0"/>
                  <a:t>two denominators vanishing must be adjacent propagators separated by a massless leg: 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massless, singularity arises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ℓ∼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three denominators vanishing must be adjacent propagators separated by a pair of massless legs: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massless, singularity arises when middle momentum is soft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ℓ∼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Generalize this to higher loops</a:t>
                </a:r>
              </a:p>
              <a:p>
                <a:endParaRPr lang="en-US" dirty="0"/>
              </a:p>
              <a:p>
                <a:r>
                  <a:rPr lang="en-US" dirty="0"/>
                  <a:t>Find numerators that vanish in those regions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159D29-1857-1FFB-7D72-DEFED0658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382000" cy="4525963"/>
              </a:xfrm>
              <a:blipFill>
                <a:blip r:embed="rId2"/>
                <a:stretch>
                  <a:fillRect l="-945" t="-1078" b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743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1E9D9-965F-5836-D989-1C435AA0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 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C2ED36-AA07-CC95-FD75-A78F404FA0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</p:spPr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en-US" sz="2000" dirty="0" err="1">
                    <a:solidFill>
                      <a:srgbClr val="C00000"/>
                    </a:solidFill>
                  </a:rPr>
                  <a:t>Gambuti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Novichkov</a:t>
                </a:r>
                <a:r>
                  <a:rPr lang="en-US" sz="2000" dirty="0">
                    <a:solidFill>
                      <a:srgbClr val="C00000"/>
                    </a:solidFill>
                  </a:rPr>
                  <a:t>, Tancredi, DAK</a:t>
                </a:r>
              </a:p>
              <a:p>
                <a:r>
                  <a:rPr lang="en-US" dirty="0"/>
                  <a:t>Derivable</a:t>
                </a:r>
              </a:p>
              <a:p>
                <a:r>
                  <a:rPr lang="en-US" dirty="0"/>
                  <a:t>Proceed topology by topology</a:t>
                </a:r>
              </a:p>
              <a:p>
                <a:endParaRPr lang="en-US" dirty="0"/>
              </a:p>
              <a:p>
                <a:r>
                  <a:rPr lang="en-US" dirty="0"/>
                  <a:t>Solve Landau equations in mixed representation:</a:t>
                </a:r>
              </a:p>
              <a:p>
                <a:pPr lvl="1"/>
                <a:r>
                  <a:rPr lang="en-US" dirty="0"/>
                  <a:t>for all loops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   </m:t>
                    </m:r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ℓ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Den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nary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for all denominators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Den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at least one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 strictly positive, all nonnegative</a:t>
                </a:r>
              </a:p>
              <a:p>
                <a:pPr lvl="1"/>
                <a:r>
                  <a:rPr lang="en-US" dirty="0"/>
                  <a:t>subtleties for nonplanar integrals</a:t>
                </a:r>
              </a:p>
              <a:p>
                <a:endParaRPr lang="en-US" dirty="0"/>
              </a:p>
              <a:p>
                <a:r>
                  <a:rPr lang="en-US" dirty="0"/>
                  <a:t>Each solution is a singular surface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C2ED36-AA07-CC95-FD75-A78F404FA0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  <a:blipFill>
                <a:blip r:embed="rId2"/>
                <a:stretch>
                  <a:fillRect l="-963" t="-750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79312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article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True"/>
  <p:tag name="DEFAULTWORKAROUNDTRANSPARENCYBUG" val="False"/>
  <p:tag name="DEFAULTRESOLUTION" val="1200"/>
  <p:tag name="DEFAULTMAGNIFICATION" val="2"/>
  <p:tag name="DEFAULTFONTSIZE" val="10"/>
  <p:tag name="DEFAULTWIDTH" val="348"/>
  <p:tag name="DEFAULTHEIGHT" val="2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3.7046"/>
  <p:tag name="ORIGINALWIDTH" val="1781.777"/>
  <p:tag name="LATEXADDIN" val="\documentclass{article}&#10;\usepackage{amsmath}&#10;\pagestyle{empty}&#10;\begin{document}&#10;&#10;\def\DB{I_{\textrm{DB}}}&#10;\def\eps{\epsilon}&#10;\def\Poly{\textsl{Poly}}&#10;\def\Denom{\textsl{Denom}}&#10;&#10;\begin{equation*}&#10;I[\mathcal{N}(\ell_i)] =&#10;  \int \prod_{i=1}^{L} \mathrm{d}^D \ell_i \, \frac{\mathcal{N}(\ell_i)}{\mathcal{D}_1 \cdots \mathcal{D}_E},&#10;\end{equation*}&#10;&#10;&#10;\end{document}"/>
  <p:tag name="IGUANATEXSIZE" val="24"/>
  <p:tag name="IGUANATEXCURSOR" val="1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82.9396"/>
  <p:tag name="ORIGINALWIDTH" val="4498.688"/>
  <p:tag name="LATEXADDIN" val="\documentclass{article}&#10;\usepackage{amsmath}&#10;\pagestyle{empty}&#10;\begin{document}&#10;&#10;\def\DB{I_{\textrm{DB}}}&#10;\def\eps{\epsilon}&#10;\def\Poly{\textsl{Poly}}&#10;\def\Denom{\textsl{Denom}}&#10;&#10;\def\Gram#1#2{G\begin{pmatrix} #1\\ #2 \end{pmatrix}}&#10;\def\GramO#1{G\begin{pmatrix} #1\end{pmatrix}}&#10;&#10;\begin{equation*}&#10;  v_i^{\mu} \equiv \frac{\Gram{k_1  &amp; \cdots&amp;\mu&amp;\cdots &amp; k_R}&#10;   {k_1 &amp; \!\cdots\!&amp;k_i&amp;\!\cdots\! &amp; k_R}}{\GramO{k_1 &amp; \cdots &amp; k_R}} \,,\quad&#10;  \nu_{ij} \equiv  &#10;  \Gram{l_i &amp; k_1 &amp; \cdots &amp; k_R}{l_j &amp; k_1 &amp; \cdots &amp; k_R} \Big/&#10;    \GramO{k_1 &amp; \!\cdots\! &amp; k_R}&#10;\end{equation*}&#10;&#10;&#10;\end{document}"/>
  <p:tag name="IGUANATEXSIZE" val="20"/>
  <p:tag name="IGUANATEXCURSOR" val="54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7.7128"/>
  <p:tag name="ORIGINALWIDTH" val="2909.636"/>
  <p:tag name="LATEXADDIN" val="\documentclass{article}&#10;\usepackage{amsmath}&#10;\pagestyle{empty}&#10;\begin{document}&#10;&#10;\def\DB{I_{\textrm{DB}}}&#10;\def\eps{\epsilon}&#10;\def\Poly{\textsl{Poly}}&#10;\def\Denom{\textsl{Denom}}&#10;&#10;\begin{equation*}&#10;I_\triangle[\mathcal{N}(\ell)] =&#10;  \int \mathrm{d}^D \ell \, \frac{\mathcal{N}(\ell)}{\ell^2\,(\ell-k_2)^2\,(\ell+k_1)^2}\,,\qquad&#10;k_{1,3}^2\neq 0&#10;\end{equation*}&#10;&#10;&#10;\end{document}"/>
  <p:tag name="IGUANATEXSIZE" val="24"/>
  <p:tag name="IGUANATEXCURSOR" val="34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2.7072"/>
  <p:tag name="ORIGINALWIDTH" val="3874.016"/>
  <p:tag name="LATEXADDIN" val="\documentclass{article}&#10;\usepackage{amsmath}&#10;\pagestyle{empty}&#10;\begin{document}&#10;&#10;\def\DB{I_{\textrm{DB}}}&#10;\def\eps{\epsilon}&#10;\def\Poly{\textsl{Poly}}&#10;\def\Denom{\textsl{Denom}}&#10;&#10;\begin{equation*}&#10;I_{\triangle,r}[\mathcal{N}(\ell)] =&#10;\sum_{{\mathbf m}\in B} c_{\mathbf m}&#10;  \int \frac{\mathrm{d}^3\alpha}&#10;    {\alpha_1\alpha_2\alpha_3} &#10;  \delta(1\!-\!\alpha_1\!-\!\alpha_2\!-\!\alpha_3)\,&#10;\alpha^{{\mathbf m}+1} {\mathcal U}^{3-D-r}&#10;{\mathcal F}^{D/2-3}&#10;\end{equation*}&#10;&#10;&#10;\end{document}"/>
  <p:tag name="IGUANATEXSIZE" val="24"/>
  <p:tag name="IGUANATEXCURSOR" val="27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2083</Words>
  <Application>Microsoft Macintosh PowerPoint</Application>
  <PresentationFormat>On-screen Show (4:3)</PresentationFormat>
  <Paragraphs>453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Cambria Math</vt:lpstr>
      <vt:lpstr>Garamond</vt:lpstr>
      <vt:lpstr>Palatino Linotype</vt:lpstr>
      <vt:lpstr>Symbol</vt:lpstr>
      <vt:lpstr>Office Theme</vt:lpstr>
      <vt:lpstr>Finite Feynman Integrals</vt:lpstr>
      <vt:lpstr>Feynman Integrals</vt:lpstr>
      <vt:lpstr>Goal</vt:lpstr>
      <vt:lpstr>One-Loop Example</vt:lpstr>
      <vt:lpstr>One-Loop Example</vt:lpstr>
      <vt:lpstr>One-Loop Example</vt:lpstr>
      <vt:lpstr>How Do IR Singularities Arise?</vt:lpstr>
      <vt:lpstr>How Do IR Singularities Arise?</vt:lpstr>
      <vt:lpstr>Analytic Strategy</vt:lpstr>
      <vt:lpstr>Analytic Strategy</vt:lpstr>
      <vt:lpstr>Independent Numerators</vt:lpstr>
      <vt:lpstr>A Foreign-Language Lesson</vt:lpstr>
      <vt:lpstr>A Foreign-Language Lesson</vt:lpstr>
      <vt:lpstr>A Foreign-Language Lesson</vt:lpstr>
      <vt:lpstr>A Foreign-Language Lesson</vt:lpstr>
      <vt:lpstr>Independent Numerators</vt:lpstr>
      <vt:lpstr>Nicer Packaging</vt:lpstr>
      <vt:lpstr>Planar Double Box</vt:lpstr>
      <vt:lpstr>Three-Loop Ladder</vt:lpstr>
      <vt:lpstr>All-Loop Ladder Conjecture</vt:lpstr>
      <vt:lpstr>Geometric Strategy</vt:lpstr>
      <vt:lpstr>Geometric Strategy</vt:lpstr>
      <vt:lpstr>Geometric Strategy</vt:lpstr>
      <vt:lpstr>Geometric Strategy: Toy Example</vt:lpstr>
      <vt:lpstr>Feynman Polytope</vt:lpstr>
      <vt:lpstr>Geometric Strategy: Example</vt:lpstr>
      <vt:lpstr>Geometric Strategy: Example</vt:lpstr>
      <vt:lpstr>Geometric Strategy: Example</vt:lpstr>
      <vt:lpstr>Other Integrals</vt:lpstr>
      <vt:lpstr>Comparison</vt:lpstr>
      <vt:lpstr>Comparisons</vt:lpstr>
      <vt:lpstr>Integration by Parts</vt:lpstr>
      <vt:lpstr>Use of New Integrals</vt:lpstr>
      <vt:lpstr>Integrating</vt:lpstr>
      <vt:lpstr>Beyond Scope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A. Kosower</dc:creator>
  <cp:lastModifiedBy>Konstantinos Papadopoulos</cp:lastModifiedBy>
  <cp:revision>844</cp:revision>
  <dcterms:created xsi:type="dcterms:W3CDTF">2011-08-09T19:59:47Z</dcterms:created>
  <dcterms:modified xsi:type="dcterms:W3CDTF">2024-10-01T06:52:18Z</dcterms:modified>
</cp:coreProperties>
</file>