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4156" r:id="rId2"/>
  </p:sldMasterIdLst>
  <p:notesMasterIdLst>
    <p:notesMasterId r:id="rId30"/>
  </p:notesMasterIdLst>
  <p:handoutMasterIdLst>
    <p:handoutMasterId r:id="rId31"/>
  </p:handoutMasterIdLst>
  <p:sldIdLst>
    <p:sldId id="256" r:id="rId3"/>
    <p:sldId id="330" r:id="rId4"/>
    <p:sldId id="347" r:id="rId5"/>
    <p:sldId id="346" r:id="rId6"/>
    <p:sldId id="334" r:id="rId7"/>
    <p:sldId id="335" r:id="rId8"/>
    <p:sldId id="306" r:id="rId9"/>
    <p:sldId id="339" r:id="rId10"/>
    <p:sldId id="342" r:id="rId11"/>
    <p:sldId id="308" r:id="rId12"/>
    <p:sldId id="311" r:id="rId13"/>
    <p:sldId id="309" r:id="rId14"/>
    <p:sldId id="319" r:id="rId15"/>
    <p:sldId id="312" r:id="rId16"/>
    <p:sldId id="352" r:id="rId17"/>
    <p:sldId id="348" r:id="rId18"/>
    <p:sldId id="360" r:id="rId19"/>
    <p:sldId id="349" r:id="rId20"/>
    <p:sldId id="314" r:id="rId21"/>
    <p:sldId id="351" r:id="rId22"/>
    <p:sldId id="362" r:id="rId23"/>
    <p:sldId id="361" r:id="rId24"/>
    <p:sldId id="363" r:id="rId25"/>
    <p:sldId id="354" r:id="rId26"/>
    <p:sldId id="356" r:id="rId27"/>
    <p:sldId id="358" r:id="rId28"/>
    <p:sldId id="359" r:id="rId29"/>
  </p:sldIdLst>
  <p:sldSz cx="12192000" cy="6858000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0066"/>
    <a:srgbClr val="E416C7"/>
    <a:srgbClr val="FFBD19"/>
    <a:srgbClr val="339933"/>
    <a:srgbClr val="003300"/>
    <a:srgbClr val="234270"/>
    <a:srgbClr val="009900"/>
    <a:srgbClr val="3366CC"/>
    <a:srgbClr val="5BBE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51" autoAdjust="0"/>
    <p:restoredTop sz="98932" autoAdjust="0"/>
  </p:normalViewPr>
  <p:slideViewPr>
    <p:cSldViewPr snapToGrid="0">
      <p:cViewPr varScale="1">
        <p:scale>
          <a:sx n="80" d="100"/>
          <a:sy n="80" d="100"/>
        </p:scale>
        <p:origin x="15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68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52AD652-F2DE-4B39-95E9-D2F28B9696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5261" tIns="47631" rIns="95261" bIns="476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55F047-05C4-4D65-BD9C-05527C88EF4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4813" cy="495300"/>
          </a:xfrm>
          <a:prstGeom prst="rect">
            <a:avLst/>
          </a:prstGeom>
        </p:spPr>
        <p:txBody>
          <a:bodyPr vert="horz" lIns="95261" tIns="47631" rIns="95261" bIns="476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FC0311-109C-479A-9297-9A7FBD6B1F46}" type="datetimeFigureOut">
              <a:rPr lang="en-GB"/>
              <a:pPr>
                <a:defRPr/>
              </a:pPr>
              <a:t>21/11/2019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819EDD-811E-4633-AE80-5011AF29C7A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4813" cy="495300"/>
          </a:xfrm>
          <a:prstGeom prst="rect">
            <a:avLst/>
          </a:prstGeom>
        </p:spPr>
        <p:txBody>
          <a:bodyPr vert="horz" lIns="95261" tIns="47631" rIns="95261" bIns="476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7E8172-FBD4-4C3C-94A9-B4F752658EC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1275" y="9378950"/>
            <a:ext cx="2944813" cy="495300"/>
          </a:xfrm>
          <a:prstGeom prst="rect">
            <a:avLst/>
          </a:prstGeom>
        </p:spPr>
        <p:txBody>
          <a:bodyPr vert="horz" wrap="square" lIns="95261" tIns="47631" rIns="95261" bIns="4763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E3A8B89-4EF1-4755-8AD7-89A046F5A727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5A57F52-D801-4692-92AE-6ED73604315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3713"/>
          </a:xfrm>
          <a:prstGeom prst="rect">
            <a:avLst/>
          </a:prstGeom>
        </p:spPr>
        <p:txBody>
          <a:bodyPr vert="horz" lIns="95261" tIns="47631" rIns="95261" bIns="476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E33515-8E84-478F-AD38-E6E68356401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4813" cy="493713"/>
          </a:xfrm>
          <a:prstGeom prst="rect">
            <a:avLst/>
          </a:prstGeom>
        </p:spPr>
        <p:txBody>
          <a:bodyPr vert="horz" lIns="95261" tIns="47631" rIns="95261" bIns="476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62FB37A-2B27-4AE7-A001-B67253D4E8C2}" type="datetimeFigureOut">
              <a:rPr lang="el-GR"/>
              <a:pPr>
                <a:defRPr/>
              </a:pPr>
              <a:t>21/11/2019</a:t>
            </a:fld>
            <a:endParaRPr lang="el-GR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0EAAD7E-A750-4CF3-88FD-46A820DAD65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261" tIns="47631" rIns="95261" bIns="47631" rtlCol="0" anchor="ctr"/>
          <a:lstStyle/>
          <a:p>
            <a:pPr lvl="0"/>
            <a:endParaRPr lang="el-GR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DBF6EA7-F865-4D5A-9095-8C41ED483A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1038" y="4689475"/>
            <a:ext cx="5437187" cy="4443413"/>
          </a:xfrm>
          <a:prstGeom prst="rect">
            <a:avLst/>
          </a:prstGeom>
        </p:spPr>
        <p:txBody>
          <a:bodyPr vert="horz" lIns="95261" tIns="47631" rIns="95261" bIns="47631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l-GR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ED8AFD-DE08-4C4F-B49E-5BC1EFFB154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4813" cy="493713"/>
          </a:xfrm>
          <a:prstGeom prst="rect">
            <a:avLst/>
          </a:prstGeom>
        </p:spPr>
        <p:txBody>
          <a:bodyPr vert="horz" lIns="95261" tIns="47631" rIns="95261" bIns="476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E91E84-877F-48C5-981F-9706A7545D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1275" y="9378950"/>
            <a:ext cx="2944813" cy="493713"/>
          </a:xfrm>
          <a:prstGeom prst="rect">
            <a:avLst/>
          </a:prstGeom>
        </p:spPr>
        <p:txBody>
          <a:bodyPr vert="horz" wrap="square" lIns="95261" tIns="47631" rIns="95261" bIns="4763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21E3386-881E-4ABC-B748-C7B478504666}" type="slidenum">
              <a:rPr lang="el-GR" altLang="en-US"/>
              <a:pPr/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2342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C37529BA-2249-4018-8A8E-BCC964A1DB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1443038"/>
            <a:ext cx="6261100" cy="352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67868281-3D6C-46A0-AD1A-2D9B72E4BB7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435100"/>
            <a:ext cx="6261100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id="{131EEB92-0B37-460C-9528-7A9D512E97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5738813"/>
            <a:ext cx="965200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6B8578A2-FABA-4573-97D3-87BE45BA2BD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9450" y="5651500"/>
            <a:ext cx="1028700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85774"/>
            <a:ext cx="9144000" cy="848677"/>
          </a:xfrm>
          <a:effectLst/>
        </p:spPr>
        <p:txBody>
          <a:bodyPr anchor="b"/>
          <a:lstStyle>
            <a:lvl1pPr algn="ctr">
              <a:defRPr sz="6000"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  <a:latin typeface="Adobe Fan Heiti Std B" panose="020B0700000000000000" pitchFamily="34" charset="-128"/>
                <a:ea typeface="Adobe Fan Heiti Std B" panose="020B0700000000000000" pitchFamily="34" charset="-128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008880"/>
            <a:ext cx="9144000" cy="574040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  <a:latin typeface="Adobe Fan Heiti Std B" panose="020B0700000000000000" pitchFamily="34" charset="-128"/>
                <a:ea typeface="Adobe Fan Heiti Std B" panose="020B0700000000000000" pitchFamily="34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33082E7-2137-4C54-968F-C53442349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l-GR" dirty="0"/>
              <a:t>INPP, NCSR "</a:t>
            </a:r>
            <a:r>
              <a:rPr lang="el-GR" dirty="0" err="1"/>
              <a:t>Demokritos</a:t>
            </a:r>
            <a:r>
              <a:rPr lang="el-GR" dirty="0"/>
              <a:t>", 1</a:t>
            </a:r>
            <a:r>
              <a:rPr lang="en-US" dirty="0"/>
              <a:t>4</a:t>
            </a:r>
            <a:r>
              <a:rPr lang="el-GR" dirty="0"/>
              <a:t>/11/1</a:t>
            </a:r>
            <a:r>
              <a:rPr lang="en-US" dirty="0"/>
              <a:t>9</a:t>
            </a:r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F1C62DD-7DE3-46F4-891A-C9CC0E11B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dirty="0"/>
              <a:t>E. </a:t>
            </a:r>
            <a:r>
              <a:rPr lang="en-GB" dirty="0" err="1"/>
              <a:t>Tzamariudaki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BCE6811-3F40-409F-A9C2-3F7DA9EF2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14BE8C-C249-4D10-82B9-B193F9C09E1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50090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2342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FBEBB2CF-7095-475F-82E1-FE153D7194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1443038"/>
            <a:ext cx="6261100" cy="352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2D45C4D1-336F-4DF8-844B-9666337E8C7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435100"/>
            <a:ext cx="6261100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id="{43A1450F-9B32-4F8B-93E0-D263F64E597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5738813"/>
            <a:ext cx="965200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697CDF24-A912-4CAC-8F9D-3E906620DF5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9450" y="5651500"/>
            <a:ext cx="1028700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85774"/>
            <a:ext cx="9144000" cy="848677"/>
          </a:xfrm>
          <a:effectLst/>
        </p:spPr>
        <p:txBody>
          <a:bodyPr anchor="b"/>
          <a:lstStyle>
            <a:lvl1pPr algn="ctr">
              <a:defRPr sz="6000"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  <a:latin typeface="Adobe Fan Heiti Std B" panose="020B0700000000000000" pitchFamily="34" charset="-128"/>
                <a:ea typeface="Adobe Fan Heiti Std B" panose="020B0700000000000000" pitchFamily="34" charset="-128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008880"/>
            <a:ext cx="9144000" cy="574040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  <a:latin typeface="Adobe Fan Heiti Std B" panose="020B0700000000000000" pitchFamily="34" charset="-128"/>
                <a:ea typeface="Adobe Fan Heiti Std B" panose="020B0700000000000000" pitchFamily="34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E757804-2DEB-4C71-BAB1-7E1943178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8B5A3E1-E43F-490A-A193-EB1BCF16F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76A9516-AF87-4764-B4F4-9851742CD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745349-2FB9-46A0-8C6B-115C8425A31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45313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FB3B19B-DCB8-4FBE-971A-301B69327C9C}"/>
              </a:ext>
            </a:extLst>
          </p:cNvPr>
          <p:cNvSpPr/>
          <p:nvPr userDrawn="1"/>
        </p:nvSpPr>
        <p:spPr>
          <a:xfrm>
            <a:off x="0" y="-92075"/>
            <a:ext cx="12192000" cy="781050"/>
          </a:xfrm>
          <a:prstGeom prst="rect">
            <a:avLst/>
          </a:prstGeom>
          <a:solidFill>
            <a:srgbClr val="2342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E74FD00D-5C7D-422D-877A-EA1F68B249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300" y="-15875"/>
            <a:ext cx="140970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98592535-0680-4397-8E21-FD171C1A9CC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-47625"/>
            <a:ext cx="696912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731D17FB-73EA-45D3-BD3E-3E1B5A52033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38" y="-52388"/>
            <a:ext cx="679450" cy="701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6912" y="-34013"/>
            <a:ext cx="9606887" cy="722857"/>
          </a:xfrm>
        </p:spPr>
        <p:txBody>
          <a:bodyPr/>
          <a:lstStyle>
            <a:lvl1pPr>
              <a:defRPr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4270"/>
                </a:solidFill>
              </a:defRPr>
            </a:lvl1pPr>
            <a:lvl2pPr>
              <a:defRPr>
                <a:solidFill>
                  <a:srgbClr val="234270"/>
                </a:solidFill>
              </a:defRPr>
            </a:lvl2pPr>
            <a:lvl3pPr>
              <a:defRPr>
                <a:solidFill>
                  <a:srgbClr val="234270"/>
                </a:solidFill>
              </a:defRPr>
            </a:lvl3pPr>
            <a:lvl4pPr>
              <a:defRPr>
                <a:solidFill>
                  <a:srgbClr val="234270"/>
                </a:solidFill>
              </a:defRPr>
            </a:lvl4pPr>
            <a:lvl5pPr>
              <a:defRPr>
                <a:solidFill>
                  <a:srgbClr val="23427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46400D8-F87A-4112-B7CB-A4EE70C44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l-GR" dirty="0"/>
              <a:t>INPP, NCSR "</a:t>
            </a:r>
            <a:r>
              <a:rPr lang="el-GR" dirty="0" err="1"/>
              <a:t>Demokritos</a:t>
            </a:r>
            <a:r>
              <a:rPr lang="el-GR" dirty="0"/>
              <a:t>", 1</a:t>
            </a:r>
            <a:r>
              <a:rPr lang="en-US" dirty="0"/>
              <a:t>4</a:t>
            </a:r>
            <a:r>
              <a:rPr lang="el-GR" dirty="0"/>
              <a:t>/11/1</a:t>
            </a:r>
            <a:r>
              <a:rPr lang="en-US" dirty="0"/>
              <a:t>9</a:t>
            </a:r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4B4F8E5-E6A2-46AA-9599-89BEF8055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dirty="0"/>
              <a:t>E. </a:t>
            </a:r>
            <a:r>
              <a:rPr lang="en-GB" dirty="0" err="1"/>
              <a:t>Tzamariudaki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33571B9-994B-49EC-8E9C-F430922E1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7B768-A66B-4973-94D4-9FD4BE6F306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30456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04793EC-CFC1-4E2D-AFD8-87754D1954CC}"/>
              </a:ext>
            </a:extLst>
          </p:cNvPr>
          <p:cNvSpPr/>
          <p:nvPr userDrawn="1"/>
        </p:nvSpPr>
        <p:spPr>
          <a:xfrm>
            <a:off x="0" y="-92075"/>
            <a:ext cx="12192000" cy="1454150"/>
          </a:xfrm>
          <a:prstGeom prst="rect">
            <a:avLst/>
          </a:prstGeom>
          <a:solidFill>
            <a:srgbClr val="2342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28A661C3-86AC-44BD-A534-9E143B2D6A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438" y="650875"/>
            <a:ext cx="2503487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FF31C4E9-C94B-45BD-B46C-1C2277DF46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5413"/>
            <a:ext cx="5207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>
            <a:extLst>
              <a:ext uri="{FF2B5EF4-FFF2-40B4-BE49-F238E27FC236}">
                <a16:creationId xmlns:a16="http://schemas.microsoft.com/office/drawing/2014/main" id="{BEC03FF9-4B73-49FC-9CB4-6816C6DFB5D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00088"/>
            <a:ext cx="55562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234270"/>
                </a:solidFill>
              </a:defRPr>
            </a:lvl1pPr>
            <a:lvl2pPr>
              <a:defRPr>
                <a:solidFill>
                  <a:srgbClr val="234270"/>
                </a:solidFill>
              </a:defRPr>
            </a:lvl2pPr>
            <a:lvl3pPr>
              <a:defRPr>
                <a:solidFill>
                  <a:srgbClr val="234270"/>
                </a:solidFill>
              </a:defRPr>
            </a:lvl3pPr>
            <a:lvl4pPr>
              <a:defRPr>
                <a:solidFill>
                  <a:srgbClr val="234270"/>
                </a:solidFill>
              </a:defRPr>
            </a:lvl4pPr>
            <a:lvl5pPr>
              <a:defRPr>
                <a:solidFill>
                  <a:srgbClr val="23427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234270"/>
                </a:solidFill>
              </a:defRPr>
            </a:lvl1pPr>
            <a:lvl2pPr>
              <a:defRPr>
                <a:solidFill>
                  <a:srgbClr val="234270"/>
                </a:solidFill>
              </a:defRPr>
            </a:lvl2pPr>
            <a:lvl3pPr>
              <a:defRPr>
                <a:solidFill>
                  <a:srgbClr val="234270"/>
                </a:solidFill>
              </a:defRPr>
            </a:lvl3pPr>
            <a:lvl4pPr>
              <a:defRPr>
                <a:solidFill>
                  <a:srgbClr val="234270"/>
                </a:solidFill>
              </a:defRPr>
            </a:lvl4pPr>
            <a:lvl5pPr>
              <a:defRPr>
                <a:solidFill>
                  <a:srgbClr val="23427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1B2A3EC6-6F23-4616-96F1-50457510E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C00E0261-165B-46AD-8214-8E1768D38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90651098-6BFF-486F-ACCB-E3877713F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7FE0A-C780-4935-9B1C-0A4F594BE52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29580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99B523E-0116-49F5-BFB6-4E8986A04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A27488D-DA27-4358-8F45-65456FD98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2A9C0E4-881E-46C9-A1E0-A7AA672E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C4FAFD-5073-41E4-81F7-757F47A8BF6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61790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EF29B53-E15F-474D-8662-FAB8EBF36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C73CFE3-EDA9-4FD8-965F-F823C05AB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2D52F06-10FD-4DCD-9549-98E48AAB9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EF23D4-63F1-4A8A-BDAC-76D0BECE563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29324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E2E1C21-8BD7-4DC9-A09A-F79590129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9B83353-9566-4F0A-B301-DB1F9AEE2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2E7DCB1-9EF4-44C6-B8FD-79BC20DE8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F3F4C-9B5F-4FAD-B8A3-8E3E8B03ACB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34216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F17FF8F-92DE-419E-861A-46AA2A7D7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2C075D0-3348-4E3D-B061-C3396AFA8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054B0AB-44E0-4B3A-B818-C11E37FAF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B74327-4DCA-4A53-B5EC-A02C4193736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75387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A06EBE-55DE-48BC-8E69-99206D5EB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7848C-CB56-4299-A75D-54A7FF179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249536-ACD3-483A-84BD-1FAB78FAD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08F16-3DE1-41C6-88FB-4FC79A88B02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305092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8603E0-2687-458E-B8DC-247572C31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F67F29-8748-4CD2-9FBB-35656368E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286611-9489-4B57-A668-570CF4BF1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A3D4F-772E-4406-8CA0-8C5CF0D1E35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20837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0EF3D3F-E1EA-4539-AAF9-F19DD725E7FF}"/>
              </a:ext>
            </a:extLst>
          </p:cNvPr>
          <p:cNvSpPr/>
          <p:nvPr userDrawn="1"/>
        </p:nvSpPr>
        <p:spPr>
          <a:xfrm>
            <a:off x="0" y="-92075"/>
            <a:ext cx="12192000" cy="1454150"/>
          </a:xfrm>
          <a:prstGeom prst="rect">
            <a:avLst/>
          </a:prstGeom>
          <a:solidFill>
            <a:srgbClr val="2342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434AC5F8-1FFB-4B35-B593-20AA8D1855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5413"/>
            <a:ext cx="5207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id="{8CC7E40C-234C-4957-96BF-D2E5B4FCC42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00088"/>
            <a:ext cx="55562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839910DD-F684-4358-8904-DF4231E9F5B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438" y="650875"/>
            <a:ext cx="2503487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4270"/>
                </a:solidFill>
              </a:defRPr>
            </a:lvl1pPr>
            <a:lvl2pPr>
              <a:defRPr>
                <a:solidFill>
                  <a:srgbClr val="234270"/>
                </a:solidFill>
              </a:defRPr>
            </a:lvl2pPr>
            <a:lvl3pPr>
              <a:defRPr>
                <a:solidFill>
                  <a:srgbClr val="234270"/>
                </a:solidFill>
              </a:defRPr>
            </a:lvl3pPr>
            <a:lvl4pPr>
              <a:defRPr>
                <a:solidFill>
                  <a:srgbClr val="234270"/>
                </a:solidFill>
              </a:defRPr>
            </a:lvl4pPr>
            <a:lvl5pPr>
              <a:defRPr>
                <a:solidFill>
                  <a:srgbClr val="23427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FF7E315C-15CD-447B-98FA-717621CBF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1A243B7-FD07-4E27-B08E-636533DC3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674F215-5FF9-4C36-A62A-AD6A3E95C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2D690-797E-4DE5-9265-25470B7CD4D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52404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2416702-0EDC-4DA8-B783-848DFC67EB52}"/>
              </a:ext>
            </a:extLst>
          </p:cNvPr>
          <p:cNvSpPr/>
          <p:nvPr userDrawn="1"/>
        </p:nvSpPr>
        <p:spPr>
          <a:xfrm>
            <a:off x="0" y="-92075"/>
            <a:ext cx="12192000" cy="1454150"/>
          </a:xfrm>
          <a:prstGeom prst="rect">
            <a:avLst/>
          </a:prstGeom>
          <a:solidFill>
            <a:srgbClr val="2342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1082C080-0D88-49B8-8C83-93BB95BA5C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438" y="650875"/>
            <a:ext cx="2503487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5D213AB2-1126-4881-96C5-A88AB34F78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5413"/>
            <a:ext cx="5207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>
            <a:extLst>
              <a:ext uri="{FF2B5EF4-FFF2-40B4-BE49-F238E27FC236}">
                <a16:creationId xmlns:a16="http://schemas.microsoft.com/office/drawing/2014/main" id="{45C5C75C-68B8-4FFE-8165-02DDF8F425E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00088"/>
            <a:ext cx="55562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234270"/>
                </a:solidFill>
              </a:defRPr>
            </a:lvl1pPr>
            <a:lvl2pPr>
              <a:defRPr>
                <a:solidFill>
                  <a:srgbClr val="234270"/>
                </a:solidFill>
              </a:defRPr>
            </a:lvl2pPr>
            <a:lvl3pPr>
              <a:defRPr>
                <a:solidFill>
                  <a:srgbClr val="234270"/>
                </a:solidFill>
              </a:defRPr>
            </a:lvl3pPr>
            <a:lvl4pPr>
              <a:defRPr>
                <a:solidFill>
                  <a:srgbClr val="234270"/>
                </a:solidFill>
              </a:defRPr>
            </a:lvl4pPr>
            <a:lvl5pPr>
              <a:defRPr>
                <a:solidFill>
                  <a:srgbClr val="23427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234270"/>
                </a:solidFill>
              </a:defRPr>
            </a:lvl1pPr>
            <a:lvl2pPr>
              <a:defRPr>
                <a:solidFill>
                  <a:srgbClr val="234270"/>
                </a:solidFill>
              </a:defRPr>
            </a:lvl2pPr>
            <a:lvl3pPr>
              <a:defRPr>
                <a:solidFill>
                  <a:srgbClr val="234270"/>
                </a:solidFill>
              </a:defRPr>
            </a:lvl3pPr>
            <a:lvl4pPr>
              <a:defRPr>
                <a:solidFill>
                  <a:srgbClr val="234270"/>
                </a:solidFill>
              </a:defRPr>
            </a:lvl4pPr>
            <a:lvl5pPr>
              <a:defRPr>
                <a:solidFill>
                  <a:srgbClr val="23427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A66D37F-C637-4DD5-9EC7-A8616965B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3BAFB9FB-8875-437D-8FCE-B139217CA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AC0DB0FE-B283-4D32-81B5-68A8F3F73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7F836F-281E-48E1-A961-07EFB266C0B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13171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2188E53-32F0-4140-BEA0-0CA2005E9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76272D4-6373-4347-84D7-C850867B3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78B61E4-078D-4AC8-9BF5-C902FB433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F072E-6348-4E4D-8219-74DFEF73E5D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54287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B2E56F1-0FFA-463D-BC16-873EE2A7F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EABE45A-7B98-4D04-9900-91AE2645C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D41FC39-0AA6-46AF-8241-4C7A25BA1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FB49C-2666-4F1A-945A-59261B06D6D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74830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46A5071-A1A6-453C-AB27-4886549FA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9FC6A6B-B20E-402F-97D1-0E6C81FEA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F0761DF-F403-4ED4-9096-FF222FE3D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F3A7D-F162-4115-A671-B94085B838B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08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A838741-2281-4208-823A-E13B30419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D0B3D11-8B47-435B-A163-74ACEFCBA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C2C14C-C184-44D6-88BA-77BE36EF9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54603-1790-4A80-9F64-DFE4BD47EA3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0114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AB822-E8DA-4D59-A200-C4276AC7D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D72A35-405B-4605-8376-96C7DBA45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70A36-4553-4363-8873-D97CA29BA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BB103B-C910-4843-9891-82AB4A5BA64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16872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70C68E-0933-4DEA-8EC0-0381FC36A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9FDFEA-A981-42C2-AF05-2B133282F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9145C-F85F-47B8-8E9E-AE7F5F1EC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B017A-9FE8-41B1-B345-9E7871773F2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24690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E1774B0-40D9-48E9-9368-9C7521764F4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l-GR"/>
              <a:t>Click to edit Master title style</a:t>
            </a:r>
            <a:endParaRPr lang="en-GB" altLang="el-GR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36B0EFB-5C2F-453C-9D5B-3D86E31BC6D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l-GR"/>
              <a:t>Edit Master text styles</a:t>
            </a:r>
          </a:p>
          <a:p>
            <a:pPr lvl="1"/>
            <a:r>
              <a:rPr lang="en-US" altLang="el-GR"/>
              <a:t>Second level</a:t>
            </a:r>
          </a:p>
          <a:p>
            <a:pPr lvl="2"/>
            <a:r>
              <a:rPr lang="en-US" altLang="el-GR"/>
              <a:t>Third level</a:t>
            </a:r>
          </a:p>
          <a:p>
            <a:pPr lvl="3"/>
            <a:r>
              <a:rPr lang="en-US" altLang="el-GR"/>
              <a:t>Fourth level</a:t>
            </a:r>
          </a:p>
          <a:p>
            <a:pPr lvl="4"/>
            <a:r>
              <a:rPr lang="en-US" altLang="el-GR"/>
              <a:t>Fifth level</a:t>
            </a:r>
            <a:endParaRPr lang="en-GB" alt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AC0B7-4B19-4724-9D05-A876CC6C9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l-GR" dirty="0"/>
              <a:t>INPP, NCSR "</a:t>
            </a:r>
            <a:r>
              <a:rPr lang="el-GR" dirty="0" err="1"/>
              <a:t>Demokritos</a:t>
            </a:r>
            <a:r>
              <a:rPr lang="el-GR" dirty="0"/>
              <a:t>", 1</a:t>
            </a:r>
            <a:r>
              <a:rPr lang="en-US" dirty="0"/>
              <a:t>4</a:t>
            </a:r>
            <a:r>
              <a:rPr lang="el-GR" dirty="0"/>
              <a:t>/11/1</a:t>
            </a:r>
            <a:r>
              <a:rPr lang="en-US" dirty="0"/>
              <a:t>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30F6C-1808-46C1-A6D9-D8187C7DDF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dirty="0"/>
              <a:t>E. </a:t>
            </a:r>
            <a:r>
              <a:rPr lang="en-GB" dirty="0" err="1"/>
              <a:t>Tzamariudaki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304B4-CCC0-4A16-BC4D-FD7DD6DB6B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A2ED2E6A-0012-41C6-9556-0E77801D769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97" r:id="rId1"/>
    <p:sldLayoutId id="2147484898" r:id="rId2"/>
    <p:sldLayoutId id="2147484899" r:id="rId3"/>
    <p:sldLayoutId id="2147484843" r:id="rId4"/>
    <p:sldLayoutId id="2147484844" r:id="rId5"/>
    <p:sldLayoutId id="2147484845" r:id="rId6"/>
    <p:sldLayoutId id="2147484846" r:id="rId7"/>
    <p:sldLayoutId id="2147484847" r:id="rId8"/>
    <p:sldLayoutId id="2147484848" r:id="rId9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>
            <a:extLst>
              <a:ext uri="{FF2B5EF4-FFF2-40B4-BE49-F238E27FC236}">
                <a16:creationId xmlns:a16="http://schemas.microsoft.com/office/drawing/2014/main" id="{67EC251D-A38B-496B-84CA-65C8F39A30C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l-GR"/>
              <a:t>Click to edit Master title style</a:t>
            </a:r>
            <a:endParaRPr lang="en-GB" altLang="el-GR"/>
          </a:p>
        </p:txBody>
      </p:sp>
      <p:sp>
        <p:nvSpPr>
          <p:cNvPr id="5123" name="Text Placeholder 2">
            <a:extLst>
              <a:ext uri="{FF2B5EF4-FFF2-40B4-BE49-F238E27FC236}">
                <a16:creationId xmlns:a16="http://schemas.microsoft.com/office/drawing/2014/main" id="{5EC6B2EE-DDA0-476D-9EE3-6C76382519A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l-GR"/>
              <a:t>Edit Master text styles</a:t>
            </a:r>
          </a:p>
          <a:p>
            <a:pPr lvl="1"/>
            <a:r>
              <a:rPr lang="en-US" altLang="el-GR"/>
              <a:t>Second level</a:t>
            </a:r>
          </a:p>
          <a:p>
            <a:pPr lvl="2"/>
            <a:r>
              <a:rPr lang="en-US" altLang="el-GR"/>
              <a:t>Third level</a:t>
            </a:r>
          </a:p>
          <a:p>
            <a:pPr lvl="3"/>
            <a:r>
              <a:rPr lang="en-US" altLang="el-GR"/>
              <a:t>Fourth level</a:t>
            </a:r>
          </a:p>
          <a:p>
            <a:pPr lvl="4"/>
            <a:r>
              <a:rPr lang="en-US" altLang="el-GR"/>
              <a:t>Fifth level</a:t>
            </a:r>
            <a:endParaRPr lang="en-GB" alt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FF5C6D-49CB-431C-9EC1-E51FAA97E4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A928B-87C6-46A7-AA2D-DDBFBC700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F31B95-DE6B-484F-9FD0-1132E5B941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4ACA1FD3-983C-4271-AEC3-FB0B17988D6B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09" r:id="rId1"/>
    <p:sldLayoutId id="2147484910" r:id="rId2"/>
    <p:sldLayoutId id="2147484911" r:id="rId3"/>
    <p:sldLayoutId id="2147484867" r:id="rId4"/>
    <p:sldLayoutId id="2147484868" r:id="rId5"/>
    <p:sldLayoutId id="2147484869" r:id="rId6"/>
    <p:sldLayoutId id="2147484870" r:id="rId7"/>
    <p:sldLayoutId id="2147484871" r:id="rId8"/>
    <p:sldLayoutId id="2147484872" r:id="rId9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3.png"/><Relationship Id="rId4" Type="http://schemas.openxmlformats.org/officeDocument/2006/relationships/image" Target="../media/image3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5">
            <a:extLst>
              <a:ext uri="{FF2B5EF4-FFF2-40B4-BE49-F238E27FC236}">
                <a16:creationId xmlns:a16="http://schemas.microsoft.com/office/drawing/2014/main" id="{E67EC778-F2D0-4CC5-A8B1-FEE8DD81C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1" b="29240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891" name="Title 1">
            <a:extLst>
              <a:ext uri="{FF2B5EF4-FFF2-40B4-BE49-F238E27FC236}">
                <a16:creationId xmlns:a16="http://schemas.microsoft.com/office/drawing/2014/main" id="{679FBD5D-01C6-4222-AD25-B4F675C2FC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509588"/>
            <a:ext cx="12192000" cy="822325"/>
          </a:xfrm>
        </p:spPr>
        <p:txBody>
          <a:bodyPr/>
          <a:lstStyle/>
          <a:p>
            <a:pPr eaLnBrk="1" hangingPunct="1"/>
            <a:r>
              <a:rPr lang="en-GB" altLang="en-US" sz="4800" b="1" dirty="0" err="1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Adobe Fan Heiti Std B"/>
                <a:cs typeface="Adobe Fan Heiti Std B"/>
              </a:rPr>
              <a:t>Astroparticle</a:t>
            </a:r>
            <a:r>
              <a:rPr lang="en-GB" altLang="en-US" sz="4800" b="1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Adobe Fan Heiti Std B"/>
                <a:cs typeface="Adobe Fan Heiti Std B"/>
              </a:rPr>
              <a:t> Physics at INPP</a:t>
            </a:r>
            <a:endParaRPr lang="en-GB" altLang="en-US" sz="3600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Adobe Fan Heiti Std B"/>
              <a:cs typeface="Adobe Fan Heiti Std B"/>
            </a:endParaRPr>
          </a:p>
        </p:txBody>
      </p:sp>
      <p:sp>
        <p:nvSpPr>
          <p:cNvPr id="37892" name="Subtitle 2">
            <a:extLst>
              <a:ext uri="{FF2B5EF4-FFF2-40B4-BE49-F238E27FC236}">
                <a16:creationId xmlns:a16="http://schemas.microsoft.com/office/drawing/2014/main" id="{02D0D916-B0E8-4AEF-8D54-5A615329EA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4013" y="5348288"/>
            <a:ext cx="8943975" cy="1089025"/>
          </a:xfrm>
        </p:spPr>
        <p:txBody>
          <a:bodyPr/>
          <a:lstStyle/>
          <a:p>
            <a:pPr eaLnBrk="1" hangingPunct="1"/>
            <a:r>
              <a:rPr lang="en-GB" altLang="el-GR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Adobe Fan Heiti Std B"/>
                <a:cs typeface="Adobe Fan Heiti Std B"/>
              </a:rPr>
              <a:t>E. </a:t>
            </a:r>
            <a:r>
              <a:rPr lang="en-GB" altLang="el-GR" sz="2800" b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Adobe Fan Heiti Std B"/>
                <a:cs typeface="Adobe Fan Heiti Std B"/>
              </a:rPr>
              <a:t>Tzamariudaki</a:t>
            </a:r>
            <a:endParaRPr lang="en-GB" altLang="el-GR" sz="28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Adobe Fan Heiti Std B"/>
              <a:cs typeface="Adobe Fan Heiti Std B"/>
            </a:endParaRPr>
          </a:p>
          <a:p>
            <a:pPr eaLnBrk="1" hangingPunct="1"/>
            <a:r>
              <a:rPr lang="en-GB" altLang="el-GR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Adobe Fan Heiti Std B"/>
                <a:cs typeface="Adobe Fan Heiti Std B"/>
              </a:rPr>
              <a:t> </a:t>
            </a:r>
            <a:r>
              <a:rPr lang="en-US" altLang="el-GR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Adobe Fan Heiti Std B"/>
                <a:cs typeface="Adobe Fan Heiti Std B"/>
              </a:rPr>
              <a:t>ISAC </a:t>
            </a:r>
            <a:r>
              <a:rPr lang="en-GB" altLang="el-GR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Adobe Fan Heiti Std B"/>
                <a:cs typeface="Adobe Fan Heiti Std B"/>
              </a:rPr>
              <a:t>21/11/19</a:t>
            </a:r>
          </a:p>
        </p:txBody>
      </p:sp>
      <p:pic>
        <p:nvPicPr>
          <p:cNvPr id="37893" name="Picture 6">
            <a:extLst>
              <a:ext uri="{FF2B5EF4-FFF2-40B4-BE49-F238E27FC236}">
                <a16:creationId xmlns:a16="http://schemas.microsoft.com/office/drawing/2014/main" id="{E76B0258-7C34-400F-B13A-A4B568AB8B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0"/>
            <a:ext cx="914400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The </a:t>
            </a:r>
            <a:r>
              <a:rPr lang="en-GB" altLang="el-GR" sz="3200" b="1" dirty="0" err="1">
                <a:solidFill>
                  <a:prstClr val="white"/>
                </a:solidFill>
                <a:effectLst/>
              </a:rPr>
              <a:t>Astroparticle</a:t>
            </a:r>
            <a:r>
              <a:rPr lang="en-GB" altLang="el-GR" sz="3200" b="1" dirty="0">
                <a:solidFill>
                  <a:prstClr val="white"/>
                </a:solidFill>
                <a:effectLst/>
              </a:rPr>
              <a:t> Physics group in INPP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E0BFB-B554-4B9F-BE5F-07CD893B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0887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84A079-957F-4E8D-BA4E-E01E2AD164AB}" type="slidenum">
              <a:rPr lang="en-GB" altLang="en-US">
                <a:solidFill>
                  <a:srgbClr val="898989"/>
                </a:solidFill>
              </a:rPr>
              <a:pPr eaLnBrk="1" hangingPunct="1"/>
              <a:t>10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1B4435F-4E6A-4EF1-A74F-5654038B2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061" y="1086612"/>
            <a:ext cx="11758411" cy="258986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b="1" dirty="0"/>
              <a:t>Currently active:</a:t>
            </a:r>
          </a:p>
          <a:p>
            <a:r>
              <a:rPr lang="en-GB" sz="2000" dirty="0"/>
              <a:t>3 researchers (permanent stuff); expecting a new position (researcher);</a:t>
            </a:r>
          </a:p>
          <a:p>
            <a:r>
              <a:rPr lang="en-GB" sz="2000" dirty="0"/>
              <a:t>technical</a:t>
            </a:r>
            <a:r>
              <a:rPr lang="en-US" sz="2000" dirty="0"/>
              <a:t> and support personnel (4);</a:t>
            </a:r>
          </a:p>
          <a:p>
            <a:r>
              <a:rPr lang="en-GB" sz="2000" dirty="0"/>
              <a:t>physicists under work contract (4); </a:t>
            </a:r>
          </a:p>
          <a:p>
            <a:r>
              <a:rPr lang="en-GB" sz="2000" dirty="0"/>
              <a:t>Ph.D. students (4); </a:t>
            </a:r>
          </a:p>
          <a:p>
            <a:r>
              <a:rPr lang="en-US" sz="2000" dirty="0"/>
              <a:t>non-doctoral students (2) </a:t>
            </a:r>
          </a:p>
          <a:p>
            <a:pPr marL="0" indent="0">
              <a:buNone/>
            </a:pPr>
            <a:r>
              <a:rPr lang="en-US" sz="2000" dirty="0"/>
              <a:t>         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77D69300-9227-4817-BBA7-3051766E05B3}"/>
              </a:ext>
            </a:extLst>
          </p:cNvPr>
          <p:cNvSpPr/>
          <p:nvPr/>
        </p:nvSpPr>
        <p:spPr>
          <a:xfrm rot="10800000">
            <a:off x="4395483" y="2255518"/>
            <a:ext cx="310625" cy="682754"/>
          </a:xfrm>
          <a:prstGeom prst="leftBrace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rgbClr val="C00000"/>
                </a:solidFill>
                <a:prstDash val="solid"/>
              </a:ln>
              <a:solidFill>
                <a:srgbClr val="990033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E93960-6588-4BDA-8827-DDF0031CE2F2}"/>
              </a:ext>
            </a:extLst>
          </p:cNvPr>
          <p:cNvSpPr txBox="1"/>
          <p:nvPr/>
        </p:nvSpPr>
        <p:spPr>
          <a:xfrm>
            <a:off x="5291328" y="2389630"/>
            <a:ext cx="6437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+mn-lt"/>
              </a:rPr>
              <a:t>financed through </a:t>
            </a:r>
            <a:r>
              <a:rPr lang="en-US" sz="2000" dirty="0">
                <a:solidFill>
                  <a:srgbClr val="002060"/>
                </a:solidFill>
              </a:rPr>
              <a:t>fixed-term projects and contracts -</a:t>
            </a:r>
          </a:p>
          <a:p>
            <a:r>
              <a:rPr lang="en-US" sz="2000" dirty="0">
                <a:solidFill>
                  <a:srgbClr val="FF0000"/>
                </a:solidFill>
              </a:rPr>
              <a:t>“An important issue in view of the fact that many activities need a serious  long term of (wo)manpower commitment”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C4B54D-77A1-458E-B8F6-F8961F8DED26}"/>
              </a:ext>
            </a:extLst>
          </p:cNvPr>
          <p:cNvSpPr txBox="1"/>
          <p:nvPr/>
        </p:nvSpPr>
        <p:spPr>
          <a:xfrm>
            <a:off x="6819448" y="3331238"/>
            <a:ext cx="5145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 reported to the Scientific Advisory Board in 2015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86A22E8-35D7-4F59-9E2A-0D94E8B12956}"/>
              </a:ext>
            </a:extLst>
          </p:cNvPr>
          <p:cNvSpPr txBox="1">
            <a:spLocks/>
          </p:cNvSpPr>
          <p:nvPr/>
        </p:nvSpPr>
        <p:spPr bwMode="auto">
          <a:xfrm>
            <a:off x="163389" y="3921252"/>
            <a:ext cx="11931075" cy="2589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b="1" dirty="0"/>
              <a:t>Current funding:</a:t>
            </a:r>
          </a:p>
          <a:p>
            <a:r>
              <a:rPr lang="en-GB" sz="2000" dirty="0"/>
              <a:t>3 year coordination and support Horizon 2020 INFRADEV project (2017-2019);  INPP is involved in 7 out of 10 WPs, with coordination role in two WPs.</a:t>
            </a:r>
          </a:p>
          <a:p>
            <a:r>
              <a:rPr lang="en-GB" sz="2000" dirty="0"/>
              <a:t>ORASY (until end of 2020). </a:t>
            </a:r>
          </a:p>
          <a:p>
            <a:r>
              <a:rPr lang="en-GB" sz="2000" dirty="0"/>
              <a:t>HFRI </a:t>
            </a:r>
            <a:r>
              <a:rPr lang="en-US" sz="2000" dirty="0"/>
              <a:t>scholarship </a:t>
            </a:r>
            <a:r>
              <a:rPr lang="en-GB" sz="2000" dirty="0"/>
              <a:t>supporting 1 Ph.D. student (who was also awarded an NSRF</a:t>
            </a:r>
            <a:r>
              <a:rPr lang="en-US" sz="2000" dirty="0"/>
              <a:t> scholarship</a:t>
            </a:r>
            <a:r>
              <a:rPr lang="el-GR" sz="2000" dirty="0"/>
              <a:t>)</a:t>
            </a:r>
            <a:r>
              <a:rPr lang="en-US" sz="2000" dirty="0"/>
              <a:t>.</a:t>
            </a:r>
          </a:p>
          <a:p>
            <a:r>
              <a:rPr lang="en-US" sz="2000" dirty="0"/>
              <a:t>A number of proposals under evaluation.</a:t>
            </a:r>
            <a:endParaRPr lang="en-GB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18657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Current Activities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E0BFB-B554-4B9F-BE5F-07CD893B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5928454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84A079-957F-4E8D-BA4E-E01E2AD164AB}" type="slidenum">
              <a:rPr lang="en-GB" altLang="en-US">
                <a:solidFill>
                  <a:srgbClr val="898989"/>
                </a:solidFill>
              </a:rPr>
              <a:pPr eaLnBrk="1" hangingPunct="1"/>
              <a:t>11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D05A6AC-F0C6-447C-A246-A07F7F99DD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473" y="1216395"/>
            <a:ext cx="10515600" cy="2212605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2000" dirty="0"/>
              <a:t>Governance and Management</a:t>
            </a:r>
          </a:p>
          <a:p>
            <a:pPr>
              <a:spcBef>
                <a:spcPts val="600"/>
              </a:spcBef>
            </a:pPr>
            <a:r>
              <a:rPr lang="en-GB" sz="2000" dirty="0"/>
              <a:t>Construction </a:t>
            </a:r>
          </a:p>
          <a:p>
            <a:pPr marL="0" indent="0">
              <a:spcBef>
                <a:spcPts val="600"/>
              </a:spcBef>
              <a:buNone/>
            </a:pPr>
            <a:endParaRPr lang="en-GB" sz="2000" dirty="0"/>
          </a:p>
          <a:p>
            <a:pPr>
              <a:spcBef>
                <a:spcPts val="600"/>
              </a:spcBef>
            </a:pPr>
            <a:r>
              <a:rPr lang="en-GB" sz="2000" dirty="0"/>
              <a:t>QA/QC </a:t>
            </a:r>
          </a:p>
          <a:p>
            <a:pPr>
              <a:spcBef>
                <a:spcPts val="600"/>
              </a:spcBef>
            </a:pPr>
            <a:r>
              <a:rPr lang="en-GB" sz="2000" dirty="0"/>
              <a:t>Data Quality</a:t>
            </a:r>
          </a:p>
          <a:p>
            <a:pPr>
              <a:spcBef>
                <a:spcPts val="600"/>
              </a:spcBef>
            </a:pPr>
            <a:r>
              <a:rPr lang="en-GB" sz="2000" dirty="0"/>
              <a:t>Physics analyses and studies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D8123E6-D114-49BF-BE32-E2D5F6700109}"/>
              </a:ext>
            </a:extLst>
          </p:cNvPr>
          <p:cNvSpPr txBox="1">
            <a:spLocks/>
          </p:cNvSpPr>
          <p:nvPr/>
        </p:nvSpPr>
        <p:spPr bwMode="auto">
          <a:xfrm>
            <a:off x="43357" y="872359"/>
            <a:ext cx="11758411" cy="537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200" b="1" dirty="0">
                <a:latin typeface="+mj-lt"/>
              </a:rPr>
              <a:t> </a:t>
            </a:r>
            <a:r>
              <a:rPr lang="en-GB" sz="2200" b="1" dirty="0"/>
              <a:t>KM3NeT</a:t>
            </a:r>
            <a:endParaRPr lang="en-GB" sz="22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9DBB14E-25D5-46A5-A39E-6C45D6FCF20B}"/>
              </a:ext>
            </a:extLst>
          </p:cNvPr>
          <p:cNvSpPr txBox="1">
            <a:spLocks/>
          </p:cNvSpPr>
          <p:nvPr/>
        </p:nvSpPr>
        <p:spPr bwMode="auto">
          <a:xfrm>
            <a:off x="2823169" y="1621810"/>
            <a:ext cx="8868959" cy="1045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lnSpc>
                <a:spcPct val="88000"/>
              </a:lnSpc>
              <a:buFont typeface="Courier New" panose="02070309020205020404" pitchFamily="49" charset="0"/>
              <a:buChar char="o"/>
            </a:pPr>
            <a:r>
              <a:rPr lang="en-GB" sz="1800" dirty="0"/>
              <a:t>DOM integration</a:t>
            </a:r>
          </a:p>
          <a:p>
            <a:pPr lvl="2">
              <a:lnSpc>
                <a:spcPct val="88000"/>
              </a:lnSpc>
              <a:buFont typeface="Courier New" panose="02070309020205020404" pitchFamily="49" charset="0"/>
              <a:buChar char="o"/>
            </a:pPr>
            <a:r>
              <a:rPr lang="en-GB" sz="1800" dirty="0"/>
              <a:t>High pressure testing of deep sea components - single point failure items</a:t>
            </a:r>
          </a:p>
          <a:p>
            <a:pPr lvl="2">
              <a:lnSpc>
                <a:spcPct val="88000"/>
              </a:lnSpc>
              <a:buFont typeface="Courier New" panose="02070309020205020404" pitchFamily="49" charset="0"/>
              <a:buChar char="o"/>
            </a:pPr>
            <a:r>
              <a:rPr lang="en-GB" sz="1800" dirty="0"/>
              <a:t>Calibration of electronics and sensors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9ABDF34-41C5-4748-A678-FBB7C0B0E46B}"/>
              </a:ext>
            </a:extLst>
          </p:cNvPr>
          <p:cNvSpPr txBox="1">
            <a:spLocks/>
          </p:cNvSpPr>
          <p:nvPr/>
        </p:nvSpPr>
        <p:spPr bwMode="auto">
          <a:xfrm>
            <a:off x="192410" y="3430728"/>
            <a:ext cx="11758411" cy="440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200" b="1" dirty="0"/>
              <a:t> KM3NeT-INFRADEV</a:t>
            </a:r>
            <a:endParaRPr lang="en-GB" sz="22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7FBF8DF-C637-41FD-B732-4D134722AA05}"/>
              </a:ext>
            </a:extLst>
          </p:cNvPr>
          <p:cNvSpPr txBox="1">
            <a:spLocks/>
          </p:cNvSpPr>
          <p:nvPr/>
        </p:nvSpPr>
        <p:spPr bwMode="auto">
          <a:xfrm>
            <a:off x="683473" y="3849487"/>
            <a:ext cx="10515600" cy="175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2000" dirty="0"/>
              <a:t>Assessment for making KM3NeT a research facility with zero-carbon footprint</a:t>
            </a:r>
          </a:p>
          <a:p>
            <a:pPr>
              <a:spcBef>
                <a:spcPts val="600"/>
              </a:spcBef>
            </a:pPr>
            <a:r>
              <a:rPr lang="en-GB" sz="2000" dirty="0"/>
              <a:t>Technology transfer </a:t>
            </a:r>
          </a:p>
          <a:p>
            <a:pPr>
              <a:spcBef>
                <a:spcPts val="600"/>
              </a:spcBef>
            </a:pPr>
            <a:r>
              <a:rPr lang="en-GB" sz="2000" dirty="0"/>
              <a:t>Construction Long Arm Marine Spectrophotometer (LAMS): an upgrade 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Impact of KM3NeT-Gr on the environment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Equality, diversity and inclusion within KM3NeT</a:t>
            </a:r>
            <a:endParaRPr lang="en-GB" sz="200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F2B2833-6D5A-43D5-AD97-0289209128F2}"/>
              </a:ext>
            </a:extLst>
          </p:cNvPr>
          <p:cNvSpPr txBox="1">
            <a:spLocks/>
          </p:cNvSpPr>
          <p:nvPr/>
        </p:nvSpPr>
        <p:spPr bwMode="auto">
          <a:xfrm>
            <a:off x="198506" y="5753304"/>
            <a:ext cx="11758411" cy="440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200" b="1" dirty="0"/>
              <a:t> Outreach</a:t>
            </a:r>
            <a:endParaRPr lang="en-GB" sz="22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05E230F-7FA4-4609-B8CC-1F58F87FC261}"/>
              </a:ext>
            </a:extLst>
          </p:cNvPr>
          <p:cNvSpPr txBox="1">
            <a:spLocks/>
          </p:cNvSpPr>
          <p:nvPr/>
        </p:nvSpPr>
        <p:spPr bwMode="auto">
          <a:xfrm>
            <a:off x="214133" y="6215144"/>
            <a:ext cx="11758411" cy="440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200" b="1" dirty="0"/>
              <a:t> Neutrino acoustic detection activities 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val="2983365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Responsibilities of the APP group in KM3NeT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E0BFB-B554-4B9F-BE5F-07CD893B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0887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84A079-957F-4E8D-BA4E-E01E2AD164AB}" type="slidenum">
              <a:rPr lang="en-GB" altLang="en-US">
                <a:solidFill>
                  <a:srgbClr val="898989"/>
                </a:solidFill>
              </a:rPr>
              <a:pPr eaLnBrk="1" hangingPunct="1"/>
              <a:t>12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D569AED-7296-4D5E-826A-1A1C0D9BCA04}"/>
              </a:ext>
            </a:extLst>
          </p:cNvPr>
          <p:cNvSpPr txBox="1">
            <a:spLocks/>
          </p:cNvSpPr>
          <p:nvPr/>
        </p:nvSpPr>
        <p:spPr bwMode="auto">
          <a:xfrm>
            <a:off x="325334" y="948005"/>
            <a:ext cx="11650356" cy="395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GB" sz="2000" b="1" dirty="0"/>
              <a:t>C. </a:t>
            </a:r>
            <a:r>
              <a:rPr lang="en-GB" sz="2000" b="1" dirty="0" err="1"/>
              <a:t>Markou</a:t>
            </a:r>
            <a:r>
              <a:rPr lang="en-GB" sz="2000" b="1" dirty="0"/>
              <a:t>:             </a:t>
            </a:r>
            <a:r>
              <a:rPr lang="en-GB" sz="2000" dirty="0"/>
              <a:t>Chairman of the Institution Board (re-elected for a second 2-year term)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sz="2000" dirty="0"/>
              <a:t>              	                 RRB member (KM3NeT Resources Review Board)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sz="2000" dirty="0"/>
              <a:t>                                 Publication committee member 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sz="2000" b="1" dirty="0"/>
              <a:t>E. </a:t>
            </a:r>
            <a:r>
              <a:rPr lang="en-GB" sz="2000" b="1" dirty="0" err="1"/>
              <a:t>Tzamariudaki</a:t>
            </a:r>
            <a:r>
              <a:rPr lang="en-GB" sz="2000" b="1" dirty="0"/>
              <a:t>:   </a:t>
            </a:r>
            <a:r>
              <a:rPr lang="en-GB" sz="2000" dirty="0"/>
              <a:t>Management Team and Steering committee member  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sz="2000" dirty="0"/>
              <a:t>                                 Publication committee member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sz="2000" dirty="0"/>
              <a:t>                                 Conference committee member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sz="2000" dirty="0"/>
              <a:t>                                 Equality, Diversity and Inclusion committee member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sz="2000" b="1" dirty="0"/>
              <a:t>G. </a:t>
            </a:r>
            <a:r>
              <a:rPr lang="en-GB" sz="2000" b="1" dirty="0" err="1"/>
              <a:t>Androulakis</a:t>
            </a:r>
            <a:r>
              <a:rPr lang="en-GB" sz="2000" b="1" dirty="0"/>
              <a:t>:     </a:t>
            </a:r>
            <a:r>
              <a:rPr lang="en-GB" sz="2000" dirty="0"/>
              <a:t>QA/QC manager of KM3NeT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sz="2000" dirty="0"/>
              <a:t>                                 Management Team and Steering committee member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sz="2000" b="1" dirty="0"/>
              <a:t>C. </a:t>
            </a:r>
            <a:r>
              <a:rPr lang="en-GB" sz="2000" b="1" dirty="0" err="1"/>
              <a:t>Bagatelas</a:t>
            </a:r>
            <a:r>
              <a:rPr lang="en-GB" sz="2000" b="1" dirty="0"/>
              <a:t>:          </a:t>
            </a:r>
            <a:r>
              <a:rPr lang="en-GB" sz="2000" dirty="0"/>
              <a:t>DOM integrator, responsible for the DOM lab.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527D650-0279-4183-BD5E-873A39119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825" y="5457270"/>
            <a:ext cx="11259999" cy="825928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GB" sz="2000" dirty="0"/>
              <a:t>C. </a:t>
            </a:r>
            <a:r>
              <a:rPr lang="en-GB" sz="2000" dirty="0" err="1"/>
              <a:t>Markou</a:t>
            </a:r>
            <a:r>
              <a:rPr lang="en-GB" sz="2000" dirty="0"/>
              <a:t> coordinates the WP on making KM3NeT a research facility with zero-carbon footprint.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2000" dirty="0"/>
              <a:t>E. </a:t>
            </a:r>
            <a:r>
              <a:rPr lang="en-GB" sz="2000" dirty="0" err="1"/>
              <a:t>Tzamariudaki</a:t>
            </a:r>
            <a:r>
              <a:rPr lang="en-GB" sz="2000" dirty="0"/>
              <a:t> is coordinating the Innovation and Technology transfer WP.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548A89-F58B-4280-9C10-34B16C388371}"/>
              </a:ext>
            </a:extLst>
          </p:cNvPr>
          <p:cNvSpPr txBox="1"/>
          <p:nvPr/>
        </p:nvSpPr>
        <p:spPr>
          <a:xfrm>
            <a:off x="329184" y="5010912"/>
            <a:ext cx="6644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KM3NeT-INFRADEV (HORIZON 2020) project</a:t>
            </a:r>
          </a:p>
        </p:txBody>
      </p:sp>
    </p:spTree>
    <p:extLst>
      <p:ext uri="{BB962C8B-B14F-4D97-AF65-F5344CB8AC3E}">
        <p14:creationId xmlns:p14="http://schemas.microsoft.com/office/powerpoint/2010/main" val="2629622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DOM Integration site at INPP  (C. </a:t>
            </a:r>
            <a:r>
              <a:rPr lang="en-GB" altLang="el-GR" sz="3200" b="1" dirty="0" err="1">
                <a:solidFill>
                  <a:prstClr val="white"/>
                </a:solidFill>
                <a:effectLst/>
              </a:rPr>
              <a:t>Bagatelas</a:t>
            </a:r>
            <a:r>
              <a:rPr lang="en-GB" altLang="el-GR" sz="3200" b="1" dirty="0">
                <a:solidFill>
                  <a:prstClr val="white"/>
                </a:solidFill>
                <a:effectLst/>
              </a:rPr>
              <a:t>, V. </a:t>
            </a:r>
            <a:r>
              <a:rPr lang="en-GB" altLang="el-GR" sz="3200" b="1" dirty="0" err="1">
                <a:solidFill>
                  <a:prstClr val="white"/>
                </a:solidFill>
                <a:effectLst/>
              </a:rPr>
              <a:t>Tsagli</a:t>
            </a:r>
            <a:r>
              <a:rPr lang="en-GB" altLang="el-GR" sz="3200" b="1" dirty="0">
                <a:solidFill>
                  <a:prstClr val="white"/>
                </a:solidFill>
                <a:effectLst/>
              </a:rPr>
              <a:t>)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E0BFB-B554-4B9F-BE5F-07CD893B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0887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84A079-957F-4E8D-BA4E-E01E2AD164AB}" type="slidenum">
              <a:rPr lang="en-GB" altLang="en-US">
                <a:solidFill>
                  <a:srgbClr val="898989"/>
                </a:solidFill>
              </a:rPr>
              <a:pPr eaLnBrk="1" hangingPunct="1"/>
              <a:t>13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36F5CCC2-683C-43AE-9898-B75009234E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76" y="1497724"/>
            <a:ext cx="2560611" cy="3233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7A801574-4DB6-4FD2-96F4-2253A739D6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619" y="1135106"/>
            <a:ext cx="2793823" cy="3725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448840C3-6401-4C60-B3AB-FE64FCE60113}"/>
              </a:ext>
            </a:extLst>
          </p:cNvPr>
          <p:cNvSpPr/>
          <p:nvPr/>
        </p:nvSpPr>
        <p:spPr>
          <a:xfrm>
            <a:off x="2838519" y="3059925"/>
            <a:ext cx="634692" cy="36512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34E4BE3B-1457-44B6-917E-AF9D15DDCCDF}"/>
              </a:ext>
            </a:extLst>
          </p:cNvPr>
          <p:cNvSpPr/>
          <p:nvPr/>
        </p:nvSpPr>
        <p:spPr>
          <a:xfrm>
            <a:off x="5970608" y="3212325"/>
            <a:ext cx="578409" cy="36512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BF3653A8-7CA5-4267-8769-AEBDC35D9C89}"/>
              </a:ext>
            </a:extLst>
          </p:cNvPr>
          <p:cNvSpPr/>
          <p:nvPr/>
        </p:nvSpPr>
        <p:spPr>
          <a:xfrm>
            <a:off x="9733317" y="2976773"/>
            <a:ext cx="426009" cy="20127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TextBox 40">
            <a:extLst>
              <a:ext uri="{FF2B5EF4-FFF2-40B4-BE49-F238E27FC236}">
                <a16:creationId xmlns:a16="http://schemas.microsoft.com/office/drawing/2014/main" id="{82378675-3565-4750-A266-BF6936FCBE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4832" y="787182"/>
            <a:ext cx="43307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200" b="1" dirty="0">
                <a:solidFill>
                  <a:srgbClr val="252593"/>
                </a:solidFill>
                <a:latin typeface="+mn-lt"/>
              </a:rPr>
              <a:t>The Digital Optical Module (DOM)</a:t>
            </a:r>
          </a:p>
        </p:txBody>
      </p:sp>
      <p:sp>
        <p:nvSpPr>
          <p:cNvPr id="17" name="Ορθογώνιο 4">
            <a:extLst>
              <a:ext uri="{FF2B5EF4-FFF2-40B4-BE49-F238E27FC236}">
                <a16:creationId xmlns:a16="http://schemas.microsoft.com/office/drawing/2014/main" id="{99B08830-A3DC-4FFF-8D72-E2F37F5C18BF}"/>
              </a:ext>
            </a:extLst>
          </p:cNvPr>
          <p:cNvSpPr/>
          <p:nvPr/>
        </p:nvSpPr>
        <p:spPr>
          <a:xfrm>
            <a:off x="241300" y="5326068"/>
            <a:ext cx="11661775" cy="4016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Over 80 components to be integrated for each DOM (mechanics, electronics, sensors)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C87674-11A7-4E17-B797-D767E1E772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6143" y="1487457"/>
            <a:ext cx="2633028" cy="3399033"/>
          </a:xfrm>
          <a:prstGeom prst="rect">
            <a:avLst/>
          </a:prstGeom>
        </p:spPr>
      </p:pic>
      <p:pic>
        <p:nvPicPr>
          <p:cNvPr id="13" name="Picture 10">
            <a:extLst>
              <a:ext uri="{FF2B5EF4-FFF2-40B4-BE49-F238E27FC236}">
                <a16:creationId xmlns:a16="http://schemas.microsoft.com/office/drawing/2014/main" id="{C620F285-423A-49C3-8097-3273C28694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18"/>
          <a:stretch/>
        </p:blipFill>
        <p:spPr bwMode="auto">
          <a:xfrm>
            <a:off x="9787544" y="700704"/>
            <a:ext cx="1145580" cy="614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2443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DOM Integration site at INPP  (C. </a:t>
            </a:r>
            <a:r>
              <a:rPr lang="en-GB" altLang="el-GR" sz="3200" b="1" dirty="0" err="1">
                <a:solidFill>
                  <a:prstClr val="white"/>
                </a:solidFill>
                <a:effectLst/>
              </a:rPr>
              <a:t>Bagatelas</a:t>
            </a:r>
            <a:r>
              <a:rPr lang="en-GB" altLang="el-GR" sz="3200" b="1" dirty="0">
                <a:solidFill>
                  <a:prstClr val="white"/>
                </a:solidFill>
                <a:effectLst/>
              </a:rPr>
              <a:t>, V. </a:t>
            </a:r>
            <a:r>
              <a:rPr lang="en-GB" altLang="el-GR" sz="3200" b="1" dirty="0" err="1">
                <a:solidFill>
                  <a:prstClr val="white"/>
                </a:solidFill>
                <a:effectLst/>
              </a:rPr>
              <a:t>Tsagli</a:t>
            </a:r>
            <a:r>
              <a:rPr lang="en-GB" altLang="el-GR" sz="3200" b="1" dirty="0">
                <a:solidFill>
                  <a:prstClr val="white"/>
                </a:solidFill>
                <a:effectLst/>
              </a:rPr>
              <a:t>)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E0BFB-B554-4B9F-BE5F-07CD893B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0887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84A079-957F-4E8D-BA4E-E01E2AD164AB}" type="slidenum">
              <a:rPr lang="en-GB" altLang="en-US">
                <a:solidFill>
                  <a:srgbClr val="898989"/>
                </a:solidFill>
              </a:rPr>
              <a:pPr eaLnBrk="1" hangingPunct="1"/>
              <a:t>14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107" name="Ορθογώνιο 5">
            <a:extLst>
              <a:ext uri="{FF2B5EF4-FFF2-40B4-BE49-F238E27FC236}">
                <a16:creationId xmlns:a16="http://schemas.microsoft.com/office/drawing/2014/main" id="{E7E35532-CD51-4E08-8757-9BB901C8C0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275" y="866775"/>
            <a:ext cx="635793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l-GR" sz="1800" b="1" dirty="0">
                <a:solidFill>
                  <a:srgbClr val="2F5597"/>
                </a:solidFill>
              </a:rPr>
              <a:t>DOM integrators:  C. </a:t>
            </a:r>
            <a:r>
              <a:rPr lang="en-US" altLang="el-GR" sz="1800" b="1" dirty="0" err="1">
                <a:solidFill>
                  <a:srgbClr val="2F5597"/>
                </a:solidFill>
              </a:rPr>
              <a:t>Bagatelas</a:t>
            </a:r>
            <a:r>
              <a:rPr lang="en-US" altLang="el-GR" sz="1800" b="1" dirty="0">
                <a:solidFill>
                  <a:srgbClr val="2F5597"/>
                </a:solidFill>
              </a:rPr>
              <a:t> , V. </a:t>
            </a:r>
            <a:r>
              <a:rPr lang="en-US" altLang="el-GR" sz="1800" b="1" dirty="0" err="1">
                <a:solidFill>
                  <a:srgbClr val="2F5597"/>
                </a:solidFill>
              </a:rPr>
              <a:t>Tsagli</a:t>
            </a:r>
            <a:endParaRPr lang="en-US" altLang="el-GR" sz="1800" b="1" dirty="0">
              <a:solidFill>
                <a:srgbClr val="2F5597"/>
              </a:solidFill>
            </a:endParaRP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l-GR" sz="1800" b="1" dirty="0">
                <a:solidFill>
                  <a:srgbClr val="2F5597"/>
                </a:solidFill>
              </a:rPr>
              <a:t>Technical support: A. </a:t>
            </a:r>
            <a:r>
              <a:rPr lang="en-US" altLang="el-GR" sz="1800" b="1" dirty="0" err="1">
                <a:solidFill>
                  <a:srgbClr val="2F5597"/>
                </a:solidFill>
              </a:rPr>
              <a:t>Vougioukas</a:t>
            </a:r>
            <a:endParaRPr lang="en-US" altLang="el-GR" sz="1800" b="1" dirty="0">
              <a:solidFill>
                <a:srgbClr val="2F5597"/>
              </a:solidFill>
            </a:endParaRP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l-GR" sz="1800" b="1" dirty="0">
                <a:solidFill>
                  <a:srgbClr val="2F5597"/>
                </a:solidFill>
              </a:rPr>
              <a:t>QA/QC: G. </a:t>
            </a:r>
            <a:r>
              <a:rPr lang="en-US" altLang="el-GR" sz="1800" b="1" dirty="0" err="1">
                <a:solidFill>
                  <a:srgbClr val="2F5597"/>
                </a:solidFill>
              </a:rPr>
              <a:t>Androulakis</a:t>
            </a:r>
            <a:endParaRPr lang="en-US" altLang="el-GR" sz="1800" b="1" dirty="0">
              <a:solidFill>
                <a:srgbClr val="2F5597"/>
              </a:solidFill>
            </a:endParaRPr>
          </a:p>
        </p:txBody>
      </p:sp>
      <p:sp>
        <p:nvSpPr>
          <p:cNvPr id="108" name="Ορθογώνιο 2">
            <a:extLst>
              <a:ext uri="{FF2B5EF4-FFF2-40B4-BE49-F238E27FC236}">
                <a16:creationId xmlns:a16="http://schemas.microsoft.com/office/drawing/2014/main" id="{14FED541-2DF4-4FE6-8BA5-6AECB80650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1613" y="4338481"/>
            <a:ext cx="5980387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el-GR" sz="1800" dirty="0">
                <a:solidFill>
                  <a:srgbClr val="1F4E79"/>
                </a:solidFill>
              </a:rPr>
              <a:t>DOM production rate: 10 DOMs/month.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el-GR" sz="1800" dirty="0">
                <a:solidFill>
                  <a:srgbClr val="1F4E79"/>
                </a:solidFill>
              </a:rPr>
              <a:t>36 DOMs sent to Genova in October to become ARCA-DU4 and ARCA-DU5.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el-GR" sz="1800" dirty="0">
                <a:solidFill>
                  <a:srgbClr val="1F4E79"/>
                </a:solidFill>
              </a:rPr>
              <a:t>Validation of new DOM components (2 prototype DOMs).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el-GR" sz="1800" dirty="0">
                <a:solidFill>
                  <a:srgbClr val="1F4E79"/>
                </a:solidFill>
              </a:rPr>
              <a:t>Test of DOM sensors (piezo tests).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el-GR" sz="1800" dirty="0">
                <a:solidFill>
                  <a:srgbClr val="1F4E79"/>
                </a:solidFill>
              </a:rPr>
              <a:t>Investigation and refurbishment of ORCA-DU1 DOMs.</a:t>
            </a:r>
          </a:p>
        </p:txBody>
      </p:sp>
      <p:pic>
        <p:nvPicPr>
          <p:cNvPr id="109" name="Picture 10">
            <a:extLst>
              <a:ext uri="{FF2B5EF4-FFF2-40B4-BE49-F238E27FC236}">
                <a16:creationId xmlns:a16="http://schemas.microsoft.com/office/drawing/2014/main" id="{E7CEAB42-B960-45BA-8BDB-E6E75ECC7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10"/>
          <a:stretch>
            <a:fillRect/>
          </a:stretch>
        </p:blipFill>
        <p:spPr bwMode="auto">
          <a:xfrm>
            <a:off x="6385030" y="803275"/>
            <a:ext cx="5066862" cy="3069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0" name="TextBox 109">
            <a:extLst>
              <a:ext uri="{FF2B5EF4-FFF2-40B4-BE49-F238E27FC236}">
                <a16:creationId xmlns:a16="http://schemas.microsoft.com/office/drawing/2014/main" id="{1579D020-A33B-40AA-A2BF-7DFD1C5618F4}"/>
              </a:ext>
            </a:extLst>
          </p:cNvPr>
          <p:cNvSpPr txBox="1"/>
          <p:nvPr/>
        </p:nvSpPr>
        <p:spPr>
          <a:xfrm>
            <a:off x="6229908" y="3904434"/>
            <a:ext cx="5221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234270"/>
                </a:solidFill>
              </a:rPr>
              <a:t>Upgrade of the DOM integration facility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4EB0BC69-9589-44A1-BC75-003FFFD6EA8C}"/>
              </a:ext>
            </a:extLst>
          </p:cNvPr>
          <p:cNvSpPr txBox="1"/>
          <p:nvPr/>
        </p:nvSpPr>
        <p:spPr>
          <a:xfrm>
            <a:off x="276436" y="5107220"/>
            <a:ext cx="4941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Calibration and testing of DOM components: compass calibration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High pressure testing of deep sea components: penetrators</a:t>
            </a:r>
          </a:p>
        </p:txBody>
      </p:sp>
      <p:pic>
        <p:nvPicPr>
          <p:cNvPr id="112" name="Picture 3">
            <a:extLst>
              <a:ext uri="{FF2B5EF4-FFF2-40B4-BE49-F238E27FC236}">
                <a16:creationId xmlns:a16="http://schemas.microsoft.com/office/drawing/2014/main" id="{F8104C2C-EE1B-41A1-8658-E5669C7636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96" b="5643"/>
          <a:stretch>
            <a:fillRect/>
          </a:stretch>
        </p:blipFill>
        <p:spPr bwMode="auto">
          <a:xfrm>
            <a:off x="276436" y="2472345"/>
            <a:ext cx="1714032" cy="259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3" name="Picture 3">
            <a:extLst>
              <a:ext uri="{FF2B5EF4-FFF2-40B4-BE49-F238E27FC236}">
                <a16:creationId xmlns:a16="http://schemas.microsoft.com/office/drawing/2014/main" id="{5B93128A-617A-4C4D-BE53-8999E3F339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448" y="2830138"/>
            <a:ext cx="2662532" cy="2195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2221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QA/QC  in KM3NeT  (G. </a:t>
            </a:r>
            <a:r>
              <a:rPr lang="en-GB" altLang="el-GR" sz="3200" b="1" dirty="0" err="1">
                <a:solidFill>
                  <a:prstClr val="white"/>
                </a:solidFill>
                <a:effectLst/>
              </a:rPr>
              <a:t>Androulakis</a:t>
            </a:r>
            <a:r>
              <a:rPr lang="en-GB" altLang="el-GR" sz="3200" b="1" dirty="0">
                <a:solidFill>
                  <a:prstClr val="white"/>
                </a:solidFill>
                <a:effectLst/>
              </a:rPr>
              <a:t>)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E0BFB-B554-4B9F-BE5F-07CD893B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0887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84A079-957F-4E8D-BA4E-E01E2AD164AB}" type="slidenum">
              <a:rPr lang="en-GB" altLang="en-US">
                <a:solidFill>
                  <a:srgbClr val="898989"/>
                </a:solidFill>
              </a:rPr>
              <a:pPr eaLnBrk="1" hangingPunct="1"/>
              <a:t>15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9" name="CustomShape 4">
            <a:extLst>
              <a:ext uri="{FF2B5EF4-FFF2-40B4-BE49-F238E27FC236}">
                <a16:creationId xmlns:a16="http://schemas.microsoft.com/office/drawing/2014/main" id="{74919673-6FA2-45E3-BFB2-ECDF75395C05}"/>
              </a:ext>
            </a:extLst>
          </p:cNvPr>
          <p:cNvSpPr/>
          <p:nvPr/>
        </p:nvSpPr>
        <p:spPr>
          <a:xfrm>
            <a:off x="179512" y="959776"/>
            <a:ext cx="11853992" cy="52581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080">
              <a:lnSpc>
                <a:spcPct val="100000"/>
              </a:lnSpc>
              <a:buClr>
                <a:srgbClr val="000000"/>
              </a:buClr>
            </a:pPr>
            <a:r>
              <a:rPr lang="en-US" b="1" spc="-1" dirty="0">
                <a:solidFill>
                  <a:schemeClr val="accent1">
                    <a:lumMod val="75000"/>
                  </a:schemeClr>
                </a:solidFill>
                <a:latin typeface="Calibri"/>
              </a:rPr>
              <a:t>Scope</a:t>
            </a:r>
            <a:r>
              <a:rPr lang="en-US" spc="-1" dirty="0">
                <a:solidFill>
                  <a:srgbClr val="000000"/>
                </a:solidFill>
                <a:latin typeface="Calibri"/>
              </a:rPr>
              <a:t>: procurement, integration, testing, (de-)commissioning of the detector, embedded software, shipments and traceability of components, documentation..</a:t>
            </a:r>
          </a:p>
          <a:p>
            <a:pPr marL="343080" indent="-3420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lang="en-US" sz="800" spc="-1" dirty="0">
              <a:solidFill>
                <a:srgbClr val="000000"/>
              </a:solidFill>
              <a:latin typeface="Calibri"/>
            </a:endParaRPr>
          </a:p>
          <a:p>
            <a:pPr marL="1080">
              <a:lnSpc>
                <a:spcPct val="100000"/>
              </a:lnSpc>
              <a:buClr>
                <a:srgbClr val="000000"/>
              </a:buClr>
            </a:pPr>
            <a:r>
              <a:rPr lang="en-US" b="1" spc="-1" dirty="0">
                <a:solidFill>
                  <a:schemeClr val="accent1">
                    <a:lumMod val="75000"/>
                  </a:schemeClr>
                </a:solidFill>
                <a:latin typeface="Calibri"/>
              </a:rPr>
              <a:t>Core of QA/QC</a:t>
            </a:r>
            <a:r>
              <a:rPr lang="en-US" spc="-1" dirty="0">
                <a:solidFill>
                  <a:srgbClr val="000000"/>
                </a:solidFill>
                <a:latin typeface="Calibri"/>
              </a:rPr>
              <a:t>:</a:t>
            </a:r>
          </a:p>
          <a:p>
            <a:pPr marL="800280" lvl="1" indent="-342000"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Non conformity Report (</a:t>
            </a:r>
            <a:r>
              <a:rPr lang="en-US" spc="-1" dirty="0">
                <a:solidFill>
                  <a:srgbClr val="FF0000"/>
                </a:solidFill>
                <a:latin typeface="Calibri"/>
              </a:rPr>
              <a:t>NCR</a:t>
            </a:r>
            <a:r>
              <a:rPr lang="en-US" spc="-1" dirty="0">
                <a:solidFill>
                  <a:srgbClr val="000000"/>
                </a:solidFill>
                <a:latin typeface="Calibri"/>
              </a:rPr>
              <a:t>) for reporting and treatment of non conformances. </a:t>
            </a:r>
          </a:p>
          <a:p>
            <a:pPr marL="800280" lvl="1" indent="-342000"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Design change request (</a:t>
            </a:r>
            <a:r>
              <a:rPr lang="en-US" spc="-1" dirty="0">
                <a:solidFill>
                  <a:srgbClr val="FF0000"/>
                </a:solidFill>
                <a:latin typeface="Calibri"/>
              </a:rPr>
              <a:t>DCR</a:t>
            </a:r>
            <a:r>
              <a:rPr lang="en-US" spc="-1" dirty="0">
                <a:solidFill>
                  <a:srgbClr val="000000"/>
                </a:solidFill>
                <a:latin typeface="Calibri"/>
              </a:rPr>
              <a:t>) for suggesting, validating, qualifying and implementing design changes.</a:t>
            </a:r>
          </a:p>
          <a:p>
            <a:pPr marL="800280" lvl="1" indent="-342000"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Shipment record sheet (</a:t>
            </a:r>
            <a:r>
              <a:rPr lang="en-US" spc="-1" dirty="0">
                <a:solidFill>
                  <a:srgbClr val="FF0000"/>
                </a:solidFill>
                <a:latin typeface="Calibri"/>
              </a:rPr>
              <a:t>SRS</a:t>
            </a:r>
            <a:r>
              <a:rPr lang="en-US" spc="-1" dirty="0">
                <a:solidFill>
                  <a:srgbClr val="000000"/>
                </a:solidFill>
                <a:latin typeface="Calibri"/>
              </a:rPr>
              <a:t>) for internal shipments of components.</a:t>
            </a:r>
          </a:p>
          <a:p>
            <a:pPr marL="800280" lvl="1" indent="-342000">
              <a:buClr>
                <a:srgbClr val="000000"/>
              </a:buClr>
              <a:buFont typeface="Arial"/>
              <a:buChar char="•"/>
            </a:pPr>
            <a:endParaRPr lang="en-US" sz="800" spc="-1" dirty="0">
              <a:solidFill>
                <a:srgbClr val="000000"/>
              </a:solidFill>
              <a:latin typeface="Calibri"/>
            </a:endParaRPr>
          </a:p>
          <a:p>
            <a:pPr marL="1080">
              <a:buClr>
                <a:srgbClr val="000000"/>
              </a:buClr>
            </a:pPr>
            <a:r>
              <a:rPr lang="en-US" b="1" spc="-1" dirty="0">
                <a:solidFill>
                  <a:schemeClr val="accent1">
                    <a:lumMod val="75000"/>
                  </a:schemeClr>
                </a:solidFill>
                <a:latin typeface="Calibri"/>
              </a:rPr>
              <a:t>Quality group</a:t>
            </a:r>
            <a:r>
              <a:rPr lang="en-US" spc="-1" dirty="0">
                <a:solidFill>
                  <a:srgbClr val="000000"/>
                </a:solidFill>
                <a:latin typeface="Calibri"/>
              </a:rPr>
              <a:t>: is one of the largest in terms of manpower (~19 people). It consists of the local quality supervisors (LQSs) and the quality manager (QM).</a:t>
            </a:r>
          </a:p>
          <a:p>
            <a:pPr marL="1080">
              <a:lnSpc>
                <a:spcPct val="100000"/>
              </a:lnSpc>
              <a:buClr>
                <a:srgbClr val="000000"/>
              </a:buClr>
            </a:pPr>
            <a:endParaRPr lang="en-US" sz="800" spc="-1" dirty="0">
              <a:solidFill>
                <a:srgbClr val="000000"/>
              </a:solidFill>
              <a:latin typeface="Calibri"/>
            </a:endParaRPr>
          </a:p>
          <a:p>
            <a:pPr marL="286830" indent="-285750">
              <a:buClr>
                <a:srgbClr val="000000"/>
              </a:buClr>
              <a:buFont typeface="Wingdings" pitchFamily="2" charset="2"/>
              <a:buChar char="q"/>
            </a:pPr>
            <a:r>
              <a:rPr lang="en-US" b="1" spc="-1" dirty="0">
                <a:solidFill>
                  <a:schemeClr val="accent1">
                    <a:lumMod val="75000"/>
                  </a:schemeClr>
                </a:solidFill>
                <a:latin typeface="Calibri"/>
              </a:rPr>
              <a:t>G. </a:t>
            </a:r>
            <a:r>
              <a:rPr lang="en-US" b="1" spc="-1" dirty="0" err="1">
                <a:solidFill>
                  <a:schemeClr val="accent1">
                    <a:lumMod val="75000"/>
                  </a:schemeClr>
                </a:solidFill>
                <a:latin typeface="Calibri"/>
              </a:rPr>
              <a:t>Androulakis</a:t>
            </a:r>
            <a:r>
              <a:rPr lang="en-US" b="1" spc="-1" dirty="0">
                <a:solidFill>
                  <a:schemeClr val="accent1">
                    <a:lumMod val="75000"/>
                  </a:schemeClr>
                </a:solidFill>
                <a:latin typeface="Calibri"/>
              </a:rPr>
              <a:t> is the KM3NeT QM as of Jan-2016</a:t>
            </a:r>
            <a:r>
              <a:rPr lang="en-US" spc="-1" dirty="0">
                <a:solidFill>
                  <a:srgbClr val="000000"/>
                </a:solidFill>
                <a:latin typeface="Calibri"/>
              </a:rPr>
              <a:t>; he has worked on:</a:t>
            </a:r>
          </a:p>
          <a:p>
            <a:pPr marL="286830" indent="-285750">
              <a:buClr>
                <a:srgbClr val="000000"/>
              </a:buClr>
              <a:buFont typeface="Courier New" panose="02070309020205020404" pitchFamily="49" charset="0"/>
              <a:buChar char="o"/>
            </a:pPr>
            <a:endParaRPr lang="en-US" sz="400" spc="-1" dirty="0">
              <a:solidFill>
                <a:srgbClr val="000000"/>
              </a:solidFill>
              <a:latin typeface="Calibri"/>
            </a:endParaRPr>
          </a:p>
          <a:p>
            <a:pPr marL="744030" lvl="1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Reinforcement of QA/QC in accordance with the phase 2 mass production;</a:t>
            </a:r>
          </a:p>
          <a:p>
            <a:pPr marL="744030" lvl="1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establishing a quality culture throughout KM3NeT;</a:t>
            </a:r>
          </a:p>
          <a:p>
            <a:pPr marL="744030" lvl="1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integration of QA/QC with the central KM3NeT database;</a:t>
            </a:r>
          </a:p>
          <a:p>
            <a:pPr marL="744030" lvl="1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introducing a web based interface for QA/QC administration;</a:t>
            </a:r>
          </a:p>
          <a:p>
            <a:pPr marL="744030" lvl="1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establishing rules for documentation classification, release procedure and CIDL;</a:t>
            </a:r>
          </a:p>
          <a:p>
            <a:pPr marL="744030" lvl="1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establishing a risk based approach in the NCR treatment protocol;</a:t>
            </a:r>
          </a:p>
          <a:p>
            <a:pPr marL="744030" lvl="1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certifying all members of the QA/QC group as ISO 9001:2015 internal auditors;</a:t>
            </a:r>
          </a:p>
          <a:p>
            <a:pPr marL="744030" lvl="1" indent="-285750">
              <a:buClr>
                <a:srgbClr val="000000"/>
              </a:buClr>
              <a:buFont typeface="Wingdings" pitchFamily="2" charset="2"/>
              <a:buChar char="Ø"/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Reinforcing INPP’s involvement in the technical activities of KM3NeT.</a:t>
            </a:r>
          </a:p>
          <a:p>
            <a:pPr marL="744030" lvl="1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pc="-1" dirty="0">
              <a:solidFill>
                <a:srgbClr val="000000"/>
              </a:solidFill>
              <a:latin typeface="Calibri"/>
            </a:endParaRPr>
          </a:p>
          <a:p>
            <a:pPr marL="458280" lvl="1">
              <a:buClr>
                <a:srgbClr val="000000"/>
              </a:buClr>
            </a:pPr>
            <a:endParaRPr lang="en-US" spc="-1" dirty="0">
              <a:solidFill>
                <a:srgbClr val="000000"/>
              </a:solidFill>
              <a:latin typeface="Calibri"/>
            </a:endParaRPr>
          </a:p>
          <a:p>
            <a:pPr marL="915480" lvl="2">
              <a:buClr>
                <a:srgbClr val="000000"/>
              </a:buClr>
            </a:pPr>
            <a:endParaRPr lang="en-US" spc="-1" dirty="0">
              <a:solidFill>
                <a:srgbClr val="000000"/>
              </a:solidFill>
              <a:latin typeface="Calibri"/>
            </a:endParaRPr>
          </a:p>
          <a:p>
            <a:pPr marL="1080">
              <a:lnSpc>
                <a:spcPct val="100000"/>
              </a:lnSpc>
              <a:buClr>
                <a:srgbClr val="000000"/>
              </a:buClr>
            </a:pPr>
            <a:endParaRPr lang="en-US" spc="-1" dirty="0">
              <a:solidFill>
                <a:srgbClr val="000000"/>
              </a:solidFill>
              <a:latin typeface="Calibri"/>
            </a:endParaRPr>
          </a:p>
          <a:p>
            <a:pPr marL="343080" indent="-3420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lang="en-US" sz="22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20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lang="en-US" sz="22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20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lang="el-GR" sz="2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1125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APP group: Physics Analyses and Studies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E0BFB-B554-4B9F-BE5F-07CD893B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7048" y="620887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84A079-957F-4E8D-BA4E-E01E2AD164AB}" type="slidenum">
              <a:rPr lang="en-GB" altLang="en-US">
                <a:solidFill>
                  <a:srgbClr val="898989"/>
                </a:solidFill>
              </a:rPr>
              <a:pPr eaLnBrk="1" hangingPunct="1"/>
              <a:t>16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0A15B87-B815-4300-B931-05CFD8D6F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33" y="947656"/>
            <a:ext cx="12076703" cy="1143004"/>
          </a:xfrm>
        </p:spPr>
        <p:txBody>
          <a:bodyPr>
            <a:normAutofit lnSpcReduction="10000"/>
          </a:bodyPr>
          <a:lstStyle/>
          <a:p>
            <a:pPr>
              <a:lnSpc>
                <a:spcPct val="103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400" b="1" dirty="0">
                <a:latin typeface="+mj-lt"/>
              </a:rPr>
              <a:t> </a:t>
            </a:r>
            <a:r>
              <a:rPr lang="en-GB" sz="2200" b="1" dirty="0"/>
              <a:t>Muon Energy Reconstruction      </a:t>
            </a:r>
            <a:r>
              <a:rPr lang="en-GB" sz="2200" b="1" dirty="0">
                <a:latin typeface="+mj-lt"/>
              </a:rPr>
              <a:t>                         </a:t>
            </a:r>
            <a:r>
              <a:rPr lang="en-GB" sz="2200" b="1" dirty="0">
                <a:solidFill>
                  <a:srgbClr val="FF0066"/>
                </a:solidFill>
              </a:rPr>
              <a:t>E. </a:t>
            </a:r>
            <a:r>
              <a:rPr lang="en-GB" sz="2200" b="1" dirty="0" err="1">
                <a:solidFill>
                  <a:srgbClr val="FF0066"/>
                </a:solidFill>
              </a:rPr>
              <a:t>Drakopoulou</a:t>
            </a:r>
            <a:r>
              <a:rPr lang="en-GB" sz="2200" b="1" dirty="0">
                <a:solidFill>
                  <a:srgbClr val="FF0066"/>
                </a:solidFill>
              </a:rPr>
              <a:t>   PhD</a:t>
            </a:r>
          </a:p>
          <a:p>
            <a:pPr marL="0" indent="0">
              <a:lnSpc>
                <a:spcPct val="103000"/>
              </a:lnSpc>
              <a:spcBef>
                <a:spcPts val="600"/>
              </a:spcBef>
              <a:buNone/>
            </a:pPr>
            <a:r>
              <a:rPr lang="en-US" altLang="en-US" sz="2100" dirty="0">
                <a:solidFill>
                  <a:srgbClr val="002060"/>
                </a:solidFill>
              </a:rPr>
              <a:t>muon energy estimation: critical for differentiating muons from neutrinos originating from astrophysical   sources from muons and neutrinos generated in the atmosphere</a:t>
            </a:r>
            <a:endParaRPr lang="en-GB" sz="2100" dirty="0"/>
          </a:p>
          <a:p>
            <a:pPr marL="0" indent="0">
              <a:lnSpc>
                <a:spcPct val="103000"/>
              </a:lnSpc>
              <a:spcBef>
                <a:spcPts val="600"/>
              </a:spcBef>
              <a:buNone/>
            </a:pPr>
            <a:endParaRPr lang="en-GB" sz="2400" dirty="0">
              <a:latin typeface="+mj-lt"/>
            </a:endParaRP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6F235251-20F1-4786-AEB4-37C5B62A2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131" y="2624932"/>
            <a:ext cx="2408510" cy="2040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999F7559-FB7D-4DCE-B4FD-D8E376D585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92" y="2620124"/>
            <a:ext cx="2408509" cy="2040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>
            <a:extLst>
              <a:ext uri="{FF2B5EF4-FFF2-40B4-BE49-F238E27FC236}">
                <a16:creationId xmlns:a16="http://schemas.microsoft.com/office/drawing/2014/main" id="{62C1FD7F-CCA3-4E7B-9D42-A48C656FBB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76" y="4876686"/>
            <a:ext cx="2348218" cy="1697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48E94CC1-57DE-403A-9728-3036821ED7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158" y="4884718"/>
            <a:ext cx="2351049" cy="169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14 - TextBox">
            <a:extLst>
              <a:ext uri="{FF2B5EF4-FFF2-40B4-BE49-F238E27FC236}">
                <a16:creationId xmlns:a16="http://schemas.microsoft.com/office/drawing/2014/main" id="{430332C3-4364-44AA-96B3-372F2AB11A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676" y="4674948"/>
            <a:ext cx="2348218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600" dirty="0">
                <a:solidFill>
                  <a:srgbClr val="002060"/>
                </a:solidFill>
                <a:latin typeface="+mn-lt"/>
              </a:rPr>
              <a:t>Energy Resolution: 0.27   </a:t>
            </a:r>
            <a:endParaRPr lang="en-GB" altLang="en-US" sz="1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8" name="14 - TextBox">
            <a:extLst>
              <a:ext uri="{FF2B5EF4-FFF2-40B4-BE49-F238E27FC236}">
                <a16:creationId xmlns:a16="http://schemas.microsoft.com/office/drawing/2014/main" id="{E4F3504F-0D63-4E91-BDDE-4F71629EAF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5544" y="4688420"/>
            <a:ext cx="2348217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600" dirty="0">
                <a:solidFill>
                  <a:srgbClr val="002060"/>
                </a:solidFill>
                <a:latin typeface="+mn-lt"/>
              </a:rPr>
              <a:t>Energy Resolution: 0.28   </a:t>
            </a:r>
            <a:endParaRPr lang="en-GB" altLang="en-US" sz="1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9" name="15 - TextBox">
            <a:extLst>
              <a:ext uri="{FF2B5EF4-FFF2-40B4-BE49-F238E27FC236}">
                <a16:creationId xmlns:a16="http://schemas.microsoft.com/office/drawing/2014/main" id="{D8517C90-CAAB-4D34-BD8F-C1AD1EFE55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693" y="2157746"/>
            <a:ext cx="23482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002060"/>
                </a:solidFill>
                <a:latin typeface="+mn-lt"/>
              </a:rPr>
              <a:t>events satisfying a containment selection</a:t>
            </a:r>
            <a:endParaRPr lang="en-GB" altLang="en-US" sz="1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0" name="16 - TextBox">
            <a:extLst>
              <a:ext uri="{FF2B5EF4-FFF2-40B4-BE49-F238E27FC236}">
                <a16:creationId xmlns:a16="http://schemas.microsoft.com/office/drawing/2014/main" id="{2E8203BD-A8AF-4F99-A9CA-FBB978E86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5544" y="2301182"/>
            <a:ext cx="25717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002060"/>
                </a:solidFill>
                <a:latin typeface="+mn-lt"/>
              </a:rPr>
              <a:t>all reconstructed events</a:t>
            </a:r>
            <a:endParaRPr lang="en-GB" altLang="en-US" sz="1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A1BB6F-F272-49D8-9E4E-F57E183F84D2}"/>
              </a:ext>
            </a:extLst>
          </p:cNvPr>
          <p:cNvSpPr txBox="1"/>
          <p:nvPr/>
        </p:nvSpPr>
        <p:spPr>
          <a:xfrm>
            <a:off x="6214292" y="2547286"/>
            <a:ext cx="5942344" cy="366254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Internal note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KM3NeT official analysis/results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Published in 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i="1" dirty="0"/>
              <a:t>“Letter of Intent for KM3NeT 2.0”, </a:t>
            </a:r>
            <a:r>
              <a:rPr lang="en-GB" sz="1600" i="1" dirty="0"/>
              <a:t>Published in </a:t>
            </a:r>
            <a:r>
              <a:rPr lang="en-GB" sz="1600" i="1" dirty="0" err="1"/>
              <a:t>J.Phys</a:t>
            </a:r>
            <a:r>
              <a:rPr lang="en-GB" sz="1600" i="1" dirty="0"/>
              <a:t>. G43 (2016) no.8, 084001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i="1" dirty="0"/>
              <a:t>“Muon and neutrino energy reconstruction for KM3NeT”, Published in EPJ Web Conf.  121(2016) 05009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i="1" dirty="0"/>
              <a:t>“Energy reconstruction of high energy muon and neutrino events in KM3NeT”, Published in EPJ Web Conf. 116(2016) 02001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i="1" dirty="0"/>
              <a:t>“Muon track reconstruction and muon energy estimate in the KM3NeT/ARCA detector”, Published in </a:t>
            </a:r>
            <a:r>
              <a:rPr lang="en-GB" sz="1600" i="1" dirty="0" err="1"/>
              <a:t>PoS</a:t>
            </a:r>
            <a:r>
              <a:rPr lang="en-GB" sz="1600" i="1" dirty="0"/>
              <a:t> ICRC2015(2016) 1114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i="1" dirty="0"/>
              <a:t>“Muon and Neutrino Energy Reconstruction for KM3NeT”,  Published in </a:t>
            </a:r>
            <a:r>
              <a:rPr lang="en-GB" sz="1600" i="1" dirty="0" err="1"/>
              <a:t>PoS</a:t>
            </a:r>
            <a:r>
              <a:rPr lang="en-GB" sz="1600" i="1" dirty="0"/>
              <a:t> NEUTEL2015 (2015) 071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2162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6DD29D1-BE11-496F-96C6-F9CA5EA04733}"/>
              </a:ext>
            </a:extLst>
          </p:cNvPr>
          <p:cNvSpPr txBox="1">
            <a:spLocks/>
          </p:cNvSpPr>
          <p:nvPr/>
        </p:nvSpPr>
        <p:spPr>
          <a:xfrm>
            <a:off x="372256" y="1693139"/>
            <a:ext cx="11042961" cy="128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2100" dirty="0"/>
              <a:t>muons from high energy neutrino events interacting inside the detector volume and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en-GB" sz="2100" dirty="0"/>
              <a:t>contained showers  (track / shower differentiation)</a:t>
            </a:r>
          </a:p>
          <a:p>
            <a:pPr>
              <a:spcBef>
                <a:spcPts val="600"/>
              </a:spcBef>
            </a:pPr>
            <a:r>
              <a:rPr lang="en-GB" sz="2100" dirty="0"/>
              <a:t>study of the self-veto effect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50F4983-2E0C-4969-83EB-BCF2C7AD42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056" y="2836807"/>
            <a:ext cx="3139022" cy="22626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APP group: Physics Analyses and Studies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6" name="Θέση κειμένου 2">
            <a:extLst>
              <a:ext uri="{FF2B5EF4-FFF2-40B4-BE49-F238E27FC236}">
                <a16:creationId xmlns:a16="http://schemas.microsoft.com/office/drawing/2014/main" id="{1ADCEF5F-7AAF-4A5F-B045-20932DFC682A}"/>
              </a:ext>
            </a:extLst>
          </p:cNvPr>
          <p:cNvSpPr txBox="1">
            <a:spLocks/>
          </p:cNvSpPr>
          <p:nvPr/>
        </p:nvSpPr>
        <p:spPr>
          <a:xfrm>
            <a:off x="235154" y="2949463"/>
            <a:ext cx="4230623" cy="919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rgbClr val="002060"/>
                </a:solidFill>
                <a:cs typeface="Arial" panose="020B0604020202020204" pitchFamily="34" charset="0"/>
              </a:rPr>
              <a:t>Discovery potential for a diffuse flux of astrophysical neutrinos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0A15B87-B815-4300-B931-05CFD8D6F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57" y="862312"/>
            <a:ext cx="11758411" cy="963581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400" b="1" dirty="0">
                <a:latin typeface="+mj-lt"/>
              </a:rPr>
              <a:t> </a:t>
            </a:r>
            <a:r>
              <a:rPr lang="en-GB" sz="2200" b="1" dirty="0"/>
              <a:t>High Energy Starting Events (HESE) Analysis                        </a:t>
            </a:r>
            <a:r>
              <a:rPr lang="en-GB" sz="2200" b="1" dirty="0">
                <a:solidFill>
                  <a:srgbClr val="FF0066"/>
                </a:solidFill>
              </a:rPr>
              <a:t>K. </a:t>
            </a:r>
            <a:r>
              <a:rPr lang="en-GB" sz="2200" b="1" dirty="0" err="1">
                <a:solidFill>
                  <a:srgbClr val="FF0066"/>
                </a:solidFill>
              </a:rPr>
              <a:t>Pikounis</a:t>
            </a:r>
            <a:r>
              <a:rPr lang="en-GB" sz="2200" b="1" dirty="0">
                <a:solidFill>
                  <a:srgbClr val="FF0066"/>
                </a:solidFill>
              </a:rPr>
              <a:t>   PhD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dirty="0">
                <a:latin typeface="+mj-lt"/>
              </a:rPr>
              <a:t>    </a:t>
            </a:r>
            <a:r>
              <a:rPr lang="en-GB" sz="2100" dirty="0"/>
              <a:t>maximise the discovery potential of KM3NeT/ARCA for a diffuse astrophysical neutrino flux</a:t>
            </a:r>
          </a:p>
          <a:p>
            <a:pPr marL="0" indent="0">
              <a:spcBef>
                <a:spcPts val="600"/>
              </a:spcBef>
              <a:buNone/>
            </a:pPr>
            <a:endParaRPr lang="en-GB" sz="2400" dirty="0">
              <a:latin typeface="+mj-lt"/>
            </a:endParaRPr>
          </a:p>
        </p:txBody>
      </p:sp>
      <p:grpSp>
        <p:nvGrpSpPr>
          <p:cNvPr id="16" name="Group 4">
            <a:extLst>
              <a:ext uri="{FF2B5EF4-FFF2-40B4-BE49-F238E27FC236}">
                <a16:creationId xmlns:a16="http://schemas.microsoft.com/office/drawing/2014/main" id="{AD12F595-93CD-4F41-8256-33D05D97294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4288" y="3868738"/>
            <a:ext cx="4465637" cy="2360612"/>
            <a:chOff x="9" y="2437"/>
            <a:chExt cx="2813" cy="1487"/>
          </a:xfrm>
        </p:grpSpPr>
        <p:sp>
          <p:nvSpPr>
            <p:cNvPr id="18" name="AutoShape 3">
              <a:extLst>
                <a:ext uri="{FF2B5EF4-FFF2-40B4-BE49-F238E27FC236}">
                  <a16:creationId xmlns:a16="http://schemas.microsoft.com/office/drawing/2014/main" id="{ACD78351-C934-4043-9090-0EB95E4CCBB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9" y="2437"/>
              <a:ext cx="2813" cy="1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9" name="Picture 5">
              <a:extLst>
                <a:ext uri="{FF2B5EF4-FFF2-40B4-BE49-F238E27FC236}">
                  <a16:creationId xmlns:a16="http://schemas.microsoft.com/office/drawing/2014/main" id="{4F0496FA-8844-46EC-86F6-F4851EA13E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" y="2437"/>
              <a:ext cx="2808" cy="1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47059195-9917-40CD-A37A-D394694690C2}"/>
              </a:ext>
            </a:extLst>
          </p:cNvPr>
          <p:cNvSpPr txBox="1"/>
          <p:nvPr/>
        </p:nvSpPr>
        <p:spPr>
          <a:xfrm>
            <a:off x="4059936" y="5191977"/>
            <a:ext cx="8172145" cy="1661993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2 Internal notes ; KM3NeT official analysis/results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Presented/published in: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400" i="1" dirty="0"/>
              <a:t>“Analysis of vertex-contained high energy neutrino events for the KM3NeT/ARCA detector”, </a:t>
            </a:r>
            <a:r>
              <a:rPr lang="en-GB" sz="1400" i="1" dirty="0"/>
              <a:t>Poster, Neutrino 2018 – International Conference on Neutrino Physics and Astrophysics, DOI: 10.5281/zenodo.1300717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400" i="1" dirty="0"/>
              <a:t>“</a:t>
            </a:r>
            <a:r>
              <a:rPr lang="en-GB" sz="1400" i="1" dirty="0"/>
              <a:t>A HESE analysis with KM3NeT/ARCA Telescope</a:t>
            </a:r>
            <a:r>
              <a:rPr lang="en-US" sz="1400" i="1" dirty="0"/>
              <a:t>”, K. </a:t>
            </a:r>
            <a:r>
              <a:rPr lang="en-US" sz="1400" i="1" dirty="0" err="1"/>
              <a:t>Pikounis</a:t>
            </a:r>
            <a:r>
              <a:rPr lang="en-US" sz="1400" i="1" dirty="0"/>
              <a:t> et al. for the KM3NeT Collaboration “</a:t>
            </a:r>
            <a:r>
              <a:rPr lang="en-US" sz="1400" i="1" dirty="0" err="1"/>
              <a:t>VLVnT</a:t>
            </a:r>
            <a:r>
              <a:rPr lang="en-US" sz="1400" i="1" dirty="0"/>
              <a:t> 2018 </a:t>
            </a:r>
            <a:r>
              <a:rPr lang="en-GB" sz="1400" i="1" dirty="0"/>
              <a:t>Very Large Volume Neutrino Telescope”,</a:t>
            </a:r>
            <a:r>
              <a:rPr lang="en-US" sz="1400" i="1" dirty="0"/>
              <a:t>  Published in EPJ Web Conf. 207 (2019) 02006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sz="1400" i="1" dirty="0"/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38FBD9AF-86DC-420E-B9AF-A52D77CEB51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365236" y="2836806"/>
            <a:ext cx="3251288" cy="2342762"/>
            <a:chOff x="5592" y="1904"/>
            <a:chExt cx="1843" cy="1328"/>
          </a:xfrm>
        </p:grpSpPr>
        <p:sp>
          <p:nvSpPr>
            <p:cNvPr id="4" name="AutoShape 3">
              <a:extLst>
                <a:ext uri="{FF2B5EF4-FFF2-40B4-BE49-F238E27FC236}">
                  <a16:creationId xmlns:a16="http://schemas.microsoft.com/office/drawing/2014/main" id="{43615151-E9C5-4823-83E6-07E6C3B32C86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5592" y="1904"/>
              <a:ext cx="1843" cy="1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053" name="Picture 5">
              <a:extLst>
                <a:ext uri="{FF2B5EF4-FFF2-40B4-BE49-F238E27FC236}">
                  <a16:creationId xmlns:a16="http://schemas.microsoft.com/office/drawing/2014/main" id="{E69E7B25-4FBB-4E36-BC92-8A7931394A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2" y="1904"/>
              <a:ext cx="1840" cy="1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68FD020-823B-4A6C-8974-5D465EFB0F0A}"/>
              </a:ext>
            </a:extLst>
          </p:cNvPr>
          <p:cNvSpPr txBox="1"/>
          <p:nvPr/>
        </p:nvSpPr>
        <p:spPr>
          <a:xfrm>
            <a:off x="191952" y="3610721"/>
            <a:ext cx="44301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500" dirty="0"/>
              <a:t>Φ</a:t>
            </a:r>
            <a:r>
              <a:rPr lang="el-GR" sz="1500" baseline="-25000" dirty="0"/>
              <a:t>0</a:t>
            </a:r>
            <a:r>
              <a:rPr lang="el-GR" sz="1500" dirty="0"/>
              <a:t> =</a:t>
            </a:r>
            <a:r>
              <a:rPr lang="en-GB" sz="1500" dirty="0"/>
              <a:t>2.3·10</a:t>
            </a:r>
            <a:r>
              <a:rPr lang="en-GB" sz="1500" baseline="30000" dirty="0"/>
              <a:t>-18</a:t>
            </a:r>
            <a:r>
              <a:rPr lang="en-GB" sz="1500" dirty="0"/>
              <a:t>·(E</a:t>
            </a:r>
            <a:r>
              <a:rPr lang="el-GR" sz="1500" baseline="-25000" dirty="0"/>
              <a:t>ν</a:t>
            </a:r>
            <a:r>
              <a:rPr lang="en-GB" sz="1500" dirty="0"/>
              <a:t>/100TeV)</a:t>
            </a:r>
            <a:r>
              <a:rPr lang="en-GB" sz="1500" baseline="30000" dirty="0"/>
              <a:t>-2.5</a:t>
            </a:r>
            <a:r>
              <a:rPr lang="en-GB" sz="1500" dirty="0"/>
              <a:t> GeV s</a:t>
            </a:r>
            <a:r>
              <a:rPr lang="en-GB" sz="1500" baseline="30000" dirty="0"/>
              <a:t>-1</a:t>
            </a:r>
            <a:r>
              <a:rPr lang="en-GB" sz="1500" dirty="0"/>
              <a:t> cm</a:t>
            </a:r>
            <a:r>
              <a:rPr lang="en-GB" sz="1500" baseline="30000" dirty="0"/>
              <a:t>-2</a:t>
            </a:r>
            <a:r>
              <a:rPr lang="en-GB" sz="1500" dirty="0"/>
              <a:t> sr</a:t>
            </a:r>
            <a:r>
              <a:rPr lang="en-GB" sz="1500" baseline="30000" dirty="0"/>
              <a:t>-1</a:t>
            </a:r>
            <a:r>
              <a:rPr lang="en-GB" sz="1500" dirty="0"/>
              <a:t> </a:t>
            </a:r>
            <a:endParaRPr lang="en-US" sz="1500" dirty="0"/>
          </a:p>
        </p:txBody>
      </p:sp>
      <p:sp>
        <p:nvSpPr>
          <p:cNvPr id="15" name="16 - TextBox">
            <a:extLst>
              <a:ext uri="{FF2B5EF4-FFF2-40B4-BE49-F238E27FC236}">
                <a16:creationId xmlns:a16="http://schemas.microsoft.com/office/drawing/2014/main" id="{1A0FD5E9-748A-4A2E-A9B6-FEA995E4F7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7112" y="2313374"/>
            <a:ext cx="32512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solidFill>
                  <a:srgbClr val="002060"/>
                </a:solidFill>
                <a:latin typeface="+mn-lt"/>
              </a:rPr>
              <a:t>track / shower differentiation: Selection efficiency</a:t>
            </a:r>
            <a:endParaRPr lang="en-GB" altLang="en-US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65608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3855346C-2927-4676-882E-074C3CA65C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135" y="4686716"/>
            <a:ext cx="3280720" cy="211138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39B83819-0A64-46CF-8E36-03124D52222F}"/>
              </a:ext>
            </a:extLst>
          </p:cNvPr>
          <p:cNvSpPr txBox="1"/>
          <p:nvPr/>
        </p:nvSpPr>
        <p:spPr>
          <a:xfrm>
            <a:off x="8229600" y="4962513"/>
            <a:ext cx="760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ORCA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F2D5383-AD02-4C41-B9B3-1DBEF84270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58"/>
          <a:stretch/>
        </p:blipFill>
        <p:spPr>
          <a:xfrm>
            <a:off x="9083774" y="4698508"/>
            <a:ext cx="3108226" cy="2111381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APP group: Physics Analyses and Studies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0A15B87-B815-4300-B931-05CFD8D6F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5411" y="947656"/>
            <a:ext cx="12076703" cy="600728"/>
          </a:xfrm>
        </p:spPr>
        <p:txBody>
          <a:bodyPr>
            <a:normAutofit/>
          </a:bodyPr>
          <a:lstStyle/>
          <a:p>
            <a:pPr>
              <a:lnSpc>
                <a:spcPct val="103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400" dirty="0"/>
              <a:t> </a:t>
            </a:r>
            <a:r>
              <a:rPr lang="en-GB" sz="2200" b="1" dirty="0"/>
              <a:t>Studies of alternative detector configurations         </a:t>
            </a:r>
            <a:r>
              <a:rPr lang="en-GB" sz="2200" dirty="0"/>
              <a:t>                          </a:t>
            </a:r>
            <a:r>
              <a:rPr lang="en-GB" sz="2200" b="1" dirty="0">
                <a:solidFill>
                  <a:srgbClr val="FF0066"/>
                </a:solidFill>
              </a:rPr>
              <a:t>A. </a:t>
            </a:r>
            <a:r>
              <a:rPr lang="en-GB" sz="2200" b="1" dirty="0" err="1">
                <a:solidFill>
                  <a:srgbClr val="FF0066"/>
                </a:solidFill>
              </a:rPr>
              <a:t>Sinopoulou</a:t>
            </a:r>
            <a:r>
              <a:rPr lang="en-GB" sz="2200" b="1" dirty="0">
                <a:solidFill>
                  <a:srgbClr val="FF0066"/>
                </a:solidFill>
              </a:rPr>
              <a:t>   MSc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560BAD2-EE70-4EBA-AF7A-13CE189AE0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6384" y="1599932"/>
            <a:ext cx="3306354" cy="199605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7CCEB9C-6DC6-4600-A7A8-F8F6A12A45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68354" y="1491054"/>
            <a:ext cx="2953541" cy="21264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7E5000C-E5EF-49E6-8990-00BD9A0E6515}"/>
              </a:ext>
            </a:extLst>
          </p:cNvPr>
          <p:cNvSpPr txBox="1"/>
          <p:nvPr/>
        </p:nvSpPr>
        <p:spPr>
          <a:xfrm>
            <a:off x="8345935" y="1766964"/>
            <a:ext cx="621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90m</a:t>
            </a:r>
          </a:p>
          <a:p>
            <a:r>
              <a:rPr lang="en-US" sz="1200" b="1" dirty="0">
                <a:solidFill>
                  <a:srgbClr val="00B050"/>
                </a:solidFill>
              </a:rPr>
              <a:t>120m</a:t>
            </a:r>
          </a:p>
          <a:p>
            <a:r>
              <a:rPr lang="en-US" sz="1200" b="1" dirty="0">
                <a:solidFill>
                  <a:srgbClr val="FF0000"/>
                </a:solidFill>
              </a:rPr>
              <a:t>150m</a:t>
            </a:r>
          </a:p>
          <a:p>
            <a:r>
              <a:rPr lang="en-US" sz="1200" b="1" dirty="0">
                <a:solidFill>
                  <a:srgbClr val="3366CC"/>
                </a:solidFill>
              </a:rPr>
              <a:t>180m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8B0559-287C-4A13-AA02-F2A4C4ADF887}"/>
              </a:ext>
            </a:extLst>
          </p:cNvPr>
          <p:cNvSpPr txBox="1"/>
          <p:nvPr/>
        </p:nvSpPr>
        <p:spPr>
          <a:xfrm>
            <a:off x="9473695" y="2650884"/>
            <a:ext cx="621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90m</a:t>
            </a:r>
          </a:p>
          <a:p>
            <a:r>
              <a:rPr lang="en-US" sz="1200" b="1" dirty="0">
                <a:solidFill>
                  <a:srgbClr val="00B050"/>
                </a:solidFill>
              </a:rPr>
              <a:t>120m</a:t>
            </a:r>
          </a:p>
          <a:p>
            <a:r>
              <a:rPr lang="en-US" sz="1200" b="1" dirty="0">
                <a:solidFill>
                  <a:srgbClr val="FF0000"/>
                </a:solidFill>
              </a:rPr>
              <a:t>150m</a:t>
            </a:r>
          </a:p>
          <a:p>
            <a:r>
              <a:rPr lang="en-US" sz="1200" b="1" dirty="0">
                <a:solidFill>
                  <a:srgbClr val="3366CC"/>
                </a:solidFill>
              </a:rPr>
              <a:t>180m</a:t>
            </a:r>
          </a:p>
        </p:txBody>
      </p:sp>
      <p:sp>
        <p:nvSpPr>
          <p:cNvPr id="31" name="16 - TextBox">
            <a:extLst>
              <a:ext uri="{FF2B5EF4-FFF2-40B4-BE49-F238E27FC236}">
                <a16:creationId xmlns:a16="http://schemas.microsoft.com/office/drawing/2014/main" id="{869247DD-3BA2-4C21-BF5D-B68F3469F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6444" y="1459384"/>
            <a:ext cx="25717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002060"/>
                </a:solidFill>
                <a:latin typeface="+mn-lt"/>
              </a:rPr>
              <a:t>Angular resolution</a:t>
            </a:r>
            <a:endParaRPr lang="en-GB" altLang="en-US" sz="1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2" name="16 - TextBox">
            <a:extLst>
              <a:ext uri="{FF2B5EF4-FFF2-40B4-BE49-F238E27FC236}">
                <a16:creationId xmlns:a16="http://schemas.microsoft.com/office/drawing/2014/main" id="{E379DFE0-A6B5-4A64-AB11-263C7F0CBD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5468" y="1392328"/>
            <a:ext cx="23485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600" dirty="0">
                <a:solidFill>
                  <a:srgbClr val="002060"/>
                </a:solidFill>
                <a:latin typeface="+mn-lt"/>
              </a:rPr>
              <a:t>Discovery potential</a:t>
            </a:r>
            <a:endParaRPr lang="en-GB" altLang="en-US" sz="1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2" name="Θέση κειμένου 2">
            <a:extLst>
              <a:ext uri="{FF2B5EF4-FFF2-40B4-BE49-F238E27FC236}">
                <a16:creationId xmlns:a16="http://schemas.microsoft.com/office/drawing/2014/main" id="{49197542-54EB-4AB7-BD28-7BCF0016CA69}"/>
              </a:ext>
            </a:extLst>
          </p:cNvPr>
          <p:cNvSpPr txBox="1">
            <a:spLocks/>
          </p:cNvSpPr>
          <p:nvPr/>
        </p:nvSpPr>
        <p:spPr>
          <a:xfrm>
            <a:off x="191622" y="1487424"/>
            <a:ext cx="7758613" cy="1575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rgbClr val="002060"/>
                </a:solidFill>
                <a:cs typeface="Arial" panose="020B0604020202020204" pitchFamily="34" charset="0"/>
              </a:rPr>
              <a:t>effect of larger and sparser detector geometries on</a:t>
            </a:r>
          </a:p>
          <a:p>
            <a:r>
              <a:rPr lang="en-US" sz="2000" dirty="0">
                <a:solidFill>
                  <a:srgbClr val="002060"/>
                </a:solidFill>
                <a:cs typeface="Arial" panose="020B0604020202020204" pitchFamily="34" charset="0"/>
              </a:rPr>
              <a:t>Angular  resolution</a:t>
            </a:r>
          </a:p>
          <a:p>
            <a:r>
              <a:rPr lang="en-US" sz="2000" dirty="0">
                <a:solidFill>
                  <a:srgbClr val="002060"/>
                </a:solidFill>
                <a:cs typeface="Arial" panose="020B0604020202020204" pitchFamily="34" charset="0"/>
              </a:rPr>
              <a:t>Energy resolution</a:t>
            </a:r>
          </a:p>
          <a:p>
            <a:r>
              <a:rPr lang="en-US" sz="2000" dirty="0">
                <a:solidFill>
                  <a:srgbClr val="002060"/>
                </a:solidFill>
                <a:cs typeface="Arial" panose="020B0604020202020204" pitchFamily="34" charset="0"/>
              </a:rPr>
              <a:t>Sensitivity &amp; Discovery Potential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37F4904-0598-4214-AAD2-61FF9505FB0A}"/>
              </a:ext>
            </a:extLst>
          </p:cNvPr>
          <p:cNvSpPr txBox="1"/>
          <p:nvPr/>
        </p:nvSpPr>
        <p:spPr>
          <a:xfrm>
            <a:off x="15760" y="3886294"/>
            <a:ext cx="74823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rgbClr val="002060"/>
                </a:solidFill>
                <a:latin typeface="+mn-lt"/>
              </a:rPr>
              <a:t>Monitoring the performance of the first deployed Detection Units of the KM3NeT/ARCA and KM3NeT/ORCA Detectors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200B778-E0F2-4E7C-B27D-F7BB2CB0BC4F}"/>
              </a:ext>
            </a:extLst>
          </p:cNvPr>
          <p:cNvSpPr txBox="1"/>
          <p:nvPr/>
        </p:nvSpPr>
        <p:spPr>
          <a:xfrm>
            <a:off x="11160440" y="4992993"/>
            <a:ext cx="811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ARCA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F8CC2F7-499B-4501-A203-BEC8D49922D0}"/>
              </a:ext>
            </a:extLst>
          </p:cNvPr>
          <p:cNvSpPr txBox="1"/>
          <p:nvPr/>
        </p:nvSpPr>
        <p:spPr>
          <a:xfrm>
            <a:off x="172365" y="4925516"/>
            <a:ext cx="5896899" cy="1475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66"/>
                </a:solidFill>
              </a:rPr>
              <a:t>evaluation of the impact of sedimentation &amp;                                                       </a:t>
            </a:r>
            <a:r>
              <a:rPr lang="el-GR" sz="2000" dirty="0">
                <a:solidFill>
                  <a:srgbClr val="000066"/>
                </a:solidFill>
              </a:rPr>
              <a:t> </a:t>
            </a:r>
            <a:r>
              <a:rPr lang="en-US" sz="2000" dirty="0">
                <a:solidFill>
                  <a:srgbClr val="000066"/>
                </a:solidFill>
              </a:rPr>
              <a:t>  bioluminescence on the DOM efficiency</a:t>
            </a:r>
          </a:p>
          <a:p>
            <a:pPr marL="285750" indent="-285750">
              <a:lnSpc>
                <a:spcPct val="114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66"/>
                </a:solidFill>
              </a:rPr>
              <a:t>distribution of the mean PMT rates (dominated by  K</a:t>
            </a:r>
            <a:r>
              <a:rPr lang="en-US" sz="2000" baseline="30000" dirty="0">
                <a:solidFill>
                  <a:srgbClr val="000066"/>
                </a:solidFill>
              </a:rPr>
              <a:t>40 </a:t>
            </a:r>
            <a:r>
              <a:rPr lang="en-US" sz="2000" dirty="0">
                <a:solidFill>
                  <a:srgbClr val="000066"/>
                </a:solidFill>
              </a:rPr>
              <a:t> decays and bioluminescence)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D70883-BE0A-4ED8-B5C0-6A349B00B9E3}"/>
              </a:ext>
            </a:extLst>
          </p:cNvPr>
          <p:cNvSpPr txBox="1"/>
          <p:nvPr/>
        </p:nvSpPr>
        <p:spPr>
          <a:xfrm>
            <a:off x="7693091" y="4158509"/>
            <a:ext cx="33063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FF0066"/>
                </a:solidFill>
                <a:cs typeface="Calibri" panose="020F0502020204030204" pitchFamily="34" charset="0"/>
              </a:rPr>
              <a:t>D. Stavropoulos    MSc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0143B6-8047-412F-AFBF-8D832A51E98D}"/>
              </a:ext>
            </a:extLst>
          </p:cNvPr>
          <p:cNvSpPr txBox="1"/>
          <p:nvPr/>
        </p:nvSpPr>
        <p:spPr>
          <a:xfrm>
            <a:off x="4072128" y="3108960"/>
            <a:ext cx="3121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Internal note</a:t>
            </a:r>
          </a:p>
        </p:txBody>
      </p:sp>
    </p:spTree>
    <p:extLst>
      <p:ext uri="{BB962C8B-B14F-4D97-AF65-F5344CB8AC3E}">
        <p14:creationId xmlns:p14="http://schemas.microsoft.com/office/powerpoint/2010/main" val="27331386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 APP group: Physics Analyses and Studies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E0BFB-B554-4B9F-BE5F-07CD893B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0887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84A079-957F-4E8D-BA4E-E01E2AD164AB}" type="slidenum">
              <a:rPr lang="en-GB" altLang="en-US">
                <a:solidFill>
                  <a:srgbClr val="898989"/>
                </a:solidFill>
              </a:rPr>
              <a:pPr eaLnBrk="1" hangingPunct="1"/>
              <a:t>19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F925128-CDC0-4E5C-B2C4-9A88DE5E9898}"/>
              </a:ext>
            </a:extLst>
          </p:cNvPr>
          <p:cNvSpPr txBox="1">
            <a:spLocks/>
          </p:cNvSpPr>
          <p:nvPr/>
        </p:nvSpPr>
        <p:spPr>
          <a:xfrm>
            <a:off x="244157" y="890687"/>
            <a:ext cx="11758411" cy="5215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2200" dirty="0"/>
              <a:t> </a:t>
            </a:r>
            <a:r>
              <a:rPr lang="en-GB" sz="2200" b="1" dirty="0"/>
              <a:t>Analysis of KM3NeT/ARCA data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2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07E79F9-6396-48D4-B0B0-38AB0B01419C}"/>
              </a:ext>
            </a:extLst>
          </p:cNvPr>
          <p:cNvSpPr txBox="1">
            <a:spLocks/>
          </p:cNvSpPr>
          <p:nvPr/>
        </p:nvSpPr>
        <p:spPr>
          <a:xfrm>
            <a:off x="621322" y="1719654"/>
            <a:ext cx="10732477" cy="849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dirty="0"/>
              <a:t>optimizing requirements for selecting well reconstructed events</a:t>
            </a:r>
          </a:p>
          <a:p>
            <a:r>
              <a:rPr lang="en-US" sz="2100" dirty="0"/>
              <a:t>a</a:t>
            </a:r>
            <a:r>
              <a:rPr lang="en-US" sz="2000" dirty="0"/>
              <a:t>tmospheric neutrino candidates from the first 2 KM3NeT/ARCA DUs</a:t>
            </a:r>
            <a:endParaRPr lang="en-US" sz="21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1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07ECD34-66E8-4056-ABC7-B717B6D07DE0}"/>
              </a:ext>
            </a:extLst>
          </p:cNvPr>
          <p:cNvSpPr txBox="1">
            <a:spLocks/>
          </p:cNvSpPr>
          <p:nvPr/>
        </p:nvSpPr>
        <p:spPr>
          <a:xfrm>
            <a:off x="517682" y="1321543"/>
            <a:ext cx="9948038" cy="4001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dirty="0"/>
              <a:t>data from the first 2 ARCA DUs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5C98CD-0CA2-403F-943F-62157149A234}"/>
              </a:ext>
            </a:extLst>
          </p:cNvPr>
          <p:cNvSpPr txBox="1"/>
          <p:nvPr/>
        </p:nvSpPr>
        <p:spPr>
          <a:xfrm>
            <a:off x="6432330" y="866698"/>
            <a:ext cx="50578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66"/>
                </a:solidFill>
              </a:rPr>
              <a:t>A. </a:t>
            </a:r>
            <a:r>
              <a:rPr lang="en-US" sz="2200" b="1" dirty="0" err="1">
                <a:solidFill>
                  <a:srgbClr val="FF0066"/>
                </a:solidFill>
              </a:rPr>
              <a:t>Sinopoulou</a:t>
            </a:r>
            <a:r>
              <a:rPr lang="en-US" sz="2200" b="1" dirty="0">
                <a:solidFill>
                  <a:srgbClr val="FF0066"/>
                </a:solidFill>
              </a:rPr>
              <a:t>           PhD Thesis ongoing</a:t>
            </a:r>
          </a:p>
        </p:txBody>
      </p:sp>
      <p:pic>
        <p:nvPicPr>
          <p:cNvPr id="17" name="Εικόνα 13">
            <a:extLst>
              <a:ext uri="{FF2B5EF4-FFF2-40B4-BE49-F238E27FC236}">
                <a16:creationId xmlns:a16="http://schemas.microsoft.com/office/drawing/2014/main" id="{3C190BE0-9A56-4FF5-9DFC-0EB756DFEF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61" y="3173583"/>
            <a:ext cx="3188941" cy="2339268"/>
          </a:xfrm>
          <a:prstGeom prst="rect">
            <a:avLst/>
          </a:prstGeom>
        </p:spPr>
      </p:pic>
      <p:pic>
        <p:nvPicPr>
          <p:cNvPr id="18" name="Εικόνα 1">
            <a:extLst>
              <a:ext uri="{FF2B5EF4-FFF2-40B4-BE49-F238E27FC236}">
                <a16:creationId xmlns:a16="http://schemas.microsoft.com/office/drawing/2014/main" id="{965B8D15-46EB-4657-922F-AAD70F0D06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078" y="3156665"/>
            <a:ext cx="3207524" cy="233926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23BE27F-24E1-4D5A-913E-3BBDAE39913E}"/>
              </a:ext>
            </a:extLst>
          </p:cNvPr>
          <p:cNvSpPr txBox="1"/>
          <p:nvPr/>
        </p:nvSpPr>
        <p:spPr>
          <a:xfrm>
            <a:off x="282105" y="2864195"/>
            <a:ext cx="2796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All reconstructed events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DE1838-4C0D-4885-AB3D-DAC5ED58776E}"/>
              </a:ext>
            </a:extLst>
          </p:cNvPr>
          <p:cNvSpPr txBox="1"/>
          <p:nvPr/>
        </p:nvSpPr>
        <p:spPr>
          <a:xfrm>
            <a:off x="3664907" y="2848809"/>
            <a:ext cx="2955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Selected events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C2A03B4-4907-449B-88BC-3DEAEE35277F}"/>
              </a:ext>
            </a:extLst>
          </p:cNvPr>
          <p:cNvSpPr txBox="1"/>
          <p:nvPr/>
        </p:nvSpPr>
        <p:spPr>
          <a:xfrm>
            <a:off x="279526" y="5871726"/>
            <a:ext cx="10400666" cy="58477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KM3NeT official analysis/results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Analysis presented in the International Cosmic Ray Conference – ICRC 2019</a:t>
            </a:r>
          </a:p>
        </p:txBody>
      </p:sp>
      <p:pic>
        <p:nvPicPr>
          <p:cNvPr id="22" name="Εικόνα 12">
            <a:extLst>
              <a:ext uri="{FF2B5EF4-FFF2-40B4-BE49-F238E27FC236}">
                <a16:creationId xmlns:a16="http://schemas.microsoft.com/office/drawing/2014/main" id="{282C62E2-7786-449D-ADAC-2BFEBD8F47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4502" y="3376681"/>
            <a:ext cx="5406182" cy="209167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E06F89E-2129-439A-93E2-ADB9761B2344}"/>
              </a:ext>
            </a:extLst>
          </p:cNvPr>
          <p:cNvSpPr txBox="1"/>
          <p:nvPr/>
        </p:nvSpPr>
        <p:spPr>
          <a:xfrm>
            <a:off x="7791899" y="2952761"/>
            <a:ext cx="3351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Neutrino event candidate</a:t>
            </a:r>
          </a:p>
        </p:txBody>
      </p:sp>
    </p:spTree>
    <p:extLst>
      <p:ext uri="{BB962C8B-B14F-4D97-AF65-F5344CB8AC3E}">
        <p14:creationId xmlns:p14="http://schemas.microsoft.com/office/powerpoint/2010/main" val="2195467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Science Objectives: </a:t>
            </a:r>
            <a:r>
              <a:rPr lang="en-GB" altLang="el-GR" sz="3200" b="1" dirty="0" err="1">
                <a:solidFill>
                  <a:prstClr val="white"/>
                </a:solidFill>
                <a:effectLst/>
              </a:rPr>
              <a:t>Astroparticle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31" name="Picture 14">
            <a:extLst>
              <a:ext uri="{FF2B5EF4-FFF2-40B4-BE49-F238E27FC236}">
                <a16:creationId xmlns:a16="http://schemas.microsoft.com/office/drawing/2014/main" id="{F1313A6E-3567-47F8-82C4-EDB28E043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56" y="729036"/>
            <a:ext cx="6167482" cy="351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 Box 2">
            <a:extLst>
              <a:ext uri="{FF2B5EF4-FFF2-40B4-BE49-F238E27FC236}">
                <a16:creationId xmlns:a16="http://schemas.microsoft.com/office/drawing/2014/main" id="{99E411BB-E414-416A-B2F5-53AF4725F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6558" y="1461125"/>
            <a:ext cx="380568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200" dirty="0">
                <a:solidFill>
                  <a:srgbClr val="000066"/>
                </a:solidFill>
                <a:latin typeface="+mn-lt"/>
              </a:rPr>
              <a:t>neutrinos: unique messengers</a:t>
            </a:r>
            <a:endParaRPr lang="el-GR" altLang="en-US" sz="2200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56" name="Text Box 13">
            <a:extLst>
              <a:ext uri="{FF2B5EF4-FFF2-40B4-BE49-F238E27FC236}">
                <a16:creationId xmlns:a16="http://schemas.microsoft.com/office/drawing/2014/main" id="{81E50318-7A61-44F0-AFEB-68160742A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2719" y="1869313"/>
            <a:ext cx="5657089" cy="1980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ts val="600"/>
              </a:spcBef>
              <a:defRPr/>
            </a:pPr>
            <a:r>
              <a:rPr lang="en-US" altLang="en-US" sz="2000" dirty="0">
                <a:solidFill>
                  <a:srgbClr val="000066"/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 no interactions with ambient matter or radiation</a:t>
            </a:r>
          </a:p>
          <a:p>
            <a:pPr eaLnBrk="1" hangingPunct="1">
              <a:lnSpc>
                <a:spcPct val="114000"/>
              </a:lnSpc>
              <a:spcBef>
                <a:spcPts val="600"/>
              </a:spcBef>
              <a:defRPr/>
            </a:pPr>
            <a:r>
              <a:rPr lang="en-US" altLang="en-US" sz="2000" dirty="0">
                <a:solidFill>
                  <a:srgbClr val="000066"/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 no deflection by magnetic fields</a:t>
            </a:r>
          </a:p>
          <a:p>
            <a:pPr eaLnBrk="1" hangingPunct="1">
              <a:lnSpc>
                <a:spcPct val="114000"/>
              </a:lnSpc>
              <a:spcBef>
                <a:spcPts val="600"/>
              </a:spcBef>
              <a:defRPr/>
            </a:pPr>
            <a:r>
              <a:rPr lang="en-US" altLang="en-US" sz="2000" dirty="0">
                <a:solidFill>
                  <a:srgbClr val="000066"/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 information on the internal processes of the astrophysical sources inaccessible through photons or cosmic rays  </a:t>
            </a:r>
            <a:endParaRPr lang="el-GR" altLang="en-US" sz="2000" dirty="0">
              <a:solidFill>
                <a:srgbClr val="000066"/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57" name="Text Box 14">
            <a:extLst>
              <a:ext uri="{FF2B5EF4-FFF2-40B4-BE49-F238E27FC236}">
                <a16:creationId xmlns:a16="http://schemas.microsoft.com/office/drawing/2014/main" id="{15BF44B0-C85E-419B-8929-E7E2637AB3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244" y="4643391"/>
            <a:ext cx="7750748" cy="1913537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dirty="0">
                <a:solidFill>
                  <a:srgbClr val="234270"/>
                </a:solidFill>
                <a:latin typeface="+mn-lt"/>
              </a:rPr>
              <a:t>neutrinos: probe of fundamental processes</a:t>
            </a:r>
          </a:p>
          <a:p>
            <a:pPr marL="342900" indent="-34290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100" dirty="0">
                <a:solidFill>
                  <a:srgbClr val="234270"/>
                </a:solidFill>
                <a:latin typeface="+mn-lt"/>
              </a:rPr>
              <a:t>origin of UHE cosmic rays</a:t>
            </a:r>
          </a:p>
          <a:p>
            <a:pPr marL="342900" indent="-34290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100" dirty="0">
                <a:solidFill>
                  <a:srgbClr val="234270"/>
                </a:solidFill>
                <a:latin typeface="+mn-lt"/>
              </a:rPr>
              <a:t>production mechanism of HE gamma-rays</a:t>
            </a:r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US" sz="2100" dirty="0">
                <a:solidFill>
                  <a:srgbClr val="234270"/>
                </a:solidFill>
                <a:latin typeface="+mn-lt"/>
              </a:rPr>
              <a:t>      (hadronic / leptonic)</a:t>
            </a:r>
          </a:p>
          <a:p>
            <a:pPr marL="342900" indent="-34290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100" dirty="0">
                <a:solidFill>
                  <a:srgbClr val="234270"/>
                </a:solidFill>
                <a:latin typeface="+mn-lt"/>
              </a:rPr>
              <a:t>dark matter</a:t>
            </a:r>
            <a:endParaRPr lang="el-GR" altLang="en-US" sz="2100" dirty="0">
              <a:solidFill>
                <a:srgbClr val="234270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F8D280-5446-4C51-8E3B-1FB955170233}"/>
              </a:ext>
            </a:extLst>
          </p:cNvPr>
          <p:cNvSpPr txBox="1"/>
          <p:nvPr/>
        </p:nvSpPr>
        <p:spPr>
          <a:xfrm>
            <a:off x="6492240" y="756343"/>
            <a:ext cx="4114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u="sng" dirty="0">
                <a:solidFill>
                  <a:srgbClr val="234270"/>
                </a:solidFill>
              </a:rPr>
              <a:t>Explore the High Energy Universe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6D085703-30D1-4286-BD76-3330B99ECEC9}"/>
              </a:ext>
            </a:extLst>
          </p:cNvPr>
          <p:cNvSpPr txBox="1">
            <a:spLocks noChangeArrowheads="1"/>
          </p:cNvSpPr>
          <p:nvPr/>
        </p:nvSpPr>
        <p:spPr>
          <a:xfrm>
            <a:off x="6516497" y="5137758"/>
            <a:ext cx="5345738" cy="13849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altLang="en-US" sz="2100" b="1" dirty="0">
                <a:solidFill>
                  <a:srgbClr val="000066"/>
                </a:solidFill>
                <a:cs typeface="Arial" panose="020B0604020202020204" pitchFamily="34" charset="0"/>
              </a:rPr>
              <a:t>observe high energy (&gt;</a:t>
            </a:r>
            <a:r>
              <a:rPr lang="en-US" altLang="en-US" sz="2100" b="1" dirty="0" err="1">
                <a:solidFill>
                  <a:srgbClr val="000066"/>
                </a:solidFill>
                <a:cs typeface="Arial" panose="020B0604020202020204" pitchFamily="34" charset="0"/>
              </a:rPr>
              <a:t>TeV</a:t>
            </a:r>
            <a:r>
              <a:rPr lang="en-US" altLang="en-US" sz="2100" b="1" dirty="0">
                <a:solidFill>
                  <a:srgbClr val="000066"/>
                </a:solidFill>
                <a:cs typeface="Arial" panose="020B0604020202020204" pitchFamily="34" charset="0"/>
              </a:rPr>
              <a:t> energy regime) neutrinos from astrophysical sources  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altLang="en-US" sz="2100" b="1" dirty="0">
                <a:solidFill>
                  <a:srgbClr val="000066"/>
                </a:solidFill>
                <a:cs typeface="Arial" panose="020B0604020202020204" pitchFamily="34" charset="0"/>
              </a:rPr>
              <a:t>measure the diffuse flux of astrophysical neutrinos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DEA9CA3D-9E2E-4085-B680-00F8A27D8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7104" y="4378720"/>
            <a:ext cx="5071872" cy="593725"/>
          </a:xfrm>
          <a:prstGeom prst="rect">
            <a:avLst/>
          </a:prstGeom>
          <a:solidFill>
            <a:srgbClr val="0047FF">
              <a:alpha val="70195"/>
            </a:srgbClr>
          </a:solidFill>
          <a:ln w="25560">
            <a:solidFill>
              <a:srgbClr val="00008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200" b="1" dirty="0">
                <a:solidFill>
                  <a:schemeClr val="bg1"/>
                </a:solidFill>
                <a:latin typeface="+mn-lt"/>
              </a:rPr>
              <a:t>KM3NeT-ARCA 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74BE430-1512-45DE-9F33-573870F6A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4923FBE-3BDA-4301-AAC6-E935E0F21CE5}" type="slidenum">
              <a:rPr lang="en-GB" altLang="en-US">
                <a:solidFill>
                  <a:srgbClr val="898989"/>
                </a:solidFill>
              </a:rPr>
              <a:pPr eaLnBrk="1" hangingPunct="1"/>
              <a:t>2</a:t>
            </a:fld>
            <a:endParaRPr lang="en-GB" altLang="en-US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158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APP group: KM3NeT-INFRADEV related activities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DE4148D-F3B2-4AD3-ABF7-6AC8313C8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731" y="1549426"/>
            <a:ext cx="6008691" cy="398166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083694A-8DAE-4A2B-B464-48685733147E}"/>
              </a:ext>
            </a:extLst>
          </p:cNvPr>
          <p:cNvSpPr txBox="1"/>
          <p:nvPr/>
        </p:nvSpPr>
        <p:spPr>
          <a:xfrm>
            <a:off x="5358390" y="1558157"/>
            <a:ext cx="189961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FF0066"/>
                </a:solidFill>
              </a:rPr>
              <a:t>T. </a:t>
            </a:r>
            <a:r>
              <a:rPr lang="en-US" sz="2200" b="1" dirty="0" err="1">
                <a:solidFill>
                  <a:srgbClr val="FF0066"/>
                </a:solidFill>
              </a:rPr>
              <a:t>Georgitsioti</a:t>
            </a:r>
            <a:endParaRPr lang="en-US" sz="2200" b="1" dirty="0">
              <a:solidFill>
                <a:srgbClr val="FF0066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48DBFCD-09F0-49B8-8220-1740369EEBFB}"/>
              </a:ext>
            </a:extLst>
          </p:cNvPr>
          <p:cNvSpPr txBox="1"/>
          <p:nvPr/>
        </p:nvSpPr>
        <p:spPr>
          <a:xfrm>
            <a:off x="6516" y="1068907"/>
            <a:ext cx="818650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34270"/>
                </a:solidFill>
              </a:rPr>
              <a:t>Making KM3NeT a research facility with zero-carbon footprint (WP10)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24478CD-1818-44E5-A595-E84FC7B1FF87}"/>
              </a:ext>
            </a:extLst>
          </p:cNvPr>
          <p:cNvSpPr txBox="1"/>
          <p:nvPr/>
        </p:nvSpPr>
        <p:spPr>
          <a:xfrm>
            <a:off x="7522464" y="2032288"/>
            <a:ext cx="43758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solidFill>
                  <a:srgbClr val="002060"/>
                </a:solidFill>
                <a:ea typeface="Arial" charset="0"/>
                <a:cs typeface="Arial" charset="0"/>
              </a:rPr>
              <a:t>The objective of the work package 10 is to supply energy to the KM3NeT research infrastructures from renewable energy technologies (RET).</a:t>
            </a:r>
          </a:p>
          <a:p>
            <a:pPr algn="just"/>
            <a:endParaRPr lang="en-GB" dirty="0">
              <a:solidFill>
                <a:srgbClr val="002060"/>
              </a:solidFill>
              <a:ea typeface="Arial" charset="0"/>
              <a:cs typeface="Arial" charset="0"/>
            </a:endParaRPr>
          </a:p>
          <a:p>
            <a:pPr algn="just"/>
            <a:r>
              <a:rPr lang="en-GB" dirty="0">
                <a:solidFill>
                  <a:srgbClr val="002060"/>
                </a:solidFill>
                <a:ea typeface="Arial" charset="0"/>
                <a:cs typeface="Arial" charset="0"/>
              </a:rPr>
              <a:t>The aim was to present the techno-economic assessment of grid-connected photovoltaic (PV) and Wind energy technologies in the locations of Kalamata, Greece and Capo </a:t>
            </a:r>
            <a:r>
              <a:rPr lang="en-GB" dirty="0" err="1">
                <a:solidFill>
                  <a:srgbClr val="002060"/>
                </a:solidFill>
                <a:ea typeface="Arial" charset="0"/>
                <a:cs typeface="Arial" charset="0"/>
              </a:rPr>
              <a:t>Passero</a:t>
            </a:r>
            <a:r>
              <a:rPr lang="en-GB" dirty="0">
                <a:solidFill>
                  <a:srgbClr val="002060"/>
                </a:solidFill>
                <a:ea typeface="Arial" charset="0"/>
                <a:cs typeface="Arial" charset="0"/>
              </a:rPr>
              <a:t>, Italy.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A07752-F38F-442F-8AEF-6F8A73B6068A}"/>
              </a:ext>
            </a:extLst>
          </p:cNvPr>
          <p:cNvSpPr txBox="1"/>
          <p:nvPr/>
        </p:nvSpPr>
        <p:spPr>
          <a:xfrm>
            <a:off x="86093" y="5871258"/>
            <a:ext cx="1059794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34270"/>
                </a:solidFill>
              </a:rPr>
              <a:t>Impact of KM3NeT-Gr on the environment (WP5): Environmental impact study, legal implications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F9F5EF-3208-48B5-88C0-378BB1358CF2}"/>
              </a:ext>
            </a:extLst>
          </p:cNvPr>
          <p:cNvSpPr txBox="1"/>
          <p:nvPr/>
        </p:nvSpPr>
        <p:spPr>
          <a:xfrm>
            <a:off x="9595756" y="6218852"/>
            <a:ext cx="189961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FF0066"/>
                </a:solidFill>
              </a:rPr>
              <a:t>G. </a:t>
            </a:r>
            <a:r>
              <a:rPr lang="en-US" sz="2200" b="1" dirty="0" err="1">
                <a:solidFill>
                  <a:srgbClr val="FF0066"/>
                </a:solidFill>
              </a:rPr>
              <a:t>Androulakis</a:t>
            </a:r>
            <a:endParaRPr lang="en-US" sz="2200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2108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APP group: KM3NeT-INFRADEV related activities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F6649A-FD62-423B-A1AC-2C832D6DA861}"/>
              </a:ext>
            </a:extLst>
          </p:cNvPr>
          <p:cNvSpPr txBox="1"/>
          <p:nvPr/>
        </p:nvSpPr>
        <p:spPr>
          <a:xfrm>
            <a:off x="2159876" y="697033"/>
            <a:ext cx="7173939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Technology transfer and innovation (WP9)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9DB503-F6D3-4DFF-84EE-95B896ADDF7F}"/>
              </a:ext>
            </a:extLst>
          </p:cNvPr>
          <p:cNvSpPr txBox="1"/>
          <p:nvPr/>
        </p:nvSpPr>
        <p:spPr>
          <a:xfrm>
            <a:off x="94583" y="1337889"/>
            <a:ext cx="1026336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>
                <a:solidFill>
                  <a:srgbClr val="234270"/>
                </a:solidFill>
              </a:rPr>
              <a:t> </a:t>
            </a:r>
            <a:r>
              <a:rPr lang="en-US" sz="2400" b="1" dirty="0">
                <a:solidFill>
                  <a:srgbClr val="234270"/>
                </a:solidFill>
              </a:rPr>
              <a:t>Development/upgrade of water properties measurement device (LAMS)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73426F-EED8-4A22-953C-13F324E10D76}"/>
              </a:ext>
            </a:extLst>
          </p:cNvPr>
          <p:cNvSpPr txBox="1"/>
          <p:nvPr/>
        </p:nvSpPr>
        <p:spPr>
          <a:xfrm>
            <a:off x="5281863" y="1737529"/>
            <a:ext cx="65606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FF0066"/>
                </a:solidFill>
              </a:rPr>
              <a:t>S. </a:t>
            </a:r>
            <a:r>
              <a:rPr lang="en-US" sz="2200" b="1" dirty="0" err="1">
                <a:solidFill>
                  <a:srgbClr val="FF0066"/>
                </a:solidFill>
              </a:rPr>
              <a:t>Koutsoukos</a:t>
            </a:r>
            <a:r>
              <a:rPr lang="en-US" sz="2200" b="1" dirty="0">
                <a:solidFill>
                  <a:srgbClr val="FF0066"/>
                </a:solidFill>
              </a:rPr>
              <a:t>, G. </a:t>
            </a:r>
            <a:r>
              <a:rPr lang="en-US" sz="2200" b="1" dirty="0" err="1">
                <a:solidFill>
                  <a:srgbClr val="FF0066"/>
                </a:solidFill>
              </a:rPr>
              <a:t>Zarpapis</a:t>
            </a:r>
            <a:r>
              <a:rPr lang="en-US" sz="2200" b="1" dirty="0">
                <a:solidFill>
                  <a:srgbClr val="FF0066"/>
                </a:solidFill>
              </a:rPr>
              <a:t>, A. </a:t>
            </a:r>
            <a:r>
              <a:rPr lang="en-US" sz="2200" b="1" dirty="0" err="1">
                <a:solidFill>
                  <a:srgbClr val="FF0066"/>
                </a:solidFill>
              </a:rPr>
              <a:t>Vougioukas</a:t>
            </a:r>
            <a:r>
              <a:rPr lang="en-US" sz="2200" b="1" dirty="0">
                <a:solidFill>
                  <a:srgbClr val="FF0066"/>
                </a:solidFill>
              </a:rPr>
              <a:t>, K. </a:t>
            </a:r>
            <a:r>
              <a:rPr lang="en-US" sz="2200" b="1" dirty="0" err="1">
                <a:solidFill>
                  <a:srgbClr val="FF0066"/>
                </a:solidFill>
              </a:rPr>
              <a:t>Pikounis</a:t>
            </a:r>
            <a:endParaRPr lang="en-US" sz="2200" b="1" dirty="0">
              <a:solidFill>
                <a:srgbClr val="FF0066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8A914CD-2D74-4FE8-BDB0-B7FB89E005B7}"/>
              </a:ext>
            </a:extLst>
          </p:cNvPr>
          <p:cNvSpPr txBox="1"/>
          <p:nvPr/>
        </p:nvSpPr>
        <p:spPr>
          <a:xfrm>
            <a:off x="362603" y="2183198"/>
            <a:ext cx="114799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LAMS system used to measure transmission length in deep sea during the sea campaigns in 2008 and 2009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 new version of the LAMS device is being constructed, keeping the same idea but simplifying the process by performing in a single deployment, simultaneous measurements at three different distances between emitter and receiver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39B3C91-4B17-4013-A67D-0A80EFF087F6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39"/>
          <a:stretch/>
        </p:blipFill>
        <p:spPr bwMode="auto">
          <a:xfrm>
            <a:off x="7900416" y="3522297"/>
            <a:ext cx="2629418" cy="190431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C08E5F80-158C-43F1-99CE-AED690627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6308" y="5556540"/>
            <a:ext cx="10032124" cy="821052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GB" sz="2000" dirty="0"/>
              <a:t>functional tests on the final boards. </a:t>
            </a:r>
            <a:endParaRPr lang="en-GB" sz="2000" dirty="0">
              <a:solidFill>
                <a:schemeClr val="accent4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2000" dirty="0"/>
              <a:t>Assemble all components into a complete system and run full functional test of the system. </a:t>
            </a:r>
            <a:endParaRPr lang="en-GB" sz="2000" dirty="0">
              <a:solidFill>
                <a:schemeClr val="accent4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1655A6E-8C6F-4A93-B9AA-1A63B1E9B820}"/>
              </a:ext>
            </a:extLst>
          </p:cNvPr>
          <p:cNvSpPr txBox="1"/>
          <p:nvPr/>
        </p:nvSpPr>
        <p:spPr>
          <a:xfrm>
            <a:off x="582576" y="5620549"/>
            <a:ext cx="232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234270"/>
                </a:solidFill>
              </a:rPr>
              <a:t>Currently: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7F75884-9DBF-4232-8F6A-50EEC5DE67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" y="2129403"/>
            <a:ext cx="7059168" cy="3716719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2420D6A-22B2-4128-AF73-91DAF5FB552E}"/>
              </a:ext>
            </a:extLst>
          </p:cNvPr>
          <p:cNvSpPr txBox="1"/>
          <p:nvPr/>
        </p:nvSpPr>
        <p:spPr>
          <a:xfrm>
            <a:off x="6620256" y="3271021"/>
            <a:ext cx="877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Light source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390FAF7-6999-469A-A30E-8EA05A6F3374}"/>
              </a:ext>
            </a:extLst>
          </p:cNvPr>
          <p:cNvSpPr txBox="1"/>
          <p:nvPr/>
        </p:nvSpPr>
        <p:spPr>
          <a:xfrm>
            <a:off x="48768" y="4996891"/>
            <a:ext cx="1152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Sensor module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F59EE55-DD26-47F6-82B5-8B54956317CA}"/>
              </a:ext>
            </a:extLst>
          </p:cNvPr>
          <p:cNvCxnSpPr/>
          <p:nvPr/>
        </p:nvCxnSpPr>
        <p:spPr>
          <a:xfrm>
            <a:off x="5547361" y="4023352"/>
            <a:ext cx="1182623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F488B3D-459A-474B-97B3-6BBAAED85D87}"/>
              </a:ext>
            </a:extLst>
          </p:cNvPr>
          <p:cNvCxnSpPr>
            <a:cxnSpLocks/>
          </p:cNvCxnSpPr>
          <p:nvPr/>
        </p:nvCxnSpPr>
        <p:spPr>
          <a:xfrm>
            <a:off x="3578353" y="4504936"/>
            <a:ext cx="3151631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8192E28-79AD-49BE-87D5-260D700314F7}"/>
              </a:ext>
            </a:extLst>
          </p:cNvPr>
          <p:cNvCxnSpPr>
            <a:cxnSpLocks/>
          </p:cNvCxnSpPr>
          <p:nvPr/>
        </p:nvCxnSpPr>
        <p:spPr>
          <a:xfrm>
            <a:off x="792481" y="5303512"/>
            <a:ext cx="5937503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021AADBB-D3B5-4811-A048-CF8E2A725ACB}"/>
              </a:ext>
            </a:extLst>
          </p:cNvPr>
          <p:cNvSpPr txBox="1"/>
          <p:nvPr/>
        </p:nvSpPr>
        <p:spPr>
          <a:xfrm>
            <a:off x="5859096" y="3962858"/>
            <a:ext cx="712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10 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8B22212-7144-4295-8A51-BA2B7C9235BC}"/>
              </a:ext>
            </a:extLst>
          </p:cNvPr>
          <p:cNvSpPr txBox="1"/>
          <p:nvPr/>
        </p:nvSpPr>
        <p:spPr>
          <a:xfrm>
            <a:off x="4865448" y="4468826"/>
            <a:ext cx="712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16 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3D3E6AF-8E78-4025-AFE7-0F1F20418370}"/>
              </a:ext>
            </a:extLst>
          </p:cNvPr>
          <p:cNvSpPr txBox="1"/>
          <p:nvPr/>
        </p:nvSpPr>
        <p:spPr>
          <a:xfrm>
            <a:off x="3378024" y="5005274"/>
            <a:ext cx="712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20 m</a:t>
            </a:r>
          </a:p>
        </p:txBody>
      </p:sp>
    </p:spTree>
    <p:extLst>
      <p:ext uri="{BB962C8B-B14F-4D97-AF65-F5344CB8AC3E}">
        <p14:creationId xmlns:p14="http://schemas.microsoft.com/office/powerpoint/2010/main" val="19789876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APP group: KM3NeT-INFRADEV related activities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F8317A-9071-409E-B43C-61802085D6D7}"/>
              </a:ext>
            </a:extLst>
          </p:cNvPr>
          <p:cNvSpPr txBox="1"/>
          <p:nvPr/>
        </p:nvSpPr>
        <p:spPr>
          <a:xfrm>
            <a:off x="4362307" y="693469"/>
            <a:ext cx="7173939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Technology transfer and innovation (WP9)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5AE54C-D996-4529-9652-EB6082D3C443}"/>
              </a:ext>
            </a:extLst>
          </p:cNvPr>
          <p:cNvSpPr txBox="1"/>
          <p:nvPr/>
        </p:nvSpPr>
        <p:spPr>
          <a:xfrm>
            <a:off x="5096726" y="2015366"/>
            <a:ext cx="67168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66"/>
                </a:solidFill>
              </a:rPr>
              <a:t>continuous observation of technological advancement in the fields of interest of KM3NeT</a:t>
            </a:r>
            <a:endParaRPr lang="en-US" sz="2000" dirty="0">
              <a:solidFill>
                <a:srgbClr val="000066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66"/>
                </a:solidFill>
              </a:rPr>
              <a:t>presentation of technological solutions developed and adopted/modified by KM3NeT to the relevant industrial fora </a:t>
            </a:r>
            <a:endParaRPr lang="en-US" sz="2000" dirty="0">
              <a:solidFill>
                <a:srgbClr val="000066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66"/>
                </a:solidFill>
              </a:rPr>
              <a:t>exploitation of KM3NeT developed solutions for specific problems</a:t>
            </a:r>
            <a:endParaRPr lang="en-US" sz="2000" dirty="0">
              <a:solidFill>
                <a:srgbClr val="000066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CF009CC-0D4B-4BA6-AECF-A30A8F445A40}"/>
              </a:ext>
            </a:extLst>
          </p:cNvPr>
          <p:cNvGrpSpPr/>
          <p:nvPr/>
        </p:nvGrpSpPr>
        <p:grpSpPr>
          <a:xfrm>
            <a:off x="111386" y="1145208"/>
            <a:ext cx="4490787" cy="4644736"/>
            <a:chOff x="1573678" y="0"/>
            <a:chExt cx="6598772" cy="6681137"/>
          </a:xfrm>
        </p:grpSpPr>
        <p:pic>
          <p:nvPicPr>
            <p:cNvPr id="36" name="Εικόνα 8">
              <a:extLst>
                <a:ext uri="{FF2B5EF4-FFF2-40B4-BE49-F238E27FC236}">
                  <a16:creationId xmlns:a16="http://schemas.microsoft.com/office/drawing/2014/main" id="{6694A6BB-A49C-4A40-8E1A-2DCEE3E682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3678" y="0"/>
              <a:ext cx="3743507" cy="5312214"/>
            </a:xfrm>
            <a:prstGeom prst="rect">
              <a:avLst/>
            </a:prstGeom>
          </p:spPr>
        </p:pic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1851693E-2436-44FD-B3E6-18C8BE736FF6}"/>
                </a:ext>
              </a:extLst>
            </p:cNvPr>
            <p:cNvGrpSpPr/>
            <p:nvPr/>
          </p:nvGrpSpPr>
          <p:grpSpPr>
            <a:xfrm>
              <a:off x="2571035" y="431938"/>
              <a:ext cx="5601415" cy="6249199"/>
              <a:chOff x="2571035" y="431938"/>
              <a:chExt cx="5601415" cy="6249199"/>
            </a:xfrm>
          </p:grpSpPr>
          <p:pic>
            <p:nvPicPr>
              <p:cNvPr id="38" name="Εικόνα 6">
                <a:extLst>
                  <a:ext uri="{FF2B5EF4-FFF2-40B4-BE49-F238E27FC236}">
                    <a16:creationId xmlns:a16="http://schemas.microsoft.com/office/drawing/2014/main" id="{64E8B7FF-DFC4-4272-8AB6-2E73145B51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71035" y="431938"/>
                <a:ext cx="3743507" cy="5310745"/>
              </a:xfrm>
              <a:prstGeom prst="rect">
                <a:avLst/>
              </a:prstGeom>
            </p:spPr>
          </p:pic>
          <p:pic>
            <p:nvPicPr>
              <p:cNvPr id="39" name="Εικόνα 14">
                <a:extLst>
                  <a:ext uri="{FF2B5EF4-FFF2-40B4-BE49-F238E27FC236}">
                    <a16:creationId xmlns:a16="http://schemas.microsoft.com/office/drawing/2014/main" id="{565DAF65-6830-4F38-9B60-E55ED6066A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94084" y="929630"/>
                <a:ext cx="3714861" cy="5310744"/>
              </a:xfrm>
              <a:prstGeom prst="rect">
                <a:avLst/>
              </a:prstGeom>
            </p:spPr>
          </p:pic>
          <p:pic>
            <p:nvPicPr>
              <p:cNvPr id="40" name="Εικόνα 4">
                <a:extLst>
                  <a:ext uri="{FF2B5EF4-FFF2-40B4-BE49-F238E27FC236}">
                    <a16:creationId xmlns:a16="http://schemas.microsoft.com/office/drawing/2014/main" id="{F175A807-6D93-45E8-BC31-3E5CBB9268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28944" y="1400405"/>
                <a:ext cx="3743506" cy="5280732"/>
              </a:xfrm>
              <a:prstGeom prst="rect">
                <a:avLst/>
              </a:prstGeom>
            </p:spPr>
          </p:pic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1D4A2F4-1280-42F9-A030-33A1C3E11A47}"/>
              </a:ext>
            </a:extLst>
          </p:cNvPr>
          <p:cNvGrpSpPr/>
          <p:nvPr/>
        </p:nvGrpSpPr>
        <p:grpSpPr>
          <a:xfrm>
            <a:off x="4690917" y="4646395"/>
            <a:ext cx="7362166" cy="2069166"/>
            <a:chOff x="123136" y="142874"/>
            <a:chExt cx="10424850" cy="3436200"/>
          </a:xfrm>
        </p:grpSpPr>
        <p:pic>
          <p:nvPicPr>
            <p:cNvPr id="42" name="Εικόνα 2">
              <a:extLst>
                <a:ext uri="{FF2B5EF4-FFF2-40B4-BE49-F238E27FC236}">
                  <a16:creationId xmlns:a16="http://schemas.microsoft.com/office/drawing/2014/main" id="{C0998190-3B05-4713-8DD0-BCFA26314CC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3136" y="142874"/>
              <a:ext cx="2427564" cy="3436200"/>
            </a:xfrm>
            <a:prstGeom prst="rect">
              <a:avLst/>
            </a:prstGeom>
          </p:spPr>
        </p:pic>
        <p:pic>
          <p:nvPicPr>
            <p:cNvPr id="43" name="Εικόνα 5">
              <a:extLst>
                <a:ext uri="{FF2B5EF4-FFF2-40B4-BE49-F238E27FC236}">
                  <a16:creationId xmlns:a16="http://schemas.microsoft.com/office/drawing/2014/main" id="{5864F953-BE10-4434-BE70-0F8742894D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114723" y="142874"/>
              <a:ext cx="2433263" cy="3436200"/>
            </a:xfrm>
            <a:prstGeom prst="rect">
              <a:avLst/>
            </a:prstGeom>
          </p:spPr>
        </p:pic>
        <p:pic>
          <p:nvPicPr>
            <p:cNvPr id="44" name="Εικόνα 9">
              <a:extLst>
                <a:ext uri="{FF2B5EF4-FFF2-40B4-BE49-F238E27FC236}">
                  <a16:creationId xmlns:a16="http://schemas.microsoft.com/office/drawing/2014/main" id="{1CF50108-97B1-4BD4-8112-0C475AB8628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786557" y="142874"/>
              <a:ext cx="2430899" cy="3436200"/>
            </a:xfrm>
            <a:prstGeom prst="rect">
              <a:avLst/>
            </a:prstGeom>
          </p:spPr>
        </p:pic>
        <p:pic>
          <p:nvPicPr>
            <p:cNvPr id="59" name="Εικόνα 11">
              <a:extLst>
                <a:ext uri="{FF2B5EF4-FFF2-40B4-BE49-F238E27FC236}">
                  <a16:creationId xmlns:a16="http://schemas.microsoft.com/office/drawing/2014/main" id="{459359E1-242A-4605-9138-36D11D7CF52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453313" y="142874"/>
              <a:ext cx="2425553" cy="3436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004707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1AD7766-753E-41FE-BFED-67A7A8C3FE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62"/>
          <a:stretch/>
        </p:blipFill>
        <p:spPr>
          <a:xfrm>
            <a:off x="178776" y="3928339"/>
            <a:ext cx="3278053" cy="20737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APP group: Outreach activities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25132A3-BA66-4058-8E25-EE761F5D385B}"/>
              </a:ext>
            </a:extLst>
          </p:cNvPr>
          <p:cNvSpPr txBox="1"/>
          <p:nvPr/>
        </p:nvSpPr>
        <p:spPr>
          <a:xfrm>
            <a:off x="0" y="816361"/>
            <a:ext cx="552297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34270"/>
                </a:solidFill>
              </a:rPr>
              <a:t>Participation in technology exhibitions (WP9)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FEB3C1C-B5AE-4585-9316-A0537DE27FF3}"/>
              </a:ext>
            </a:extLst>
          </p:cNvPr>
          <p:cNvSpPr txBox="1"/>
          <p:nvPr/>
        </p:nvSpPr>
        <p:spPr>
          <a:xfrm>
            <a:off x="0" y="5928725"/>
            <a:ext cx="588637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34270"/>
                </a:solidFill>
              </a:rPr>
              <a:t>Education &amp; Training (virtual observatory) (WP4)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4B6A8D8-086E-4A62-AC34-BC9186E71DA2}"/>
              </a:ext>
            </a:extLst>
          </p:cNvPr>
          <p:cNvSpPr txBox="1"/>
          <p:nvPr/>
        </p:nvSpPr>
        <p:spPr>
          <a:xfrm>
            <a:off x="4648510" y="6380030"/>
            <a:ext cx="189961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66"/>
                </a:solidFill>
              </a:rPr>
              <a:t>D. Stavropoulos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A282D62-0DDF-43D6-A9C9-BD5FF575B8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76" y="1399475"/>
            <a:ext cx="3330819" cy="249811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50D93E0-454E-4286-A06B-2D543DEA5A5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164" y="1548528"/>
            <a:ext cx="3278052" cy="246172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07A4E5A-808D-4D98-A3B8-88A6AD5E5C32}"/>
              </a:ext>
            </a:extLst>
          </p:cNvPr>
          <p:cNvSpPr txBox="1"/>
          <p:nvPr/>
        </p:nvSpPr>
        <p:spPr>
          <a:xfrm>
            <a:off x="7195184" y="806857"/>
            <a:ext cx="414336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34270"/>
                </a:solidFill>
              </a:rPr>
              <a:t>Participation in outreach events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E7463E-0B2A-4075-80A2-5C5C32E17A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4759" y="3817014"/>
            <a:ext cx="3846092" cy="288456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229928F-14A8-4F90-91F0-659298B666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997" y="1283828"/>
            <a:ext cx="3846092" cy="2884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6513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Acoustic detection of neutrinos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E0BFB-B554-4B9F-BE5F-07CD893B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0887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84A079-957F-4E8D-BA4E-E01E2AD164AB}" type="slidenum">
              <a:rPr lang="en-GB" altLang="en-US">
                <a:solidFill>
                  <a:srgbClr val="898989"/>
                </a:solidFill>
              </a:rPr>
              <a:pPr eaLnBrk="1" hangingPunct="1"/>
              <a:t>24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9208BB5-F738-42DB-A4E8-AA4E3AF53681}"/>
              </a:ext>
            </a:extLst>
          </p:cNvPr>
          <p:cNvSpPr txBox="1">
            <a:spLocks/>
          </p:cNvSpPr>
          <p:nvPr/>
        </p:nvSpPr>
        <p:spPr>
          <a:xfrm>
            <a:off x="12509" y="878495"/>
            <a:ext cx="11758411" cy="5215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2200" b="1" dirty="0">
                <a:latin typeface="+mj-lt"/>
              </a:rPr>
              <a:t> Study of the potential for acoustic detection of UHE neutrinos</a:t>
            </a:r>
            <a:endParaRPr lang="en-GB" sz="2200" dirty="0">
              <a:latin typeface="+mj-lt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200" dirty="0">
              <a:latin typeface="+mj-lt"/>
            </a:endParaRPr>
          </a:p>
        </p:txBody>
      </p:sp>
      <p:sp>
        <p:nvSpPr>
          <p:cNvPr id="8" name="12 - TextBox">
            <a:extLst>
              <a:ext uri="{FF2B5EF4-FFF2-40B4-BE49-F238E27FC236}">
                <a16:creationId xmlns:a16="http://schemas.microsoft.com/office/drawing/2014/main" id="{D1E8A9C4-0CC7-470B-97E4-2BB90EC40CCB}"/>
              </a:ext>
            </a:extLst>
          </p:cNvPr>
          <p:cNvSpPr txBox="1"/>
          <p:nvPr/>
        </p:nvSpPr>
        <p:spPr>
          <a:xfrm>
            <a:off x="123673" y="1374756"/>
            <a:ext cx="5630952" cy="1909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buFont typeface="Arial" pitchFamily="34" charset="0"/>
              <a:buChar char="•"/>
            </a:pPr>
            <a:r>
              <a:rPr lang="en-US" dirty="0">
                <a:latin typeface="+mn-lt"/>
              </a:rPr>
              <a:t> 2/2018: deployed 2 hydrophones at 1600 m depth to evaluate the acoustic load of the area. </a:t>
            </a:r>
          </a:p>
          <a:p>
            <a:pPr>
              <a:lnSpc>
                <a:spcPct val="114000"/>
              </a:lnSpc>
              <a:buFont typeface="Arial" pitchFamily="34" charset="0"/>
              <a:buChar char="•"/>
            </a:pPr>
            <a:r>
              <a:rPr lang="en-US" dirty="0">
                <a:latin typeface="+mn-lt"/>
              </a:rPr>
              <a:t> 1 month continuous recording</a:t>
            </a:r>
          </a:p>
          <a:p>
            <a:pPr>
              <a:lnSpc>
                <a:spcPct val="114000"/>
              </a:lnSpc>
              <a:buFont typeface="Arial" pitchFamily="34" charset="0"/>
              <a:buChar char="•"/>
            </a:pPr>
            <a:r>
              <a:rPr lang="en-US" dirty="0">
                <a:latin typeface="+mn-lt"/>
              </a:rPr>
              <a:t> Data are used to tune algorithms and MC 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latin typeface="+mn-lt"/>
              </a:rPr>
              <a:t> Recorded sounds include ship traffic, environmental noises like rain, waves, wind, thunder, and marine life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E26B648-3FD4-4A71-BE3E-042B939EDDBA}"/>
              </a:ext>
            </a:extLst>
          </p:cNvPr>
          <p:cNvSpPr txBox="1">
            <a:spLocks/>
          </p:cNvSpPr>
          <p:nvPr/>
        </p:nvSpPr>
        <p:spPr>
          <a:xfrm>
            <a:off x="88081" y="3749277"/>
            <a:ext cx="10860426" cy="392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+mj-lt"/>
              </a:rPr>
              <a:t>Analysis of data collected by the 2 hydrophones deployed: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0C87918-B0F4-435A-985F-72FB1D22DD3F}"/>
              </a:ext>
            </a:extLst>
          </p:cNvPr>
          <p:cNvSpPr txBox="1">
            <a:spLocks/>
          </p:cNvSpPr>
          <p:nvPr/>
        </p:nvSpPr>
        <p:spPr>
          <a:xfrm>
            <a:off x="99721" y="4447722"/>
            <a:ext cx="8580983" cy="7578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+mj-lt"/>
              </a:rPr>
              <a:t>Investigation of the potential of using a wavelet transformation of the sound spectrum as a way to detect the expected signal from UHE neutrino interaction: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7E741A-547C-4543-A1E7-67B15441B3EB}"/>
              </a:ext>
            </a:extLst>
          </p:cNvPr>
          <p:cNvSpPr txBox="1">
            <a:spLocks/>
          </p:cNvSpPr>
          <p:nvPr/>
        </p:nvSpPr>
        <p:spPr>
          <a:xfrm>
            <a:off x="111913" y="5426426"/>
            <a:ext cx="10652782" cy="682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+mj-lt"/>
              </a:rPr>
              <a:t>Acoustic signal analysis and classification : </a:t>
            </a:r>
            <a:r>
              <a:rPr lang="en-GB" sz="2000" b="1" dirty="0">
                <a:latin typeface="+mj-lt"/>
              </a:rPr>
              <a:t>G. </a:t>
            </a:r>
            <a:r>
              <a:rPr lang="en-GB" sz="2000" b="1" dirty="0" err="1">
                <a:latin typeface="+mj-lt"/>
              </a:rPr>
              <a:t>Anagnostou</a:t>
            </a:r>
            <a:r>
              <a:rPr lang="en-GB" sz="2000" b="1" dirty="0">
                <a:latin typeface="+mj-lt"/>
              </a:rPr>
              <a:t>   MSc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59C2AA3-113F-43A2-AE49-CF1A2CD9BC1F}"/>
              </a:ext>
            </a:extLst>
          </p:cNvPr>
          <p:cNvSpPr txBox="1">
            <a:spLocks/>
          </p:cNvSpPr>
          <p:nvPr/>
        </p:nvSpPr>
        <p:spPr>
          <a:xfrm>
            <a:off x="3937289" y="4101586"/>
            <a:ext cx="4743415" cy="5131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+mj-lt"/>
              </a:rPr>
              <a:t>T. </a:t>
            </a:r>
            <a:r>
              <a:rPr lang="en-GB" sz="1800" dirty="0" err="1">
                <a:latin typeface="+mj-lt"/>
              </a:rPr>
              <a:t>Chatzistavrou</a:t>
            </a:r>
            <a:r>
              <a:rPr lang="en-GB" sz="1800" dirty="0">
                <a:latin typeface="+mj-lt"/>
              </a:rPr>
              <a:t>, V. Panagopoulos, G. </a:t>
            </a:r>
            <a:r>
              <a:rPr lang="en-GB" sz="1800" dirty="0" err="1">
                <a:latin typeface="+mj-lt"/>
              </a:rPr>
              <a:t>Anastasiou</a:t>
            </a:r>
            <a:r>
              <a:rPr lang="en-GB" sz="1800" dirty="0">
                <a:latin typeface="+mj-lt"/>
              </a:rPr>
              <a:t> 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FD44817-EAAF-4BE0-984F-C98F5EC13942}"/>
              </a:ext>
            </a:extLst>
          </p:cNvPr>
          <p:cNvSpPr txBox="1">
            <a:spLocks/>
          </p:cNvSpPr>
          <p:nvPr/>
        </p:nvSpPr>
        <p:spPr>
          <a:xfrm>
            <a:off x="3918933" y="5110284"/>
            <a:ext cx="5807167" cy="5131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+mj-lt"/>
              </a:rPr>
              <a:t>T. </a:t>
            </a:r>
            <a:r>
              <a:rPr lang="en-GB" sz="1800" dirty="0" err="1">
                <a:latin typeface="+mj-lt"/>
              </a:rPr>
              <a:t>Chatzistavrou</a:t>
            </a:r>
            <a:r>
              <a:rPr lang="en-GB" sz="1800" dirty="0">
                <a:latin typeface="+mj-lt"/>
              </a:rPr>
              <a:t>, V. Panagopoulos, G. </a:t>
            </a:r>
            <a:r>
              <a:rPr lang="en-GB" sz="1800" dirty="0" err="1">
                <a:latin typeface="+mj-lt"/>
              </a:rPr>
              <a:t>Anagnostou</a:t>
            </a:r>
            <a:r>
              <a:rPr lang="en-GB" sz="1800" dirty="0">
                <a:latin typeface="+mj-lt"/>
              </a:rPr>
              <a:t> 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D07456-1785-4B47-B05A-43F4033415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337" y="1387901"/>
            <a:ext cx="2516874" cy="1680147"/>
          </a:xfrm>
          <a:prstGeom prst="rect">
            <a:avLst/>
          </a:prstGeom>
        </p:spPr>
      </p:pic>
      <p:pic>
        <p:nvPicPr>
          <p:cNvPr id="15" name="11 - Εικόνα" descr="hydro.jpg">
            <a:extLst>
              <a:ext uri="{FF2B5EF4-FFF2-40B4-BE49-F238E27FC236}">
                <a16:creationId xmlns:a16="http://schemas.microsoft.com/office/drawing/2014/main" id="{176C0787-9B92-4274-9823-548B54512B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8077" y="773930"/>
            <a:ext cx="2545191" cy="229411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6D16187-9C59-42F1-9989-C50F6912428E}"/>
              </a:ext>
            </a:extLst>
          </p:cNvPr>
          <p:cNvSpPr txBox="1"/>
          <p:nvPr/>
        </p:nvSpPr>
        <p:spPr>
          <a:xfrm>
            <a:off x="3937289" y="5897756"/>
            <a:ext cx="6827406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234270"/>
                </a:solidFill>
              </a:rPr>
              <a:t>&gt; 95.0% </a:t>
            </a:r>
            <a:r>
              <a:rPr lang="en-US" sz="2000" dirty="0">
                <a:solidFill>
                  <a:srgbClr val="234270"/>
                </a:solidFill>
              </a:rPr>
              <a:t>for an amplitude of the neutrino induced acoustic pulse </a:t>
            </a:r>
            <a:r>
              <a:rPr lang="en-US" sz="2000" b="1" dirty="0">
                <a:solidFill>
                  <a:srgbClr val="234270"/>
                </a:solidFill>
              </a:rPr>
              <a:t>2%</a:t>
            </a:r>
            <a:r>
              <a:rPr lang="en-US" sz="2000" dirty="0">
                <a:solidFill>
                  <a:srgbClr val="234270"/>
                </a:solidFill>
              </a:rPr>
              <a:t> of the maximum amplitude of the ambient noise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D3CA0E-F40C-4088-96D0-1F0460DC5D6C}"/>
              </a:ext>
            </a:extLst>
          </p:cNvPr>
          <p:cNvSpPr txBox="1"/>
          <p:nvPr/>
        </p:nvSpPr>
        <p:spPr>
          <a:xfrm>
            <a:off x="390143" y="5901550"/>
            <a:ext cx="3583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234270"/>
                </a:solidFill>
              </a:rPr>
              <a:t>excellent accuracy on test samples:</a:t>
            </a:r>
          </a:p>
          <a:p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305C074-A2C7-4D10-A58C-ACEC9755F29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7911" y="752324"/>
            <a:ext cx="1029210" cy="231572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1F9B03A-96F6-4135-84F6-91A6DE5B9F36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6048" y="3342415"/>
            <a:ext cx="3402861" cy="16285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12667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Activities in Kalamata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E0BFB-B554-4B9F-BE5F-07CD893B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0887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84A079-957F-4E8D-BA4E-E01E2AD164AB}" type="slidenum">
              <a:rPr lang="en-GB" altLang="en-US">
                <a:solidFill>
                  <a:srgbClr val="898989"/>
                </a:solidFill>
              </a:rPr>
              <a:pPr eaLnBrk="1" hangingPunct="1"/>
              <a:t>25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pic>
        <p:nvPicPr>
          <p:cNvPr id="11" name="Picture 10" descr="Untitled-1">
            <a:extLst>
              <a:ext uri="{FF2B5EF4-FFF2-40B4-BE49-F238E27FC236}">
                <a16:creationId xmlns:a16="http://schemas.microsoft.com/office/drawing/2014/main" id="{F9EF420A-C399-499A-87D1-A2D2120B464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296" y="894805"/>
            <a:ext cx="5163121" cy="365281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11 - Θέση περιεχομένου">
            <a:extLst>
              <a:ext uri="{FF2B5EF4-FFF2-40B4-BE49-F238E27FC236}">
                <a16:creationId xmlns:a16="http://schemas.microsoft.com/office/drawing/2014/main" id="{50B0D46C-EE65-4557-A505-21271087AA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96" y="1150836"/>
            <a:ext cx="6462632" cy="339678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000" b="1">
                <a:solidFill>
                  <a:srgbClr val="000066"/>
                </a:solidFill>
              </a:rPr>
              <a:t>© 2018 </a:t>
            </a:r>
            <a:r>
              <a:rPr lang="en-GB" sz="2000" b="1" dirty="0">
                <a:solidFill>
                  <a:srgbClr val="000066"/>
                </a:solidFill>
              </a:rPr>
              <a:t>XPRIZE Foundation</a:t>
            </a:r>
            <a:r>
              <a:rPr lang="en-US" sz="2000" b="1" dirty="0">
                <a:solidFill>
                  <a:srgbClr val="000066"/>
                </a:solidFill>
              </a:rPr>
              <a:t> competition for innovation in deep sea technology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2000" dirty="0"/>
              <a:t>Mapping of the ocean floor down to 4.000m with an accuracy better than 5m over an area of </a:t>
            </a:r>
            <a:r>
              <a:rPr lang="el-GR" sz="2000" dirty="0"/>
              <a:t>500</a:t>
            </a:r>
            <a:r>
              <a:rPr lang="en-US" sz="2000" dirty="0"/>
              <a:t>Km</a:t>
            </a:r>
            <a:r>
              <a:rPr lang="en-US" sz="2000" baseline="30000" dirty="0"/>
              <a:t>2 </a:t>
            </a:r>
            <a:r>
              <a:rPr lang="en-US" sz="2000" dirty="0"/>
              <a:t>with autonomous systems over 24h.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2000" dirty="0"/>
              <a:t>High-resolution seafloor maps have been delivered to INPP to provide additional information on the site characterization - extremely important for sound propagation measurements and studies.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640EFC-EC78-4B5B-B782-229A995A36B1}"/>
              </a:ext>
            </a:extLst>
          </p:cNvPr>
          <p:cNvSpPr txBox="1"/>
          <p:nvPr/>
        </p:nvSpPr>
        <p:spPr>
          <a:xfrm>
            <a:off x="7510272" y="1703767"/>
            <a:ext cx="1100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detailed map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23B700-327E-43AE-899C-E2896BE359BB}"/>
              </a:ext>
            </a:extLst>
          </p:cNvPr>
          <p:cNvSpPr txBox="1"/>
          <p:nvPr/>
        </p:nvSpPr>
        <p:spPr>
          <a:xfrm>
            <a:off x="9582912" y="4178284"/>
            <a:ext cx="2346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standard online map</a:t>
            </a:r>
          </a:p>
        </p:txBody>
      </p:sp>
      <p:sp>
        <p:nvSpPr>
          <p:cNvPr id="17" name="11 - Θέση περιεχομένου">
            <a:extLst>
              <a:ext uri="{FF2B5EF4-FFF2-40B4-BE49-F238E27FC236}">
                <a16:creationId xmlns:a16="http://schemas.microsoft.com/office/drawing/2014/main" id="{44C843D0-C6C7-49CB-9FE6-51664686F4B6}"/>
              </a:ext>
            </a:extLst>
          </p:cNvPr>
          <p:cNvSpPr txBox="1">
            <a:spLocks/>
          </p:cNvSpPr>
          <p:nvPr/>
        </p:nvSpPr>
        <p:spPr bwMode="auto">
          <a:xfrm>
            <a:off x="169815" y="4777035"/>
            <a:ext cx="11552601" cy="1374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0066"/>
                </a:solidFill>
              </a:rPr>
              <a:t>The DAS experiment using the NESTOR and HCMR e-optical cables 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000" dirty="0">
                <a:solidFill>
                  <a:srgbClr val="002060"/>
                </a:solidFill>
              </a:rPr>
              <a:t>Collaboration between </a:t>
            </a:r>
            <a:r>
              <a:rPr lang="en-US" sz="2000" dirty="0" err="1">
                <a:solidFill>
                  <a:srgbClr val="002060"/>
                </a:solidFill>
              </a:rPr>
              <a:t>Université</a:t>
            </a:r>
            <a:r>
              <a:rPr lang="en-US" sz="2000" dirty="0">
                <a:solidFill>
                  <a:srgbClr val="002060"/>
                </a:solidFill>
              </a:rPr>
              <a:t> Côte d’Azur, CNRS, </a:t>
            </a:r>
            <a:r>
              <a:rPr lang="en-US" sz="2000" dirty="0" err="1">
                <a:solidFill>
                  <a:srgbClr val="002060"/>
                </a:solidFill>
              </a:rPr>
              <a:t>Febus</a:t>
            </a:r>
            <a:r>
              <a:rPr lang="en-US" sz="2000" dirty="0">
                <a:solidFill>
                  <a:srgbClr val="002060"/>
                </a:solidFill>
              </a:rPr>
              <a:t>-optics, HCMR and the INPP aiming at the distributed sensing of earthquakes using two fiber optic seafloor cables, offshore </a:t>
            </a:r>
            <a:r>
              <a:rPr lang="en-US" sz="2000" dirty="0" err="1">
                <a:solidFill>
                  <a:srgbClr val="002060"/>
                </a:solidFill>
              </a:rPr>
              <a:t>Methoni</a:t>
            </a:r>
            <a:r>
              <a:rPr lang="en-US" sz="2000" dirty="0">
                <a:solidFill>
                  <a:srgbClr val="002060"/>
                </a:solidFill>
              </a:rPr>
              <a:t>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l-GR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2333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1 - Θέση περιεχομένου">
            <a:extLst>
              <a:ext uri="{FF2B5EF4-FFF2-40B4-BE49-F238E27FC236}">
                <a16:creationId xmlns:a16="http://schemas.microsoft.com/office/drawing/2014/main" id="{5FCC204D-DC7D-42FC-917C-3BFC9A899095}"/>
              </a:ext>
            </a:extLst>
          </p:cNvPr>
          <p:cNvSpPr txBox="1">
            <a:spLocks/>
          </p:cNvSpPr>
          <p:nvPr/>
        </p:nvSpPr>
        <p:spPr bwMode="auto">
          <a:xfrm>
            <a:off x="587296" y="3466031"/>
            <a:ext cx="11190176" cy="31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Software and Computing meeting, October 2016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KM3NeT Collaboration meeting, February 2017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Workshop on training of internal auditors for quality management systems, September 2017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KM3NeT Steering committee, November 2017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Scientific and Technical Advisory committee meeting, November 2017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Workshop on User ports related to the WP8 of the KM3NeT-INFRADEV project, December 2017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Workshop on Acoustic detection of high energy neutrinos, December 2017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KM3NeT Steering committee, May 2019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APP group performance since the last ISAC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E0BFB-B554-4B9F-BE5F-07CD893B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0887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84A079-957F-4E8D-BA4E-E01E2AD164AB}" type="slidenum">
              <a:rPr lang="en-GB" altLang="en-US">
                <a:solidFill>
                  <a:srgbClr val="898989"/>
                </a:solidFill>
              </a:rPr>
              <a:pPr eaLnBrk="1" hangingPunct="1"/>
              <a:t>26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10" name="11 - Θέση περιεχομένου">
            <a:extLst>
              <a:ext uri="{FF2B5EF4-FFF2-40B4-BE49-F238E27FC236}">
                <a16:creationId xmlns:a16="http://schemas.microsoft.com/office/drawing/2014/main" id="{88027E59-1873-4F5E-9606-031814E511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88" y="1095014"/>
            <a:ext cx="7669640" cy="55293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b="1" dirty="0"/>
              <a:t>Publications &amp; Talks</a:t>
            </a:r>
            <a:r>
              <a:rPr lang="en-US" sz="2000" dirty="0"/>
              <a:t>:</a:t>
            </a:r>
          </a:p>
        </p:txBody>
      </p:sp>
      <p:sp>
        <p:nvSpPr>
          <p:cNvPr id="15" name="11 - Θέση περιεχομένου">
            <a:extLst>
              <a:ext uri="{FF2B5EF4-FFF2-40B4-BE49-F238E27FC236}">
                <a16:creationId xmlns:a16="http://schemas.microsoft.com/office/drawing/2014/main" id="{49CFA322-A01C-441F-944A-4686B64367D2}"/>
              </a:ext>
            </a:extLst>
          </p:cNvPr>
          <p:cNvSpPr txBox="1">
            <a:spLocks/>
          </p:cNvSpPr>
          <p:nvPr/>
        </p:nvSpPr>
        <p:spPr bwMode="auto">
          <a:xfrm>
            <a:off x="486808" y="1465064"/>
            <a:ext cx="10169000" cy="990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22 publications including conference proceedings (12 from the APP group)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15 presentations in Conferences/Workshops</a:t>
            </a:r>
          </a:p>
        </p:txBody>
      </p:sp>
      <p:sp>
        <p:nvSpPr>
          <p:cNvPr id="18" name="11 - Θέση περιεχομένου">
            <a:extLst>
              <a:ext uri="{FF2B5EF4-FFF2-40B4-BE49-F238E27FC236}">
                <a16:creationId xmlns:a16="http://schemas.microsoft.com/office/drawing/2014/main" id="{7F7C98E4-68AB-40DE-9B20-AC034C4E3A4C}"/>
              </a:ext>
            </a:extLst>
          </p:cNvPr>
          <p:cNvSpPr txBox="1">
            <a:spLocks/>
          </p:cNvSpPr>
          <p:nvPr/>
        </p:nvSpPr>
        <p:spPr bwMode="auto">
          <a:xfrm>
            <a:off x="152400" y="2997946"/>
            <a:ext cx="7669640" cy="552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b="1" dirty="0"/>
              <a:t>KM3NeT meetings / workshops held at INPP</a:t>
            </a:r>
            <a:r>
              <a:rPr lang="en-US" sz="2000" dirty="0"/>
              <a:t>:</a:t>
            </a:r>
          </a:p>
        </p:txBody>
      </p:sp>
      <p:sp>
        <p:nvSpPr>
          <p:cNvPr id="11" name="11 - Θέση περιεχομένου">
            <a:extLst>
              <a:ext uri="{FF2B5EF4-FFF2-40B4-BE49-F238E27FC236}">
                <a16:creationId xmlns:a16="http://schemas.microsoft.com/office/drawing/2014/main" id="{62542C3C-5AEA-4FA0-9A9F-4AAA267DFC34}"/>
              </a:ext>
            </a:extLst>
          </p:cNvPr>
          <p:cNvSpPr txBox="1">
            <a:spLocks/>
          </p:cNvSpPr>
          <p:nvPr/>
        </p:nvSpPr>
        <p:spPr bwMode="auto">
          <a:xfrm>
            <a:off x="176784" y="2381270"/>
            <a:ext cx="8558142" cy="552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b="1" dirty="0"/>
              <a:t>2 PhD, 3 MSc, 2 Diploma theses completed, 8 internships; 3 ongoing PhD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639875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APP group: plans for the near and mid-term future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E0BFB-B554-4B9F-BE5F-07CD893B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0887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84A079-957F-4E8D-BA4E-E01E2AD164AB}" type="slidenum">
              <a:rPr lang="en-GB" altLang="en-US">
                <a:solidFill>
                  <a:srgbClr val="898989"/>
                </a:solidFill>
              </a:rPr>
              <a:pPr eaLnBrk="1" hangingPunct="1"/>
              <a:t>27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10" name="11 - Θέση περιεχομένου">
            <a:extLst>
              <a:ext uri="{FF2B5EF4-FFF2-40B4-BE49-F238E27FC236}">
                <a16:creationId xmlns:a16="http://schemas.microsoft.com/office/drawing/2014/main" id="{88027E59-1873-4F5E-9606-031814E511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928" y="1050007"/>
            <a:ext cx="7669640" cy="55293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Continue work on the topics presented:  </a:t>
            </a:r>
          </a:p>
        </p:txBody>
      </p:sp>
      <p:sp>
        <p:nvSpPr>
          <p:cNvPr id="13" name="11 - Θέση περιεχομένου">
            <a:extLst>
              <a:ext uri="{FF2B5EF4-FFF2-40B4-BE49-F238E27FC236}">
                <a16:creationId xmlns:a16="http://schemas.microsoft.com/office/drawing/2014/main" id="{17A01E41-245C-40ED-B715-BF244CB72736}"/>
              </a:ext>
            </a:extLst>
          </p:cNvPr>
          <p:cNvSpPr txBox="1">
            <a:spLocks/>
          </p:cNvSpPr>
          <p:nvPr/>
        </p:nvSpPr>
        <p:spPr bwMode="auto">
          <a:xfrm>
            <a:off x="700168" y="1497011"/>
            <a:ext cx="7669640" cy="1438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2000" dirty="0"/>
              <a:t> KM3NeT DOM integration (&amp; calibration and testing of components) 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2000" dirty="0"/>
              <a:t>QA/QC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2000" dirty="0"/>
              <a:t>physics analyses and studies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2000" dirty="0"/>
          </a:p>
        </p:txBody>
      </p:sp>
      <p:sp>
        <p:nvSpPr>
          <p:cNvPr id="17" name="11 - Θέση περιεχομένου">
            <a:extLst>
              <a:ext uri="{FF2B5EF4-FFF2-40B4-BE49-F238E27FC236}">
                <a16:creationId xmlns:a16="http://schemas.microsoft.com/office/drawing/2014/main" id="{7C884FDD-7338-44AD-9082-AD2AF4927861}"/>
              </a:ext>
            </a:extLst>
          </p:cNvPr>
          <p:cNvSpPr txBox="1">
            <a:spLocks/>
          </p:cNvSpPr>
          <p:nvPr/>
        </p:nvSpPr>
        <p:spPr bwMode="auto">
          <a:xfrm>
            <a:off x="310024" y="2994631"/>
            <a:ext cx="7669640" cy="552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Intensify efforts towards acoustic neutrino detection  </a:t>
            </a:r>
          </a:p>
        </p:txBody>
      </p:sp>
      <p:sp>
        <p:nvSpPr>
          <p:cNvPr id="18" name="11 - Θέση περιεχομένου">
            <a:extLst>
              <a:ext uri="{FF2B5EF4-FFF2-40B4-BE49-F238E27FC236}">
                <a16:creationId xmlns:a16="http://schemas.microsoft.com/office/drawing/2014/main" id="{05A87BF6-C390-453C-8799-CD9A99FE73E8}"/>
              </a:ext>
            </a:extLst>
          </p:cNvPr>
          <p:cNvSpPr txBox="1">
            <a:spLocks/>
          </p:cNvSpPr>
          <p:nvPr/>
        </p:nvSpPr>
        <p:spPr bwMode="auto">
          <a:xfrm>
            <a:off x="409073" y="4679428"/>
            <a:ext cx="11278472" cy="157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2000" dirty="0"/>
              <a:t>Continue to work within the KM3NeT Collaboration with the strategic goal of establishing an infrastructure for the detection of high energy and/or ultra-high energy neutrinos in the deep Ionian Sea.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D19255-1C14-4F17-B265-7066C5E0C04B}"/>
              </a:ext>
            </a:extLst>
          </p:cNvPr>
          <p:cNvSpPr txBox="1"/>
          <p:nvPr/>
        </p:nvSpPr>
        <p:spPr>
          <a:xfrm>
            <a:off x="409073" y="3884383"/>
            <a:ext cx="1116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Funding is a major issue for continuing our current and planned activities  </a:t>
            </a:r>
          </a:p>
        </p:txBody>
      </p:sp>
    </p:spTree>
    <p:extLst>
      <p:ext uri="{BB962C8B-B14F-4D97-AF65-F5344CB8AC3E}">
        <p14:creationId xmlns:p14="http://schemas.microsoft.com/office/powerpoint/2010/main" val="2610083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3760" y="-34013"/>
            <a:ext cx="10213440" cy="722857"/>
          </a:xfrm>
        </p:spPr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KM3NeT-ARCA: A Neutrino Telescope in the Mediterranean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" name="Text Box 2">
            <a:extLst>
              <a:ext uri="{FF2B5EF4-FFF2-40B4-BE49-F238E27FC236}">
                <a16:creationId xmlns:a16="http://schemas.microsoft.com/office/drawing/2014/main" id="{2CA704AE-2027-47C0-8721-2F6A6D46D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729605"/>
            <a:ext cx="251333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200" dirty="0">
                <a:solidFill>
                  <a:srgbClr val="000066"/>
                </a:solidFill>
                <a:latin typeface="+mn-lt"/>
              </a:rPr>
              <a:t>Cosmic Rays</a:t>
            </a:r>
            <a:endParaRPr lang="el-GR" altLang="en-US" sz="2200" dirty="0">
              <a:solidFill>
                <a:srgbClr val="000066"/>
              </a:solidFill>
              <a:latin typeface="+mn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9528A4-7A6B-44B0-BB92-BA09B8EC6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" y="1201865"/>
            <a:ext cx="2568702" cy="2717894"/>
          </a:xfrm>
          <a:prstGeom prst="rect">
            <a:avLst/>
          </a:prstGeom>
        </p:spPr>
      </p:pic>
      <p:sp>
        <p:nvSpPr>
          <p:cNvPr id="16" name="Text Box 2">
            <a:extLst>
              <a:ext uri="{FF2B5EF4-FFF2-40B4-BE49-F238E27FC236}">
                <a16:creationId xmlns:a16="http://schemas.microsoft.com/office/drawing/2014/main" id="{0B5D5B6B-443F-4632-A33D-9699B6844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02" y="3978773"/>
            <a:ext cx="299491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b="1" dirty="0">
                <a:solidFill>
                  <a:srgbClr val="000066"/>
                </a:solidFill>
                <a:latin typeface="+mn-lt"/>
              </a:rPr>
              <a:t>acceleration sources remain mostly unknown</a:t>
            </a:r>
            <a:endParaRPr lang="el-GR" altLang="en-US" sz="1800" b="1" dirty="0">
              <a:solidFill>
                <a:srgbClr val="000066"/>
              </a:solidFill>
              <a:latin typeface="+mn-l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700A600-916E-453B-8E51-07ACA2DC03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2557" y="1239764"/>
            <a:ext cx="4053713" cy="2401993"/>
          </a:xfrm>
          <a:prstGeom prst="rect">
            <a:avLst/>
          </a:prstGeom>
        </p:spPr>
      </p:pic>
      <p:sp>
        <p:nvSpPr>
          <p:cNvPr id="15" name="Text Box 2">
            <a:extLst>
              <a:ext uri="{FF2B5EF4-FFF2-40B4-BE49-F238E27FC236}">
                <a16:creationId xmlns:a16="http://schemas.microsoft.com/office/drawing/2014/main" id="{CFDDC935-561B-496E-87DC-11151D9B7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7535" y="794770"/>
            <a:ext cx="44676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200" dirty="0">
                <a:solidFill>
                  <a:srgbClr val="000066"/>
                </a:solidFill>
                <a:latin typeface="+mn-lt"/>
              </a:rPr>
              <a:t>Astrophysical Neutrino Flux (</a:t>
            </a:r>
            <a:r>
              <a:rPr lang="en-US" altLang="en-US" sz="2200" dirty="0" err="1">
                <a:solidFill>
                  <a:srgbClr val="000066"/>
                </a:solidFill>
                <a:latin typeface="+mn-lt"/>
              </a:rPr>
              <a:t>IceCube</a:t>
            </a:r>
            <a:r>
              <a:rPr lang="en-US" altLang="en-US" sz="2200" dirty="0">
                <a:solidFill>
                  <a:srgbClr val="000066"/>
                </a:solidFill>
                <a:latin typeface="+mn-lt"/>
              </a:rPr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F63F4A-37CD-40EC-99D1-2368C47EA197}"/>
              </a:ext>
            </a:extLst>
          </p:cNvPr>
          <p:cNvSpPr txBox="1"/>
          <p:nvPr/>
        </p:nvSpPr>
        <p:spPr>
          <a:xfrm>
            <a:off x="8012557" y="3602200"/>
            <a:ext cx="2755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from C. </a:t>
            </a:r>
            <a:r>
              <a:rPr lang="en-US" sz="1600" i="1" dirty="0" err="1"/>
              <a:t>Kopper</a:t>
            </a:r>
            <a:r>
              <a:rPr lang="en-US" sz="1600" i="1" dirty="0"/>
              <a:t> NOW 2018</a:t>
            </a:r>
          </a:p>
        </p:txBody>
      </p:sp>
      <p:sp>
        <p:nvSpPr>
          <p:cNvPr id="19" name="Text Box 2">
            <a:extLst>
              <a:ext uri="{FF2B5EF4-FFF2-40B4-BE49-F238E27FC236}">
                <a16:creationId xmlns:a16="http://schemas.microsoft.com/office/drawing/2014/main" id="{014937A2-AC2F-4BC6-91EE-A388FF0A2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7263" y="3850757"/>
            <a:ext cx="43360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b="1" dirty="0" err="1">
                <a:solidFill>
                  <a:srgbClr val="000066"/>
                </a:solidFill>
                <a:latin typeface="+mn-lt"/>
              </a:rPr>
              <a:t>IceCube</a:t>
            </a:r>
            <a:r>
              <a:rPr lang="en-US" altLang="en-US" sz="1800" b="1" dirty="0">
                <a:solidFill>
                  <a:srgbClr val="000066"/>
                </a:solidFill>
                <a:latin typeface="+mn-lt"/>
              </a:rPr>
              <a:t> measures neutrinos up to ~10</a:t>
            </a:r>
            <a:r>
              <a:rPr lang="en-US" altLang="en-US" sz="1800" b="1" baseline="30000" dirty="0">
                <a:solidFill>
                  <a:srgbClr val="000066"/>
                </a:solidFill>
                <a:latin typeface="+mn-lt"/>
              </a:rPr>
              <a:t>8</a:t>
            </a:r>
            <a:r>
              <a:rPr lang="en-US" altLang="en-US" sz="1800" b="1" dirty="0">
                <a:solidFill>
                  <a:srgbClr val="000066"/>
                </a:solidFill>
                <a:latin typeface="+mn-lt"/>
              </a:rPr>
              <a:t>GeV – origin of HE neutrinos not known </a:t>
            </a:r>
            <a:endParaRPr lang="el-GR" altLang="en-US" sz="1800" b="1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25C8712A-15E3-47F4-89BA-E6F4F4668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4923FBE-3BDA-4301-AAC6-E935E0F21CE5}" type="slidenum">
              <a:rPr lang="en-GB" altLang="en-US">
                <a:solidFill>
                  <a:srgbClr val="898989"/>
                </a:solidFill>
              </a:rPr>
              <a:pPr eaLnBrk="1" hangingPunct="1"/>
              <a:t>3</a:t>
            </a:fld>
            <a:endParaRPr lang="en-GB" altLang="en-US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148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3760" y="-34013"/>
            <a:ext cx="10213440" cy="722857"/>
          </a:xfrm>
        </p:spPr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KM3NeT-ARCA: A Neutrino Telescope in the Mediterranean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12" name="Picture 2" descr="C:\Users\Christos\Desktop\summerschool2013\galacticplane.png">
            <a:extLst>
              <a:ext uri="{FF2B5EF4-FFF2-40B4-BE49-F238E27FC236}">
                <a16:creationId xmlns:a16="http://schemas.microsoft.com/office/drawing/2014/main" id="{48A79F6D-A9A6-4884-B119-A84A698782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640"/>
          <a:stretch/>
        </p:blipFill>
        <p:spPr bwMode="auto">
          <a:xfrm>
            <a:off x="2544191" y="4220226"/>
            <a:ext cx="6514465" cy="1887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2">
            <a:extLst>
              <a:ext uri="{FF2B5EF4-FFF2-40B4-BE49-F238E27FC236}">
                <a16:creationId xmlns:a16="http://schemas.microsoft.com/office/drawing/2014/main" id="{2CA704AE-2027-47C0-8721-2F6A6D46D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729605"/>
            <a:ext cx="251333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200" dirty="0">
                <a:solidFill>
                  <a:srgbClr val="000066"/>
                </a:solidFill>
                <a:latin typeface="+mn-lt"/>
              </a:rPr>
              <a:t>Cosmic Rays</a:t>
            </a:r>
            <a:endParaRPr lang="el-GR" altLang="en-US" sz="2200" dirty="0">
              <a:solidFill>
                <a:srgbClr val="000066"/>
              </a:solidFill>
              <a:latin typeface="+mn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9528A4-7A6B-44B0-BB92-BA09B8EC65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" y="1201865"/>
            <a:ext cx="2568702" cy="2717894"/>
          </a:xfrm>
          <a:prstGeom prst="rect">
            <a:avLst/>
          </a:prstGeom>
        </p:spPr>
      </p:pic>
      <p:sp>
        <p:nvSpPr>
          <p:cNvPr id="16" name="Text Box 2">
            <a:extLst>
              <a:ext uri="{FF2B5EF4-FFF2-40B4-BE49-F238E27FC236}">
                <a16:creationId xmlns:a16="http://schemas.microsoft.com/office/drawing/2014/main" id="{0B5D5B6B-443F-4632-A33D-9699B6844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02" y="3978773"/>
            <a:ext cx="299491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b="1" dirty="0">
                <a:solidFill>
                  <a:srgbClr val="000066"/>
                </a:solidFill>
                <a:latin typeface="+mn-lt"/>
              </a:rPr>
              <a:t>acceleration sources remain mostly unknown</a:t>
            </a:r>
            <a:endParaRPr lang="el-GR" altLang="en-US" sz="1800" b="1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26D27B5F-A4E0-4887-973D-F667312FF4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9951" y="1916512"/>
            <a:ext cx="2023872" cy="593725"/>
          </a:xfrm>
          <a:prstGeom prst="rect">
            <a:avLst/>
          </a:prstGeom>
          <a:solidFill>
            <a:srgbClr val="0047FF">
              <a:alpha val="70195"/>
            </a:srgbClr>
          </a:solidFill>
          <a:ln w="25560">
            <a:solidFill>
              <a:srgbClr val="00008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200" b="1" dirty="0">
                <a:solidFill>
                  <a:schemeClr val="bg1"/>
                </a:solidFill>
                <a:latin typeface="+mn-lt"/>
              </a:rPr>
              <a:t>KM3NeT-ARCA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057C47-4980-4FD1-A83E-B24FF4065149}"/>
              </a:ext>
            </a:extLst>
          </p:cNvPr>
          <p:cNvSpPr txBox="1"/>
          <p:nvPr/>
        </p:nvSpPr>
        <p:spPr>
          <a:xfrm>
            <a:off x="2901696" y="2617035"/>
            <a:ext cx="526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Sky maps with unprecedented angular resolution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4C9EB4-92F0-4D6D-84A1-76E6FB657917}"/>
              </a:ext>
            </a:extLst>
          </p:cNvPr>
          <p:cNvSpPr txBox="1"/>
          <p:nvPr/>
        </p:nvSpPr>
        <p:spPr>
          <a:xfrm>
            <a:off x="3267456" y="2974848"/>
            <a:ext cx="3813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tracks @ 10 </a:t>
            </a:r>
            <a:r>
              <a:rPr lang="en-US" dirty="0" err="1"/>
              <a:t>TeV</a:t>
            </a:r>
            <a:r>
              <a:rPr lang="en-US" dirty="0"/>
              <a:t> : ~</a:t>
            </a:r>
            <a:r>
              <a:rPr lang="en-US" b="1" dirty="0"/>
              <a:t>0</a:t>
            </a:r>
            <a:r>
              <a:rPr lang="en-US" b="1" dirty="0">
                <a:cs typeface="Calibri" panose="020F0502020204030204" pitchFamily="34" charset="0"/>
              </a:rPr>
              <a:t>.1</a:t>
            </a:r>
            <a:r>
              <a:rPr lang="en-US" altLang="en-US" b="1" dirty="0">
                <a:cs typeface="Calibri" panose="020F0502020204030204" pitchFamily="34" charset="0"/>
              </a:rPr>
              <a:t>°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cs typeface="Calibri" panose="020F0502020204030204" pitchFamily="34" charset="0"/>
              </a:rPr>
              <a:t>cascades @ 10TeV : </a:t>
            </a:r>
            <a:r>
              <a:rPr lang="en-US" b="1" dirty="0">
                <a:cs typeface="Calibri" panose="020F0502020204030204" pitchFamily="34" charset="0"/>
              </a:rPr>
              <a:t>&lt; 2</a:t>
            </a:r>
            <a:r>
              <a:rPr lang="en-US" altLang="en-US" b="1" dirty="0">
                <a:cs typeface="Calibri" panose="020F0502020204030204" pitchFamily="34" charset="0"/>
              </a:rPr>
              <a:t>°</a:t>
            </a:r>
            <a:endParaRPr lang="en-US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F813A4-D50E-4E09-B537-EA7C990887AE}"/>
              </a:ext>
            </a:extLst>
          </p:cNvPr>
          <p:cNvSpPr txBox="1"/>
          <p:nvPr/>
        </p:nvSpPr>
        <p:spPr>
          <a:xfrm>
            <a:off x="2944368" y="3817947"/>
            <a:ext cx="4998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High visibility (~70%) of the Galactic Centre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700A600-916E-453B-8E51-07ACA2DC03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2557" y="1239764"/>
            <a:ext cx="4053713" cy="2401993"/>
          </a:xfrm>
          <a:prstGeom prst="rect">
            <a:avLst/>
          </a:prstGeom>
        </p:spPr>
      </p:pic>
      <p:sp>
        <p:nvSpPr>
          <p:cNvPr id="15" name="Text Box 2">
            <a:extLst>
              <a:ext uri="{FF2B5EF4-FFF2-40B4-BE49-F238E27FC236}">
                <a16:creationId xmlns:a16="http://schemas.microsoft.com/office/drawing/2014/main" id="{CFDDC935-561B-496E-87DC-11151D9B7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7535" y="794770"/>
            <a:ext cx="44676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200" dirty="0">
                <a:solidFill>
                  <a:srgbClr val="000066"/>
                </a:solidFill>
                <a:latin typeface="+mn-lt"/>
              </a:rPr>
              <a:t>Astrophysical Neutrino Flux (</a:t>
            </a:r>
            <a:r>
              <a:rPr lang="en-US" altLang="en-US" sz="2200" dirty="0" err="1">
                <a:solidFill>
                  <a:srgbClr val="000066"/>
                </a:solidFill>
                <a:latin typeface="+mn-lt"/>
              </a:rPr>
              <a:t>IceCube</a:t>
            </a:r>
            <a:r>
              <a:rPr lang="en-US" altLang="en-US" sz="2200" dirty="0">
                <a:solidFill>
                  <a:srgbClr val="000066"/>
                </a:solidFill>
                <a:latin typeface="+mn-lt"/>
              </a:rPr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F63F4A-37CD-40EC-99D1-2368C47EA197}"/>
              </a:ext>
            </a:extLst>
          </p:cNvPr>
          <p:cNvSpPr txBox="1"/>
          <p:nvPr/>
        </p:nvSpPr>
        <p:spPr>
          <a:xfrm>
            <a:off x="8012557" y="3602200"/>
            <a:ext cx="2755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from C. </a:t>
            </a:r>
            <a:r>
              <a:rPr lang="en-US" sz="1600" i="1" dirty="0" err="1"/>
              <a:t>Kopper</a:t>
            </a:r>
            <a:r>
              <a:rPr lang="en-US" sz="1600" i="1" dirty="0"/>
              <a:t> NOW 2018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80DE15-48E8-4579-96D6-C777F9B36485}"/>
              </a:ext>
            </a:extLst>
          </p:cNvPr>
          <p:cNvSpPr txBox="1"/>
          <p:nvPr/>
        </p:nvSpPr>
        <p:spPr>
          <a:xfrm>
            <a:off x="2881438" y="5996516"/>
            <a:ext cx="5860225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/>
              <a:t>Confirm measured astrophysical neutrino flux by </a:t>
            </a:r>
            <a:r>
              <a:rPr lang="en-US" dirty="0" err="1"/>
              <a:t>IceCube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/>
              <a:t>Multi-messenger astronomy</a:t>
            </a:r>
          </a:p>
        </p:txBody>
      </p:sp>
      <p:sp>
        <p:nvSpPr>
          <p:cNvPr id="19" name="Text Box 2">
            <a:extLst>
              <a:ext uri="{FF2B5EF4-FFF2-40B4-BE49-F238E27FC236}">
                <a16:creationId xmlns:a16="http://schemas.microsoft.com/office/drawing/2014/main" id="{014937A2-AC2F-4BC6-91EE-A388FF0A2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7263" y="3850757"/>
            <a:ext cx="43360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b="1" dirty="0" err="1">
                <a:solidFill>
                  <a:srgbClr val="000066"/>
                </a:solidFill>
                <a:latin typeface="+mn-lt"/>
              </a:rPr>
              <a:t>IceCube</a:t>
            </a:r>
            <a:r>
              <a:rPr lang="en-US" altLang="en-US" sz="1800" b="1" dirty="0">
                <a:solidFill>
                  <a:srgbClr val="000066"/>
                </a:solidFill>
                <a:latin typeface="+mn-lt"/>
              </a:rPr>
              <a:t> measures neutrinos up to ~10</a:t>
            </a:r>
            <a:r>
              <a:rPr lang="en-US" altLang="en-US" sz="1800" b="1" baseline="30000" dirty="0">
                <a:solidFill>
                  <a:srgbClr val="000066"/>
                </a:solidFill>
                <a:latin typeface="+mn-lt"/>
              </a:rPr>
              <a:t>8</a:t>
            </a:r>
            <a:r>
              <a:rPr lang="en-US" altLang="en-US" sz="1800" b="1" dirty="0">
                <a:solidFill>
                  <a:srgbClr val="000066"/>
                </a:solidFill>
                <a:latin typeface="+mn-lt"/>
              </a:rPr>
              <a:t>GeV – origin of HE neutrinos not known </a:t>
            </a:r>
            <a:endParaRPr lang="el-GR" altLang="en-US" sz="1800" b="1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21" name="Slide Number Placeholder 3">
            <a:extLst>
              <a:ext uri="{FF2B5EF4-FFF2-40B4-BE49-F238E27FC236}">
                <a16:creationId xmlns:a16="http://schemas.microsoft.com/office/drawing/2014/main" id="{9865F923-A514-46F8-AAA0-F2F9D6592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4923FBE-3BDA-4301-AAC6-E935E0F21CE5}" type="slidenum">
              <a:rPr lang="en-GB" altLang="en-US">
                <a:solidFill>
                  <a:srgbClr val="898989"/>
                </a:solidFill>
              </a:rPr>
              <a:pPr eaLnBrk="1" hangingPunct="1"/>
              <a:t>4</a:t>
            </a:fld>
            <a:endParaRPr lang="en-GB" altLang="en-US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935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Science Objectives: Neutrino Physics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30" name="Group 45">
            <a:extLst>
              <a:ext uri="{FF2B5EF4-FFF2-40B4-BE49-F238E27FC236}">
                <a16:creationId xmlns:a16="http://schemas.microsoft.com/office/drawing/2014/main" id="{375D5185-BB2F-45E5-B460-1E28DF291F34}"/>
              </a:ext>
            </a:extLst>
          </p:cNvPr>
          <p:cNvGrpSpPr>
            <a:grpSpLocks/>
          </p:cNvGrpSpPr>
          <p:nvPr/>
        </p:nvGrpSpPr>
        <p:grpSpPr bwMode="auto">
          <a:xfrm>
            <a:off x="5898514" y="4257739"/>
            <a:ext cx="3822700" cy="2489200"/>
            <a:chOff x="591678" y="1670050"/>
            <a:chExt cx="6082204" cy="4845050"/>
          </a:xfrm>
        </p:grpSpPr>
        <p:pic>
          <p:nvPicPr>
            <p:cNvPr id="31" name="Picture 25">
              <a:extLst>
                <a:ext uri="{FF2B5EF4-FFF2-40B4-BE49-F238E27FC236}">
                  <a16:creationId xmlns:a16="http://schemas.microsoft.com/office/drawing/2014/main" id="{03DCDF0F-D625-4DA7-B763-53C3B4B3ABF9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00" t="1698" r="30499" b="1282"/>
            <a:stretch>
              <a:fillRect/>
            </a:stretch>
          </p:blipFill>
          <p:spPr bwMode="auto">
            <a:xfrm>
              <a:off x="1041399" y="1720969"/>
              <a:ext cx="5486400" cy="4000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Line 30">
              <a:extLst>
                <a:ext uri="{FF2B5EF4-FFF2-40B4-BE49-F238E27FC236}">
                  <a16:creationId xmlns:a16="http://schemas.microsoft.com/office/drawing/2014/main" id="{A1EC31DB-ED68-42E2-9847-E1833CE10C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9863" y="1889125"/>
              <a:ext cx="0" cy="372586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33" name="Group 36">
              <a:extLst>
                <a:ext uri="{FF2B5EF4-FFF2-40B4-BE49-F238E27FC236}">
                  <a16:creationId xmlns:a16="http://schemas.microsoft.com/office/drawing/2014/main" id="{59350EDE-D9A4-4517-A63F-765A63EE44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96950" y="5670550"/>
              <a:ext cx="5676932" cy="844550"/>
              <a:chOff x="36" y="72"/>
              <a:chExt cx="3576" cy="532"/>
            </a:xfrm>
          </p:grpSpPr>
          <p:sp>
            <p:nvSpPr>
              <p:cNvPr id="51" name="Rectangle 32">
                <a:extLst>
                  <a:ext uri="{FF2B5EF4-FFF2-40B4-BE49-F238E27FC236}">
                    <a16:creationId xmlns:a16="http://schemas.microsoft.com/office/drawing/2014/main" id="{34885B62-B407-46E9-AC4C-80BC2129B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" y="72"/>
                <a:ext cx="75" cy="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/>
                  <a:t>1</a:t>
                </a:r>
              </a:p>
            </p:txBody>
          </p:sp>
          <p:sp>
            <p:nvSpPr>
              <p:cNvPr id="55" name="Rectangle 33">
                <a:extLst>
                  <a:ext uri="{FF2B5EF4-FFF2-40B4-BE49-F238E27FC236}">
                    <a16:creationId xmlns:a16="http://schemas.microsoft.com/office/drawing/2014/main" id="{B42DE180-8296-4EDC-98C8-ACB39D0237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0"/>
                <a:ext cx="75" cy="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/>
                  <a:t>5</a:t>
                </a:r>
              </a:p>
            </p:txBody>
          </p:sp>
          <p:sp>
            <p:nvSpPr>
              <p:cNvPr id="56" name="Rectangle 35">
                <a:extLst>
                  <a:ext uri="{FF2B5EF4-FFF2-40B4-BE49-F238E27FC236}">
                    <a16:creationId xmlns:a16="http://schemas.microsoft.com/office/drawing/2014/main" id="{38BEEE1B-AFDE-4993-A946-56801AEF1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1" y="302"/>
                <a:ext cx="1071" cy="3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600"/>
                  <a:t>E</a:t>
                </a:r>
                <a:r>
                  <a:rPr lang="en-US" altLang="en-US" sz="1600" baseline="-6000">
                    <a:latin typeface="Candara" panose="020E0502030303020204" pitchFamily="34" charset="0"/>
                    <a:sym typeface="Candara" panose="020E0502030303020204" pitchFamily="34" charset="0"/>
                  </a:rPr>
                  <a:t>ν</a:t>
                </a:r>
                <a:r>
                  <a:rPr lang="en-US" altLang="en-US" sz="1600"/>
                  <a:t> [GeV]</a:t>
                </a:r>
              </a:p>
            </p:txBody>
          </p:sp>
        </p:grpSp>
        <p:sp>
          <p:nvSpPr>
            <p:cNvPr id="34" name="Rectangle 38">
              <a:extLst>
                <a:ext uri="{FF2B5EF4-FFF2-40B4-BE49-F238E27FC236}">
                  <a16:creationId xmlns:a16="http://schemas.microsoft.com/office/drawing/2014/main" id="{DE23E426-C24F-4FBC-9F31-7EA3D0F89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254" y="1670050"/>
              <a:ext cx="119104" cy="419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1</a:t>
              </a:r>
            </a:p>
          </p:txBody>
        </p:sp>
        <p:sp>
          <p:nvSpPr>
            <p:cNvPr id="35" name="Rectangle 39">
              <a:extLst>
                <a:ext uri="{FF2B5EF4-FFF2-40B4-BE49-F238E27FC236}">
                  <a16:creationId xmlns:a16="http://schemas.microsoft.com/office/drawing/2014/main" id="{C176DB04-0C73-4E7D-A099-6EA25F4CE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678" y="3524251"/>
              <a:ext cx="730845" cy="419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0.5</a:t>
              </a:r>
            </a:p>
          </p:txBody>
        </p:sp>
        <p:sp>
          <p:nvSpPr>
            <p:cNvPr id="36" name="Rectangle 40">
              <a:extLst>
                <a:ext uri="{FF2B5EF4-FFF2-40B4-BE49-F238E27FC236}">
                  <a16:creationId xmlns:a16="http://schemas.microsoft.com/office/drawing/2014/main" id="{8D50ED15-B72B-4B46-9A7D-BBC7A0ECCA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156" y="5378449"/>
              <a:ext cx="119104" cy="419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0</a:t>
              </a:r>
            </a:p>
          </p:txBody>
        </p:sp>
        <p:sp>
          <p:nvSpPr>
            <p:cNvPr id="37" name="Line 41">
              <a:extLst>
                <a:ext uri="{FF2B5EF4-FFF2-40B4-BE49-F238E27FC236}">
                  <a16:creationId xmlns:a16="http://schemas.microsoft.com/office/drawing/2014/main" id="{84751CBB-AADF-4423-B6BD-08EBDBD160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3801" y="2012636"/>
              <a:ext cx="0" cy="115252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2" name="Rectangle 42">
              <a:extLst>
                <a:ext uri="{FF2B5EF4-FFF2-40B4-BE49-F238E27FC236}">
                  <a16:creationId xmlns:a16="http://schemas.microsoft.com/office/drawing/2014/main" id="{592011CC-E4E4-4D82-AC9E-B344E9CF9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8769" y="3461296"/>
              <a:ext cx="759066" cy="598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rgbClr val="0000FF"/>
                  </a:solidFill>
                  <a:latin typeface="Candara Bold" panose="020E0702030303020204" pitchFamily="34" charset="0"/>
                  <a:sym typeface="Candara Bold" panose="020E0702030303020204" pitchFamily="34" charset="0"/>
                </a:rPr>
                <a:t>ν</a:t>
              </a:r>
              <a:r>
                <a:rPr lang="en-US" altLang="en-US" sz="2000" baseline="-6000">
                  <a:solidFill>
                    <a:srgbClr val="0000FF"/>
                  </a:solidFill>
                  <a:latin typeface="Candara Bold" panose="020E0702030303020204" pitchFamily="34" charset="0"/>
                  <a:sym typeface="Candara Bold" panose="020E0702030303020204" pitchFamily="34" charset="0"/>
                </a:rPr>
                <a:t>μ</a:t>
              </a:r>
            </a:p>
          </p:txBody>
        </p:sp>
        <p:sp>
          <p:nvSpPr>
            <p:cNvPr id="49" name="Rectangle 43">
              <a:extLst>
                <a:ext uri="{FF2B5EF4-FFF2-40B4-BE49-F238E27FC236}">
                  <a16:creationId xmlns:a16="http://schemas.microsoft.com/office/drawing/2014/main" id="{C0CAB5ED-5546-484B-ACD0-AC0CAA918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8554" y="4438649"/>
              <a:ext cx="633589" cy="598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rgbClr val="FF0000"/>
                  </a:solidFill>
                  <a:latin typeface="Candara Bold" panose="020E0702030303020204" pitchFamily="34" charset="0"/>
                  <a:sym typeface="Candara Bold" panose="020E0702030303020204" pitchFamily="34" charset="0"/>
                </a:rPr>
                <a:t>ν</a:t>
              </a:r>
              <a:r>
                <a:rPr lang="en-US" altLang="en-US" sz="2000" baseline="-6000">
                  <a:solidFill>
                    <a:srgbClr val="FF0000"/>
                  </a:solidFill>
                  <a:latin typeface="Candara Bold" panose="020E0702030303020204" pitchFamily="34" charset="0"/>
                  <a:sym typeface="Candara Bold" panose="020E0702030303020204" pitchFamily="34" charset="0"/>
                </a:rPr>
                <a:t>e</a:t>
              </a:r>
            </a:p>
          </p:txBody>
        </p:sp>
      </p:grpSp>
      <p:pic>
        <p:nvPicPr>
          <p:cNvPr id="57" name="Picture 6" descr="Afbeeldingsresultaat voor mass hierarchy">
            <a:extLst>
              <a:ext uri="{FF2B5EF4-FFF2-40B4-BE49-F238E27FC236}">
                <a16:creationId xmlns:a16="http://schemas.microsoft.com/office/drawing/2014/main" id="{895C4EDF-0D68-4DE2-BD22-ADD198034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49" y="873189"/>
            <a:ext cx="3930650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TextBox 7">
            <a:extLst>
              <a:ext uri="{FF2B5EF4-FFF2-40B4-BE49-F238E27FC236}">
                <a16:creationId xmlns:a16="http://schemas.microsoft.com/office/drawing/2014/main" id="{F34AD4B3-32EF-4382-8C15-BE2167214A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374" y="914356"/>
            <a:ext cx="4114800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normal ordering (NO)      inverted ordering (IO) </a:t>
            </a:r>
          </a:p>
        </p:txBody>
      </p:sp>
      <p:sp>
        <p:nvSpPr>
          <p:cNvPr id="59" name="Rectangle 2">
            <a:extLst>
              <a:ext uri="{FF2B5EF4-FFF2-40B4-BE49-F238E27FC236}">
                <a16:creationId xmlns:a16="http://schemas.microsoft.com/office/drawing/2014/main" id="{88E3BA84-C236-4EA3-9A8D-DA79DC89BA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6725" y="3768535"/>
            <a:ext cx="5967995" cy="593725"/>
          </a:xfrm>
          <a:prstGeom prst="rect">
            <a:avLst/>
          </a:prstGeom>
          <a:noFill/>
          <a:ln w="25560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234270"/>
                </a:solidFill>
                <a:latin typeface="+mn-lt"/>
              </a:rPr>
              <a:t>measuring the neutrino mass ordering (MC  Simulation)</a:t>
            </a:r>
          </a:p>
        </p:txBody>
      </p:sp>
      <p:sp>
        <p:nvSpPr>
          <p:cNvPr id="60" name="Rectangle 44">
            <a:extLst>
              <a:ext uri="{FF2B5EF4-FFF2-40B4-BE49-F238E27FC236}">
                <a16:creationId xmlns:a16="http://schemas.microsoft.com/office/drawing/2014/main" id="{25EEBD8B-23CD-4CE5-B769-8464D9C5540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779326" y="5018151"/>
            <a:ext cx="1879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 Bold" panose="020B0704020202020204" pitchFamily="34" charset="0"/>
                <a:cs typeface="Arial Bold" panose="020B0704020202020204" pitchFamily="34" charset="0"/>
                <a:sym typeface="Arial Bold" panose="020B0704020202020204" pitchFamily="34" charset="0"/>
              </a:rPr>
              <a:t>P(</a:t>
            </a:r>
            <a:r>
              <a:rPr lang="en-US" altLang="en-US" sz="1400">
                <a:latin typeface="Candara Bold" panose="020E0702030303020204" pitchFamily="34" charset="0"/>
                <a:sym typeface="Candara Bold" panose="020E0702030303020204" pitchFamily="34" charset="0"/>
              </a:rPr>
              <a:t>ν</a:t>
            </a:r>
            <a:r>
              <a:rPr lang="en-US" altLang="en-US" sz="1400" baseline="-6000">
                <a:latin typeface="Candara Bold" panose="020E0702030303020204" pitchFamily="34" charset="0"/>
                <a:sym typeface="Candara Bold" panose="020E0702030303020204" pitchFamily="34" charset="0"/>
              </a:rPr>
              <a:t>μ</a:t>
            </a:r>
            <a:r>
              <a:rPr lang="en-US" altLang="en-US" sz="1400">
                <a:latin typeface="Arial Bold" panose="020B0704020202020204" pitchFamily="34" charset="0"/>
                <a:cs typeface="Arial Bold" panose="020B0704020202020204" pitchFamily="34" charset="0"/>
                <a:sym typeface="Arial Bold" panose="020B0704020202020204" pitchFamily="34" charset="0"/>
              </a:rPr>
              <a:t> → </a:t>
            </a:r>
            <a:r>
              <a:rPr lang="en-US" altLang="en-US" sz="1400">
                <a:latin typeface="Candara Bold" panose="020E0702030303020204" pitchFamily="34" charset="0"/>
                <a:sym typeface="Candara Bold" panose="020E0702030303020204" pitchFamily="34" charset="0"/>
              </a:rPr>
              <a:t>ν</a:t>
            </a:r>
            <a:r>
              <a:rPr lang="en-US" altLang="en-US" sz="1400" baseline="-6000">
                <a:latin typeface="Candara Bold" panose="020E0702030303020204" pitchFamily="34" charset="0"/>
                <a:sym typeface="Candara Bold" panose="020E0702030303020204" pitchFamily="34" charset="0"/>
              </a:rPr>
              <a:t>μ</a:t>
            </a:r>
            <a:r>
              <a:rPr lang="en-US" altLang="en-US" sz="1400">
                <a:latin typeface="Arial Bold" panose="020B0704020202020204" pitchFamily="34" charset="0"/>
                <a:cs typeface="Arial Bold" panose="020B0704020202020204" pitchFamily="34" charset="0"/>
                <a:sym typeface="Arial Bold" panose="020B0704020202020204" pitchFamily="34" charset="0"/>
              </a:rPr>
              <a:t>) for θ=130º</a:t>
            </a:r>
          </a:p>
        </p:txBody>
      </p:sp>
      <p:sp>
        <p:nvSpPr>
          <p:cNvPr id="61" name="Line 29">
            <a:extLst>
              <a:ext uri="{FF2B5EF4-FFF2-40B4-BE49-F238E27FC236}">
                <a16:creationId xmlns:a16="http://schemas.microsoft.com/office/drawing/2014/main" id="{6F72E760-FE64-464C-8707-299C9A77B293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8198801" y="4602226"/>
            <a:ext cx="454025" cy="87313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2" name="Rectangle 12">
            <a:extLst>
              <a:ext uri="{FF2B5EF4-FFF2-40B4-BE49-F238E27FC236}">
                <a16:creationId xmlns:a16="http://schemas.microsoft.com/office/drawing/2014/main" id="{DE0A619A-B1C3-4218-B453-8E0359FD8F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5689" y="4418076"/>
            <a:ext cx="417512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latin typeface="Arial Bold" panose="020B0704020202020204" pitchFamily="34" charset="0"/>
                <a:cs typeface="Arial Bold" panose="020B0704020202020204" pitchFamily="34" charset="0"/>
                <a:sym typeface="Arial Bold" panose="020B0704020202020204" pitchFamily="34" charset="0"/>
              </a:rPr>
              <a:t>IO</a:t>
            </a:r>
          </a:p>
        </p:txBody>
      </p:sp>
      <p:sp>
        <p:nvSpPr>
          <p:cNvPr id="63" name="Line 28">
            <a:extLst>
              <a:ext uri="{FF2B5EF4-FFF2-40B4-BE49-F238E27FC236}">
                <a16:creationId xmlns:a16="http://schemas.microsoft.com/office/drawing/2014/main" id="{58F0E19E-2910-4AF4-8EE8-953E73A50A52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8174989" y="4930839"/>
            <a:ext cx="557212" cy="23495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4" name="Rectangle 14">
            <a:extLst>
              <a:ext uri="{FF2B5EF4-FFF2-40B4-BE49-F238E27FC236}">
                <a16:creationId xmlns:a16="http://schemas.microsoft.com/office/drawing/2014/main" id="{5318BA8F-1476-4C48-B9F3-CC408BD588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7289" y="4802251"/>
            <a:ext cx="55721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latin typeface="Arial Bold" panose="020B0704020202020204" pitchFamily="34" charset="0"/>
                <a:cs typeface="Arial Bold" panose="020B0704020202020204" pitchFamily="34" charset="0"/>
                <a:sym typeface="Arial Bold" panose="020B0704020202020204" pitchFamily="34" charset="0"/>
              </a:rPr>
              <a:t>NO</a:t>
            </a:r>
          </a:p>
        </p:txBody>
      </p:sp>
      <p:sp>
        <p:nvSpPr>
          <p:cNvPr id="65" name="TextBox 46">
            <a:extLst>
              <a:ext uri="{FF2B5EF4-FFF2-40B4-BE49-F238E27FC236}">
                <a16:creationId xmlns:a16="http://schemas.microsoft.com/office/drawing/2014/main" id="{189FC46A-D7A8-42AC-9620-6FD284AFF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8912" y="1180599"/>
            <a:ext cx="4697412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en-US" sz="1700" b="1" dirty="0"/>
              <a:t>A</a:t>
            </a:r>
            <a:r>
              <a:rPr lang="en-US" altLang="en-US" sz="1700" b="1" dirty="0" err="1"/>
              <a:t>tmospheric</a:t>
            </a:r>
            <a:r>
              <a:rPr lang="en-US" altLang="en-US" sz="1700" b="1" dirty="0"/>
              <a:t> neutrinos:</a:t>
            </a:r>
            <a:r>
              <a:rPr lang="fr-FR" altLang="en-US" sz="17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en-US" sz="1700" b="1" dirty="0"/>
              <a:t>"free </a:t>
            </a:r>
            <a:r>
              <a:rPr lang="fr-FR" altLang="en-US" sz="1700" b="1" dirty="0" err="1"/>
              <a:t>beam</a:t>
            </a:r>
            <a:r>
              <a:rPr lang="fr-FR" altLang="en-US" sz="1700" b="1" dirty="0"/>
              <a:t>" of </a:t>
            </a:r>
            <a:r>
              <a:rPr lang="fr-FR" altLang="en-US" sz="1700" b="1" dirty="0" err="1"/>
              <a:t>known</a:t>
            </a:r>
            <a:r>
              <a:rPr lang="fr-FR" altLang="en-US" sz="1700" b="1" dirty="0"/>
              <a:t> composition (</a:t>
            </a:r>
            <a:r>
              <a:rPr lang="fr-FR" altLang="en-US" sz="1700" b="1" dirty="0" err="1">
                <a:solidFill>
                  <a:srgbClr val="FF0000"/>
                </a:solidFill>
                <a:ea typeface="Lucida Grande"/>
                <a:cs typeface="Lucida Grande"/>
              </a:rPr>
              <a:t>ν</a:t>
            </a:r>
            <a:r>
              <a:rPr lang="fr-FR" altLang="en-US" sz="1700" b="1" baseline="-25000" dirty="0" err="1">
                <a:solidFill>
                  <a:srgbClr val="FF0000"/>
                </a:solidFill>
              </a:rPr>
              <a:t>e</a:t>
            </a:r>
            <a:r>
              <a:rPr lang="fr-FR" altLang="en-US" sz="1700" b="1" dirty="0"/>
              <a:t>, </a:t>
            </a:r>
            <a:r>
              <a:rPr lang="fr-FR" altLang="en-US" sz="1700" b="1" dirty="0" err="1">
                <a:solidFill>
                  <a:srgbClr val="0000FF"/>
                </a:solidFill>
                <a:ea typeface="Lucida Grande"/>
                <a:cs typeface="Lucida Grande"/>
              </a:rPr>
              <a:t>ν</a:t>
            </a:r>
            <a:r>
              <a:rPr lang="fr-FR" altLang="en-US" sz="1700" b="1" baseline="-25000" dirty="0" err="1">
                <a:solidFill>
                  <a:srgbClr val="0000FF"/>
                </a:solidFill>
                <a:ea typeface="Lucida Grande"/>
                <a:cs typeface="Lucida Grande"/>
              </a:rPr>
              <a:t>μ</a:t>
            </a:r>
            <a:r>
              <a:rPr lang="fr-FR" altLang="en-US" sz="1700" b="1" dirty="0"/>
              <a:t>)</a:t>
            </a:r>
          </a:p>
        </p:txBody>
      </p:sp>
      <p:sp>
        <p:nvSpPr>
          <p:cNvPr id="66" name="TextBox 48">
            <a:extLst>
              <a:ext uri="{FF2B5EF4-FFF2-40B4-BE49-F238E27FC236}">
                <a16:creationId xmlns:a16="http://schemas.microsoft.com/office/drawing/2014/main" id="{6381B87D-B812-4738-8ECA-1DFDEFCA16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6169" y="1980362"/>
            <a:ext cx="618555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700" b="1" dirty="0">
                <a:solidFill>
                  <a:srgbClr val="006600"/>
                </a:solidFill>
              </a:rPr>
              <a:t>Oscillation pattern distorted by Earth matter effects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700" b="1" dirty="0">
                <a:solidFill>
                  <a:srgbClr val="006600"/>
                </a:solidFill>
              </a:rPr>
              <a:t>maximum difference for </a:t>
            </a:r>
            <a:r>
              <a:rPr lang="el-GR" altLang="en-US" sz="1700" b="1" dirty="0">
                <a:solidFill>
                  <a:srgbClr val="006600"/>
                </a:solidFill>
              </a:rPr>
              <a:t>θ</a:t>
            </a:r>
            <a:r>
              <a:rPr lang="en-US" altLang="en-US" sz="1700" b="1" dirty="0">
                <a:solidFill>
                  <a:srgbClr val="006600"/>
                </a:solidFill>
              </a:rPr>
              <a:t>=130</a:t>
            </a:r>
            <a:r>
              <a:rPr lang="fr-FR" altLang="en-US" sz="1700" b="1" dirty="0">
                <a:solidFill>
                  <a:srgbClr val="006600"/>
                </a:solidFill>
              </a:rPr>
              <a:t>° (7645 km) and </a:t>
            </a:r>
            <a:r>
              <a:rPr lang="fr-FR" altLang="en-US" sz="1700" b="1" dirty="0" err="1">
                <a:solidFill>
                  <a:srgbClr val="006600"/>
                </a:solidFill>
              </a:rPr>
              <a:t>E</a:t>
            </a:r>
            <a:r>
              <a:rPr lang="fr-FR" altLang="en-US" sz="1700" b="1" baseline="-25000" dirty="0" err="1">
                <a:solidFill>
                  <a:srgbClr val="006600"/>
                </a:solidFill>
                <a:ea typeface="Lucida Grande"/>
                <a:cs typeface="Lucida Grande"/>
              </a:rPr>
              <a:t>ν</a:t>
            </a:r>
            <a:r>
              <a:rPr lang="fr-FR" altLang="en-US" sz="1700" b="1" dirty="0">
                <a:solidFill>
                  <a:srgbClr val="006600"/>
                </a:solidFill>
              </a:rPr>
              <a:t> = 7 </a:t>
            </a:r>
            <a:r>
              <a:rPr lang="fr-FR" altLang="en-US" sz="1700" b="1" dirty="0" err="1">
                <a:solidFill>
                  <a:srgbClr val="006600"/>
                </a:solidFill>
              </a:rPr>
              <a:t>GeV</a:t>
            </a:r>
            <a:endParaRPr lang="en-US" altLang="en-US" sz="1700" b="1" dirty="0">
              <a:solidFill>
                <a:srgbClr val="006600"/>
              </a:solidFill>
            </a:endParaRPr>
          </a:p>
        </p:txBody>
      </p:sp>
      <p:grpSp>
        <p:nvGrpSpPr>
          <p:cNvPr id="67" name="Grouper 3">
            <a:extLst>
              <a:ext uri="{FF2B5EF4-FFF2-40B4-BE49-F238E27FC236}">
                <a16:creationId xmlns:a16="http://schemas.microsoft.com/office/drawing/2014/main" id="{DAA86F87-D0BE-4751-95EC-A7AE6D07ED91}"/>
              </a:ext>
            </a:extLst>
          </p:cNvPr>
          <p:cNvGrpSpPr>
            <a:grpSpLocks/>
          </p:cNvGrpSpPr>
          <p:nvPr/>
        </p:nvGrpSpPr>
        <p:grpSpPr bwMode="auto">
          <a:xfrm>
            <a:off x="527749" y="4137089"/>
            <a:ext cx="766762" cy="768350"/>
            <a:chOff x="149312" y="2414705"/>
            <a:chExt cx="1319304" cy="1260000"/>
          </a:xfrm>
        </p:grpSpPr>
        <p:sp>
          <p:nvSpPr>
            <p:cNvPr id="68" name="Ellipse 24">
              <a:extLst>
                <a:ext uri="{FF2B5EF4-FFF2-40B4-BE49-F238E27FC236}">
                  <a16:creationId xmlns:a16="http://schemas.microsoft.com/office/drawing/2014/main" id="{64261232-F745-4D0A-A35A-B530D83B61E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312" y="2414705"/>
              <a:ext cx="1319304" cy="12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69" name="Image 2">
              <a:extLst>
                <a:ext uri="{FF2B5EF4-FFF2-40B4-BE49-F238E27FC236}">
                  <a16:creationId xmlns:a16="http://schemas.microsoft.com/office/drawing/2014/main" id="{04631869-CDD0-46A6-978B-A8ACA23788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380" y="2480370"/>
              <a:ext cx="1154488" cy="1154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0" name="TextBox 54">
            <a:extLst>
              <a:ext uri="{FF2B5EF4-FFF2-40B4-BE49-F238E27FC236}">
                <a16:creationId xmlns:a16="http://schemas.microsoft.com/office/drawing/2014/main" id="{D132A1FE-1499-46D4-BC12-978DA84D2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4849" y="4316476"/>
            <a:ext cx="2549525" cy="877888"/>
          </a:xfrm>
          <a:prstGeom prst="rect">
            <a:avLst/>
          </a:prstGeom>
          <a:solidFill>
            <a:srgbClr val="FF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700"/>
              <a:t>Measure </a:t>
            </a:r>
            <a:r>
              <a:rPr lang="el-GR" altLang="en-US" sz="1700"/>
              <a:t>θ </a:t>
            </a:r>
            <a:r>
              <a:rPr lang="en-US" altLang="en-US" sz="1700"/>
              <a:t>and </a:t>
            </a:r>
            <a:r>
              <a:rPr lang="el-GR" altLang="en-US" sz="1700"/>
              <a:t>Ε</a:t>
            </a:r>
            <a:r>
              <a:rPr lang="el-GR" altLang="en-US" sz="1700" baseline="-25000"/>
              <a:t>ν</a:t>
            </a:r>
            <a:r>
              <a:rPr lang="el-GR" altLang="en-US" sz="1700"/>
              <a:t> </a:t>
            </a:r>
            <a:r>
              <a:rPr lang="en-US" altLang="en-US" sz="1700"/>
              <a:t>for upgoing atmospheric neutrinos (GeV scale)</a:t>
            </a:r>
          </a:p>
        </p:txBody>
      </p:sp>
      <p:sp>
        <p:nvSpPr>
          <p:cNvPr id="71" name="TextBox 55">
            <a:extLst>
              <a:ext uri="{FF2B5EF4-FFF2-40B4-BE49-F238E27FC236}">
                <a16:creationId xmlns:a16="http://schemas.microsoft.com/office/drawing/2014/main" id="{7D021674-BA71-4C60-9F4A-1ED36EA9D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311" y="5848414"/>
            <a:ext cx="4114800" cy="354012"/>
          </a:xfrm>
          <a:prstGeom prst="rect">
            <a:avLst/>
          </a:prstGeom>
          <a:solidFill>
            <a:srgbClr val="FF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700"/>
              <a:t>Treatment of systematics is important  </a:t>
            </a:r>
          </a:p>
        </p:txBody>
      </p:sp>
      <p:sp>
        <p:nvSpPr>
          <p:cNvPr id="72" name="Arrow: Down 56">
            <a:extLst>
              <a:ext uri="{FF2B5EF4-FFF2-40B4-BE49-F238E27FC236}">
                <a16:creationId xmlns:a16="http://schemas.microsoft.com/office/drawing/2014/main" id="{E2273B63-63B0-41AB-A1ED-7AD80A1ABB2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462911" y="5265801"/>
            <a:ext cx="265113" cy="469900"/>
          </a:xfrm>
          <a:prstGeom prst="downArrow">
            <a:avLst>
              <a:gd name="adj1" fmla="val 50000"/>
              <a:gd name="adj2" fmla="val 49949"/>
            </a:avLst>
          </a:prstGeom>
          <a:solidFill>
            <a:srgbClr val="FF99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4" name="Rectangle 2">
            <a:extLst>
              <a:ext uri="{FF2B5EF4-FFF2-40B4-BE49-F238E27FC236}">
                <a16:creationId xmlns:a16="http://schemas.microsoft.com/office/drawing/2014/main" id="{9E627D48-C16D-4EE6-9EEE-2BD760460F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2887" y="3236028"/>
            <a:ext cx="6862042" cy="593725"/>
          </a:xfrm>
          <a:prstGeom prst="rect">
            <a:avLst/>
          </a:prstGeom>
          <a:solidFill>
            <a:srgbClr val="0047FF">
              <a:alpha val="70195"/>
            </a:srgbClr>
          </a:solidFill>
          <a:ln w="25560">
            <a:solidFill>
              <a:srgbClr val="000080"/>
            </a:solidFill>
            <a:miter lim="800000"/>
            <a:headEnd/>
            <a:tailEnd/>
          </a:ln>
        </p:spPr>
        <p:txBody>
          <a:bodyPr wrap="none" lIns="90000" tIns="46800" rIns="90000" bIns="46800" anchor="ctr" anchorCtr="1"/>
          <a:lstStyle>
            <a:lvl1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bg1"/>
                </a:solidFill>
                <a:latin typeface="+mn-lt"/>
              </a:rPr>
              <a:t>KM3NeT-ORCA: Oscillation Research with </a:t>
            </a:r>
            <a:r>
              <a:rPr lang="en-US" altLang="en-US" sz="2000" b="1" dirty="0" err="1">
                <a:solidFill>
                  <a:schemeClr val="bg1"/>
                </a:solidFill>
                <a:latin typeface="+mn-lt"/>
              </a:rPr>
              <a:t>Cosmics</a:t>
            </a:r>
            <a:r>
              <a:rPr lang="en-US" altLang="en-US" sz="2000" b="1" dirty="0">
                <a:solidFill>
                  <a:schemeClr val="bg1"/>
                </a:solidFill>
                <a:latin typeface="+mn-lt"/>
              </a:rPr>
              <a:t> in the Abyss</a:t>
            </a:r>
          </a:p>
        </p:txBody>
      </p:sp>
      <p:sp>
        <p:nvSpPr>
          <p:cNvPr id="38" name="Slide Number Placeholder 3">
            <a:extLst>
              <a:ext uri="{FF2B5EF4-FFF2-40B4-BE49-F238E27FC236}">
                <a16:creationId xmlns:a16="http://schemas.microsoft.com/office/drawing/2014/main" id="{53436162-16AA-44B4-892B-75C19F6D3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4923FBE-3BDA-4301-AAC6-E935E0F21CE5}" type="slidenum">
              <a:rPr lang="en-GB" altLang="en-US">
                <a:solidFill>
                  <a:srgbClr val="898989"/>
                </a:solidFill>
              </a:rPr>
              <a:pPr eaLnBrk="1" hangingPunct="1"/>
              <a:t>5</a:t>
            </a:fld>
            <a:endParaRPr lang="en-GB" altLang="en-US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176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The KM3NeT Detectors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7" name="Picture 3">
            <a:extLst>
              <a:ext uri="{FF2B5EF4-FFF2-40B4-BE49-F238E27FC236}">
                <a16:creationId xmlns:a16="http://schemas.microsoft.com/office/drawing/2014/main" id="{EAA46A23-93F3-45DE-B99D-11FACB2A7D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084" y="1358900"/>
            <a:ext cx="5108575" cy="361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Slide Number Placeholder 3">
            <a:extLst>
              <a:ext uri="{FF2B5EF4-FFF2-40B4-BE49-F238E27FC236}">
                <a16:creationId xmlns:a16="http://schemas.microsoft.com/office/drawing/2014/main" id="{2BC7DB97-8989-425E-A02F-F48D0CA30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4923FBE-3BDA-4301-AAC6-E935E0F21CE5}" type="slidenum">
              <a:rPr lang="en-GB" altLang="en-US">
                <a:solidFill>
                  <a:srgbClr val="898989"/>
                </a:solidFill>
              </a:rPr>
              <a:pPr eaLnBrk="1" hangingPunct="1"/>
              <a:t>6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31" name="Ορθογώνιο 6">
            <a:extLst>
              <a:ext uri="{FF2B5EF4-FFF2-40B4-BE49-F238E27FC236}">
                <a16:creationId xmlns:a16="http://schemas.microsoft.com/office/drawing/2014/main" id="{35B479C1-6152-4663-A348-44D2B1A37269}"/>
              </a:ext>
            </a:extLst>
          </p:cNvPr>
          <p:cNvSpPr/>
          <p:nvPr/>
        </p:nvSpPr>
        <p:spPr>
          <a:xfrm>
            <a:off x="141288" y="1023938"/>
            <a:ext cx="6205537" cy="2416175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b="1" dirty="0">
                <a:solidFill>
                  <a:srgbClr val="44546A">
                    <a:lumMod val="50000"/>
                  </a:srgbClr>
                </a:solidFill>
              </a:rPr>
              <a:t>ARCA: </a:t>
            </a:r>
            <a:r>
              <a:rPr lang="en-US" b="1" dirty="0" err="1">
                <a:solidFill>
                  <a:srgbClr val="44546A">
                    <a:lumMod val="50000"/>
                  </a:srgbClr>
                </a:solidFill>
              </a:rPr>
              <a:t>Astroparticle</a:t>
            </a:r>
            <a:r>
              <a:rPr lang="en-US" b="1" dirty="0">
                <a:solidFill>
                  <a:srgbClr val="44546A">
                    <a:lumMod val="50000"/>
                  </a:srgbClr>
                </a:solidFill>
              </a:rPr>
              <a:t> Research with </a:t>
            </a:r>
            <a:r>
              <a:rPr lang="en-US" b="1" dirty="0" err="1">
                <a:solidFill>
                  <a:srgbClr val="44546A">
                    <a:lumMod val="50000"/>
                  </a:srgbClr>
                </a:solidFill>
              </a:rPr>
              <a:t>Cosmics</a:t>
            </a:r>
            <a:r>
              <a:rPr lang="en-US" b="1" dirty="0">
                <a:solidFill>
                  <a:srgbClr val="44546A">
                    <a:lumMod val="50000"/>
                  </a:srgbClr>
                </a:solidFill>
              </a:rPr>
              <a:t> in the Abyss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it-IT" b="1" dirty="0">
                <a:solidFill>
                  <a:srgbClr val="5B9BD5">
                    <a:lumMod val="50000"/>
                  </a:srgbClr>
                </a:solidFill>
              </a:rPr>
              <a:t>KM3NeT-It site; 3400 m; Capo Passero, Italy.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b="1" dirty="0">
                <a:solidFill>
                  <a:srgbClr val="5B9BD5">
                    <a:lumMod val="50000"/>
                  </a:srgbClr>
                </a:solidFill>
              </a:rPr>
              <a:t>Astrophysical Neutrinos (</a:t>
            </a:r>
            <a:r>
              <a:rPr lang="en-US" b="1" dirty="0" err="1">
                <a:solidFill>
                  <a:srgbClr val="5B9BD5">
                    <a:lumMod val="50000"/>
                  </a:srgbClr>
                </a:solidFill>
              </a:rPr>
              <a:t>TeV-PeV</a:t>
            </a:r>
            <a:r>
              <a:rPr lang="en-US" b="1" dirty="0">
                <a:solidFill>
                  <a:srgbClr val="5B9BD5">
                    <a:lumMod val="50000"/>
                  </a:srgbClr>
                </a:solidFill>
              </a:rPr>
              <a:t> Energies).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b="1" dirty="0">
                <a:solidFill>
                  <a:srgbClr val="5B9BD5">
                    <a:lumMod val="50000"/>
                  </a:srgbClr>
                </a:solidFill>
              </a:rPr>
              <a:t>2 blocks of 115 DUs each: Volume (0.5 * 2) km</a:t>
            </a:r>
            <a:r>
              <a:rPr lang="en-US" b="1" baseline="30000" dirty="0">
                <a:solidFill>
                  <a:srgbClr val="5B9BD5">
                    <a:lumMod val="50000"/>
                  </a:srgbClr>
                </a:solidFill>
              </a:rPr>
              <a:t>3  </a:t>
            </a:r>
            <a:r>
              <a:rPr lang="en-US" b="1" dirty="0">
                <a:solidFill>
                  <a:srgbClr val="5B9BD5">
                    <a:lumMod val="50000"/>
                  </a:srgbClr>
                </a:solidFill>
              </a:rPr>
              <a:t>≈ 1 </a:t>
            </a:r>
            <a:r>
              <a:rPr lang="en-US" b="1" dirty="0" err="1">
                <a:solidFill>
                  <a:srgbClr val="5B9BD5">
                    <a:lumMod val="50000"/>
                  </a:srgbClr>
                </a:solidFill>
              </a:rPr>
              <a:t>Gton</a:t>
            </a:r>
            <a:r>
              <a:rPr lang="en-US" b="1" dirty="0">
                <a:solidFill>
                  <a:srgbClr val="5B9BD5">
                    <a:lumMod val="50000"/>
                  </a:srgbClr>
                </a:solidFill>
              </a:rPr>
              <a:t>.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altLang="el-GR" b="1" dirty="0">
                <a:solidFill>
                  <a:srgbClr val="5B9BD5">
                    <a:lumMod val="50000"/>
                  </a:srgbClr>
                </a:solidFill>
              </a:rPr>
              <a:t>Each DU is about 700 m in height, with DOMs 36 m vertically spaced; The DU horizontal spacing is about 90 m.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b="1" dirty="0">
                <a:solidFill>
                  <a:srgbClr val="5B9BD5">
                    <a:lumMod val="50000"/>
                  </a:srgbClr>
                </a:solidFill>
              </a:rPr>
              <a:t>Sparsely instrumented.</a:t>
            </a:r>
          </a:p>
        </p:txBody>
      </p:sp>
      <p:sp>
        <p:nvSpPr>
          <p:cNvPr id="32" name="Ορθογώνιο 8">
            <a:extLst>
              <a:ext uri="{FF2B5EF4-FFF2-40B4-BE49-F238E27FC236}">
                <a16:creationId xmlns:a16="http://schemas.microsoft.com/office/drawing/2014/main" id="{85AF9E7C-4BA8-4CA3-87CF-363A4193DAC4}"/>
              </a:ext>
            </a:extLst>
          </p:cNvPr>
          <p:cNvSpPr/>
          <p:nvPr/>
        </p:nvSpPr>
        <p:spPr>
          <a:xfrm>
            <a:off x="130175" y="3702050"/>
            <a:ext cx="6205538" cy="24161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b="1" dirty="0">
                <a:solidFill>
                  <a:srgbClr val="44546A">
                    <a:lumMod val="50000"/>
                  </a:srgbClr>
                </a:solidFill>
              </a:rPr>
              <a:t>ORCA: Oscillations Research with </a:t>
            </a:r>
            <a:r>
              <a:rPr lang="en-US" b="1" dirty="0" err="1">
                <a:solidFill>
                  <a:srgbClr val="44546A">
                    <a:lumMod val="50000"/>
                  </a:srgbClr>
                </a:solidFill>
              </a:rPr>
              <a:t>Cosmics</a:t>
            </a:r>
            <a:r>
              <a:rPr lang="en-US" b="1" dirty="0">
                <a:solidFill>
                  <a:srgbClr val="44546A">
                    <a:lumMod val="50000"/>
                  </a:srgbClr>
                </a:solidFill>
              </a:rPr>
              <a:t> in the Abyss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fr-FR" b="1" dirty="0">
                <a:solidFill>
                  <a:srgbClr val="5B9BD5">
                    <a:lumMod val="50000"/>
                  </a:srgbClr>
                </a:solidFill>
              </a:rPr>
              <a:t>KM3NeT-Fr site; 2475 m; Toulon, France.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b="1" dirty="0">
                <a:solidFill>
                  <a:srgbClr val="5B9BD5">
                    <a:lumMod val="50000"/>
                  </a:srgbClr>
                </a:solidFill>
              </a:rPr>
              <a:t>Atmospheric neutrinos (</a:t>
            </a:r>
            <a:r>
              <a:rPr lang="en-US" b="1" dirty="0" err="1">
                <a:solidFill>
                  <a:srgbClr val="5B9BD5">
                    <a:lumMod val="50000"/>
                  </a:srgbClr>
                </a:solidFill>
              </a:rPr>
              <a:t>GeV</a:t>
            </a:r>
            <a:r>
              <a:rPr lang="en-US" b="1" dirty="0">
                <a:solidFill>
                  <a:srgbClr val="5B9BD5">
                    <a:lumMod val="50000"/>
                  </a:srgbClr>
                </a:solidFill>
              </a:rPr>
              <a:t> Energies).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b="1" dirty="0">
                <a:solidFill>
                  <a:srgbClr val="5B9BD5">
                    <a:lumMod val="50000"/>
                  </a:srgbClr>
                </a:solidFill>
              </a:rPr>
              <a:t>1 block of 115 DUs : Volume ≈ 8 </a:t>
            </a:r>
            <a:r>
              <a:rPr lang="en-US" b="1" dirty="0" err="1">
                <a:solidFill>
                  <a:srgbClr val="5B9BD5">
                    <a:lumMod val="50000"/>
                  </a:srgbClr>
                </a:solidFill>
              </a:rPr>
              <a:t>Mton</a:t>
            </a:r>
            <a:r>
              <a:rPr lang="en-US" b="1" dirty="0">
                <a:solidFill>
                  <a:srgbClr val="5B9BD5">
                    <a:lumMod val="50000"/>
                  </a:srgbClr>
                </a:solidFill>
              </a:rPr>
              <a:t>.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altLang="el-GR" b="1" dirty="0">
                <a:solidFill>
                  <a:srgbClr val="5B9BD5">
                    <a:lumMod val="50000"/>
                  </a:srgbClr>
                </a:solidFill>
              </a:rPr>
              <a:t>Each DU is 200 m in height with DOMs vertically spaced 9 m. The DU horizontal spacing is about 20 m.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b="1" dirty="0">
                <a:solidFill>
                  <a:srgbClr val="5B9BD5">
                    <a:lumMod val="50000"/>
                  </a:srgbClr>
                </a:solidFill>
              </a:rPr>
              <a:t>More densely instrumented.</a:t>
            </a:r>
          </a:p>
        </p:txBody>
      </p:sp>
      <p:pic>
        <p:nvPicPr>
          <p:cNvPr id="8" name="Picture 10">
            <a:extLst>
              <a:ext uri="{FF2B5EF4-FFF2-40B4-BE49-F238E27FC236}">
                <a16:creationId xmlns:a16="http://schemas.microsoft.com/office/drawing/2014/main" id="{65357395-903A-49C4-A88B-6AA2C33DC0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18"/>
          <a:stretch/>
        </p:blipFill>
        <p:spPr bwMode="auto">
          <a:xfrm>
            <a:off x="11062897" y="700704"/>
            <a:ext cx="1145580" cy="614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1F35316-4F9F-4CA7-AB8E-187BDA82DD10}"/>
              </a:ext>
            </a:extLst>
          </p:cNvPr>
          <p:cNvSpPr txBox="1"/>
          <p:nvPr/>
        </p:nvSpPr>
        <p:spPr>
          <a:xfrm>
            <a:off x="9996616" y="5572521"/>
            <a:ext cx="16805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Detection Unit (DU)</a:t>
            </a:r>
          </a:p>
        </p:txBody>
      </p:sp>
    </p:spTree>
    <p:extLst>
      <p:ext uri="{BB962C8B-B14F-4D97-AF65-F5344CB8AC3E}">
        <p14:creationId xmlns:p14="http://schemas.microsoft.com/office/powerpoint/2010/main" val="2579562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KM3NeT: A Distributed Research Infrastructure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E0BFB-B554-4B9F-BE5F-07CD893B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0887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84A079-957F-4E8D-BA4E-E01E2AD164AB}" type="slidenum">
              <a:rPr lang="en-GB" altLang="en-US">
                <a:solidFill>
                  <a:srgbClr val="898989"/>
                </a:solidFill>
              </a:rPr>
              <a:pPr eaLnBrk="1" hangingPunct="1"/>
              <a:t>7</a:t>
            </a:fld>
            <a:endParaRPr lang="en-GB" altLang="en-US">
              <a:solidFill>
                <a:srgbClr val="898989"/>
              </a:solidFill>
            </a:endParaRPr>
          </a:p>
        </p:txBody>
      </p:sp>
      <p:pic>
        <p:nvPicPr>
          <p:cNvPr id="27" name="Εικόνα 10" descr="Εικόνα που περιέχει κείμενο, χάρτης&#10;&#10;Περιγραφή που δημιουργήθηκε αυτόματα">
            <a:extLst>
              <a:ext uri="{FF2B5EF4-FFF2-40B4-BE49-F238E27FC236}">
                <a16:creationId xmlns:a16="http://schemas.microsoft.com/office/drawing/2014/main" id="{4B14FC18-F25F-4875-8AAF-D9996CB850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86" y="1120891"/>
            <a:ext cx="7362319" cy="4572000"/>
          </a:xfrm>
          <a:prstGeom prst="rect">
            <a:avLst/>
          </a:prstGeom>
        </p:spPr>
      </p:pic>
      <p:pic>
        <p:nvPicPr>
          <p:cNvPr id="28" name="Picture 54" descr="KM3NeT-It-Site.jpeg">
            <a:extLst>
              <a:ext uri="{FF2B5EF4-FFF2-40B4-BE49-F238E27FC236}">
                <a16:creationId xmlns:a16="http://schemas.microsoft.com/office/drawing/2014/main" id="{1F7BF6BE-532F-4E2F-A298-274475FD68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3327" y="3859259"/>
            <a:ext cx="1877773" cy="151181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9" name="TextBox 56">
            <a:extLst>
              <a:ext uri="{FF2B5EF4-FFF2-40B4-BE49-F238E27FC236}">
                <a16:creationId xmlns:a16="http://schemas.microsoft.com/office/drawing/2014/main" id="{23E982EB-030F-4BAC-9A84-F4958D91B5DE}"/>
              </a:ext>
            </a:extLst>
          </p:cNvPr>
          <p:cNvSpPr txBox="1"/>
          <p:nvPr/>
        </p:nvSpPr>
        <p:spPr>
          <a:xfrm>
            <a:off x="7891418" y="2564781"/>
            <a:ext cx="91313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:</a:t>
            </a:r>
          </a:p>
          <a:p>
            <a:r>
              <a:rPr lang="en-US" sz="1600" dirty="0">
                <a:solidFill>
                  <a:schemeClr val="bg1"/>
                </a:solidFill>
              </a:rPr>
              <a:t>~2450 m</a:t>
            </a:r>
          </a:p>
        </p:txBody>
      </p:sp>
      <p:sp>
        <p:nvSpPr>
          <p:cNvPr id="30" name="TextBox 61">
            <a:extLst>
              <a:ext uri="{FF2B5EF4-FFF2-40B4-BE49-F238E27FC236}">
                <a16:creationId xmlns:a16="http://schemas.microsoft.com/office/drawing/2014/main" id="{E61B0A25-C544-4513-B699-B430031FAFD8}"/>
              </a:ext>
            </a:extLst>
          </p:cNvPr>
          <p:cNvSpPr txBox="1"/>
          <p:nvPr/>
        </p:nvSpPr>
        <p:spPr>
          <a:xfrm>
            <a:off x="9483267" y="2703009"/>
            <a:ext cx="71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ORCA</a:t>
            </a:r>
          </a:p>
        </p:txBody>
      </p:sp>
      <p:sp>
        <p:nvSpPr>
          <p:cNvPr id="31" name="TextBox 7">
            <a:extLst>
              <a:ext uri="{FF2B5EF4-FFF2-40B4-BE49-F238E27FC236}">
                <a16:creationId xmlns:a16="http://schemas.microsoft.com/office/drawing/2014/main" id="{C4827DD9-23D7-4D15-B30E-3461C9CFEEE1}"/>
              </a:ext>
            </a:extLst>
          </p:cNvPr>
          <p:cNvSpPr txBox="1"/>
          <p:nvPr/>
        </p:nvSpPr>
        <p:spPr>
          <a:xfrm>
            <a:off x="7979977" y="2405856"/>
            <a:ext cx="280369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O</a:t>
            </a:r>
            <a:r>
              <a:rPr lang="en-US" dirty="0"/>
              <a:t>scillation </a:t>
            </a:r>
            <a:r>
              <a:rPr lang="en-US" b="1" dirty="0"/>
              <a:t>R</a:t>
            </a:r>
            <a:r>
              <a:rPr lang="en-US" dirty="0"/>
              <a:t>esearch</a:t>
            </a:r>
          </a:p>
          <a:p>
            <a:pPr algn="ctr"/>
            <a:r>
              <a:rPr lang="en-US" dirty="0"/>
              <a:t>with </a:t>
            </a:r>
            <a:r>
              <a:rPr lang="en-US" b="1" dirty="0" err="1"/>
              <a:t>C</a:t>
            </a:r>
            <a:r>
              <a:rPr lang="en-US" dirty="0" err="1"/>
              <a:t>osmics</a:t>
            </a:r>
            <a:r>
              <a:rPr lang="en-US" dirty="0"/>
              <a:t> In the </a:t>
            </a:r>
            <a:r>
              <a:rPr lang="en-US" b="1" dirty="0"/>
              <a:t>A</a:t>
            </a:r>
            <a:r>
              <a:rPr lang="en-US" dirty="0"/>
              <a:t>byss</a:t>
            </a:r>
          </a:p>
          <a:p>
            <a:pPr algn="ctr"/>
            <a:r>
              <a:rPr lang="en-US" sz="1600" dirty="0"/>
              <a:t>Low-energy studies of atmospheric neutrinos</a:t>
            </a:r>
          </a:p>
        </p:txBody>
      </p:sp>
      <p:cxnSp>
        <p:nvCxnSpPr>
          <p:cNvPr id="32" name="Connecteur droit avec flèche 20">
            <a:extLst>
              <a:ext uri="{FF2B5EF4-FFF2-40B4-BE49-F238E27FC236}">
                <a16:creationId xmlns:a16="http://schemas.microsoft.com/office/drawing/2014/main" id="{40847D74-828C-42D2-A21D-3A4B026BF609}"/>
              </a:ext>
            </a:extLst>
          </p:cNvPr>
          <p:cNvCxnSpPr>
            <a:cxnSpLocks/>
          </p:cNvCxnSpPr>
          <p:nvPr/>
        </p:nvCxnSpPr>
        <p:spPr>
          <a:xfrm flipV="1">
            <a:off x="4709848" y="4930594"/>
            <a:ext cx="4934024" cy="128108"/>
          </a:xfrm>
          <a:prstGeom prst="straightConnector1">
            <a:avLst/>
          </a:prstGeom>
          <a:ln w="28575">
            <a:solidFill>
              <a:srgbClr val="00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13" descr="carte3_eaux_territoriales">
            <a:extLst>
              <a:ext uri="{FF2B5EF4-FFF2-40B4-BE49-F238E27FC236}">
                <a16:creationId xmlns:a16="http://schemas.microsoft.com/office/drawing/2014/main" id="{4D0C3CAD-B060-42BE-B9F8-802BC47D8D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" t="2762" r="1910" b="3601"/>
          <a:stretch>
            <a:fillRect/>
          </a:stretch>
        </p:blipFill>
        <p:spPr bwMode="auto">
          <a:xfrm>
            <a:off x="8385527" y="1099796"/>
            <a:ext cx="1922595" cy="128711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F39A1545-93DA-447F-9793-255DD810863E}"/>
              </a:ext>
            </a:extLst>
          </p:cNvPr>
          <p:cNvSpPr txBox="1"/>
          <p:nvPr/>
        </p:nvSpPr>
        <p:spPr>
          <a:xfrm>
            <a:off x="181806" y="1064803"/>
            <a:ext cx="7362319" cy="43088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02060"/>
                </a:solidFill>
              </a:rPr>
              <a:t>&gt; 50 Institutes from 17 countries in 4 continents</a:t>
            </a:r>
          </a:p>
        </p:txBody>
      </p:sp>
      <p:sp>
        <p:nvSpPr>
          <p:cNvPr id="35" name="TextBox 7">
            <a:extLst>
              <a:ext uri="{FF2B5EF4-FFF2-40B4-BE49-F238E27FC236}">
                <a16:creationId xmlns:a16="http://schemas.microsoft.com/office/drawing/2014/main" id="{5E8189D1-62FF-4A7B-832B-629A40979C61}"/>
              </a:ext>
            </a:extLst>
          </p:cNvPr>
          <p:cNvSpPr txBox="1"/>
          <p:nvPr/>
        </p:nvSpPr>
        <p:spPr>
          <a:xfrm>
            <a:off x="9454872" y="5418854"/>
            <a:ext cx="266451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A</a:t>
            </a:r>
            <a:r>
              <a:rPr lang="en-US" dirty="0" err="1"/>
              <a:t>stroparticle</a:t>
            </a:r>
            <a:r>
              <a:rPr lang="en-US" dirty="0"/>
              <a:t> </a:t>
            </a:r>
            <a:r>
              <a:rPr lang="en-US" b="1" dirty="0"/>
              <a:t>R</a:t>
            </a:r>
            <a:r>
              <a:rPr lang="en-US" dirty="0"/>
              <a:t>esearch</a:t>
            </a:r>
          </a:p>
          <a:p>
            <a:pPr algn="ctr"/>
            <a:r>
              <a:rPr lang="en-US" dirty="0"/>
              <a:t>with </a:t>
            </a:r>
            <a:r>
              <a:rPr lang="en-US" b="1" dirty="0" err="1"/>
              <a:t>C</a:t>
            </a:r>
            <a:r>
              <a:rPr lang="en-US" dirty="0" err="1"/>
              <a:t>osmics</a:t>
            </a:r>
            <a:r>
              <a:rPr lang="en-US" dirty="0"/>
              <a:t> In the </a:t>
            </a:r>
            <a:r>
              <a:rPr lang="en-US" b="1" dirty="0"/>
              <a:t>A</a:t>
            </a:r>
            <a:r>
              <a:rPr lang="en-US" dirty="0"/>
              <a:t>byss</a:t>
            </a:r>
          </a:p>
          <a:p>
            <a:pPr algn="ctr"/>
            <a:r>
              <a:rPr lang="en-US" sz="1600" dirty="0"/>
              <a:t>High-energy neutrino astrophysics</a:t>
            </a:r>
          </a:p>
        </p:txBody>
      </p:sp>
      <p:cxnSp>
        <p:nvCxnSpPr>
          <p:cNvPr id="36" name="Connecteur droit avec flèche 5">
            <a:extLst>
              <a:ext uri="{FF2B5EF4-FFF2-40B4-BE49-F238E27FC236}">
                <a16:creationId xmlns:a16="http://schemas.microsoft.com/office/drawing/2014/main" id="{83632CD0-FF0A-463E-855F-44E9DAA72E80}"/>
              </a:ext>
            </a:extLst>
          </p:cNvPr>
          <p:cNvCxnSpPr>
            <a:cxnSpLocks/>
          </p:cNvCxnSpPr>
          <p:nvPr/>
        </p:nvCxnSpPr>
        <p:spPr>
          <a:xfrm flipV="1">
            <a:off x="3613355" y="1983642"/>
            <a:ext cx="4598168" cy="2192494"/>
          </a:xfrm>
          <a:prstGeom prst="straightConnector1">
            <a:avLst/>
          </a:prstGeom>
          <a:ln w="28575">
            <a:solidFill>
              <a:srgbClr val="00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20">
            <a:extLst>
              <a:ext uri="{FF2B5EF4-FFF2-40B4-BE49-F238E27FC236}">
                <a16:creationId xmlns:a16="http://schemas.microsoft.com/office/drawing/2014/main" id="{327C5677-3BF3-4E04-A0AF-4B3F4EE1F9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724" y="5720918"/>
            <a:ext cx="76676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Same collaboration, same technology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Distributed infrastructure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A7340455-41D7-48BE-B03F-2B1E7E4104D1}"/>
              </a:ext>
            </a:extLst>
          </p:cNvPr>
          <p:cNvSpPr/>
          <p:nvPr/>
        </p:nvSpPr>
        <p:spPr>
          <a:xfrm>
            <a:off x="5071872" y="4879942"/>
            <a:ext cx="121920" cy="14623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tar: 5 Points 16">
            <a:extLst>
              <a:ext uri="{FF2B5EF4-FFF2-40B4-BE49-F238E27FC236}">
                <a16:creationId xmlns:a16="http://schemas.microsoft.com/office/drawing/2014/main" id="{BC7D7F30-649C-435B-85DC-BDEC2A821832}"/>
              </a:ext>
            </a:extLst>
          </p:cNvPr>
          <p:cNvSpPr/>
          <p:nvPr/>
        </p:nvSpPr>
        <p:spPr>
          <a:xfrm>
            <a:off x="3468624" y="4130134"/>
            <a:ext cx="121920" cy="14623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9CCDFDCB-8710-4BDB-941F-CBC6D98CC116}"/>
              </a:ext>
            </a:extLst>
          </p:cNvPr>
          <p:cNvSpPr/>
          <p:nvPr/>
        </p:nvSpPr>
        <p:spPr>
          <a:xfrm>
            <a:off x="4541520" y="4995766"/>
            <a:ext cx="121920" cy="14623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32AF147F-045A-4A50-B3FF-8FB26A760187}"/>
              </a:ext>
            </a:extLst>
          </p:cNvPr>
          <p:cNvCxnSpPr>
            <a:cxnSpLocks/>
          </p:cNvCxnSpPr>
          <p:nvPr/>
        </p:nvCxnSpPr>
        <p:spPr>
          <a:xfrm>
            <a:off x="5193792" y="5109354"/>
            <a:ext cx="1861148" cy="978869"/>
          </a:xfrm>
          <a:prstGeom prst="straightConnector1">
            <a:avLst/>
          </a:prstGeom>
          <a:ln w="28575">
            <a:solidFill>
              <a:srgbClr val="00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7">
            <a:extLst>
              <a:ext uri="{FF2B5EF4-FFF2-40B4-BE49-F238E27FC236}">
                <a16:creationId xmlns:a16="http://schemas.microsoft.com/office/drawing/2014/main" id="{CC585463-E0FA-4B32-8B4B-D35195999F4D}"/>
              </a:ext>
            </a:extLst>
          </p:cNvPr>
          <p:cNvSpPr txBox="1"/>
          <p:nvPr/>
        </p:nvSpPr>
        <p:spPr>
          <a:xfrm>
            <a:off x="6090428" y="6051581"/>
            <a:ext cx="3364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Pylos Gr-site for potential hosting of KM3NeT infrastructure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58555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 KM3NeT: Phased construction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E0BFB-B554-4B9F-BE5F-07CD893B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0887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84A079-957F-4E8D-BA4E-E01E2AD164AB}" type="slidenum">
              <a:rPr lang="en-GB" altLang="en-US">
                <a:solidFill>
                  <a:srgbClr val="898989"/>
                </a:solidFill>
              </a:rPr>
              <a:pPr eaLnBrk="1" hangingPunct="1"/>
              <a:t>8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5CB4F-1789-45E2-A02D-16B3011A1F4D}"/>
              </a:ext>
            </a:extLst>
          </p:cNvPr>
          <p:cNvSpPr txBox="1"/>
          <p:nvPr/>
        </p:nvSpPr>
        <p:spPr>
          <a:xfrm>
            <a:off x="231648" y="975360"/>
            <a:ext cx="1177747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002060"/>
                </a:solidFill>
              </a:rPr>
              <a:t>Phase 1</a:t>
            </a:r>
            <a:r>
              <a:rPr lang="en-GB" sz="2200" dirty="0">
                <a:solidFill>
                  <a:srgbClr val="002060"/>
                </a:solidFill>
              </a:rPr>
              <a:t>: 30 Detection Units (DUs) constructed by 2020; (6 for KM3NeT-Fr; 24  for KM3NeT-It).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002060"/>
                </a:solidFill>
              </a:rPr>
              <a:t>Phase 2:</a:t>
            </a:r>
            <a:r>
              <a:rPr lang="en-GB" sz="2200" dirty="0">
                <a:solidFill>
                  <a:srgbClr val="002060"/>
                </a:solidFill>
              </a:rPr>
              <a:t> secured funding for the construction of 89 DUs; additional funding requests in preparation or submitted for completing ORCA (1 block – 115 DUs) in Toulon (Fr), ARCA (2 blocks - 230 DUs) in Capo </a:t>
            </a:r>
            <a:r>
              <a:rPr lang="en-GB" sz="2200" dirty="0" err="1">
                <a:solidFill>
                  <a:srgbClr val="002060"/>
                </a:solidFill>
              </a:rPr>
              <a:t>Passero</a:t>
            </a:r>
            <a:r>
              <a:rPr lang="en-GB" sz="2200" dirty="0">
                <a:solidFill>
                  <a:srgbClr val="002060"/>
                </a:solidFill>
              </a:rPr>
              <a:t> (It).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22FFB7-7329-4513-87AD-DD9D1264DD62}"/>
              </a:ext>
            </a:extLst>
          </p:cNvPr>
          <p:cNvSpPr txBox="1"/>
          <p:nvPr/>
        </p:nvSpPr>
        <p:spPr>
          <a:xfrm>
            <a:off x="237744" y="3931920"/>
            <a:ext cx="117774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2060"/>
                </a:solidFill>
              </a:rPr>
              <a:t>ARCA: 12 operational DUs before summer 2021 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2060"/>
                </a:solidFill>
              </a:rPr>
              <a:t>ORCA: 6 operational DUs by the end of 2019;  7 additional DUs by the end of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00206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E4D8CD-DA53-48BB-AE75-F1991C4B12C3}"/>
              </a:ext>
            </a:extLst>
          </p:cNvPr>
          <p:cNvSpPr txBox="1"/>
          <p:nvPr/>
        </p:nvSpPr>
        <p:spPr>
          <a:xfrm>
            <a:off x="243840" y="3331464"/>
            <a:ext cx="2683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Short term planning</a:t>
            </a:r>
          </a:p>
        </p:txBody>
      </p:sp>
    </p:spTree>
    <p:extLst>
      <p:ext uri="{BB962C8B-B14F-4D97-AF65-F5344CB8AC3E}">
        <p14:creationId xmlns:p14="http://schemas.microsoft.com/office/powerpoint/2010/main" val="3004512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6117673-D1BA-47EF-AAEB-4CC7572E850D}"/>
              </a:ext>
            </a:extLst>
          </p:cNvPr>
          <p:cNvSpPr txBox="1"/>
          <p:nvPr/>
        </p:nvSpPr>
        <p:spPr>
          <a:xfrm>
            <a:off x="280416" y="6208870"/>
            <a:ext cx="411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234270"/>
                </a:solidFill>
              </a:rPr>
              <a:t>ARCA DU1 deployed December 2015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KM3NeT: Current Status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E0BFB-B554-4B9F-BE5F-07CD893B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0887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84A079-957F-4E8D-BA4E-E01E2AD164AB}" type="slidenum">
              <a:rPr lang="en-GB" altLang="en-US">
                <a:solidFill>
                  <a:srgbClr val="898989"/>
                </a:solidFill>
              </a:rPr>
              <a:pPr eaLnBrk="1" hangingPunct="1"/>
              <a:t>9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52A5E94-7E6B-4040-A193-0C2A78D76567}"/>
              </a:ext>
            </a:extLst>
          </p:cNvPr>
          <p:cNvSpPr txBox="1"/>
          <p:nvPr/>
        </p:nvSpPr>
        <p:spPr>
          <a:xfrm>
            <a:off x="2634507" y="3511394"/>
            <a:ext cx="1077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ARCA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8383087F-D29B-4932-A7B1-A93985774B81}"/>
              </a:ext>
            </a:extLst>
          </p:cNvPr>
          <p:cNvSpPr txBox="1"/>
          <p:nvPr/>
        </p:nvSpPr>
        <p:spPr>
          <a:xfrm>
            <a:off x="2716498" y="987965"/>
            <a:ext cx="1077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ORCA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62ECBA9-DBA5-4C17-BA05-3EF8C43685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" y="1323405"/>
            <a:ext cx="6513426" cy="19245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A3FB7F-9DC4-48BB-841F-D6B2E3237D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282" y="3999950"/>
            <a:ext cx="3196253" cy="19245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BB94698-168C-49AE-8EE9-968584F836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3920"/>
            <a:ext cx="3145182" cy="1886375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B96C17A-1DFB-495A-A8A3-31944E97D0E6}"/>
              </a:ext>
            </a:extLst>
          </p:cNvPr>
          <p:cNvSpPr txBox="1">
            <a:spLocks/>
          </p:cNvSpPr>
          <p:nvPr/>
        </p:nvSpPr>
        <p:spPr bwMode="auto">
          <a:xfrm>
            <a:off x="6973824" y="1027020"/>
            <a:ext cx="5204093" cy="341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/>
              <a:t>Currently:  4 ORCA DUs and 1 ARCA DU deployed and taking data</a:t>
            </a:r>
          </a:p>
          <a:p>
            <a:r>
              <a:rPr lang="en-GB" sz="2200" dirty="0"/>
              <a:t>2 more ORCA DUs fully assembled, tested, ready to be installed; sea operation scheduled before the end of 2019. </a:t>
            </a:r>
          </a:p>
          <a:p>
            <a:r>
              <a:rPr lang="en-GB" sz="2200" dirty="0"/>
              <a:t>6 more ARCA DUs currently being assembled – to be deployed mid-2020.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9F8DEE-39BE-4D62-BE30-3ABBB03188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594" y="3685032"/>
            <a:ext cx="5341297" cy="310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814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7904</TotalTime>
  <Words>2751</Words>
  <Application>Microsoft Office PowerPoint</Application>
  <PresentationFormat>Widescreen</PresentationFormat>
  <Paragraphs>346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8" baseType="lpstr">
      <vt:lpstr>Adobe Fan Heiti Std B</vt:lpstr>
      <vt:lpstr>Arial</vt:lpstr>
      <vt:lpstr>Arial Bold</vt:lpstr>
      <vt:lpstr>Calibri</vt:lpstr>
      <vt:lpstr>Calibri Light</vt:lpstr>
      <vt:lpstr>Candara</vt:lpstr>
      <vt:lpstr>Candara Bold</vt:lpstr>
      <vt:lpstr>Courier New</vt:lpstr>
      <vt:lpstr>Wingdings</vt:lpstr>
      <vt:lpstr>Office Theme</vt:lpstr>
      <vt:lpstr>5_Office Theme</vt:lpstr>
      <vt:lpstr>Astroparticle Physics at INPP</vt:lpstr>
      <vt:lpstr>Science Objectives: Astroparticle</vt:lpstr>
      <vt:lpstr>KM3NeT-ARCA: A Neutrino Telescope in the Mediterranean </vt:lpstr>
      <vt:lpstr>KM3NeT-ARCA: A Neutrino Telescope in the Mediterranean </vt:lpstr>
      <vt:lpstr>Science Objectives: Neutrino Physics</vt:lpstr>
      <vt:lpstr>The KM3NeT Detectors </vt:lpstr>
      <vt:lpstr>KM3NeT: A Distributed Research Infrastructure </vt:lpstr>
      <vt:lpstr> KM3NeT: Phased construction</vt:lpstr>
      <vt:lpstr>KM3NeT: Current Status </vt:lpstr>
      <vt:lpstr>The Astroparticle Physics group in INPP </vt:lpstr>
      <vt:lpstr>Current Activities</vt:lpstr>
      <vt:lpstr>Responsibilities of the APP group in KM3NeT</vt:lpstr>
      <vt:lpstr>DOM Integration site at INPP  (C. Bagatelas, V. Tsagli) </vt:lpstr>
      <vt:lpstr>DOM Integration site at INPP  (C. Bagatelas, V. Tsagli) </vt:lpstr>
      <vt:lpstr>QA/QC  in KM3NeT  (G. Androulakis) </vt:lpstr>
      <vt:lpstr>APP group: Physics Analyses and Studies </vt:lpstr>
      <vt:lpstr>APP group: Physics Analyses and Studies </vt:lpstr>
      <vt:lpstr>APP group: Physics Analyses and Studies </vt:lpstr>
      <vt:lpstr> APP group: Physics Analyses and Studies </vt:lpstr>
      <vt:lpstr>APP group: KM3NeT-INFRADEV related activities </vt:lpstr>
      <vt:lpstr>APP group: KM3NeT-INFRADEV related activities </vt:lpstr>
      <vt:lpstr>APP group: KM3NeT-INFRADEV related activities </vt:lpstr>
      <vt:lpstr>APP group: Outreach activities </vt:lpstr>
      <vt:lpstr>Acoustic detection of neutrinos </vt:lpstr>
      <vt:lpstr>Activities in Kalamata </vt:lpstr>
      <vt:lpstr>APP group performance since the last ISAC</vt:lpstr>
      <vt:lpstr>APP group: plans for the near and mid-term future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gritsi</dc:creator>
  <cp:lastModifiedBy>gsmyris@yahoo.gr</cp:lastModifiedBy>
  <cp:revision>467</cp:revision>
  <cp:lastPrinted>2019-11-20T17:15:41Z</cp:lastPrinted>
  <dcterms:created xsi:type="dcterms:W3CDTF">2017-02-09T12:47:44Z</dcterms:created>
  <dcterms:modified xsi:type="dcterms:W3CDTF">2019-11-21T11:28:38Z</dcterms:modified>
</cp:coreProperties>
</file>