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398" r:id="rId2"/>
    <p:sldId id="375" r:id="rId3"/>
    <p:sldId id="993" r:id="rId4"/>
    <p:sldId id="1098" r:id="rId5"/>
    <p:sldId id="497" r:id="rId6"/>
    <p:sldId id="525" r:id="rId7"/>
    <p:sldId id="506" r:id="rId8"/>
    <p:sldId id="978" r:id="rId9"/>
    <p:sldId id="1099" r:id="rId10"/>
    <p:sldId id="1100" r:id="rId11"/>
    <p:sldId id="515" r:id="rId12"/>
    <p:sldId id="511" r:id="rId13"/>
    <p:sldId id="977" r:id="rId14"/>
    <p:sldId id="983" r:id="rId15"/>
    <p:sldId id="984" r:id="rId16"/>
    <p:sldId id="990" r:id="rId17"/>
    <p:sldId id="1101" r:id="rId18"/>
  </p:sldIdLst>
  <p:sldSz cx="12192000" cy="6858000"/>
  <p:notesSz cx="7102475" cy="102346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7065ECA1-A87B-4DB5-AA40-6DF197DD1217}">
          <p14:sldIdLst>
            <p14:sldId id="398"/>
            <p14:sldId id="375"/>
            <p14:sldId id="993"/>
            <p14:sldId id="1098"/>
            <p14:sldId id="497"/>
            <p14:sldId id="525"/>
            <p14:sldId id="506"/>
            <p14:sldId id="978"/>
            <p14:sldId id="1099"/>
            <p14:sldId id="1100"/>
            <p14:sldId id="515"/>
            <p14:sldId id="511"/>
            <p14:sldId id="977"/>
            <p14:sldId id="983"/>
            <p14:sldId id="984"/>
            <p14:sldId id="990"/>
            <p14:sldId id="11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olo Romano" initials="PR" lastIdx="0" clrIdx="0">
    <p:extLst>
      <p:ext uri="{19B8F6BF-5375-455C-9EA6-DF929625EA0E}">
        <p15:presenceInfo xmlns:p15="http://schemas.microsoft.com/office/powerpoint/2012/main" userId="6d18244f6e78159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3FAE"/>
    <a:srgbClr val="222222"/>
    <a:srgbClr val="1B1B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87953" autoAdjust="0"/>
  </p:normalViewPr>
  <p:slideViewPr>
    <p:cSldViewPr>
      <p:cViewPr varScale="1">
        <p:scale>
          <a:sx n="101" d="100"/>
          <a:sy n="101" d="100"/>
        </p:scale>
        <p:origin x="954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Karydas\Desktop\Annual%20reports%202018-2019\Andreas_Publications_2017-201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Karydas\Desktop\Annual%20reports%202018-2019\Andreas_Publications_2017-2019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Karydas\Desktop\Annual%20reports%202018-2019\Andreas_Publications_2017-2019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Karydas\Desktop\Annual%20reports%202018-2019\Andreas_Publications_2017-2019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Peer Reviewed Journals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Sheet1!$A$10</c:f>
              <c:strCache>
                <c:ptCount val="1"/>
                <c:pt idx="0">
                  <c:v>XRF Laboratory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Sheet1!$B$10:$D$10</c:f>
              <c:numCache>
                <c:formatCode>General</c:formatCode>
                <c:ptCount val="3"/>
                <c:pt idx="0">
                  <c:v>4</c:v>
                </c:pt>
                <c:pt idx="1">
                  <c:v>2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B57-43E3-AA15-461E8BD40242}"/>
            </c:ext>
          </c:extLst>
        </c:ser>
        <c:ser>
          <c:idx val="1"/>
          <c:order val="1"/>
          <c:tx>
            <c:strRef>
              <c:f>Sheet1!$A$11</c:f>
              <c:strCache>
                <c:ptCount val="1"/>
                <c:pt idx="0">
                  <c:v>Elettra &amp; other Synchrotrons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Sheet1!$B$11:$D$11</c:f>
              <c:numCache>
                <c:formatCode>General</c:formatCode>
                <c:ptCount val="3"/>
                <c:pt idx="0">
                  <c:v>6</c:v>
                </c:pt>
                <c:pt idx="1">
                  <c:v>8</c:v>
                </c:pt>
                <c:pt idx="2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B57-43E3-AA15-461E8BD402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37646312"/>
        <c:axId val="437646968"/>
      </c:barChart>
      <c:catAx>
        <c:axId val="437646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646968"/>
        <c:crosses val="autoZero"/>
        <c:auto val="1"/>
        <c:lblAlgn val="ctr"/>
        <c:lblOffset val="100"/>
        <c:noMultiLvlLbl val="0"/>
      </c:catAx>
      <c:valAx>
        <c:axId val="437646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646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Abstracts - Conferences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Sheet1!$J$10</c:f>
              <c:strCache>
                <c:ptCount val="1"/>
                <c:pt idx="0">
                  <c:v>XRF Laboratory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Sheet1!$K$10:$M$10</c:f>
              <c:numCache>
                <c:formatCode>General</c:formatCode>
                <c:ptCount val="3"/>
                <c:pt idx="0">
                  <c:v>6</c:v>
                </c:pt>
                <c:pt idx="1">
                  <c:v>7</c:v>
                </c:pt>
                <c:pt idx="2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CE-4761-8693-42FB2B151B88}"/>
            </c:ext>
          </c:extLst>
        </c:ser>
        <c:ser>
          <c:idx val="1"/>
          <c:order val="1"/>
          <c:tx>
            <c:strRef>
              <c:f>Sheet1!$J$11</c:f>
              <c:strCache>
                <c:ptCount val="1"/>
                <c:pt idx="0">
                  <c:v>Elettra &amp; other Synchrotrons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cat>
            <c:numRef>
              <c:f>Sheet1!$B$1:$D$1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Sheet1!$K$11:$M$11</c:f>
              <c:numCache>
                <c:formatCode>General</c:formatCode>
                <c:ptCount val="3"/>
                <c:pt idx="0">
                  <c:v>1</c:v>
                </c:pt>
                <c:pt idx="1">
                  <c:v>4</c:v>
                </c:pt>
                <c:pt idx="2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CE-4761-8693-42FB2B151B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37646312"/>
        <c:axId val="437646968"/>
      </c:barChart>
      <c:catAx>
        <c:axId val="437646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646968"/>
        <c:crosses val="autoZero"/>
        <c:auto val="1"/>
        <c:lblAlgn val="ctr"/>
        <c:lblOffset val="100"/>
        <c:noMultiLvlLbl val="0"/>
      </c:catAx>
      <c:valAx>
        <c:axId val="437646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646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Peer</a:t>
            </a:r>
            <a:r>
              <a:rPr lang="en-US" baseline="0"/>
              <a:t> Reviewed Journals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741-448E-B521-F7A1D604A35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741-448E-B521-F7A1D604A35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741-448E-B521-F7A1D604A35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741-448E-B521-F7A1D604A35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A741-448E-B521-F7A1D604A35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A741-448E-B521-F7A1D604A35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A741-448E-B521-F7A1D604A35E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Fundamental Parameters</c:v>
                </c:pt>
                <c:pt idx="1">
                  <c:v>Environment</c:v>
                </c:pt>
                <c:pt idx="2">
                  <c:v>Biomedicine</c:v>
                </c:pt>
                <c:pt idx="3">
                  <c:v>Cultural Heritage</c:v>
                </c:pt>
                <c:pt idx="4">
                  <c:v>Development -XRS techniques</c:v>
                </c:pt>
                <c:pt idx="5">
                  <c:v>Advanced Materials</c:v>
                </c:pt>
                <c:pt idx="6">
                  <c:v>Geochemistry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5</c:v>
                </c:pt>
                <c:pt idx="1">
                  <c:v>11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A741-448E-B521-F7A1D604A35E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0-A741-448E-B521-F7A1D604A35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2-A741-448E-B521-F7A1D604A35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4-A741-448E-B521-F7A1D604A35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6-A741-448E-B521-F7A1D604A35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8-A741-448E-B521-F7A1D604A35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A-A741-448E-B521-F7A1D604A35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C-A741-448E-B521-F7A1D604A35E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Fundamental Parameters</c:v>
                </c:pt>
                <c:pt idx="1">
                  <c:v>Environment</c:v>
                </c:pt>
                <c:pt idx="2">
                  <c:v>Biomedicine</c:v>
                </c:pt>
                <c:pt idx="3">
                  <c:v>Cultural Heritage</c:v>
                </c:pt>
                <c:pt idx="4">
                  <c:v>Development -XRS techniques</c:v>
                </c:pt>
                <c:pt idx="5">
                  <c:v>Advanced Materials</c:v>
                </c:pt>
                <c:pt idx="6">
                  <c:v>Geochemistry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5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A741-448E-B521-F7A1D604A35E}"/>
            </c:ext>
          </c:extLst>
        </c:ser>
        <c:ser>
          <c:idx val="2"/>
          <c:order val="2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A741-448E-B521-F7A1D604A35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A741-448E-B521-F7A1D604A35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A741-448E-B521-F7A1D604A35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A741-448E-B521-F7A1D604A35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A741-448E-B521-F7A1D604A35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A741-448E-B521-F7A1D604A35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A741-448E-B521-F7A1D604A35E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Fundamental Parameters</c:v>
                </c:pt>
                <c:pt idx="1">
                  <c:v>Environment</c:v>
                </c:pt>
                <c:pt idx="2">
                  <c:v>Biomedicine</c:v>
                </c:pt>
                <c:pt idx="3">
                  <c:v>Cultural Heritage</c:v>
                </c:pt>
                <c:pt idx="4">
                  <c:v>Development -XRS techniques</c:v>
                </c:pt>
                <c:pt idx="5">
                  <c:v>Advanced Materials</c:v>
                </c:pt>
                <c:pt idx="6">
                  <c:v>Geochemistry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1</c:v>
                </c:pt>
                <c:pt idx="3">
                  <c:v>2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A741-448E-B521-F7A1D604A35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5879406966021139"/>
          <c:y val="0.20846675415573054"/>
          <c:w val="0.43998338045582142"/>
          <c:h val="0.7264690871974336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>
                <a:effectLst/>
              </a:rPr>
              <a:t>Abstracts - Conferences</a:t>
            </a:r>
            <a:endParaRPr lang="en-US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4F1-4C9D-908B-480C2DAABF5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4F1-4C9D-908B-480C2DAABF5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4F1-4C9D-908B-480C2DAABF5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4F1-4C9D-908B-480C2DAABF5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E4F1-4C9D-908B-480C2DAABF5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E4F1-4C9D-908B-480C2DAABF5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E4F1-4C9D-908B-480C2DAABF5E}"/>
              </c:ext>
            </c:extLst>
          </c:dPt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4F1-4C9D-908B-480C2DAABF5E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Fundamental Parameters</c:v>
                </c:pt>
                <c:pt idx="1">
                  <c:v>Environment</c:v>
                </c:pt>
                <c:pt idx="2">
                  <c:v>Biomedicine</c:v>
                </c:pt>
                <c:pt idx="3">
                  <c:v>Cultural Heritage</c:v>
                </c:pt>
                <c:pt idx="4">
                  <c:v>Development -XRS techniques</c:v>
                </c:pt>
                <c:pt idx="5">
                  <c:v>Advanced Materials</c:v>
                </c:pt>
                <c:pt idx="6">
                  <c:v>Geochemistry</c:v>
                </c:pt>
              </c:strCache>
            </c:strRef>
          </c:cat>
          <c:val>
            <c:numRef>
              <c:f>Sheet1!$N$2:$N$8</c:f>
              <c:numCache>
                <c:formatCode>General</c:formatCode>
                <c:ptCount val="7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13</c:v>
                </c:pt>
                <c:pt idx="4">
                  <c:v>6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E4F1-4C9D-908B-480C2DAABF5E}"/>
            </c:ext>
          </c:extLst>
        </c:ser>
        <c:ser>
          <c:idx val="1"/>
          <c:order val="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0-E4F1-4C9D-908B-480C2DAABF5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2-E4F1-4C9D-908B-480C2DAABF5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4-E4F1-4C9D-908B-480C2DAABF5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6-E4F1-4C9D-908B-480C2DAABF5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8-E4F1-4C9D-908B-480C2DAABF5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A-E4F1-4C9D-908B-480C2DAABF5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C-E4F1-4C9D-908B-480C2DAABF5E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Fundamental Parameters</c:v>
                </c:pt>
                <c:pt idx="1">
                  <c:v>Environment</c:v>
                </c:pt>
                <c:pt idx="2">
                  <c:v>Biomedicine</c:v>
                </c:pt>
                <c:pt idx="3">
                  <c:v>Cultural Heritage</c:v>
                </c:pt>
                <c:pt idx="4">
                  <c:v>Development -XRS techniques</c:v>
                </c:pt>
                <c:pt idx="5">
                  <c:v>Advanced Materials</c:v>
                </c:pt>
                <c:pt idx="6">
                  <c:v>Geochemistry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2</c:v>
                </c:pt>
                <c:pt idx="1">
                  <c:v>5</c:v>
                </c:pt>
                <c:pt idx="2">
                  <c:v>0</c:v>
                </c:pt>
                <c:pt idx="3">
                  <c:v>1</c:v>
                </c:pt>
                <c:pt idx="4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E4F1-4C9D-908B-480C2DAABF5E}"/>
            </c:ext>
          </c:extLst>
        </c:ser>
        <c:ser>
          <c:idx val="2"/>
          <c:order val="2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F-E4F1-4C9D-908B-480C2DAABF5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1-E4F1-4C9D-908B-480C2DAABF5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3-E4F1-4C9D-908B-480C2DAABF5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5-E4F1-4C9D-908B-480C2DAABF5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7-E4F1-4C9D-908B-480C2DAABF5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9-E4F1-4C9D-908B-480C2DAABF5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2B-E4F1-4C9D-908B-480C2DAABF5E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Fundamental Parameters</c:v>
                </c:pt>
                <c:pt idx="1">
                  <c:v>Environment</c:v>
                </c:pt>
                <c:pt idx="2">
                  <c:v>Biomedicine</c:v>
                </c:pt>
                <c:pt idx="3">
                  <c:v>Cultural Heritage</c:v>
                </c:pt>
                <c:pt idx="4">
                  <c:v>Development -XRS techniques</c:v>
                </c:pt>
                <c:pt idx="5">
                  <c:v>Advanced Materials</c:v>
                </c:pt>
                <c:pt idx="6">
                  <c:v>Geochemistry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1</c:v>
                </c:pt>
                <c:pt idx="3">
                  <c:v>2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C-E4F1-4C9D-908B-480C2DAABF5E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6"/>
        <c:delete val="1"/>
      </c:legendEntry>
      <c:layout>
        <c:manualLayout>
          <c:xMode val="edge"/>
          <c:yMode val="edge"/>
          <c:x val="0.53454965477056038"/>
          <c:y val="0.19457786526684165"/>
          <c:w val="0.4638677041597698"/>
          <c:h val="0.7264690871974336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80719003-8B82-4AC9-81B6-86D706818F2D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23BF447B-3E7D-457D-86CF-5F6F59E3945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5181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BF447B-3E7D-457D-86CF-5F6F59E39454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0617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36E0-CD0B-4C2D-A29F-C5955CD17035}" type="datetime1">
              <a:rPr lang="it-IT" smtClean="0"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6930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4129B-020D-46E7-A85A-E216518BF918}" type="datetime1">
              <a:rPr lang="it-IT" smtClean="0"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88658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E7204-047D-461C-9300-1BE4681403B0}" type="datetime1">
              <a:rPr lang="it-IT" smtClean="0"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288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4A93-4571-4767-BF07-9044E1ED1A7D}" type="datetime1">
              <a:rPr lang="it-IT" smtClean="0"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4923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23C2A-3E12-4C78-A0E2-2E5CA0BD6D37}" type="datetime1">
              <a:rPr lang="it-IT" smtClean="0"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9302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2A15-FBE3-465F-B2EB-A258FF5D9211}" type="datetime1">
              <a:rPr lang="it-IT" smtClean="0"/>
              <a:t>21/11/2019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9529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12542-C76E-40FB-9915-9FADBD8B6203}" type="datetime1">
              <a:rPr lang="it-IT" smtClean="0"/>
              <a:t>21/11/2019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4221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DCE36-BAEF-4796-8858-06D0EB8815CA}" type="datetime1">
              <a:rPr lang="it-IT" smtClean="0"/>
              <a:t>21/11/2019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3427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21/11/2019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3109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13FF-DC30-474E-8ABF-EE94D5B38940}" type="datetime1">
              <a:rPr lang="it-IT" smtClean="0"/>
              <a:t>21/11/2019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117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053CF-E6EB-4D0C-BB73-E710FDC32DB0}" type="datetime1">
              <a:rPr lang="it-IT" smtClean="0"/>
              <a:t>21/11/2019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86131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BEC70-558A-4FED-B8F5-4D4C8D81DD20}" type="datetime1">
              <a:rPr lang="it-IT" smtClean="0"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838FB-855A-48C6-BE43-3E76B3A74F84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1885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p.demokritos.gr/xrf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mailto:karydas@inp.demokritos.gr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26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tiff"/><Relationship Id="rId3" Type="http://schemas.openxmlformats.org/officeDocument/2006/relationships/image" Target="../media/image30.png"/><Relationship Id="rId7" Type="http://schemas.openxmlformats.org/officeDocument/2006/relationships/image" Target="../media/image32.tiff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enforcetxrf.eu/subgroups/sg-environment/" TargetMode="External"/><Relationship Id="rId3" Type="http://schemas.openxmlformats.org/officeDocument/2006/relationships/hyperlink" Target="https://www.cost.eu/actions/CA18130/#tabs|Name:management-committee" TargetMode="External"/><Relationship Id="rId7" Type="http://schemas.openxmlformats.org/officeDocument/2006/relationships/hyperlink" Target="https://enforcetxrf.eu/working-groups/wg4/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forcetxrf.eu/working-groups/wg3/" TargetMode="External"/><Relationship Id="rId5" Type="http://schemas.openxmlformats.org/officeDocument/2006/relationships/hyperlink" Target="https://enforcetxrf.eu/working-groups/wg2/" TargetMode="External"/><Relationship Id="rId10" Type="http://schemas.openxmlformats.org/officeDocument/2006/relationships/hyperlink" Target="https://enforcetxrf.eu/subgroups/sg-bio-medical-diagnostics/" TargetMode="External"/><Relationship Id="rId4" Type="http://schemas.openxmlformats.org/officeDocument/2006/relationships/hyperlink" Target="https://enforcetxrf.eu/working-groups/wg1/" TargetMode="External"/><Relationship Id="rId9" Type="http://schemas.openxmlformats.org/officeDocument/2006/relationships/hyperlink" Target="https://enforcetxrf.eu/subgroups/sg-surfaces-and-thin-films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4.emf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11" Type="http://schemas.openxmlformats.org/officeDocument/2006/relationships/image" Target="../media/image11.jpeg"/><Relationship Id="rId5" Type="http://schemas.openxmlformats.org/officeDocument/2006/relationships/image" Target="../media/image7.jpeg"/><Relationship Id="rId15" Type="http://schemas.openxmlformats.org/officeDocument/2006/relationships/image" Target="../media/image1.png"/><Relationship Id="rId10" Type="http://schemas.openxmlformats.org/officeDocument/2006/relationships/image" Target="../media/image10.jpeg"/><Relationship Id="rId4" Type="http://schemas.openxmlformats.org/officeDocument/2006/relationships/image" Target="../media/image6.jpeg"/><Relationship Id="rId9" Type="http://schemas.openxmlformats.org/officeDocument/2006/relationships/image" Target="../media/image3.emf"/><Relationship Id="rId1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39915" y="1052736"/>
            <a:ext cx="6104363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</a:rPr>
              <a:t>X-ray Spectrometry at INPP</a:t>
            </a: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 algn="ctr"/>
            <a:endParaRPr lang="en-US" sz="3200" dirty="0">
              <a:solidFill>
                <a:srgbClr val="002060"/>
              </a:solidFill>
            </a:endParaRP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Andreas Karydas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Head of the XRF laboratory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  <a:hlinkClick r:id="rId3"/>
              </a:rPr>
              <a:t>http://www.inp.demokritos.gr/xrf/</a:t>
            </a:r>
            <a:r>
              <a:rPr lang="en-US" sz="3200" dirty="0">
                <a:solidFill>
                  <a:srgbClr val="002060"/>
                </a:solidFill>
              </a:rPr>
              <a:t> </a:t>
            </a: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INPP, NCSR “</a:t>
            </a:r>
            <a:r>
              <a:rPr lang="en-US" sz="3200" dirty="0" err="1">
                <a:solidFill>
                  <a:srgbClr val="002060"/>
                </a:solidFill>
              </a:rPr>
              <a:t>Demokritos</a:t>
            </a:r>
            <a:r>
              <a:rPr lang="en-US" sz="3200" dirty="0">
                <a:solidFill>
                  <a:srgbClr val="002060"/>
                </a:solidFill>
              </a:rPr>
              <a:t>”</a:t>
            </a:r>
          </a:p>
          <a:p>
            <a:pPr algn="ctr"/>
            <a:r>
              <a:rPr lang="en-US" sz="2800" dirty="0">
                <a:solidFill>
                  <a:srgbClr val="002060"/>
                </a:solidFill>
                <a:hlinkClick r:id="rId4"/>
              </a:rPr>
              <a:t>karydas@inp.demokritos.gr</a:t>
            </a:r>
            <a:r>
              <a:rPr lang="en-US" sz="2800" dirty="0">
                <a:solidFill>
                  <a:srgbClr val="002060"/>
                </a:solidFill>
              </a:rPr>
              <a:t>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30B55-6977-4F89-A914-CFB23E4FBFE2}" type="datetime1">
              <a:rPr lang="it-IT" smtClean="0"/>
              <a:t>21/11/2019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</a:t>
            </a:fld>
            <a:endParaRPr lang="it-IT"/>
          </a:p>
        </p:txBody>
      </p:sp>
      <p:grpSp>
        <p:nvGrpSpPr>
          <p:cNvPr id="6" name="Group 16">
            <a:extLst>
              <a:ext uri="{FF2B5EF4-FFF2-40B4-BE49-F238E27FC236}">
                <a16:creationId xmlns:a16="http://schemas.microsoft.com/office/drawing/2014/main" id="{543D3AC7-2A91-4C6C-B13B-417221ED3521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7" name="Picture 17" descr="kefalis">
              <a:extLst>
                <a:ext uri="{FF2B5EF4-FFF2-40B4-BE49-F238E27FC236}">
                  <a16:creationId xmlns:a16="http://schemas.microsoft.com/office/drawing/2014/main" id="{CCEEEF27-A59E-4507-8EFC-62C9CCB9F2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 descr="dimokrits">
              <a:extLst>
                <a:ext uri="{FF2B5EF4-FFF2-40B4-BE49-F238E27FC236}">
                  <a16:creationId xmlns:a16="http://schemas.microsoft.com/office/drawing/2014/main" id="{B9D440EA-D580-44FB-8929-F93039BFDA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16259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310721A-CD37-4C82-9DEE-873C888C0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94" y="666564"/>
            <a:ext cx="5193127" cy="372611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A2EB2A-9B97-441A-89F5-51F9B9644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21/11/2019</a:t>
            </a:fld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9443D8-11A2-41EE-AB25-2D2FADC37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10</a:t>
            </a:fld>
            <a:endParaRPr lang="it-IT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7281E8-E8AC-40B2-8C27-4363208E9E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0002" r="-457" b="-46668"/>
          <a:stretch/>
        </p:blipFill>
        <p:spPr>
          <a:xfrm>
            <a:off x="5914667" y="592904"/>
            <a:ext cx="6247592" cy="819356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84C2348-44E0-42C4-A91D-D6FC560DE981}"/>
              </a:ext>
            </a:extLst>
          </p:cNvPr>
          <p:cNvSpPr/>
          <p:nvPr/>
        </p:nvSpPr>
        <p:spPr>
          <a:xfrm>
            <a:off x="6174146" y="5780309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/>
              <a:t>Nonlinear two-photon X-ray absorption spectroscopy in  </a:t>
            </a:r>
            <a:r>
              <a:rPr lang="en-US" sz="2000" dirty="0">
                <a:solidFill>
                  <a:srgbClr val="002060"/>
                </a:solidFill>
              </a:rPr>
              <a:t>“</a:t>
            </a:r>
            <a:r>
              <a:rPr lang="en-US" sz="2000" i="1" dirty="0">
                <a:solidFill>
                  <a:srgbClr val="002060"/>
                </a:solidFill>
              </a:rPr>
              <a:t>Establishing nonlinearity thresholds with ultra intense</a:t>
            </a:r>
          </a:p>
          <a:p>
            <a:r>
              <a:rPr lang="en-US" sz="2000" i="1" dirty="0">
                <a:solidFill>
                  <a:srgbClr val="002060"/>
                </a:solidFill>
              </a:rPr>
              <a:t>X-ray pulses</a:t>
            </a:r>
            <a:r>
              <a:rPr lang="en-US" sz="2000" dirty="0">
                <a:solidFill>
                  <a:srgbClr val="002060"/>
                </a:solidFill>
              </a:rPr>
              <a:t>”, </a:t>
            </a:r>
            <a:r>
              <a:rPr lang="en-US" sz="2000" dirty="0" err="1"/>
              <a:t>Szlachetko</a:t>
            </a:r>
            <a:r>
              <a:rPr lang="en-US" sz="2000" dirty="0"/>
              <a:t> et </a:t>
            </a:r>
            <a:r>
              <a:rPr lang="en-US" sz="2000" i="1" dirty="0"/>
              <a:t>al</a:t>
            </a:r>
            <a:r>
              <a:rPr lang="en-US" sz="2000" dirty="0"/>
              <a:t>., </a:t>
            </a:r>
            <a:r>
              <a:rPr lang="en-US" sz="2000" dirty="0">
                <a:solidFill>
                  <a:srgbClr val="002060"/>
                </a:solidFill>
              </a:rPr>
              <a:t>Scientific Reports, </a:t>
            </a:r>
            <a:r>
              <a:rPr lang="en-US" sz="2000" b="1" dirty="0">
                <a:solidFill>
                  <a:srgbClr val="002060"/>
                </a:solidFill>
              </a:rPr>
              <a:t>2016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6A78B1-66E6-4191-B4DE-F2C2800ED7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788" y="4329725"/>
            <a:ext cx="5892527" cy="21624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6706FF-76D8-4C33-A0AB-2BCF1A557AFE}"/>
              </a:ext>
            </a:extLst>
          </p:cNvPr>
          <p:cNvSpPr txBox="1"/>
          <p:nvPr/>
        </p:nvSpPr>
        <p:spPr>
          <a:xfrm>
            <a:off x="728696" y="6430120"/>
            <a:ext cx="51859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02060"/>
                </a:solidFill>
              </a:rPr>
              <a:t>Honicke</a:t>
            </a:r>
            <a:r>
              <a:rPr lang="en-US" sz="2000" dirty="0">
                <a:solidFill>
                  <a:srgbClr val="002060"/>
                </a:solidFill>
              </a:rPr>
              <a:t> et al., </a:t>
            </a:r>
            <a:r>
              <a:rPr lang="en-US" sz="2000" b="1" dirty="0">
                <a:solidFill>
                  <a:srgbClr val="002060"/>
                </a:solidFill>
              </a:rPr>
              <a:t>PRL</a:t>
            </a:r>
            <a:r>
              <a:rPr lang="en-US" sz="2000" dirty="0">
                <a:solidFill>
                  <a:srgbClr val="002060"/>
                </a:solidFill>
              </a:rPr>
              <a:t> 113, 163001 (</a:t>
            </a:r>
            <a:r>
              <a:rPr lang="en-US" sz="2000" b="1" dirty="0">
                <a:solidFill>
                  <a:srgbClr val="002060"/>
                </a:solidFill>
              </a:rPr>
              <a:t>2014</a:t>
            </a:r>
            <a:r>
              <a:rPr lang="en-US" sz="2000" dirty="0">
                <a:solidFill>
                  <a:srgbClr val="002060"/>
                </a:solidFill>
              </a:rPr>
              <a:t>), BESSY II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0C6340-96BD-4430-BDA7-1A42DEDF1021}"/>
              </a:ext>
            </a:extLst>
          </p:cNvPr>
          <p:cNvSpPr txBox="1"/>
          <p:nvPr/>
        </p:nvSpPr>
        <p:spPr>
          <a:xfrm>
            <a:off x="1040588" y="2156245"/>
            <a:ext cx="42718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002060"/>
                </a:solidFill>
              </a:rPr>
              <a:t>Ménesguen</a:t>
            </a:r>
            <a:r>
              <a:rPr lang="en-US" sz="2000" dirty="0">
                <a:solidFill>
                  <a:srgbClr val="002060"/>
                </a:solidFill>
              </a:rPr>
              <a:t> et al., X‐Ray Spectrometry, 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2019</a:t>
            </a:r>
            <a:r>
              <a:rPr lang="en-US" sz="2000" dirty="0">
                <a:solidFill>
                  <a:srgbClr val="002060"/>
                </a:solidFill>
              </a:rPr>
              <a:t>;48:330</a:t>
            </a:r>
          </a:p>
        </p:txBody>
      </p:sp>
      <p:grpSp>
        <p:nvGrpSpPr>
          <p:cNvPr id="12" name="Group 16">
            <a:extLst>
              <a:ext uri="{FF2B5EF4-FFF2-40B4-BE49-F238E27FC236}">
                <a16:creationId xmlns:a16="http://schemas.microsoft.com/office/drawing/2014/main" id="{96F6E38A-2102-4CD3-9486-9D5D9BA3A560}"/>
              </a:ext>
            </a:extLst>
          </p:cNvPr>
          <p:cNvGrpSpPr>
            <a:grpSpLocks/>
          </p:cNvGrpSpPr>
          <p:nvPr/>
        </p:nvGrpSpPr>
        <p:grpSpPr bwMode="auto">
          <a:xfrm>
            <a:off x="16074" y="0"/>
            <a:ext cx="813510" cy="935606"/>
            <a:chOff x="1642" y="388"/>
            <a:chExt cx="2258" cy="2310"/>
          </a:xfrm>
        </p:grpSpPr>
        <p:pic>
          <p:nvPicPr>
            <p:cNvPr id="13" name="Picture 17" descr="kefalis">
              <a:extLst>
                <a:ext uri="{FF2B5EF4-FFF2-40B4-BE49-F238E27FC236}">
                  <a16:creationId xmlns:a16="http://schemas.microsoft.com/office/drawing/2014/main" id="{59A429DB-AC8B-4889-99D3-F5662FC1FA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8" descr="dimokrits">
              <a:extLst>
                <a:ext uri="{FF2B5EF4-FFF2-40B4-BE49-F238E27FC236}">
                  <a16:creationId xmlns:a16="http://schemas.microsoft.com/office/drawing/2014/main" id="{1D35F4B3-0B8D-4D7E-B895-201DA4E8C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236867D-BD77-4018-8033-239198EBDB73}"/>
              </a:ext>
            </a:extLst>
          </p:cNvPr>
          <p:cNvSpPr txBox="1"/>
          <p:nvPr/>
        </p:nvSpPr>
        <p:spPr>
          <a:xfrm>
            <a:off x="850594" y="32983"/>
            <a:ext cx="111136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002060"/>
                </a:solidFill>
              </a:rPr>
              <a:t>Motivation for basic research in X-ray spectrometry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74B77B-DCB1-4342-A655-F16BEE01A84A}"/>
              </a:ext>
            </a:extLst>
          </p:cNvPr>
          <p:cNvSpPr txBox="1"/>
          <p:nvPr/>
        </p:nvSpPr>
        <p:spPr>
          <a:xfrm>
            <a:off x="996514" y="1150619"/>
            <a:ext cx="3751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Experiment versus EPDL97 : </a:t>
            </a:r>
            <a:r>
              <a:rPr lang="en-US" sz="2000" b="1" dirty="0">
                <a:solidFill>
                  <a:srgbClr val="FF0000"/>
                </a:solidFill>
              </a:rPr>
              <a:t>MACs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42E3638-EEE0-4B6A-A8B0-A77091954F0C}"/>
              </a:ext>
            </a:extLst>
          </p:cNvPr>
          <p:cNvSpPr txBox="1"/>
          <p:nvPr/>
        </p:nvSpPr>
        <p:spPr>
          <a:xfrm>
            <a:off x="1040588" y="1398537"/>
            <a:ext cx="3789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Laboratoire National Henri</a:t>
            </a:r>
          </a:p>
          <a:p>
            <a:r>
              <a:rPr lang="en-US" sz="2000" dirty="0"/>
              <a:t>Becquerel (LNE‐LNHB), CEA‐</a:t>
            </a:r>
            <a:r>
              <a:rPr lang="en-US" sz="2000" dirty="0" err="1"/>
              <a:t>Saclay</a:t>
            </a:r>
            <a:endParaRPr lang="en-US" sz="2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0D704D-9328-4521-9D5C-8C7226A9AA83}"/>
              </a:ext>
            </a:extLst>
          </p:cNvPr>
          <p:cNvSpPr txBox="1"/>
          <p:nvPr/>
        </p:nvSpPr>
        <p:spPr>
          <a:xfrm>
            <a:off x="9624392" y="57332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55CEB34-38EB-43A9-A314-F586956FC1E4}"/>
              </a:ext>
            </a:extLst>
          </p:cNvPr>
          <p:cNvSpPr txBox="1"/>
          <p:nvPr/>
        </p:nvSpPr>
        <p:spPr>
          <a:xfrm>
            <a:off x="9595936" y="4638951"/>
            <a:ext cx="25409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Black: RRS, one photon absorption</a:t>
            </a:r>
          </a:p>
          <a:p>
            <a:r>
              <a:rPr lang="en-US" dirty="0">
                <a:solidFill>
                  <a:srgbClr val="FF0000"/>
                </a:solidFill>
              </a:rPr>
              <a:t>Red: Two photon absorption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5F731E7-1289-4BCE-B00C-AE5C2FE86E93}"/>
              </a:ext>
            </a:extLst>
          </p:cNvPr>
          <p:cNvSpPr txBox="1"/>
          <p:nvPr/>
        </p:nvSpPr>
        <p:spPr>
          <a:xfrm>
            <a:off x="9913972" y="759346"/>
            <a:ext cx="20503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E</a:t>
            </a:r>
            <a:r>
              <a:rPr lang="en-US" baseline="-25000" dirty="0" err="1"/>
              <a:t>o</a:t>
            </a:r>
            <a:r>
              <a:rPr lang="en-US" dirty="0"/>
              <a:t> 12 eV below the </a:t>
            </a:r>
          </a:p>
          <a:p>
            <a:r>
              <a:rPr lang="en-US" dirty="0"/>
              <a:t>K-threshold of Cu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72CA09-7C77-4A08-8E6C-8B49F5AFAE78}"/>
              </a:ext>
            </a:extLst>
          </p:cNvPr>
          <p:cNvSpPr txBox="1"/>
          <p:nvPr/>
        </p:nvSpPr>
        <p:spPr>
          <a:xfrm>
            <a:off x="1963607" y="5907431"/>
            <a:ext cx="2981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Partial Photoionization on Mo</a:t>
            </a:r>
          </a:p>
        </p:txBody>
      </p:sp>
    </p:spTree>
    <p:extLst>
      <p:ext uri="{BB962C8B-B14F-4D97-AF65-F5344CB8AC3E}">
        <p14:creationId xmlns:p14="http://schemas.microsoft.com/office/powerpoint/2010/main" val="3642535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667762"/>
            <a:ext cx="6417068" cy="230579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238860" y="0"/>
            <a:ext cx="11059325" cy="64431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>
                <a:solidFill>
                  <a:srgbClr val="002060"/>
                </a:solidFill>
                <a:latin typeface="+mn-lt"/>
              </a:rPr>
              <a:t>Air Pollution Studies: PM10 source profile in </a:t>
            </a:r>
            <a:r>
              <a:rPr lang="en-GB" sz="3600" b="1" dirty="0" err="1">
                <a:solidFill>
                  <a:srgbClr val="002060"/>
                </a:solidFill>
                <a:latin typeface="+mn-lt"/>
              </a:rPr>
              <a:t>Patras</a:t>
            </a:r>
            <a:endParaRPr lang="en-GB" sz="1200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87" y="918726"/>
            <a:ext cx="5726335" cy="570212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D103C0-0DFD-40CE-8D6B-D82FBE1502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248" y="3457899"/>
            <a:ext cx="6527435" cy="30992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C9CE6E-BB26-46EF-ABB2-AF7D74785652}"/>
              </a:ext>
            </a:extLst>
          </p:cNvPr>
          <p:cNvSpPr txBox="1"/>
          <p:nvPr/>
        </p:nvSpPr>
        <p:spPr>
          <a:xfrm>
            <a:off x="1919536" y="1060931"/>
            <a:ext cx="369684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X-ray Spectrometry </a:t>
            </a:r>
            <a:r>
              <a:rPr lang="en-US" b="1" dirty="0">
                <a:solidFill>
                  <a:srgbClr val="FF0000"/>
                </a:solidFill>
              </a:rPr>
              <a:t>2018</a:t>
            </a:r>
            <a:r>
              <a:rPr lang="en-US" dirty="0">
                <a:solidFill>
                  <a:srgbClr val="FF0000"/>
                </a:solidFill>
              </a:rPr>
              <a:t>; 47:190-200</a:t>
            </a:r>
          </a:p>
        </p:txBody>
      </p:sp>
      <p:grpSp>
        <p:nvGrpSpPr>
          <p:cNvPr id="9" name="Group 16">
            <a:extLst>
              <a:ext uri="{FF2B5EF4-FFF2-40B4-BE49-F238E27FC236}">
                <a16:creationId xmlns:a16="http://schemas.microsoft.com/office/drawing/2014/main" id="{DEDF44A1-396E-41D0-BED4-1AEBB2A727BF}"/>
              </a:ext>
            </a:extLst>
          </p:cNvPr>
          <p:cNvGrpSpPr>
            <a:grpSpLocks/>
          </p:cNvGrpSpPr>
          <p:nvPr/>
        </p:nvGrpSpPr>
        <p:grpSpPr bwMode="auto">
          <a:xfrm>
            <a:off x="16074" y="0"/>
            <a:ext cx="813510" cy="935606"/>
            <a:chOff x="1642" y="388"/>
            <a:chExt cx="2258" cy="2310"/>
          </a:xfrm>
        </p:grpSpPr>
        <p:pic>
          <p:nvPicPr>
            <p:cNvPr id="10" name="Picture 17" descr="kefalis">
              <a:extLst>
                <a:ext uri="{FF2B5EF4-FFF2-40B4-BE49-F238E27FC236}">
                  <a16:creationId xmlns:a16="http://schemas.microsoft.com/office/drawing/2014/main" id="{D92AFC6A-B23B-4E4A-8F7E-16B1DF594D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8" descr="dimokrits">
              <a:extLst>
                <a:ext uri="{FF2B5EF4-FFF2-40B4-BE49-F238E27FC236}">
                  <a16:creationId xmlns:a16="http://schemas.microsoft.com/office/drawing/2014/main" id="{F7B37474-3899-45BF-8E60-845CD428D8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9DCB6D0-A1EF-4B64-B242-33B1398CCB89}"/>
              </a:ext>
            </a:extLst>
          </p:cNvPr>
          <p:cNvSpPr txBox="1"/>
          <p:nvPr/>
        </p:nvSpPr>
        <p:spPr>
          <a:xfrm>
            <a:off x="16074" y="2963242"/>
            <a:ext cx="48195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Collaboration with ERL at NCSR-D INRASTES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EB0994-5D8C-4727-B876-8517E2F32230}"/>
              </a:ext>
            </a:extLst>
          </p:cNvPr>
          <p:cNvSpPr txBox="1"/>
          <p:nvPr/>
        </p:nvSpPr>
        <p:spPr>
          <a:xfrm>
            <a:off x="7270472" y="608578"/>
            <a:ext cx="4249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Concentration weight approach, CWT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94D963-250A-436D-98AC-916EB1101389}"/>
              </a:ext>
            </a:extLst>
          </p:cNvPr>
          <p:cNvSpPr txBox="1"/>
          <p:nvPr/>
        </p:nvSpPr>
        <p:spPr>
          <a:xfrm>
            <a:off x="829584" y="3608333"/>
            <a:ext cx="36227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Yearlong measurement in Patras</a:t>
            </a:r>
          </a:p>
          <a:p>
            <a:r>
              <a:rPr lang="en-US" sz="2000" b="1" dirty="0">
                <a:solidFill>
                  <a:srgbClr val="002060"/>
                </a:solidFill>
              </a:rPr>
              <a:t>West Peloponnese </a:t>
            </a:r>
          </a:p>
        </p:txBody>
      </p:sp>
    </p:spTree>
    <p:extLst>
      <p:ext uri="{BB962C8B-B14F-4D97-AF65-F5344CB8AC3E}">
        <p14:creationId xmlns:p14="http://schemas.microsoft.com/office/powerpoint/2010/main" val="4239547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8" y="644316"/>
            <a:ext cx="5705650" cy="218921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45493" y="22368"/>
            <a:ext cx="10272463" cy="64431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rgbClr val="002060"/>
                </a:solidFill>
                <a:latin typeface="+mn-lt"/>
              </a:rPr>
              <a:t>Biomedicine: XRF evaluation of </a:t>
            </a:r>
            <a:r>
              <a:rPr lang="en-GB" sz="3600" b="1" dirty="0" err="1">
                <a:solidFill>
                  <a:srgbClr val="002060"/>
                </a:solidFill>
                <a:latin typeface="+mn-lt"/>
              </a:rPr>
              <a:t>nano</a:t>
            </a:r>
            <a:r>
              <a:rPr lang="en-GB" sz="3600" b="1" dirty="0">
                <a:solidFill>
                  <a:srgbClr val="002060"/>
                </a:solidFill>
                <a:latin typeface="+mn-lt"/>
              </a:rPr>
              <a:t>-drug delivery 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15894" y="1024865"/>
            <a:ext cx="44020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Collaboration University of Patras, Department of Pharmacy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8E6BAE-C86C-492C-96FD-49F35B3A9AB5}"/>
              </a:ext>
            </a:extLst>
          </p:cNvPr>
          <p:cNvSpPr txBox="1"/>
          <p:nvPr/>
        </p:nvSpPr>
        <p:spPr>
          <a:xfrm>
            <a:off x="695400" y="1461706"/>
            <a:ext cx="414863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Journal of Control Release 243 (2016) 342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0A4F6C7-AEA3-4C23-8F61-838DF51EF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440" y="2863994"/>
            <a:ext cx="6262986" cy="35376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E073F97-A1E0-4208-82B9-44E9DA9E166F}"/>
              </a:ext>
            </a:extLst>
          </p:cNvPr>
          <p:cNvSpPr txBox="1"/>
          <p:nvPr/>
        </p:nvSpPr>
        <p:spPr>
          <a:xfrm>
            <a:off x="7464152" y="2564904"/>
            <a:ext cx="439248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Concentrations of cis-Pt in different mice tissues at the end of the study period (38</a:t>
            </a:r>
            <a:r>
              <a:rPr lang="en-US" sz="2000" baseline="30000" dirty="0"/>
              <a:t>th</a:t>
            </a:r>
            <a:r>
              <a:rPr lang="en-US" sz="2000" dirty="0"/>
              <a:t>) day.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(FD) aqueous cis-Pt solution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(PD) cis-Pt-loaded Mag102-6 nano-assemblies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(PDMF) cis-Pt loaded Mag102-6 nano-assemblies in the presence of an external magnetic field in the tumor area  </a:t>
            </a:r>
          </a:p>
          <a:p>
            <a:r>
              <a:rPr lang="en-US" sz="2000" dirty="0"/>
              <a:t>(*p &lt; 0.05, **p &lt; 0.01, ***p &lt; 0.001)</a:t>
            </a:r>
          </a:p>
        </p:txBody>
      </p:sp>
      <p:grpSp>
        <p:nvGrpSpPr>
          <p:cNvPr id="11" name="Group 16">
            <a:extLst>
              <a:ext uri="{FF2B5EF4-FFF2-40B4-BE49-F238E27FC236}">
                <a16:creationId xmlns:a16="http://schemas.microsoft.com/office/drawing/2014/main" id="{BDA587B6-A01C-421F-97E9-1FF17F72EC2B}"/>
              </a:ext>
            </a:extLst>
          </p:cNvPr>
          <p:cNvGrpSpPr>
            <a:grpSpLocks/>
          </p:cNvGrpSpPr>
          <p:nvPr/>
        </p:nvGrpSpPr>
        <p:grpSpPr bwMode="auto">
          <a:xfrm>
            <a:off x="16074" y="0"/>
            <a:ext cx="813510" cy="935606"/>
            <a:chOff x="1642" y="388"/>
            <a:chExt cx="2258" cy="2310"/>
          </a:xfrm>
        </p:grpSpPr>
        <p:pic>
          <p:nvPicPr>
            <p:cNvPr id="12" name="Picture 17" descr="kefalis">
              <a:extLst>
                <a:ext uri="{FF2B5EF4-FFF2-40B4-BE49-F238E27FC236}">
                  <a16:creationId xmlns:a16="http://schemas.microsoft.com/office/drawing/2014/main" id="{E7A8E034-CE28-482E-A6DC-811A788EAA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8" descr="dimokrits">
              <a:extLst>
                <a:ext uri="{FF2B5EF4-FFF2-40B4-BE49-F238E27FC236}">
                  <a16:creationId xmlns:a16="http://schemas.microsoft.com/office/drawing/2014/main" id="{C71E42A0-CC78-40A8-948B-45721141E9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17638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09" y="873587"/>
            <a:ext cx="6336343" cy="5671236"/>
          </a:xfrm>
          <a:prstGeom prst="rect">
            <a:avLst/>
          </a:prstGeom>
        </p:spPr>
      </p:pic>
      <p:pic>
        <p:nvPicPr>
          <p:cNvPr id="13" name="Immagine 1">
            <a:extLst>
              <a:ext uri="{FF2B5EF4-FFF2-40B4-BE49-F238E27FC236}">
                <a16:creationId xmlns:a16="http://schemas.microsoft.com/office/drawing/2014/main" id="{AACBB391-01B8-4871-8F73-4F99B76C6E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3557" y="27891"/>
            <a:ext cx="1701922" cy="512135"/>
          </a:xfrm>
          <a:prstGeom prst="rect">
            <a:avLst/>
          </a:prstGeom>
        </p:spPr>
      </p:pic>
      <p:grpSp>
        <p:nvGrpSpPr>
          <p:cNvPr id="15" name="Group 16">
            <a:extLst>
              <a:ext uri="{FF2B5EF4-FFF2-40B4-BE49-F238E27FC236}">
                <a16:creationId xmlns:a16="http://schemas.microsoft.com/office/drawing/2014/main" id="{3611CA39-4C48-42A0-A00B-F26ED095819D}"/>
              </a:ext>
            </a:extLst>
          </p:cNvPr>
          <p:cNvGrpSpPr>
            <a:grpSpLocks/>
          </p:cNvGrpSpPr>
          <p:nvPr/>
        </p:nvGrpSpPr>
        <p:grpSpPr bwMode="auto">
          <a:xfrm>
            <a:off x="16074" y="0"/>
            <a:ext cx="813510" cy="935606"/>
            <a:chOff x="1642" y="388"/>
            <a:chExt cx="2258" cy="2310"/>
          </a:xfrm>
        </p:grpSpPr>
        <p:pic>
          <p:nvPicPr>
            <p:cNvPr id="16" name="Picture 17" descr="kefalis">
              <a:extLst>
                <a:ext uri="{FF2B5EF4-FFF2-40B4-BE49-F238E27FC236}">
                  <a16:creationId xmlns:a16="http://schemas.microsoft.com/office/drawing/2014/main" id="{048D48B0-6500-416B-887D-1472593A7B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18" descr="dimokrits">
              <a:extLst>
                <a:ext uri="{FF2B5EF4-FFF2-40B4-BE49-F238E27FC236}">
                  <a16:creationId xmlns:a16="http://schemas.microsoft.com/office/drawing/2014/main" id="{885853DC-D5F1-4649-9267-66CFB3D6F7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Oval 17">
            <a:extLst>
              <a:ext uri="{FF2B5EF4-FFF2-40B4-BE49-F238E27FC236}">
                <a16:creationId xmlns:a16="http://schemas.microsoft.com/office/drawing/2014/main" id="{CEE2D843-3EA8-4EC9-96C0-F706CC5BB791}"/>
              </a:ext>
            </a:extLst>
          </p:cNvPr>
          <p:cNvSpPr/>
          <p:nvPr/>
        </p:nvSpPr>
        <p:spPr>
          <a:xfrm>
            <a:off x="5375920" y="4941168"/>
            <a:ext cx="864096" cy="1368152"/>
          </a:xfrm>
          <a:prstGeom prst="ellipse">
            <a:avLst/>
          </a:prstGeom>
          <a:noFill/>
          <a:ln w="444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0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C247D14-2044-47F9-B6B3-3ED5DBCABA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9504" y="313177"/>
            <a:ext cx="2310132" cy="217125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B417213-7B89-4B83-8385-97A64227F6C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752" r="997"/>
          <a:stretch/>
        </p:blipFill>
        <p:spPr>
          <a:xfrm>
            <a:off x="6496769" y="2305350"/>
            <a:ext cx="5678710" cy="45526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71541CC-1368-49DD-9AAA-E033A8514DE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250" t="2" r="76749" b="50501"/>
          <a:stretch/>
        </p:blipFill>
        <p:spPr>
          <a:xfrm>
            <a:off x="6591944" y="523588"/>
            <a:ext cx="4545607" cy="18329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1363" y="18562"/>
            <a:ext cx="9252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3600" b="1" dirty="0">
                <a:solidFill>
                  <a:srgbClr val="002060"/>
                </a:solidFill>
                <a:latin typeface="Calibri"/>
              </a:rPr>
              <a:t>MA-XRF imaging: New analytical dimensions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D30A006-8823-4D06-958B-D4D1649B816C}"/>
              </a:ext>
            </a:extLst>
          </p:cNvPr>
          <p:cNvSpPr txBox="1"/>
          <p:nvPr/>
        </p:nvSpPr>
        <p:spPr>
          <a:xfrm>
            <a:off x="712969" y="6488668"/>
            <a:ext cx="5720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Archaic wooden panels of </a:t>
            </a:r>
            <a:r>
              <a:rPr lang="en-US" dirty="0" err="1"/>
              <a:t>Pitsa</a:t>
            </a:r>
            <a:r>
              <a:rPr lang="en-US" dirty="0"/>
              <a:t>, Earliest painting in Greece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ADF28D8-48D9-4E7A-AC0E-A7124A7F7190}"/>
              </a:ext>
            </a:extLst>
          </p:cNvPr>
          <p:cNvSpPr txBox="1"/>
          <p:nvPr/>
        </p:nvSpPr>
        <p:spPr>
          <a:xfrm>
            <a:off x="6788671" y="2297679"/>
            <a:ext cx="5489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Discovery of PGM inclusions in one Griffin Warrior ring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34B2FDE-0737-4C20-804C-C711BA966517}"/>
              </a:ext>
            </a:extLst>
          </p:cNvPr>
          <p:cNvSpPr txBox="1"/>
          <p:nvPr/>
        </p:nvSpPr>
        <p:spPr>
          <a:xfrm>
            <a:off x="9318165" y="5255912"/>
            <a:ext cx="1410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>
                <a:solidFill>
                  <a:srgbClr val="FFFF00"/>
                </a:solidFill>
              </a:rPr>
              <a:t>Myc-GoldPro</a:t>
            </a:r>
            <a:endParaRPr lang="en-US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0556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6F1F0B-95B6-4DEA-B0BF-D34832780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21/11/2019</a:t>
            </a:fld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42E738-6074-4E31-A02D-928F50C5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14</a:t>
            </a:fld>
            <a:endParaRPr lang="it-IT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5A6BCD-EC78-4EB4-8128-2A81D78D85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084"/>
            <a:ext cx="12192000" cy="354148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27FBFB6-91DC-4DFF-B151-75FD322EE308}"/>
              </a:ext>
            </a:extLst>
          </p:cNvPr>
          <p:cNvSpPr/>
          <p:nvPr/>
        </p:nvSpPr>
        <p:spPr>
          <a:xfrm>
            <a:off x="119336" y="3749761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The Challenge (2019-2023)</a:t>
            </a:r>
          </a:p>
          <a:p>
            <a:r>
              <a:rPr lang="en-US" dirty="0"/>
              <a:t>The main aims and objectives of the Action is to coordinate the efforts made at national and transnational level to establish total reflection X-ray fluorescence (TXRF) </a:t>
            </a:r>
            <a:r>
              <a:rPr lang="en-US" dirty="0">
                <a:solidFill>
                  <a:srgbClr val="002060"/>
                </a:solidFill>
              </a:rPr>
              <a:t>as a reference technique for reliable elemental analysis of solid and liquid matrices</a:t>
            </a:r>
            <a:r>
              <a:rPr lang="en-US" dirty="0"/>
              <a:t>, for the purposes of both fast screening and accurate quantitative determination. These objectives will be achieved via the development of a strong TXRF network, building capacity by training, connecting and involving stakeholders.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DA4558-A3E5-412B-BC26-51FEA8B2E507}"/>
              </a:ext>
            </a:extLst>
          </p:cNvPr>
          <p:cNvSpPr/>
          <p:nvPr/>
        </p:nvSpPr>
        <p:spPr>
          <a:xfrm>
            <a:off x="6528048" y="3465511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Structure</a:t>
            </a:r>
          </a:p>
          <a:p>
            <a:r>
              <a:rPr lang="en-US" dirty="0"/>
              <a:t>The </a:t>
            </a:r>
            <a:r>
              <a:rPr lang="en-US" dirty="0">
                <a:hlinkClick r:id="rId3"/>
              </a:rPr>
              <a:t>Managing Committee (MC)</a:t>
            </a:r>
            <a:r>
              <a:rPr lang="en-US" dirty="0"/>
              <a:t> decided on the following Working Group (WG) structure for the Action: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hlinkClick r:id="rId4"/>
              </a:rPr>
              <a:t>WG1</a:t>
            </a:r>
            <a:r>
              <a:rPr lang="en-US" dirty="0">
                <a:hlinkClick r:id="rId4"/>
              </a:rPr>
              <a:t> - Instrumentation, modelling, data evaluation and software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hlinkClick r:id="rId5"/>
              </a:rPr>
              <a:t>WG2</a:t>
            </a:r>
            <a:r>
              <a:rPr lang="en-US" dirty="0">
                <a:hlinkClick r:id="rId5"/>
              </a:rPr>
              <a:t> - Metrology and standardization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hlinkClick r:id="rId6"/>
              </a:rPr>
              <a:t>WG3</a:t>
            </a:r>
            <a:r>
              <a:rPr lang="en-US" dirty="0">
                <a:hlinkClick r:id="rId6"/>
              </a:rPr>
              <a:t> - Sample preparation and analytical procedures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hlinkClick r:id="rId7"/>
              </a:rPr>
              <a:t>WG4</a:t>
            </a:r>
            <a:r>
              <a:rPr lang="en-US" dirty="0">
                <a:hlinkClick r:id="rId7"/>
              </a:rPr>
              <a:t> - Performance Assessment and Data Analysis </a:t>
            </a:r>
            <a:endParaRPr lang="en-US" dirty="0"/>
          </a:p>
          <a:p>
            <a:r>
              <a:rPr lang="en-US" dirty="0"/>
              <a:t>Thematic Sub Groups (SG) are also established: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hlinkClick r:id="rId8"/>
              </a:rPr>
              <a:t>SG</a:t>
            </a:r>
            <a:r>
              <a:rPr lang="en-US" dirty="0">
                <a:hlinkClick r:id="rId8"/>
              </a:rPr>
              <a:t> Environment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hlinkClick r:id="rId9"/>
              </a:rPr>
              <a:t>SG</a:t>
            </a:r>
            <a:r>
              <a:rPr lang="en-US" dirty="0">
                <a:hlinkClick r:id="rId9"/>
              </a:rPr>
              <a:t> Surfaces and Thin Films 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b="1" dirty="0">
                <a:hlinkClick r:id="rId10"/>
              </a:rPr>
              <a:t>SG</a:t>
            </a:r>
            <a:r>
              <a:rPr lang="en-US" dirty="0">
                <a:hlinkClick r:id="rId10"/>
              </a:rPr>
              <a:t> Bio-medical Diagnostics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08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F8B3D-8C13-41C1-957C-CB090F430A86}" type="datetime1">
              <a:rPr lang="it-IT" smtClean="0"/>
              <a:t>21/11/2019</a:t>
            </a:fld>
            <a:endParaRPr lang="it-IT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A49854-FDC2-4862-92D3-CE287CB1D7F8}"/>
              </a:ext>
            </a:extLst>
          </p:cNvPr>
          <p:cNvSpPr txBox="1"/>
          <p:nvPr/>
        </p:nvSpPr>
        <p:spPr>
          <a:xfrm>
            <a:off x="805186" y="22687"/>
            <a:ext cx="9018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National &amp; International collaborations (2019)</a:t>
            </a:r>
          </a:p>
        </p:txBody>
      </p:sp>
      <p:grpSp>
        <p:nvGrpSpPr>
          <p:cNvPr id="13" name="Group 16">
            <a:extLst>
              <a:ext uri="{FF2B5EF4-FFF2-40B4-BE49-F238E27FC236}">
                <a16:creationId xmlns:a16="http://schemas.microsoft.com/office/drawing/2014/main" id="{EFF2A995-BE9B-49F5-84E0-A1B527DC8B7A}"/>
              </a:ext>
            </a:extLst>
          </p:cNvPr>
          <p:cNvGrpSpPr>
            <a:grpSpLocks/>
          </p:cNvGrpSpPr>
          <p:nvPr/>
        </p:nvGrpSpPr>
        <p:grpSpPr bwMode="auto">
          <a:xfrm>
            <a:off x="40216" y="9689"/>
            <a:ext cx="655184" cy="646331"/>
            <a:chOff x="1642" y="388"/>
            <a:chExt cx="2258" cy="2310"/>
          </a:xfrm>
        </p:grpSpPr>
        <p:pic>
          <p:nvPicPr>
            <p:cNvPr id="14" name="Picture 17" descr="kefalis">
              <a:extLst>
                <a:ext uri="{FF2B5EF4-FFF2-40B4-BE49-F238E27FC236}">
                  <a16:creationId xmlns:a16="http://schemas.microsoft.com/office/drawing/2014/main" id="{6B4BAFB0-05F0-4CD4-9D75-4605D06382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8" descr="dimokrits">
              <a:extLst>
                <a:ext uri="{FF2B5EF4-FFF2-40B4-BE49-F238E27FC236}">
                  <a16:creationId xmlns:a16="http://schemas.microsoft.com/office/drawing/2014/main" id="{44374DC4-8690-4E17-93BE-68BA6CBF5D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0FF42C9-0163-4F4C-80E1-82A4EAD41AB1}"/>
              </a:ext>
            </a:extLst>
          </p:cNvPr>
          <p:cNvSpPr txBox="1"/>
          <p:nvPr/>
        </p:nvSpPr>
        <p:spPr>
          <a:xfrm>
            <a:off x="289250" y="649305"/>
            <a:ext cx="12034448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Collaborations with Greek Academic and Research Institutions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/>
              <a:t>Institute of Historical Research, The National Hellenic Research Foundation, Athens  (</a:t>
            </a:r>
            <a:r>
              <a:rPr lang="en-US" dirty="0">
                <a:solidFill>
                  <a:srgbClr val="002060"/>
                </a:solidFill>
              </a:rPr>
              <a:t>Dr </a:t>
            </a:r>
            <a:r>
              <a:rPr lang="en-US" dirty="0" err="1">
                <a:solidFill>
                  <a:srgbClr val="002060"/>
                </a:solidFill>
              </a:rPr>
              <a:t>Brecoulaki</a:t>
            </a:r>
            <a:r>
              <a:rPr lang="en-US" dirty="0"/>
              <a:t>)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/>
              <a:t>Institute of Electronic Structure and Laser, Foundation for Research and Technology-Hellas, </a:t>
            </a:r>
            <a:r>
              <a:rPr lang="en-US" dirty="0" err="1"/>
              <a:t>Heraclion</a:t>
            </a:r>
            <a:r>
              <a:rPr lang="en-US" dirty="0"/>
              <a:t>, Crete (</a:t>
            </a:r>
            <a:r>
              <a:rPr lang="en-US" dirty="0">
                <a:solidFill>
                  <a:srgbClr val="002060"/>
                </a:solidFill>
              </a:rPr>
              <a:t>Prof. Anglos</a:t>
            </a:r>
            <a:r>
              <a:rPr lang="en-US" dirty="0"/>
              <a:t>) 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/>
              <a:t>Department of History, Archaeology and Cultural Resources Management, University of the Peloponnese (</a:t>
            </a:r>
            <a:r>
              <a:rPr lang="en-US" dirty="0">
                <a:solidFill>
                  <a:srgbClr val="002060"/>
                </a:solidFill>
              </a:rPr>
              <a:t>Prof. Zacharias</a:t>
            </a:r>
            <a:r>
              <a:rPr lang="en-US" dirty="0"/>
              <a:t>)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/>
              <a:t>Department of Physics, National Technical University of Athens (</a:t>
            </a:r>
            <a:r>
              <a:rPr lang="en-US" dirty="0">
                <a:solidFill>
                  <a:srgbClr val="002060"/>
                </a:solidFill>
              </a:rPr>
              <a:t>Prof. Kokkoris</a:t>
            </a:r>
            <a:r>
              <a:rPr lang="en-US" dirty="0"/>
              <a:t>)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/>
              <a:t>Aristotle University of Thessaloniki, School of Physics, Section of Solid State Physics, Thessaloniki </a:t>
            </a:r>
            <a:r>
              <a:rPr lang="en-US" dirty="0">
                <a:solidFill>
                  <a:srgbClr val="002060"/>
                </a:solidFill>
              </a:rPr>
              <a:t>(Prof. </a:t>
            </a:r>
            <a:r>
              <a:rPr lang="en-US" dirty="0" err="1">
                <a:solidFill>
                  <a:srgbClr val="002060"/>
                </a:solidFill>
              </a:rPr>
              <a:t>Katsikini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/>
              <a:t>Department of Materials Science &amp; Engineering of the University of Ioannina, Ioannina (</a:t>
            </a:r>
            <a:r>
              <a:rPr lang="en-US" dirty="0">
                <a:solidFill>
                  <a:srgbClr val="002060"/>
                </a:solidFill>
              </a:rPr>
              <a:t>Prof. Anagnostopoulos)</a:t>
            </a: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/>
              <a:t>Technical University of Crete, Chania, Crete (</a:t>
            </a:r>
            <a:r>
              <a:rPr lang="en-US" dirty="0">
                <a:solidFill>
                  <a:srgbClr val="002060"/>
                </a:solidFill>
              </a:rPr>
              <a:t>Prof. </a:t>
            </a:r>
            <a:r>
              <a:rPr lang="en-US" dirty="0" err="1">
                <a:solidFill>
                  <a:srgbClr val="002060"/>
                </a:solidFill>
              </a:rPr>
              <a:t>Kallithrakas</a:t>
            </a:r>
            <a:r>
              <a:rPr lang="en-US" dirty="0">
                <a:solidFill>
                  <a:srgbClr val="002060"/>
                </a:solidFill>
              </a:rPr>
              <a:t>)</a:t>
            </a:r>
            <a:endParaRPr lang="en-US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/>
              <a:t>Institute of </a:t>
            </a:r>
            <a:r>
              <a:rPr lang="en-US" dirty="0" err="1"/>
              <a:t>Nuclear,Radiological</a:t>
            </a:r>
            <a:r>
              <a:rPr lang="en-US" dirty="0"/>
              <a:t> Sciences and Technology, Energy and Safety, N.C.S.R. </a:t>
            </a:r>
            <a:r>
              <a:rPr lang="en-US" dirty="0" err="1"/>
              <a:t>Demokritos</a:t>
            </a:r>
            <a:r>
              <a:rPr lang="en-US" dirty="0"/>
              <a:t>, Greece (</a:t>
            </a:r>
            <a:r>
              <a:rPr lang="en-US" dirty="0">
                <a:solidFill>
                  <a:srgbClr val="002060"/>
                </a:solidFill>
              </a:rPr>
              <a:t>Dr </a:t>
            </a:r>
            <a:r>
              <a:rPr lang="en-US" dirty="0" err="1">
                <a:solidFill>
                  <a:srgbClr val="002060"/>
                </a:solidFill>
              </a:rPr>
              <a:t>Eleftheriades</a:t>
            </a:r>
            <a:r>
              <a:rPr lang="en-US" dirty="0"/>
              <a:t>)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/>
              <a:t>Institute of Nano Science and Nanotechnology, NCSR “</a:t>
            </a:r>
            <a:r>
              <a:rPr lang="en-US" dirty="0" err="1"/>
              <a:t>Demokritos</a:t>
            </a:r>
            <a:r>
              <a:rPr lang="en-US" dirty="0"/>
              <a:t>”, Greece (</a:t>
            </a:r>
            <a:r>
              <a:rPr lang="en-US" dirty="0">
                <a:solidFill>
                  <a:srgbClr val="002060"/>
                </a:solidFill>
              </a:rPr>
              <a:t>Dr </a:t>
            </a:r>
            <a:r>
              <a:rPr lang="en-US" dirty="0" err="1">
                <a:solidFill>
                  <a:srgbClr val="002060"/>
                </a:solidFill>
              </a:rPr>
              <a:t>Filippaki</a:t>
            </a:r>
            <a:r>
              <a:rPr lang="en-US" dirty="0">
                <a:solidFill>
                  <a:srgbClr val="002060"/>
                </a:solidFill>
              </a:rPr>
              <a:t>, Dr. Makarona</a:t>
            </a:r>
            <a:r>
              <a:rPr lang="en-US" dirty="0"/>
              <a:t>)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/>
              <a:t>University of Patras, Department of Pharmacy</a:t>
            </a:r>
            <a:r>
              <a:rPr lang="en-US" dirty="0">
                <a:solidFill>
                  <a:srgbClr val="002060"/>
                </a:solidFill>
              </a:rPr>
              <a:t>, (Prof. </a:t>
            </a:r>
            <a:r>
              <a:rPr lang="en-US" dirty="0" err="1">
                <a:solidFill>
                  <a:srgbClr val="002060"/>
                </a:solidFill>
              </a:rPr>
              <a:t>Avgoustakis</a:t>
            </a:r>
            <a:r>
              <a:rPr lang="en-US" dirty="0">
                <a:solidFill>
                  <a:srgbClr val="002060"/>
                </a:solidFill>
              </a:rPr>
              <a:t>)</a:t>
            </a:r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n-US" dirty="0"/>
              <a:t>University of West Attica, Department of Antiquities and Works of Art </a:t>
            </a:r>
            <a:r>
              <a:rPr lang="en-US" dirty="0">
                <a:solidFill>
                  <a:srgbClr val="002060"/>
                </a:solidFill>
              </a:rPr>
              <a:t>(Prof. </a:t>
            </a:r>
            <a:r>
              <a:rPr lang="en-US" dirty="0" err="1">
                <a:solidFill>
                  <a:srgbClr val="002060"/>
                </a:solidFill>
              </a:rPr>
              <a:t>Argyropoulos</a:t>
            </a:r>
            <a:r>
              <a:rPr lang="en-US" dirty="0">
                <a:solidFill>
                  <a:srgbClr val="002060"/>
                </a:solidFill>
              </a:rPr>
              <a:t>)</a:t>
            </a:r>
            <a:endParaRPr lang="en-US" dirty="0"/>
          </a:p>
          <a:p>
            <a:r>
              <a:rPr lang="en-US" b="1" dirty="0">
                <a:solidFill>
                  <a:srgbClr val="002060"/>
                </a:solidFill>
              </a:rPr>
              <a:t>International Collaborators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Francesco Paolo Romano</a:t>
            </a:r>
            <a:r>
              <a:rPr lang="en-US" dirty="0"/>
              <a:t>, </a:t>
            </a:r>
            <a:r>
              <a:rPr lang="en-US" dirty="0" err="1"/>
              <a:t>Laboratori</a:t>
            </a:r>
            <a:r>
              <a:rPr lang="en-US" dirty="0"/>
              <a:t> </a:t>
            </a:r>
            <a:r>
              <a:rPr lang="en-US" dirty="0" err="1"/>
              <a:t>Nazionali</a:t>
            </a:r>
            <a:r>
              <a:rPr lang="en-US" dirty="0"/>
              <a:t> del Sud, INFN, Italy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Sharon Stocker, Jack Davis</a:t>
            </a:r>
            <a:r>
              <a:rPr lang="en-US" dirty="0"/>
              <a:t>, Department of Classical Archaeology, University of Cincinnati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Sanjiv Puri</a:t>
            </a:r>
            <a:r>
              <a:rPr lang="en-US" dirty="0"/>
              <a:t>, Department of Basic and Applied Sciences, Punjabi University, Patiala, Punjab, India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Andrei </a:t>
            </a:r>
            <a:r>
              <a:rPr lang="en-US" dirty="0" err="1">
                <a:solidFill>
                  <a:srgbClr val="002060"/>
                </a:solidFill>
              </a:rPr>
              <a:t>Kochur</a:t>
            </a:r>
            <a:r>
              <a:rPr lang="en-US" dirty="0"/>
              <a:t>, Rostov State University of Transport Communication, Russia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Eva </a:t>
            </a:r>
            <a:r>
              <a:rPr lang="en-US" dirty="0" err="1">
                <a:solidFill>
                  <a:srgbClr val="002060"/>
                </a:solidFill>
              </a:rPr>
              <a:t>Margui</a:t>
            </a:r>
            <a:r>
              <a:rPr lang="en-US" dirty="0"/>
              <a:t>, Department of Chemistry, Faculty of Sciences, University of Girona, Spain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Mateusz </a:t>
            </a:r>
            <a:r>
              <a:rPr lang="en-US" dirty="0" err="1">
                <a:solidFill>
                  <a:srgbClr val="002060"/>
                </a:solidFill>
              </a:rPr>
              <a:t>Czyzycki</a:t>
            </a:r>
            <a:r>
              <a:rPr lang="en-US" dirty="0">
                <a:solidFill>
                  <a:srgbClr val="002060"/>
                </a:solidFill>
              </a:rPr>
              <a:t> and Pawel Wrobel</a:t>
            </a:r>
            <a:r>
              <a:rPr lang="en-US" dirty="0"/>
              <a:t>, ANKA, Germany &amp; AGH University of Science and Technology, Poland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</a:rPr>
              <a:t>Jorge Sanchez &amp; Juan Jose Leani</a:t>
            </a:r>
            <a:r>
              <a:rPr lang="en-US" dirty="0"/>
              <a:t>, National Scientific and Technical Research Council (CONICET), Argentina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002060"/>
                </a:solidFill>
              </a:rPr>
              <a:t>Dimosthenis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Sokaras</a:t>
            </a:r>
            <a:r>
              <a:rPr lang="en-US" dirty="0"/>
              <a:t>, SLAC, USA, Ch. Zarkadas,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rgbClr val="002060"/>
                </a:solidFill>
              </a:rPr>
              <a:t>Nand-Nal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Misra</a:t>
            </a:r>
            <a:r>
              <a:rPr lang="en-US" dirty="0">
                <a:solidFill>
                  <a:srgbClr val="002060"/>
                </a:solidFill>
              </a:rPr>
              <a:t>, </a:t>
            </a:r>
            <a:r>
              <a:rPr lang="en-US" dirty="0"/>
              <a:t>Bhabha Atomic Research Centre, India</a:t>
            </a:r>
            <a:endParaRPr lang="en-US" i="1" dirty="0"/>
          </a:p>
          <a:p>
            <a:pPr marL="285750" lvl="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1886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E4AAA5-C86C-47D0-94BD-5B0E96850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21/11/2019</a:t>
            </a:fld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CCA197-179E-4E4D-A57A-C822D10FC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146771-6A3B-4F14-AE7C-724D5FD1C296}"/>
              </a:ext>
            </a:extLst>
          </p:cNvPr>
          <p:cNvSpPr txBox="1"/>
          <p:nvPr/>
        </p:nvSpPr>
        <p:spPr>
          <a:xfrm>
            <a:off x="829584" y="115097"/>
            <a:ext cx="40693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Concluding Remarks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92E155-3C84-4DBD-A624-E2605EE905BE}"/>
              </a:ext>
            </a:extLst>
          </p:cNvPr>
          <p:cNvSpPr txBox="1"/>
          <p:nvPr/>
        </p:nvSpPr>
        <p:spPr>
          <a:xfrm>
            <a:off x="148339" y="721509"/>
            <a:ext cx="119280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 activity </a:t>
            </a:r>
            <a:r>
              <a:rPr lang="en-US" sz="2400" dirty="0">
                <a:solidFill>
                  <a:srgbClr val="FF0000"/>
                </a:solidFill>
              </a:rPr>
              <a:t>has no critical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mass of personnel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Currently, there </a:t>
            </a:r>
            <a:r>
              <a:rPr lang="en-US" sz="2400" dirty="0">
                <a:solidFill>
                  <a:srgbClr val="FF0000"/>
                </a:solidFill>
              </a:rPr>
              <a:t>is no funding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framework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Instrumentation </a:t>
            </a:r>
            <a:r>
              <a:rPr lang="en-US" sz="2400" dirty="0">
                <a:solidFill>
                  <a:srgbClr val="FF0000"/>
                </a:solidFill>
              </a:rPr>
              <a:t>is old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(but not obsolete), generally is in very good operational state, but encounters high risk for failure and deviates from modern specifications</a:t>
            </a:r>
          </a:p>
        </p:txBody>
      </p:sp>
      <p:grpSp>
        <p:nvGrpSpPr>
          <p:cNvPr id="7" name="Group 16">
            <a:extLst>
              <a:ext uri="{FF2B5EF4-FFF2-40B4-BE49-F238E27FC236}">
                <a16:creationId xmlns:a16="http://schemas.microsoft.com/office/drawing/2014/main" id="{2C2B931F-6A99-4AC9-925D-DCB7204D4112}"/>
              </a:ext>
            </a:extLst>
          </p:cNvPr>
          <p:cNvGrpSpPr>
            <a:grpSpLocks/>
          </p:cNvGrpSpPr>
          <p:nvPr/>
        </p:nvGrpSpPr>
        <p:grpSpPr bwMode="auto">
          <a:xfrm>
            <a:off x="16074" y="0"/>
            <a:ext cx="751334" cy="761428"/>
            <a:chOff x="1642" y="388"/>
            <a:chExt cx="2258" cy="2310"/>
          </a:xfrm>
        </p:grpSpPr>
        <p:pic>
          <p:nvPicPr>
            <p:cNvPr id="8" name="Picture 17" descr="kefalis">
              <a:extLst>
                <a:ext uri="{FF2B5EF4-FFF2-40B4-BE49-F238E27FC236}">
                  <a16:creationId xmlns:a16="http://schemas.microsoft.com/office/drawing/2014/main" id="{F76F797E-104A-4373-8281-2677F7678C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8" descr="dimokrits">
              <a:extLst>
                <a:ext uri="{FF2B5EF4-FFF2-40B4-BE49-F238E27FC236}">
                  <a16:creationId xmlns:a16="http://schemas.microsoft.com/office/drawing/2014/main" id="{780C3180-6ED2-4059-BD51-36074B0744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2260481-64F8-4896-B130-5D83A575D18B}"/>
              </a:ext>
            </a:extLst>
          </p:cNvPr>
          <p:cNvSpPr txBox="1"/>
          <p:nvPr/>
        </p:nvSpPr>
        <p:spPr>
          <a:xfrm>
            <a:off x="149710" y="2722044"/>
            <a:ext cx="1204740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</a:rPr>
              <a:t>Holds unique infrastructure and expertise in Greece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</a:rPr>
              <a:t>Strong links/network with potential end-users and key national/international strategic partners (~20 Institutions/Universities)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</a:rPr>
              <a:t>Receives high appreciation in the community for the work done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</a:rPr>
              <a:t>Has generated excellent scientific production, undertaken broad activities but has prioritized key directions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rgbClr val="002060"/>
                </a:solidFill>
              </a:rPr>
              <a:t>Trained many young MSc students during the last few years who are attracted by the laboratory activities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67A062-B506-45EC-9765-5FCE44E8AEF6}"/>
              </a:ext>
            </a:extLst>
          </p:cNvPr>
          <p:cNvSpPr txBox="1"/>
          <p:nvPr/>
        </p:nvSpPr>
        <p:spPr>
          <a:xfrm>
            <a:off x="178603" y="2291169"/>
            <a:ext cx="3925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However the XRF Laboratory: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9E3300-CC9F-4826-8DAA-7237BF7D5850}"/>
              </a:ext>
            </a:extLst>
          </p:cNvPr>
          <p:cNvSpPr txBox="1"/>
          <p:nvPr/>
        </p:nvSpPr>
        <p:spPr>
          <a:xfrm>
            <a:off x="407368" y="5720992"/>
            <a:ext cx="116349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b="1" dirty="0">
                <a:solidFill>
                  <a:srgbClr val="FF0000"/>
                </a:solidFill>
              </a:rPr>
              <a:t>If the need for personnel and financial support is not met, a critical domain of scientific activity for INPP is in jeopardy</a:t>
            </a:r>
          </a:p>
        </p:txBody>
      </p:sp>
    </p:spTree>
    <p:extLst>
      <p:ext uri="{BB962C8B-B14F-4D97-AF65-F5344CB8AC3E}">
        <p14:creationId xmlns:p14="http://schemas.microsoft.com/office/powerpoint/2010/main" val="11487994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E4AAA5-C86C-47D0-94BD-5B0E96850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21/11/2019</a:t>
            </a:fld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CCA197-179E-4E4D-A57A-C822D10FC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146771-6A3B-4F14-AE7C-724D5FD1C296}"/>
              </a:ext>
            </a:extLst>
          </p:cNvPr>
          <p:cNvSpPr txBox="1"/>
          <p:nvPr/>
        </p:nvSpPr>
        <p:spPr>
          <a:xfrm>
            <a:off x="767408" y="87950"/>
            <a:ext cx="7577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Outlook – Future perspectives - Vision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92E155-3C84-4DBD-A624-E2605EE905BE}"/>
              </a:ext>
            </a:extLst>
          </p:cNvPr>
          <p:cNvSpPr txBox="1"/>
          <p:nvPr/>
        </p:nvSpPr>
        <p:spPr>
          <a:xfrm>
            <a:off x="21854" y="905232"/>
            <a:ext cx="12205265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Awaiting evaluation for 4 “Research + Innovation” projects + 1 “ELIDEK </a:t>
            </a:r>
            <a:r>
              <a:rPr lang="en-US" sz="2200" dirty="0" err="1"/>
              <a:t>PostDoc</a:t>
            </a:r>
            <a:r>
              <a:rPr lang="en-US" sz="2200" dirty="0"/>
              <a:t>” (passed in the 2</a:t>
            </a:r>
            <a:r>
              <a:rPr lang="en-US" sz="2200" baseline="30000" dirty="0"/>
              <a:t>nd</a:t>
            </a:r>
            <a:r>
              <a:rPr lang="en-US" sz="2200" dirty="0"/>
              <a:t> phase) + 1 infrastructure EU project (H2020-INFRADEV-2019-3 “GEOANT-</a:t>
            </a:r>
            <a:r>
              <a:rPr lang="en-US" sz="2200" dirty="0" err="1"/>
              <a:t>Labnet</a:t>
            </a:r>
            <a:r>
              <a:rPr lang="en-US" sz="2200" dirty="0"/>
              <a:t>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Continuation of basic and applied research activities at </a:t>
            </a:r>
            <a:r>
              <a:rPr lang="en-US" sz="2200" dirty="0" err="1"/>
              <a:t>Elettra</a:t>
            </a:r>
            <a:r>
              <a:rPr lang="en-US" sz="2200" dirty="0"/>
              <a:t> </a:t>
            </a:r>
            <a:r>
              <a:rPr lang="en-US" sz="2200" dirty="0" err="1"/>
              <a:t>Sinctrotrone</a:t>
            </a:r>
            <a:r>
              <a:rPr lang="en-US" sz="2200" dirty="0"/>
              <a:t> Trieste</a:t>
            </a:r>
          </a:p>
          <a:p>
            <a:r>
              <a:rPr lang="en-US" sz="2200" dirty="0"/>
              <a:t>   - Study of X-ray FPs of key elements: </a:t>
            </a:r>
            <a:r>
              <a:rPr lang="en-US" sz="2200" dirty="0">
                <a:solidFill>
                  <a:srgbClr val="C00000"/>
                </a:solidFill>
              </a:rPr>
              <a:t>Ge,</a:t>
            </a:r>
            <a:r>
              <a:rPr lang="en-US" sz="2200" dirty="0"/>
              <a:t> </a:t>
            </a:r>
            <a:r>
              <a:rPr lang="en-US" sz="2200" dirty="0">
                <a:solidFill>
                  <a:srgbClr val="C00000"/>
                </a:solidFill>
              </a:rPr>
              <a:t>Sb, Re, Hf, Au; </a:t>
            </a:r>
            <a:r>
              <a:rPr lang="en-US" sz="2200" dirty="0"/>
              <a:t>RRS studies on </a:t>
            </a:r>
            <a:r>
              <a:rPr lang="en-US" sz="2200" dirty="0">
                <a:solidFill>
                  <a:srgbClr val="C00000"/>
                </a:solidFill>
              </a:rPr>
              <a:t>Ge, Au</a:t>
            </a:r>
          </a:p>
          <a:p>
            <a:r>
              <a:rPr lang="en-US" sz="2200" dirty="0">
                <a:solidFill>
                  <a:srgbClr val="C00000"/>
                </a:solidFill>
              </a:rPr>
              <a:t>   </a:t>
            </a:r>
            <a:r>
              <a:rPr lang="en-US" sz="2200" dirty="0">
                <a:solidFill>
                  <a:srgbClr val="002060"/>
                </a:solidFill>
              </a:rPr>
              <a:t>-</a:t>
            </a:r>
            <a:r>
              <a:rPr lang="en-US" sz="2200" dirty="0">
                <a:solidFill>
                  <a:srgbClr val="C00000"/>
                </a:solidFill>
              </a:rPr>
              <a:t> </a:t>
            </a:r>
            <a:r>
              <a:rPr lang="en-US" sz="2200" b="1" dirty="0">
                <a:solidFill>
                  <a:srgbClr val="002060"/>
                </a:solidFill>
              </a:rPr>
              <a:t>Four (4) beamtime experiments were already carried out within 2019. Data analysis has started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Continuation of “</a:t>
            </a:r>
            <a:r>
              <a:rPr lang="en-US" sz="2200" i="1" dirty="0" err="1"/>
              <a:t>Myc-GoldPro</a:t>
            </a:r>
            <a:r>
              <a:rPr lang="en-US" sz="2200" dirty="0"/>
              <a:t>” project in all “fronts”: </a:t>
            </a:r>
          </a:p>
          <a:p>
            <a:r>
              <a:rPr lang="en-US" sz="2200" b="1" dirty="0"/>
              <a:t>     </a:t>
            </a:r>
            <a:r>
              <a:rPr lang="en-US" sz="2200" b="1" dirty="0">
                <a:solidFill>
                  <a:srgbClr val="002060"/>
                </a:solidFill>
              </a:rPr>
              <a:t>Beamtime @AGLAE (October 2019)</a:t>
            </a:r>
            <a:r>
              <a:rPr lang="en-US" sz="2200" dirty="0"/>
              <a:t>, </a:t>
            </a:r>
            <a:r>
              <a:rPr lang="en-US" sz="2200" b="1" dirty="0">
                <a:solidFill>
                  <a:srgbClr val="002060"/>
                </a:solidFill>
              </a:rPr>
              <a:t>many in-situ campaigns have scheduled, Big momentum!</a:t>
            </a:r>
          </a:p>
        </p:txBody>
      </p:sp>
      <p:grpSp>
        <p:nvGrpSpPr>
          <p:cNvPr id="7" name="Group 16">
            <a:extLst>
              <a:ext uri="{FF2B5EF4-FFF2-40B4-BE49-F238E27FC236}">
                <a16:creationId xmlns:a16="http://schemas.microsoft.com/office/drawing/2014/main" id="{2C2B931F-6A99-4AC9-925D-DCB7204D4112}"/>
              </a:ext>
            </a:extLst>
          </p:cNvPr>
          <p:cNvGrpSpPr>
            <a:grpSpLocks/>
          </p:cNvGrpSpPr>
          <p:nvPr/>
        </p:nvGrpSpPr>
        <p:grpSpPr bwMode="auto">
          <a:xfrm>
            <a:off x="16074" y="0"/>
            <a:ext cx="751334" cy="761428"/>
            <a:chOff x="1642" y="388"/>
            <a:chExt cx="2258" cy="2310"/>
          </a:xfrm>
        </p:grpSpPr>
        <p:pic>
          <p:nvPicPr>
            <p:cNvPr id="8" name="Picture 17" descr="kefalis">
              <a:extLst>
                <a:ext uri="{FF2B5EF4-FFF2-40B4-BE49-F238E27FC236}">
                  <a16:creationId xmlns:a16="http://schemas.microsoft.com/office/drawing/2014/main" id="{F76F797E-104A-4373-8281-2677F7678C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8" descr="dimokrits">
              <a:extLst>
                <a:ext uri="{FF2B5EF4-FFF2-40B4-BE49-F238E27FC236}">
                  <a16:creationId xmlns:a16="http://schemas.microsoft.com/office/drawing/2014/main" id="{780C3180-6ED2-4059-BD51-36074B0744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2801057-596F-4AEA-87EE-689226808BFB}"/>
              </a:ext>
            </a:extLst>
          </p:cNvPr>
          <p:cNvSpPr txBox="1"/>
          <p:nvPr/>
        </p:nvSpPr>
        <p:spPr>
          <a:xfrm>
            <a:off x="243784" y="3429000"/>
            <a:ext cx="1170443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Vision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The XRF Laboratory to be connected with the </a:t>
            </a:r>
            <a:r>
              <a:rPr lang="en-US" sz="2200" dirty="0">
                <a:solidFill>
                  <a:srgbClr val="002060"/>
                </a:solidFill>
              </a:rPr>
              <a:t>European Research Infrastructure Cultural Heritage (ERICH) </a:t>
            </a:r>
            <a:r>
              <a:rPr lang="en-US" sz="2200" dirty="0"/>
              <a:t>as specialized XRF facility within the National Greek node </a:t>
            </a:r>
            <a:r>
              <a:rPr lang="en-US" sz="2200" dirty="0">
                <a:solidFill>
                  <a:srgbClr val="002060"/>
                </a:solidFill>
              </a:rPr>
              <a:t>(</a:t>
            </a:r>
            <a:r>
              <a:rPr lang="en-US" sz="2200" b="1" dirty="0">
                <a:solidFill>
                  <a:srgbClr val="002060"/>
                </a:solidFill>
              </a:rPr>
              <a:t>ERIHS.gr</a:t>
            </a:r>
            <a:r>
              <a:rPr lang="en-US" sz="2200" dirty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To lead in Greece the coordination &amp; synergies for SR and IBA based applied research in thematic fields of interest, </a:t>
            </a:r>
            <a:r>
              <a:rPr lang="en-US" sz="2200" b="1" dirty="0">
                <a:solidFill>
                  <a:srgbClr val="002060"/>
                </a:solidFill>
              </a:rPr>
              <a:t>XRF-Lab will organize EXRS-2022 (&gt;300 participants)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Further strengthening of the strategic partnership with LANDIS group at INFN-LNS, Italy to be equipped next year with state of the art X-ray instrumentation (</a:t>
            </a:r>
            <a:r>
              <a:rPr lang="en-US" sz="2200" b="1" dirty="0">
                <a:solidFill>
                  <a:srgbClr val="002060"/>
                </a:solidFill>
              </a:rPr>
              <a:t>3ME</a:t>
            </a:r>
            <a:r>
              <a:rPr lang="en-US" sz="22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To take advantage of recent developments in XRS instrumentation to allow Synchrotron like research to be competitively performed at the INPP Laboratory scale, there is no such facility in Greece!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48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139" y="963649"/>
            <a:ext cx="12101074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C00000"/>
                </a:solidFill>
              </a:rPr>
              <a:t>Andreas Karydas</a:t>
            </a:r>
            <a:r>
              <a:rPr lang="el-GR" sz="3000" dirty="0">
                <a:solidFill>
                  <a:srgbClr val="002060"/>
                </a:solidFill>
              </a:rPr>
              <a:t>, </a:t>
            </a:r>
            <a:r>
              <a:rPr lang="en-US" sz="3000" dirty="0">
                <a:solidFill>
                  <a:srgbClr val="002060"/>
                </a:solidFill>
              </a:rPr>
              <a:t>Head of XRF-Lab, Director of Research</a:t>
            </a:r>
          </a:p>
          <a:p>
            <a:endParaRPr lang="en-US" sz="3000" dirty="0">
              <a:solidFill>
                <a:srgbClr val="002060"/>
              </a:solidFill>
            </a:endParaRPr>
          </a:p>
          <a:p>
            <a:r>
              <a:rPr lang="en-US" sz="3000" b="1" dirty="0">
                <a:solidFill>
                  <a:srgbClr val="002060"/>
                </a:solidFill>
              </a:rPr>
              <a:t>Collaborators:</a:t>
            </a:r>
          </a:p>
          <a:p>
            <a:r>
              <a:rPr lang="en-US" sz="3000" dirty="0">
                <a:solidFill>
                  <a:srgbClr val="C00000"/>
                </a:solidFill>
              </a:rPr>
              <a:t>Dr Vasiliki Kantarelou, </a:t>
            </a:r>
            <a:r>
              <a:rPr lang="en-US" sz="3000" dirty="0">
                <a:solidFill>
                  <a:srgbClr val="002060"/>
                </a:solidFill>
              </a:rPr>
              <a:t>up to </a:t>
            </a:r>
            <a:r>
              <a:rPr lang="en-US" sz="3000" u="sng" dirty="0">
                <a:solidFill>
                  <a:srgbClr val="002060"/>
                </a:solidFill>
              </a:rPr>
              <a:t>April 2019</a:t>
            </a:r>
            <a:r>
              <a:rPr lang="en-US" sz="3000" dirty="0">
                <a:solidFill>
                  <a:srgbClr val="002060"/>
                </a:solidFill>
              </a:rPr>
              <a:t>, 6 MM contract over the last ~3 years</a:t>
            </a:r>
          </a:p>
          <a:p>
            <a:r>
              <a:rPr lang="en-US" sz="3000" dirty="0">
                <a:solidFill>
                  <a:srgbClr val="C00000"/>
                </a:solidFill>
              </a:rPr>
              <a:t>Dr Manos Manousakas, </a:t>
            </a:r>
            <a:r>
              <a:rPr lang="en-US" sz="3000" dirty="0">
                <a:solidFill>
                  <a:srgbClr val="002060"/>
                </a:solidFill>
              </a:rPr>
              <a:t>part time, employee of the ERL@ INRASTES</a:t>
            </a:r>
          </a:p>
          <a:p>
            <a:endParaRPr lang="en-US" sz="3000" dirty="0">
              <a:solidFill>
                <a:srgbClr val="C00000"/>
              </a:solidFill>
            </a:endParaRPr>
          </a:p>
          <a:p>
            <a:r>
              <a:rPr lang="en-US" sz="3000" dirty="0">
                <a:solidFill>
                  <a:srgbClr val="002060"/>
                </a:solidFill>
              </a:rPr>
              <a:t>- in </a:t>
            </a:r>
            <a:r>
              <a:rPr lang="en-US" sz="3000" b="1" dirty="0">
                <a:solidFill>
                  <a:srgbClr val="002060"/>
                </a:solidFill>
              </a:rPr>
              <a:t>Cultural Heritage</a:t>
            </a:r>
            <a:endParaRPr lang="en-US" sz="3000" b="1" dirty="0">
              <a:solidFill>
                <a:srgbClr val="C00000"/>
              </a:solidFill>
            </a:endParaRPr>
          </a:p>
          <a:p>
            <a:r>
              <a:rPr lang="en-US" sz="3000" dirty="0">
                <a:solidFill>
                  <a:srgbClr val="C00000"/>
                </a:solidFill>
              </a:rPr>
              <a:t>Dr Maria Kaparou, </a:t>
            </a:r>
            <a:r>
              <a:rPr lang="en-US" sz="3000" dirty="0">
                <a:solidFill>
                  <a:srgbClr val="002060"/>
                </a:solidFill>
              </a:rPr>
              <a:t>part time on volunteer basis </a:t>
            </a:r>
          </a:p>
          <a:p>
            <a:r>
              <a:rPr lang="en-US" sz="3000" dirty="0">
                <a:solidFill>
                  <a:srgbClr val="C00000"/>
                </a:solidFill>
              </a:rPr>
              <a:t>Dr Georgios Mastrotheodoros, </a:t>
            </a:r>
            <a:r>
              <a:rPr lang="en-US" sz="3000" dirty="0">
                <a:solidFill>
                  <a:srgbClr val="002060"/>
                </a:solidFill>
              </a:rPr>
              <a:t>part time on volunteer basis</a:t>
            </a:r>
          </a:p>
          <a:p>
            <a:endParaRPr lang="en-US" sz="3000" dirty="0">
              <a:solidFill>
                <a:srgbClr val="002060"/>
              </a:solidFill>
            </a:endParaRPr>
          </a:p>
          <a:p>
            <a:r>
              <a:rPr lang="en-US" sz="3000" dirty="0">
                <a:solidFill>
                  <a:srgbClr val="C00000"/>
                </a:solidFill>
              </a:rPr>
              <a:t>Nelly Kladouri, </a:t>
            </a:r>
            <a:r>
              <a:rPr lang="en-US" sz="3000" dirty="0">
                <a:solidFill>
                  <a:srgbClr val="002060"/>
                </a:solidFill>
              </a:rPr>
              <a:t>PhD candidate, Thesis partly implemented in the XRF-Lab</a:t>
            </a:r>
          </a:p>
          <a:p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83432" y="136524"/>
            <a:ext cx="6881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X-ray Spectrometry group @ INPP</a:t>
            </a:r>
            <a:endParaRPr lang="en-US" sz="2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0B2D48-936F-43AF-9152-AB829F551CF6}" type="datetime1">
              <a:rPr lang="it-IT" smtClean="0"/>
              <a:t>21/11/2019</a:t>
            </a:fld>
            <a:endParaRPr lang="it-IT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2</a:t>
            </a:fld>
            <a:endParaRPr lang="it-IT"/>
          </a:p>
        </p:txBody>
      </p:sp>
      <p:grpSp>
        <p:nvGrpSpPr>
          <p:cNvPr id="14" name="Group 16">
            <a:extLst>
              <a:ext uri="{FF2B5EF4-FFF2-40B4-BE49-F238E27FC236}">
                <a16:creationId xmlns:a16="http://schemas.microsoft.com/office/drawing/2014/main" id="{9FD426FD-EF19-4E0C-AA43-E2A56A445FDC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15" name="Picture 17" descr="kefalis">
              <a:extLst>
                <a:ext uri="{FF2B5EF4-FFF2-40B4-BE49-F238E27FC236}">
                  <a16:creationId xmlns:a16="http://schemas.microsoft.com/office/drawing/2014/main" id="{233AD0BB-9738-4DD2-8E1E-545362B88B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8" descr="dimokrits">
              <a:extLst>
                <a:ext uri="{FF2B5EF4-FFF2-40B4-BE49-F238E27FC236}">
                  <a16:creationId xmlns:a16="http://schemas.microsoft.com/office/drawing/2014/main" id="{F0CF1FB0-8BC0-4667-92D6-F8F82DE5EE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50685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6576" y="928231"/>
            <a:ext cx="1210107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rgbClr val="C00000"/>
                </a:solidFill>
              </a:rPr>
              <a:t>Andreas Karydas</a:t>
            </a:r>
            <a:r>
              <a:rPr lang="el-GR" sz="3000" dirty="0">
                <a:solidFill>
                  <a:srgbClr val="002060"/>
                </a:solidFill>
              </a:rPr>
              <a:t>,</a:t>
            </a:r>
            <a:r>
              <a:rPr lang="en-US" sz="3000" dirty="0">
                <a:solidFill>
                  <a:srgbClr val="002060"/>
                </a:solidFill>
              </a:rPr>
              <a:t> Director of Research (</a:t>
            </a:r>
            <a:r>
              <a:rPr lang="en-US" sz="3000" b="1" dirty="0">
                <a:solidFill>
                  <a:srgbClr val="002060"/>
                </a:solidFill>
              </a:rPr>
              <a:t>2014</a:t>
            </a:r>
            <a:r>
              <a:rPr lang="en-US" sz="3000" dirty="0">
                <a:solidFill>
                  <a:srgbClr val="002060"/>
                </a:solidFill>
              </a:rPr>
              <a:t> -)</a:t>
            </a:r>
          </a:p>
          <a:p>
            <a:endParaRPr lang="en-US" sz="3000" dirty="0">
              <a:solidFill>
                <a:srgbClr val="002060"/>
              </a:solidFill>
            </a:endParaRPr>
          </a:p>
          <a:p>
            <a:r>
              <a:rPr lang="en-US" sz="3200" dirty="0">
                <a:solidFill>
                  <a:srgbClr val="002060"/>
                </a:solidFill>
              </a:rPr>
              <a:t>2003-2009:</a:t>
            </a:r>
            <a:r>
              <a:rPr lang="en-US" sz="3200" dirty="0"/>
              <a:t> INPP, Associate (C’) &amp; Senior (B’) researcher</a:t>
            </a:r>
          </a:p>
          <a:p>
            <a:endParaRPr lang="en-US" sz="3200" dirty="0"/>
          </a:p>
          <a:p>
            <a:r>
              <a:rPr lang="en-US" sz="3200" b="1" dirty="0">
                <a:solidFill>
                  <a:srgbClr val="C00000"/>
                </a:solidFill>
              </a:rPr>
              <a:t>2009</a:t>
            </a:r>
            <a:r>
              <a:rPr lang="en-US" sz="3200" dirty="0">
                <a:solidFill>
                  <a:srgbClr val="002060"/>
                </a:solidFill>
              </a:rPr>
              <a:t>-2015:</a:t>
            </a:r>
            <a:r>
              <a:rPr lang="en-US" sz="3200" dirty="0"/>
              <a:t> XRF Group Leader, Nuclear Science &amp; Instrumentation 				  </a:t>
            </a:r>
            <a:r>
              <a:rPr lang="en-US" sz="3200" dirty="0" err="1"/>
              <a:t>Laboratory@IAEA</a:t>
            </a:r>
            <a:r>
              <a:rPr lang="en-US" sz="3200" dirty="0"/>
              <a:t>, Vienna</a:t>
            </a:r>
          </a:p>
          <a:p>
            <a:endParaRPr lang="en-US" sz="3200" dirty="0"/>
          </a:p>
          <a:p>
            <a:r>
              <a:rPr lang="en-US" sz="3200" dirty="0">
                <a:solidFill>
                  <a:srgbClr val="002060"/>
                </a:solidFill>
              </a:rPr>
              <a:t>2015-</a:t>
            </a:r>
            <a:r>
              <a:rPr lang="en-US" sz="3200" b="1" dirty="0">
                <a:solidFill>
                  <a:srgbClr val="C00000"/>
                </a:solidFill>
              </a:rPr>
              <a:t>2016</a:t>
            </a:r>
            <a:r>
              <a:rPr lang="en-US" sz="3200" dirty="0">
                <a:solidFill>
                  <a:srgbClr val="002060"/>
                </a:solidFill>
              </a:rPr>
              <a:t>: </a:t>
            </a:r>
            <a:r>
              <a:rPr lang="en-US" sz="3200" dirty="0"/>
              <a:t>Senior Scientific Officer, Physics Section @IAEA, Vienna</a:t>
            </a:r>
          </a:p>
          <a:p>
            <a:endParaRPr lang="en-US" sz="3200" dirty="0"/>
          </a:p>
          <a:p>
            <a:r>
              <a:rPr lang="en-US" sz="3200" b="1" dirty="0">
                <a:solidFill>
                  <a:srgbClr val="002060"/>
                </a:solidFill>
              </a:rPr>
              <a:t>2003-  </a:t>
            </a:r>
            <a:r>
              <a:rPr lang="en-US" sz="3200" dirty="0">
                <a:solidFill>
                  <a:srgbClr val="002060"/>
                </a:solidFill>
              </a:rPr>
              <a:t>:</a:t>
            </a:r>
            <a:r>
              <a:rPr lang="en-US" sz="3200" dirty="0"/>
              <a:t> Head of the XRF laboratory @INPP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83432" y="157601"/>
            <a:ext cx="6756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X-ray Spectrometry group @ INPP</a:t>
            </a:r>
            <a:endParaRPr lang="en-US" sz="20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3</a:t>
            </a:fld>
            <a:endParaRPr lang="it-IT"/>
          </a:p>
        </p:txBody>
      </p:sp>
      <p:grpSp>
        <p:nvGrpSpPr>
          <p:cNvPr id="14" name="Group 16">
            <a:extLst>
              <a:ext uri="{FF2B5EF4-FFF2-40B4-BE49-F238E27FC236}">
                <a16:creationId xmlns:a16="http://schemas.microsoft.com/office/drawing/2014/main" id="{9FD426FD-EF19-4E0C-AA43-E2A56A445FDC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15" name="Picture 17" descr="kefalis">
              <a:extLst>
                <a:ext uri="{FF2B5EF4-FFF2-40B4-BE49-F238E27FC236}">
                  <a16:creationId xmlns:a16="http://schemas.microsoft.com/office/drawing/2014/main" id="{233AD0BB-9738-4DD2-8E1E-545362B88B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18" descr="dimokrits">
              <a:extLst>
                <a:ext uri="{FF2B5EF4-FFF2-40B4-BE49-F238E27FC236}">
                  <a16:creationId xmlns:a16="http://schemas.microsoft.com/office/drawing/2014/main" id="{F0CF1FB0-8BC0-4667-92D6-F8F82DE5EE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57430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34E46D-B5F6-41CB-AD6D-35DAE5CA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21/11/2019</a:t>
            </a:fld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434CB5-636D-462E-BBFE-0CCB7B3AB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4</a:t>
            </a:fld>
            <a:endParaRPr lang="it-IT"/>
          </a:p>
        </p:txBody>
      </p:sp>
      <p:grpSp>
        <p:nvGrpSpPr>
          <p:cNvPr id="4" name="Group 16">
            <a:extLst>
              <a:ext uri="{FF2B5EF4-FFF2-40B4-BE49-F238E27FC236}">
                <a16:creationId xmlns:a16="http://schemas.microsoft.com/office/drawing/2014/main" id="{E1033C96-22D3-4971-93F7-E6619AD4B3B4}"/>
              </a:ext>
            </a:extLst>
          </p:cNvPr>
          <p:cNvGrpSpPr>
            <a:grpSpLocks/>
          </p:cNvGrpSpPr>
          <p:nvPr/>
        </p:nvGrpSpPr>
        <p:grpSpPr bwMode="auto">
          <a:xfrm>
            <a:off x="0" y="49719"/>
            <a:ext cx="695400" cy="612143"/>
            <a:chOff x="1642" y="388"/>
            <a:chExt cx="2258" cy="2310"/>
          </a:xfrm>
        </p:grpSpPr>
        <p:pic>
          <p:nvPicPr>
            <p:cNvPr id="5" name="Picture 17" descr="kefalis">
              <a:extLst>
                <a:ext uri="{FF2B5EF4-FFF2-40B4-BE49-F238E27FC236}">
                  <a16:creationId xmlns:a16="http://schemas.microsoft.com/office/drawing/2014/main" id="{55B9DA1E-FE07-4BC9-B310-DC86CB8B0E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8" descr="dimokrits">
              <a:extLst>
                <a:ext uri="{FF2B5EF4-FFF2-40B4-BE49-F238E27FC236}">
                  <a16:creationId xmlns:a16="http://schemas.microsoft.com/office/drawing/2014/main" id="{DEC35743-263C-4C2C-9517-AE090E3EDD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01B3969D-672D-4756-8967-CB6BE5A10277}"/>
              </a:ext>
            </a:extLst>
          </p:cNvPr>
          <p:cNvSpPr txBox="1"/>
          <p:nvPr/>
        </p:nvSpPr>
        <p:spPr>
          <a:xfrm>
            <a:off x="842286" y="15531"/>
            <a:ext cx="9049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</a:rPr>
              <a:t>Past activities – Accomplishments (2003-2009)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687E7C-BA78-41F3-9809-4F5DF0DE8C14}"/>
              </a:ext>
            </a:extLst>
          </p:cNvPr>
          <p:cNvSpPr txBox="1"/>
          <p:nvPr/>
        </p:nvSpPr>
        <p:spPr>
          <a:xfrm>
            <a:off x="82010" y="476672"/>
            <a:ext cx="12077670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Research:</a:t>
            </a: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</a:rPr>
              <a:t>Development of prototype portable XRF spectrometers and of Cultural Heritage (CH) applications – Creation of a wide network of collaborators and end-users (</a:t>
            </a:r>
            <a:r>
              <a:rPr lang="en-US" sz="2400" b="1" dirty="0">
                <a:solidFill>
                  <a:srgbClr val="002060"/>
                </a:solidFill>
              </a:rPr>
              <a:t>2003-2006</a:t>
            </a:r>
            <a:r>
              <a:rPr lang="en-US" sz="2400" dirty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</a:rPr>
              <a:t> Development of analytical protocols for in-situ (museum collections) micro-XRF applications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400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</a:rPr>
              <a:t>Major contribution in the development of the Confocal Micro-PIXE technique, 3D-PIXE (</a:t>
            </a:r>
            <a:r>
              <a:rPr lang="en-US" sz="2400" b="1" dirty="0">
                <a:solidFill>
                  <a:srgbClr val="002060"/>
                </a:solidFill>
              </a:rPr>
              <a:t>2007</a:t>
            </a:r>
            <a:r>
              <a:rPr lang="en-US" sz="2400" dirty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400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</a:rPr>
              <a:t>Development of a unique accelerator based facility for producing intense monochromatic X-ray beams to study X-ray fundamental parameters and interactions achieving comparable results with synchrotron sources  (</a:t>
            </a:r>
            <a:r>
              <a:rPr lang="en-US" sz="2400" b="1" dirty="0">
                <a:solidFill>
                  <a:srgbClr val="002060"/>
                </a:solidFill>
              </a:rPr>
              <a:t>2007-2009</a:t>
            </a:r>
            <a:r>
              <a:rPr lang="en-US" sz="2400" dirty="0">
                <a:solidFill>
                  <a:srgbClr val="002060"/>
                </a:solidFill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2400" dirty="0">
              <a:solidFill>
                <a:srgbClr val="00206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</a:rPr>
              <a:t> Development of an integrated external Ion Beam Analysis set-up for the combined and synergistic application of PIXE/RBS/PIGE techniques (</a:t>
            </a:r>
            <a:r>
              <a:rPr lang="en-US" sz="2400" b="1" dirty="0">
                <a:solidFill>
                  <a:srgbClr val="002060"/>
                </a:solidFill>
              </a:rPr>
              <a:t>2007-2009</a:t>
            </a:r>
            <a:r>
              <a:rPr lang="en-US" sz="2400" dirty="0">
                <a:solidFill>
                  <a:srgbClr val="002060"/>
                </a:solidFill>
              </a:rPr>
              <a:t>)</a:t>
            </a:r>
          </a:p>
          <a:p>
            <a:r>
              <a:rPr lang="en-US" sz="2800" b="1" dirty="0">
                <a:solidFill>
                  <a:srgbClr val="C00000"/>
                </a:solidFill>
              </a:rPr>
              <a:t>Funding: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</a:rPr>
              <a:t>From six (6) competitive research projects </a:t>
            </a:r>
            <a:r>
              <a:rPr lang="en-US" sz="2400" b="1" dirty="0">
                <a:solidFill>
                  <a:srgbClr val="C00000"/>
                </a:solidFill>
              </a:rPr>
              <a:t>~ 650 </a:t>
            </a:r>
            <a:r>
              <a:rPr lang="en-US" sz="2400" b="1" dirty="0" err="1">
                <a:solidFill>
                  <a:srgbClr val="C00000"/>
                </a:solidFill>
              </a:rPr>
              <a:t>kE</a:t>
            </a:r>
            <a:r>
              <a:rPr lang="en-US" sz="2400" b="1" dirty="0">
                <a:solidFill>
                  <a:srgbClr val="C00000"/>
                </a:solidFill>
              </a:rPr>
              <a:t>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2060"/>
                </a:solidFill>
              </a:rPr>
              <a:t>From analytical services of the XRF laboratory (2003-) </a:t>
            </a:r>
            <a:r>
              <a:rPr lang="en-US" sz="2400" b="1" dirty="0">
                <a:solidFill>
                  <a:srgbClr val="C00000"/>
                </a:solidFill>
              </a:rPr>
              <a:t>~ 150 k</a:t>
            </a:r>
            <a:r>
              <a:rPr lang="el-GR" sz="2400" b="1" dirty="0">
                <a:solidFill>
                  <a:srgbClr val="C00000"/>
                </a:solidFill>
              </a:rPr>
              <a:t>Ε</a:t>
            </a:r>
            <a:endParaRPr lang="en-US" sz="2400" b="1" dirty="0">
              <a:solidFill>
                <a:srgbClr val="C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159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443015" y="3516661"/>
            <a:ext cx="63758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Customized design of the micro-XRF probe by IFG based on ARTAX model by Bruker-AXS</a:t>
            </a:r>
          </a:p>
        </p:txBody>
      </p:sp>
      <p:grpSp>
        <p:nvGrpSpPr>
          <p:cNvPr id="9" name="Group 3"/>
          <p:cNvGrpSpPr>
            <a:grpSpLocks/>
          </p:cNvGrpSpPr>
          <p:nvPr/>
        </p:nvGrpSpPr>
        <p:grpSpPr bwMode="auto">
          <a:xfrm>
            <a:off x="3659713" y="812052"/>
            <a:ext cx="4374143" cy="2929742"/>
            <a:chOff x="813" y="878"/>
            <a:chExt cx="4443" cy="3151"/>
          </a:xfrm>
        </p:grpSpPr>
        <p:grpSp>
          <p:nvGrpSpPr>
            <p:cNvPr id="10" name="Group 4"/>
            <p:cNvGrpSpPr>
              <a:grpSpLocks/>
            </p:cNvGrpSpPr>
            <p:nvPr/>
          </p:nvGrpSpPr>
          <p:grpSpPr bwMode="auto">
            <a:xfrm>
              <a:off x="870" y="878"/>
              <a:ext cx="4386" cy="3151"/>
              <a:chOff x="749" y="950"/>
              <a:chExt cx="4386" cy="3151"/>
            </a:xfrm>
          </p:grpSpPr>
          <p:grpSp>
            <p:nvGrpSpPr>
              <p:cNvPr id="12" name="Group 5"/>
              <p:cNvGrpSpPr>
                <a:grpSpLocks/>
              </p:cNvGrpSpPr>
              <p:nvPr/>
            </p:nvGrpSpPr>
            <p:grpSpPr bwMode="auto">
              <a:xfrm>
                <a:off x="749" y="950"/>
                <a:ext cx="4386" cy="3151"/>
                <a:chOff x="749" y="902"/>
                <a:chExt cx="4386" cy="3151"/>
              </a:xfrm>
            </p:grpSpPr>
            <p:grpSp>
              <p:nvGrpSpPr>
                <p:cNvPr id="15" name="Group 6"/>
                <p:cNvGrpSpPr>
                  <a:grpSpLocks/>
                </p:cNvGrpSpPr>
                <p:nvPr/>
              </p:nvGrpSpPr>
              <p:grpSpPr bwMode="auto">
                <a:xfrm>
                  <a:off x="799" y="902"/>
                  <a:ext cx="4218" cy="2949"/>
                  <a:chOff x="1066" y="1207"/>
                  <a:chExt cx="3258" cy="2444"/>
                </a:xfrm>
              </p:grpSpPr>
              <p:pic>
                <p:nvPicPr>
                  <p:cNvPr id="17" name="Picture 7" descr="IMGP309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066" y="1207"/>
                    <a:ext cx="3258" cy="2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8" name="Text Box 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83" y="1490"/>
                    <a:ext cx="1323" cy="35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1pPr>
                    <a:lvl2pPr marL="742950" indent="-285750"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2pPr>
                    <a:lvl3pPr marL="1143000" indent="-228600"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3pPr>
                    <a:lvl4pPr marL="1600200" indent="-228600"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4pPr>
                    <a:lvl5pPr marL="2057400" indent="-228600"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rPr>
                      <a:t>X-ray Detector</a:t>
                    </a:r>
                  </a:p>
                </p:txBody>
              </p:sp>
              <p:sp>
                <p:nvSpPr>
                  <p:cNvPr id="19" name="Text Box 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29" y="2671"/>
                    <a:ext cx="738" cy="35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1pPr>
                    <a:lvl2pPr marL="742950" indent="-285750"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2pPr>
                    <a:lvl3pPr marL="1143000" indent="-228600"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3pPr>
                    <a:lvl4pPr marL="1600200" indent="-228600"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4pPr>
                    <a:lvl5pPr marL="2057400" indent="-228600"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9pPr>
                  </a:lstStyle>
                  <a:p>
                    <a:pPr eaLnBrk="1" hangingPunct="1"/>
                    <a:r>
                      <a:rPr lang="en-US" altLang="en-US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rPr>
                      <a:t>Pointer</a:t>
                    </a:r>
                  </a:p>
                </p:txBody>
              </p:sp>
              <p:sp>
                <p:nvSpPr>
                  <p:cNvPr id="20" name="Text Box 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38" y="2354"/>
                    <a:ext cx="145" cy="35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1pPr>
                    <a:lvl2pPr marL="742950" indent="-285750"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2pPr>
                    <a:lvl3pPr marL="1143000" indent="-228600"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3pPr>
                    <a:lvl4pPr marL="1600200" indent="-228600"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4pPr>
                    <a:lvl5pPr marL="2057400" indent="-228600"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000">
                        <a:solidFill>
                          <a:schemeClr val="tx1"/>
                        </a:solidFill>
                        <a:latin typeface="Verdana" panose="020B0604030504040204" pitchFamily="34" charset="0"/>
                      </a:defRPr>
                    </a:lvl9pPr>
                  </a:lstStyle>
                  <a:p>
                    <a:pPr eaLnBrk="1" hangingPunct="1"/>
                    <a:endParaRPr lang="en-US" altLang="en-US" dirty="0">
                      <a:solidFill>
                        <a:srgbClr val="FF00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749" y="2894"/>
                  <a:ext cx="4386" cy="115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1pPr>
                  <a:lvl2pPr marL="742950" indent="-285750"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2pPr>
                  <a:lvl3pPr marL="1143000" indent="-228600"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3pPr>
                  <a:lvl4pPr marL="1600200" indent="-228600"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4pPr>
                  <a:lvl5pPr marL="2057400" indent="-228600"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000">
                      <a:solidFill>
                        <a:schemeClr val="tx1"/>
                      </a:solidFill>
                      <a:latin typeface="Verdana" panose="020B0604030504040204" pitchFamily="34" charset="0"/>
                    </a:defRPr>
                  </a:lvl9pPr>
                </a:lstStyle>
                <a:p>
                  <a:pPr algn="just" eaLnBrk="1" hangingPunct="1"/>
                  <a:r>
                    <a:rPr lang="en-US" altLang="en-US" sz="1600" dirty="0">
                      <a:solidFill>
                        <a:srgbClr val="FFFF66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rPr>
                    <a:t>Headed Eagle lapis lazuli and gold</a:t>
                  </a:r>
                  <a:r>
                    <a:rPr lang="en-US" altLang="en-US" sz="1600" dirty="0">
                      <a:solidFill>
                        <a:srgbClr val="FFFF00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rPr>
                    <a:t> </a:t>
                  </a:r>
                </a:p>
                <a:p>
                  <a:pPr algn="just" eaLnBrk="1" hangingPunct="1"/>
                  <a:r>
                    <a:rPr lang="en-US" altLang="en-US" sz="1600" dirty="0">
                      <a:solidFill>
                        <a:srgbClr val="FFFF66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rPr>
                    <a:t>3000 B.C. Early Bronze Age</a:t>
                  </a:r>
                  <a:r>
                    <a:rPr lang="en-US" altLang="en-US" sz="1600" dirty="0">
                      <a:latin typeface="Calibri" panose="020F0502020204030204" pitchFamily="34" charset="0"/>
                      <a:cs typeface="Arial" panose="020B0604020202020204" pitchFamily="34" charset="0"/>
                    </a:rPr>
                    <a:t> </a:t>
                  </a:r>
                </a:p>
                <a:p>
                  <a:pPr algn="just" eaLnBrk="1" hangingPunct="1"/>
                  <a:r>
                    <a:rPr lang="en-US" altLang="en-US" sz="1600" dirty="0">
                      <a:solidFill>
                        <a:srgbClr val="FFFF66"/>
                      </a:solidFill>
                      <a:latin typeface="Calibri" panose="020F0502020204030204" pitchFamily="34" charset="0"/>
                      <a:cs typeface="Arial" panose="020B0604020202020204" pitchFamily="34" charset="0"/>
                    </a:rPr>
                    <a:t>Archaeological Museum of Damascus October 2007</a:t>
                  </a:r>
                </a:p>
              </p:txBody>
            </p:sp>
          </p:grpSp>
          <p:sp>
            <p:nvSpPr>
              <p:cNvPr id="13" name="Line 12"/>
              <p:cNvSpPr>
                <a:spLocks noChangeShapeType="1"/>
              </p:cNvSpPr>
              <p:nvPr/>
            </p:nvSpPr>
            <p:spPr bwMode="auto">
              <a:xfrm flipV="1">
                <a:off x="2328" y="2462"/>
                <a:ext cx="771" cy="49"/>
              </a:xfrm>
              <a:prstGeom prst="line">
                <a:avLst/>
              </a:prstGeom>
              <a:noFill/>
              <a:ln w="38100" cap="rnd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" name="Line 13"/>
              <p:cNvSpPr>
                <a:spLocks noChangeShapeType="1"/>
              </p:cNvSpPr>
              <p:nvPr/>
            </p:nvSpPr>
            <p:spPr bwMode="auto">
              <a:xfrm>
                <a:off x="2904" y="2329"/>
                <a:ext cx="272" cy="136"/>
              </a:xfrm>
              <a:prstGeom prst="line">
                <a:avLst/>
              </a:prstGeom>
              <a:noFill/>
              <a:ln w="38100" cap="rnd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" name="Text Box 14"/>
            <p:cNvSpPr txBox="1">
              <a:spLocks noChangeArrowheads="1"/>
            </p:cNvSpPr>
            <p:nvPr/>
          </p:nvSpPr>
          <p:spPr bwMode="auto">
            <a:xfrm>
              <a:off x="813" y="2213"/>
              <a:ext cx="1654" cy="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eaLnBrk="1" hangingPunct="1"/>
              <a:r>
                <a:rPr lang="en-US" alt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         </a:t>
              </a:r>
              <a:r>
                <a:rPr lang="en-US" altLang="en-US" dirty="0">
                  <a:solidFill>
                    <a:srgbClr val="FF00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X-ray lens</a:t>
              </a:r>
              <a:endParaRPr lang="el-GR" altLang="en-US" dirty="0">
                <a:solidFill>
                  <a:srgbClr val="FF0000"/>
                </a:solidFill>
                <a:latin typeface="Calibri" panose="020F050202020403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2" name="Picture 10" descr="100_932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259" y="860032"/>
            <a:ext cx="2278495" cy="1708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194038" y="45380"/>
            <a:ext cx="1260031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600" b="1" dirty="0">
                <a:solidFill>
                  <a:srgbClr val="002060"/>
                </a:solidFill>
                <a:latin typeface="Calibri" panose="020F0502020204030204" pitchFamily="34" charset="0"/>
              </a:rPr>
              <a:t>Infrastructure: Portable XRF spectrometers (</a:t>
            </a:r>
            <a:r>
              <a:rPr lang="el-GR" altLang="en-US" sz="3600" b="1" dirty="0">
                <a:solidFill>
                  <a:srgbClr val="002060"/>
                </a:solidFill>
                <a:latin typeface="Calibri" panose="020F0502020204030204" pitchFamily="34" charset="0"/>
              </a:rPr>
              <a:t>μ</a:t>
            </a:r>
            <a:r>
              <a:rPr lang="en-US" altLang="en-US" sz="3600" b="1" dirty="0">
                <a:solidFill>
                  <a:srgbClr val="002060"/>
                </a:solidFill>
                <a:latin typeface="Calibri" panose="020F0502020204030204" pitchFamily="34" charset="0"/>
              </a:rPr>
              <a:t>m-mm scale) </a:t>
            </a:r>
            <a:endParaRPr lang="el-GR" altLang="en-US" sz="32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pic>
        <p:nvPicPr>
          <p:cNvPr id="24" name="Picture 15" descr="Dsc00372_n">
            <a:extLst>
              <a:ext uri="{FF2B5EF4-FFF2-40B4-BE49-F238E27FC236}">
                <a16:creationId xmlns:a16="http://schemas.microsoft.com/office/drawing/2014/main" id="{C083C41F-44B9-44A3-90C7-034AD78875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9858" y="776300"/>
            <a:ext cx="2509341" cy="334701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97DC5AD-E8D1-4684-BEB6-1296B9BAF1EA}"/>
              </a:ext>
            </a:extLst>
          </p:cNvPr>
          <p:cNvSpPr txBox="1"/>
          <p:nvPr/>
        </p:nvSpPr>
        <p:spPr>
          <a:xfrm>
            <a:off x="611684" y="3292317"/>
            <a:ext cx="21788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Museum of Delos, </a:t>
            </a:r>
          </a:p>
          <a:p>
            <a:r>
              <a:rPr lang="en-US" sz="2000" b="1" dirty="0">
                <a:solidFill>
                  <a:srgbClr val="FFFF00"/>
                </a:solidFill>
              </a:rPr>
              <a:t>2004</a:t>
            </a:r>
          </a:p>
        </p:txBody>
      </p:sp>
      <p:pic>
        <p:nvPicPr>
          <p:cNvPr id="30" name="Picture 4" descr="forito">
            <a:extLst>
              <a:ext uri="{FF2B5EF4-FFF2-40B4-BE49-F238E27FC236}">
                <a16:creationId xmlns:a16="http://schemas.microsoft.com/office/drawing/2014/main" id="{93E33A4D-CA87-4C87-9F0B-8E9A9086A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0" b="7440"/>
          <a:stretch>
            <a:fillRect/>
          </a:stretch>
        </p:blipFill>
        <p:spPr bwMode="auto">
          <a:xfrm>
            <a:off x="399007" y="4119097"/>
            <a:ext cx="2789023" cy="2733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92DE86B8-7DCA-481E-9119-8E1CA74780B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25238" y="2632376"/>
            <a:ext cx="2266762" cy="4029799"/>
          </a:xfrm>
          <a:prstGeom prst="rect">
            <a:avLst/>
          </a:prstGeom>
        </p:spPr>
      </p:pic>
      <p:graphicFrame>
        <p:nvGraphicFramePr>
          <p:cNvPr id="41" name="Object 69">
            <a:extLst>
              <a:ext uri="{FF2B5EF4-FFF2-40B4-BE49-F238E27FC236}">
                <a16:creationId xmlns:a16="http://schemas.microsoft.com/office/drawing/2014/main" id="{DEA2DC0C-718D-4CF7-A285-738DC14BCA4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3433908"/>
              </p:ext>
            </p:extLst>
          </p:nvPr>
        </p:nvGraphicFramePr>
        <p:xfrm>
          <a:off x="6170752" y="4499738"/>
          <a:ext cx="1957721" cy="16050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6" name="CorelDRAW" r:id="rId8" imgW="7147334" imgH="5858662" progId="CorelDRAW.Graphic.9">
                  <p:embed/>
                </p:oleObj>
              </mc:Choice>
              <mc:Fallback>
                <p:oleObj name="CorelDRAW" r:id="rId8" imgW="7147334" imgH="5858662" progId="CorelDRAW.Graphic.9">
                  <p:embed/>
                  <p:pic>
                    <p:nvPicPr>
                      <p:cNvPr id="287813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0752" y="4499738"/>
                        <a:ext cx="1957721" cy="16050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F92EA9B-6941-4BB5-BB0B-FDB93510FBB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7685" y="873100"/>
            <a:ext cx="2017172" cy="2689563"/>
          </a:xfrm>
          <a:prstGeom prst="rect">
            <a:avLst/>
          </a:prstGeom>
        </p:spPr>
      </p:pic>
      <p:pic>
        <p:nvPicPr>
          <p:cNvPr id="43" name="Picture 3" descr="front">
            <a:extLst>
              <a:ext uri="{FF2B5EF4-FFF2-40B4-BE49-F238E27FC236}">
                <a16:creationId xmlns:a16="http://schemas.microsoft.com/office/drawing/2014/main" id="{6534F778-D3ED-4F58-BBF3-ACE3BF8E02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054" y="4336912"/>
            <a:ext cx="2072377" cy="133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0" name="Object 70">
            <a:extLst>
              <a:ext uri="{FF2B5EF4-FFF2-40B4-BE49-F238E27FC236}">
                <a16:creationId xmlns:a16="http://schemas.microsoft.com/office/drawing/2014/main" id="{40D88C17-4904-4F1F-9162-455B65829C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5710928"/>
              </p:ext>
            </p:extLst>
          </p:nvPr>
        </p:nvGraphicFramePr>
        <p:xfrm>
          <a:off x="7898510" y="4490240"/>
          <a:ext cx="1825197" cy="16050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7" name="CorelDRAW" r:id="rId12" imgW="7365487" imgH="6478558" progId="CorelDRAW.Graphic.9">
                  <p:embed/>
                </p:oleObj>
              </mc:Choice>
              <mc:Fallback>
                <p:oleObj name="CorelDRAW" r:id="rId12" imgW="7365487" imgH="6478558" progId="CorelDRAW.Graphic.9">
                  <p:embed/>
                  <p:pic>
                    <p:nvPicPr>
                      <p:cNvPr id="287814" name="Object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98510" y="4490240"/>
                        <a:ext cx="1825197" cy="16050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" name="Picture 41" descr="micro">
            <a:extLst>
              <a:ext uri="{FF2B5EF4-FFF2-40B4-BE49-F238E27FC236}">
                <a16:creationId xmlns:a16="http://schemas.microsoft.com/office/drawing/2014/main" id="{5F5B19F3-1B4A-4356-ADD8-49CF8E469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5055" y="5406103"/>
            <a:ext cx="2270930" cy="1463556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4" name="Group 16">
            <a:extLst>
              <a:ext uri="{FF2B5EF4-FFF2-40B4-BE49-F238E27FC236}">
                <a16:creationId xmlns:a16="http://schemas.microsoft.com/office/drawing/2014/main" id="{87AE9A8E-B6DF-4141-B791-DFB46F6AC2C0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45" name="Picture 17" descr="kefalis">
              <a:extLst>
                <a:ext uri="{FF2B5EF4-FFF2-40B4-BE49-F238E27FC236}">
                  <a16:creationId xmlns:a16="http://schemas.microsoft.com/office/drawing/2014/main" id="{7AAA7628-D567-406B-944A-FB0E124BDA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18" descr="dimokrits">
              <a:extLst>
                <a:ext uri="{FF2B5EF4-FFF2-40B4-BE49-F238E27FC236}">
                  <a16:creationId xmlns:a16="http://schemas.microsoft.com/office/drawing/2014/main" id="{7F8C27D9-AC29-4AAD-BF91-F945AAA8CA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53361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3" descr="E:\Photos E5\20160122_1613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1052736"/>
            <a:ext cx="2230830" cy="396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728" y="1306391"/>
            <a:ext cx="4825938" cy="270966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06914" y="4484669"/>
            <a:ext cx="804778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</a:rPr>
              <a:t>Measured elements in Air Particulate Matter (</a:t>
            </a:r>
            <a:r>
              <a:rPr lang="en-GB" sz="2400" b="1" dirty="0">
                <a:solidFill>
                  <a:srgbClr val="002060"/>
                </a:solidFill>
              </a:rPr>
              <a:t>APM</a:t>
            </a:r>
            <a:r>
              <a:rPr lang="en-GB" sz="2400" dirty="0">
                <a:solidFill>
                  <a:srgbClr val="000000"/>
                </a:solidFill>
              </a:rPr>
              <a:t>): </a:t>
            </a:r>
          </a:p>
          <a:p>
            <a:r>
              <a:rPr lang="en-GB" sz="2400" dirty="0">
                <a:solidFill>
                  <a:srgbClr val="000000"/>
                </a:solidFill>
              </a:rPr>
              <a:t>Na, Mg, Al, Si, S, Cl, K, Ca, Ti, V, Cr, Mn, Fe, Co, Ni, Cu, Zn, Ga, Ge, As, Br, </a:t>
            </a:r>
            <a:r>
              <a:rPr lang="en-GB" sz="2400" dirty="0" err="1">
                <a:solidFill>
                  <a:srgbClr val="000000"/>
                </a:solidFill>
              </a:rPr>
              <a:t>Rb</a:t>
            </a:r>
            <a:r>
              <a:rPr lang="en-GB" sz="2400" dirty="0">
                <a:solidFill>
                  <a:srgbClr val="000000"/>
                </a:solidFill>
              </a:rPr>
              <a:t>, Sr, Ag, Cd, Sn, Sb, Cs, Ba, Pt, Au, Hg and Pb</a:t>
            </a:r>
          </a:p>
          <a:p>
            <a:r>
              <a:rPr lang="en-GB" sz="2400" dirty="0">
                <a:solidFill>
                  <a:srgbClr val="002060"/>
                </a:solidFill>
              </a:rPr>
              <a:t>Routinely &gt;20 elements are quantified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56548"/>
            <a:ext cx="1297860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600" b="1" dirty="0">
                <a:solidFill>
                  <a:srgbClr val="002060"/>
                </a:solidFill>
                <a:latin typeface="Calibri" panose="020F0502020204030204" pitchFamily="34" charset="0"/>
              </a:rPr>
              <a:t>Infrastructure: High-Energy &amp; Polarization XRF spectrometer</a:t>
            </a:r>
            <a:endParaRPr lang="el-GR" altLang="en-US" sz="32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35591" y="988189"/>
            <a:ext cx="32403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Property of Environmental Radioactivity Laboratory but operates at INPP and utilized in various projects </a:t>
            </a:r>
          </a:p>
        </p:txBody>
      </p:sp>
      <p:pic>
        <p:nvPicPr>
          <p:cNvPr id="8" name="Picture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30083" y="4055062"/>
            <a:ext cx="3592830" cy="2428875"/>
          </a:xfrm>
          <a:prstGeom prst="rect">
            <a:avLst/>
          </a:prstGeom>
        </p:spPr>
      </p:pic>
      <p:grpSp>
        <p:nvGrpSpPr>
          <p:cNvPr id="9" name="Group 16">
            <a:extLst>
              <a:ext uri="{FF2B5EF4-FFF2-40B4-BE49-F238E27FC236}">
                <a16:creationId xmlns:a16="http://schemas.microsoft.com/office/drawing/2014/main" id="{C9CE0389-6042-4365-B229-BD3D28050C20}"/>
              </a:ext>
            </a:extLst>
          </p:cNvPr>
          <p:cNvGrpSpPr>
            <a:grpSpLocks/>
          </p:cNvGrpSpPr>
          <p:nvPr/>
        </p:nvGrpSpPr>
        <p:grpSpPr bwMode="auto">
          <a:xfrm>
            <a:off x="16074" y="0"/>
            <a:ext cx="813510" cy="935606"/>
            <a:chOff x="1642" y="388"/>
            <a:chExt cx="2258" cy="2310"/>
          </a:xfrm>
        </p:grpSpPr>
        <p:pic>
          <p:nvPicPr>
            <p:cNvPr id="10" name="Picture 17" descr="kefalis">
              <a:extLst>
                <a:ext uri="{FF2B5EF4-FFF2-40B4-BE49-F238E27FC236}">
                  <a16:creationId xmlns:a16="http://schemas.microsoft.com/office/drawing/2014/main" id="{E4A7C2E1-6C36-4411-A7F3-70579C34A7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8" descr="dimokrits">
              <a:extLst>
                <a:ext uri="{FF2B5EF4-FFF2-40B4-BE49-F238E27FC236}">
                  <a16:creationId xmlns:a16="http://schemas.microsoft.com/office/drawing/2014/main" id="{C342DBF0-5F2F-4AFC-8B6B-53D7DB3733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79416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Box 10"/>
          <p:cNvSpPr txBox="1">
            <a:spLocks noChangeArrowheads="1"/>
          </p:cNvSpPr>
          <p:nvPr/>
        </p:nvSpPr>
        <p:spPr bwMode="auto">
          <a:xfrm>
            <a:off x="767408" y="-21737"/>
            <a:ext cx="1166318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3600" b="1" dirty="0">
                <a:solidFill>
                  <a:srgbClr val="00206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Infrastructure: Proton Induced monochromatic X-ray beams – External Ion Beam Analysis set-up</a:t>
            </a:r>
          </a:p>
        </p:txBody>
      </p:sp>
      <p:pic>
        <p:nvPicPr>
          <p:cNvPr id="21517" name="Picture 13" descr="piXR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11" y="1240148"/>
            <a:ext cx="3733800" cy="3140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6" descr="Setup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210" y="4322378"/>
            <a:ext cx="2251979" cy="1713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24639" y="6014533"/>
            <a:ext cx="52706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D. </a:t>
            </a:r>
            <a:r>
              <a:rPr lang="en-US" dirty="0" err="1">
                <a:solidFill>
                  <a:srgbClr val="002060"/>
                </a:solidFill>
              </a:rPr>
              <a:t>Sokaras</a:t>
            </a:r>
            <a:r>
              <a:rPr lang="en-US" dirty="0">
                <a:solidFill>
                  <a:srgbClr val="002060"/>
                </a:solidFill>
              </a:rPr>
              <a:t>, et </a:t>
            </a:r>
            <a:r>
              <a:rPr lang="en-US" i="1" dirty="0">
                <a:solidFill>
                  <a:srgbClr val="002060"/>
                </a:solidFill>
              </a:rPr>
              <a:t>al</a:t>
            </a:r>
            <a:r>
              <a:rPr lang="en-US" dirty="0">
                <a:solidFill>
                  <a:srgbClr val="002060"/>
                </a:solidFill>
              </a:rPr>
              <a:t>., Review of Scientific Instruments 83, 123102 (</a:t>
            </a:r>
            <a:r>
              <a:rPr lang="en-US" b="1" dirty="0">
                <a:solidFill>
                  <a:srgbClr val="002060"/>
                </a:solidFill>
              </a:rPr>
              <a:t>2012</a:t>
            </a:r>
            <a:r>
              <a:rPr lang="en-US" dirty="0">
                <a:solidFill>
                  <a:srgbClr val="002060"/>
                </a:solidFill>
              </a:rPr>
              <a:t>); Physical Review A 83 (</a:t>
            </a:r>
            <a:r>
              <a:rPr lang="en-US" b="1" dirty="0">
                <a:solidFill>
                  <a:srgbClr val="002060"/>
                </a:solidFill>
              </a:rPr>
              <a:t>2011</a:t>
            </a:r>
            <a:r>
              <a:rPr lang="en-US" dirty="0">
                <a:solidFill>
                  <a:srgbClr val="002060"/>
                </a:solidFill>
              </a:rPr>
              <a:t>) 052511; </a:t>
            </a:r>
          </a:p>
          <a:p>
            <a:r>
              <a:rPr lang="en-GB" dirty="0">
                <a:solidFill>
                  <a:srgbClr val="002060"/>
                </a:solidFill>
              </a:rPr>
              <a:t>A 81 (</a:t>
            </a:r>
            <a:r>
              <a:rPr lang="en-GB" b="1" dirty="0">
                <a:solidFill>
                  <a:srgbClr val="002060"/>
                </a:solidFill>
              </a:rPr>
              <a:t>2010</a:t>
            </a:r>
            <a:r>
              <a:rPr lang="en-GB" dirty="0">
                <a:solidFill>
                  <a:srgbClr val="002060"/>
                </a:solidFill>
              </a:rPr>
              <a:t>) 012703 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124B6FF-1939-4261-AB2F-573154F39241}"/>
              </a:ext>
            </a:extLst>
          </p:cNvPr>
          <p:cNvGrpSpPr/>
          <p:nvPr/>
        </p:nvGrpSpPr>
        <p:grpSpPr>
          <a:xfrm>
            <a:off x="6665115" y="1124176"/>
            <a:ext cx="4877396" cy="3610030"/>
            <a:chOff x="3026168" y="1038824"/>
            <a:chExt cx="6651489" cy="4533033"/>
          </a:xfrm>
        </p:grpSpPr>
        <p:pic>
          <p:nvPicPr>
            <p:cNvPr id="18" name="Picture 9" descr="laser_adjust-4">
              <a:extLst>
                <a:ext uri="{FF2B5EF4-FFF2-40B4-BE49-F238E27FC236}">
                  <a16:creationId xmlns:a16="http://schemas.microsoft.com/office/drawing/2014/main" id="{4FEDD520-C10D-4B18-BB91-3EE526A56E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5"/>
            <a:stretch>
              <a:fillRect/>
            </a:stretch>
          </p:blipFill>
          <p:spPr bwMode="auto">
            <a:xfrm>
              <a:off x="3123528" y="1447353"/>
              <a:ext cx="5944944" cy="4121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AutoShape 11">
              <a:extLst>
                <a:ext uri="{FF2B5EF4-FFF2-40B4-BE49-F238E27FC236}">
                  <a16:creationId xmlns:a16="http://schemas.microsoft.com/office/drawing/2014/main" id="{8436AF80-76A6-4211-B21E-57F4E6EBE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3529" y="4114512"/>
              <a:ext cx="1905320" cy="961551"/>
            </a:xfrm>
            <a:prstGeom prst="wedgeRoundRectCallout">
              <a:avLst>
                <a:gd name="adj1" fmla="val 75218"/>
                <a:gd name="adj2" fmla="val -83333"/>
                <a:gd name="adj3" fmla="val 16667"/>
              </a:avLst>
            </a:prstGeom>
            <a:solidFill>
              <a:srgbClr val="99CCFF">
                <a:alpha val="50195"/>
              </a:srgbClr>
            </a:solidFill>
            <a:ln w="9398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endParaRPr lang="en-US" altLang="en-US" sz="1633"/>
            </a:p>
          </p:txBody>
        </p:sp>
        <p:sp>
          <p:nvSpPr>
            <p:cNvPr id="20" name="Text Box 12">
              <a:extLst>
                <a:ext uri="{FF2B5EF4-FFF2-40B4-BE49-F238E27FC236}">
                  <a16:creationId xmlns:a16="http://schemas.microsoft.com/office/drawing/2014/main" id="{1CC10767-D4A2-40A1-8EF9-0841E5BC4E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26168" y="4153369"/>
              <a:ext cx="2134303" cy="817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38" tIns="45719" rIns="91438" bIns="45719">
              <a:spAutoFit/>
            </a:bodyPr>
            <a:lstStyle>
              <a:lvl1pPr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03238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08063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11300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16125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4733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305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3877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449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en-US" sz="1814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Low energy </a:t>
              </a:r>
            </a:p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en-US" sz="1814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Si(Li)</a:t>
              </a:r>
            </a:p>
          </p:txBody>
        </p:sp>
        <p:sp>
          <p:nvSpPr>
            <p:cNvPr id="21" name="AutoShape 13">
              <a:extLst>
                <a:ext uri="{FF2B5EF4-FFF2-40B4-BE49-F238E27FC236}">
                  <a16:creationId xmlns:a16="http://schemas.microsoft.com/office/drawing/2014/main" id="{33A01286-CADC-44F8-B6F8-6F0FADD10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24993" y="1447353"/>
              <a:ext cx="1676336" cy="534296"/>
            </a:xfrm>
            <a:prstGeom prst="wedgeRoundRectCallout">
              <a:avLst>
                <a:gd name="adj1" fmla="val -72843"/>
                <a:gd name="adj2" fmla="val 8958"/>
                <a:gd name="adj3" fmla="val 16667"/>
              </a:avLst>
            </a:prstGeom>
            <a:solidFill>
              <a:srgbClr val="99CCFF">
                <a:alpha val="50195"/>
              </a:srgbClr>
            </a:solidFill>
            <a:ln w="9398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endParaRPr lang="en-US" altLang="en-US" sz="1633"/>
            </a:p>
          </p:txBody>
        </p:sp>
        <p:sp>
          <p:nvSpPr>
            <p:cNvPr id="22" name="AutoShape 14">
              <a:extLst>
                <a:ext uri="{FF2B5EF4-FFF2-40B4-BE49-F238E27FC236}">
                  <a16:creationId xmlns:a16="http://schemas.microsoft.com/office/drawing/2014/main" id="{190D43A8-DFB1-4ABA-9CCC-C96FE08EC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6633" y="2896145"/>
              <a:ext cx="1371024" cy="532856"/>
            </a:xfrm>
            <a:prstGeom prst="wedgeRoundRectCallout">
              <a:avLst>
                <a:gd name="adj1" fmla="val -83477"/>
                <a:gd name="adj2" fmla="val 21250"/>
                <a:gd name="adj3" fmla="val 16667"/>
              </a:avLst>
            </a:prstGeom>
            <a:solidFill>
              <a:srgbClr val="99CCFF">
                <a:alpha val="50195"/>
              </a:srgbClr>
            </a:solidFill>
            <a:ln w="9398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endParaRPr lang="en-US" altLang="en-US" sz="1633"/>
            </a:p>
          </p:txBody>
        </p:sp>
        <p:sp>
          <p:nvSpPr>
            <p:cNvPr id="23" name="AutoShape 15">
              <a:extLst>
                <a:ext uri="{FF2B5EF4-FFF2-40B4-BE49-F238E27FC236}">
                  <a16:creationId xmlns:a16="http://schemas.microsoft.com/office/drawing/2014/main" id="{EBF31602-3040-4175-982D-EE835A4AA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8025" y="1143480"/>
              <a:ext cx="1905320" cy="685512"/>
            </a:xfrm>
            <a:prstGeom prst="wedgeRoundRectCallout">
              <a:avLst>
                <a:gd name="adj1" fmla="val 60847"/>
                <a:gd name="adj2" fmla="val 187292"/>
                <a:gd name="adj3" fmla="val 16667"/>
              </a:avLst>
            </a:prstGeom>
            <a:solidFill>
              <a:srgbClr val="99CCFF">
                <a:alpha val="50195"/>
              </a:srgbClr>
            </a:solidFill>
            <a:ln w="9398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endParaRPr lang="en-US" altLang="en-US" sz="1633"/>
            </a:p>
          </p:txBody>
        </p:sp>
        <p:sp>
          <p:nvSpPr>
            <p:cNvPr id="24" name="AutoShape 16">
              <a:extLst>
                <a:ext uri="{FF2B5EF4-FFF2-40B4-BE49-F238E27FC236}">
                  <a16:creationId xmlns:a16="http://schemas.microsoft.com/office/drawing/2014/main" id="{81AAD82B-92CD-43E3-80F8-9E5499595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3529" y="2057977"/>
              <a:ext cx="1601448" cy="609184"/>
            </a:xfrm>
            <a:prstGeom prst="wedgeRoundRectCallout">
              <a:avLst>
                <a:gd name="adj1" fmla="val 86852"/>
                <a:gd name="adj2" fmla="val 58125"/>
                <a:gd name="adj3" fmla="val 16667"/>
              </a:avLst>
            </a:prstGeom>
            <a:solidFill>
              <a:srgbClr val="99CCFF">
                <a:alpha val="50195"/>
              </a:srgbClr>
            </a:solidFill>
            <a:ln w="9398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endParaRPr lang="en-US" altLang="en-US" sz="1633"/>
            </a:p>
          </p:txBody>
        </p:sp>
        <p:sp>
          <p:nvSpPr>
            <p:cNvPr id="25" name="AutoShape 17">
              <a:extLst>
                <a:ext uri="{FF2B5EF4-FFF2-40B4-BE49-F238E27FC236}">
                  <a16:creationId xmlns:a16="http://schemas.microsoft.com/office/drawing/2014/main" id="{7D6271D3-CD17-437C-9E4E-F27D68EE7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2137" y="4114513"/>
              <a:ext cx="2209192" cy="761840"/>
            </a:xfrm>
            <a:prstGeom prst="wedgeRoundRectCallout">
              <a:avLst>
                <a:gd name="adj1" fmla="val -87718"/>
                <a:gd name="adj2" fmla="val -109375"/>
                <a:gd name="adj3" fmla="val 16667"/>
              </a:avLst>
            </a:prstGeom>
            <a:solidFill>
              <a:srgbClr val="99CCFF">
                <a:alpha val="50195"/>
              </a:srgbClr>
            </a:solidFill>
            <a:ln w="9398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endParaRPr lang="en-US" altLang="en-US" sz="1633"/>
            </a:p>
          </p:txBody>
        </p:sp>
        <p:sp>
          <p:nvSpPr>
            <p:cNvPr id="26" name="AutoShape 18">
              <a:extLst>
                <a:ext uri="{FF2B5EF4-FFF2-40B4-BE49-F238E27FC236}">
                  <a16:creationId xmlns:a16="http://schemas.microsoft.com/office/drawing/2014/main" id="{27560B5E-C515-4752-89EC-F47A1C505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7833" y="4800025"/>
              <a:ext cx="2210632" cy="763280"/>
            </a:xfrm>
            <a:prstGeom prst="wedgeRoundRectCallout">
              <a:avLst>
                <a:gd name="adj1" fmla="val -1722"/>
                <a:gd name="adj2" fmla="val -160000"/>
                <a:gd name="adj3" fmla="val 16667"/>
              </a:avLst>
            </a:prstGeom>
            <a:solidFill>
              <a:srgbClr val="99CCFF">
                <a:alpha val="50195"/>
              </a:srgbClr>
            </a:solidFill>
            <a:ln w="9398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buNone/>
              </a:pPr>
              <a:endParaRPr lang="en-US" altLang="en-US" sz="1633"/>
            </a:p>
          </p:txBody>
        </p:sp>
        <p:sp>
          <p:nvSpPr>
            <p:cNvPr id="27" name="Text Box 19">
              <a:extLst>
                <a:ext uri="{FF2B5EF4-FFF2-40B4-BE49-F238E27FC236}">
                  <a16:creationId xmlns:a16="http://schemas.microsoft.com/office/drawing/2014/main" id="{B4E339F8-80C2-4315-B4C7-C1DBE937B6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63224" y="2165988"/>
              <a:ext cx="1340781" cy="371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8" tIns="45719" rIns="91438" bIns="45719">
              <a:spAutoFit/>
            </a:bodyPr>
            <a:lstStyle>
              <a:lvl1pPr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03238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08063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11300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16125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4733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305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3877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449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en-US" sz="1814">
                  <a:solidFill>
                    <a:srgbClr val="FF0000"/>
                  </a:solidFill>
                  <a:latin typeface="Times New Roman" panose="02020603050405020304" pitchFamily="18" charset="0"/>
                </a:rPr>
                <a:t>Lasers</a:t>
              </a:r>
            </a:p>
          </p:txBody>
        </p:sp>
        <p:sp>
          <p:nvSpPr>
            <p:cNvPr id="28" name="Text Box 20">
              <a:extLst>
                <a:ext uri="{FF2B5EF4-FFF2-40B4-BE49-F238E27FC236}">
                  <a16:creationId xmlns:a16="http://schemas.microsoft.com/office/drawing/2014/main" id="{848FD96D-CBE7-45F5-B405-2806EDBD43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57529" y="4754801"/>
              <a:ext cx="2329027" cy="8170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38" tIns="45719" rIns="91438" bIns="45719">
              <a:spAutoFit/>
            </a:bodyPr>
            <a:lstStyle>
              <a:lvl1pPr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03238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08063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11300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16125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4733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305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3877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449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en-US" sz="1814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Exit nozzle &amp; Monitor detect.</a:t>
              </a:r>
            </a:p>
          </p:txBody>
        </p:sp>
        <p:sp>
          <p:nvSpPr>
            <p:cNvPr id="29" name="Text Box 21">
              <a:extLst>
                <a:ext uri="{FF2B5EF4-FFF2-40B4-BE49-F238E27FC236}">
                  <a16:creationId xmlns:a16="http://schemas.microsoft.com/office/drawing/2014/main" id="{1E2BC051-4791-4177-A43F-1B9408E268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6558" y="4127882"/>
              <a:ext cx="2059416" cy="742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38" tIns="45719" rIns="91438" bIns="45719">
              <a:spAutoFit/>
            </a:bodyPr>
            <a:lstStyle>
              <a:lvl1pPr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03238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08063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11300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16125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4733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305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3877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449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en-US" sz="1814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RBS conical chamber</a:t>
              </a:r>
            </a:p>
          </p:txBody>
        </p:sp>
        <p:sp>
          <p:nvSpPr>
            <p:cNvPr id="30" name="Text Box 22">
              <a:extLst>
                <a:ext uri="{FF2B5EF4-FFF2-40B4-BE49-F238E27FC236}">
                  <a16:creationId xmlns:a16="http://schemas.microsoft.com/office/drawing/2014/main" id="{7075B71F-12C1-4E77-9D12-C5FD332F60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06633" y="2972473"/>
              <a:ext cx="1339341" cy="371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8" tIns="45719" rIns="91438" bIns="45719">
              <a:spAutoFit/>
            </a:bodyPr>
            <a:lstStyle>
              <a:lvl1pPr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03238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08063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11300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16125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4733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305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3877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449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en-US" sz="1814">
                  <a:solidFill>
                    <a:srgbClr val="FF0000"/>
                  </a:solidFill>
                  <a:latin typeface="Times New Roman" panose="02020603050405020304" pitchFamily="18" charset="0"/>
                </a:rPr>
                <a:t>HPGe</a:t>
              </a:r>
            </a:p>
          </p:txBody>
        </p:sp>
        <p:sp>
          <p:nvSpPr>
            <p:cNvPr id="31" name="Text Box 23">
              <a:extLst>
                <a:ext uri="{FF2B5EF4-FFF2-40B4-BE49-F238E27FC236}">
                  <a16:creationId xmlns:a16="http://schemas.microsoft.com/office/drawing/2014/main" id="{CBD59751-CE35-47C4-B00B-47A138A19A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77649" y="1523681"/>
              <a:ext cx="1339341" cy="3715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38" tIns="45719" rIns="91438" bIns="45719">
              <a:spAutoFit/>
            </a:bodyPr>
            <a:lstStyle>
              <a:lvl1pPr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03238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08063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11300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16125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4733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305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3877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449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en-US" sz="1814">
                  <a:solidFill>
                    <a:srgbClr val="FF0000"/>
                  </a:solidFill>
                  <a:latin typeface="Times New Roman" panose="02020603050405020304" pitchFamily="18" charset="0"/>
                </a:rPr>
                <a:t>Camera</a:t>
              </a:r>
            </a:p>
          </p:txBody>
        </p:sp>
        <p:sp>
          <p:nvSpPr>
            <p:cNvPr id="32" name="Text Box 24">
              <a:extLst>
                <a:ext uri="{FF2B5EF4-FFF2-40B4-BE49-F238E27FC236}">
                  <a16:creationId xmlns:a16="http://schemas.microsoft.com/office/drawing/2014/main" id="{CC01448F-A346-4D4B-B94F-BD6A211740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2603" y="1038824"/>
              <a:ext cx="2514506" cy="817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38" tIns="45719" rIns="91438" bIns="45719">
              <a:spAutoFit/>
            </a:bodyPr>
            <a:lstStyle>
              <a:lvl1pPr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503238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008063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511300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16125" defTabSz="1008063">
                <a:lnSpc>
                  <a:spcPct val="93000"/>
                </a:lnSpc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4733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305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3877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44925" indent="-215900" defTabSz="10080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anose="05000000000000000000" pitchFamily="2" charset="2"/>
                <a:defRPr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en-US" sz="1814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High energy </a:t>
              </a:r>
            </a:p>
            <a:p>
              <a:pPr algn="ctr" eaLnBrk="1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altLang="en-US" sz="1814" dirty="0">
                  <a:solidFill>
                    <a:srgbClr val="FF0000"/>
                  </a:solidFill>
                  <a:latin typeface="Times New Roman" panose="02020603050405020304" pitchFamily="18" charset="0"/>
                </a:rPr>
                <a:t>Si(Li)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3C871C3B-035A-498C-B145-7F2076674157}"/>
              </a:ext>
            </a:extLst>
          </p:cNvPr>
          <p:cNvSpPr/>
          <p:nvPr/>
        </p:nvSpPr>
        <p:spPr>
          <a:xfrm>
            <a:off x="8917764" y="764223"/>
            <a:ext cx="29434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Sokaras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et. </a:t>
            </a:r>
            <a:r>
              <a:rPr lang="en-US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NIM B 269 (</a:t>
            </a: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2011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519–527</a:t>
            </a:r>
          </a:p>
        </p:txBody>
      </p:sp>
      <p:pic>
        <p:nvPicPr>
          <p:cNvPr id="33" name="Picture 18" descr="3">
            <a:extLst>
              <a:ext uri="{FF2B5EF4-FFF2-40B4-BE49-F238E27FC236}">
                <a16:creationId xmlns:a16="http://schemas.microsoft.com/office/drawing/2014/main" id="{C66DEA6A-0B52-4430-B4DD-ABF19D50E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106" y="1642517"/>
            <a:ext cx="2861015" cy="2126981"/>
          </a:xfrm>
          <a:prstGeom prst="rect">
            <a:avLst/>
          </a:prstGeom>
          <a:noFill/>
          <a:ln w="12700">
            <a:solidFill>
              <a:srgbClr val="E4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" name="Group 16">
            <a:extLst>
              <a:ext uri="{FF2B5EF4-FFF2-40B4-BE49-F238E27FC236}">
                <a16:creationId xmlns:a16="http://schemas.microsoft.com/office/drawing/2014/main" id="{FEB19E6F-892D-4446-B6DB-29BF33ECDE03}"/>
              </a:ext>
            </a:extLst>
          </p:cNvPr>
          <p:cNvGrpSpPr>
            <a:grpSpLocks/>
          </p:cNvGrpSpPr>
          <p:nvPr/>
        </p:nvGrpSpPr>
        <p:grpSpPr bwMode="auto">
          <a:xfrm>
            <a:off x="58442" y="72839"/>
            <a:ext cx="813510" cy="935606"/>
            <a:chOff x="1642" y="388"/>
            <a:chExt cx="2258" cy="2310"/>
          </a:xfrm>
        </p:grpSpPr>
        <p:pic>
          <p:nvPicPr>
            <p:cNvPr id="35" name="Picture 17" descr="kefalis">
              <a:extLst>
                <a:ext uri="{FF2B5EF4-FFF2-40B4-BE49-F238E27FC236}">
                  <a16:creationId xmlns:a16="http://schemas.microsoft.com/office/drawing/2014/main" id="{DF5EE37C-1B4A-477B-9F1C-224ACC6924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18" descr="dimokrits">
              <a:extLst>
                <a:ext uri="{FF2B5EF4-FFF2-40B4-BE49-F238E27FC236}">
                  <a16:creationId xmlns:a16="http://schemas.microsoft.com/office/drawing/2014/main" id="{D7420863-51CA-4BC0-9950-B203F5B60C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7" name="Picture 14">
            <a:extLst>
              <a:ext uri="{FF2B5EF4-FFF2-40B4-BE49-F238E27FC236}">
                <a16:creationId xmlns:a16="http://schemas.microsoft.com/office/drawing/2014/main" id="{B34D78D8-20A7-4403-8E6D-14CE2082C56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251" y="3900779"/>
            <a:ext cx="3267284" cy="2629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11FA21FE-1BF8-4499-B085-C00D4407A7D8}"/>
              </a:ext>
            </a:extLst>
          </p:cNvPr>
          <p:cNvSpPr/>
          <p:nvPr/>
        </p:nvSpPr>
        <p:spPr>
          <a:xfrm>
            <a:off x="6561961" y="4754503"/>
            <a:ext cx="262987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Development of theoretical formulation for quantitative analysis using </a:t>
            </a:r>
            <a:r>
              <a:rPr lang="en-US" sz="2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confocal Micro-PIXE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10282FA-56EE-4AEA-B7D9-66B5F7C4BA95}"/>
              </a:ext>
            </a:extLst>
          </p:cNvPr>
          <p:cNvSpPr txBox="1"/>
          <p:nvPr/>
        </p:nvSpPr>
        <p:spPr>
          <a:xfrm>
            <a:off x="8969920" y="4785707"/>
            <a:ext cx="34209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Karydas et </a:t>
            </a:r>
            <a:r>
              <a:rPr lang="en-US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al.,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JAAS, </a:t>
            </a: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 Anal. At. </a:t>
            </a:r>
            <a:r>
              <a:rPr lang="en-GB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Spectrom</a:t>
            </a: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22 (</a:t>
            </a:r>
            <a:r>
              <a:rPr lang="en-GB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2007</a:t>
            </a: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1260</a:t>
            </a:r>
            <a:endParaRPr lang="en-US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D. </a:t>
            </a:r>
            <a:r>
              <a:rPr lang="en-US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Sokaras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PhD thesis, </a:t>
            </a: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2010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 Analytical Chemistry, 81(12), (</a:t>
            </a:r>
            <a:r>
              <a:rPr lang="en-US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2009</a:t>
            </a:r>
            <a:r>
              <a:rPr lang="en-US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4946; </a:t>
            </a: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J. Anal. At. </a:t>
            </a:r>
            <a:r>
              <a:rPr lang="en-GB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Spectrom</a:t>
            </a: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., 24 (</a:t>
            </a:r>
            <a:r>
              <a:rPr lang="en-GB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2009</a:t>
            </a:r>
            <a:r>
              <a:rPr lang="en-GB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611</a:t>
            </a:r>
            <a:endParaRPr lang="en-US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570965"/>
      </p:ext>
    </p:extLst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2496" y="-78771"/>
            <a:ext cx="425103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3600" b="1" dirty="0">
                <a:solidFill>
                  <a:srgbClr val="002060"/>
                </a:solidFill>
              </a:rPr>
              <a:t>Research Activities</a:t>
            </a:r>
          </a:p>
          <a:p>
            <a:pPr lvl="1" algn="ctr"/>
            <a:r>
              <a:rPr lang="en-US" sz="3600" b="1" dirty="0">
                <a:solidFill>
                  <a:srgbClr val="002060"/>
                </a:solidFill>
              </a:rPr>
              <a:t>2017-2019 </a:t>
            </a:r>
          </a:p>
        </p:txBody>
      </p:sp>
      <p:sp>
        <p:nvSpPr>
          <p:cNvPr id="16" name="Oval 15"/>
          <p:cNvSpPr/>
          <p:nvPr/>
        </p:nvSpPr>
        <p:spPr>
          <a:xfrm>
            <a:off x="8650547" y="4667509"/>
            <a:ext cx="3091736" cy="192842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b="1" dirty="0"/>
          </a:p>
          <a:p>
            <a:pPr algn="ctr"/>
            <a:r>
              <a:rPr lang="en-US" sz="2000" b="1" dirty="0"/>
              <a:t>Development of XRF Spectrometers for tailored applications </a:t>
            </a:r>
          </a:p>
          <a:p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414797" y="2090358"/>
            <a:ext cx="3491890" cy="2824587"/>
          </a:xfrm>
          <a:prstGeom prst="ellipse">
            <a:avLst/>
          </a:prstGeom>
          <a:gradFill>
            <a:gsLst>
              <a:gs pos="37000">
                <a:srgbClr val="5873A1"/>
              </a:gs>
              <a:gs pos="5000">
                <a:srgbClr val="002060"/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 X-ray Spectrometry Applications</a:t>
            </a:r>
          </a:p>
          <a:p>
            <a:pPr algn="ctr"/>
            <a:r>
              <a:rPr lang="en-US" sz="2000" b="1" dirty="0">
                <a:solidFill>
                  <a:srgbClr val="7030A0"/>
                </a:solidFill>
              </a:rPr>
              <a:t>XRF Laboratory</a:t>
            </a:r>
          </a:p>
          <a:p>
            <a:pPr algn="ctr"/>
            <a:r>
              <a:rPr lang="en-US" sz="2000" b="1" dirty="0" err="1">
                <a:solidFill>
                  <a:srgbClr val="7030A0"/>
                </a:solidFill>
              </a:rPr>
              <a:t>Elettra</a:t>
            </a:r>
            <a:endParaRPr lang="en-US" sz="2000" b="1" dirty="0">
              <a:solidFill>
                <a:srgbClr val="7030A0"/>
              </a:solidFill>
            </a:endParaRPr>
          </a:p>
          <a:p>
            <a:pPr algn="ctr"/>
            <a:r>
              <a:rPr lang="en-US" sz="2000" b="1" dirty="0">
                <a:solidFill>
                  <a:srgbClr val="7030A0"/>
                </a:solidFill>
              </a:rPr>
              <a:t>AGLAE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9182743" y="1980249"/>
            <a:ext cx="1954513" cy="1924589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err="1"/>
              <a:t>KnowledgeTechnology</a:t>
            </a:r>
            <a:r>
              <a:rPr lang="en-US" sz="2000" b="1" dirty="0"/>
              <a:t> </a:t>
            </a:r>
          </a:p>
          <a:p>
            <a:r>
              <a:rPr lang="en-US" sz="2000" b="1" dirty="0"/>
              <a:t>Transfer, Services </a:t>
            </a:r>
          </a:p>
        </p:txBody>
      </p:sp>
      <p:sp>
        <p:nvSpPr>
          <p:cNvPr id="11" name="Oval 10"/>
          <p:cNvSpPr/>
          <p:nvPr/>
        </p:nvSpPr>
        <p:spPr>
          <a:xfrm>
            <a:off x="167804" y="4796742"/>
            <a:ext cx="3228121" cy="19974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Improvement/ Development</a:t>
            </a:r>
          </a:p>
          <a:p>
            <a:r>
              <a:rPr lang="en-US" sz="2000" b="1" dirty="0"/>
              <a:t>of quantification models/approaches</a:t>
            </a:r>
          </a:p>
        </p:txBody>
      </p:sp>
      <p:sp>
        <p:nvSpPr>
          <p:cNvPr id="17" name="Oval 16"/>
          <p:cNvSpPr/>
          <p:nvPr/>
        </p:nvSpPr>
        <p:spPr>
          <a:xfrm>
            <a:off x="491295" y="1586077"/>
            <a:ext cx="2497667" cy="1632367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/>
          </a:p>
          <a:p>
            <a:pPr algn="ctr"/>
            <a:r>
              <a:rPr lang="en-US" sz="2000" b="1" dirty="0"/>
              <a:t>Basic Research in XRS</a:t>
            </a:r>
          </a:p>
          <a:p>
            <a:pPr algn="ctr"/>
            <a:r>
              <a:rPr lang="en-US" sz="2000" b="1" dirty="0" err="1">
                <a:solidFill>
                  <a:srgbClr val="7030A0"/>
                </a:solidFill>
              </a:rPr>
              <a:t>Elettra</a:t>
            </a:r>
            <a:r>
              <a:rPr lang="en-US" sz="2000" b="1" dirty="0">
                <a:solidFill>
                  <a:srgbClr val="FFFF00"/>
                </a:solidFill>
              </a:rPr>
              <a:t> </a:t>
            </a:r>
          </a:p>
          <a:p>
            <a:pPr algn="ctr"/>
            <a:endParaRPr lang="en-US" sz="2000" dirty="0"/>
          </a:p>
        </p:txBody>
      </p:sp>
      <p:sp>
        <p:nvSpPr>
          <p:cNvPr id="24" name="Right Arrow 23"/>
          <p:cNvSpPr/>
          <p:nvPr/>
        </p:nvSpPr>
        <p:spPr>
          <a:xfrm rot="16732719">
            <a:off x="4916991" y="1630623"/>
            <a:ext cx="597636" cy="27422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/>
          <p:cNvSpPr/>
          <p:nvPr/>
        </p:nvSpPr>
        <p:spPr>
          <a:xfrm rot="5400000">
            <a:off x="968361" y="3841885"/>
            <a:ext cx="1578297" cy="33142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1">
                <a:shade val="50000"/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 rot="994197">
            <a:off x="2772472" y="2745740"/>
            <a:ext cx="672440" cy="34368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84759" y="113501"/>
            <a:ext cx="2281794" cy="141196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    Cultural        </a:t>
            </a:r>
          </a:p>
          <a:p>
            <a:r>
              <a:rPr lang="en-US" sz="2000" b="1" dirty="0"/>
              <a:t>    Heritage</a:t>
            </a:r>
          </a:p>
        </p:txBody>
      </p:sp>
      <p:sp>
        <p:nvSpPr>
          <p:cNvPr id="23" name="Oval 22"/>
          <p:cNvSpPr/>
          <p:nvPr/>
        </p:nvSpPr>
        <p:spPr>
          <a:xfrm>
            <a:off x="6121544" y="897901"/>
            <a:ext cx="2471659" cy="139949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/>
              <a:t>Environmental</a:t>
            </a:r>
          </a:p>
          <a:p>
            <a:pPr algn="ctr"/>
            <a:r>
              <a:rPr lang="en-US" sz="2000" b="1" dirty="0"/>
              <a:t>research </a:t>
            </a:r>
          </a:p>
        </p:txBody>
      </p:sp>
      <p:sp>
        <p:nvSpPr>
          <p:cNvPr id="25" name="Oval 24"/>
          <p:cNvSpPr/>
          <p:nvPr/>
        </p:nvSpPr>
        <p:spPr>
          <a:xfrm>
            <a:off x="6868788" y="3290123"/>
            <a:ext cx="2141401" cy="114196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Biomedicine</a:t>
            </a:r>
          </a:p>
        </p:txBody>
      </p:sp>
      <p:sp>
        <p:nvSpPr>
          <p:cNvPr id="27" name="Oval 26"/>
          <p:cNvSpPr/>
          <p:nvPr/>
        </p:nvSpPr>
        <p:spPr>
          <a:xfrm>
            <a:off x="6026488" y="4863020"/>
            <a:ext cx="1806738" cy="165909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Advanced Materials</a:t>
            </a:r>
          </a:p>
        </p:txBody>
      </p:sp>
      <p:sp>
        <p:nvSpPr>
          <p:cNvPr id="33" name="Right Arrow 32"/>
          <p:cNvSpPr/>
          <p:nvPr/>
        </p:nvSpPr>
        <p:spPr>
          <a:xfrm rot="19686671">
            <a:off x="6301328" y="2124728"/>
            <a:ext cx="330451" cy="24628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Arrow 33"/>
          <p:cNvSpPr/>
          <p:nvPr/>
        </p:nvSpPr>
        <p:spPr>
          <a:xfrm rot="409560">
            <a:off x="6668573" y="3615657"/>
            <a:ext cx="268103" cy="274220"/>
          </a:xfrm>
          <a:prstGeom prst="rightArrow">
            <a:avLst>
              <a:gd name="adj1" fmla="val 51308"/>
              <a:gd name="adj2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Arrow 34"/>
          <p:cNvSpPr/>
          <p:nvPr/>
        </p:nvSpPr>
        <p:spPr>
          <a:xfrm rot="2688145">
            <a:off x="5913161" y="4734186"/>
            <a:ext cx="597636" cy="27422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rot="19595250">
            <a:off x="2918239" y="4615729"/>
            <a:ext cx="955371" cy="33142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1">
                <a:shade val="50000"/>
                <a:alpha val="99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c 5"/>
          <p:cNvSpPr/>
          <p:nvPr/>
        </p:nvSpPr>
        <p:spPr>
          <a:xfrm rot="2538075">
            <a:off x="607806" y="-920190"/>
            <a:ext cx="8186348" cy="9174021"/>
          </a:xfrm>
          <a:prstGeom prst="arc">
            <a:avLst>
              <a:gd name="adj1" fmla="val 16200000"/>
              <a:gd name="adj2" fmla="val 45690"/>
            </a:avLst>
          </a:prstGeom>
          <a:ln w="698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12749" y="3102825"/>
            <a:ext cx="12438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Resonant Raman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Scattering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5460" y="1155182"/>
            <a:ext cx="223069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Cascade X-ray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Emission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358481" y="1018645"/>
            <a:ext cx="159043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X-ray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Fundamental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Parameters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82743" y="1384905"/>
            <a:ext cx="15247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Spin-off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CDD8B-77F5-4237-B5A9-658276DEFA44}" type="datetime1">
              <a:rPr lang="it-IT" smtClean="0"/>
              <a:t>21/11/2019</a:t>
            </a:fld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0E66DD-A273-4BB6-A513-F6477310EA92}"/>
              </a:ext>
            </a:extLst>
          </p:cNvPr>
          <p:cNvSpPr txBox="1"/>
          <p:nvPr/>
        </p:nvSpPr>
        <p:spPr>
          <a:xfrm>
            <a:off x="8296164" y="-31319"/>
            <a:ext cx="36046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Training: 2017-2019</a:t>
            </a:r>
          </a:p>
          <a:p>
            <a:r>
              <a:rPr lang="en-US" sz="2400" b="1" dirty="0"/>
              <a:t>5</a:t>
            </a:r>
            <a:r>
              <a:rPr lang="en-US" sz="2400" dirty="0"/>
              <a:t> MSc theses completed</a:t>
            </a:r>
          </a:p>
          <a:p>
            <a:r>
              <a:rPr lang="en-US" sz="2400" b="1" dirty="0">
                <a:solidFill>
                  <a:srgbClr val="002060"/>
                </a:solidFill>
              </a:rPr>
              <a:t>1</a:t>
            </a:r>
            <a:r>
              <a:rPr lang="en-US" sz="2400" dirty="0"/>
              <a:t> Diploma work completed</a:t>
            </a:r>
          </a:p>
          <a:p>
            <a:endParaRPr lang="en-US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0D6DF92-DE7B-4F65-910F-6575CBB2095F}"/>
              </a:ext>
            </a:extLst>
          </p:cNvPr>
          <p:cNvSpPr/>
          <p:nvPr/>
        </p:nvSpPr>
        <p:spPr>
          <a:xfrm>
            <a:off x="3454400" y="5347335"/>
            <a:ext cx="2561824" cy="109690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Geochemistry</a:t>
            </a:r>
          </a:p>
        </p:txBody>
      </p:sp>
      <p:sp>
        <p:nvSpPr>
          <p:cNvPr id="38" name="Right Arrow 34">
            <a:extLst>
              <a:ext uri="{FF2B5EF4-FFF2-40B4-BE49-F238E27FC236}">
                <a16:creationId xmlns:a16="http://schemas.microsoft.com/office/drawing/2014/main" id="{7E13F927-04D8-4A6A-908F-C34544BCFF28}"/>
              </a:ext>
            </a:extLst>
          </p:cNvPr>
          <p:cNvSpPr/>
          <p:nvPr/>
        </p:nvSpPr>
        <p:spPr>
          <a:xfrm rot="5400000">
            <a:off x="4454985" y="4898957"/>
            <a:ext cx="597636" cy="27422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Up-Down 17">
            <a:extLst>
              <a:ext uri="{FF2B5EF4-FFF2-40B4-BE49-F238E27FC236}">
                <a16:creationId xmlns:a16="http://schemas.microsoft.com/office/drawing/2014/main" id="{4BF2B070-08C0-48A9-9A47-079F88CE5213}"/>
              </a:ext>
            </a:extLst>
          </p:cNvPr>
          <p:cNvSpPr/>
          <p:nvPr/>
        </p:nvSpPr>
        <p:spPr>
          <a:xfrm>
            <a:off x="9915126" y="3913966"/>
            <a:ext cx="489745" cy="711268"/>
          </a:xfrm>
          <a:prstGeom prst="upDownArrow">
            <a:avLst/>
          </a:prstGeom>
          <a:solidFill>
            <a:srgbClr val="FFFF0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16">
            <a:extLst>
              <a:ext uri="{FF2B5EF4-FFF2-40B4-BE49-F238E27FC236}">
                <a16:creationId xmlns:a16="http://schemas.microsoft.com/office/drawing/2014/main" id="{9F8F7B6D-89F7-4A60-B0E8-16E5F433222A}"/>
              </a:ext>
            </a:extLst>
          </p:cNvPr>
          <p:cNvGrpSpPr>
            <a:grpSpLocks/>
          </p:cNvGrpSpPr>
          <p:nvPr/>
        </p:nvGrpSpPr>
        <p:grpSpPr bwMode="auto">
          <a:xfrm>
            <a:off x="16074" y="0"/>
            <a:ext cx="813510" cy="935606"/>
            <a:chOff x="1642" y="388"/>
            <a:chExt cx="2258" cy="2310"/>
          </a:xfrm>
        </p:grpSpPr>
        <p:pic>
          <p:nvPicPr>
            <p:cNvPr id="45" name="Picture 17" descr="kefalis">
              <a:extLst>
                <a:ext uri="{FF2B5EF4-FFF2-40B4-BE49-F238E27FC236}">
                  <a16:creationId xmlns:a16="http://schemas.microsoft.com/office/drawing/2014/main" id="{522694BF-042A-47B9-82EE-0D4D55E621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18" descr="dimokrits">
              <a:extLst>
                <a:ext uri="{FF2B5EF4-FFF2-40B4-BE49-F238E27FC236}">
                  <a16:creationId xmlns:a16="http://schemas.microsoft.com/office/drawing/2014/main" id="{34F2E486-82E7-4403-AAEA-38AE68CF9B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4C17368-99D4-4BF4-A2A7-61DF9F8CC609}"/>
              </a:ext>
            </a:extLst>
          </p:cNvPr>
          <p:cNvSpPr txBox="1"/>
          <p:nvPr/>
        </p:nvSpPr>
        <p:spPr>
          <a:xfrm>
            <a:off x="10426603" y="3815374"/>
            <a:ext cx="1817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10 end-users</a:t>
            </a:r>
          </a:p>
          <a:p>
            <a:r>
              <a:rPr lang="en-US" sz="2400" b="1" dirty="0">
                <a:solidFill>
                  <a:srgbClr val="002060"/>
                </a:solidFill>
              </a:rPr>
              <a:t>within 2019</a:t>
            </a:r>
            <a:endParaRPr lang="en-US" sz="2000" b="1" dirty="0">
              <a:solidFill>
                <a:srgbClr val="00206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51F0C8-E0E9-4878-8D26-B6C6AB139C15}"/>
              </a:ext>
            </a:extLst>
          </p:cNvPr>
          <p:cNvSpPr txBox="1"/>
          <p:nvPr/>
        </p:nvSpPr>
        <p:spPr>
          <a:xfrm>
            <a:off x="10847968" y="1188217"/>
            <a:ext cx="13773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</a:rPr>
              <a:t>PhD’s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2003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2010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/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456267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FD595A-D457-41A3-AC6B-5F4F8E1F0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147F1-9D00-4791-ADFB-8816B7B44327}" type="datetime1">
              <a:rPr lang="it-IT" smtClean="0"/>
              <a:t>21/11/2019</a:t>
            </a:fld>
            <a:endParaRPr lang="it-IT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3A4C24-863A-4CED-AB23-6A7D56D90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838FB-855A-48C6-BE43-3E76B3A74F84}" type="slidenum">
              <a:rPr lang="it-IT" smtClean="0"/>
              <a:pPr/>
              <a:t>9</a:t>
            </a:fld>
            <a:endParaRPr lang="it-IT"/>
          </a:p>
        </p:txBody>
      </p:sp>
      <p:grpSp>
        <p:nvGrpSpPr>
          <p:cNvPr id="4" name="Group 16">
            <a:extLst>
              <a:ext uri="{FF2B5EF4-FFF2-40B4-BE49-F238E27FC236}">
                <a16:creationId xmlns:a16="http://schemas.microsoft.com/office/drawing/2014/main" id="{5F050F6D-709F-4A72-86BB-A60D499D772F}"/>
              </a:ext>
            </a:extLst>
          </p:cNvPr>
          <p:cNvGrpSpPr>
            <a:grpSpLocks/>
          </p:cNvGrpSpPr>
          <p:nvPr/>
        </p:nvGrpSpPr>
        <p:grpSpPr bwMode="auto">
          <a:xfrm>
            <a:off x="16074" y="0"/>
            <a:ext cx="813510" cy="935606"/>
            <a:chOff x="1642" y="388"/>
            <a:chExt cx="2258" cy="2310"/>
          </a:xfrm>
        </p:grpSpPr>
        <p:pic>
          <p:nvPicPr>
            <p:cNvPr id="5" name="Picture 17" descr="kefalis">
              <a:extLst>
                <a:ext uri="{FF2B5EF4-FFF2-40B4-BE49-F238E27FC236}">
                  <a16:creationId xmlns:a16="http://schemas.microsoft.com/office/drawing/2014/main" id="{29D469EB-2EC7-4A74-B618-B6B30239A9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2" y="388"/>
              <a:ext cx="1448" cy="2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8" descr="dimokrits">
              <a:extLst>
                <a:ext uri="{FF2B5EF4-FFF2-40B4-BE49-F238E27FC236}">
                  <a16:creationId xmlns:a16="http://schemas.microsoft.com/office/drawing/2014/main" id="{332AF836-86D1-4163-A8EF-66D85196F6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2" y="412"/>
              <a:ext cx="795" cy="2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A2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Rectangle 3">
            <a:extLst>
              <a:ext uri="{FF2B5EF4-FFF2-40B4-BE49-F238E27FC236}">
                <a16:creationId xmlns:a16="http://schemas.microsoft.com/office/drawing/2014/main" id="{DE801F39-E5BF-44F1-9859-47EA159B5F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3432" y="144637"/>
            <a:ext cx="9433048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 b="1" dirty="0">
                <a:solidFill>
                  <a:srgbClr val="002060"/>
                </a:solidFill>
                <a:latin typeface="Calibri" panose="020F0502020204030204" pitchFamily="34" charset="0"/>
              </a:rPr>
              <a:t>Scientific outcome: 2017-2019</a:t>
            </a:r>
            <a:endParaRPr lang="el-GR" altLang="en-US" sz="3200" dirty="0">
              <a:solidFill>
                <a:srgbClr val="003399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926B6F3C-2D8A-49CF-BB67-BE7012E6BC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7446363"/>
              </p:ext>
            </p:extLst>
          </p:nvPr>
        </p:nvGraphicFramePr>
        <p:xfrm>
          <a:off x="783390" y="891140"/>
          <a:ext cx="47625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1361F941-E24B-49E7-B134-E71EE968FF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363396"/>
              </p:ext>
            </p:extLst>
          </p:nvPr>
        </p:nvGraphicFramePr>
        <p:xfrm>
          <a:off x="6384925" y="830459"/>
          <a:ext cx="47053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476874E5-9B5F-4A45-9DA0-B291306C7D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340395"/>
              </p:ext>
            </p:extLst>
          </p:nvPr>
        </p:nvGraphicFramePr>
        <p:xfrm>
          <a:off x="697665" y="3795713"/>
          <a:ext cx="49339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58F184D7-C96A-4CFD-8C77-5156AA6A31A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3887281"/>
              </p:ext>
            </p:extLst>
          </p:nvPr>
        </p:nvGraphicFramePr>
        <p:xfrm>
          <a:off x="6501682" y="3795713"/>
          <a:ext cx="48482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8" name="TextBox 17">
            <a:extLst>
              <a:ext uri="{FF2B5EF4-FFF2-40B4-BE49-F238E27FC236}">
                <a16:creationId xmlns:a16="http://schemas.microsoft.com/office/drawing/2014/main" id="{48CF52B5-5B83-4008-9EDA-5404844C591A}"/>
              </a:ext>
            </a:extLst>
          </p:cNvPr>
          <p:cNvSpPr txBox="1"/>
          <p:nvPr/>
        </p:nvSpPr>
        <p:spPr>
          <a:xfrm>
            <a:off x="7536160" y="350100"/>
            <a:ext cx="4490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12 Oral talks; 1 invited + 1 plenary invited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F11CAA3-EC1A-45A6-B182-412BEEF10D72}"/>
              </a:ext>
            </a:extLst>
          </p:cNvPr>
          <p:cNvSpPr txBox="1"/>
          <p:nvPr/>
        </p:nvSpPr>
        <p:spPr>
          <a:xfrm>
            <a:off x="9840416" y="844584"/>
            <a:ext cx="999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Total=28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3FAB96-DFE1-4EC8-933D-D484AE2DE9FC}"/>
              </a:ext>
            </a:extLst>
          </p:cNvPr>
          <p:cNvSpPr txBox="1"/>
          <p:nvPr/>
        </p:nvSpPr>
        <p:spPr>
          <a:xfrm>
            <a:off x="4127132" y="904195"/>
            <a:ext cx="999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Total=30</a:t>
            </a:r>
          </a:p>
        </p:txBody>
      </p:sp>
    </p:spTree>
    <p:extLst>
      <p:ext uri="{BB962C8B-B14F-4D97-AF65-F5344CB8AC3E}">
        <p14:creationId xmlns:p14="http://schemas.microsoft.com/office/powerpoint/2010/main" val="12845044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18136</TotalTime>
  <Words>1877</Words>
  <Application>Microsoft Office PowerPoint</Application>
  <PresentationFormat>Widescreen</PresentationFormat>
  <Paragraphs>234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Tema di Office</vt:lpstr>
      <vt:lpstr>CorelDRAW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romano</dc:creator>
  <cp:lastModifiedBy>Karydas</cp:lastModifiedBy>
  <cp:revision>982</cp:revision>
  <cp:lastPrinted>2017-11-12T13:07:09Z</cp:lastPrinted>
  <dcterms:created xsi:type="dcterms:W3CDTF">2013-08-30T09:06:45Z</dcterms:created>
  <dcterms:modified xsi:type="dcterms:W3CDTF">2019-11-21T10:22:16Z</dcterms:modified>
</cp:coreProperties>
</file>