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9" r:id="rId4"/>
    <p:sldId id="270" r:id="rId5"/>
    <p:sldId id="273" r:id="rId6"/>
    <p:sldId id="274" r:id="rId7"/>
    <p:sldId id="272" r:id="rId8"/>
    <p:sldId id="276" r:id="rId9"/>
    <p:sldId id="277" r:id="rId10"/>
    <p:sldId id="275" r:id="rId11"/>
    <p:sldId id="283" r:id="rId12"/>
    <p:sldId id="284" r:id="rId13"/>
    <p:sldId id="285" r:id="rId14"/>
    <p:sldId id="286" r:id="rId15"/>
    <p:sldId id="287" r:id="rId16"/>
    <p:sldId id="290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AE6C4-A650-4CC9-9C75-4CBA63C9D161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8B9BC-DA8C-487E-93CB-8BA7D1D34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0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1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7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5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1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8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7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7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3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8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44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microsoft.com/office/2007/relationships/hdphoto" Target="../media/hdphoto5.wdp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microsoft.com/office/2007/relationships/hdphoto" Target="../media/hdphoto1.wdp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56" y="5159433"/>
            <a:ext cx="6670487" cy="1165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515390"/>
            <a:ext cx="9144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Cluster of Accelerator Laboratories for Ion-Beam Research and Applications</a:t>
            </a:r>
          </a:p>
          <a:p>
            <a:pPr algn="ctr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CALIBRA Research Infrastructure </a:t>
            </a: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and the CALIBRA Project</a:t>
            </a:r>
          </a:p>
          <a:p>
            <a:pPr algn="ctr"/>
            <a:endParaRPr lang="en-US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/>
            <a:r>
              <a:rPr lang="en-US" sz="28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Progress Report</a:t>
            </a:r>
          </a:p>
          <a:p>
            <a:pPr algn="ctr"/>
            <a:endParaRPr lang="en-US" sz="28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>
              <a:lnSpc>
                <a:spcPts val="2400"/>
              </a:lnSpc>
            </a:pPr>
            <a:r>
              <a:rPr lang="en-US" sz="2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Sotiris Harissopulos</a:t>
            </a:r>
          </a:p>
          <a:p>
            <a:pPr algn="ctr">
              <a:lnSpc>
                <a:spcPts val="2400"/>
              </a:lnSpc>
            </a:pP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</a:t>
            </a:r>
            <a:r>
              <a:rPr lang="en-US" sz="1600" baseline="30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nd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CALIBRA Meeting, 8 July 2019</a:t>
            </a:r>
          </a:p>
        </p:txBody>
      </p:sp>
    </p:spTree>
    <p:extLst>
      <p:ext uri="{BB962C8B-B14F-4D97-AF65-F5344CB8AC3E}">
        <p14:creationId xmlns:p14="http://schemas.microsoft.com/office/powerpoint/2010/main" val="3774125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13" y="663311"/>
            <a:ext cx="6326923" cy="38328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  governance and structure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12798" y="4687881"/>
            <a:ext cx="7756535" cy="1758501"/>
            <a:chOff x="712798" y="4798716"/>
            <a:chExt cx="7756535" cy="17585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4" t="11255" r="11446" b="27136"/>
            <a:stretch/>
          </p:blipFill>
          <p:spPr>
            <a:xfrm>
              <a:off x="712798" y="4798716"/>
              <a:ext cx="1531353" cy="1692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62" t="10345" r="10966" b="19497"/>
            <a:stretch/>
          </p:blipFill>
          <p:spPr>
            <a:xfrm>
              <a:off x="2389833" y="4798716"/>
              <a:ext cx="1508087" cy="169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05" b="10405"/>
            <a:stretch/>
          </p:blipFill>
          <p:spPr>
            <a:xfrm>
              <a:off x="4020188" y="4817682"/>
              <a:ext cx="1424477" cy="1692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9028" y="4817682"/>
              <a:ext cx="1281521" cy="1656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97" t="19007" r="37825" b="35735"/>
            <a:stretch/>
          </p:blipFill>
          <p:spPr>
            <a:xfrm>
              <a:off x="7065333" y="4817682"/>
              <a:ext cx="1404000" cy="1656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42415" y="5997997"/>
              <a:ext cx="14027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M. Harakeh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U. Groningen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66419" y="6016783"/>
              <a:ext cx="16012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M. Lewitowicz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GANIL/</a:t>
              </a:r>
              <a:r>
                <a:rPr lang="en-US" sz="1400" dirty="0" err="1">
                  <a:solidFill>
                    <a:schemeClr val="bg1"/>
                  </a:solidFill>
                </a:rPr>
                <a:t>NuPECC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7554" y="6033997"/>
              <a:ext cx="14832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P.- A. </a:t>
              </a:r>
              <a:r>
                <a:rPr lang="en-US" sz="1400" dirty="0" err="1">
                  <a:solidFill>
                    <a:schemeClr val="bg1"/>
                  </a:solidFill>
                </a:rPr>
                <a:t>Mando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U. Firenze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66933" y="5992230"/>
              <a:ext cx="1358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P. </a:t>
              </a:r>
              <a:r>
                <a:rPr lang="en-US" sz="1400" dirty="0" err="1">
                  <a:solidFill>
                    <a:schemeClr val="bg1"/>
                  </a:solidFill>
                </a:rPr>
                <a:t>Batistoni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ENEA/Rome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8591" y="5960496"/>
              <a:ext cx="12205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R. </a:t>
              </a:r>
              <a:r>
                <a:rPr lang="en-US" sz="1400" dirty="0" err="1">
                  <a:solidFill>
                    <a:schemeClr val="bg1"/>
                  </a:solidFill>
                </a:rPr>
                <a:t>Vlatou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NTU Athens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358605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draft technical design study for a cyclotron building at Demokritos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69" y="1228445"/>
            <a:ext cx="7752522" cy="47078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46" y="2116340"/>
            <a:ext cx="8147508" cy="3284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t="10212" r="1001" b="11202"/>
          <a:stretch/>
        </p:blipFill>
        <p:spPr bwMode="auto">
          <a:xfrm>
            <a:off x="349848" y="867209"/>
            <a:ext cx="8444304" cy="5430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32939" y="5211977"/>
            <a:ext cx="15856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800 k€</a:t>
            </a:r>
          </a:p>
        </p:txBody>
      </p:sp>
    </p:spTree>
    <p:extLst>
      <p:ext uri="{BB962C8B-B14F-4D97-AF65-F5344CB8AC3E}">
        <p14:creationId xmlns:p14="http://schemas.microsoft.com/office/powerpoint/2010/main" val="145973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" b="4134"/>
          <a:stretch/>
        </p:blipFill>
        <p:spPr>
          <a:xfrm>
            <a:off x="634248" y="2114762"/>
            <a:ext cx="7808997" cy="4320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92480" y="2268382"/>
            <a:ext cx="7015639" cy="2198236"/>
            <a:chOff x="792480" y="2268382"/>
            <a:chExt cx="7015639" cy="2198236"/>
          </a:xfrm>
        </p:grpSpPr>
        <p:grpSp>
          <p:nvGrpSpPr>
            <p:cNvPr id="3" name="Group 2"/>
            <p:cNvGrpSpPr/>
            <p:nvPr/>
          </p:nvGrpSpPr>
          <p:grpSpPr>
            <a:xfrm>
              <a:off x="792480" y="2268382"/>
              <a:ext cx="3052693" cy="1276411"/>
              <a:chOff x="792480" y="2268382"/>
              <a:chExt cx="3052693" cy="1276411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792480" y="2268382"/>
                <a:ext cx="1292711" cy="1276411"/>
              </a:xfrm>
              <a:prstGeom prst="roundRect">
                <a:avLst/>
              </a:prstGeom>
              <a:solidFill>
                <a:srgbClr val="FF0000">
                  <a:alpha val="3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2359095" y="2268382"/>
                <a:ext cx="1486078" cy="1276411"/>
              </a:xfrm>
              <a:prstGeom prst="roundRect">
                <a:avLst/>
              </a:prstGeom>
              <a:solidFill>
                <a:srgbClr val="FF0000">
                  <a:alpha val="3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5542189" y="2708957"/>
              <a:ext cx="144000" cy="828000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 rot="5400000">
              <a:off x="7322119" y="3980618"/>
              <a:ext cx="144000" cy="828000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Donut 4"/>
          <p:cNvSpPr/>
          <p:nvPr/>
        </p:nvSpPr>
        <p:spPr>
          <a:xfrm>
            <a:off x="4389120" y="2532563"/>
            <a:ext cx="725975" cy="748048"/>
          </a:xfrm>
          <a:prstGeom prst="don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Sub-Projects 2 and 6  (SP2, SP6)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129832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448546" y="2120321"/>
          <a:ext cx="8246225" cy="43787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557646">
                  <a:extLst>
                    <a:ext uri="{9D8B030D-6E8A-4147-A177-3AD203B41FA5}">
                      <a16:colId xmlns:a16="http://schemas.microsoft.com/office/drawing/2014/main" val="644163512"/>
                    </a:ext>
                  </a:extLst>
                </a:gridCol>
                <a:gridCol w="7688579">
                  <a:extLst>
                    <a:ext uri="{9D8B030D-6E8A-4147-A177-3AD203B41FA5}">
                      <a16:colId xmlns:a16="http://schemas.microsoft.com/office/drawing/2014/main" val="2191129727"/>
                    </a:ext>
                  </a:extLst>
                </a:gridCol>
              </a:tblGrid>
              <a:tr h="3328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SP2</a:t>
                      </a:r>
                      <a:r>
                        <a:rPr lang="en-US" sz="1800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Upgrades    (Tender in progress; 1.674 M€) expected to complete by end of 2020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17840805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SNICS II Injection Beamline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807724559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2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TORVIS Ion Source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52938569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4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effectLst/>
                        </a:rPr>
                        <a:t>Pelletron</a:t>
                      </a:r>
                      <a:r>
                        <a:rPr lang="en-US" sz="1800" kern="1200" dirty="0">
                          <a:effectLst/>
                        </a:rPr>
                        <a:t> Charging System conversion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27790255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5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Gas and foil strippers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743588112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6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TPS6 voltage stabilizer system with GVM, corona probe and Controller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318446765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7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effectLst/>
                        </a:rPr>
                        <a:t>AccelNET</a:t>
                      </a:r>
                      <a:r>
                        <a:rPr lang="en-US" sz="1800" kern="1200" dirty="0">
                          <a:effectLst/>
                        </a:rPr>
                        <a:t> computer control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14240844"/>
                  </a:ext>
                </a:extLst>
              </a:tr>
              <a:tr h="4566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8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Beam Profile Monitor display system interfacing to </a:t>
                      </a:r>
                      <a:r>
                        <a:rPr lang="en-US" sz="1800" kern="1200" dirty="0" err="1">
                          <a:effectLst/>
                        </a:rPr>
                        <a:t>AccelNET</a:t>
                      </a:r>
                      <a:r>
                        <a:rPr lang="en-US" sz="1800" kern="1200" dirty="0">
                          <a:effectLst/>
                        </a:rPr>
                        <a:t> control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421189181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9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5x Beam</a:t>
                      </a:r>
                      <a:r>
                        <a:rPr lang="en-US" sz="1800" kern="1200" baseline="0" dirty="0">
                          <a:effectLst/>
                        </a:rPr>
                        <a:t> </a:t>
                      </a:r>
                      <a:r>
                        <a:rPr lang="en-US" sz="1800" kern="1200" dirty="0">
                          <a:effectLst/>
                        </a:rPr>
                        <a:t>Profile Monitors (BPM80)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65609740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10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New beam optics optimization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1425356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11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Supervision of Installation and testing by technician at “Demokritos”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248652158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12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Ocean freight and insurance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41869771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 2 (SP2)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741042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16" y="2071355"/>
            <a:ext cx="9035284" cy="45219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 2 (SP2)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1441200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0" y="626285"/>
            <a:ext cx="8353975" cy="5702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045526" y="626285"/>
            <a:ext cx="4649981" cy="5647751"/>
            <a:chOff x="4045526" y="626285"/>
            <a:chExt cx="4649981" cy="56477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526" y="626285"/>
              <a:ext cx="4649981" cy="56477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4142705" y="5812371"/>
              <a:ext cx="44556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HFRI proposal: </a:t>
              </a:r>
              <a:r>
                <a:rPr lang="el-GR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en-US" sz="2000" baseline="300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nd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Evaluation Phase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upgrades:  SP3, SP4, SP5, SP7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87394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98" y="891462"/>
            <a:ext cx="8744991" cy="51707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 very recent donation to CALIBRA: a 3 MV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Tandetron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AMS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245504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797" b="809"/>
          <a:stretch/>
        </p:blipFill>
        <p:spPr>
          <a:xfrm>
            <a:off x="199506" y="723206"/>
            <a:ext cx="4186579" cy="2335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685" b="1563"/>
          <a:stretch/>
        </p:blipFill>
        <p:spPr>
          <a:xfrm>
            <a:off x="4564494" y="710073"/>
            <a:ext cx="4409729" cy="23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" y="3178619"/>
            <a:ext cx="4186579" cy="3139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 b="-143"/>
          <a:stretch/>
        </p:blipFill>
        <p:spPr>
          <a:xfrm>
            <a:off x="4564493" y="3178619"/>
            <a:ext cx="4409729" cy="313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 very recent donation to CALIBRA: a 3 MV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Tandetron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AMS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53416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83418" y="870152"/>
            <a:ext cx="3609570" cy="5256000"/>
            <a:chOff x="583913" y="531948"/>
            <a:chExt cx="3609570" cy="5237085"/>
          </a:xfrm>
        </p:grpSpPr>
        <p:pic>
          <p:nvPicPr>
            <p:cNvPr id="21" name="Picture 10" descr="LIBRA_cover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101" y="531948"/>
              <a:ext cx="3608382" cy="52370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583913" y="755168"/>
              <a:ext cx="36095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l-GR" sz="1200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Submitted in 2008 to EC FP7/REGPOT </a:t>
              </a:r>
              <a:r>
                <a:rPr lang="en-US" altLang="el-GR" sz="1200" dirty="0" err="1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programme</a:t>
              </a:r>
              <a:endParaRPr lang="en-US" altLang="el-GR" sz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18212" y="4358331"/>
              <a:ext cx="247719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el-GR" sz="1400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scored excellent:  14.5/15 </a:t>
              </a:r>
            </a:p>
            <a:p>
              <a:pPr algn="r"/>
              <a:r>
                <a:rPr lang="en-US" altLang="el-GR" sz="1400" dirty="0">
                  <a:solidFill>
                    <a:srgbClr val="A500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rank 7 out of 451 proposals </a:t>
              </a:r>
            </a:p>
            <a:p>
              <a:pPr algn="r"/>
              <a:r>
                <a:rPr lang="en-US" altLang="el-GR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Budget :  1.403.398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772207" y="870152"/>
            <a:ext cx="3718108" cy="5256000"/>
            <a:chOff x="4838709" y="615586"/>
            <a:chExt cx="3718108" cy="5256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709" y="615586"/>
              <a:ext cx="3718108" cy="525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887130" y="1206827"/>
              <a:ext cx="2267352" cy="129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Submitted in May 2010 to GSRT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within a call of the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National Strategic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Reference Framework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(</a:t>
              </a:r>
              <a:r>
                <a:rPr lang="el-GR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ΕΣΠΑ/</a:t>
              </a: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ESPA)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2007-2013</a:t>
              </a:r>
            </a:p>
          </p:txBody>
        </p: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4887130" y="5469443"/>
              <a:ext cx="358076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l-GR" sz="1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Call announced but not implemented … </a:t>
              </a:r>
            </a:p>
          </p:txBody>
        </p:sp>
      </p:grpSp>
      <p:pic>
        <p:nvPicPr>
          <p:cNvPr id="29" name="Picture 19"/>
          <p:cNvPicPr>
            <a:picLocks noChangeAspect="1" noChangeArrowheads="1"/>
          </p:cNvPicPr>
          <p:nvPr/>
        </p:nvPicPr>
        <p:blipFill>
          <a:blip r:embed="rId4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54" y="2585788"/>
            <a:ext cx="1360265" cy="4899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Ancestors of CALIBRA</a:t>
            </a:r>
          </a:p>
        </p:txBody>
      </p:sp>
    </p:spTree>
    <p:extLst>
      <p:ext uri="{BB962C8B-B14F-4D97-AF65-F5344CB8AC3E}">
        <p14:creationId xmlns:p14="http://schemas.microsoft.com/office/powerpoint/2010/main" val="422987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17 MeV </a:t>
            </a:r>
            <a:r>
              <a:rPr lang="en-US" sz="2400" cap="small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Scanditronix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Cyclotron donated by UMC Groningen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10973" y="970776"/>
            <a:ext cx="3420000" cy="2236523"/>
            <a:chOff x="4572000" y="806953"/>
            <a:chExt cx="3420000" cy="22365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379" b="1998"/>
            <a:stretch/>
          </p:blipFill>
          <p:spPr>
            <a:xfrm>
              <a:off x="4572000" y="806953"/>
              <a:ext cx="3420000" cy="2232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4653911" y="2735699"/>
              <a:ext cx="8657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3/2012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7303" y="3310747"/>
            <a:ext cx="2893495" cy="2188964"/>
            <a:chOff x="580893" y="3236920"/>
            <a:chExt cx="2893495" cy="21889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2" t="3961" r="16926" b="887"/>
            <a:stretch/>
          </p:blipFill>
          <p:spPr>
            <a:xfrm>
              <a:off x="580893" y="3236920"/>
              <a:ext cx="2893495" cy="21889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2468690" y="5089132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10/2015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4674" y="3301778"/>
            <a:ext cx="2955193" cy="2188800"/>
            <a:chOff x="5858264" y="3227951"/>
            <a:chExt cx="2955193" cy="218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98" b="369"/>
            <a:stretch/>
          </p:blipFill>
          <p:spPr>
            <a:xfrm>
              <a:off x="5864009" y="3227951"/>
              <a:ext cx="2949448" cy="218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5858264" y="5084164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6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88836" y="947197"/>
            <a:ext cx="1714011" cy="2261454"/>
            <a:chOff x="3602426" y="873370"/>
            <a:chExt cx="1714011" cy="22614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1"/>
            <a:stretch/>
          </p:blipFill>
          <p:spPr>
            <a:xfrm>
              <a:off x="3602426" y="873370"/>
              <a:ext cx="1714011" cy="226145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3626021" y="2811550"/>
              <a:ext cx="1662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Target system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7303" y="970776"/>
            <a:ext cx="2941804" cy="2240969"/>
            <a:chOff x="580893" y="896949"/>
            <a:chExt cx="2941804" cy="224096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/>
            <a:srcRect l="6096" t="4294" r="6096" b="4292"/>
            <a:stretch/>
          </p:blipFill>
          <p:spPr>
            <a:xfrm>
              <a:off x="580893" y="896949"/>
              <a:ext cx="2890687" cy="224096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1571306" y="2812814"/>
              <a:ext cx="19513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MC-17F PET cyclotron</a:t>
              </a:r>
              <a:endPara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97354" y="3310747"/>
            <a:ext cx="2160000" cy="2188800"/>
            <a:chOff x="3610944" y="3236920"/>
            <a:chExt cx="2160000" cy="21888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91" t="5675" r="20243" b="11147"/>
            <a:stretch/>
          </p:blipFill>
          <p:spPr>
            <a:xfrm>
              <a:off x="3610944" y="3236920"/>
              <a:ext cx="2160000" cy="218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4250018" y="5108974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6</a:t>
              </a:r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67304" y="5854438"/>
            <a:ext cx="82636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l-G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As of today no Cyclotron for R&amp;D is installed in Greece …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698330" y="1693392"/>
            <a:ext cx="3849384" cy="3991003"/>
            <a:chOff x="2630917" y="1122455"/>
            <a:chExt cx="3849384" cy="3991003"/>
          </a:xfrm>
        </p:grpSpPr>
        <p:grpSp>
          <p:nvGrpSpPr>
            <p:cNvPr id="28" name="Group 27"/>
            <p:cNvGrpSpPr/>
            <p:nvPr/>
          </p:nvGrpSpPr>
          <p:grpSpPr>
            <a:xfrm>
              <a:off x="2630917" y="1126592"/>
              <a:ext cx="3849384" cy="3986866"/>
              <a:chOff x="188031" y="2681241"/>
              <a:chExt cx="2799792" cy="262484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88031" y="2681241"/>
                <a:ext cx="2799792" cy="2624842"/>
                <a:chOff x="188031" y="2681241"/>
                <a:chExt cx="2799792" cy="2624842"/>
              </a:xfrm>
            </p:grpSpPr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031" y="2681241"/>
                  <a:ext cx="2799792" cy="703546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031" y="3411445"/>
                  <a:ext cx="2799792" cy="1894638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</p:grpSp>
          <p:sp>
            <p:nvSpPr>
              <p:cNvPr id="30" name="Rectangle 29"/>
              <p:cNvSpPr/>
              <p:nvPr/>
            </p:nvSpPr>
            <p:spPr>
              <a:xfrm>
                <a:off x="1566712" y="5209538"/>
                <a:ext cx="1368152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940925" y="1122455"/>
              <a:ext cx="12293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7/12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39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94" y="6532687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S.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Harissopulos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, AUTH, May 2, 2017</a:t>
            </a:r>
            <a:endParaRPr lang="el-GR" sz="1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1227666"/>
            <a:ext cx="4823107" cy="4827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43340" y="642250"/>
            <a:ext cx="2175596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to deliver </a:t>
            </a:r>
          </a:p>
          <a:p>
            <a:pPr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ions</a:t>
            </a:r>
          </a:p>
          <a:p>
            <a:pPr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the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lightest</a:t>
            </a:r>
          </a:p>
          <a:p>
            <a:pPr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(proton - p)</a:t>
            </a:r>
          </a:p>
          <a:p>
            <a:pPr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the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heaviest</a:t>
            </a:r>
          </a:p>
          <a:p>
            <a:pPr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(Gold – Au)</a:t>
            </a:r>
          </a:p>
          <a:p>
            <a:pPr defTabSz="1219170">
              <a:defRPr/>
            </a:pPr>
            <a:endParaRPr lang="en-US" sz="2400" kern="0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a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Cluster of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electrostatic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accelerators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a cyclotron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03345" y="642249"/>
            <a:ext cx="2916248" cy="5940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to deliver</a:t>
            </a:r>
          </a:p>
          <a:p>
            <a:pPr algn="r"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neutrons</a:t>
            </a:r>
          </a:p>
          <a:p>
            <a:pPr algn="r" defTabSz="1219170">
              <a:defRPr/>
            </a:pPr>
            <a:endParaRPr lang="el-GR" sz="3733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l-GR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3333F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with “fast”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energies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(1-30 MeV)</a:t>
            </a:r>
          </a:p>
          <a:p>
            <a:pPr algn="r" defTabSz="1219170">
              <a:spcBef>
                <a:spcPts val="800"/>
              </a:spcBef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as secondary beams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the accelerators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/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NuSTAR’s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concept and core idea</a:t>
            </a:r>
          </a:p>
        </p:txBody>
      </p:sp>
    </p:spTree>
    <p:extLst>
      <p:ext uri="{BB962C8B-B14F-4D97-AF65-F5344CB8AC3E}">
        <p14:creationId xmlns:p14="http://schemas.microsoft.com/office/powerpoint/2010/main" val="17861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64" y="3530331"/>
            <a:ext cx="6245632" cy="280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306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National Roadmap for Research Infrastructures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64" y="752995"/>
            <a:ext cx="6165273" cy="2605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1292" r="3102" b="2682"/>
          <a:stretch/>
        </p:blipFill>
        <p:spPr bwMode="auto">
          <a:xfrm>
            <a:off x="1474047" y="765731"/>
            <a:ext cx="6301123" cy="443036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877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83" r="6960"/>
          <a:stretch/>
        </p:blipFill>
        <p:spPr>
          <a:xfrm>
            <a:off x="194837" y="735271"/>
            <a:ext cx="4098108" cy="2405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92945" y="599443"/>
            <a:ext cx="48510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Feb. 2-3, 2015: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NuSTAR’s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(Pre)Kick-off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A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pril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2016 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ommunication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with GSRT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(5 M€ per project)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May 5, 2016 :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Results of evaluation regarding RIS3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(invitation to submit technical proposal – 4 M€ max budget)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31, 2016 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Technical proposal submitted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July 25,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Results of evaluation of technical proposal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(budget approved = 3.359.203,25 M€)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July 31,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Formal objection/appeal submitted 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26,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 of the examination of the appeal received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(partially accepted /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Final Budget: 3.422.200 M€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</a:t>
            </a:r>
            <a:r>
              <a:rPr kumimoji="0" lang="el-G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31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Ministerial decision received: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CALIBRA’s formal inclusion in the NSRF 2014-2020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4837" y="4173309"/>
            <a:ext cx="208275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November 6, 2017: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Kick-off meeting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70 scientists from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15 Research Institutions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r="382"/>
          <a:stretch/>
        </p:blipFill>
        <p:spPr>
          <a:xfrm>
            <a:off x="2367299" y="3301640"/>
            <a:ext cx="6552000" cy="2774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9760" y="6134592"/>
            <a:ext cx="902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!!!  Project start :  July 2018  !!!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06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CALIBRA timelines</a:t>
            </a:r>
          </a:p>
        </p:txBody>
      </p:sp>
    </p:spTree>
    <p:extLst>
      <p:ext uri="{BB962C8B-B14F-4D97-AF65-F5344CB8AC3E}">
        <p14:creationId xmlns:p14="http://schemas.microsoft.com/office/powerpoint/2010/main" val="150146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</a:t>
            </a:r>
            <a:r>
              <a:rPr lang="el-GR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,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the project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0358" y="684613"/>
            <a:ext cx="8362602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CALIBRA project (MIS 5002799) is implemented under the </a:t>
            </a:r>
            <a:r>
              <a:rPr lang="en-US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Action “Reinforcement of the Research and Innovation Infrastructures”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which is funded by the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Operational 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Programme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 “Competitiveness, Entrepreneurship and Innovation” (NSRF 2014-2020)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</a:t>
            </a:r>
            <a:r>
              <a:rPr 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co-financed by Greece and the European Union (European Regional Development Fund).</a:t>
            </a:r>
            <a:r>
              <a:rPr lang="en-US" sz="1600" dirty="0">
                <a:solidFill>
                  <a:srgbClr val="0000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pPr algn="just">
              <a:lnSpc>
                <a:spcPct val="110000"/>
              </a:lnSpc>
            </a:pPr>
            <a:endParaRPr lang="en-US" sz="800" dirty="0">
              <a:solidFill>
                <a:srgbClr val="0000FF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project aims at gradually establishing the initially proposed full-scale CALIBRA Research Infrastructure,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open to the national and the European scientific community to conduct research at excellence level, develop innovative applications of increased socioeconomic impact, provide highly-specialized services, unique at the country level, to the public and private sector. </a:t>
            </a:r>
          </a:p>
          <a:p>
            <a:pPr algn="just">
              <a:lnSpc>
                <a:spcPct val="110000"/>
              </a:lnSpc>
            </a:pPr>
            <a:endParaRPr lang="en-US" sz="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Apart from fundamental research,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CALIBRA strives for contribution to the goals of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National Strategy in Research and Technology regarding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country’s thematic priorities for smart specialization (RIS3)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with emphasis in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human health and radiopharmaceuticals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future energy sources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materials of technological interest,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cultural heritage,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environmental monitoring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the </a:t>
            </a:r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development of instrumentation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its testing under harsh irradiation environments.</a:t>
            </a:r>
            <a:endParaRPr lang="en-US" sz="1600" dirty="0">
              <a:solidFill>
                <a:srgbClr val="0000FF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24584" y="5292044"/>
            <a:ext cx="5668449" cy="972000"/>
            <a:chOff x="1297617" y="5220000"/>
            <a:chExt cx="5668449" cy="972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7617" y="5220000"/>
              <a:ext cx="3408231" cy="972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6822" y="5220000"/>
              <a:ext cx="510608" cy="972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202" y="5220000"/>
              <a:ext cx="563389" cy="97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5069" y="5220000"/>
              <a:ext cx="900997" cy="909660"/>
            </a:xfrm>
            <a:prstGeom prst="rect">
              <a:avLst/>
            </a:prstGeom>
          </p:spPr>
        </p:pic>
      </p:grpSp>
      <p:pic>
        <p:nvPicPr>
          <p:cNvPr id="10" name="Picture 2" descr="C:\Users\sotiris\Desktop\1Evalution_INPP_Feb2014\Pics\calibra_#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89" y="732619"/>
            <a:ext cx="4714340" cy="4253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51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48000"/>
            <a:ext cx="7416000" cy="57747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subprojects and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work packages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71999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48000"/>
            <a:ext cx="7416000" cy="57747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budget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and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number of 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deriverables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per SP and WP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922319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954</Words>
  <Application>Microsoft Office PowerPoint</Application>
  <PresentationFormat>On-screen Show (4:3)</PresentationFormat>
  <Paragraphs>151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맑은 고딕</vt:lpstr>
      <vt:lpstr>Arial</vt:lpstr>
      <vt:lpstr>Britannic Bold</vt:lpstr>
      <vt:lpstr>Calibri</vt:lpstr>
      <vt:lpstr>Calibri Light</vt:lpstr>
      <vt:lpstr>Segoe UI</vt:lpstr>
      <vt:lpstr>Segoe UI Light</vt:lpstr>
      <vt:lpstr>Segoe UI Semilight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sotirios charisopoulos</dc:creator>
  <cp:lastModifiedBy>CHARISOPOULOS, Sotirios</cp:lastModifiedBy>
  <cp:revision>53</cp:revision>
  <dcterms:created xsi:type="dcterms:W3CDTF">2019-07-07T18:29:31Z</dcterms:created>
  <dcterms:modified xsi:type="dcterms:W3CDTF">2019-11-21T11:37:34Z</dcterms:modified>
</cp:coreProperties>
</file>