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sldIdLst>
    <p:sldId id="256" r:id="rId2"/>
    <p:sldId id="257" r:id="rId3"/>
    <p:sldId id="259" r:id="rId4"/>
    <p:sldId id="269" r:id="rId5"/>
    <p:sldId id="270" r:id="rId6"/>
    <p:sldId id="273" r:id="rId7"/>
    <p:sldId id="274" r:id="rId8"/>
    <p:sldId id="272" r:id="rId9"/>
    <p:sldId id="276" r:id="rId10"/>
    <p:sldId id="277" r:id="rId11"/>
    <p:sldId id="278" r:id="rId12"/>
    <p:sldId id="275" r:id="rId13"/>
    <p:sldId id="279" r:id="rId14"/>
    <p:sldId id="280" r:id="rId15"/>
    <p:sldId id="281" r:id="rId16"/>
    <p:sldId id="282" r:id="rId17"/>
    <p:sldId id="283" r:id="rId18"/>
    <p:sldId id="284" r:id="rId19"/>
    <p:sldId id="285" r:id="rId20"/>
    <p:sldId id="286" r:id="rId21"/>
    <p:sldId id="287" r:id="rId22"/>
    <p:sldId id="290" r:id="rId23"/>
    <p:sldId id="291" r:id="rId24"/>
    <p:sldId id="266" r:id="rId25"/>
    <p:sldId id="262" r:id="rId26"/>
    <p:sldId id="271" r:id="rId27"/>
    <p:sldId id="261" r:id="rId28"/>
    <p:sldId id="289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94660"/>
  </p:normalViewPr>
  <p:slideViewPr>
    <p:cSldViewPr snapToGrid="0">
      <p:cViewPr varScale="1">
        <p:scale>
          <a:sx n="86" d="100"/>
          <a:sy n="86" d="100"/>
        </p:scale>
        <p:origin x="1382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2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image" Target="../media/image73.emf"/><Relationship Id="rId4" Type="http://schemas.openxmlformats.org/officeDocument/2006/relationships/image" Target="../media/image7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FAE6C4-A650-4CC9-9C75-4CBA63C9D161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68B9BC-DA8C-487E-93CB-8BA7D1D346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9055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10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7178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553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12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286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4524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71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1098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74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63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40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D8052-D60B-4ED3-AE62-83E82F6E0D93}" type="datetimeFigureOut">
              <a:rPr lang="en-US" smtClean="0"/>
              <a:t>11/21/2019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6E237-5E7D-408E-827E-1E06EEF243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583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g"/><Relationship Id="rId7" Type="http://schemas.openxmlformats.org/officeDocument/2006/relationships/image" Target="../media/image32.jpeg"/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jpeg"/><Relationship Id="rId3" Type="http://schemas.openxmlformats.org/officeDocument/2006/relationships/image" Target="../media/image44.png"/><Relationship Id="rId7" Type="http://schemas.openxmlformats.org/officeDocument/2006/relationships/image" Target="../media/image46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6" Type="http://schemas.microsoft.com/office/2007/relationships/hdphoto" Target="../media/hdphoto4.wdp"/><Relationship Id="rId5" Type="http://schemas.openxmlformats.org/officeDocument/2006/relationships/image" Target="../media/image45.png"/><Relationship Id="rId4" Type="http://schemas.microsoft.com/office/2007/relationships/hdphoto" Target="../media/hdphoto3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3" Type="http://schemas.openxmlformats.org/officeDocument/2006/relationships/image" Target="../media/image49.jpeg"/><Relationship Id="rId7" Type="http://schemas.openxmlformats.org/officeDocument/2006/relationships/image" Target="../media/image53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jpeg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jpg"/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microsoft.com/office/2007/relationships/hdphoto" Target="../media/hdphoto6.wdp"/><Relationship Id="rId7" Type="http://schemas.openxmlformats.org/officeDocument/2006/relationships/image" Target="../media/image71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0.jpeg"/><Relationship Id="rId5" Type="http://schemas.microsoft.com/office/2007/relationships/hdphoto" Target="../media/hdphoto7.wdp"/><Relationship Id="rId4" Type="http://schemas.openxmlformats.org/officeDocument/2006/relationships/image" Target="../media/image69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tandeminp-gr.stackstaging.com/" TargetMode="External"/><Relationship Id="rId2" Type="http://schemas.openxmlformats.org/officeDocument/2006/relationships/hyperlink" Target="http://www.inp.demokritos.gr/calibra/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project-calibra-gr.stackstaging.com/v1/" TargetMode="Externa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2.emf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4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76.emf"/><Relationship Id="rId4" Type="http://schemas.openxmlformats.org/officeDocument/2006/relationships/image" Target="../media/image73.emf"/><Relationship Id="rId9" Type="http://schemas.openxmlformats.org/officeDocument/2006/relationships/oleObject" Target="../embeddings/oleObject5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microsoft.com/office/2007/relationships/hdphoto" Target="../media/hdphoto1.wdp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6756" y="5159433"/>
            <a:ext cx="6670487" cy="116583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-1" y="515390"/>
            <a:ext cx="9144000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Cluster of Accelerator Laboratories for Ion-Beam Research and Applications</a:t>
            </a:r>
          </a:p>
          <a:p>
            <a:pPr algn="ctr"/>
            <a:endParaRPr lang="en-US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The CALIBRA Research Infrastructure </a:t>
            </a:r>
          </a:p>
          <a:p>
            <a:pPr algn="ctr"/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and the CALIBRA Project</a:t>
            </a:r>
          </a:p>
          <a:p>
            <a:pPr algn="ctr"/>
            <a:endParaRPr lang="en-US" sz="2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ctr"/>
            <a:r>
              <a:rPr lang="en-US" sz="28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Progress Report</a:t>
            </a:r>
          </a:p>
          <a:p>
            <a:pPr algn="ctr"/>
            <a:endParaRPr lang="en-US" sz="2800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ctr">
              <a:lnSpc>
                <a:spcPts val="2400"/>
              </a:lnSpc>
            </a:pPr>
            <a:r>
              <a:rPr lang="en-US" sz="2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Sotiris Harissopulos</a:t>
            </a:r>
          </a:p>
          <a:p>
            <a:pPr algn="ctr">
              <a:lnSpc>
                <a:spcPts val="2400"/>
              </a:lnSpc>
            </a:pP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2</a:t>
            </a:r>
            <a:r>
              <a:rPr lang="en-US" sz="1600" baseline="300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nd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CALIBRA Meeting, 8 July 2019</a:t>
            </a:r>
          </a:p>
        </p:txBody>
      </p:sp>
    </p:spTree>
    <p:extLst>
      <p:ext uri="{BB962C8B-B14F-4D97-AF65-F5344CB8AC3E}">
        <p14:creationId xmlns:p14="http://schemas.microsoft.com/office/powerpoint/2010/main" val="37741253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648000"/>
            <a:ext cx="7416000" cy="577473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budget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and 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number of </a:t>
            </a:r>
            <a:r>
              <a:rPr lang="en-US" sz="24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deriverables</a:t>
            </a:r>
            <a:r>
              <a:rPr lang="en-US" sz="24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per SP and WP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29223193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33252" y="5547432"/>
            <a:ext cx="90878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So far,  five contracts with new scientific personnel signed;  two more to sign by end of July 2017, </a:t>
            </a:r>
          </a:p>
          <a:p>
            <a:pPr algn="ctr"/>
            <a:r>
              <a:rPr lang="en-US" sz="1600" b="1" dirty="0">
                <a:ln w="12700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five more posts to be announced and filled in the coming three months</a:t>
            </a:r>
          </a:p>
        </p:txBody>
      </p:sp>
      <p:sp>
        <p:nvSpPr>
          <p:cNvPr id="7" name="Rectangle 6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 budget distribution per cost category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07" y="648670"/>
            <a:ext cx="8985504" cy="288950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20" y="3466132"/>
            <a:ext cx="8985504" cy="1950720"/>
          </a:xfrm>
          <a:prstGeom prst="rect">
            <a:avLst/>
          </a:prstGeom>
        </p:spPr>
      </p:pic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2171472" y="5377157"/>
            <a:ext cx="4490032" cy="924424"/>
            <a:chOff x="3096717" y="3204000"/>
            <a:chExt cx="4895969" cy="1008000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48" t="-159" r="10315" b="-159"/>
            <a:stretch/>
          </p:blipFill>
          <p:spPr>
            <a:xfrm>
              <a:off x="3096717" y="3204000"/>
              <a:ext cx="935516" cy="1008000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489" t="-346" r="12278" b="-346"/>
            <a:stretch/>
          </p:blipFill>
          <p:spPr>
            <a:xfrm>
              <a:off x="4081223" y="3204000"/>
              <a:ext cx="966544" cy="1008000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839" t="457" r="11428" b="457"/>
            <a:stretch/>
          </p:blipFill>
          <p:spPr>
            <a:xfrm>
              <a:off x="5101617" y="3204000"/>
              <a:ext cx="947138" cy="1008000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87" r="12646"/>
            <a:stretch/>
          </p:blipFill>
          <p:spPr>
            <a:xfrm>
              <a:off x="6103684" y="3204000"/>
              <a:ext cx="912058" cy="1008000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937" r="15002"/>
            <a:stretch/>
          </p:blipFill>
          <p:spPr>
            <a:xfrm>
              <a:off x="7075636" y="3204000"/>
              <a:ext cx="917050" cy="1008000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778059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913" y="663311"/>
            <a:ext cx="6326923" cy="383284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  governance and structure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712798" y="4687881"/>
            <a:ext cx="7756535" cy="1758501"/>
            <a:chOff x="712798" y="4798716"/>
            <a:chExt cx="7756535" cy="175850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74" t="11255" r="11446" b="27136"/>
            <a:stretch/>
          </p:blipFill>
          <p:spPr>
            <a:xfrm>
              <a:off x="712798" y="4798716"/>
              <a:ext cx="1531353" cy="1692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962" t="10345" r="10966" b="19497"/>
            <a:stretch/>
          </p:blipFill>
          <p:spPr>
            <a:xfrm>
              <a:off x="2389833" y="4798716"/>
              <a:ext cx="1508087" cy="169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405" b="10405"/>
            <a:stretch/>
          </p:blipFill>
          <p:spPr>
            <a:xfrm>
              <a:off x="4020188" y="4817682"/>
              <a:ext cx="1424477" cy="1692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89028" y="4817682"/>
              <a:ext cx="1281521" cy="165600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397" t="19007" r="37825" b="35735"/>
            <a:stretch/>
          </p:blipFill>
          <p:spPr>
            <a:xfrm>
              <a:off x="7065333" y="4817682"/>
              <a:ext cx="1404000" cy="1656000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742415" y="5997997"/>
              <a:ext cx="140275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M. Harakeh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U. Groningen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366419" y="6016783"/>
              <a:ext cx="16012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M. Lewitowicz</a:t>
              </a: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GANIL/</a:t>
              </a:r>
              <a:r>
                <a:rPr lang="en-US" sz="1400" dirty="0" err="1">
                  <a:solidFill>
                    <a:schemeClr val="bg1"/>
                  </a:solidFill>
                </a:rPr>
                <a:t>NuPECC</a:t>
              </a:r>
              <a:endParaRPr lang="en-US" sz="1400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967554" y="6033997"/>
              <a:ext cx="14832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P.- A. </a:t>
              </a:r>
              <a:r>
                <a:rPr lang="en-US" sz="1400" dirty="0" err="1">
                  <a:solidFill>
                    <a:schemeClr val="bg1"/>
                  </a:solidFill>
                </a:rPr>
                <a:t>Mando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U. Firenze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566933" y="5992230"/>
              <a:ext cx="135825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P. </a:t>
              </a:r>
              <a:r>
                <a:rPr lang="en-US" sz="1400" dirty="0" err="1">
                  <a:solidFill>
                    <a:schemeClr val="bg1"/>
                  </a:solidFill>
                </a:rPr>
                <a:t>Batistoni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ENEA/Rome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7168591" y="5960496"/>
              <a:ext cx="122052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Prof. R. </a:t>
              </a:r>
              <a:r>
                <a:rPr lang="en-US" sz="1400" dirty="0" err="1">
                  <a:solidFill>
                    <a:schemeClr val="bg1"/>
                  </a:solidFill>
                </a:rPr>
                <a:t>Vlatou</a:t>
              </a:r>
              <a:endParaRPr lang="en-US" sz="1400" dirty="0">
                <a:solidFill>
                  <a:schemeClr val="bg1"/>
                </a:solidFill>
              </a:endParaRPr>
            </a:p>
            <a:p>
              <a:pPr algn="ctr"/>
              <a:r>
                <a:rPr lang="en-US" sz="1400" dirty="0">
                  <a:solidFill>
                    <a:schemeClr val="bg1"/>
                  </a:solidFill>
                </a:rPr>
                <a:t>NTU Athens</a:t>
              </a: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3586057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9429" y="684278"/>
            <a:ext cx="8550130" cy="2989948"/>
            <a:chOff x="351013" y="678736"/>
            <a:chExt cx="8550130" cy="2989948"/>
          </a:xfrm>
        </p:grpSpPr>
        <p:grpSp>
          <p:nvGrpSpPr>
            <p:cNvPr id="4" name="Group 3"/>
            <p:cNvGrpSpPr/>
            <p:nvPr/>
          </p:nvGrpSpPr>
          <p:grpSpPr>
            <a:xfrm>
              <a:off x="351013" y="678736"/>
              <a:ext cx="4302702" cy="2933992"/>
              <a:chOff x="3352533" y="484771"/>
              <a:chExt cx="3370552" cy="219139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54" r="1770"/>
              <a:stretch/>
            </p:blipFill>
            <p:spPr>
              <a:xfrm>
                <a:off x="3426162" y="484771"/>
                <a:ext cx="3296923" cy="2191398"/>
              </a:xfrm>
              <a:prstGeom prst="rect">
                <a:avLst/>
              </a:prstGeom>
              <a:ln>
                <a:noFill/>
              </a:ln>
              <a:effectLst>
                <a:outerShdw blurRad="190500" algn="tl" rotWithShape="0">
                  <a:srgbClr val="000000">
                    <a:alpha val="70000"/>
                  </a:srgbClr>
                </a:outerShdw>
              </a:effectLst>
            </p:spPr>
          </p:pic>
          <p:sp>
            <p:nvSpPr>
              <p:cNvPr id="6" name="TextBox 5"/>
              <p:cNvSpPr txBox="1"/>
              <p:nvPr/>
            </p:nvSpPr>
            <p:spPr>
              <a:xfrm>
                <a:off x="3352533" y="521572"/>
                <a:ext cx="1065797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Tandem Lab at the ground floor</a:t>
                </a:r>
              </a:p>
            </p:txBody>
          </p:sp>
        </p:grp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47707" y="678736"/>
              <a:ext cx="4153436" cy="298994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9" name="TextBox 8"/>
            <p:cNvSpPr txBox="1"/>
            <p:nvPr/>
          </p:nvSpPr>
          <p:spPr>
            <a:xfrm>
              <a:off x="7924858" y="2570977"/>
              <a:ext cx="825667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Red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target </a:t>
              </a:r>
            </a:p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room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39502" y="1745622"/>
              <a:ext cx="938463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Green  target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B05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room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06220" y="2402044"/>
              <a:ext cx="851763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Tandem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Lab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Calibri" panose="020F0502020204030204"/>
                  <a:ea typeface="+mn-ea"/>
                  <a:cs typeface="+mn-cs"/>
                </a:rPr>
                <a:t>layout</a:t>
              </a:r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09" y="442541"/>
            <a:ext cx="8974550" cy="608572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 current infrastructure and planned upgrades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9401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445" y="684279"/>
            <a:ext cx="2835678" cy="2191208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" name="TextBox 19"/>
          <p:cNvSpPr txBox="1"/>
          <p:nvPr/>
        </p:nvSpPr>
        <p:spPr>
          <a:xfrm>
            <a:off x="162444" y="2308151"/>
            <a:ext cx="24034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250 </a:t>
            </a:r>
            <a:r>
              <a:rPr kumimoji="0" lang="en-US" sz="1600" b="0" i="0" u="none" strike="noStrike" kern="0" cap="none" spc="0" normalizeH="0" baseline="0" noProof="0" dirty="0" err="1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keV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PAPAP Accelerator</a:t>
            </a:r>
            <a:endParaRPr kumimoji="0" lang="el-GR" sz="1600" b="0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10000"/>
                    </a14:imgEffect>
                    <a14:imgEffect>
                      <a14:brightnessContrast bright="20000" contras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27255"/>
          <a:stretch/>
        </p:blipFill>
        <p:spPr>
          <a:xfrm>
            <a:off x="3138401" y="684280"/>
            <a:ext cx="2403415" cy="2202681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TextBox 21"/>
          <p:cNvSpPr txBox="1"/>
          <p:nvPr/>
        </p:nvSpPr>
        <p:spPr>
          <a:xfrm>
            <a:off x="3286296" y="2536933"/>
            <a:ext cx="1983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Proton micro-beam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 cstate="print">
            <a:lum bright="5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6550" t="27465" r="44027" b="32855"/>
          <a:stretch/>
        </p:blipFill>
        <p:spPr>
          <a:xfrm>
            <a:off x="5682094" y="684280"/>
            <a:ext cx="3293653" cy="2207112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3" name="TextBox 22"/>
          <p:cNvSpPr txBox="1"/>
          <p:nvPr/>
        </p:nvSpPr>
        <p:spPr>
          <a:xfrm>
            <a:off x="6224194" y="2308151"/>
            <a:ext cx="22094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RBS &amp; 4-axis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channeling chamber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0" t="16436" r="8706" b="8784"/>
          <a:stretch/>
        </p:blipFill>
        <p:spPr>
          <a:xfrm>
            <a:off x="162444" y="3067200"/>
            <a:ext cx="3938501" cy="3258214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r="1561" b="9514"/>
          <a:stretch/>
        </p:blipFill>
        <p:spPr>
          <a:xfrm>
            <a:off x="4267199" y="3067278"/>
            <a:ext cx="4725890" cy="3258000"/>
          </a:xfrm>
          <a:prstGeom prst="rect">
            <a:avLst/>
          </a:prstGeom>
          <a:ln>
            <a:solidFill>
              <a:srgbClr val="FFFF00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TextBox 11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 current infrastructure and planned upgrades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91578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48370" y="1121479"/>
            <a:ext cx="2544028" cy="1737360"/>
            <a:chOff x="174421" y="755009"/>
            <a:chExt cx="3188019" cy="2177153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21" y="813732"/>
              <a:ext cx="1462216" cy="211843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37625" y="813732"/>
              <a:ext cx="1624815" cy="2118430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636637" y="755009"/>
              <a:ext cx="536112" cy="53689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>
            <a:grpSpLocks noChangeAspect="1"/>
          </p:cNvGrpSpPr>
          <p:nvPr/>
        </p:nvGrpSpPr>
        <p:grpSpPr>
          <a:xfrm>
            <a:off x="284640" y="3050189"/>
            <a:ext cx="1544480" cy="2103120"/>
            <a:chOff x="676286" y="3712977"/>
            <a:chExt cx="1861685" cy="253506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6286" y="3712977"/>
              <a:ext cx="1861685" cy="253506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76286" y="4705350"/>
              <a:ext cx="114289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Rectangle 14"/>
            <p:cNvSpPr/>
            <p:nvPr/>
          </p:nvSpPr>
          <p:spPr>
            <a:xfrm>
              <a:off x="676286" y="5895975"/>
              <a:ext cx="114289" cy="1428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cxnSp>
        <p:nvCxnSpPr>
          <p:cNvPr id="32" name="Elbow Connector 31"/>
          <p:cNvCxnSpPr/>
          <p:nvPr/>
        </p:nvCxnSpPr>
        <p:spPr>
          <a:xfrm rot="5400000" flipH="1" flipV="1">
            <a:off x="1308701" y="2511240"/>
            <a:ext cx="914051" cy="1325880"/>
          </a:xfrm>
          <a:prstGeom prst="bentConnector3">
            <a:avLst>
              <a:gd name="adj1" fmla="val 61931"/>
            </a:avLst>
          </a:prstGeom>
          <a:ln w="12700">
            <a:solidFill>
              <a:srgbClr val="00206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1384852" y="2827745"/>
            <a:ext cx="7617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borehole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Ø 32 mm</a:t>
            </a: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1543" y="933898"/>
            <a:ext cx="3054483" cy="2240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0659" y="933898"/>
            <a:ext cx="1852972" cy="224028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cxnSp>
        <p:nvCxnSpPr>
          <p:cNvPr id="46" name="Straight Arrow Connector 45"/>
          <p:cNvCxnSpPr/>
          <p:nvPr/>
        </p:nvCxnSpPr>
        <p:spPr>
          <a:xfrm flipH="1">
            <a:off x="5315013" y="1926824"/>
            <a:ext cx="453006" cy="25167"/>
          </a:xfrm>
          <a:prstGeom prst="straightConnector1">
            <a:avLst/>
          </a:prstGeom>
          <a:ln w="41275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213541" y="1596660"/>
            <a:ext cx="6559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beam</a:t>
            </a: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727" y="3264847"/>
            <a:ext cx="4147275" cy="3192773"/>
          </a:xfrm>
          <a:prstGeom prst="rect">
            <a:avLst/>
          </a:prstGeom>
        </p:spPr>
      </p:pic>
      <p:pic>
        <p:nvPicPr>
          <p:cNvPr id="49" name="Picture 4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4929" y="3446437"/>
            <a:ext cx="2872989" cy="261852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1" name="TextBox 50"/>
          <p:cNvSpPr txBox="1"/>
          <p:nvPr/>
        </p:nvSpPr>
        <p:spPr>
          <a:xfrm>
            <a:off x="7747145" y="3511533"/>
            <a:ext cx="1029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efficiency ≈ 50%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(multiplicity = 2)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cap="small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NeoPtolemos</a:t>
            </a:r>
            <a:r>
              <a:rPr lang="en-US" sz="2400" cap="small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: 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A 14”x14” 4</a:t>
            </a:r>
            <a:r>
              <a:rPr lang="el-GR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π γ-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summing </a:t>
            </a:r>
            <a:r>
              <a:rPr lang="en-US" sz="2400" dirty="0" err="1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NaI</a:t>
            </a:r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(Tl) detector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1673" y="720436"/>
            <a:ext cx="8759329" cy="5737184"/>
          </a:xfrm>
          <a:prstGeom prst="rect">
            <a:avLst/>
          </a:prstGeom>
          <a:noFill/>
          <a:ln w="285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79748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2" r="865"/>
          <a:stretch/>
        </p:blipFill>
        <p:spPr>
          <a:xfrm>
            <a:off x="753685" y="669000"/>
            <a:ext cx="3602181" cy="28538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70" r="-39"/>
          <a:stretch/>
        </p:blipFill>
        <p:spPr>
          <a:xfrm>
            <a:off x="753685" y="3629723"/>
            <a:ext cx="3602182" cy="285387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358" y="671120"/>
            <a:ext cx="3802331" cy="28517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1358" y="3631845"/>
            <a:ext cx="3802331" cy="285174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12" name="Rectangle 11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GASPAR: Gamma Spectrometer for Astrophysics and Reactions</a:t>
            </a:r>
            <a:endParaRPr lang="en-US" sz="24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64294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21" name="Rectangle 20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draft technical design study for a cyclotron building at Demokritos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69" y="1228445"/>
            <a:ext cx="7752522" cy="4707802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246" y="2116340"/>
            <a:ext cx="8147508" cy="328486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29" t="10212" r="1001" b="11202"/>
          <a:stretch/>
        </p:blipFill>
        <p:spPr bwMode="auto">
          <a:xfrm>
            <a:off x="349848" y="867209"/>
            <a:ext cx="8444304" cy="54302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4" name="Rectangle 3"/>
          <p:cNvSpPr/>
          <p:nvPr/>
        </p:nvSpPr>
        <p:spPr>
          <a:xfrm>
            <a:off x="6732939" y="5211977"/>
            <a:ext cx="15856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800 k€</a:t>
            </a:r>
          </a:p>
        </p:txBody>
      </p:sp>
    </p:spTree>
    <p:extLst>
      <p:ext uri="{BB962C8B-B14F-4D97-AF65-F5344CB8AC3E}">
        <p14:creationId xmlns:p14="http://schemas.microsoft.com/office/powerpoint/2010/main" val="1459730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233" y="626068"/>
            <a:ext cx="9011985" cy="1330194"/>
            <a:chOff x="35709" y="2264879"/>
            <a:chExt cx="6766560" cy="100584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2842460" y="2264879"/>
              <a:ext cx="1827503" cy="2636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08337" y="1153054"/>
            <a:ext cx="10518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1" b="4134"/>
          <a:stretch/>
        </p:blipFill>
        <p:spPr>
          <a:xfrm>
            <a:off x="634248" y="2114762"/>
            <a:ext cx="7808997" cy="4320000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792480" y="2268382"/>
            <a:ext cx="7015639" cy="2198236"/>
            <a:chOff x="792480" y="2268382"/>
            <a:chExt cx="7015639" cy="2198236"/>
          </a:xfrm>
        </p:grpSpPr>
        <p:grpSp>
          <p:nvGrpSpPr>
            <p:cNvPr id="3" name="Group 2"/>
            <p:cNvGrpSpPr/>
            <p:nvPr/>
          </p:nvGrpSpPr>
          <p:grpSpPr>
            <a:xfrm>
              <a:off x="792480" y="2268382"/>
              <a:ext cx="3052693" cy="1276411"/>
              <a:chOff x="792480" y="2268382"/>
              <a:chExt cx="3052693" cy="1276411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792480" y="2268382"/>
                <a:ext cx="1292711" cy="1276411"/>
              </a:xfrm>
              <a:prstGeom prst="roundRect">
                <a:avLst/>
              </a:prstGeom>
              <a:solidFill>
                <a:srgbClr val="FF0000">
                  <a:alpha val="3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ounded Rectangle 11"/>
              <p:cNvSpPr/>
              <p:nvPr/>
            </p:nvSpPr>
            <p:spPr>
              <a:xfrm>
                <a:off x="2359095" y="2268382"/>
                <a:ext cx="1486078" cy="1276411"/>
              </a:xfrm>
              <a:prstGeom prst="roundRect">
                <a:avLst/>
              </a:prstGeom>
              <a:solidFill>
                <a:srgbClr val="FF0000">
                  <a:alpha val="30000"/>
                </a:srgbClr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4" name="Rounded Rectangle 13"/>
            <p:cNvSpPr/>
            <p:nvPr/>
          </p:nvSpPr>
          <p:spPr>
            <a:xfrm>
              <a:off x="5542189" y="2708957"/>
              <a:ext cx="144000" cy="828000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ounded Rectangle 14"/>
            <p:cNvSpPr/>
            <p:nvPr/>
          </p:nvSpPr>
          <p:spPr>
            <a:xfrm rot="5400000">
              <a:off x="7322119" y="3980618"/>
              <a:ext cx="144000" cy="828000"/>
            </a:xfrm>
            <a:prstGeom prst="roundRect">
              <a:avLst/>
            </a:prstGeom>
            <a:solidFill>
              <a:srgbClr val="FF0000">
                <a:alpha val="3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Donut 4"/>
          <p:cNvSpPr/>
          <p:nvPr/>
        </p:nvSpPr>
        <p:spPr>
          <a:xfrm>
            <a:off x="4389120" y="2532563"/>
            <a:ext cx="725975" cy="748048"/>
          </a:xfrm>
          <a:prstGeom prst="donu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 within Sub-Projects 2 and 6  (SP2, SP6)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12983218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233" y="626068"/>
            <a:ext cx="9011985" cy="1330194"/>
            <a:chOff x="35709" y="2264879"/>
            <a:chExt cx="6766560" cy="100584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2842460" y="2264879"/>
              <a:ext cx="1827503" cy="2636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08337" y="1153054"/>
            <a:ext cx="10518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/>
          </p:nvPr>
        </p:nvGraphicFramePr>
        <p:xfrm>
          <a:off x="448546" y="2120321"/>
          <a:ext cx="8246225" cy="4378730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{B301B821-A1FF-4177-AEE7-76D212191A09}</a:tableStyleId>
              </a:tblPr>
              <a:tblGrid>
                <a:gridCol w="557646">
                  <a:extLst>
                    <a:ext uri="{9D8B030D-6E8A-4147-A177-3AD203B41FA5}">
                      <a16:colId xmlns:a16="http://schemas.microsoft.com/office/drawing/2014/main" val="644163512"/>
                    </a:ext>
                  </a:extLst>
                </a:gridCol>
                <a:gridCol w="7688579">
                  <a:extLst>
                    <a:ext uri="{9D8B030D-6E8A-4147-A177-3AD203B41FA5}">
                      <a16:colId xmlns:a16="http://schemas.microsoft.com/office/drawing/2014/main" val="2191129727"/>
                    </a:ext>
                  </a:extLst>
                </a:gridCol>
              </a:tblGrid>
              <a:tr h="332836"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SP2</a:t>
                      </a:r>
                      <a:r>
                        <a:rPr lang="en-US" sz="1800" b="1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Upgrades    (Tender in progress; 1.674 M€) expected to complete by end of 2020</a:t>
                      </a:r>
                      <a:endParaRPr lang="en-US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817840805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36830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SNICS II Injection Beamline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807724559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2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36830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TORVIS Ion Source system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2529385694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4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36830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effectLst/>
                        </a:rPr>
                        <a:t>Pelletron</a:t>
                      </a:r>
                      <a:r>
                        <a:rPr lang="en-US" sz="1800" kern="1200" dirty="0">
                          <a:effectLst/>
                        </a:rPr>
                        <a:t> Charging System conversion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4277902554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5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Gas and foil strippers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743588112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6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TPS6 voltage stabilizer system with GVM, corona probe and Controller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318446765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7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err="1">
                          <a:effectLst/>
                        </a:rPr>
                        <a:t>AccelNET</a:t>
                      </a:r>
                      <a:r>
                        <a:rPr lang="en-US" sz="1800" kern="1200" dirty="0">
                          <a:effectLst/>
                        </a:rPr>
                        <a:t> computer control system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814240844"/>
                  </a:ext>
                </a:extLst>
              </a:tr>
              <a:tr h="456634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8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Beam Profile Monitor display system interfacing to </a:t>
                      </a:r>
                      <a:r>
                        <a:rPr lang="en-US" sz="1800" kern="1200" dirty="0" err="1">
                          <a:effectLst/>
                        </a:rPr>
                        <a:t>AccelNET</a:t>
                      </a:r>
                      <a:r>
                        <a:rPr lang="en-US" sz="1800" kern="1200" dirty="0">
                          <a:effectLst/>
                        </a:rPr>
                        <a:t> control system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421189181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9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5x Beam</a:t>
                      </a:r>
                      <a:r>
                        <a:rPr lang="en-US" sz="1800" kern="1200" baseline="0" dirty="0">
                          <a:effectLst/>
                        </a:rPr>
                        <a:t> </a:t>
                      </a:r>
                      <a:r>
                        <a:rPr lang="en-US" sz="1800" kern="1200" dirty="0">
                          <a:effectLst/>
                        </a:rPr>
                        <a:t>Profile Monitors (BPM80)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65609740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-5" dirty="0">
                          <a:effectLst/>
                        </a:rPr>
                        <a:t>10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New beam optics optimization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3114253564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-5" dirty="0">
                          <a:effectLst/>
                        </a:rPr>
                        <a:t>11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Supervision of Installation and testing by technician at “Demokritos”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248652158"/>
                  </a:ext>
                </a:extLst>
              </a:tr>
              <a:tr h="358926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>
                          <a:effectLst/>
                        </a:rPr>
                        <a:t>12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tc>
                  <a:txBody>
                    <a:bodyPr/>
                    <a:lstStyle/>
                    <a:p>
                      <a:pPr marL="64135" marR="17399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spc="-5" dirty="0">
                          <a:effectLst/>
                        </a:rPr>
                        <a:t>Ocean freight and insurance</a:t>
                      </a:r>
                      <a:endParaRPr lang="en-US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8419" marR="8419" marT="8419" marB="0" anchor="ctr"/>
                </a:tc>
                <a:extLst>
                  <a:ext uri="{0D108BD9-81ED-4DB2-BD59-A6C34878D82A}">
                    <a16:rowId xmlns:a16="http://schemas.microsoft.com/office/drawing/2014/main" val="1418697713"/>
                  </a:ext>
                </a:extLst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 within Sub-Project 2 (SP2)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2741042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10342"/>
            <a:ext cx="9144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000" dirty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CALIBRA Research Infrastructure:</a:t>
            </a:r>
            <a:endParaRPr lang="en-US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89887"/>
            <a:ext cx="9143999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Part of a long-term vision for a state-of-the-art nuclear infrastructure with complementary                 analytical facilities within the fully multidisciplinary scientific environment of “Demokritos”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7800" y="1582862"/>
            <a:ext cx="6608400" cy="4275238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5395667" y="3386427"/>
            <a:ext cx="1788996" cy="1521570"/>
            <a:chOff x="5379042" y="3763272"/>
            <a:chExt cx="1788996" cy="1521570"/>
          </a:xfrm>
        </p:grpSpPr>
        <p:sp>
          <p:nvSpPr>
            <p:cNvPr id="11" name="Oval 10"/>
            <p:cNvSpPr/>
            <p:nvPr/>
          </p:nvSpPr>
          <p:spPr>
            <a:xfrm rot="19612494">
              <a:off x="5420101" y="3763272"/>
              <a:ext cx="1706879" cy="1521570"/>
            </a:xfrm>
            <a:prstGeom prst="ellipse">
              <a:avLst/>
            </a:prstGeom>
            <a:noFill/>
            <a:ln w="57150">
              <a:solidFill>
                <a:schemeClr val="bg1"/>
              </a:solidFill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5379042" y="4108410"/>
              <a:ext cx="1788996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en-US" sz="2000" b="1" dirty="0" err="1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NuSTAR</a:t>
              </a:r>
              <a:r>
                <a:rPr lang="en-US" sz="2000" b="1" dirty="0">
                  <a:ln w="6600">
                    <a:solidFill>
                      <a:schemeClr val="accent2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dist="38100" dir="2700000" algn="tl" rotWithShape="0">
                      <a:schemeClr val="accent2"/>
                    </a:outerShdw>
                  </a:effectLst>
                </a:rPr>
                <a:t> infrastructure</a:t>
              </a:r>
            </a:p>
          </p:txBody>
        </p:sp>
      </p:grpSp>
      <p:sp>
        <p:nvSpPr>
          <p:cNvPr id="13" name="Rectangle 12"/>
          <p:cNvSpPr/>
          <p:nvPr/>
        </p:nvSpPr>
        <p:spPr>
          <a:xfrm>
            <a:off x="1344359" y="5802075"/>
            <a:ext cx="6455293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dirty="0" err="1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NuSTAR</a:t>
            </a:r>
            <a:r>
              <a:rPr lang="en-US" sz="20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Infrastructure was already proposed in April 2013 …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962400" y="27163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237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>
            <a:grpSpLocks noChangeAspect="1"/>
          </p:cNvGrpSpPr>
          <p:nvPr/>
        </p:nvGrpSpPr>
        <p:grpSpPr>
          <a:xfrm>
            <a:off x="68233" y="626068"/>
            <a:ext cx="9011985" cy="1330194"/>
            <a:chOff x="35709" y="2264879"/>
            <a:chExt cx="6766560" cy="1005840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5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7" name="TextBox 26"/>
            <p:cNvSpPr txBox="1"/>
            <p:nvPr/>
          </p:nvSpPr>
          <p:spPr>
            <a:xfrm>
              <a:off x="2842460" y="2264879"/>
              <a:ext cx="1827503" cy="2636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28" name="TextBox 27"/>
          <p:cNvSpPr txBox="1">
            <a:spLocks noChangeAspect="1"/>
          </p:cNvSpPr>
          <p:nvPr/>
        </p:nvSpPr>
        <p:spPr>
          <a:xfrm>
            <a:off x="108337" y="1153054"/>
            <a:ext cx="1051823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716" y="2071355"/>
            <a:ext cx="9035284" cy="452190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Rectangle 8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 within Sub-Project 2 (SP2)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14412002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950" y="626285"/>
            <a:ext cx="8353975" cy="570247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4045526" y="626285"/>
            <a:ext cx="4649981" cy="5647751"/>
            <a:chOff x="4045526" y="626285"/>
            <a:chExt cx="4649981" cy="5647751"/>
          </a:xfrm>
        </p:grpSpPr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045526" y="626285"/>
              <a:ext cx="4649981" cy="5647751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33" name="TextBox 32"/>
            <p:cNvSpPr txBox="1"/>
            <p:nvPr/>
          </p:nvSpPr>
          <p:spPr>
            <a:xfrm>
              <a:off x="4142705" y="5812371"/>
              <a:ext cx="445562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HFRI proposal: </a:t>
              </a:r>
              <a:r>
                <a:rPr lang="el-GR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2</a:t>
              </a:r>
              <a:r>
                <a:rPr lang="en-US" sz="2000" baseline="300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nd</a:t>
              </a:r>
              <a:r>
                <a:rPr lang="en-US" sz="20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Evaluation Phase</a:t>
              </a:r>
            </a:p>
          </p:txBody>
        </p:sp>
      </p:grpSp>
      <p:sp>
        <p:nvSpPr>
          <p:cNvPr id="8" name="Rectangle 7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planned upgrades:  SP3, SP4, SP5, SP7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2873943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998" y="891462"/>
            <a:ext cx="8744991" cy="517076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A very recent donation to CALIBRA: a 3 MV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Tandetron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AMS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24550497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797" b="809"/>
          <a:stretch/>
        </p:blipFill>
        <p:spPr>
          <a:xfrm>
            <a:off x="199506" y="723206"/>
            <a:ext cx="4186579" cy="233587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7685" b="1563"/>
          <a:stretch/>
        </p:blipFill>
        <p:spPr>
          <a:xfrm>
            <a:off x="4564494" y="710073"/>
            <a:ext cx="4409729" cy="23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505" y="3178619"/>
            <a:ext cx="4186579" cy="3139934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41" b="-143"/>
          <a:stretch/>
        </p:blipFill>
        <p:spPr>
          <a:xfrm>
            <a:off x="4564493" y="3178619"/>
            <a:ext cx="4409729" cy="3132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A very recent donation to CALIBRA: a 3 MV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Tandetron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AMS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3534164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31 steps of a tendering procedure …. </a:t>
            </a:r>
          </a:p>
        </p:txBody>
      </p:sp>
      <p:sp>
        <p:nvSpPr>
          <p:cNvPr id="2" name="Rectangle 1"/>
          <p:cNvSpPr>
            <a:spLocks noChangeAspect="1"/>
          </p:cNvSpPr>
          <p:nvPr/>
        </p:nvSpPr>
        <p:spPr>
          <a:xfrm>
            <a:off x="191840" y="830969"/>
            <a:ext cx="45000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Public-posting of the Decision for Budgetary Control of the Project, per expense category</a:t>
            </a:r>
          </a:p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Composition of the technical specifications by the Scientific Responsible</a:t>
            </a:r>
          </a:p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Fill in the Request for Supply (</a:t>
            </a:r>
            <a:r>
              <a:rPr lang="en-US" sz="1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RfS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) Form by the Institute Administration</a:t>
            </a:r>
          </a:p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Assignment of the </a:t>
            </a:r>
            <a:r>
              <a:rPr lang="en-US" sz="1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RfS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Form to the Procurement Dept., via “PAPYROS”                      (e-protocol platform)</a:t>
            </a:r>
          </a:p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Posting of the </a:t>
            </a:r>
            <a:r>
              <a:rPr lang="en-US" sz="1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RfS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Form at the National Electronic Public Procurement Platform (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ΚΗΜΔΗΣ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) by the Procurement Officer</a:t>
            </a:r>
          </a:p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If necessary: Update of the Project Application Form and approval by the Monitoring Committee.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response time: 15 cd</a:t>
            </a:r>
          </a:p>
          <a:p>
            <a:pPr marL="180000" lvl="0" indent="-180000">
              <a:buFont typeface="+mj-lt"/>
              <a:buAutoNum type="arabicPeriod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In between: </a:t>
            </a:r>
          </a:p>
          <a:p>
            <a:pPr marL="315450" lvl="0" indent="-171450">
              <a:buFont typeface="Wingdings" panose="05000000000000000000" pitchFamily="2" charset="2"/>
              <a:buChar char="q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Creation of electronic tenders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ΕΣΗΔΗΣ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(Public Procurement platform)      </a:t>
            </a:r>
          </a:p>
          <a:p>
            <a:pPr marL="144000" lvl="0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      maintained by the General Secretariat of Commerce</a:t>
            </a:r>
          </a:p>
          <a:p>
            <a:pPr marL="315450" lvl="0" indent="-171450">
              <a:buFont typeface="Wingdings" panose="05000000000000000000" pitchFamily="2" charset="2"/>
              <a:buChar char="q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Preparation of the Tender Documents: Analytical terms and conditions,   </a:t>
            </a:r>
          </a:p>
          <a:p>
            <a:pPr marL="144000" lvl="0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     Tender summary and the Decision for the Tender declaration. </a:t>
            </a:r>
          </a:p>
          <a:p>
            <a:pPr marL="144000" lvl="0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     Estimated time: 4-6 </a:t>
            </a:r>
            <a:r>
              <a:rPr lang="en-US" sz="10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wd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depending on workload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Uploading the Tender Documents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ΟΠΣ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(e-monitoring information platform), maintained by the Monitoring Committee, for pre-approval. </a:t>
            </a:r>
          </a:p>
          <a:p>
            <a:pPr lvl="0"/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    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response time: 15 cd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Comments by the Monitoring Committee regarding the Tender Documents 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Uploading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ΟΠΣ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the Revised Tender Documents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. Estimated time: 1-2 </a:t>
            </a:r>
            <a:r>
              <a:rPr lang="en-US" sz="1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wd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Approval of the Revised Tender Documents by the Monitoring Committee.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time 7 </a:t>
            </a:r>
            <a:r>
              <a:rPr lang="en-US" sz="1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wd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Assignment of the Decision for the Tender declaration at the President of Demokritos for signature. Posting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ΚΗΜΔΗΣ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by the Procurement Officer.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Publication of the Tender Documents at Demokritos site, Press and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ΚΗΜΔΗΣ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. If International Tender, it is published at the European Public Procurement platform (SIMAP) as well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While the tender is open for bids: public drawing amongst Demokritos researchers in order to create the Tender Evaluation Committee (3 members). Granting of electronic passwords to the members in order to handle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ΕΣΗΔΗΣ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for the electronic unsealing of proposals </a:t>
            </a:r>
          </a:p>
          <a:p>
            <a:pPr marL="180000" lvl="0" indent="-180000">
              <a:buFont typeface="+mj-lt"/>
              <a:buAutoNum type="arabicPeriod" startAt="8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Electronic unsealing and evaluation of the 1</a:t>
            </a:r>
            <a:r>
              <a:rPr lang="en-US" sz="1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st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phase – Participation Documents and Technical Proposals by the Tender Evaluation Committee at the date and time indicated in the Tender Documents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4691840" y="830969"/>
            <a:ext cx="4320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The results of the 1</a:t>
            </a:r>
            <a:r>
              <a:rPr lang="en-US" sz="1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st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phase are signed by the President of Demokritos and are publicly announced.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time 2-5 wd.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Electronic notification of the results to the participating companies through the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ΕΣΗΔΗΣ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platform.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Waiting time for possible objections 10 cd 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Electronic notification to the participating companies through the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ΕΣΗΔΗΣ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platform regarding the place and time of the unsealing of the 2</a:t>
            </a:r>
            <a:r>
              <a:rPr lang="en-US" sz="1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nd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phase – Financial offers. The place and time depend on the availability of the members of the Tender Evaluation Committee.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Electronic unsealing and evaluation of the 2</a:t>
            </a:r>
            <a:r>
              <a:rPr lang="en-US" sz="1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nd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phase – Financial Proposals by the Tender Evaluation Committee 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The results of the 2</a:t>
            </a:r>
            <a:r>
              <a:rPr lang="en-US" sz="1000" baseline="30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nd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phase are signed by the President of Demokritos and are publicly announced.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time 2-5 wd.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Electronic notification of the results to the participating companies through the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ΕΣΗΔΗΣ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platform. Invitation to the pre-awarded tenderer to submit the award supporting documents  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Waiting time for possible objections 10 cd 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Electronic submission and checking of the award supporting documents by the tender evaluation committee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The results of the Tender are signed by the President of Demokritos and are NOT publicly announced.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Uploading of the documents of the Tendering procedure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ΟΠΣ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along with the draft contract for pre-approval by the Monitoring Committee.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time until the answer: 15 cd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Comments by the Monitoring Committee regarding the Draft Contract, if any. Uploading at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ΟΠΣ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the Revised Draft Contract</a:t>
            </a:r>
            <a:r>
              <a:rPr lang="en-US" sz="1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.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time: 1-2 </a:t>
            </a:r>
            <a:r>
              <a:rPr lang="en-US" sz="1000" b="1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wd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 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Approval of Contract Assignment by the Monitoring Committee.                     </a:t>
            </a: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Estimated response time: 7wd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Public announcement of the tender results and electronic notification to tenderers, via </a:t>
            </a:r>
            <a:r>
              <a:rPr lang="el-GR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ΕΣΗΔΗΣ</a:t>
            </a: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.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Waiting time for possible objections: 10 cd</a:t>
            </a:r>
          </a:p>
          <a:p>
            <a:pPr marL="228600" lvl="0" indent="-228600">
              <a:buFont typeface="+mj-lt"/>
              <a:buAutoNum type="arabicPeriod" startAt="16"/>
            </a:pPr>
            <a:r>
              <a:rPr lang="en-US" sz="1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anose="02020603050405020304" pitchFamily="18" charset="0"/>
              </a:rPr>
              <a:t>Contract Award.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943302" y="5924671"/>
            <a:ext cx="3948325" cy="461665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r>
              <a:rPr lang="en-US" sz="2400" b="1" dirty="0">
                <a:ln/>
                <a:solidFill>
                  <a:srgbClr val="FF0000"/>
                </a:solidFill>
              </a:rPr>
              <a:t>at least 100 days are required</a:t>
            </a:r>
          </a:p>
        </p:txBody>
      </p:sp>
    </p:spTree>
    <p:extLst>
      <p:ext uri="{BB962C8B-B14F-4D97-AF65-F5344CB8AC3E}">
        <p14:creationId xmlns:p14="http://schemas.microsoft.com/office/powerpoint/2010/main" val="145518892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67552031"/>
              </p:ext>
            </p:extLst>
          </p:nvPr>
        </p:nvGraphicFramePr>
        <p:xfrm>
          <a:off x="597130" y="1097901"/>
          <a:ext cx="8053647" cy="243840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755073">
                  <a:extLst>
                    <a:ext uri="{9D8B030D-6E8A-4147-A177-3AD203B41FA5}">
                      <a16:colId xmlns:a16="http://schemas.microsoft.com/office/drawing/2014/main" val="1107603754"/>
                    </a:ext>
                  </a:extLst>
                </a:gridCol>
                <a:gridCol w="6428509">
                  <a:extLst>
                    <a:ext uri="{9D8B030D-6E8A-4147-A177-3AD203B41FA5}">
                      <a16:colId xmlns:a16="http://schemas.microsoft.com/office/drawing/2014/main" val="1319703761"/>
                    </a:ext>
                  </a:extLst>
                </a:gridCol>
                <a:gridCol w="870065">
                  <a:extLst>
                    <a:ext uri="{9D8B030D-6E8A-4147-A177-3AD203B41FA5}">
                      <a16:colId xmlns:a16="http://schemas.microsoft.com/office/drawing/2014/main" val="2265531267"/>
                    </a:ext>
                  </a:extLst>
                </a:gridCol>
              </a:tblGrid>
              <a:tr h="494030">
                <a:tc>
                  <a:txBody>
                    <a:bodyPr/>
                    <a:lstStyle/>
                    <a:p>
                      <a:pPr marL="80645" marR="73660" indent="-25400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spc="-5" dirty="0" err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Delive</a:t>
                      </a:r>
                      <a:r>
                        <a:rPr lang="en-US" sz="1200" b="1" spc="-5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 </a:t>
                      </a:r>
                      <a:r>
                        <a:rPr lang="en-US" sz="1200" b="1" spc="-5" dirty="0" err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rable</a:t>
                      </a:r>
                      <a:endParaRPr lang="en-US" sz="1200" dirty="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565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Title</a:t>
                      </a:r>
                      <a:endParaRPr lang="en-US" sz="1200" dirty="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565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8064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project month</a:t>
                      </a:r>
                      <a:endParaRPr lang="en-US" sz="1200" dirty="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565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3583575"/>
                  </a:ext>
                </a:extLst>
              </a:tr>
              <a:tr h="431800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D1.1.1</a:t>
                      </a:r>
                      <a:endParaRPr lang="en-US" sz="1200" dirty="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565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Report on the establishment of the International Scientific and Technical Advisory Committee (CALIBRA ISTAC) and the kick-off of the CALIBRA project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565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5656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5471865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D1.1.2</a:t>
                      </a:r>
                      <a:endParaRPr lang="en-US" sz="120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Report on the establishment of CALIBRA’s website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6659550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D1.1.3</a:t>
                      </a:r>
                      <a:endParaRPr lang="en-US" sz="120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Action plan for outreach activities and communication days for the public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635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067757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D1.1.4</a:t>
                      </a:r>
                      <a:endParaRPr lang="en-US" sz="120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Minutes of the International Scientific and Technical Advisory Committee meetings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annually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1695033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D1.1.5</a:t>
                      </a:r>
                      <a:endParaRPr lang="en-US" sz="120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Report on the recruitment of new</a:t>
                      </a:r>
                      <a:r>
                        <a:rPr lang="en-US" sz="1200" baseline="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 scientific and technical personnel</a:t>
                      </a:r>
                      <a:endParaRPr lang="en-US" sz="1200" dirty="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12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1900681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D1.1.6</a:t>
                      </a:r>
                      <a:endParaRPr lang="en-US" sz="120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Report on the dissemination of scientific results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18</a:t>
                      </a:r>
                      <a:r>
                        <a:rPr lang="en-US" sz="1200" spc="-2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_and_</a:t>
                      </a:r>
                      <a:r>
                        <a:rPr lang="en-US" sz="1200" spc="-15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 </a:t>
                      </a: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5162460"/>
                  </a:ext>
                </a:extLst>
              </a:tr>
              <a:tr h="252095">
                <a:tc>
                  <a:txBody>
                    <a:bodyPr/>
                    <a:lstStyle/>
                    <a:p>
                      <a:pPr marL="72390">
                        <a:lnSpc>
                          <a:spcPts val="1255"/>
                        </a:lnSpc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D1.1.7</a:t>
                      </a:r>
                      <a:endParaRPr lang="en-US" sz="1200">
                        <a:effectLst/>
                        <a:latin typeface="Segoe UI Semilight" panose="020B0402040204020203" pitchFamily="34" charset="0"/>
                        <a:ea typeface="Calibri" panose="020F0502020204030204" pitchFamily="34" charset="0"/>
                        <a:cs typeface="Segoe UI Semilight" panose="020B0402040204020203" pitchFamily="34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86995" marR="84455"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Report on activities relevant to Smart Specialization 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Segoe UI Semilight" panose="020B0402040204020203" pitchFamily="34" charset="0"/>
                          <a:ea typeface="Calibri" panose="020F0502020204030204" pitchFamily="34" charset="0"/>
                          <a:cs typeface="Segoe UI Semilight" panose="020B0402040204020203" pitchFamily="34" charset="0"/>
                        </a:rPr>
                        <a:t>36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99999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138417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684992" y="3842851"/>
            <a:ext cx="39308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2"/>
              </a:rPr>
              <a:t>http://www.inp.demokritos.gr/calibra/</a:t>
            </a:r>
            <a:r>
              <a:rPr lang="en-US" dirty="0"/>
              <a:t> 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33110"/>
            <a:ext cx="9144000" cy="779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Work Package 1.1 (WP 1.1) 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Coordination - Management - Promotion of the CALIBRA Research Infrastructure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660130" y="5283723"/>
            <a:ext cx="38766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http://tandeminp-gr.stackstaging.com/</a:t>
            </a:r>
            <a:r>
              <a:rPr lang="en-US" dirty="0"/>
              <a:t> </a:t>
            </a:r>
          </a:p>
        </p:txBody>
      </p:sp>
      <p:sp>
        <p:nvSpPr>
          <p:cNvPr id="8" name="Rectangle 7"/>
          <p:cNvSpPr/>
          <p:nvPr/>
        </p:nvSpPr>
        <p:spPr>
          <a:xfrm>
            <a:off x="2365754" y="4530502"/>
            <a:ext cx="45182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4"/>
              </a:rPr>
              <a:t>http://project-calibra-gr.stackstaging.com/v1/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27269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133110"/>
            <a:ext cx="9144000" cy="8032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Work Package 1.3 (WP 1.3) </a:t>
            </a:r>
          </a:p>
          <a:p>
            <a:pPr algn="ctr">
              <a:lnSpc>
                <a:spcPct val="110000"/>
              </a:lnSpc>
            </a:pPr>
            <a:r>
              <a:rPr lang="en-US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Nuclear Structure, Astrophysics and Reactions – </a:t>
            </a:r>
            <a:r>
              <a:rPr lang="en-US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NuSTAR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0709434"/>
              </p:ext>
            </p:extLst>
          </p:nvPr>
        </p:nvGraphicFramePr>
        <p:xfrm>
          <a:off x="749444" y="1271898"/>
          <a:ext cx="7667597" cy="30119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Document" r:id="rId3" imgW="6302211" imgH="2481514" progId="Word.Document.12">
                  <p:embed/>
                </p:oleObj>
              </mc:Choice>
              <mc:Fallback>
                <p:oleObj name="Document" r:id="rId3" imgW="6302211" imgH="248151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49444" y="1271898"/>
                        <a:ext cx="7667597" cy="301192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808921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6796691"/>
              </p:ext>
            </p:extLst>
          </p:nvPr>
        </p:nvGraphicFramePr>
        <p:xfrm>
          <a:off x="526812" y="330013"/>
          <a:ext cx="8090376" cy="13500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2" name="Document" r:id="rId3" imgW="6335609" imgH="1057294" progId="Word.Document.12">
                  <p:embed/>
                </p:oleObj>
              </mc:Choice>
              <mc:Fallback>
                <p:oleObj name="Document" r:id="rId3" imgW="6335609" imgH="10572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26812" y="330013"/>
                        <a:ext cx="8090376" cy="135008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63261008"/>
              </p:ext>
            </p:extLst>
          </p:nvPr>
        </p:nvGraphicFramePr>
        <p:xfrm>
          <a:off x="526812" y="1703075"/>
          <a:ext cx="8090376" cy="17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" name="Document" r:id="rId5" imgW="6335609" imgH="1381094" progId="Word.Document.12">
                  <p:embed/>
                </p:oleObj>
              </mc:Choice>
              <mc:Fallback>
                <p:oleObj name="Document" r:id="rId5" imgW="6335609" imgH="1381094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6812" y="1703075"/>
                        <a:ext cx="8090376" cy="1763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2" name="Rectangle 1"/>
          <p:cNvSpPr/>
          <p:nvPr/>
        </p:nvSpPr>
        <p:spPr>
          <a:xfrm>
            <a:off x="138545" y="27842"/>
            <a:ext cx="8872451" cy="6526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b="1" u="sng" dirty="0">
                <a:solidFill>
                  <a:srgbClr val="0066FF"/>
                </a:solidFill>
                <a:latin typeface="Segoe UI Semilight" panose="020B04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Work Package 1.9 (WP 1.9):</a:t>
            </a:r>
            <a:endParaRPr lang="en-US" sz="1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sz="1600" b="1" dirty="0">
                <a:latin typeface="Segoe UI Semilight" panose="020B04020402040202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 of CALIBRA Users</a:t>
            </a:r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400708"/>
            <a:ext cx="9144000" cy="6778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b="1" u="sng" dirty="0">
                <a:solidFill>
                  <a:srgbClr val="0066FF"/>
                </a:solidFill>
                <a:latin typeface="Segoe UI Semilight" panose="020B0402040204020203" pitchFamily="34" charset="0"/>
                <a:ea typeface="Times New Roman" panose="02020603050405020304" pitchFamily="18" charset="0"/>
                <a:cs typeface="Segoe UI Semilight" panose="020B0402040204020203" pitchFamily="34" charset="0"/>
              </a:rPr>
              <a:t>Work Package 1.10 (WP 1.10):</a:t>
            </a:r>
            <a:endParaRPr lang="en-US" dirty="0">
              <a:latin typeface="Segoe UI Semilight" panose="020B0402040204020203" pitchFamily="34" charset="0"/>
              <a:ea typeface="Calibri" panose="020F0502020204030204" pitchFamily="34" charset="0"/>
              <a:cs typeface="Segoe UI Semilight" panose="020B0402040204020203" pitchFamily="34" charset="0"/>
            </a:endParaRPr>
          </a:p>
          <a:p>
            <a:pPr algn="ctr">
              <a:lnSpc>
                <a:spcPct val="11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b="1" dirty="0">
                <a:latin typeface="Segoe UI Semilight" panose="020B0402040204020203" pitchFamily="34" charset="0"/>
                <a:ea typeface="Calibri" panose="020F0502020204030204" pitchFamily="34" charset="0"/>
                <a:cs typeface="Segoe UI Semilight" panose="020B0402040204020203" pitchFamily="34" charset="0"/>
              </a:rPr>
              <a:t>International Collaboration and Promotion of CALIBRA</a:t>
            </a:r>
            <a:endParaRPr lang="en-US" dirty="0">
              <a:latin typeface="Segoe UI Semilight" panose="020B0402040204020203" pitchFamily="34" charset="0"/>
              <a:ea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87869181"/>
              </p:ext>
            </p:extLst>
          </p:nvPr>
        </p:nvGraphicFramePr>
        <p:xfrm>
          <a:off x="526812" y="3537590"/>
          <a:ext cx="8090376" cy="2497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4" name="Document" r:id="rId7" imgW="6335609" imgH="1956101" progId="Word.Document.12">
                  <p:embed/>
                </p:oleObj>
              </mc:Choice>
              <mc:Fallback>
                <p:oleObj name="Document" r:id="rId7" imgW="6335609" imgH="1956101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26812" y="3537590"/>
                        <a:ext cx="8090376" cy="249745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Rectangle 9"/>
          <p:cNvSpPr/>
          <p:nvPr/>
        </p:nvSpPr>
        <p:spPr>
          <a:xfrm>
            <a:off x="33250" y="3186076"/>
            <a:ext cx="91440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b="1" u="sng" dirty="0">
                <a:solidFill>
                  <a:srgbClr val="0066FF"/>
                </a:solidFill>
                <a:latin typeface="Segoe UI Semilight" panose="020B0402040204020203" pitchFamily="34" charset="0"/>
                <a:ea typeface="Times New Roman" panose="02020603050405020304" pitchFamily="18" charset="0"/>
                <a:cs typeface="Segoe UI Semilight" panose="020B0402040204020203" pitchFamily="34" charset="0"/>
              </a:rPr>
              <a:t>Work Package 1.11 (WP 1.11):</a:t>
            </a:r>
            <a:endParaRPr lang="en-US" dirty="0">
              <a:latin typeface="Segoe UI Semilight" panose="020B0402040204020203" pitchFamily="34" charset="0"/>
              <a:ea typeface="Calibri" panose="020F0502020204030204" pitchFamily="34" charset="0"/>
              <a:cs typeface="Segoe UI Semilight" panose="020B0402040204020203" pitchFamily="34" charset="0"/>
            </a:endParaRPr>
          </a:p>
          <a:p>
            <a:pPr algn="ctr">
              <a:lnSpc>
                <a:spcPct val="11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b="1" dirty="0">
                <a:latin typeface="Segoe UI Semilight" panose="020B0402040204020203" pitchFamily="34" charset="0"/>
                <a:ea typeface="Calibri" panose="020F0502020204030204" pitchFamily="34" charset="0"/>
                <a:cs typeface="Segoe UI Semilight" panose="020B0402040204020203" pitchFamily="34" charset="0"/>
              </a:rPr>
              <a:t>Technology Transfer and Smart Specialization</a:t>
            </a:r>
            <a:endParaRPr lang="en-US" dirty="0">
              <a:latin typeface="Segoe UI Semilight" panose="020B0402040204020203" pitchFamily="34" charset="0"/>
              <a:ea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3251" y="5447079"/>
            <a:ext cx="911075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0000"/>
              </a:lnSpc>
            </a:pPr>
            <a:r>
              <a:rPr lang="en-US" b="1" u="sng" dirty="0">
                <a:solidFill>
                  <a:srgbClr val="0066FF"/>
                </a:solidFill>
                <a:latin typeface="Segoe UI Semilight" panose="020B0402040204020203" pitchFamily="34" charset="0"/>
                <a:ea typeface="Times New Roman" panose="02020603050405020304" pitchFamily="18" charset="0"/>
                <a:cs typeface="Segoe UI Semilight" panose="020B0402040204020203" pitchFamily="34" charset="0"/>
              </a:rPr>
              <a:t>Work Package 1.12 (WP 1.12):</a:t>
            </a:r>
            <a:endParaRPr lang="en-US" dirty="0">
              <a:latin typeface="Segoe UI Semilight" panose="020B0402040204020203" pitchFamily="34" charset="0"/>
              <a:ea typeface="Calibri" panose="020F0502020204030204" pitchFamily="34" charset="0"/>
              <a:cs typeface="Segoe UI Semilight" panose="020B0402040204020203" pitchFamily="34" charset="0"/>
            </a:endParaRPr>
          </a:p>
          <a:p>
            <a:pPr algn="ctr">
              <a:lnSpc>
                <a:spcPct val="110000"/>
              </a:lnSpc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en-US" b="1" dirty="0" err="1">
                <a:latin typeface="Segoe UI Semilight" panose="020B0402040204020203" pitchFamily="34" charset="0"/>
                <a:ea typeface="Calibri" panose="020F0502020204030204" pitchFamily="34" charset="0"/>
                <a:cs typeface="Segoe UI Semilight" panose="020B0402040204020203" pitchFamily="34" charset="0"/>
              </a:rPr>
              <a:t>InternationalTechnology</a:t>
            </a:r>
            <a:r>
              <a:rPr lang="en-US" b="1" dirty="0">
                <a:latin typeface="Segoe UI Semilight" panose="020B0402040204020203" pitchFamily="34" charset="0"/>
                <a:ea typeface="Calibri" panose="020F0502020204030204" pitchFamily="34" charset="0"/>
                <a:cs typeface="Segoe UI Semilight" panose="020B0402040204020203" pitchFamily="34" charset="0"/>
              </a:rPr>
              <a:t> Educational and Training Activities</a:t>
            </a:r>
            <a:endParaRPr lang="en-US" dirty="0">
              <a:latin typeface="Segoe UI Semilight" panose="020B0402040204020203" pitchFamily="34" charset="0"/>
              <a:ea typeface="Calibri" panose="020F0502020204030204" pitchFamily="34" charset="0"/>
              <a:cs typeface="Segoe UI Semilight" panose="020B0402040204020203" pitchFamily="34" charset="0"/>
            </a:endParaRPr>
          </a:p>
        </p:txBody>
      </p:sp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1108772"/>
              </p:ext>
            </p:extLst>
          </p:nvPr>
        </p:nvGraphicFramePr>
        <p:xfrm>
          <a:off x="519031" y="5790840"/>
          <a:ext cx="8098157" cy="11220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5" name="Document" r:id="rId9" imgW="6335609" imgH="877963" progId="Word.Document.12">
                  <p:embed/>
                </p:oleObj>
              </mc:Choice>
              <mc:Fallback>
                <p:oleObj name="Document" r:id="rId9" imgW="6335609" imgH="877963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19031" y="5790840"/>
                        <a:ext cx="8098157" cy="11220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47881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91490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783418" y="870152"/>
            <a:ext cx="3609570" cy="5256000"/>
            <a:chOff x="583913" y="531948"/>
            <a:chExt cx="3609570" cy="5237085"/>
          </a:xfrm>
        </p:grpSpPr>
        <p:pic>
          <p:nvPicPr>
            <p:cNvPr id="21" name="Picture 10" descr="LIBRA_cover"/>
            <p:cNvPicPr>
              <a:picLocks noChangeAspect="1" noChangeArrowheads="1"/>
            </p:cNvPicPr>
            <p:nvPr/>
          </p:nvPicPr>
          <p:blipFill>
            <a:blip r:embed="rId2" cstate="print">
              <a:lum bright="-10000" contrast="4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5101" y="531948"/>
              <a:ext cx="3608382" cy="5237085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583913" y="755168"/>
              <a:ext cx="36095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el-GR" sz="1200" dirty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Submitted in 2008 to EC FP7/REGPOT </a:t>
              </a:r>
              <a:r>
                <a:rPr lang="en-US" altLang="el-GR" sz="1200" dirty="0" err="1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programme</a:t>
              </a:r>
              <a:endParaRPr lang="en-US" altLang="el-GR" sz="1200" dirty="0">
                <a:solidFill>
                  <a:srgbClr val="66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1618212" y="4358331"/>
              <a:ext cx="2477192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/>
              <a:r>
                <a:rPr lang="en-US" altLang="el-GR" sz="1400" dirty="0">
                  <a:solidFill>
                    <a:srgbClr val="66003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scored excellent:  14.5/15 </a:t>
              </a:r>
            </a:p>
            <a:p>
              <a:pPr algn="r"/>
              <a:r>
                <a:rPr lang="en-US" altLang="el-GR" sz="1400" dirty="0">
                  <a:solidFill>
                    <a:srgbClr val="A5002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rank 7 out of 451 proposals </a:t>
              </a:r>
            </a:p>
            <a:p>
              <a:pPr algn="r"/>
              <a:r>
                <a:rPr lang="en-US" altLang="el-GR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Budget :  1.403.398</a:t>
              </a: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772207" y="870152"/>
            <a:ext cx="3718108" cy="5256000"/>
            <a:chOff x="4838709" y="615586"/>
            <a:chExt cx="3718108" cy="52560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38709" y="615586"/>
              <a:ext cx="3718108" cy="525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4887130" y="1206827"/>
              <a:ext cx="2267352" cy="12951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Submitted in May 2010 to GSRT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within a call of the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National Strategic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Reference Framework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(</a:t>
              </a:r>
              <a:r>
                <a:rPr lang="el-GR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ΕΣΠΑ/</a:t>
              </a: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ESPA) </a:t>
              </a:r>
            </a:p>
            <a:p>
              <a:pPr eaLnBrk="1" hangingPunct="1">
                <a:lnSpc>
                  <a:spcPct val="110000"/>
                </a:lnSpc>
              </a:pPr>
              <a:r>
                <a:rPr lang="en-US" altLang="el-GR" sz="12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2007-2013</a:t>
              </a:r>
            </a:p>
          </p:txBody>
        </p:sp>
        <p:sp>
          <p:nvSpPr>
            <p:cNvPr id="27" name="TextBox 26"/>
            <p:cNvSpPr txBox="1">
              <a:spLocks noChangeArrowheads="1"/>
            </p:cNvSpPr>
            <p:nvPr/>
          </p:nvSpPr>
          <p:spPr bwMode="auto">
            <a:xfrm>
              <a:off x="4887130" y="5469443"/>
              <a:ext cx="3580767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el-GR" sz="12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egoe UI Semilight" panose="020B0402040204020203" pitchFamily="34" charset="0"/>
                  <a:cs typeface="Segoe UI Semilight" panose="020B0402040204020203" pitchFamily="34" charset="0"/>
                </a:rPr>
                <a:t>Call announced but not implemented … </a:t>
              </a:r>
            </a:p>
          </p:txBody>
        </p:sp>
      </p:grpSp>
      <p:pic>
        <p:nvPicPr>
          <p:cNvPr id="29" name="Picture 19"/>
          <p:cNvPicPr>
            <a:picLocks noChangeAspect="1" noChangeArrowheads="1"/>
          </p:cNvPicPr>
          <p:nvPr/>
        </p:nvPicPr>
        <p:blipFill>
          <a:blip r:embed="rId4" cstate="print">
            <a:lum contras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1654" y="2585788"/>
            <a:ext cx="1360265" cy="489921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29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Ancestors of CALIBRA</a:t>
            </a:r>
          </a:p>
        </p:txBody>
      </p:sp>
    </p:spTree>
    <p:extLst>
      <p:ext uri="{BB962C8B-B14F-4D97-AF65-F5344CB8AC3E}">
        <p14:creationId xmlns:p14="http://schemas.microsoft.com/office/powerpoint/2010/main" val="4229871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17 MeV </a:t>
            </a:r>
            <a:r>
              <a:rPr lang="en-US" sz="2400" cap="small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Scanditronix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Cyclotron donated by UMC Groningen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5310973" y="970776"/>
            <a:ext cx="3420000" cy="2236523"/>
            <a:chOff x="4572000" y="806953"/>
            <a:chExt cx="3420000" cy="223652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r="379" b="1998"/>
            <a:stretch/>
          </p:blipFill>
          <p:spPr>
            <a:xfrm>
              <a:off x="4572000" y="806953"/>
              <a:ext cx="3420000" cy="2232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0" name="TextBox 9"/>
            <p:cNvSpPr txBox="1"/>
            <p:nvPr/>
          </p:nvSpPr>
          <p:spPr>
            <a:xfrm>
              <a:off x="4653911" y="2735699"/>
              <a:ext cx="86573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3/2012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itannic Bold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67303" y="3310747"/>
            <a:ext cx="2893495" cy="2188964"/>
            <a:chOff x="580893" y="3236920"/>
            <a:chExt cx="2893495" cy="2188964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02" t="3961" r="16926" b="887"/>
            <a:stretch/>
          </p:blipFill>
          <p:spPr>
            <a:xfrm>
              <a:off x="580893" y="3236920"/>
              <a:ext cx="2893495" cy="218896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5" name="TextBox 14"/>
            <p:cNvSpPr txBox="1"/>
            <p:nvPr/>
          </p:nvSpPr>
          <p:spPr>
            <a:xfrm>
              <a:off x="2468690" y="5089132"/>
              <a:ext cx="97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10/2015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itannic Bold" pitchFamily="34" charset="0"/>
                <a:ea typeface="+mn-ea"/>
                <a:cs typeface="+mn-cs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744674" y="3301778"/>
            <a:ext cx="2955193" cy="2188800"/>
            <a:chOff x="5858264" y="3227951"/>
            <a:chExt cx="2955193" cy="21888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-698" b="369"/>
            <a:stretch/>
          </p:blipFill>
          <p:spPr>
            <a:xfrm>
              <a:off x="5864009" y="3227951"/>
              <a:ext cx="2949448" cy="218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1" name="TextBox 20"/>
            <p:cNvSpPr txBox="1"/>
            <p:nvPr/>
          </p:nvSpPr>
          <p:spPr>
            <a:xfrm>
              <a:off x="5858264" y="5084164"/>
              <a:ext cx="97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2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/201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6</a:t>
              </a: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488836" y="947197"/>
            <a:ext cx="1714011" cy="2261454"/>
            <a:chOff x="3602426" y="873370"/>
            <a:chExt cx="1714011" cy="22614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9431"/>
            <a:stretch/>
          </p:blipFill>
          <p:spPr>
            <a:xfrm>
              <a:off x="3602426" y="873370"/>
              <a:ext cx="1714011" cy="2261454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4" name="TextBox 23"/>
            <p:cNvSpPr txBox="1"/>
            <p:nvPr/>
          </p:nvSpPr>
          <p:spPr>
            <a:xfrm>
              <a:off x="3626021" y="2811550"/>
              <a:ext cx="1662894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Target system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7303" y="970776"/>
            <a:ext cx="2941804" cy="2240969"/>
            <a:chOff x="580893" y="896949"/>
            <a:chExt cx="2941804" cy="2240969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7"/>
            <a:srcRect l="6096" t="4294" r="6096" b="4292"/>
            <a:stretch/>
          </p:blipFill>
          <p:spPr>
            <a:xfrm>
              <a:off x="580893" y="896949"/>
              <a:ext cx="2890687" cy="2240969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2" name="TextBox 11"/>
            <p:cNvSpPr txBox="1"/>
            <p:nvPr/>
          </p:nvSpPr>
          <p:spPr>
            <a:xfrm>
              <a:off x="1571306" y="2812814"/>
              <a:ext cx="19513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MC-17F PET cyclotron</a:t>
              </a:r>
              <a:endParaRPr kumimoji="0" lang="el-GR" sz="1400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n-ea"/>
                <a:cs typeface="+mn-cs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3497354" y="3310747"/>
            <a:ext cx="2160000" cy="2188800"/>
            <a:chOff x="3610944" y="3236920"/>
            <a:chExt cx="2160000" cy="2188800"/>
          </a:xfrm>
        </p:grpSpPr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91" t="5675" r="20243" b="11147"/>
            <a:stretch/>
          </p:blipFill>
          <p:spPr>
            <a:xfrm>
              <a:off x="3610944" y="3236920"/>
              <a:ext cx="2160000" cy="21888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TextBox 19"/>
            <p:cNvSpPr txBox="1"/>
            <p:nvPr/>
          </p:nvSpPr>
          <p:spPr>
            <a:xfrm>
              <a:off x="4250018" y="5108974"/>
              <a:ext cx="97318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2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/201</a:t>
              </a:r>
              <a:r>
                <a:rPr kumimoji="0" lang="en-US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6</a:t>
              </a:r>
            </a:p>
          </p:txBody>
        </p:sp>
      </p:grpSp>
      <p:sp>
        <p:nvSpPr>
          <p:cNvPr id="26" name="TextBox 25"/>
          <p:cNvSpPr txBox="1">
            <a:spLocks noChangeArrowheads="1"/>
          </p:cNvSpPr>
          <p:nvPr/>
        </p:nvSpPr>
        <p:spPr bwMode="auto">
          <a:xfrm>
            <a:off x="467304" y="5854438"/>
            <a:ext cx="826367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l-GR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As of today no Cyclotron for R&amp;D is installed in Greece … </a:t>
            </a:r>
          </a:p>
        </p:txBody>
      </p:sp>
      <p:grpSp>
        <p:nvGrpSpPr>
          <p:cNvPr id="34" name="Group 33"/>
          <p:cNvGrpSpPr/>
          <p:nvPr/>
        </p:nvGrpSpPr>
        <p:grpSpPr>
          <a:xfrm>
            <a:off x="2698330" y="1693392"/>
            <a:ext cx="3849384" cy="3991003"/>
            <a:chOff x="2630917" y="1122455"/>
            <a:chExt cx="3849384" cy="3991003"/>
          </a:xfrm>
        </p:grpSpPr>
        <p:grpSp>
          <p:nvGrpSpPr>
            <p:cNvPr id="28" name="Group 27"/>
            <p:cNvGrpSpPr/>
            <p:nvPr/>
          </p:nvGrpSpPr>
          <p:grpSpPr>
            <a:xfrm>
              <a:off x="2630917" y="1126592"/>
              <a:ext cx="3849384" cy="3986866"/>
              <a:chOff x="188031" y="2681241"/>
              <a:chExt cx="2799792" cy="2624842"/>
            </a:xfrm>
          </p:grpSpPr>
          <p:grpSp>
            <p:nvGrpSpPr>
              <p:cNvPr id="29" name="Group 28"/>
              <p:cNvGrpSpPr/>
              <p:nvPr/>
            </p:nvGrpSpPr>
            <p:grpSpPr>
              <a:xfrm>
                <a:off x="188031" y="2681241"/>
                <a:ext cx="2799792" cy="2624842"/>
                <a:chOff x="188031" y="2681241"/>
                <a:chExt cx="2799792" cy="2624842"/>
              </a:xfrm>
            </p:grpSpPr>
            <p:pic>
              <p:nvPicPr>
                <p:cNvPr id="31" name="Picture 30"/>
                <p:cNvPicPr>
                  <a:picLocks noChangeAspect="1"/>
                </p:cNvPicPr>
                <p:nvPr/>
              </p:nvPicPr>
              <p:blipFill>
                <a:blip r:embed="rId9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031" y="2681241"/>
                  <a:ext cx="2799792" cy="703546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  <p:pic>
              <p:nvPicPr>
                <p:cNvPr id="32" name="Picture 31"/>
                <p:cNvPicPr>
                  <a:picLocks noChangeAspect="1"/>
                </p:cNvPicPr>
                <p:nvPr/>
              </p:nvPicPr>
              <p:blipFill>
                <a:blip r:embed="rId10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188031" y="3411445"/>
                  <a:ext cx="2799792" cy="1894638"/>
                </a:xfrm>
                <a:prstGeom prst="rect">
                  <a:avLst/>
                </a:prstGeom>
                <a:ln>
                  <a:noFill/>
                </a:ln>
                <a:effectLst>
                  <a:outerShdw blurRad="190500" algn="tl" rotWithShape="0">
                    <a:srgbClr val="000000">
                      <a:alpha val="70000"/>
                    </a:srgbClr>
                  </a:outerShdw>
                </a:effectLst>
              </p:spPr>
            </p:pic>
          </p:grpSp>
          <p:sp>
            <p:nvSpPr>
              <p:cNvPr id="30" name="Rectangle 29"/>
              <p:cNvSpPr/>
              <p:nvPr/>
            </p:nvSpPr>
            <p:spPr>
              <a:xfrm>
                <a:off x="1566712" y="5209538"/>
                <a:ext cx="1368152" cy="720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1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맑은 고딕"/>
                  <a:ea typeface="+mn-ea"/>
                  <a:cs typeface="+mn-cs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3940925" y="1122455"/>
              <a:ext cx="122936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7/12</a:t>
              </a:r>
              <a:r>
                <a:rPr kumimoji="0" lang="el-GR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uLnTx/>
                  <a:uFillTx/>
                  <a:latin typeface="Britannic Bold" pitchFamily="34" charset="0"/>
                  <a:ea typeface="+mn-ea"/>
                  <a:cs typeface="+mn-cs"/>
                </a:rPr>
                <a:t>/201</a:t>
              </a:r>
              <a:r>
                <a:rPr lang="en-US" sz="1400" dirty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Britannic Bold" pitchFamily="34" charset="0"/>
                </a:rPr>
                <a:t>2</a:t>
              </a:r>
              <a:endPara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Britannic Bold" pitchFamily="34" charset="0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2339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5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2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94" y="6532687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S. </a:t>
            </a:r>
            <a:r>
              <a:rPr lang="en-US" sz="1200" dirty="0" err="1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Harissopulos</a:t>
            </a:r>
            <a:r>
              <a:rPr lang="en-US" sz="1200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" panose="020B0502040204020203" pitchFamily="34" charset="0"/>
                <a:cs typeface="Segoe UI" panose="020B0502040204020203" pitchFamily="34" charset="0"/>
              </a:rPr>
              <a:t>, AUTH, May 2, 2017</a:t>
            </a:r>
            <a:endParaRPr lang="el-GR" sz="1200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2800" y="1227666"/>
            <a:ext cx="4823107" cy="48275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143340" y="642250"/>
            <a:ext cx="2175596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to deliver </a:t>
            </a:r>
          </a:p>
          <a:p>
            <a:pPr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ions</a:t>
            </a:r>
          </a:p>
          <a:p>
            <a:pPr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from the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lightest</a:t>
            </a:r>
          </a:p>
          <a:p>
            <a:pPr defTabSz="1219170">
              <a:defRPr/>
            </a:pPr>
            <a:r>
              <a:rPr lang="en-US" sz="2400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(proton - p)</a:t>
            </a:r>
          </a:p>
          <a:p>
            <a:pPr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to the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heaviest</a:t>
            </a:r>
          </a:p>
          <a:p>
            <a:pPr defTabSz="1219170">
              <a:defRPr/>
            </a:pPr>
            <a:r>
              <a:rPr lang="en-US" sz="2400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(Gold – Au)</a:t>
            </a:r>
          </a:p>
          <a:p>
            <a:pPr defTabSz="1219170">
              <a:defRPr/>
            </a:pPr>
            <a:endParaRPr lang="en-US" sz="2400" kern="0" dirty="0">
              <a:solidFill>
                <a:prstClr val="black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from a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Cluster of 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electrostatic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accelerators</a:t>
            </a:r>
          </a:p>
          <a:p>
            <a:pPr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and a cyclotron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103345" y="642249"/>
            <a:ext cx="2916248" cy="59400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to deliver</a:t>
            </a:r>
          </a:p>
          <a:p>
            <a:pPr algn="r" defTabSz="1219170">
              <a:defRPr/>
            </a:pPr>
            <a:r>
              <a:rPr lang="en-US" sz="2400" u="sng" kern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neutrons</a:t>
            </a:r>
          </a:p>
          <a:p>
            <a:pPr algn="r" defTabSz="1219170">
              <a:defRPr/>
            </a:pPr>
            <a:endParaRPr lang="el-GR" sz="3733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l-GR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FF0000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endParaRPr lang="en-US" sz="2400" kern="0" dirty="0">
              <a:solidFill>
                <a:srgbClr val="3333FF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  <a:p>
            <a:pPr algn="r"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with “fast”</a:t>
            </a:r>
          </a:p>
          <a:p>
            <a:pPr algn="r" defTabSz="1219170">
              <a:defRPr/>
            </a:pPr>
            <a:r>
              <a:rPr lang="en-US" sz="2400" kern="0" dirty="0">
                <a:solidFill>
                  <a:srgbClr val="3333FF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energies</a:t>
            </a:r>
          </a:p>
          <a:p>
            <a:pPr algn="r" defTabSz="1219170">
              <a:defRPr/>
            </a:pPr>
            <a:r>
              <a:rPr lang="en-US" sz="2400" kern="0" dirty="0">
                <a:solidFill>
                  <a:prstClr val="black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(1-30 MeV)</a:t>
            </a:r>
          </a:p>
          <a:p>
            <a:pPr algn="r" defTabSz="1219170">
              <a:spcBef>
                <a:spcPts val="800"/>
              </a:spcBef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as secondary beams</a:t>
            </a:r>
          </a:p>
          <a:p>
            <a:pPr algn="r" defTabSz="1219170">
              <a:defRPr/>
            </a:pPr>
            <a:r>
              <a:rPr lang="en-US" sz="2400" kern="0" dirty="0">
                <a:solidFill>
                  <a:srgbClr val="008000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from the accelerators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73447" y="1779171"/>
            <a:ext cx="1846146" cy="2410916"/>
          </a:xfrm>
          <a:prstGeom prst="rect">
            <a:avLst/>
          </a:prstGeom>
          <a:noFill/>
          <a:ln w="22225">
            <a:solidFill>
              <a:schemeClr val="accent1"/>
            </a:solidFill>
            <a:prstDash val="dash"/>
          </a:ln>
        </p:spPr>
        <p:txBody>
          <a:bodyPr wrap="none" rtlCol="0">
            <a:spAutoFit/>
          </a:bodyPr>
          <a:lstStyle/>
          <a:p>
            <a:pPr algn="r"/>
            <a:r>
              <a:rPr lang="en-US" sz="2400" dirty="0">
                <a:solidFill>
                  <a:srgbClr val="3333F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and thermal</a:t>
            </a:r>
          </a:p>
          <a:p>
            <a:pPr algn="r"/>
            <a:r>
              <a:rPr lang="en-US" sz="2400" dirty="0">
                <a:solidFill>
                  <a:srgbClr val="3333F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energies </a:t>
            </a:r>
          </a:p>
          <a:p>
            <a:pPr algn="r"/>
            <a:r>
              <a:rPr lang="en-US" sz="2400" dirty="0">
                <a:solidFill>
                  <a:prstClr val="black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(eV - keV)</a:t>
            </a:r>
          </a:p>
          <a:p>
            <a:pPr algn="r">
              <a:spcBef>
                <a:spcPts val="800"/>
              </a:spcBef>
            </a:pPr>
            <a:r>
              <a:rPr lang="en-US" sz="2400" dirty="0">
                <a:solidFill>
                  <a:srgbClr val="008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from a 5MW</a:t>
            </a:r>
          </a:p>
          <a:p>
            <a:pPr algn="r"/>
            <a:r>
              <a:rPr lang="en-US" sz="2400" dirty="0">
                <a:solidFill>
                  <a:srgbClr val="008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research </a:t>
            </a:r>
          </a:p>
          <a:p>
            <a:pPr algn="r"/>
            <a:r>
              <a:rPr lang="en-US" sz="2400" dirty="0">
                <a:solidFill>
                  <a:srgbClr val="008000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reactor</a:t>
            </a:r>
          </a:p>
        </p:txBody>
      </p:sp>
      <p:sp>
        <p:nvSpPr>
          <p:cNvPr id="17" name="Rectangle 16"/>
          <p:cNvSpPr/>
          <p:nvPr/>
        </p:nvSpPr>
        <p:spPr>
          <a:xfrm>
            <a:off x="0" y="133110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CALIBRA’s / </a:t>
            </a:r>
            <a:r>
              <a:rPr lang="en-US" sz="24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NuSTAR’s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 concept and core idea</a:t>
            </a:r>
          </a:p>
        </p:txBody>
      </p:sp>
    </p:spTree>
    <p:extLst>
      <p:ext uri="{BB962C8B-B14F-4D97-AF65-F5344CB8AC3E}">
        <p14:creationId xmlns:p14="http://schemas.microsoft.com/office/powerpoint/2010/main" val="17861290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64" y="3530331"/>
            <a:ext cx="6245632" cy="28095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306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cs typeface="Segoe UI Light" panose="020B0502040204020203" pitchFamily="34" charset="0"/>
              </a:rPr>
              <a:t>The National Roadmap for Research Infrastructures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664" y="752995"/>
            <a:ext cx="6165273" cy="260556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3" t="1292" r="3102" b="2682"/>
          <a:stretch/>
        </p:blipFill>
        <p:spPr bwMode="auto">
          <a:xfrm>
            <a:off x="1474047" y="765731"/>
            <a:ext cx="6301123" cy="4430360"/>
          </a:xfrm>
          <a:prstGeom prst="rect">
            <a:avLst/>
          </a:prstGeom>
          <a:ln>
            <a:noFill/>
          </a:ln>
          <a:effectLst/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918770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19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383" r="6960"/>
          <a:stretch/>
        </p:blipFill>
        <p:spPr>
          <a:xfrm>
            <a:off x="194837" y="735271"/>
            <a:ext cx="4098108" cy="24059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292945" y="599443"/>
            <a:ext cx="485105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Feb. 2-3, 2015: 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NuSTAR’s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(Pre)Kick-off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A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pril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2016 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</a:t>
            </a:r>
            <a:r>
              <a:rPr kumimoji="0" lang="en-US" sz="1400" b="1" i="0" u="none" strike="noStrike" kern="1200" cap="none" spc="0" normalizeH="0" baseline="0" noProof="0" dirty="0" err="1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ommunication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with GSRT 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(5 M€ per project)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May 5, 2016 : 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Results of evaluation regarding RIS3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(invitation to submit technical proposal – 4 M€ max budget)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October 31, 2016 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Technical proposal submitted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July 25,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Results of evaluation of technical proposal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(budget approved = 3.359.203,25 M€)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July 31,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Formal objection/appeal submitted 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October 26,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Result of the examination of the appeal received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(partially accepted /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Final Budget: 3.422.200 M€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)</a:t>
            </a:r>
          </a:p>
          <a:p>
            <a:pPr marL="144000" marR="0" lvl="0" indent="-1440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October </a:t>
            </a:r>
            <a:r>
              <a:rPr kumimoji="0" lang="el-GR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31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, 2017: </a:t>
            </a: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Ministerial decision received: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CALIBRA’s formal inclusion in the NSRF 2014-2020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4837" y="4173309"/>
            <a:ext cx="2082756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November 6, 2017: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Kick-off meeting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70 scientists from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15 Research Institutions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4" r="382"/>
          <a:stretch/>
        </p:blipFill>
        <p:spPr>
          <a:xfrm>
            <a:off x="2367299" y="3301640"/>
            <a:ext cx="6552000" cy="27743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5" name="TextBox 14"/>
          <p:cNvSpPr txBox="1"/>
          <p:nvPr/>
        </p:nvSpPr>
        <p:spPr>
          <a:xfrm>
            <a:off x="39760" y="6134592"/>
            <a:ext cx="90266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!!!  Project start :  July 2018  !!!</a:t>
            </a:r>
            <a:endParaRPr kumimoji="0" lang="en-US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Segoe UI Light" panose="020B0502040204020203" pitchFamily="34" charset="0"/>
              <a:ea typeface="+mn-ea"/>
              <a:cs typeface="Segoe UI Light" panose="020B0502040204020203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Sotiris Harissopulos, 2</a:t>
            </a:r>
            <a:r>
              <a:rPr kumimoji="0" lang="en-US" sz="12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nd</a:t>
            </a: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11" name="Rectangle 10"/>
          <p:cNvSpPr/>
          <p:nvPr/>
        </p:nvSpPr>
        <p:spPr>
          <a:xfrm>
            <a:off x="0" y="130619"/>
            <a:ext cx="9144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egoe UI Light" panose="020B0502040204020203" pitchFamily="34" charset="0"/>
                <a:ea typeface="+mn-ea"/>
                <a:cs typeface="Segoe UI Light" panose="020B0502040204020203" pitchFamily="34" charset="0"/>
              </a:rPr>
              <a:t>CALIBRA timelines</a:t>
            </a:r>
          </a:p>
        </p:txBody>
      </p:sp>
    </p:spTree>
    <p:extLst>
      <p:ext uri="{BB962C8B-B14F-4D97-AF65-F5344CB8AC3E}">
        <p14:creationId xmlns:p14="http://schemas.microsoft.com/office/powerpoint/2010/main" val="15014652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  <p:sp>
        <p:nvSpPr>
          <p:cNvPr id="4" name="Rectangle 3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</a:t>
            </a:r>
            <a:r>
              <a:rPr lang="el-GR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, 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the project</a:t>
            </a:r>
            <a:endParaRPr lang="en-US" sz="24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0358" y="684613"/>
            <a:ext cx="8362602" cy="4425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CALIBRA project (MIS 5002799) is implemented under the </a:t>
            </a:r>
            <a:r>
              <a:rPr lang="en-US" sz="16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Action “Reinforcement of the Research and Innovation Infrastructures”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which is funded by the 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Operational </a:t>
            </a:r>
            <a:r>
              <a:rPr lang="en-US" sz="16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Programme</a:t>
            </a:r>
            <a:r>
              <a:rPr lang="en-US" sz="1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 “Competitiveness, Entrepreneurship and Innovation” (NSRF 2014-2020)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and </a:t>
            </a:r>
            <a:r>
              <a:rPr lang="en-US" sz="16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co-financed by Greece and the European Union (European Regional Development Fund).</a:t>
            </a:r>
            <a:r>
              <a:rPr lang="en-US" sz="1600" dirty="0">
                <a:solidFill>
                  <a:srgbClr val="0000FF"/>
                </a:solidFill>
                <a:latin typeface="Segoe UI Semilight" panose="020B0402040204020203" pitchFamily="34" charset="0"/>
                <a:cs typeface="Segoe UI Semilight" panose="020B0402040204020203" pitchFamily="34" charset="0"/>
              </a:rPr>
              <a:t> </a:t>
            </a:r>
          </a:p>
          <a:p>
            <a:pPr algn="just">
              <a:lnSpc>
                <a:spcPct val="110000"/>
              </a:lnSpc>
            </a:pPr>
            <a:endParaRPr lang="en-US" sz="800" dirty="0">
              <a:solidFill>
                <a:srgbClr val="0000FF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The project aims at gradually establishing the initially proposed full-scale CALIBRA Research Infrastructure,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 open to the national and the European scientific community to conduct research at excellence level, develop innovative applications of increased socioeconomic impact, provide highly-specialized services, unique at the country level, to the public and private sector. </a:t>
            </a:r>
          </a:p>
          <a:p>
            <a:pPr algn="just">
              <a:lnSpc>
                <a:spcPct val="110000"/>
              </a:lnSpc>
            </a:pPr>
            <a:endParaRPr lang="en-US" sz="800" dirty="0"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  <a:p>
            <a:pPr algn="just">
              <a:lnSpc>
                <a:spcPct val="110000"/>
              </a:lnSpc>
            </a:pPr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Apart from fundamental research,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CALIBRA strives for contribution to the goals of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the National Strategy in Research and Technology regarding </a:t>
            </a:r>
            <a:r>
              <a:rPr lang="en-US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the country’s thematic priorities for smart specialization (RIS3)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with emphasis in </a:t>
            </a:r>
            <a:r>
              <a:rPr lang="en-US" sz="1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human health and radiopharmaceuticals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future energy sources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, </a:t>
            </a:r>
            <a:r>
              <a: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materials of technological interest, </a:t>
            </a:r>
            <a:r>
              <a:rPr lang="en-US" sz="16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cultural heritage, </a:t>
            </a:r>
            <a:r>
              <a:rPr lang="en-US" sz="1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environmental monitoring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and the </a:t>
            </a:r>
            <a:r>
              <a:rPr lang="en-US" sz="16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light" panose="020B0402040204020203" pitchFamily="34" charset="0"/>
                <a:cs typeface="Segoe UI Semilight" panose="020B0402040204020203" pitchFamily="34" charset="0"/>
              </a:rPr>
              <a:t>development of instrumentation </a:t>
            </a:r>
            <a:r>
              <a:rPr lang="en-US" sz="1600" dirty="0">
                <a:latin typeface="Segoe UI Semilight" panose="020B0402040204020203" pitchFamily="34" charset="0"/>
                <a:cs typeface="Segoe UI Semilight" panose="020B0402040204020203" pitchFamily="34" charset="0"/>
              </a:rPr>
              <a:t>and its testing under harsh irradiation environments.</a:t>
            </a:r>
            <a:endParaRPr lang="en-US" sz="1600" dirty="0">
              <a:solidFill>
                <a:srgbClr val="0000FF"/>
              </a:solidFill>
              <a:latin typeface="Segoe UI Semilight" panose="020B0402040204020203" pitchFamily="34" charset="0"/>
              <a:cs typeface="Segoe UI Semilight" panose="020B0402040204020203" pitchFamily="34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624584" y="5292044"/>
            <a:ext cx="5668449" cy="972000"/>
            <a:chOff x="1297617" y="5220000"/>
            <a:chExt cx="5668449" cy="972000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97617" y="5220000"/>
              <a:ext cx="3408231" cy="972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56822" y="5220000"/>
              <a:ext cx="510608" cy="972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202" y="5220000"/>
              <a:ext cx="563389" cy="972000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5069" y="5220000"/>
              <a:ext cx="900997" cy="909660"/>
            </a:xfrm>
            <a:prstGeom prst="rect">
              <a:avLst/>
            </a:prstGeom>
          </p:spPr>
        </p:pic>
      </p:grpSp>
      <p:pic>
        <p:nvPicPr>
          <p:cNvPr id="10" name="Picture 2" descr="C:\Users\sotiris\Desktop\1Evalution_INPP_Feb2014\Pics\calibra_#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489" y="732619"/>
            <a:ext cx="4714340" cy="425355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1517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0000" y="648000"/>
            <a:ext cx="7416000" cy="577473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7710" y="129600"/>
            <a:ext cx="9087898" cy="461665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CALIBRA’s</a:t>
            </a:r>
            <a:r>
              <a:rPr lang="en-US" sz="2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 subprojects and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Light" panose="020B0502040204020203" pitchFamily="34" charset="0"/>
                <a:ea typeface="Calibri" panose="020F0502020204030204" pitchFamily="34" charset="0"/>
                <a:cs typeface="Segoe UI Light" panose="020B0502040204020203" pitchFamily="34" charset="0"/>
              </a:rPr>
              <a:t>work packages</a:t>
            </a:r>
            <a:endParaRPr lang="en-US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6569917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Sotiris Harissopulos, 2</a:t>
            </a:r>
            <a:r>
              <a:rPr lang="en-US" sz="1200" baseline="30000" dirty="0">
                <a:latin typeface="Segoe UI Light" panose="020B0502040204020203" pitchFamily="34" charset="0"/>
                <a:cs typeface="Segoe UI Light" panose="020B0502040204020203" pitchFamily="34" charset="0"/>
              </a:rPr>
              <a:t>nd</a:t>
            </a:r>
            <a:r>
              <a:rPr lang="en-US" sz="1200" dirty="0">
                <a:latin typeface="Segoe UI Light" panose="020B0502040204020203" pitchFamily="34" charset="0"/>
                <a:cs typeface="Segoe UI Light" panose="020B0502040204020203" pitchFamily="34" charset="0"/>
              </a:rPr>
              <a:t> CALIBRA Meeting, Athens, 8-9 July 2019</a:t>
            </a:r>
          </a:p>
        </p:txBody>
      </p:sp>
    </p:spTree>
    <p:extLst>
      <p:ext uri="{BB962C8B-B14F-4D97-AF65-F5344CB8AC3E}">
        <p14:creationId xmlns:p14="http://schemas.microsoft.com/office/powerpoint/2010/main" val="7199922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2104</Words>
  <Application>Microsoft Office PowerPoint</Application>
  <PresentationFormat>On-screen Show (4:3)</PresentationFormat>
  <Paragraphs>276</Paragraphs>
  <Slides>28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9" baseType="lpstr">
      <vt:lpstr>맑은 고딕</vt:lpstr>
      <vt:lpstr>Arial</vt:lpstr>
      <vt:lpstr>Britannic Bold</vt:lpstr>
      <vt:lpstr>Calibri</vt:lpstr>
      <vt:lpstr>Calibri Light</vt:lpstr>
      <vt:lpstr>Segoe UI</vt:lpstr>
      <vt:lpstr>Segoe UI Light</vt:lpstr>
      <vt:lpstr>Segoe UI Semilight</vt:lpstr>
      <vt:lpstr>Wingdings</vt:lpstr>
      <vt:lpstr>Office Theme</vt:lpstr>
      <vt:lpstr>Document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sotirios charisopoulos</dc:creator>
  <cp:lastModifiedBy>CHARISOPOULOS, Sotirios</cp:lastModifiedBy>
  <cp:revision>52</cp:revision>
  <dcterms:created xsi:type="dcterms:W3CDTF">2019-07-07T18:29:31Z</dcterms:created>
  <dcterms:modified xsi:type="dcterms:W3CDTF">2019-11-21T11:33:11Z</dcterms:modified>
</cp:coreProperties>
</file>