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16"/>
  </p:notesMasterIdLst>
  <p:sldIdLst>
    <p:sldId id="467" r:id="rId2"/>
    <p:sldId id="496" r:id="rId3"/>
    <p:sldId id="468" r:id="rId4"/>
    <p:sldId id="507" r:id="rId5"/>
    <p:sldId id="445" r:id="rId6"/>
    <p:sldId id="480" r:id="rId7"/>
    <p:sldId id="479" r:id="rId8"/>
    <p:sldId id="435" r:id="rId9"/>
    <p:sldId id="498" r:id="rId10"/>
    <p:sldId id="499" r:id="rId11"/>
    <p:sldId id="505" r:id="rId12"/>
    <p:sldId id="506" r:id="rId13"/>
    <p:sldId id="501" r:id="rId14"/>
    <p:sldId id="50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C00"/>
    <a:srgbClr val="FFFF00"/>
    <a:srgbClr val="990099"/>
    <a:srgbClr val="CC00FF"/>
    <a:srgbClr val="28984B"/>
    <a:srgbClr val="FC9CEC"/>
    <a:srgbClr val="FF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Μεσαίο στυλ 2 - Έμφαση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Μεσαίο στυλ 3 - Έμφαση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Μεσαίο στυλ 4 - Έμφαση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793D81CF-94F2-401A-BA57-92F5A7B2D0C5}" styleName="Μεσαίο στυλ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inimized" horzBarState="maximized">
    <p:restoredLeft sz="15606"/>
    <p:restoredTop sz="94671"/>
  </p:normalViewPr>
  <p:slideViewPr>
    <p:cSldViewPr snapToGrid="0" snapToObjects="1">
      <p:cViewPr varScale="1">
        <p:scale>
          <a:sx n="69" d="100"/>
          <a:sy n="69" d="100"/>
        </p:scale>
        <p:origin x="-992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_________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INCOME TOTAL</a:t>
            </a: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bar"/>
        <c:grouping val="clustered"/>
        <c:ser>
          <c:idx val="0"/>
          <c:order val="0"/>
          <c:tx>
            <c:strRef>
              <c:f>'2a.fin.st.'!$K$5</c:f>
              <c:strCache>
                <c:ptCount val="1"/>
                <c:pt idx="0">
                  <c:v>YEAR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'2a.fin.st.'!$K$6:$K$11</c:f>
              <c:numCache>
                <c:formatCode>General</c:formatCode>
                <c:ptCount val="6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D67-4DA0-BCE0-991ADCF60108}"/>
            </c:ext>
          </c:extLst>
        </c:ser>
        <c:ser>
          <c:idx val="1"/>
          <c:order val="1"/>
          <c:tx>
            <c:strRef>
              <c:f>'2a.fin.st.'!$L$5</c:f>
              <c:strCache>
                <c:ptCount val="1"/>
                <c:pt idx="0">
                  <c:v>INCOME TOTAL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dLblPos val="in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'2a.fin.st.'!$L$6:$L$11</c:f>
              <c:numCache>
                <c:formatCode>#,##0.00\ [$€-408];[Red]\-#,##0.00\ [$€-408]</c:formatCode>
                <c:ptCount val="6"/>
                <c:pt idx="0">
                  <c:v>40948600.060000002</c:v>
                </c:pt>
                <c:pt idx="1">
                  <c:v>42523994.700000003</c:v>
                </c:pt>
                <c:pt idx="2">
                  <c:v>34542296.190000013</c:v>
                </c:pt>
                <c:pt idx="3">
                  <c:v>24969858.030000001</c:v>
                </c:pt>
                <c:pt idx="4">
                  <c:v>28756794.599999998</c:v>
                </c:pt>
                <c:pt idx="5">
                  <c:v>37110567.280000001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D67-4DA0-BCE0-991ADCF60108}"/>
            </c:ext>
          </c:extLst>
        </c:ser>
        <c:dLbls>
          <c:showVal val="1"/>
        </c:dLbls>
        <c:gapWidth val="65"/>
        <c:axId val="104374272"/>
        <c:axId val="112057728"/>
      </c:barChart>
      <c:catAx>
        <c:axId val="104374272"/>
        <c:scaling>
          <c:orientation val="minMax"/>
        </c:scaling>
        <c:delete val="1"/>
        <c:axPos val="l"/>
        <c:majorTickMark val="none"/>
        <c:tickLblPos val="none"/>
        <c:crossAx val="112057728"/>
        <c:crosses val="autoZero"/>
        <c:auto val="1"/>
        <c:lblAlgn val="ctr"/>
        <c:lblOffset val="100"/>
      </c:catAx>
      <c:valAx>
        <c:axId val="112057728"/>
        <c:scaling>
          <c:orientation val="minMax"/>
        </c:scaling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04374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0.02977</cdr:x>
      <cdr:y>0.93103</cdr:y>
    </cdr:from>
    <cdr:to>
      <cdr:x>0.94571</cdr:x>
      <cdr:y>0.9335</cdr:y>
    </cdr:to>
    <cdr:cxnSp macro="">
      <cdr:nvCxnSpPr>
        <cdr:cNvPr id="5" name="Straight Connector 4"/>
        <cdr:cNvCxnSpPr/>
      </cdr:nvCxnSpPr>
      <cdr:spPr>
        <a:xfrm xmlns:a="http://schemas.openxmlformats.org/drawingml/2006/main">
          <a:off x="161925" y="3600450"/>
          <a:ext cx="4981575" cy="952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0.02977</cdr:x>
      <cdr:y>0.14039</cdr:y>
    </cdr:from>
    <cdr:to>
      <cdr:x>0.02977</cdr:x>
      <cdr:y>0.9335</cdr:y>
    </cdr:to>
    <cdr:cxnSp macro="">
      <cdr:nvCxnSpPr>
        <cdr:cNvPr id="9" name="Straight Connector 8"/>
        <cdr:cNvCxnSpPr/>
      </cdr:nvCxnSpPr>
      <cdr:spPr>
        <a:xfrm xmlns:a="http://schemas.openxmlformats.org/drawingml/2006/main">
          <a:off x="161925" y="542925"/>
          <a:ext cx="0" cy="306705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3B15AA-F49D-4B8C-B1E8-81C9166E121C}" type="datetimeFigureOut">
              <a:rPr lang="el-GR" smtClean="0"/>
              <a:pPr/>
              <a:t>21/11/2019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01B26E-E3CB-4ED3-AE00-5CFB1F74CCC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912767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11785600" y="274639"/>
            <a:ext cx="36576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812800" y="274639"/>
            <a:ext cx="107696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8128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8229600" y="1600204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1B4A-E3F3-984B-8572-C0F2CF04C9B5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91B4A-E3F3-984B-8572-C0F2CF04C9B5}" type="datetimeFigureOut">
              <a:rPr lang="en-US" smtClean="0"/>
              <a:pPr/>
              <a:t>11/21/2019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87DB2-3BCC-2E44-827E-8721EAD235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828800" y="3886199"/>
            <a:ext cx="8534400" cy="265374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Institute of Nuclear and Particle Physics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INPP ISAC meeting, 21-22/11/2019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Director’s report</a:t>
            </a:r>
            <a:endParaRPr lang="el-GR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p:pic>
        <p:nvPicPr>
          <p:cNvPr id="4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4985014" y="1122363"/>
            <a:ext cx="2449726" cy="25282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- TextBox"/>
          <p:cNvSpPr txBox="1"/>
          <p:nvPr/>
        </p:nvSpPr>
        <p:spPr>
          <a:xfrm>
            <a:off x="0" y="19878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</a:rPr>
              <a:t>National Centre for Scientific Research “Demokritos”</a:t>
            </a:r>
            <a:endParaRPr lang="el-GR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1212574" y="274638"/>
            <a:ext cx="10369826" cy="6695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2524539" y="149087"/>
            <a:ext cx="743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Evolution of personnel 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9233452" y="4959626"/>
            <a:ext cx="954156" cy="52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19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C. Markou, INPP ISAC meeting, 21-22/11/2019, Director’s report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1212574" y="944217"/>
            <a:ext cx="93328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</a:p>
          <a:p>
            <a:endParaRPr lang="en-US" dirty="0" smtClean="0"/>
          </a:p>
          <a:p>
            <a:endParaRPr lang="el-GR" dirty="0"/>
          </a:p>
        </p:txBody>
      </p:sp>
      <p:pic>
        <p:nvPicPr>
          <p:cNvPr id="14" name="3 - Θέση περιεχομένου" descr="img1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2966" y="1428737"/>
            <a:ext cx="3119967" cy="1603375"/>
          </a:xfrm>
        </p:spPr>
      </p:pic>
      <p:pic>
        <p:nvPicPr>
          <p:cNvPr id="21" name="20 - Εικόνα" descr="img2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42" y="1428737"/>
            <a:ext cx="3119967" cy="1603375"/>
          </a:xfrm>
          <a:prstGeom prst="rect">
            <a:avLst/>
          </a:prstGeom>
        </p:spPr>
      </p:pic>
      <p:pic>
        <p:nvPicPr>
          <p:cNvPr id="22" name="21 - Εικόνα" descr="img3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77267" y="1428737"/>
            <a:ext cx="3119967" cy="1603375"/>
          </a:xfrm>
          <a:prstGeom prst="rect">
            <a:avLst/>
          </a:prstGeom>
        </p:spPr>
      </p:pic>
      <p:pic>
        <p:nvPicPr>
          <p:cNvPr id="23" name="22 - Εικόνα" descr="img4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42966" y="3571877"/>
            <a:ext cx="3119967" cy="1603375"/>
          </a:xfrm>
          <a:prstGeom prst="rect">
            <a:avLst/>
          </a:prstGeom>
        </p:spPr>
      </p:pic>
      <p:pic>
        <p:nvPicPr>
          <p:cNvPr id="24" name="23 - Εικόνα" descr="img5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57742" y="3571877"/>
            <a:ext cx="3119967" cy="1603375"/>
          </a:xfrm>
          <a:prstGeom prst="rect">
            <a:avLst/>
          </a:prstGeom>
        </p:spPr>
      </p:pic>
      <p:pic>
        <p:nvPicPr>
          <p:cNvPr id="25" name="Picture 2" descr="C:\Users\Christos\Desktop\annual_2019\img6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72518" y="3571877"/>
            <a:ext cx="3119967" cy="160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1212574" y="274638"/>
            <a:ext cx="10369826" cy="6695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2524539" y="149087"/>
            <a:ext cx="743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Active funded programs 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9233452" y="4959626"/>
            <a:ext cx="954156" cy="52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19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C. Markou, INPP ISAC meeting, 21-22/11/2019, Director’s report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838206" y="1063487"/>
            <a:ext cx="113537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</a:p>
          <a:p>
            <a:endParaRPr lang="en-US" dirty="0" smtClean="0"/>
          </a:p>
          <a:p>
            <a:endParaRPr lang="el-GR" dirty="0"/>
          </a:p>
        </p:txBody>
      </p:sp>
      <p:graphicFrame>
        <p:nvGraphicFramePr>
          <p:cNvPr id="14" name="13 - Πίνακας"/>
          <p:cNvGraphicFramePr>
            <a:graphicFrameLocks noGrp="1"/>
          </p:cNvGraphicFramePr>
          <p:nvPr/>
        </p:nvGraphicFramePr>
        <p:xfrm>
          <a:off x="880540" y="719666"/>
          <a:ext cx="11035532" cy="4723638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246434"/>
                <a:gridCol w="1103243"/>
                <a:gridCol w="1003853"/>
                <a:gridCol w="924339"/>
                <a:gridCol w="1172817"/>
                <a:gridCol w="129209"/>
                <a:gridCol w="1770425"/>
                <a:gridCol w="921303"/>
                <a:gridCol w="921303"/>
                <a:gridCol w="921303"/>
                <a:gridCol w="921303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Title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Principal Investigator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Starting date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Finishing date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Budget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rowSpan="1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Title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Principal Investigator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Starting date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Finishing date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Budget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Non destructive analyses with x-rays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Andreas Karydas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1/4/1998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31/5/2022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50,000.00 €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Analytic applications using synchrotron techniques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Andreas Karydas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10/3/2017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9/3/2020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15,000.00 €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Support for INPP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INPP  Director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28/7/1998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27/1/2022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25,000.00 €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Highly Miniaturized ASIC Radiation Detector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Dimitrios Loukas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7/3/2017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25/5/2020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40,987.00 €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Detection devices systems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Dimitrios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Loukas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1/12/2002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31/12/2021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35.000,00 €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ESSnuSB (H2020)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George Fanourakis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1/1/2018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31/12/2021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64,953.00 €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Techologies for education and development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Theodoros Geralis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11/12/2002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21/12/2021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50.000,00 €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ORASY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INPP  Director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1/4/2018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31/12/2020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282,000.00 €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Particle Phenomenology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Kostas Papadopoulos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1/3/2007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28/2/2022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90,000.00 €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CALIBRA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Sotirios Harissopulos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1/1/2017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31/12/2021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3,422,000.00 € 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Fusion – Radiation studies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Sotirios Harissopulos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1/12/2008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31/12/2020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50,000.00 €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RENA II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George Fanourakis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1/6/2018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31/2/2020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55,870.00 €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KM3NeT support activities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Christos Markou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1/1/2013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31/12/2021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59,000.00 €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Holographic Applications of Quantum Entanglement (HAPPEN)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Georgios Pastras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2/11/2018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1/11/2020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182.598,94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Irradiation studies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Anastasios Lagoyannis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1/7/2013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5/7/2019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6.000,00 €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 smtClean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Development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and Implementation of the MIXMAX </a:t>
                      </a:r>
                      <a:r>
                        <a:rPr lang="en-US" sz="900" dirty="0" smtClean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Technology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George Savvidy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1/2/2019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31/12/2019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31.000,00 €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LIBRA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Sotirios Harissopulos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1/9/2014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31/8/2020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300,000. 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Detector Development and Technologies for High Energy Physics (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DeTANet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)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 Theodoros Geralis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11/2/2019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10/2/2022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125.962,67 €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ENSAR 2 — H2020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Sotirios Harissopulos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1/3/2016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29/2/2020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60,000.00 €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GEANT4-Based particle simulation facility for future science mission support 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Anastasios 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Lagoyannis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1/4/2019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30/4/2022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120.935,00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ΚΜ3ΝΕΤ 2.0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Christos Markou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1/1/2017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31/12/2019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487,500.00 €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 gridSpan="5"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1212574" y="274638"/>
            <a:ext cx="10369826" cy="6695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2524539" y="149087"/>
            <a:ext cx="743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Active funded programs 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9233452" y="4959626"/>
            <a:ext cx="954156" cy="52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19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C. Markou, INPP ISAC meeting, 21-22/11/2019, Director’s report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838206" y="1063487"/>
            <a:ext cx="113537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</a:p>
          <a:p>
            <a:endParaRPr lang="en-US" dirty="0" smtClean="0"/>
          </a:p>
          <a:p>
            <a:endParaRPr lang="el-GR" dirty="0"/>
          </a:p>
        </p:txBody>
      </p:sp>
      <p:graphicFrame>
        <p:nvGraphicFramePr>
          <p:cNvPr id="14" name="13 - Πίνακας"/>
          <p:cNvGraphicFramePr>
            <a:graphicFrameLocks noGrp="1"/>
          </p:cNvGraphicFramePr>
          <p:nvPr/>
        </p:nvGraphicFramePr>
        <p:xfrm>
          <a:off x="880540" y="719666"/>
          <a:ext cx="11035532" cy="4723638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246434"/>
                <a:gridCol w="1103243"/>
                <a:gridCol w="1003853"/>
                <a:gridCol w="924339"/>
                <a:gridCol w="1172817"/>
                <a:gridCol w="129209"/>
                <a:gridCol w="1770425"/>
                <a:gridCol w="921303"/>
                <a:gridCol w="921303"/>
                <a:gridCol w="921303"/>
                <a:gridCol w="921303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Title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Principal Investigator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Starting date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Finishing date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Budget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Title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Principal Investigator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Starting date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Finishing date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Garamond"/>
                          <a:ea typeface="Times New Roman"/>
                          <a:cs typeface="Arial"/>
                        </a:rPr>
                        <a:t>Budget</a:t>
                      </a:r>
                      <a:endParaRPr lang="el-GR" sz="12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Non destructive analyses with x-rays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Andreas Karydas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1/4/1998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31/5/2022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50,000.00 €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Analytic applications using synchrotron techniques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Andreas Karydas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10/3/2017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9/3/2020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15,000.00 €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Support for INPP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INPP  Director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28/7/1998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27/1/2022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25,000.00 €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Highly Miniaturized ASIC Radiation Detector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Dimitrios Loukas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7/3/2017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25/5/2020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40,987.00 €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Detection devices systems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Dimitrios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Loukas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1/12/2002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31/12/2021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35.000,00 €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ESSnuSB (H2020)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George Fanourakis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1/1/2018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31/12/2021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64,953.00 €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Techologies for education and development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Theodoros Geralis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11/12/2002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21/12/2021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50.000,00 €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Garamond"/>
                          <a:ea typeface="Calibri"/>
                          <a:cs typeface="Times New Roman"/>
                        </a:rPr>
                        <a:t>9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ORASY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INPP  Director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1/4/2018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31/12/2020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282,000.00 €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Particle Phenomenology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Kostas Papadopoulos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1/3/2007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28/2/2022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90,000.00 €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Garamond"/>
                          <a:ea typeface="Calibri"/>
                          <a:cs typeface="Times New Roman"/>
                        </a:rPr>
                        <a:t>7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CALIBRA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Sotirios Harissopulos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1/1/2017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31/12/2021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3,422,000.00 € 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Fusion – Radiation studies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Sotirios Harissopulos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1/12/2008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31/12/2020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50,000.00 €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RENA II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George Fanourakis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1/6/2018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31/2/2020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55,870.00 €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KM3NeT support activities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Christos Markou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1/1/2013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31/12/2021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59,000.00 €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Garamond"/>
                          <a:ea typeface="Calibri"/>
                          <a:cs typeface="Times New Roman"/>
                        </a:rPr>
                        <a:t>3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Holographic Applications of Quantum Entanglement (HAPPEN)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Georgios Pastras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2/11/2018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1/11/2020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182.598,94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Irradiation studies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Anastasios Lagoyannis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1/7/2013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5/7/2019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6.000,00 €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Garamond"/>
                          <a:ea typeface="Calibri"/>
                          <a:cs typeface="Times New Roman"/>
                        </a:rPr>
                        <a:t>1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 smtClean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Development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and Implementation of the MIXMAX </a:t>
                      </a:r>
                      <a:r>
                        <a:rPr lang="en-US" sz="900" dirty="0" smtClean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Technology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George Savvidy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1/2/2019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31/12/2019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31.000,00 €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LIBRA</a:t>
                      </a:r>
                      <a:endParaRPr lang="el-GR" sz="110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Sotirios Harissopulos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1/9/2014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31/8/2020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300,000. 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Detector Development and Technologies for High Energy Physics (</a:t>
                      </a:r>
                      <a:r>
                        <a:rPr lang="en-US" sz="900" dirty="0" err="1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DeTANet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)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 Theodoros Geralis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11/2/2019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10/2/2022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125.962,67 €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ENSAR 2 — H2020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Sotirios Harissopulos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1/3/2016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29/2/2020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60,000.00 €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Garamond"/>
                          <a:ea typeface="Calibri"/>
                          <a:cs typeface="Times New Roman"/>
                        </a:rPr>
                        <a:t>2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GEANT4-Based particle simulation facility for future science mission support 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Anastasios 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Lagoyannis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1/4/2019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30/4/2022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120.935,00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ΚΜ3ΝΕΤ 2.0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Christos Markou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1/1/2017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Calibri"/>
                          <a:cs typeface="Calibri"/>
                        </a:rPr>
                        <a:t>31/12/2019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Garamond"/>
                          <a:ea typeface="Times New Roman"/>
                          <a:cs typeface="Arial"/>
                        </a:rPr>
                        <a:t>487,500.00 €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Garamond"/>
                          <a:ea typeface="Calibri"/>
                          <a:cs typeface="Times New Roman"/>
                        </a:rPr>
                        <a:t>5</a:t>
                      </a:r>
                      <a:endParaRPr lang="el-GR" sz="1100" dirty="0">
                        <a:latin typeface="Garamond"/>
                        <a:ea typeface="Calibri"/>
                        <a:cs typeface="Times New Roman"/>
                      </a:endParaRPr>
                    </a:p>
                  </a:txBody>
                  <a:tcPr marL="8890" marR="889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el-GR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1212574" y="274638"/>
            <a:ext cx="10369826" cy="6695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880540" y="149087"/>
            <a:ext cx="11311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Pending funding decisions – Funding opportunities 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9233452" y="4959626"/>
            <a:ext cx="954156" cy="52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19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C. Markou, INPP ISAC meeting, 21-22/11/2019, Director’s report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13 - TextBox"/>
          <p:cNvSpPr txBox="1"/>
          <p:nvPr/>
        </p:nvSpPr>
        <p:spPr>
          <a:xfrm>
            <a:off x="2862470" y="1361661"/>
            <a:ext cx="82693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 delays in the process of final decisions in National funding initiatives:</a:t>
            </a:r>
          </a:p>
          <a:p>
            <a:endParaRPr lang="en-US" dirty="0" smtClean="0"/>
          </a:p>
          <a:p>
            <a:r>
              <a:rPr lang="en-US" dirty="0" smtClean="0"/>
              <a:t>ELIDEK : ~2 years delay of the final decisions on large scale infrastructures.</a:t>
            </a:r>
          </a:p>
          <a:p>
            <a:r>
              <a:rPr lang="en-US" dirty="0" smtClean="0"/>
              <a:t>	3 calls are pending.</a:t>
            </a:r>
          </a:p>
          <a:p>
            <a:endParaRPr lang="en-US" dirty="0" smtClean="0"/>
          </a:p>
          <a:p>
            <a:r>
              <a:rPr lang="en-US" dirty="0" smtClean="0"/>
              <a:t>Other National calls : ~ more than 1.5 year delay.</a:t>
            </a:r>
          </a:p>
          <a:p>
            <a:endParaRPr lang="en-US" dirty="0" smtClean="0"/>
          </a:p>
          <a:p>
            <a:r>
              <a:rPr lang="en-US" dirty="0" smtClean="0"/>
              <a:t>H2020 and Horizon Europe do not target on basic science. </a:t>
            </a:r>
          </a:p>
          <a:p>
            <a:endParaRPr lang="en-US" dirty="0" smtClean="0"/>
          </a:p>
          <a:p>
            <a:r>
              <a:rPr lang="en-US" dirty="0" smtClean="0"/>
              <a:t>Research paradigm in Greece may change.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dirty="0" smtClean="0"/>
              <a:t>Nevertheless, several proposals in the pipeline for assessment. </a:t>
            </a: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1212574" y="274638"/>
            <a:ext cx="10369826" cy="6695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2524539" y="149087"/>
            <a:ext cx="743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9233452" y="4959626"/>
            <a:ext cx="954156" cy="52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19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C. Markou, INPP ISAC meeting, 21-22/11/2019, Director’s report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1779105" y="1063487"/>
            <a:ext cx="93328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</a:p>
          <a:p>
            <a:endParaRPr lang="en-US" dirty="0" smtClean="0"/>
          </a:p>
          <a:p>
            <a:endParaRPr lang="el-GR" dirty="0"/>
          </a:p>
        </p:txBody>
      </p:sp>
      <p:sp>
        <p:nvSpPr>
          <p:cNvPr id="14" name="13 - TextBox"/>
          <p:cNvSpPr txBox="1"/>
          <p:nvPr/>
        </p:nvSpPr>
        <p:spPr>
          <a:xfrm>
            <a:off x="2276061" y="1063487"/>
            <a:ext cx="846813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Our biggest asset is the young people who are willing to stay and work with us. </a:t>
            </a:r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We hope to be able to keep them, and ISAC can be a significant enabler for this. </a:t>
            </a:r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05" r="8284" b="14680"/>
          <a:stretch/>
        </p:blipFill>
        <p:spPr bwMode="auto">
          <a:xfrm>
            <a:off x="1288993" y="169333"/>
            <a:ext cx="10094003" cy="5725204"/>
          </a:xfrm>
          <a:prstGeom prst="rect">
            <a:avLst/>
          </a:prstGeom>
          <a:noFill/>
          <a:ln w="38100" cmpd="thickThin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6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C. Markou, INPP ISAC meeting, 21-22/11/2019, Director’s report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9" name="8 - Εικόνα" descr="color institutes GB (2).png"/>
          <p:cNvPicPr>
            <a:picLocks noChangeAspect="1"/>
          </p:cNvPicPr>
          <p:nvPr/>
        </p:nvPicPr>
        <p:blipFill>
          <a:blip r:embed="rId3"/>
          <a:srcRect l="10835" t="2760" r="12709" b="21704"/>
          <a:stretch>
            <a:fillRect/>
          </a:stretch>
        </p:blipFill>
        <p:spPr>
          <a:xfrm>
            <a:off x="4922949" y="51067"/>
            <a:ext cx="6015985" cy="5943600"/>
          </a:xfrm>
          <a:prstGeom prst="rect">
            <a:avLst/>
          </a:prstGeom>
        </p:spPr>
      </p:pic>
      <p:sp>
        <p:nvSpPr>
          <p:cNvPr id="10" name="1 - Τίτλος"/>
          <p:cNvSpPr>
            <a:spLocks noGrp="1"/>
          </p:cNvSpPr>
          <p:nvPr>
            <p:ph type="title"/>
          </p:nvPr>
        </p:nvSpPr>
        <p:spPr>
          <a:xfrm>
            <a:off x="1015218" y="203200"/>
            <a:ext cx="10186182" cy="1325563"/>
          </a:xfrm>
        </p:spPr>
        <p:txBody>
          <a:bodyPr/>
          <a:lstStyle/>
          <a:p>
            <a:r>
              <a:rPr lang="en-US" dirty="0" smtClean="0"/>
              <a:t>The Institutes</a:t>
            </a:r>
            <a:endParaRPr lang="el-GR" dirty="0"/>
          </a:p>
        </p:txBody>
      </p:sp>
      <p:cxnSp>
        <p:nvCxnSpPr>
          <p:cNvPr id="11" name="10 - Ευθεία γραμμή σύνδεσης"/>
          <p:cNvCxnSpPr/>
          <p:nvPr/>
        </p:nvCxnSpPr>
        <p:spPr>
          <a:xfrm>
            <a:off x="1151466" y="1209675"/>
            <a:ext cx="3771483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- Εικόνα" descr="extra foto cover6.jpg"/>
          <p:cNvPicPr>
            <a:picLocks noChangeAspect="1"/>
          </p:cNvPicPr>
          <p:nvPr/>
        </p:nvPicPr>
        <p:blipFill>
          <a:blip r:embed="rId4"/>
          <a:srcRect l="40020" t="39057" r="39042" b="40337"/>
          <a:stretch>
            <a:fillRect/>
          </a:stretch>
        </p:blipFill>
        <p:spPr>
          <a:xfrm>
            <a:off x="1691864" y="3213222"/>
            <a:ext cx="1119748" cy="1101987"/>
          </a:xfrm>
          <a:prstGeom prst="rect">
            <a:avLst/>
          </a:prstGeom>
        </p:spPr>
      </p:pic>
      <p:pic>
        <p:nvPicPr>
          <p:cNvPr id="17" name="16 - Εικόνα" descr="extra foto cover6.jpg"/>
          <p:cNvPicPr>
            <a:picLocks noChangeAspect="1"/>
          </p:cNvPicPr>
          <p:nvPr/>
        </p:nvPicPr>
        <p:blipFill>
          <a:blip r:embed="rId4"/>
          <a:srcRect l="40020" t="39057" r="39042" b="40337"/>
          <a:stretch>
            <a:fillRect/>
          </a:stretch>
        </p:blipFill>
        <p:spPr>
          <a:xfrm>
            <a:off x="3195449" y="3961144"/>
            <a:ext cx="719542" cy="708130"/>
          </a:xfrm>
          <a:prstGeom prst="rect">
            <a:avLst/>
          </a:prstGeom>
        </p:spPr>
      </p:pic>
      <p:pic>
        <p:nvPicPr>
          <p:cNvPr id="22" name="21 - Εικόνα" descr="extra foto cover6.jpg"/>
          <p:cNvPicPr>
            <a:picLocks noChangeAspect="1"/>
          </p:cNvPicPr>
          <p:nvPr/>
        </p:nvPicPr>
        <p:blipFill>
          <a:blip r:embed="rId4"/>
          <a:srcRect l="40020" t="39057" r="39042" b="40337"/>
          <a:stretch>
            <a:fillRect/>
          </a:stretch>
        </p:blipFill>
        <p:spPr>
          <a:xfrm>
            <a:off x="3044173" y="2383244"/>
            <a:ext cx="1382392" cy="1360467"/>
          </a:xfrm>
          <a:prstGeom prst="rect">
            <a:avLst/>
          </a:prstGeom>
          <a:solidFill>
            <a:srgbClr val="CC00FF"/>
          </a:solidFill>
        </p:spPr>
      </p:pic>
      <p:pic>
        <p:nvPicPr>
          <p:cNvPr id="23" name="22 - Εικόνα" descr="extra foto cover6.jpg"/>
          <p:cNvPicPr>
            <a:picLocks noChangeAspect="1"/>
          </p:cNvPicPr>
          <p:nvPr/>
        </p:nvPicPr>
        <p:blipFill>
          <a:blip r:embed="rId4"/>
          <a:srcRect l="40020" t="39057" r="39042" b="40337"/>
          <a:stretch>
            <a:fillRect/>
          </a:stretch>
        </p:blipFill>
        <p:spPr>
          <a:xfrm>
            <a:off x="2246942" y="4504603"/>
            <a:ext cx="797231" cy="784586"/>
          </a:xfrm>
          <a:prstGeom prst="rect">
            <a:avLst/>
          </a:prstGeom>
        </p:spPr>
      </p:pic>
      <p:pic>
        <p:nvPicPr>
          <p:cNvPr id="24" name="23 - Εικόνα" descr="extra foto cover6.jpg"/>
          <p:cNvPicPr>
            <a:picLocks noChangeAspect="1"/>
          </p:cNvPicPr>
          <p:nvPr/>
        </p:nvPicPr>
        <p:blipFill>
          <a:blip r:embed="rId4"/>
          <a:srcRect l="40020" t="39057" r="39042" b="40337"/>
          <a:stretch>
            <a:fillRect/>
          </a:stretch>
        </p:blipFill>
        <p:spPr>
          <a:xfrm>
            <a:off x="1015219" y="5049938"/>
            <a:ext cx="833108" cy="819895"/>
          </a:xfrm>
          <a:prstGeom prst="rect">
            <a:avLst/>
          </a:prstGeom>
        </p:spPr>
      </p:pic>
      <p:sp>
        <p:nvSpPr>
          <p:cNvPr id="14" name="13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C. Markou, INPP ISAC meeting, 21-22/11/2019, Director’s report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9" name="8 - Εικόνα" descr="stoixeia 2018 GB.png"/>
          <p:cNvPicPr>
            <a:picLocks noChangeAspect="1"/>
          </p:cNvPicPr>
          <p:nvPr/>
        </p:nvPicPr>
        <p:blipFill>
          <a:blip r:embed="rId3"/>
          <a:srcRect r="58525"/>
          <a:stretch>
            <a:fillRect/>
          </a:stretch>
        </p:blipFill>
        <p:spPr>
          <a:xfrm>
            <a:off x="1697610" y="1616299"/>
            <a:ext cx="3973442" cy="2491409"/>
          </a:xfrm>
          <a:prstGeom prst="rect">
            <a:avLst/>
          </a:prstGeom>
        </p:spPr>
      </p:pic>
      <p:cxnSp>
        <p:nvCxnSpPr>
          <p:cNvPr id="14" name="13 - Ευθεία γραμμή σύνδεσης"/>
          <p:cNvCxnSpPr/>
          <p:nvPr/>
        </p:nvCxnSpPr>
        <p:spPr>
          <a:xfrm>
            <a:off x="13387589" y="701899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- Ευθεία γραμμή σύνδεσης"/>
          <p:cNvCxnSpPr/>
          <p:nvPr/>
        </p:nvCxnSpPr>
        <p:spPr>
          <a:xfrm>
            <a:off x="1407781" y="826477"/>
            <a:ext cx="1046187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- Ορθογώνιο"/>
          <p:cNvSpPr/>
          <p:nvPr/>
        </p:nvSpPr>
        <p:spPr>
          <a:xfrm>
            <a:off x="2411867" y="3030490"/>
            <a:ext cx="3259185" cy="25545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2018</a:t>
            </a:r>
          </a:p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3</a:t>
            </a:r>
            <a:r>
              <a:rPr lang="el-GR" sz="3200" dirty="0" smtClean="0">
                <a:solidFill>
                  <a:srgbClr val="0070C0"/>
                </a:solidFill>
              </a:rPr>
              <a:t>7</a:t>
            </a:r>
            <a:r>
              <a:rPr lang="en-US" sz="3200" dirty="0" smtClean="0">
                <a:solidFill>
                  <a:srgbClr val="0070C0"/>
                </a:solidFill>
              </a:rPr>
              <a:t>.1 mil. Euros</a:t>
            </a:r>
          </a:p>
          <a:p>
            <a:pPr algn="ctr"/>
            <a:endParaRPr lang="en-US" sz="3200" dirty="0" smtClean="0">
              <a:solidFill>
                <a:srgbClr val="0070C0"/>
              </a:solidFill>
            </a:endParaRPr>
          </a:p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From </a:t>
            </a:r>
            <a:r>
              <a:rPr lang="en-US" sz="3200" dirty="0" smtClean="0">
                <a:solidFill>
                  <a:srgbClr val="0070C0"/>
                </a:solidFill>
              </a:rPr>
              <a:t>GR state</a:t>
            </a:r>
            <a:r>
              <a:rPr lang="en-US" sz="3200" dirty="0" smtClean="0">
                <a:solidFill>
                  <a:srgbClr val="0070C0"/>
                </a:solidFill>
              </a:rPr>
              <a:t>:</a:t>
            </a:r>
          </a:p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13 mil. Euros </a:t>
            </a:r>
            <a:endParaRPr lang="el-GR" sz="3200" dirty="0">
              <a:solidFill>
                <a:srgbClr val="0070C0"/>
              </a:solidFill>
            </a:endParaRPr>
          </a:p>
        </p:txBody>
      </p:sp>
      <p:graphicFrame>
        <p:nvGraphicFramePr>
          <p:cNvPr id="25" name="Chart 27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337AD244-439C-4C4C-A11C-8EBC779FBD9D}"/>
              </a:ext>
            </a:extLst>
          </p:cNvPr>
          <p:cNvGraphicFramePr/>
          <p:nvPr/>
        </p:nvGraphicFramePr>
        <p:xfrm>
          <a:off x="5678848" y="1037491"/>
          <a:ext cx="6190805" cy="4809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72383" y="1632247"/>
            <a:ext cx="11370127" cy="4343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AutoShape 2" descr="Αποτέλεσμα εικόνας για ei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2052" name="Picture 4" descr="Αποτέλεσμα εικόνας για ei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0540" y="0"/>
            <a:ext cx="3982017" cy="2196269"/>
          </a:xfrm>
          <a:prstGeom prst="rect">
            <a:avLst/>
          </a:prstGeom>
          <a:noFill/>
        </p:spPr>
      </p:pic>
      <p:pic>
        <p:nvPicPr>
          <p:cNvPr id="2056" name="Picture 8" descr="Σχετική εικόνα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65082" y="354841"/>
            <a:ext cx="2926918" cy="1639074"/>
          </a:xfrm>
          <a:prstGeom prst="rect">
            <a:avLst/>
          </a:prstGeom>
          <a:noFill/>
        </p:spPr>
      </p:pic>
      <p:sp>
        <p:nvSpPr>
          <p:cNvPr id="15" name="14 - TextBox"/>
          <p:cNvSpPr txBox="1"/>
          <p:nvPr/>
        </p:nvSpPr>
        <p:spPr>
          <a:xfrm>
            <a:off x="5084748" y="3179036"/>
            <a:ext cx="529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BUDGET: 50.3 million Euros</a:t>
            </a:r>
            <a:endParaRPr lang="el-GR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1 - Τίτλος"/>
          <p:cNvSpPr>
            <a:spLocks noGrp="1"/>
          </p:cNvSpPr>
          <p:nvPr>
            <p:ph type="title"/>
          </p:nvPr>
        </p:nvSpPr>
        <p:spPr>
          <a:xfrm>
            <a:off x="1015218" y="-1904"/>
            <a:ext cx="10186182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National Research Infrastructures</a:t>
            </a:r>
            <a:endParaRPr lang="el-GR" sz="4000" dirty="0"/>
          </a:p>
        </p:txBody>
      </p:sp>
      <p:cxnSp>
        <p:nvCxnSpPr>
          <p:cNvPr id="11" name="10 - Ευθεία γραμμή σύνδεσης"/>
          <p:cNvCxnSpPr/>
          <p:nvPr/>
        </p:nvCxnSpPr>
        <p:spPr>
          <a:xfrm>
            <a:off x="1151466" y="944749"/>
            <a:ext cx="9000938" cy="0"/>
          </a:xfrm>
          <a:prstGeom prst="line">
            <a:avLst/>
          </a:prstGeom>
          <a:ln w="381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- TextBox"/>
          <p:cNvSpPr txBox="1"/>
          <p:nvPr/>
        </p:nvSpPr>
        <p:spPr>
          <a:xfrm>
            <a:off x="880541" y="2459865"/>
            <a:ext cx="113114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GSRT Administered Program for User- Accessible Research Facilities (ESFRI – related)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880542" y="152400"/>
            <a:ext cx="113114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INNOVATION-EL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Nanotechnology, Advanced Materials and Micro/</a:t>
            </a:r>
            <a:r>
              <a:rPr lang="en-US" sz="2000" dirty="0" err="1" smtClean="0">
                <a:solidFill>
                  <a:srgbClr val="C00000"/>
                </a:solidFill>
              </a:rPr>
              <a:t>Nanoelectronics</a:t>
            </a:r>
            <a:endParaRPr lang="en-US" sz="2000" dirty="0" smtClean="0">
              <a:solidFill>
                <a:srgbClr val="C00000"/>
              </a:solidFill>
            </a:endParaRPr>
          </a:p>
          <a:p>
            <a:pPr algn="r"/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OPENSCREEN-GR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algn="r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Chemical Biology and Target-Based Screening for Health, Agriculture and the Environment</a:t>
            </a:r>
          </a:p>
          <a:p>
            <a:r>
              <a:rPr lang="en-US" sz="4000" dirty="0" smtClean="0">
                <a:solidFill>
                  <a:srgbClr val="0070C0"/>
                </a:solidFill>
              </a:rPr>
              <a:t>CALIBRA 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Cluster of Accelerator Laboratories for Ion-beam Research &amp; Applications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1" name="10 - Ορθογώνιο"/>
          <p:cNvSpPr/>
          <p:nvPr/>
        </p:nvSpPr>
        <p:spPr>
          <a:xfrm>
            <a:off x="3524099" y="3208590"/>
            <a:ext cx="8667898" cy="273921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APOLLONIS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Digital Arts, Humanities and Language Research</a:t>
            </a:r>
            <a:endParaRPr lang="el-GR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>PROMETHEUS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Integrated Energy Chain</a:t>
            </a:r>
            <a:endParaRPr lang="en-US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INSPIRED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Structural Biology</a:t>
            </a:r>
          </a:p>
          <a:p>
            <a:pPr algn="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PANACEA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Climate Change</a:t>
            </a:r>
          </a:p>
          <a:p>
            <a:pPr algn="r"/>
            <a:r>
              <a:rPr lang="en-US" sz="2400" b="1" dirty="0" smtClean="0">
                <a:solidFill>
                  <a:srgbClr val="990099"/>
                </a:solidFill>
              </a:rPr>
              <a:t>ENIRRIST </a:t>
            </a:r>
            <a:r>
              <a:rPr lang="en-US" sz="2000" dirty="0" smtClean="0">
                <a:solidFill>
                  <a:srgbClr val="990099"/>
                </a:solidFill>
              </a:rPr>
              <a:t>Shipping Transport and Logistics</a:t>
            </a:r>
          </a:p>
          <a:p>
            <a:pPr algn="r"/>
            <a:r>
              <a:rPr lang="en-US" sz="2400" b="1" dirty="0" err="1" smtClean="0">
                <a:solidFill>
                  <a:schemeClr val="accent2">
                    <a:lumMod val="50000"/>
                  </a:schemeClr>
                </a:solidFill>
              </a:rPr>
              <a:t>deTAnet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High-Energy Physics Detectors</a:t>
            </a:r>
            <a:endParaRPr lang="en-US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r"/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BIOIMAGING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Visualizing and Monitoring Fundamental Biological Processes</a:t>
            </a:r>
          </a:p>
        </p:txBody>
      </p:sp>
      <p:sp>
        <p:nvSpPr>
          <p:cNvPr id="17" name="16 - Ορθογώνιο"/>
          <p:cNvSpPr/>
          <p:nvPr/>
        </p:nvSpPr>
        <p:spPr>
          <a:xfrm flipV="1">
            <a:off x="3530600" y="3014722"/>
            <a:ext cx="8661397" cy="4571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1212574" y="274638"/>
            <a:ext cx="10369826" cy="6695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pic>
        <p:nvPicPr>
          <p:cNvPr id="14" name="13 - Εικόνα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t="7927"/>
          <a:stretch/>
        </p:blipFill>
        <p:spPr bwMode="auto">
          <a:xfrm>
            <a:off x="2067340" y="944217"/>
            <a:ext cx="8120268" cy="45421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sp>
        <p:nvSpPr>
          <p:cNvPr id="15" name="14 - TextBox"/>
          <p:cNvSpPr txBox="1"/>
          <p:nvPr/>
        </p:nvSpPr>
        <p:spPr>
          <a:xfrm>
            <a:off x="2524539" y="149087"/>
            <a:ext cx="743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Organization chart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9233452" y="4959626"/>
            <a:ext cx="954156" cy="52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19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C. Markou, INPP ISAC meeting, 21-22/11/2019, Director’s report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838206" y="0"/>
            <a:ext cx="8466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6007623"/>
            <a:ext cx="12192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6023123"/>
            <a:ext cx="808933" cy="8348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880541" y="6023123"/>
            <a:ext cx="11311460" cy="4571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1212574" y="274638"/>
            <a:ext cx="10369826" cy="6695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2524539" y="149087"/>
            <a:ext cx="743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Personnel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9233452" y="4959626"/>
            <a:ext cx="954156" cy="526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19 - TextBox"/>
          <p:cNvSpPr txBox="1"/>
          <p:nvPr/>
        </p:nvSpPr>
        <p:spPr>
          <a:xfrm>
            <a:off x="846671" y="6539948"/>
            <a:ext cx="1134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C. Markou, INPP ISAC meeting, 21-22/11/2019, Director’s report</a:t>
            </a:r>
            <a:endParaRPr lang="el-G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1948071" y="1063487"/>
            <a:ext cx="91837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2019: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18 tenured / tenure-track researchers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9 administration / technicians / support personnel (permanent or indefinite duration contracts)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25 under fixed term contracts </a:t>
            </a:r>
          </a:p>
          <a:p>
            <a:endParaRPr lang="en-US" sz="2400" dirty="0" smtClean="0"/>
          </a:p>
          <a:p>
            <a:r>
              <a:rPr lang="en-US" sz="2400" dirty="0" smtClean="0"/>
              <a:t>2018:   1 tenure-track researcher (M. Axiotis, Nuclear Physics)</a:t>
            </a:r>
          </a:p>
          <a:p>
            <a:r>
              <a:rPr lang="en-US" sz="2400" dirty="0" smtClean="0"/>
              <a:t>2019 :  1 tenure-track researcher (V. </a:t>
            </a:r>
            <a:r>
              <a:rPr lang="en-US" sz="2400" dirty="0" err="1" smtClean="0"/>
              <a:t>Kouskoura</a:t>
            </a:r>
            <a:r>
              <a:rPr lang="en-US" sz="2400" dirty="0" smtClean="0"/>
              <a:t>, Experimental HEP)</a:t>
            </a:r>
          </a:p>
          <a:p>
            <a:r>
              <a:rPr lang="en-US" sz="2400" dirty="0" smtClean="0"/>
              <a:t>             1 tenure track scientist (I. Kazas, electronics engineer, HEP)</a:t>
            </a:r>
          </a:p>
          <a:p>
            <a:r>
              <a:rPr lang="en-US" sz="2400" dirty="0" smtClean="0"/>
              <a:t>Pending 1 researcher position in APP; 1 more researcher position in 2020.</a:t>
            </a: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109608</TotalTime>
  <Words>880</Words>
  <Application>Microsoft Office PowerPoint</Application>
  <PresentationFormat>Προσαρμογή</PresentationFormat>
  <Paragraphs>319</Paragraphs>
  <Slides>14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14</vt:i4>
      </vt:variant>
    </vt:vector>
  </HeadingPairs>
  <TitlesOfParts>
    <vt:vector size="15" baseType="lpstr">
      <vt:lpstr>Θέμα του Office</vt:lpstr>
      <vt:lpstr>Διαφάνεια 1</vt:lpstr>
      <vt:lpstr>Διαφάνεια 2</vt:lpstr>
      <vt:lpstr>The Institutes</vt:lpstr>
      <vt:lpstr>Διαφάνεια 4</vt:lpstr>
      <vt:lpstr>Διαφάνεια 5</vt:lpstr>
      <vt:lpstr>National Research Infrastructures</vt:lpstr>
      <vt:lpstr>Διαφάνεια 7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Christos Markou</cp:lastModifiedBy>
  <cp:revision>487</cp:revision>
  <dcterms:created xsi:type="dcterms:W3CDTF">2016-10-23T20:51:55Z</dcterms:created>
  <dcterms:modified xsi:type="dcterms:W3CDTF">2019-11-21T08:25:53Z</dcterms:modified>
</cp:coreProperties>
</file>