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11"/>
  </p:notesMasterIdLst>
  <p:sldIdLst>
    <p:sldId id="3311" r:id="rId3"/>
    <p:sldId id="3313" r:id="rId4"/>
    <p:sldId id="3314" r:id="rId5"/>
    <p:sldId id="262" r:id="rId6"/>
    <p:sldId id="264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22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5B5DB-7DA8-4964-AAF3-3F13FB01B022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F45C6-7886-41A1-A1EC-F735E7BDA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55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2D9D5-481D-469B-AC05-E4840A752A29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FA23-F31E-4B13-B73B-B113A328615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6575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7212E-831E-8BF2-2130-320573C95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33B0C-0E4F-5ADA-B069-EFC543D64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65A6A6-6BBB-5E4D-F7B4-D09B6B6A14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69507-80FD-5D6B-BDE6-90D125B72D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0353366-1BD6-4336-908F-0B80B87B1D68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F2612-5905-9A3F-B010-F5CAC7042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4C385-24A9-8BDD-0559-5F1F1A25D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32BE312-7617-4E89-BF84-79D3DEE778F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57912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03019-5912-CE60-C833-1EBFC6181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96A31A-DA22-2D4C-D27C-33A5D6419C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2FF64F-3FFD-1307-BF63-37DF32F0F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129E4-61AD-BF48-C58B-76FDC517A1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0353366-1BD6-4336-908F-0B80B87B1D68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CC438-B850-9F5F-7341-A216A296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C07C2-1106-42C3-905C-EBCF0822B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32BE312-7617-4E89-BF84-79D3DEE778F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09325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6EAD9-56B0-97C3-FB36-249AD8522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C06EC-3DD1-2F02-418F-471052472E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05420-708C-70CF-89BF-460FEB8C4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0353366-1BD6-4336-908F-0B80B87B1D68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5CC81-9C62-243A-2F60-1F30EDA4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C07E9C-B60F-C1FB-99EB-D3725F7CF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32BE312-7617-4E89-BF84-79D3DEE778F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634773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F46CEC-B029-6BFB-D184-24D0DF7325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DBCADF-B5B7-E58F-A199-EEE9155A3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629BD-5892-1F4E-4CCD-414CA3477E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0353366-1BD6-4336-908F-0B80B87B1D68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774C3-0612-FAB6-D26B-1A039067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83544-7036-EBAB-E8EF-CE22E75CC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32BE312-7617-4E89-BF84-79D3DEE778F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7836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B70137C-20C7-07EB-1A20-A672A166A9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36" y="72094"/>
            <a:ext cx="8930727" cy="4682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99291F-BEA0-9AA7-0CAD-6F546F7BC857}"/>
              </a:ext>
            </a:extLst>
          </p:cNvPr>
          <p:cNvSpPr txBox="1"/>
          <p:nvPr userDrawn="1"/>
        </p:nvSpPr>
        <p:spPr>
          <a:xfrm>
            <a:off x="0" y="6598253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DPMS, May 5, 2023</a:t>
            </a:r>
            <a:endParaRPr lang="LID4096" sz="1050" b="1" dirty="0">
              <a:solidFill>
                <a:schemeClr val="bg1">
                  <a:lumMod val="65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9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E654D-EED5-028C-852B-26C9799E9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B5C743-4266-D21B-9D5C-24C6078F7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2728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D96FF-C36C-047A-5206-44BE49DB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3B35C-5141-39A1-9377-CE820711A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68857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25A87-EA22-595E-CF23-E78B2CC32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71E093-14D2-FFE1-00D8-BCC5E5721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304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29E56-E213-F9BF-685B-5E5A6179D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52D06F-9ED1-24E2-87FE-550DB53D4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2F457A-C5FE-5F66-1546-32675EED2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44666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6EF19-912D-8431-2A8E-B92731ABA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80575-9E38-E4D7-83B4-22BB2FBE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48FC82-3B12-C945-CF63-36740EB88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776574-BB08-577F-695C-E542E8BB80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8C9AE7-740F-E046-5C57-44D7E08DED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39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6F348-F7E4-A822-C919-68150C3EB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34819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7D8BF9-C9E2-6CA1-B623-8D8FD7CBF4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0353366-1BD6-4336-908F-0B80B87B1D68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797293-F12E-18EB-84C3-9ECC07370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BC3BD-8D0B-84DD-9D70-DE0AE8757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32BE312-7617-4E89-BF84-79D3DEE778F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7819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2D9D5-481D-469B-AC05-E4840A752A29}" type="datetimeFigureOut">
              <a:rPr lang="LID4096" smtClean="0"/>
              <a:t>05/05/2023</a:t>
            </a:fld>
            <a:endParaRPr lang="LID4096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8FA23-F31E-4B13-B73B-B113A3286150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8651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1A0052-4342-F329-0C2D-226109C2A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86D2E-5E43-69FF-61B2-64E736A95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1ADE15-02EA-4FED-8962-C55E97362AA0}"/>
              </a:ext>
            </a:extLst>
          </p:cNvPr>
          <p:cNvSpPr txBox="1"/>
          <p:nvPr userDrawn="1"/>
        </p:nvSpPr>
        <p:spPr>
          <a:xfrm>
            <a:off x="0" y="6598253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1">
                    <a:lumMod val="6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INPP Evaluation, June 3, 2022</a:t>
            </a:r>
            <a:endParaRPr lang="LID4096" sz="1050" b="1" dirty="0">
              <a:solidFill>
                <a:schemeClr val="bg1">
                  <a:lumMod val="65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7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1.jp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hyperlink" Target="https://doi.org/10.1140/epjp/i2018-12185-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103/PhysRevC.76.015802" TargetMode="External"/><Relationship Id="rId11" Type="http://schemas.openxmlformats.org/officeDocument/2006/relationships/image" Target="../media/image19.jp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../media/image14.png"/><Relationship Id="rId9" Type="http://schemas.openxmlformats.org/officeDocument/2006/relationships/image" Target="../media/image17.jpeg"/><Relationship Id="rId14" Type="http://schemas.openxmlformats.org/officeDocument/2006/relationships/image" Target="../media/image2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emf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A80736-B913-E070-91A1-5481BDD1F8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7" b="19593"/>
          <a:stretch/>
        </p:blipFill>
        <p:spPr>
          <a:xfrm>
            <a:off x="2833777" y="777218"/>
            <a:ext cx="3476445" cy="19364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3F30D1-DD88-6C35-186E-1E3F2778788F}"/>
              </a:ext>
            </a:extLst>
          </p:cNvPr>
          <p:cNvSpPr txBox="1"/>
          <p:nvPr/>
        </p:nvSpPr>
        <p:spPr>
          <a:xfrm>
            <a:off x="0" y="2782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Franklin Gothic Book" panose="020B0503020102020204" pitchFamily="34" charset="0"/>
              </a:rPr>
              <a:t>Nuclear Physics and Applications</a:t>
            </a:r>
            <a:endParaRPr lang="LID4096" sz="3600" dirty="0">
              <a:latin typeface="Franklin Gothic Book" panose="020B05030201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421BA6-0C55-8C1A-F8CB-E5C34E9B2DB9}"/>
              </a:ext>
            </a:extLst>
          </p:cNvPr>
          <p:cNvSpPr txBox="1"/>
          <p:nvPr/>
        </p:nvSpPr>
        <p:spPr>
          <a:xfrm>
            <a:off x="0" y="363380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endParaRPr lang="en-US" sz="2400" dirty="0">
              <a:solidFill>
                <a:srgbClr val="0070C0"/>
              </a:solidFill>
              <a:latin typeface="Franklin Gothic Book" panose="020B0503020102020204" pitchFamily="34" charset="0"/>
            </a:endParaRPr>
          </a:p>
          <a:p>
            <a:pPr algn="ctr"/>
            <a:r>
              <a:rPr lang="en-US" dirty="0">
                <a:latin typeface="Franklin Gothic Book" panose="020B0503020102020204" pitchFamily="34" charset="0"/>
              </a:rPr>
              <a:t>presented by Dr. A. Lagoyannis</a:t>
            </a:r>
          </a:p>
          <a:p>
            <a:pPr algn="ctr"/>
            <a:r>
              <a:rPr lang="en-US" dirty="0">
                <a:latin typeface="Franklin Gothic Book" panose="020B0503020102020204" pitchFamily="34" charset="0"/>
              </a:rPr>
              <a:t>on behalf of the NPA Group</a:t>
            </a:r>
            <a:endParaRPr lang="LID4096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67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128DC-9485-8837-DA14-7519F1E02D88}"/>
              </a:ext>
            </a:extLst>
          </p:cNvPr>
          <p:cNvSpPr txBox="1"/>
          <p:nvPr/>
        </p:nvSpPr>
        <p:spPr>
          <a:xfrm>
            <a:off x="112143" y="77638"/>
            <a:ext cx="891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CALIBRA</a:t>
            </a:r>
            <a:endParaRPr lang="LID4096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DA6CA3-4B6C-40CC-85DF-A580DC55C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25" y="1017938"/>
            <a:ext cx="6492943" cy="48718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BA58F2-5EC5-409B-A5BB-FAA74BA22A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908" y="1043552"/>
            <a:ext cx="1432464" cy="2914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E2B995-E2C1-42EF-81EC-29412FD96D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7" y="1035666"/>
            <a:ext cx="552262" cy="30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916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0128DC-9485-8837-DA14-7519F1E02D88}"/>
              </a:ext>
            </a:extLst>
          </p:cNvPr>
          <p:cNvSpPr txBox="1"/>
          <p:nvPr/>
        </p:nvSpPr>
        <p:spPr>
          <a:xfrm>
            <a:off x="112143" y="77638"/>
            <a:ext cx="8919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CALIBRA</a:t>
            </a:r>
            <a:endParaRPr lang="LID4096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22" name="Group 13">
            <a:extLst>
              <a:ext uri="{FF2B5EF4-FFF2-40B4-BE49-F238E27FC236}">
                <a16:creationId xmlns:a16="http://schemas.microsoft.com/office/drawing/2014/main" id="{546918AA-8239-4683-8DB3-8AEAF24A000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263" y="947286"/>
            <a:ext cx="9012237" cy="1330325"/>
            <a:chOff x="35709" y="2264879"/>
            <a:chExt cx="6766560" cy="100584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40CD3F6-468F-47C9-B1D4-C3056F7FEB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897F9FD-860E-46CB-B4FC-2F5DDE4A4A4C}"/>
                </a:ext>
              </a:extLst>
            </p:cNvPr>
            <p:cNvSpPr txBox="1"/>
            <p:nvPr/>
          </p:nvSpPr>
          <p:spPr>
            <a:xfrm>
              <a:off x="2842693" y="2264879"/>
              <a:ext cx="1827222" cy="264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5" name="Picture 20">
            <a:extLst>
              <a:ext uri="{FF2B5EF4-FFF2-40B4-BE49-F238E27FC236}">
                <a16:creationId xmlns:a16="http://schemas.microsoft.com/office/drawing/2014/main" id="{58A39079-168A-4EF6-B400-68C20CDDA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53811"/>
            <a:ext cx="7620000" cy="3813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16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18BD4D63-547F-9D6C-799D-9EA20B539B1E}"/>
              </a:ext>
            </a:extLst>
          </p:cNvPr>
          <p:cNvGrpSpPr/>
          <p:nvPr/>
        </p:nvGrpSpPr>
        <p:grpSpPr>
          <a:xfrm>
            <a:off x="112143" y="77638"/>
            <a:ext cx="8929933" cy="6702724"/>
            <a:chOff x="112143" y="77638"/>
            <a:chExt cx="8929933" cy="670272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479302A-79A7-B7C0-EC23-208CC45E6E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728000" y="3739195"/>
              <a:ext cx="5688000" cy="0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A0128DC-9485-8837-DA14-7519F1E02D88}"/>
                </a:ext>
              </a:extLst>
            </p:cNvPr>
            <p:cNvSpPr txBox="1"/>
            <p:nvPr/>
          </p:nvSpPr>
          <p:spPr>
            <a:xfrm>
              <a:off x="112143" y="77638"/>
              <a:ext cx="89197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Nuclear Astrophysics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(p process: the astrophysical point-of-view</a:t>
              </a:r>
              <a:r>
                <a:rPr lang="en-US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)</a:t>
              </a:r>
              <a:endParaRPr lang="LID4096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endParaRP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451B350-E1A9-F094-4456-A8E06AB9D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86" y="955577"/>
              <a:ext cx="4209691" cy="2666138"/>
            </a:xfrm>
            <a:prstGeom prst="rect">
              <a:avLst/>
            </a:prstGeom>
            <a:ln>
              <a:noFill/>
            </a:ln>
            <a:effectLst/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A3D62F9-72AB-FC57-F3A4-DFA813448A24}"/>
                </a:ext>
              </a:extLst>
            </p:cNvPr>
            <p:cNvGrpSpPr/>
            <p:nvPr/>
          </p:nvGrpSpPr>
          <p:grpSpPr>
            <a:xfrm>
              <a:off x="4572000" y="1033297"/>
              <a:ext cx="4470076" cy="2432975"/>
              <a:chOff x="4572000" y="1033297"/>
              <a:chExt cx="4470076" cy="2432975"/>
            </a:xfrm>
            <a:effectLst/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B539CB6-9E32-11CD-8BCD-2C94644718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0" y="1033297"/>
                <a:ext cx="4470076" cy="2432975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F3F2BBC-5344-822D-9F06-2485418A68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93958" y="1553340"/>
                <a:ext cx="1232388" cy="638063"/>
              </a:xfrm>
              <a:prstGeom prst="rect">
                <a:avLst/>
              </a:prstGeom>
              <a:ln>
                <a:noFill/>
              </a:ln>
              <a:effectLst/>
            </p:spPr>
          </p:pic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D5D5CB8-4E06-2793-1EE0-158258CB82A4}"/>
                </a:ext>
              </a:extLst>
            </p:cNvPr>
            <p:cNvCxnSpPr>
              <a:cxnSpLocks/>
            </p:cNvCxnSpPr>
            <p:nvPr/>
          </p:nvCxnSpPr>
          <p:spPr>
            <a:xfrm>
              <a:off x="135152" y="760423"/>
              <a:ext cx="8906924" cy="0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198DE8F-5392-CABD-F9FE-BE81E107355D}"/>
                </a:ext>
              </a:extLst>
            </p:cNvPr>
            <p:cNvSpPr txBox="1"/>
            <p:nvPr/>
          </p:nvSpPr>
          <p:spPr>
            <a:xfrm>
              <a:off x="1604521" y="591145"/>
              <a:ext cx="5857337" cy="338554"/>
            </a:xfrm>
            <a:prstGeom prst="rect">
              <a:avLst/>
            </a:prstGeom>
            <a:solidFill>
              <a:schemeClr val="bg1"/>
            </a:solidFill>
            <a:ln w="317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burning cycles and nucleosynthesis across the table of isotopes</a:t>
              </a:r>
              <a:endParaRPr lang="en-US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37D04D0-551E-B123-E135-73E2288D3683}"/>
                </a:ext>
              </a:extLst>
            </p:cNvPr>
            <p:cNvCxnSpPr>
              <a:cxnSpLocks/>
            </p:cNvCxnSpPr>
            <p:nvPr/>
          </p:nvCxnSpPr>
          <p:spPr>
            <a:xfrm>
              <a:off x="135152" y="3792084"/>
              <a:ext cx="8906924" cy="0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0991E1A-DEBA-1FE4-E10D-ACB7C614A454}"/>
                </a:ext>
              </a:extLst>
            </p:cNvPr>
            <p:cNvGrpSpPr/>
            <p:nvPr/>
          </p:nvGrpSpPr>
          <p:grpSpPr>
            <a:xfrm>
              <a:off x="349259" y="4040630"/>
              <a:ext cx="4101454" cy="2739732"/>
              <a:chOff x="349259" y="4040630"/>
              <a:chExt cx="4101454" cy="2739732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6A68B99B-2347-D10B-088C-58406B5AA8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259" y="4040630"/>
                <a:ext cx="3778447" cy="2739732"/>
              </a:xfrm>
              <a:prstGeom prst="rect">
                <a:avLst/>
              </a:prstGeom>
              <a:ln>
                <a:noFill/>
              </a:ln>
              <a:effectLst/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6D53A93-7FED-3AB0-6EA7-0690903E202C}"/>
                  </a:ext>
                </a:extLst>
              </p:cNvPr>
              <p:cNvSpPr txBox="1"/>
              <p:nvPr/>
            </p:nvSpPr>
            <p:spPr>
              <a:xfrm>
                <a:off x="1940026" y="6327599"/>
                <a:ext cx="251068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p nuclei : 35 proton rich isotopes </a:t>
                </a:r>
                <a:endParaRPr lang="LID4096" sz="12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B53D35DA-B35F-14ED-6C16-C50A9F5365E2}"/>
                </a:ext>
              </a:extLst>
            </p:cNvPr>
            <p:cNvGrpSpPr/>
            <p:nvPr/>
          </p:nvGrpSpPr>
          <p:grpSpPr>
            <a:xfrm>
              <a:off x="4872076" y="3986315"/>
              <a:ext cx="4016324" cy="2618283"/>
              <a:chOff x="4872076" y="3986315"/>
              <a:chExt cx="4016324" cy="2618283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A57626C7-CCAE-9572-8CDE-E8A9F8C853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547"/>
              <a:stretch/>
            </p:blipFill>
            <p:spPr>
              <a:xfrm>
                <a:off x="4872076" y="3986315"/>
                <a:ext cx="4016324" cy="2341284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B176D51-5148-8039-EAEC-9D3537D560FB}"/>
                  </a:ext>
                </a:extLst>
              </p:cNvPr>
              <p:cNvSpPr txBox="1"/>
              <p:nvPr/>
            </p:nvSpPr>
            <p:spPr>
              <a:xfrm>
                <a:off x="5682407" y="6327599"/>
                <a:ext cx="257064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Segoe UI Semibold" panose="020B0702040204020203" pitchFamily="34" charset="0"/>
                    <a:cs typeface="Segoe UI Semibold" panose="020B0702040204020203" pitchFamily="34" charset="0"/>
                  </a:rPr>
                  <a:t>Solar system p-nuclei abundances </a:t>
                </a:r>
                <a:endParaRPr lang="LID4096" sz="1200" dirty="0">
                  <a:latin typeface="Segoe UI Semibold" panose="020B0702040204020203" pitchFamily="34" charset="0"/>
                  <a:cs typeface="Segoe UI Semibold" panose="020B0702040204020203" pitchFamily="34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8AE0D89-1A3E-C491-9D3E-97C28713861A}"/>
                </a:ext>
              </a:extLst>
            </p:cNvPr>
            <p:cNvSpPr txBox="1"/>
            <p:nvPr/>
          </p:nvSpPr>
          <p:spPr>
            <a:xfrm>
              <a:off x="957157" y="3631433"/>
              <a:ext cx="7473601" cy="338554"/>
            </a:xfrm>
            <a:prstGeom prst="rect">
              <a:avLst/>
            </a:prstGeom>
            <a:solidFill>
              <a:schemeClr val="bg1"/>
            </a:solidFill>
            <a:ln w="31750" cmpd="dbl">
              <a:solidFill>
                <a:schemeClr val="accent1"/>
              </a:solidFill>
            </a:ln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cs typeface="Segoe UI" panose="020B0502040204020203" pitchFamily="34" charset="0"/>
                </a:rPr>
                <a:t>p nuclei and their abundances are signatures of the creation of our solar system</a:t>
              </a:r>
              <a:endParaRPr lang="en-US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08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C0B41CC6-6EA4-5729-4F2E-E7B4B25F23B4}"/>
              </a:ext>
            </a:extLst>
          </p:cNvPr>
          <p:cNvGrpSpPr/>
          <p:nvPr/>
        </p:nvGrpSpPr>
        <p:grpSpPr>
          <a:xfrm>
            <a:off x="12447" y="77638"/>
            <a:ext cx="9131553" cy="6754483"/>
            <a:chOff x="12447" y="77638"/>
            <a:chExt cx="9131553" cy="6754483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C3A2B5E-A48F-99C4-B511-1A23C6D3D9A5}"/>
                </a:ext>
              </a:extLst>
            </p:cNvPr>
            <p:cNvSpPr txBox="1"/>
            <p:nvPr/>
          </p:nvSpPr>
          <p:spPr>
            <a:xfrm>
              <a:off x="112143" y="77638"/>
              <a:ext cx="89197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Nuclear Astrophysics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(</a:t>
              </a:r>
              <a:r>
                <a:rPr lang="el-GR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σ-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" panose="020B0502040204020203" pitchFamily="34" charset="0"/>
                  <a:ea typeface="Roboto" panose="02000000000000000000" pitchFamily="2" charset="0"/>
                  <a:cs typeface="Segoe UI" panose="020B0502040204020203" pitchFamily="34" charset="0"/>
                </a:rPr>
                <a:t>measurements: our methods &amp; tools:  1/2) </a:t>
              </a:r>
              <a:endParaRPr lang="LID4096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49451D9-0B67-8452-BBE2-8344E09F3051}"/>
                </a:ext>
              </a:extLst>
            </p:cNvPr>
            <p:cNvSpPr txBox="1"/>
            <p:nvPr/>
          </p:nvSpPr>
          <p:spPr>
            <a:xfrm>
              <a:off x="112142" y="539692"/>
              <a:ext cx="8919715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r">
                <a:lnSpc>
                  <a:spcPct val="100000"/>
                </a:lnSpc>
                <a:spcBef>
                  <a:spcPts val="300"/>
                </a:spcBef>
              </a:pPr>
              <a:r>
                <a:rPr lang="en-US" sz="120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details in review paper by: Sotirios V Harissopulos, </a:t>
              </a:r>
              <a:r>
                <a:rPr lang="fr-FR" sz="1200" dirty="0" err="1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Eur</a:t>
              </a:r>
              <a:r>
                <a:rPr lang="fr-FR" sz="120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. Phys. J. Plus </a:t>
              </a:r>
              <a:r>
                <a:rPr lang="fr-FR" sz="1200" u="sng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133</a:t>
              </a:r>
              <a:r>
                <a:rPr lang="fr-FR" sz="120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, 332 (2018)   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563C1"/>
                  </a:solidFill>
                  <a:uLnTx/>
                  <a:uFillTx/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://doi.org/10.1140/epjp/i2018-12185-8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ADF2DF-DBF4-AB13-BFDA-8417AEF93DE0}"/>
                </a:ext>
              </a:extLst>
            </p:cNvPr>
            <p:cNvSpPr txBox="1"/>
            <p:nvPr/>
          </p:nvSpPr>
          <p:spPr>
            <a:xfrm>
              <a:off x="112142" y="869011"/>
              <a:ext cx="891971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1)   </a:t>
              </a:r>
              <a:r>
                <a:rPr lang="el-GR" sz="1300" b="1" u="sng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γ</a:t>
              </a:r>
              <a:r>
                <a:rPr lang="en-US" sz="1300" b="1" u="sng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-angular distribution measurements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6CCDE1-69A9-31DA-413A-F397215016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77"/>
            <a:stretch/>
          </p:blipFill>
          <p:spPr>
            <a:xfrm>
              <a:off x="50775" y="1233832"/>
              <a:ext cx="3648838" cy="1871872"/>
            </a:xfrm>
            <a:prstGeom prst="rect">
              <a:avLst/>
            </a:prstGeom>
            <a:ln w="12700">
              <a:noFill/>
            </a:ln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0627990-7A8B-FE46-47D2-C6D4DC451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9613" y="1187003"/>
              <a:ext cx="2409716" cy="209103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999C01D-EA8B-232A-AAAB-012BF1AB0A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784" t="15376" r="7850"/>
            <a:stretch/>
          </p:blipFill>
          <p:spPr>
            <a:xfrm>
              <a:off x="6331789" y="1161399"/>
              <a:ext cx="2700068" cy="109791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BE145DC-455E-4B38-0D04-FE3541A2C00B}"/>
                </a:ext>
              </a:extLst>
            </p:cNvPr>
            <p:cNvSpPr txBox="1"/>
            <p:nvPr/>
          </p:nvSpPr>
          <p:spPr>
            <a:xfrm>
              <a:off x="6262777" y="2259318"/>
              <a:ext cx="2881223" cy="84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err="1">
                  <a:latin typeface="Segoe UI" panose="020B0502040204020203" pitchFamily="34" charset="0"/>
                  <a:cs typeface="Segoe UI" panose="020B0502040204020203" pitchFamily="34" charset="0"/>
                </a:rPr>
                <a:t>HPGe</a:t>
              </a:r>
              <a:r>
                <a:rPr lang="en-US" sz="11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 array now shared between Demokritos – U. Cologne – TU Darmstadt</a:t>
              </a:r>
            </a:p>
            <a:p>
              <a:pPr algn="ctr">
                <a:spcBef>
                  <a:spcPts val="600"/>
                </a:spcBef>
              </a:pPr>
              <a:r>
                <a:rPr lang="en-US" sz="1100" b="1" dirty="0">
                  <a:solidFill>
                    <a:schemeClr val="accent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CALIBRA: acquired 3x new </a:t>
              </a:r>
              <a:r>
                <a:rPr lang="en-US" sz="1100" b="1" dirty="0" err="1">
                  <a:solidFill>
                    <a:schemeClr val="accent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HPGe</a:t>
              </a:r>
              <a:r>
                <a:rPr lang="en-US" sz="1100" b="1" dirty="0">
                  <a:solidFill>
                    <a:schemeClr val="accent1">
                      <a:lumMod val="7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            (80%) with BGO Anti-Compton shields</a:t>
              </a:r>
              <a:endParaRPr lang="LID4096" sz="11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192CCA3D-EEFB-96C9-072B-6DE18FDE9195}"/>
                </a:ext>
              </a:extLst>
            </p:cNvPr>
            <p:cNvSpPr/>
            <p:nvPr/>
          </p:nvSpPr>
          <p:spPr>
            <a:xfrm flipV="1">
              <a:off x="6099492" y="2295522"/>
              <a:ext cx="396000" cy="1800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EECFE209-921B-8341-2923-6831BF3213B5}"/>
                </a:ext>
              </a:extLst>
            </p:cNvPr>
            <p:cNvSpPr/>
            <p:nvPr/>
          </p:nvSpPr>
          <p:spPr>
            <a:xfrm flipV="1">
              <a:off x="6099492" y="2700613"/>
              <a:ext cx="396000" cy="180000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3518CE1-F386-7647-6CDC-7A190B9989AD}"/>
                </a:ext>
              </a:extLst>
            </p:cNvPr>
            <p:cNvSpPr txBox="1"/>
            <p:nvPr/>
          </p:nvSpPr>
          <p:spPr>
            <a:xfrm>
              <a:off x="198409" y="3278950"/>
              <a:ext cx="868680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2)   </a:t>
              </a:r>
              <a:r>
                <a:rPr lang="en-US" sz="1300" b="1" u="sng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r>
                <a:rPr lang="el-GR" sz="1300" b="1" u="sng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π γ-</a:t>
              </a:r>
              <a:r>
                <a:rPr lang="en-US" sz="1300" b="1" u="sng" dirty="0">
                  <a:solidFill>
                    <a:srgbClr val="C0000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summing technique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63D8BA-74C4-1355-92C5-8EC26C77C7AD}"/>
                </a:ext>
              </a:extLst>
            </p:cNvPr>
            <p:cNvSpPr txBox="1"/>
            <p:nvPr/>
          </p:nvSpPr>
          <p:spPr>
            <a:xfrm>
              <a:off x="12447" y="3472134"/>
              <a:ext cx="9006617" cy="2539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dirty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Developed by our Group: </a:t>
              </a:r>
              <a:r>
                <a:rPr lang="en-US" sz="105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A. </a:t>
              </a:r>
              <a:r>
                <a:rPr lang="en-US" sz="1050" dirty="0" err="1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Spyrou</a:t>
              </a:r>
              <a:r>
                <a:rPr lang="en-US" sz="105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 </a:t>
              </a:r>
              <a:r>
                <a:rPr lang="en-US" sz="1050" i="1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et al., </a:t>
              </a:r>
              <a:r>
                <a:rPr lang="en-US" sz="1050" dirty="0">
                  <a:solidFill>
                    <a:schemeClr val="tx1"/>
                  </a:solidFill>
                  <a:latin typeface="Franklin Gothic Book" panose="020B0503020102020204" pitchFamily="34" charset="0"/>
                  <a:ea typeface="Lato Light" panose="020F0502020204030203" pitchFamily="34" charset="0"/>
                  <a:cs typeface="Segoe UI" panose="020B0502040204020203" pitchFamily="34" charset="0"/>
                </a:rPr>
                <a:t>Phys. Rev. C 76, 015802 (2007);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 panose="020B0503020102020204" pitchFamily="34" charset="0"/>
                </a:rPr>
                <a:t> 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 panose="020B0503020102020204" pitchFamily="34" charset="0"/>
                  <a:hlinkClick r:id="rId6"/>
                </a:rPr>
                <a:t>http://dx.doi.org/10.1103/PhysRevC.76.015802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 panose="020B0503020102020204" pitchFamily="34" charset="0"/>
                </a:rPr>
                <a:t> </a:t>
              </a:r>
              <a:endParaRPr kumimoji="0" lang="LID4096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620BE2B-2FC6-AAE0-6FFC-402D7AE2CF1D}"/>
                </a:ext>
              </a:extLst>
            </p:cNvPr>
            <p:cNvCxnSpPr>
              <a:cxnSpLocks/>
            </p:cNvCxnSpPr>
            <p:nvPr/>
          </p:nvCxnSpPr>
          <p:spPr>
            <a:xfrm>
              <a:off x="112141" y="3299167"/>
              <a:ext cx="8906924" cy="0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7620B69-7896-AA6C-5AC9-EFFE2F2B938D}"/>
                </a:ext>
              </a:extLst>
            </p:cNvPr>
            <p:cNvCxnSpPr>
              <a:cxnSpLocks/>
            </p:cNvCxnSpPr>
            <p:nvPr/>
          </p:nvCxnSpPr>
          <p:spPr>
            <a:xfrm>
              <a:off x="112141" y="843133"/>
              <a:ext cx="8906924" cy="0"/>
            </a:xfrm>
            <a:prstGeom prst="line">
              <a:avLst/>
            </a:prstGeom>
            <a:ln w="63500" cmpd="dbl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4" descr="DSC00995">
              <a:extLst>
                <a:ext uri="{FF2B5EF4-FFF2-40B4-BE49-F238E27FC236}">
                  <a16:creationId xmlns:a16="http://schemas.microsoft.com/office/drawing/2014/main" id="{248CA143-2B67-7640-76E9-31A329E711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30" t="14633" r="3972" b="18370"/>
            <a:stretch/>
          </p:blipFill>
          <p:spPr bwMode="auto">
            <a:xfrm>
              <a:off x="198409" y="3790679"/>
              <a:ext cx="2003145" cy="10659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Y89pg_spec.jpg">
              <a:extLst>
                <a:ext uri="{FF2B5EF4-FFF2-40B4-BE49-F238E27FC236}">
                  <a16:creationId xmlns:a16="http://schemas.microsoft.com/office/drawing/2014/main" id="{4E85702F-6F66-174F-2BFB-8BA6588764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/>
            <a:srcRect l="2979" t="3807" r="2798" b="287"/>
            <a:stretch/>
          </p:blipFill>
          <p:spPr>
            <a:xfrm>
              <a:off x="2247788" y="3738922"/>
              <a:ext cx="2319900" cy="309319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DF5CF75-4AC0-EE93-9F8C-34B88F0D4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373" y="4959598"/>
              <a:ext cx="2054380" cy="15619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C9BE233-2C3D-A23A-3E5E-081C21FE3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40" y="3790679"/>
              <a:ext cx="2003145" cy="138281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E2D1200-F066-10B6-0C33-8A0A4DF5550B}"/>
                </a:ext>
              </a:extLst>
            </p:cNvPr>
            <p:cNvSpPr txBox="1"/>
            <p:nvPr/>
          </p:nvSpPr>
          <p:spPr>
            <a:xfrm>
              <a:off x="603848" y="5267863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30000" dirty="0"/>
                <a:t>89</a:t>
              </a:r>
              <a:r>
                <a:rPr lang="en-US" sz="1400" dirty="0"/>
                <a:t>Y(p,</a:t>
              </a:r>
              <a:r>
                <a:rPr lang="el-GR" sz="1400" dirty="0"/>
                <a:t>γ)</a:t>
              </a:r>
              <a:r>
                <a:rPr lang="en-US" sz="1400" baseline="30000" dirty="0"/>
                <a:t>90</a:t>
              </a:r>
              <a:r>
                <a:rPr lang="en-US" sz="1400" dirty="0"/>
                <a:t>Zr</a:t>
              </a:r>
              <a:endParaRPr lang="LID4096" sz="14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EA2EB3-B188-AB95-D589-9E065A42484A}"/>
                </a:ext>
              </a:extLst>
            </p:cNvPr>
            <p:cNvSpPr txBox="1"/>
            <p:nvPr/>
          </p:nvSpPr>
          <p:spPr>
            <a:xfrm>
              <a:off x="3024996" y="5988989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30000" dirty="0"/>
                <a:t>89</a:t>
              </a:r>
              <a:r>
                <a:rPr lang="en-US" sz="1400" dirty="0"/>
                <a:t>Y(p,</a:t>
              </a:r>
              <a:r>
                <a:rPr lang="el-GR" sz="1400" dirty="0"/>
                <a:t>γ)</a:t>
              </a:r>
              <a:r>
                <a:rPr lang="en-US" sz="1400" baseline="30000" dirty="0"/>
                <a:t>90</a:t>
              </a:r>
              <a:r>
                <a:rPr lang="en-US" sz="1400" dirty="0"/>
                <a:t>Zr</a:t>
              </a:r>
              <a:endParaRPr lang="LID4096" sz="14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FDD011C-D247-1886-4B0E-E6D5B904A735}"/>
                </a:ext>
              </a:extLst>
            </p:cNvPr>
            <p:cNvSpPr txBox="1"/>
            <p:nvPr/>
          </p:nvSpPr>
          <p:spPr>
            <a:xfrm>
              <a:off x="1247500" y="3764801"/>
              <a:ext cx="10351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12”x12” </a:t>
              </a:r>
              <a:r>
                <a:rPr lang="en-US" sz="1200" b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NaI</a:t>
              </a:r>
              <a:r>
                <a:rPr 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 Monocrystal</a:t>
              </a:r>
              <a:endParaRPr lang="LID4096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45CD2C-E1B7-5767-B692-87450CF6D3B7}"/>
                </a:ext>
              </a:extLst>
            </p:cNvPr>
            <p:cNvSpPr txBox="1"/>
            <p:nvPr/>
          </p:nvSpPr>
          <p:spPr>
            <a:xfrm>
              <a:off x="1247500" y="4605550"/>
              <a:ext cx="9463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RU Bochum</a:t>
              </a:r>
              <a:endParaRPr lang="LID4096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C24399D-6931-9F91-BE4A-29E59B216BB4}"/>
                </a:ext>
              </a:extLst>
            </p:cNvPr>
            <p:cNvSpPr txBox="1"/>
            <p:nvPr/>
          </p:nvSpPr>
          <p:spPr>
            <a:xfrm>
              <a:off x="4602193" y="3731269"/>
              <a:ext cx="2178169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b="1" dirty="0">
                  <a:solidFill>
                    <a:schemeClr val="bg1"/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14”x14” 2-fold segmented </a:t>
              </a:r>
              <a:r>
                <a:rPr lang="en-US" sz="1200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NaI</a:t>
              </a:r>
              <a:r>
                <a:rPr 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 </a:t>
              </a:r>
            </a:p>
            <a:p>
              <a:endParaRPr lang="en-US" sz="1400" b="1" cap="small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  <a:p>
              <a:endParaRPr lang="en-US" sz="1400" b="1" cap="small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  <a:p>
              <a:endParaRPr lang="en-US" sz="1400" b="1" cap="small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  <a:p>
              <a:endParaRPr lang="en-US" sz="2400" b="1" cap="small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  <a:p>
              <a:r>
                <a:rPr lang="en-US" sz="1400" b="1" cap="small" dirty="0">
                  <a:solidFill>
                    <a:schemeClr val="bg1"/>
                  </a:solidFill>
                  <a:latin typeface="Franklin Gothic Book" panose="020B0503020102020204" pitchFamily="34" charset="0"/>
                </a:rPr>
                <a:t> </a:t>
              </a:r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Demokritos   </a:t>
              </a:r>
              <a:r>
                <a:rPr lang="en-US" sz="12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(LIBRA project)</a:t>
              </a:r>
              <a:endParaRPr lang="LID4096" sz="1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anose="020B0503020102020204" pitchFamily="34" charset="0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B105A22-D2AE-4F01-9A1A-7C9F6BFC34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868" y="3726050"/>
              <a:ext cx="2186192" cy="154372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7FA83B0-6D40-E45C-BA8C-B4DA7140D9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96" t="13900" r="14508" b="9708"/>
            <a:stretch/>
          </p:blipFill>
          <p:spPr>
            <a:xfrm>
              <a:off x="4712895" y="5329996"/>
              <a:ext cx="1710162" cy="1450366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2824C532-49C8-5C81-EC6C-4662E2B0AE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5"/>
            <a:stretch/>
          </p:blipFill>
          <p:spPr>
            <a:xfrm>
              <a:off x="6495492" y="5319117"/>
              <a:ext cx="2566056" cy="1286834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889B211-4D63-34BD-38C1-3E7A9FE73D94}"/>
                </a:ext>
              </a:extLst>
            </p:cNvPr>
            <p:cNvSpPr txBox="1"/>
            <p:nvPr/>
          </p:nvSpPr>
          <p:spPr>
            <a:xfrm>
              <a:off x="6495492" y="6374017"/>
              <a:ext cx="2566056" cy="4385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Franklin Gothic Book" panose="020B0503020102020204" pitchFamily="34" charset="0"/>
                </a:rPr>
                <a:t>GASPAR Ball (80x BGO Crystals) </a:t>
              </a:r>
              <a:r>
                <a:rPr lang="en-US" sz="1050" b="1" dirty="0">
                  <a:solidFill>
                    <a:srgbClr val="0070C0"/>
                  </a:solidFill>
                  <a:latin typeface="Franklin Gothic Book" panose="020B0503020102020204" pitchFamily="34" charset="0"/>
                </a:rPr>
                <a:t>loaned by INFN/LNL Italy</a:t>
              </a:r>
              <a:endParaRPr lang="LID4096" sz="1050" b="1" dirty="0">
                <a:solidFill>
                  <a:srgbClr val="0070C0"/>
                </a:solidFill>
                <a:latin typeface="Franklin Gothic Book" panose="020B0503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92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C99EB35-60F4-4BD6-8890-E7A5CA9F0EA6}"/>
              </a:ext>
            </a:extLst>
          </p:cNvPr>
          <p:cNvSpPr txBox="1"/>
          <p:nvPr/>
        </p:nvSpPr>
        <p:spPr>
          <a:xfrm>
            <a:off x="112143" y="77638"/>
            <a:ext cx="8919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Ion Beam Analysis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 </a:t>
            </a:r>
            <a:endParaRPr lang="LID4096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graphicFrame>
        <p:nvGraphicFramePr>
          <p:cNvPr id="90" name="Table 89">
            <a:extLst>
              <a:ext uri="{FF2B5EF4-FFF2-40B4-BE49-F238E27FC236}">
                <a16:creationId xmlns:a16="http://schemas.microsoft.com/office/drawing/2014/main" id="{F76D7151-7F43-4DAA-881F-9B4D11049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74918"/>
              </p:ext>
            </p:extLst>
          </p:nvPr>
        </p:nvGraphicFramePr>
        <p:xfrm>
          <a:off x="152400" y="3642220"/>
          <a:ext cx="8839200" cy="2926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6644"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Method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Interaction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Ideal for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2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ackscattering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pectrometry (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RBS</a:t>
                      </a:r>
                      <a:r>
                        <a:rPr lang="en-US" sz="1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n-US" sz="1400" b="1" dirty="0" err="1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EBS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Elastic scattering at backward angles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Depth profiling of heavy elements in light or medium-Z matrices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lastic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ecoil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etection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nalysis 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ERDA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Elastic recoil at forward angles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Depth profiling of light elements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57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uclear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eaction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nalysis (</a:t>
                      </a:r>
                      <a:r>
                        <a:rPr kumimoji="0" lang="en-US" sz="1400" b="1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NRA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Nuclear reaction between beam and target nuclei, producing a light charged particle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Depth profiling of light elements in high- or medium-Z matrices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article-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nduced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amma–ray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mission 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PIGE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Prompt γ-ray emission during ion beam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irradiation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Bulk analysis of light elements from hydrogen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silicon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57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article-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nduced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-ray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mission 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en-US" sz="1400" b="1" kern="12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PIXE</a:t>
                      </a: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Characteristic X-ray emission following ionization by the primary beam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Bulk analysis of elements with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Z&gt;11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" name="Rounded Rectangle 1">
            <a:extLst>
              <a:ext uri="{FF2B5EF4-FFF2-40B4-BE49-F238E27FC236}">
                <a16:creationId xmlns:a16="http://schemas.microsoft.com/office/drawing/2014/main" id="{307DC01F-2465-46DA-8858-C38986FDCC3B}"/>
              </a:ext>
            </a:extLst>
          </p:cNvPr>
          <p:cNvSpPr/>
          <p:nvPr/>
        </p:nvSpPr>
        <p:spPr>
          <a:xfrm>
            <a:off x="5105400" y="726570"/>
            <a:ext cx="4038600" cy="2743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spcBef>
                <a:spcPct val="25000"/>
              </a:spcBef>
              <a:buSzPct val="12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Ion Beam Analysis (</a:t>
            </a:r>
            <a:r>
              <a:rPr lang="en-US" sz="1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IBA</a:t>
            </a:r>
            <a:r>
              <a:rPr 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is based on the interaction of a high-energy charged particle with the electrons and the nuclei of the material atoms. </a:t>
            </a:r>
          </a:p>
          <a:p>
            <a:pPr marL="285750" indent="-285750">
              <a:lnSpc>
                <a:spcPct val="150000"/>
              </a:lnSpc>
              <a:spcBef>
                <a:spcPct val="25000"/>
              </a:spcBef>
              <a:buSzPct val="120000"/>
              <a:buFont typeface="Wingdings" pitchFamily="2" charset="2"/>
              <a:buChar char="Ø"/>
            </a:pPr>
            <a:r>
              <a:rPr 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interaction can lead to the emission of particles or radiation the energy of which is characteristic of the elements that constitute the sample material. 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7CD7BF14-76EB-49B9-AC54-95E9E09C7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9"/>
          <a:stretch/>
        </p:blipFill>
        <p:spPr>
          <a:xfrm>
            <a:off x="0" y="708120"/>
            <a:ext cx="5093550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70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C99EB35-60F4-4BD6-8890-E7A5CA9F0EA6}"/>
              </a:ext>
            </a:extLst>
          </p:cNvPr>
          <p:cNvSpPr txBox="1"/>
          <p:nvPr/>
        </p:nvSpPr>
        <p:spPr>
          <a:xfrm>
            <a:off x="112143" y="77638"/>
            <a:ext cx="8919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Ion Beam Analysis    				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(JET results) </a:t>
            </a:r>
            <a:endParaRPr lang="LID4096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69E28CB-099A-4BA1-81E9-B52393291011}"/>
              </a:ext>
            </a:extLst>
          </p:cNvPr>
          <p:cNvCxnSpPr/>
          <p:nvPr/>
        </p:nvCxnSpPr>
        <p:spPr>
          <a:xfrm flipV="1">
            <a:off x="1545119" y="3320566"/>
            <a:ext cx="44291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0AEAF107-2DB5-4FA6-8590-52A5AF1E9228}"/>
              </a:ext>
            </a:extLst>
          </p:cNvPr>
          <p:cNvSpPr txBox="1"/>
          <p:nvPr/>
        </p:nvSpPr>
        <p:spPr>
          <a:xfrm>
            <a:off x="1504640" y="3282466"/>
            <a:ext cx="571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50 </a:t>
            </a:r>
            <a:r>
              <a:rPr lang="el-GR" sz="1000" dirty="0">
                <a:solidFill>
                  <a:schemeClr val="bg1"/>
                </a:solidFill>
              </a:rPr>
              <a:t>μ</a:t>
            </a:r>
            <a:r>
              <a:rPr lang="en-US" sz="1000" dirty="0">
                <a:solidFill>
                  <a:schemeClr val="bg1"/>
                </a:solidFill>
              </a:rPr>
              <a:t>m</a:t>
            </a:r>
            <a:endParaRPr lang="en-GB" sz="1000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A1CD065-31FA-4F18-8170-C5352091B82A}"/>
              </a:ext>
            </a:extLst>
          </p:cNvPr>
          <p:cNvCxnSpPr/>
          <p:nvPr/>
        </p:nvCxnSpPr>
        <p:spPr>
          <a:xfrm flipV="1">
            <a:off x="1559824" y="6080588"/>
            <a:ext cx="442912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492BDFF9-DA2E-4D0D-B0B5-889CE7B022D9}"/>
              </a:ext>
            </a:extLst>
          </p:cNvPr>
          <p:cNvSpPr txBox="1"/>
          <p:nvPr/>
        </p:nvSpPr>
        <p:spPr>
          <a:xfrm>
            <a:off x="1519345" y="6042488"/>
            <a:ext cx="571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50 </a:t>
            </a:r>
            <a:r>
              <a:rPr lang="el-GR" sz="1000" dirty="0">
                <a:solidFill>
                  <a:schemeClr val="bg1"/>
                </a:solidFill>
              </a:rPr>
              <a:t>μ</a:t>
            </a:r>
            <a:r>
              <a:rPr lang="en-US" sz="1000" dirty="0">
                <a:solidFill>
                  <a:schemeClr val="bg1"/>
                </a:solidFill>
              </a:rPr>
              <a:t>m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77" name="Picture 26">
            <a:extLst>
              <a:ext uri="{FF2B5EF4-FFF2-40B4-BE49-F238E27FC236}">
                <a16:creationId xmlns:a16="http://schemas.microsoft.com/office/drawing/2014/main" id="{EC4933A9-6CBD-4513-806D-F2369BFFF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274" y="1360851"/>
            <a:ext cx="12176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27">
            <a:extLst>
              <a:ext uri="{FF2B5EF4-FFF2-40B4-BE49-F238E27FC236}">
                <a16:creationId xmlns:a16="http://schemas.microsoft.com/office/drawing/2014/main" id="{FACA1583-7717-4E3A-8DAD-06348ACD8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8" y="1352913"/>
            <a:ext cx="122872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28">
            <a:extLst>
              <a:ext uri="{FF2B5EF4-FFF2-40B4-BE49-F238E27FC236}">
                <a16:creationId xmlns:a16="http://schemas.microsoft.com/office/drawing/2014/main" id="{F791FFF0-04C4-438E-BE6F-26750B4BC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94" y="3067252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29">
            <a:extLst>
              <a:ext uri="{FF2B5EF4-FFF2-40B4-BE49-F238E27FC236}">
                <a16:creationId xmlns:a16="http://schemas.microsoft.com/office/drawing/2014/main" id="{1C78F7F1-7514-431B-AE07-20101F1A9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510" y="3053295"/>
            <a:ext cx="12207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30">
            <a:extLst>
              <a:ext uri="{FF2B5EF4-FFF2-40B4-BE49-F238E27FC236}">
                <a16:creationId xmlns:a16="http://schemas.microsoft.com/office/drawing/2014/main" id="{FBB32CCA-D878-474D-B225-BAD8853ED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31" y="4931672"/>
            <a:ext cx="122713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31">
            <a:extLst>
              <a:ext uri="{FF2B5EF4-FFF2-40B4-BE49-F238E27FC236}">
                <a16:creationId xmlns:a16="http://schemas.microsoft.com/office/drawing/2014/main" id="{D5BFAEC0-D51A-4F16-8603-755C7DF7D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161" y="4931672"/>
            <a:ext cx="1227137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32">
            <a:extLst>
              <a:ext uri="{FF2B5EF4-FFF2-40B4-BE49-F238E27FC236}">
                <a16:creationId xmlns:a16="http://schemas.microsoft.com/office/drawing/2014/main" id="{BA2CC9DF-0053-4D3A-8EFA-DEFB9A249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006" y="1364186"/>
            <a:ext cx="1173162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145BA2A1-9AC4-415A-B59A-66CFBA583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95" y="1362277"/>
            <a:ext cx="11715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35">
            <a:extLst>
              <a:ext uri="{FF2B5EF4-FFF2-40B4-BE49-F238E27FC236}">
                <a16:creationId xmlns:a16="http://schemas.microsoft.com/office/drawing/2014/main" id="{D44F7EDE-7B12-4619-B912-3245A30D1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349" y="3053295"/>
            <a:ext cx="11906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36">
            <a:extLst>
              <a:ext uri="{FF2B5EF4-FFF2-40B4-BE49-F238E27FC236}">
                <a16:creationId xmlns:a16="http://schemas.microsoft.com/office/drawing/2014/main" id="{B1D09C76-52A7-482D-96A0-3D4EF2C9E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594" y="4919408"/>
            <a:ext cx="11906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37">
            <a:extLst>
              <a:ext uri="{FF2B5EF4-FFF2-40B4-BE49-F238E27FC236}">
                <a16:creationId xmlns:a16="http://schemas.microsoft.com/office/drawing/2014/main" id="{EC3B02DC-BA78-4804-B3D9-F248FE3E8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95" y="4919408"/>
            <a:ext cx="1211262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38">
            <a:extLst>
              <a:ext uri="{FF2B5EF4-FFF2-40B4-BE49-F238E27FC236}">
                <a16:creationId xmlns:a16="http://schemas.microsoft.com/office/drawing/2014/main" id="{C87D37D6-2AE7-4BF9-A709-6B6C81614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5800" y="590119"/>
            <a:ext cx="1257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IWGL (27)</a:t>
            </a:r>
          </a:p>
        </p:txBody>
      </p:sp>
      <p:sp>
        <p:nvSpPr>
          <p:cNvPr id="89" name="TextBox 39">
            <a:extLst>
              <a:ext uri="{FF2B5EF4-FFF2-40B4-BE49-F238E27FC236}">
                <a16:creationId xmlns:a16="http://schemas.microsoft.com/office/drawing/2014/main" id="{5329EC61-3666-4A49-898C-C94BFC1E9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175" y="2711760"/>
            <a:ext cx="1284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6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DP (80)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02A1618-5F01-42F2-BBC6-68A72B46EE3A}"/>
              </a:ext>
            </a:extLst>
          </p:cNvPr>
          <p:cNvSpPr txBox="1"/>
          <p:nvPr/>
        </p:nvSpPr>
        <p:spPr>
          <a:xfrm>
            <a:off x="1293203" y="4422216"/>
            <a:ext cx="1282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OPL (120)</a:t>
            </a:r>
            <a:endParaRPr lang="en-US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TextBox 41">
            <a:extLst>
              <a:ext uri="{FF2B5EF4-FFF2-40B4-BE49-F238E27FC236}">
                <a16:creationId xmlns:a16="http://schemas.microsoft.com/office/drawing/2014/main" id="{F813A274-5CDE-4C16-B445-A9662AFFB5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128" y="919694"/>
            <a:ext cx="8905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Surface</a:t>
            </a:r>
            <a:endParaRPr lang="en-GB" altLang="en-US" sz="1800" dirty="0">
              <a:latin typeface="+mn-lt"/>
            </a:endParaRPr>
          </a:p>
        </p:txBody>
      </p:sp>
      <p:sp>
        <p:nvSpPr>
          <p:cNvPr id="92" name="TextBox 42">
            <a:extLst>
              <a:ext uri="{FF2B5EF4-FFF2-40B4-BE49-F238E27FC236}">
                <a16:creationId xmlns:a16="http://schemas.microsoft.com/office/drawing/2014/main" id="{69ABE6B7-80C5-47C4-9860-4EA0A5DFF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8031" y="941095"/>
            <a:ext cx="1308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Castellation </a:t>
            </a:r>
            <a:endParaRPr lang="en-GB" altLang="en-US" sz="1800" dirty="0">
              <a:latin typeface="+mn-lt"/>
            </a:endParaRPr>
          </a:p>
        </p:txBody>
      </p:sp>
      <p:sp>
        <p:nvSpPr>
          <p:cNvPr id="93" name="TextBox 45">
            <a:extLst>
              <a:ext uri="{FF2B5EF4-FFF2-40B4-BE49-F238E27FC236}">
                <a16:creationId xmlns:a16="http://schemas.microsoft.com/office/drawing/2014/main" id="{F1280003-5C12-4E34-8ABB-07C159178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6368" y="966711"/>
            <a:ext cx="1068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Surface</a:t>
            </a:r>
            <a:endParaRPr lang="en-GB" altLang="en-US" sz="1800" dirty="0">
              <a:latin typeface="+mn-lt"/>
            </a:endParaRPr>
          </a:p>
        </p:txBody>
      </p:sp>
      <p:sp>
        <p:nvSpPr>
          <p:cNvPr id="94" name="TextBox 46">
            <a:extLst>
              <a:ext uri="{FF2B5EF4-FFF2-40B4-BE49-F238E27FC236}">
                <a16:creationId xmlns:a16="http://schemas.microsoft.com/office/drawing/2014/main" id="{A3C769E5-AC01-4D47-8B26-68E5B4EF3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320" y="967505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Castellation</a:t>
            </a:r>
            <a:r>
              <a:rPr lang="en-US" altLang="en-US" sz="1800" dirty="0">
                <a:latin typeface="Arial" panose="020B0604020202020204" pitchFamily="34" charset="0"/>
              </a:rPr>
              <a:t> </a:t>
            </a:r>
            <a:endParaRPr lang="en-GB" altLang="en-US" sz="1800" dirty="0">
              <a:latin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6D4657F-58D2-4298-BCBC-3A708128040D}"/>
              </a:ext>
            </a:extLst>
          </p:cNvPr>
          <p:cNvSpPr txBox="1"/>
          <p:nvPr/>
        </p:nvSpPr>
        <p:spPr>
          <a:xfrm>
            <a:off x="3864295" y="601825"/>
            <a:ext cx="17764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IWGL (174)</a:t>
            </a: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B86B1CC4-9DFF-4833-8864-A38E480F1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558" y="2620595"/>
            <a:ext cx="199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66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IWGL (191)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273CFE7-2464-4069-A71F-92A561029752}"/>
              </a:ext>
            </a:extLst>
          </p:cNvPr>
          <p:cNvSpPr txBox="1"/>
          <p:nvPr/>
        </p:nvSpPr>
        <p:spPr>
          <a:xfrm>
            <a:off x="3774331" y="4393153"/>
            <a:ext cx="17208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OPL (320)</a:t>
            </a:r>
          </a:p>
        </p:txBody>
      </p:sp>
      <p:sp>
        <p:nvSpPr>
          <p:cNvPr id="98" name="Rectangle 61">
            <a:extLst>
              <a:ext uri="{FF2B5EF4-FFF2-40B4-BE49-F238E27FC236}">
                <a16:creationId xmlns:a16="http://schemas.microsoft.com/office/drawing/2014/main" id="{3EE62C6E-46D9-4B5E-BCF4-5461A5252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485" y="1393212"/>
            <a:ext cx="237172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FF0000"/>
              </a:buClr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Ion beam analysis using </a:t>
            </a:r>
            <a:r>
              <a:rPr lang="en-US" altLang="en-US" sz="1600" baseline="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H microbeam of 1.35 MeV and spot size 50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  <a:sym typeface="Symbol" panose="05050102010706020507" pitchFamily="18" charset="2"/>
              </a:rPr>
              <a:t>5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0 </a:t>
            </a:r>
            <a:r>
              <a:rPr lang="el-GR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μ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m</a:t>
            </a:r>
            <a:r>
              <a:rPr lang="en-US" altLang="en-US" sz="1600" baseline="300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2</a:t>
            </a:r>
            <a:r>
              <a:rPr lang="en-US" altLang="en-US" sz="16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99" name="TextBox 83">
            <a:extLst>
              <a:ext uri="{FF2B5EF4-FFF2-40B4-BE49-F238E27FC236}">
                <a16:creationId xmlns:a16="http://schemas.microsoft.com/office/drawing/2014/main" id="{9B23CA1B-0F46-460F-9ECC-5A30415AE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8545" y="4924420"/>
            <a:ext cx="2585800" cy="14773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In some surfaces &amp; castellation sides carbon agglomerates of about 50-200 µm diameter are observed.</a:t>
            </a:r>
          </a:p>
        </p:txBody>
      </p:sp>
      <p:pic>
        <p:nvPicPr>
          <p:cNvPr id="100" name="Picture 1">
            <a:extLst>
              <a:ext uri="{FF2B5EF4-FFF2-40B4-BE49-F238E27FC236}">
                <a16:creationId xmlns:a16="http://schemas.microsoft.com/office/drawing/2014/main" id="{82E2FB30-B47C-411A-9C23-8D5061111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895" y="2284150"/>
            <a:ext cx="3379788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65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FC99EB35-60F4-4BD6-8890-E7A5CA9F0EA6}"/>
              </a:ext>
            </a:extLst>
          </p:cNvPr>
          <p:cNvSpPr txBox="1"/>
          <p:nvPr/>
        </p:nvSpPr>
        <p:spPr>
          <a:xfrm>
            <a:off x="112143" y="77638"/>
            <a:ext cx="8919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Ion Beam Analysis 			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(PIGE d</a:t>
            </a:r>
            <a:r>
              <a:rPr lang="el-GR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σ-</a:t>
            </a:r>
            <a:r>
              <a:rPr 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Roboto" panose="02000000000000000000" pitchFamily="2" charset="0"/>
                <a:cs typeface="Segoe UI" panose="020B0502040204020203" pitchFamily="34" charset="0"/>
              </a:rPr>
              <a:t>Measurements) </a:t>
            </a:r>
            <a:endParaRPr lang="LID4096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Roboto" panose="02000000000000000000" pitchFamily="2" charset="0"/>
              <a:cs typeface="Segoe UI" panose="020B0502040204020203" pitchFamily="34" charset="0"/>
            </a:endParaRP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7501C7DE-BA2C-468E-8A2A-CB08A022A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69" y="2424070"/>
            <a:ext cx="5230266" cy="242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20">
            <a:extLst>
              <a:ext uri="{FF2B5EF4-FFF2-40B4-BE49-F238E27FC236}">
                <a16:creationId xmlns:a16="http://schemas.microsoft.com/office/drawing/2014/main" id="{911CEC19-A0FA-4BAA-B89E-CFB1F1533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690" y="4973866"/>
            <a:ext cx="4572000" cy="152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Electronically controlled turntable</a:t>
            </a:r>
          </a:p>
          <a:p>
            <a:pPr>
              <a:defRPr/>
            </a:pPr>
            <a:r>
              <a:rPr lang="pt-BR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Initial angles: 0</a:t>
            </a:r>
            <a:r>
              <a:rPr lang="pt-BR" sz="1600" baseline="30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pt-BR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55</a:t>
            </a:r>
            <a:r>
              <a:rPr lang="pt-BR" sz="1600" baseline="30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pt-BR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90</a:t>
            </a:r>
            <a:r>
              <a:rPr lang="pt-BR" sz="1600" baseline="30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</a:t>
            </a:r>
            <a:r>
              <a:rPr lang="pt-BR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‐ 165</a:t>
            </a:r>
            <a:r>
              <a:rPr lang="pt-BR" sz="1600" baseline="30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</a:t>
            </a:r>
            <a:endParaRPr lang="pt-BR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defRPr/>
            </a:pPr>
            <a:r>
              <a:rPr lang="en-US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 </a:t>
            </a:r>
            <a:r>
              <a:rPr lang="en-US" sz="16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HPGe</a:t>
            </a:r>
            <a:r>
              <a:rPr lang="en-US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detectors placed 30 cm from target</a:t>
            </a:r>
          </a:p>
          <a:p>
            <a:pPr>
              <a:defRPr/>
            </a:pPr>
            <a:r>
              <a:rPr lang="en-US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Air cooled target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16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C73229-C587-4B9C-82AA-C0DB4FC48BAC}"/>
              </a:ext>
            </a:extLst>
          </p:cNvPr>
          <p:cNvSpPr txBox="1"/>
          <p:nvPr/>
        </p:nvSpPr>
        <p:spPr>
          <a:xfrm>
            <a:off x="6749642" y="1046915"/>
            <a:ext cx="15911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aseline="30000" dirty="0">
                <a:solidFill>
                  <a:srgbClr val="0070C0"/>
                </a:solidFill>
                <a:latin typeface="+mj-lt"/>
              </a:rPr>
              <a:t>10</a:t>
            </a:r>
            <a:r>
              <a:rPr lang="en-US" sz="2200" dirty="0">
                <a:solidFill>
                  <a:srgbClr val="0070C0"/>
                </a:solidFill>
                <a:latin typeface="+mj-lt"/>
              </a:rPr>
              <a:t>B(p,</a:t>
            </a:r>
            <a:r>
              <a:rPr lang="el-GR" sz="2200" dirty="0">
                <a:solidFill>
                  <a:srgbClr val="0070C0"/>
                </a:solidFill>
                <a:latin typeface="+mj-lt"/>
              </a:rPr>
              <a:t>αγ)</a:t>
            </a:r>
            <a:r>
              <a:rPr lang="el-GR" sz="2200" baseline="30000" dirty="0">
                <a:solidFill>
                  <a:srgbClr val="0070C0"/>
                </a:solidFill>
                <a:latin typeface="+mj-lt"/>
              </a:rPr>
              <a:t>7</a:t>
            </a:r>
            <a:r>
              <a:rPr lang="el-GR" sz="2200" dirty="0">
                <a:solidFill>
                  <a:srgbClr val="0070C0"/>
                </a:solidFill>
                <a:latin typeface="+mj-lt"/>
              </a:rPr>
              <a:t>Β</a:t>
            </a:r>
            <a:r>
              <a:rPr lang="en-US" sz="2200" dirty="0">
                <a:solidFill>
                  <a:srgbClr val="0070C0"/>
                </a:solidFill>
                <a:latin typeface="+mj-lt"/>
              </a:rPr>
              <a:t>e</a:t>
            </a:r>
            <a:endParaRPr lang="en-US" sz="2200" dirty="0">
              <a:solidFill>
                <a:srgbClr val="0070C0"/>
              </a:solidFill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35" name="Picture 34" descr="my429vsBoni&amp;Ophel.jpg">
            <a:extLst>
              <a:ext uri="{FF2B5EF4-FFF2-40B4-BE49-F238E27FC236}">
                <a16:creationId xmlns:a16="http://schemas.microsoft.com/office/drawing/2014/main" id="{1120B48A-CA9E-4A74-8D2D-F7231A2F830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9059" t="8936" r="10801" b="4965"/>
          <a:stretch>
            <a:fillRect/>
          </a:stretch>
        </p:blipFill>
        <p:spPr>
          <a:xfrm>
            <a:off x="5659427" y="4084633"/>
            <a:ext cx="3372431" cy="2542670"/>
          </a:xfrm>
          <a:prstGeom prst="rect">
            <a:avLst/>
          </a:prstGeom>
        </p:spPr>
      </p:pic>
      <p:pic>
        <p:nvPicPr>
          <p:cNvPr id="34" name="Picture 33" descr="429_set1.jpg">
            <a:extLst>
              <a:ext uri="{FF2B5EF4-FFF2-40B4-BE49-F238E27FC236}">
                <a16:creationId xmlns:a16="http://schemas.microsoft.com/office/drawing/2014/main" id="{DB6D5F3F-D915-43CD-A89C-C3C0B5083F0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9430" t="9049" r="11787" b="4763"/>
          <a:stretch>
            <a:fillRect/>
          </a:stretch>
        </p:blipFill>
        <p:spPr>
          <a:xfrm>
            <a:off x="5653065" y="1477802"/>
            <a:ext cx="3424557" cy="2649582"/>
          </a:xfrm>
          <a:prstGeom prst="rect">
            <a:avLst/>
          </a:prstGeom>
        </p:spPr>
      </p:pic>
      <p:sp>
        <p:nvSpPr>
          <p:cNvPr id="37" name="TextBox 20">
            <a:extLst>
              <a:ext uri="{FF2B5EF4-FFF2-40B4-BE49-F238E27FC236}">
                <a16:creationId xmlns:a16="http://schemas.microsoft.com/office/drawing/2014/main" id="{CC7CF9A0-3901-41CC-AF39-58A19298A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30" y="603126"/>
            <a:ext cx="6932812" cy="152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indent="0">
              <a:buNone/>
              <a:defRPr/>
            </a:pPr>
            <a:r>
              <a:rPr lang="pt-BR" sz="16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WHY: </a:t>
            </a:r>
          </a:p>
          <a:p>
            <a:pPr marL="0" indent="0">
              <a:buNone/>
              <a:defRPr/>
            </a:pPr>
            <a:r>
              <a:rPr lang="pt-BR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pass from troublesome method using standars to a standardless one</a:t>
            </a:r>
          </a:p>
          <a:p>
            <a:pPr marL="0" indent="0">
              <a:buNone/>
              <a:defRPr/>
            </a:pPr>
            <a:r>
              <a:rPr lang="pt-BR" sz="1600" b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HOW:</a:t>
            </a:r>
          </a:p>
          <a:p>
            <a:pPr>
              <a:defRPr/>
            </a:pPr>
            <a:r>
              <a:rPr lang="pt-BR" sz="15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Measurement of Differential Cross Sections for light Elements</a:t>
            </a:r>
          </a:p>
          <a:p>
            <a:pPr>
              <a:defRPr/>
            </a:pPr>
            <a:r>
              <a:rPr lang="en-US" sz="15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Development of a code for bulk analysis</a:t>
            </a:r>
            <a:endParaRPr lang="en-US" altLang="en-US" sz="15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4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1392</TotalTime>
  <Words>566</Words>
  <Application>Microsoft Office PowerPoint</Application>
  <PresentationFormat>On-screen Show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Segoe UI</vt:lpstr>
      <vt:lpstr>Segoe UI Semibold</vt:lpstr>
      <vt:lpstr>Times New Roman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Sotirios Charisopoulos</dc:creator>
  <cp:lastModifiedBy>A Lagoyannis</cp:lastModifiedBy>
  <cp:revision>66</cp:revision>
  <dcterms:created xsi:type="dcterms:W3CDTF">2022-05-30T15:12:05Z</dcterms:created>
  <dcterms:modified xsi:type="dcterms:W3CDTF">2023-05-05T06:07:17Z</dcterms:modified>
</cp:coreProperties>
</file>