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6"/>
  </p:notesMasterIdLst>
  <p:sldIdLst>
    <p:sldId id="256" r:id="rId2"/>
    <p:sldId id="937" r:id="rId3"/>
    <p:sldId id="969" r:id="rId4"/>
    <p:sldId id="9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2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79" autoAdjust="0"/>
  </p:normalViewPr>
  <p:slideViewPr>
    <p:cSldViewPr snapToGrid="0">
      <p:cViewPr varScale="1">
        <p:scale>
          <a:sx n="70" d="100"/>
          <a:sy n="70" d="100"/>
        </p:scale>
        <p:origin x="360" y="3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F6AE3A-000B-4B48-A147-C6CF07584485}" type="datetimeFigureOut">
              <a:rPr lang="en-US" smtClean="0"/>
              <a:t>24-May-23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1FCDC-8056-4298-BD8C-C3D0748CE9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05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DC1FCDC-8056-4298-BD8C-C3D0748CE9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296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B706DA-FBC4-4347-AA5B-C2DEC27F0D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52F33-9FC3-4C4B-ADAA-162E0ABF59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6F9FA8-DACB-4BE8-A8FA-432F4B0834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63877" y="6492875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E4F26B-0848-4439-A90F-515F81F632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227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728F58-6557-46B0-9420-F540E65876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3AD2FF-165B-4E0D-BADB-B9966E1B7A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1FE31C-0C81-47C0-9F41-DC34EEEA21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E90AAA-35F5-415B-897E-CF8D38C6F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482502-0B19-4E3E-A24E-B04EAE1E52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6257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A25B76-BADE-4FCE-9440-2FF5890B5A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DFC7C4-2232-4161-9593-6088D63622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F72127-C6CB-4F06-9283-3DBB6A94474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0B14A2-F292-46C3-B50E-EF03E22C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67B22-37A9-4613-9612-A212161849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720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F3E84B-EE0E-4E43-8678-E129CBBEBA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6456E7-F668-406B-B7F9-2DF4F15F60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A2FA38-18F5-4519-BFF4-8E7129D56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F5E9D-6F06-42DB-9058-516433F27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2B348E-B888-4800-8FF9-98876B610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5C0AA1-81F7-43E9-80E4-2061FAB55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45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0C0822-F9F6-4A4D-B47D-2B1AA9BEB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EF4576-3945-407B-9AD7-D237BE753E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B290B46-5958-465E-80EA-009353B771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647DA0-AE9F-4961-B13E-FF9A54D2A7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708585-6239-412A-B48B-5793B128F0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069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99CC-3573-4C14-BB36-E7A8B2EC1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22FC01-7156-40DE-95AF-E68FBBCB41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982990-275E-49FE-99CB-36B368B841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357207-B5B0-4ABA-9FBA-D6F2966ADD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0AD89D9-049F-4DA9-A5BD-F7FEB7E7900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402F3F-1FAB-497C-8A48-DE835E6B114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36DBC07-A206-45DD-AE53-EF0B65DD43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074474A-3E97-4BE6-AC99-1BB2E2D09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30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1A60C9-1382-4A7B-B321-74EC9A2E89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1E66A5-36EF-4AB6-8936-AD358D5956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6127750"/>
            <a:ext cx="4114800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B33097-0DB8-4552-A897-1FF8A4EF9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299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D42139-D586-47B0-A6BC-CC9C248FE4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AF3B09-A015-44AA-83AB-CB2E8E507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23AF29-1D59-4DF1-B147-7263FDA55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444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AF2035-C8C8-49BF-BD19-B2E2ADBCF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9CB59-4C5E-4586-BA39-75FDAE0F3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A389FC-06EF-40C0-B60A-D2666BA0A2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705511-8151-4080-809A-24B0CD205CE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89412-8ED3-4E02-B139-D6DDABD0F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C239C6-4773-4350-AB2B-77BD39DAB1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7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DA2FB9-979C-4876-BB96-65D7E20A0F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036133-47FF-452D-B1BE-EE866E81E5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7A4A7C-DC15-419A-9A84-6C5AA9DC7D7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AE8D51-F1FB-4C31-AD90-32D3670929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20E4AE-A083-491E-83A3-7579DE33CE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FE81D8-CA1A-4896-8A97-D7360E7B5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1D0EAC-869C-4E5D-B2C2-0227416692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606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843206-6985-471F-9A02-B159B5F1D3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6FF33D-2308-43F7-95F0-E1FA7D0545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CD3056-4008-406B-85B0-071EF0EC3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848168" y="6506179"/>
            <a:ext cx="23688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848A2-8FA6-4745-8B8C-CE3C2F049E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078497" y="6516124"/>
            <a:ext cx="550606" cy="3501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1D0EAC-869C-4E5D-B2C2-02274166922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0AAC3B-31A4-A8C4-A30F-5CE5C8873A70}"/>
              </a:ext>
            </a:extLst>
          </p:cNvPr>
          <p:cNvSpPr txBox="1"/>
          <p:nvPr userDrawn="1"/>
        </p:nvSpPr>
        <p:spPr>
          <a:xfrm>
            <a:off x="-1" y="6579465"/>
            <a:ext cx="37178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George Fanourakis – 1</a:t>
            </a:r>
            <a:r>
              <a:rPr lang="en-US" sz="1200" baseline="30000" dirty="0">
                <a:solidFill>
                  <a:schemeClr val="bg1">
                    <a:lumMod val="75000"/>
                  </a:schemeClr>
                </a:solidFill>
              </a:rPr>
              <a:t>st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</a:rPr>
              <a:t> WP5  Workshop 17-25 May 2023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2A394A7-3B90-A328-1C85-0588C959A876}"/>
              </a:ext>
            </a:extLst>
          </p:cNvPr>
          <p:cNvSpPr txBox="1"/>
          <p:nvPr userDrawn="1"/>
        </p:nvSpPr>
        <p:spPr>
          <a:xfrm>
            <a:off x="11759381" y="6545620"/>
            <a:ext cx="4326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401D0EAC-869C-4E5D-B2C2-022741669223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974867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emf"/><Relationship Id="rId5" Type="http://schemas.openxmlformats.org/officeDocument/2006/relationships/image" Target="../media/image11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DE74A-7235-4E9F-99BE-CE5A6A2F79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75657" y="1574461"/>
            <a:ext cx="9666515" cy="1900994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Some initial thoughts towards the design of the </a:t>
            </a:r>
            <a:r>
              <a:rPr lang="en-US" sz="4400" b="1" dirty="0">
                <a:solidFill>
                  <a:srgbClr val="FF0000"/>
                </a:solidFill>
              </a:rPr>
              <a:t>L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ow </a:t>
            </a:r>
            <a:r>
              <a:rPr lang="en-US" sz="4400" b="1" dirty="0">
                <a:solidFill>
                  <a:srgbClr val="FF0000"/>
                </a:solidFill>
              </a:rPr>
              <a:t>E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nergy neutrino </a:t>
            </a:r>
            <a:r>
              <a:rPr lang="en-US" sz="4400" b="1" dirty="0">
                <a:solidFill>
                  <a:srgbClr val="FF0000"/>
                </a:solidFill>
              </a:rPr>
              <a:t>Mo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nitored Beam and </a:t>
            </a:r>
            <a:r>
              <a:rPr lang="en-US" sz="4400" b="1" dirty="0" err="1">
                <a:solidFill>
                  <a:schemeClr val="accent1">
                    <a:lumMod val="75000"/>
                  </a:schemeClr>
                </a:solidFill>
              </a:rPr>
              <a:t>LEnuSTORM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4400" b="1" dirty="0">
                <a:solidFill>
                  <a:srgbClr val="FF0000"/>
                </a:solidFill>
              </a:rPr>
              <a:t>N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ear </a:t>
            </a:r>
            <a:r>
              <a:rPr lang="en-US" sz="4400" b="1" dirty="0">
                <a:solidFill>
                  <a:srgbClr val="FF0000"/>
                </a:solidFill>
              </a:rPr>
              <a:t>D</a:t>
            </a:r>
            <a:r>
              <a:rPr lang="en-US" sz="4400" b="1" dirty="0">
                <a:solidFill>
                  <a:schemeClr val="accent1">
                    <a:lumMod val="75000"/>
                  </a:schemeClr>
                </a:solidFill>
              </a:rPr>
              <a:t>etector – Lemon-D</a:t>
            </a:r>
            <a:endParaRPr lang="en-US" sz="4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F444254-62EC-4BE9-89F3-0E83FFF465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9828" y="3475455"/>
            <a:ext cx="9144000" cy="1215960"/>
          </a:xfrm>
        </p:spPr>
        <p:txBody>
          <a:bodyPr>
            <a:normAutofit/>
          </a:bodyPr>
          <a:lstStyle/>
          <a:p>
            <a:endParaRPr lang="en-US" sz="2800" dirty="0"/>
          </a:p>
          <a:p>
            <a:pPr>
              <a:spcBef>
                <a:spcPts val="600"/>
              </a:spcBef>
            </a:pPr>
            <a:r>
              <a:rPr lang="en-US" sz="2800" dirty="0"/>
              <a:t>George Fanourakis, Spyros </a:t>
            </a:r>
            <a:r>
              <a:rPr lang="en-US" sz="2800" dirty="0" err="1"/>
              <a:t>Tzamarias</a:t>
            </a:r>
            <a:r>
              <a:rPr lang="en-US" sz="2800" dirty="0"/>
              <a:t> et al.</a:t>
            </a:r>
          </a:p>
          <a:p>
            <a:pPr>
              <a:spcBef>
                <a:spcPts val="600"/>
              </a:spcBef>
            </a:pPr>
            <a:endParaRPr lang="en-US" sz="280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1387736-7F27-AA29-E91E-964CB4AE0D40}"/>
              </a:ext>
            </a:extLst>
          </p:cNvPr>
          <p:cNvGrpSpPr/>
          <p:nvPr/>
        </p:nvGrpSpPr>
        <p:grpSpPr>
          <a:xfrm>
            <a:off x="62304" y="40160"/>
            <a:ext cx="1157838" cy="1449805"/>
            <a:chOff x="150725" y="5131397"/>
            <a:chExt cx="1157838" cy="144980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131AAB29-A26A-8D5C-8E7E-666BC4F2C267}"/>
                </a:ext>
              </a:extLst>
            </p:cNvPr>
            <p:cNvSpPr/>
            <p:nvPr/>
          </p:nvSpPr>
          <p:spPr>
            <a:xfrm>
              <a:off x="150725" y="5131397"/>
              <a:ext cx="1157838" cy="144980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A6733DA-CF64-AC7D-7355-E1FD1D35A1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0725" y="5215893"/>
              <a:ext cx="1157838" cy="1310608"/>
            </a:xfrm>
            <a:prstGeom prst="rect">
              <a:avLst/>
            </a:prstGeom>
          </p:spPr>
        </p:pic>
      </p:grpSp>
      <p:pic>
        <p:nvPicPr>
          <p:cNvPr id="9" name="Picture 8" descr="A blue rectangle with text&#10;&#10;Description automatically generated with low confidence">
            <a:extLst>
              <a:ext uri="{FF2B5EF4-FFF2-40B4-BE49-F238E27FC236}">
                <a16:creationId xmlns:a16="http://schemas.microsoft.com/office/drawing/2014/main" id="{3F5D0FD4-E44E-006B-7776-E7E7EEE503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228" y="516"/>
            <a:ext cx="3124636" cy="95233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AE469FA-8396-FE56-18C7-B43620658D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9499" y="7502"/>
            <a:ext cx="2541169" cy="121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0656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0764348-2935-46D2-AD5F-E205E4CC34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36834" y="62183"/>
            <a:ext cx="5344720" cy="564486"/>
          </a:xfrm>
        </p:spPr>
        <p:txBody>
          <a:bodyPr>
            <a:noAutofit/>
          </a:bodyPr>
          <a:lstStyle/>
          <a:p>
            <a:pPr algn="ctr"/>
            <a:r>
              <a:rPr lang="en-US" sz="3600" b="1" dirty="0" err="1">
                <a:solidFill>
                  <a:schemeClr val="accent1">
                    <a:lumMod val="75000"/>
                  </a:schemeClr>
                </a:solidFill>
              </a:rPr>
              <a:t>ESSnuSB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+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F0C228A-E6E1-4937-B128-9AEE30BB5FD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" r="31"/>
          <a:stretch/>
        </p:blipFill>
        <p:spPr>
          <a:xfrm>
            <a:off x="1549739" y="632757"/>
            <a:ext cx="8996004" cy="599189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304D62E-FF91-4F3C-AA66-F7F6EE1327B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4" t="7062" r="1237" b="55418"/>
          <a:stretch/>
        </p:blipFill>
        <p:spPr>
          <a:xfrm rot="18889282">
            <a:off x="5028319" y="4592240"/>
            <a:ext cx="1452576" cy="36339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BF15C11-7253-4EAF-9324-BC3B13A5EF5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64" t="7061" r="1042" b="54964"/>
          <a:stretch/>
        </p:blipFill>
        <p:spPr>
          <a:xfrm>
            <a:off x="6713621" y="5348442"/>
            <a:ext cx="3793958" cy="95871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A90D55-C2E4-4AB7-91E5-B8B85405F12B}"/>
              </a:ext>
            </a:extLst>
          </p:cNvPr>
          <p:cNvSpPr txBox="1"/>
          <p:nvPr/>
        </p:nvSpPr>
        <p:spPr>
          <a:xfrm>
            <a:off x="6818436" y="5348442"/>
            <a:ext cx="248598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Monitored beam</a:t>
            </a:r>
            <a:endParaRPr lang="en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A940D05-156B-4C2A-9363-84187DF772DA}"/>
              </a:ext>
            </a:extLst>
          </p:cNvPr>
          <p:cNvSpPr/>
          <p:nvPr/>
        </p:nvSpPr>
        <p:spPr>
          <a:xfrm rot="1671170">
            <a:off x="6092825" y="4186253"/>
            <a:ext cx="69890" cy="698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AFD7F24-28CE-4EA0-BBD3-E519EB1984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603" y="2461612"/>
            <a:ext cx="3969382" cy="178692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03F5488-CF17-4705-BB2B-D57A73534BD9}"/>
              </a:ext>
            </a:extLst>
          </p:cNvPr>
          <p:cNvCxnSpPr>
            <a:cxnSpLocks/>
          </p:cNvCxnSpPr>
          <p:nvPr/>
        </p:nvCxnSpPr>
        <p:spPr>
          <a:xfrm>
            <a:off x="4690507" y="3879968"/>
            <a:ext cx="1064100" cy="60560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EB62848-340D-4484-BE03-81C9AD7AA919}"/>
              </a:ext>
            </a:extLst>
          </p:cNvPr>
          <p:cNvSpPr txBox="1"/>
          <p:nvPr/>
        </p:nvSpPr>
        <p:spPr>
          <a:xfrm>
            <a:off x="2293943" y="2511713"/>
            <a:ext cx="1322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LEnuSTORM</a:t>
            </a: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9A2415E-4FEB-4ADF-BA29-4FC192683CE6}"/>
              </a:ext>
            </a:extLst>
          </p:cNvPr>
          <p:cNvCxnSpPr/>
          <p:nvPr/>
        </p:nvCxnSpPr>
        <p:spPr>
          <a:xfrm flipH="1" flipV="1">
            <a:off x="5974773" y="4485569"/>
            <a:ext cx="738848" cy="862873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B4D400AF-18D6-40BC-9F72-3E92204AFBDF}"/>
              </a:ext>
            </a:extLst>
          </p:cNvPr>
          <p:cNvCxnSpPr>
            <a:cxnSpLocks/>
          </p:cNvCxnSpPr>
          <p:nvPr/>
        </p:nvCxnSpPr>
        <p:spPr>
          <a:xfrm flipH="1">
            <a:off x="6174984" y="3697979"/>
            <a:ext cx="790184" cy="36397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473E48FC-96A9-4A81-889F-D8507322DAB3}"/>
              </a:ext>
            </a:extLst>
          </p:cNvPr>
          <p:cNvSpPr txBox="1"/>
          <p:nvPr/>
        </p:nvSpPr>
        <p:spPr>
          <a:xfrm>
            <a:off x="5632797" y="3032982"/>
            <a:ext cx="2977803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New detector for </a:t>
            </a:r>
            <a:r>
              <a:rPr lang="en-US" dirty="0" err="1"/>
              <a:t>LEnuSTORM</a:t>
            </a:r>
            <a:endParaRPr lang="en-US" dirty="0"/>
          </a:p>
          <a:p>
            <a:pPr algn="ctr"/>
            <a:r>
              <a:rPr lang="en-US" dirty="0"/>
              <a:t>and monitored beam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70CCCA3-4DE7-4D6B-92B3-E067BDDE8FC8}"/>
              </a:ext>
            </a:extLst>
          </p:cNvPr>
          <p:cNvSpPr txBox="1"/>
          <p:nvPr/>
        </p:nvSpPr>
        <p:spPr>
          <a:xfrm>
            <a:off x="78537" y="5338419"/>
            <a:ext cx="2222083" cy="9541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R&amp;D target station </a:t>
            </a:r>
          </a:p>
          <a:p>
            <a:pPr algn="ctr"/>
            <a:r>
              <a:rPr lang="en-US" sz="1400" dirty="0"/>
              <a:t>(1.25 MW out of the 5MW).</a:t>
            </a:r>
          </a:p>
          <a:p>
            <a:pPr algn="ctr"/>
            <a:r>
              <a:rPr lang="en-US" sz="1400" dirty="0"/>
              <a:t>Feeding </a:t>
            </a:r>
            <a:r>
              <a:rPr lang="en-US" sz="1400" dirty="0" err="1"/>
              <a:t>LEnuSTORM</a:t>
            </a:r>
            <a:r>
              <a:rPr lang="en-US" sz="1400" dirty="0"/>
              <a:t> and</a:t>
            </a:r>
          </a:p>
          <a:p>
            <a:pPr algn="ctr"/>
            <a:r>
              <a:rPr lang="en-US" sz="1400" dirty="0"/>
              <a:t>monitored beam.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145155-70A8-4384-B72C-7E0F492ED8F9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9982200" y="62183"/>
            <a:ext cx="1873664" cy="198990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4A029B-97A0-4A89-A876-93510E88ED82}"/>
              </a:ext>
            </a:extLst>
          </p:cNvPr>
          <p:cNvSpPr txBox="1"/>
          <p:nvPr/>
        </p:nvSpPr>
        <p:spPr>
          <a:xfrm>
            <a:off x="8281554" y="1994164"/>
            <a:ext cx="1154483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Gd doping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7FE21DD-DEF0-4BAF-8970-B867BE740230}"/>
              </a:ext>
            </a:extLst>
          </p:cNvPr>
          <p:cNvCxnSpPr>
            <a:cxnSpLocks/>
          </p:cNvCxnSpPr>
          <p:nvPr/>
        </p:nvCxnSpPr>
        <p:spPr>
          <a:xfrm flipH="1" flipV="1">
            <a:off x="8061428" y="1404779"/>
            <a:ext cx="610651" cy="60326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37F56A5-A073-4B43-9067-EF99E7F4AC79}"/>
              </a:ext>
            </a:extLst>
          </p:cNvPr>
          <p:cNvCxnSpPr>
            <a:cxnSpLocks/>
          </p:cNvCxnSpPr>
          <p:nvPr/>
        </p:nvCxnSpPr>
        <p:spPr>
          <a:xfrm flipV="1">
            <a:off x="9028394" y="1285169"/>
            <a:ext cx="932099" cy="70899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2BE00378-D4EA-480D-9290-075417035E06}"/>
              </a:ext>
            </a:extLst>
          </p:cNvPr>
          <p:cNvSpPr txBox="1"/>
          <p:nvPr/>
        </p:nvSpPr>
        <p:spPr>
          <a:xfrm>
            <a:off x="10642261" y="2142381"/>
            <a:ext cx="840295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Mining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93EF3E0-CAAA-480F-8F42-3BC6DC64E61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8877" y="661105"/>
            <a:ext cx="4380393" cy="168460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655BF52-792E-4BEF-8B30-E9D1002B656D}"/>
              </a:ext>
            </a:extLst>
          </p:cNvPr>
          <p:cNvSpPr txBox="1"/>
          <p:nvPr/>
        </p:nvSpPr>
        <p:spPr>
          <a:xfrm>
            <a:off x="1950455" y="743292"/>
            <a:ext cx="1739579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Civil engineering</a:t>
            </a:r>
          </a:p>
        </p:txBody>
      </p:sp>
      <p:pic>
        <p:nvPicPr>
          <p:cNvPr id="33" name="Picture 32" descr="A colorful nebula in space&#10;&#10;Description automatically generated with low confidence">
            <a:extLst>
              <a:ext uri="{FF2B5EF4-FFF2-40B4-BE49-F238E27FC236}">
                <a16:creationId xmlns:a16="http://schemas.microsoft.com/office/drawing/2014/main" id="{FAEB6EF8-0EDC-413C-B69F-36C9F7DA61C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75109" y="2893184"/>
            <a:ext cx="1880755" cy="1880755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D615D4D-5496-4A8A-A3DE-0286F477F2A5}"/>
              </a:ext>
            </a:extLst>
          </p:cNvPr>
          <p:cNvSpPr txBox="1"/>
          <p:nvPr/>
        </p:nvSpPr>
        <p:spPr>
          <a:xfrm>
            <a:off x="9988173" y="4790968"/>
            <a:ext cx="1867691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Additional physics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13A01D75-8E25-48FE-8E72-EB0749C94997}"/>
              </a:ext>
            </a:extLst>
          </p:cNvPr>
          <p:cNvCxnSpPr>
            <a:cxnSpLocks/>
          </p:cNvCxnSpPr>
          <p:nvPr/>
        </p:nvCxnSpPr>
        <p:spPr>
          <a:xfrm flipH="1">
            <a:off x="2133600" y="5606143"/>
            <a:ext cx="2318657" cy="4027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91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44D2F4BA-D0F2-9823-BD3A-4DF99703F70F}"/>
              </a:ext>
            </a:extLst>
          </p:cNvPr>
          <p:cNvSpPr txBox="1">
            <a:spLocks/>
          </p:cNvSpPr>
          <p:nvPr/>
        </p:nvSpPr>
        <p:spPr>
          <a:xfrm>
            <a:off x="1801457" y="136388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Possible LEMON-D design features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B126DF-42F7-3263-0E49-C5DFBA204C61}"/>
              </a:ext>
            </a:extLst>
          </p:cNvPr>
          <p:cNvSpPr txBox="1"/>
          <p:nvPr/>
        </p:nvSpPr>
        <p:spPr>
          <a:xfrm>
            <a:off x="3669450" y="972799"/>
            <a:ext cx="732880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Option 1: water target</a:t>
            </a:r>
          </a:p>
          <a:p>
            <a:pPr lvl="1"/>
            <a:r>
              <a:rPr lang="en-US" dirty="0"/>
              <a:t>Interleaved with active detector elements (iron sheets + </a:t>
            </a:r>
            <a:r>
              <a:rPr lang="en-US" dirty="0" err="1"/>
              <a:t>Picosec</a:t>
            </a:r>
            <a:r>
              <a:rPr lang="en-US" dirty="0"/>
              <a:t> Micromegas detectors)</a:t>
            </a:r>
            <a:endParaRPr lang="en-US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Option 2: Water Cherenkov detector doped with Gd. Instrumented with </a:t>
            </a:r>
            <a:r>
              <a:rPr lang="en-US" sz="1800" b="0" i="0" u="none" strike="noStrike" baseline="0" dirty="0" err="1"/>
              <a:t>Picosec</a:t>
            </a:r>
            <a:r>
              <a:rPr lang="en-US" sz="1800" b="0" i="0" u="none" strike="noStrike" baseline="0" dirty="0"/>
              <a:t> Micromegas detectors (to be investigated)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l-GR" sz="1800" b="0" i="0" u="none" strike="noStrike" baseline="0" dirty="0"/>
              <a:t>ν / ν</a:t>
            </a:r>
            <a:r>
              <a:rPr lang="en-US" sz="1800" b="0" i="0" u="none" strike="noStrike" baseline="0" dirty="0"/>
              <a:t>-bar</a:t>
            </a:r>
            <a:r>
              <a:rPr lang="el-GR" sz="1800" b="0" i="0" u="none" strike="noStrike" baseline="0" dirty="0"/>
              <a:t> </a:t>
            </a:r>
            <a:r>
              <a:rPr lang="en-US" sz="1800" b="0" i="0" u="none" strike="noStrike" baseline="0" dirty="0"/>
              <a:t>discrimination </a:t>
            </a:r>
          </a:p>
          <a:p>
            <a:pPr algn="l"/>
            <a:r>
              <a:rPr lang="en-US" sz="1800" b="0" i="0" u="none" strike="noStrike" baseline="0" dirty="0">
                <a:sym typeface="Wingdings" panose="05000000000000000000" pitchFamily="2" charset="2"/>
              </a:rPr>
              <a:t>	</a:t>
            </a:r>
            <a:r>
              <a:rPr lang="el-GR" sz="1800" b="0" i="0" u="none" strike="noStrike" baseline="0" dirty="0">
                <a:sym typeface="Wingdings" panose="05000000000000000000" pitchFamily="2" charset="2"/>
              </a:rPr>
              <a:t>μ+ 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and </a:t>
            </a:r>
            <a:r>
              <a:rPr lang="el-GR" sz="1800" b="0" i="0" u="none" strike="noStrike" baseline="0" dirty="0">
                <a:sym typeface="Wingdings" panose="05000000000000000000" pitchFamily="2" charset="2"/>
              </a:rPr>
              <a:t>μ- 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tagging</a:t>
            </a:r>
          </a:p>
          <a:p>
            <a:pPr algn="l"/>
            <a:r>
              <a:rPr lang="en-US" dirty="0">
                <a:sym typeface="Wingdings" panose="05000000000000000000" pitchFamily="2" charset="2"/>
              </a:rPr>
              <a:t>	e+ and e- tagging</a:t>
            </a:r>
            <a:endParaRPr lang="en-US" sz="1800" b="0" i="0" u="none" strike="noStrike" baseline="0" dirty="0">
              <a:sym typeface="Wingdings" panose="05000000000000000000" pitchFamily="2" charset="2"/>
            </a:endParaRPr>
          </a:p>
          <a:p>
            <a:pPr algn="l"/>
            <a:r>
              <a:rPr lang="en-US" dirty="0">
                <a:sym typeface="Wingdings" panose="05000000000000000000" pitchFamily="2" charset="2"/>
              </a:rPr>
              <a:t>	M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agnet ? Magnetized sheet ? Water Cherenkov ?</a:t>
            </a: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G</a:t>
            </a:r>
            <a:r>
              <a:rPr lang="en-US" sz="1800" b="0" i="0" u="none" strike="noStrike" baseline="0" dirty="0"/>
              <a:t>ood timing: the hadron dump of LEMNB beam will be instrumented and each muon detected will be synchronized with the detection of its neutrino partner from the </a:t>
            </a:r>
            <a:r>
              <a:rPr lang="el-GR" sz="1800" b="0" i="0" u="none" strike="noStrike" baseline="0" dirty="0"/>
              <a:t>π-</a:t>
            </a:r>
            <a:r>
              <a:rPr lang="en-US" sz="1800" b="0" i="0" u="none" strike="noStrike" baseline="0" dirty="0"/>
              <a:t>decay.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Good </a:t>
            </a:r>
            <a:r>
              <a:rPr lang="el-GR" sz="1800" b="0" i="0" u="none" strike="noStrike" baseline="0" dirty="0"/>
              <a:t> </a:t>
            </a:r>
            <a:r>
              <a:rPr lang="en-US" sz="1800" b="0" i="0" u="none" strike="noStrike" baseline="0" dirty="0"/>
              <a:t>energy and momentum resolution (how good to be determined).</a:t>
            </a:r>
            <a:r>
              <a:rPr lang="en-US" sz="1800" b="0" i="0" u="none" strike="noStrike" baseline="0" dirty="0">
                <a:sym typeface="Wingdings" panose="05000000000000000000" pitchFamily="2" charset="2"/>
              </a:rPr>
              <a:t> Magnet ? Magnetized sheet ? Range measurement ? </a:t>
            </a:r>
            <a:endParaRPr lang="en-US" sz="1800" b="0" i="0" u="none" strike="noStrike" baseline="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800" b="0" i="0" u="none" strike="noStrike" baseline="0" dirty="0"/>
              <a:t>Cosmic ray protection/discrimination</a:t>
            </a:r>
          </a:p>
          <a:p>
            <a:pPr algn="l"/>
            <a:endParaRPr lang="en-US" sz="1800" b="0" i="0" u="none" strike="noStrike" baseline="0" dirty="0"/>
          </a:p>
        </p:txBody>
      </p:sp>
      <p:graphicFrame>
        <p:nvGraphicFramePr>
          <p:cNvPr id="6" name="Object 10">
            <a:extLst>
              <a:ext uri="{FF2B5EF4-FFF2-40B4-BE49-F238E27FC236}">
                <a16:creationId xmlns:a16="http://schemas.microsoft.com/office/drawing/2014/main" id="{1DB00F65-CBA9-A6BC-E2CB-68A64D9AA2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0197384"/>
              </p:ext>
            </p:extLst>
          </p:nvPr>
        </p:nvGraphicFramePr>
        <p:xfrm>
          <a:off x="241169" y="2157229"/>
          <a:ext cx="2174567" cy="10497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104840" imgH="533160" progId="Equation.3">
                  <p:embed/>
                </p:oleObj>
              </mc:Choice>
              <mc:Fallback>
                <p:oleObj name="Equation" r:id="rId2" imgW="1104840" imgH="533160" progId="Equation.3">
                  <p:embed/>
                  <p:pic>
                    <p:nvPicPr>
                      <p:cNvPr id="142346" name="Object 10">
                        <a:extLst>
                          <a:ext uri="{FF2B5EF4-FFF2-40B4-BE49-F238E27FC236}">
                            <a16:creationId xmlns:a16="http://schemas.microsoft.com/office/drawing/2014/main" id="{CB75CE91-3BB4-4F2D-8C41-59EA6A08BF8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69" y="2157229"/>
                        <a:ext cx="2174567" cy="10497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0">
            <a:extLst>
              <a:ext uri="{FF2B5EF4-FFF2-40B4-BE49-F238E27FC236}">
                <a16:creationId xmlns:a16="http://schemas.microsoft.com/office/drawing/2014/main" id="{6F0F3EA6-EE5D-F3F7-E7D0-F1A8D3E1BFD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4526661"/>
              </p:ext>
            </p:extLst>
          </p:nvPr>
        </p:nvGraphicFramePr>
        <p:xfrm>
          <a:off x="241169" y="1106304"/>
          <a:ext cx="1749425" cy="105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88840" imgH="533160" progId="Equation.3">
                  <p:embed/>
                </p:oleObj>
              </mc:Choice>
              <mc:Fallback>
                <p:oleObj name="Equation" r:id="rId4" imgW="888840" imgH="533160" progId="Equation.3">
                  <p:embed/>
                  <p:pic>
                    <p:nvPicPr>
                      <p:cNvPr id="6" name="Object 10">
                        <a:extLst>
                          <a:ext uri="{FF2B5EF4-FFF2-40B4-BE49-F238E27FC236}">
                            <a16:creationId xmlns:a16="http://schemas.microsoft.com/office/drawing/2014/main" id="{1DB00F65-CBA9-A6BC-E2CB-68A64D9AA21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69" y="1106304"/>
                        <a:ext cx="1749425" cy="105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>
            <a:extLst>
              <a:ext uri="{FF2B5EF4-FFF2-40B4-BE49-F238E27FC236}">
                <a16:creationId xmlns:a16="http://schemas.microsoft.com/office/drawing/2014/main" id="{21D77C82-D2F5-E57E-DB5D-F4C757C14D4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589" y="3825152"/>
            <a:ext cx="2305655" cy="99331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FEC32C2-B703-EB7F-414F-6A445D96F1E5}"/>
              </a:ext>
            </a:extLst>
          </p:cNvPr>
          <p:cNvSpPr txBox="1"/>
          <p:nvPr/>
        </p:nvSpPr>
        <p:spPr>
          <a:xfrm>
            <a:off x="110081" y="670077"/>
            <a:ext cx="169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production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D1B8464-FB69-26B7-5673-37572293251E}"/>
              </a:ext>
            </a:extLst>
          </p:cNvPr>
          <p:cNvSpPr txBox="1"/>
          <p:nvPr/>
        </p:nvSpPr>
        <p:spPr>
          <a:xfrm>
            <a:off x="198390" y="3373456"/>
            <a:ext cx="1691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detection</a:t>
            </a:r>
          </a:p>
        </p:txBody>
      </p:sp>
    </p:spTree>
    <p:extLst>
      <p:ext uri="{BB962C8B-B14F-4D97-AF65-F5344CB8AC3E}">
        <p14:creationId xmlns:p14="http://schemas.microsoft.com/office/powerpoint/2010/main" val="6634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3">
            <a:extLst>
              <a:ext uri="{FF2B5EF4-FFF2-40B4-BE49-F238E27FC236}">
                <a16:creationId xmlns:a16="http://schemas.microsoft.com/office/drawing/2014/main" id="{5CEC181C-8D0D-25C2-BEC2-5ED3E034937F}"/>
              </a:ext>
            </a:extLst>
          </p:cNvPr>
          <p:cNvSpPr txBox="1">
            <a:spLocks/>
          </p:cNvSpPr>
          <p:nvPr/>
        </p:nvSpPr>
        <p:spPr>
          <a:xfrm>
            <a:off x="1801458" y="212588"/>
            <a:ext cx="8589085" cy="600299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b="1" dirty="0">
                <a:solidFill>
                  <a:schemeClr val="accent1">
                    <a:lumMod val="75000"/>
                  </a:schemeClr>
                </a:solidFill>
              </a:rPr>
              <a:t>Initial LEMON-D parameters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A33ABEC-67EF-1576-6487-E69C82C887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8396253"/>
                  </p:ext>
                </p:extLst>
              </p:nvPr>
            </p:nvGraphicFramePr>
            <p:xfrm>
              <a:off x="1599945" y="1481469"/>
              <a:ext cx="8589084" cy="37084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18549">
                      <a:extLst>
                        <a:ext uri="{9D8B030D-6E8A-4147-A177-3AD203B41FA5}">
                          <a16:colId xmlns:a16="http://schemas.microsoft.com/office/drawing/2014/main" val="3601470154"/>
                        </a:ext>
                      </a:extLst>
                    </a:gridCol>
                    <a:gridCol w="1965273">
                      <a:extLst>
                        <a:ext uri="{9D8B030D-6E8A-4147-A177-3AD203B41FA5}">
                          <a16:colId xmlns:a16="http://schemas.microsoft.com/office/drawing/2014/main" val="1905051286"/>
                        </a:ext>
                      </a:extLst>
                    </a:gridCol>
                    <a:gridCol w="1057935">
                      <a:extLst>
                        <a:ext uri="{9D8B030D-6E8A-4147-A177-3AD203B41FA5}">
                          <a16:colId xmlns:a16="http://schemas.microsoft.com/office/drawing/2014/main" val="3647501964"/>
                        </a:ext>
                      </a:extLst>
                    </a:gridCol>
                    <a:gridCol w="616764">
                      <a:extLst>
                        <a:ext uri="{9D8B030D-6E8A-4147-A177-3AD203B41FA5}">
                          <a16:colId xmlns:a16="http://schemas.microsoft.com/office/drawing/2014/main" val="3413580100"/>
                        </a:ext>
                      </a:extLst>
                    </a:gridCol>
                    <a:gridCol w="686127">
                      <a:extLst>
                        <a:ext uri="{9D8B030D-6E8A-4147-A177-3AD203B41FA5}">
                          <a16:colId xmlns:a16="http://schemas.microsoft.com/office/drawing/2014/main" val="1520308375"/>
                        </a:ext>
                      </a:extLst>
                    </a:gridCol>
                    <a:gridCol w="696750">
                      <a:extLst>
                        <a:ext uri="{9D8B030D-6E8A-4147-A177-3AD203B41FA5}">
                          <a16:colId xmlns:a16="http://schemas.microsoft.com/office/drawing/2014/main" val="3169180068"/>
                        </a:ext>
                      </a:extLst>
                    </a:gridCol>
                    <a:gridCol w="2447686">
                      <a:extLst>
                        <a:ext uri="{9D8B030D-6E8A-4147-A177-3AD203B41FA5}">
                          <a16:colId xmlns:a16="http://schemas.microsoft.com/office/drawing/2014/main" val="2742667225"/>
                        </a:ext>
                      </a:extLst>
                    </a:gridCol>
                  </a:tblGrid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Location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 hall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6860258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Target material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water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39469226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Target mass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9363412"/>
                      </a:ext>
                    </a:extLst>
                  </a:tr>
                  <a:tr h="1077577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Distance from sources (LEnuSTORM and LEMNB)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Distance from the downstream part of the LEnuSTORM straight section and downstream part of LEMNB decay tunnel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84095583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14:m>
                            <m:oMath xmlns:m="http://schemas.openxmlformats.org/officeDocument/2006/math">
                              <m:r>
                                <a:rPr lang="en-GB" sz="1000">
                                  <a:effectLst/>
                                </a:rPr>
                                <m:t>𝜈</m:t>
                              </m:r>
                            </m:oMath>
                          </a14:m>
                          <a:r>
                            <a:rPr lang="en-GB" sz="1000">
                              <a:effectLst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bar>
                                <m:barPr>
                                  <m:pos m:val="top"/>
                                  <m:ctrlPr>
                                    <a:rPr lang="en-US" sz="1000">
                                      <a:effectLst/>
                                    </a:rPr>
                                  </m:ctrlPr>
                                </m:barPr>
                                <m:e>
                                  <m:r>
                                    <a:rPr lang="en-GB" sz="1000">
                                      <a:effectLst/>
                                    </a:rPr>
                                    <m:t>𝜈</m:t>
                                  </m:r>
                                </m:e>
                              </m:bar>
                            </m:oMath>
                          </a14:m>
                          <a:r>
                            <a:rPr lang="en-GB" sz="1000">
                              <a:effectLst/>
                            </a:rPr>
                            <a:t> discrimination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yes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1311764"/>
                      </a:ext>
                    </a:extLst>
                  </a:tr>
                  <a:tr h="1350982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Lemon-D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Detector technology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Magnetized iron, water target  tracker – ask G&amp;S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Gd doped WC as a fallback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02026515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7A33ABEC-67EF-1576-6487-E69C82C887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668396253"/>
                  </p:ext>
                </p:extLst>
              </p:nvPr>
            </p:nvGraphicFramePr>
            <p:xfrm>
              <a:off x="1599945" y="1481469"/>
              <a:ext cx="8589084" cy="3708415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1118549">
                      <a:extLst>
                        <a:ext uri="{9D8B030D-6E8A-4147-A177-3AD203B41FA5}">
                          <a16:colId xmlns:a16="http://schemas.microsoft.com/office/drawing/2014/main" val="3601470154"/>
                        </a:ext>
                      </a:extLst>
                    </a:gridCol>
                    <a:gridCol w="1965273">
                      <a:extLst>
                        <a:ext uri="{9D8B030D-6E8A-4147-A177-3AD203B41FA5}">
                          <a16:colId xmlns:a16="http://schemas.microsoft.com/office/drawing/2014/main" val="1905051286"/>
                        </a:ext>
                      </a:extLst>
                    </a:gridCol>
                    <a:gridCol w="1057935">
                      <a:extLst>
                        <a:ext uri="{9D8B030D-6E8A-4147-A177-3AD203B41FA5}">
                          <a16:colId xmlns:a16="http://schemas.microsoft.com/office/drawing/2014/main" val="3647501964"/>
                        </a:ext>
                      </a:extLst>
                    </a:gridCol>
                    <a:gridCol w="616764">
                      <a:extLst>
                        <a:ext uri="{9D8B030D-6E8A-4147-A177-3AD203B41FA5}">
                          <a16:colId xmlns:a16="http://schemas.microsoft.com/office/drawing/2014/main" val="3413580100"/>
                        </a:ext>
                      </a:extLst>
                    </a:gridCol>
                    <a:gridCol w="686127">
                      <a:extLst>
                        <a:ext uri="{9D8B030D-6E8A-4147-A177-3AD203B41FA5}">
                          <a16:colId xmlns:a16="http://schemas.microsoft.com/office/drawing/2014/main" val="1520308375"/>
                        </a:ext>
                      </a:extLst>
                    </a:gridCol>
                    <a:gridCol w="696750">
                      <a:extLst>
                        <a:ext uri="{9D8B030D-6E8A-4147-A177-3AD203B41FA5}">
                          <a16:colId xmlns:a16="http://schemas.microsoft.com/office/drawing/2014/main" val="3169180068"/>
                        </a:ext>
                      </a:extLst>
                    </a:gridCol>
                    <a:gridCol w="2447686">
                      <a:extLst>
                        <a:ext uri="{9D8B030D-6E8A-4147-A177-3AD203B41FA5}">
                          <a16:colId xmlns:a16="http://schemas.microsoft.com/office/drawing/2014/main" val="2742667225"/>
                        </a:ext>
                      </a:extLst>
                    </a:gridCol>
                  </a:tblGrid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Location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 hall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56860258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Target material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water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2539469226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Target mass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1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4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t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4189363412"/>
                      </a:ext>
                    </a:extLst>
                  </a:tr>
                  <a:tr h="1077577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Distance from sources (LEnuSTORM and LEMNB)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50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30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80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m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Distance from the downstream part of the LEnuSTORM straight section and downstream part of LEMNB decay tunnel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184095583"/>
                      </a:ext>
                    </a:extLst>
                  </a:tr>
                  <a:tr h="319964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Lemon-D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>
                          <a:blip r:embed="rId2"/>
                          <a:stretch>
                            <a:fillRect l="-57453" t="-651923" r="-281988" b="-43076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yes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071311764"/>
                      </a:ext>
                    </a:extLst>
                  </a:tr>
                  <a:tr h="1350982"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Lemon-D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Detector technology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Magnetized iron, water target  tracker – ask G&amp;S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>
                              <a:effectLst/>
                            </a:rPr>
                            <a:t> </a:t>
                          </a:r>
                          <a:endParaRPr lang="en-US" sz="110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algn="l">
                            <a:lnSpc>
                              <a:spcPct val="115000"/>
                            </a:lnSpc>
                            <a:spcAft>
                              <a:spcPts val="1000"/>
                            </a:spcAft>
                          </a:pPr>
                          <a:r>
                            <a:rPr lang="en-GB" sz="1000" dirty="0">
                              <a:effectLst/>
                            </a:rPr>
                            <a:t>Gd doped WC as a fallback</a:t>
                          </a:r>
                          <a:endParaRPr lang="en-US" sz="1100" dirty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marL="68580" marR="68580" marT="0" marB="0"/>
                    </a:tc>
                    <a:extLst>
                      <a:ext uri="{0D108BD9-81ED-4DB2-BD59-A6C34878D82A}">
                        <a16:rowId xmlns:a16="http://schemas.microsoft.com/office/drawing/2014/main" val="1702026515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4453195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13907</TotalTime>
  <Words>282</Words>
  <Application>Microsoft Office PowerPoint</Application>
  <PresentationFormat>Widescreen</PresentationFormat>
  <Paragraphs>77</Paragraphs>
  <Slides>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Equation</vt:lpstr>
      <vt:lpstr>Some initial thoughts towards the design of the Low Energy neutrino Monitored Beam and LEnuSTORM Near Detector – Lemon-D</vt:lpstr>
      <vt:lpstr>ESSnuSB+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Bubach Bubach</dc:creator>
  <cp:lastModifiedBy>George Fanourakis</cp:lastModifiedBy>
  <cp:revision>276</cp:revision>
  <dcterms:created xsi:type="dcterms:W3CDTF">2021-12-14T14:14:03Z</dcterms:created>
  <dcterms:modified xsi:type="dcterms:W3CDTF">2023-05-23T21:53:01Z</dcterms:modified>
</cp:coreProperties>
</file>