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66" r:id="rId3"/>
    <p:sldId id="259" r:id="rId4"/>
    <p:sldId id="256" r:id="rId5"/>
    <p:sldId id="257" r:id="rId6"/>
    <p:sldId id="260" r:id="rId7"/>
    <p:sldId id="261" r:id="rId8"/>
    <p:sldId id="267" r:id="rId9"/>
    <p:sldId id="262" r:id="rId10"/>
    <p:sldId id="263" r:id="rId11"/>
    <p:sldId id="264" r:id="rId12"/>
    <p:sldId id="542" r:id="rId13"/>
    <p:sldId id="543" r:id="rId14"/>
    <p:sldId id="544" r:id="rId15"/>
    <p:sldId id="54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17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24BE0-5B33-864A-8712-3EC8960738B0}" type="datetimeFigureOut">
              <a:rPr lang="en-GR" smtClean="0"/>
              <a:t>19/5/23</a:t>
            </a:fld>
            <a:endParaRPr lang="en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2C697-9AF8-9342-B02B-951354443899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608637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24BE0-5B33-864A-8712-3EC8960738B0}" type="datetimeFigureOut">
              <a:rPr lang="en-GR" smtClean="0"/>
              <a:t>19/5/23</a:t>
            </a:fld>
            <a:endParaRPr lang="en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2C697-9AF8-9342-B02B-951354443899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350280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24BE0-5B33-864A-8712-3EC8960738B0}" type="datetimeFigureOut">
              <a:rPr lang="en-GR" smtClean="0"/>
              <a:t>19/5/23</a:t>
            </a:fld>
            <a:endParaRPr lang="en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2C697-9AF8-9342-B02B-951354443899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003260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24BE0-5B33-864A-8712-3EC8960738B0}" type="datetimeFigureOut">
              <a:rPr lang="en-GR" smtClean="0"/>
              <a:t>19/5/23</a:t>
            </a:fld>
            <a:endParaRPr lang="en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2C697-9AF8-9342-B02B-951354443899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350989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24BE0-5B33-864A-8712-3EC8960738B0}" type="datetimeFigureOut">
              <a:rPr lang="en-GR" smtClean="0"/>
              <a:t>19/5/23</a:t>
            </a:fld>
            <a:endParaRPr lang="en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2C697-9AF8-9342-B02B-951354443899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859523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24BE0-5B33-864A-8712-3EC8960738B0}" type="datetimeFigureOut">
              <a:rPr lang="en-GR" smtClean="0"/>
              <a:t>19/5/23</a:t>
            </a:fld>
            <a:endParaRPr lang="en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2C697-9AF8-9342-B02B-951354443899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472242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24BE0-5B33-864A-8712-3EC8960738B0}" type="datetimeFigureOut">
              <a:rPr lang="en-GR" smtClean="0"/>
              <a:t>19/5/23</a:t>
            </a:fld>
            <a:endParaRPr lang="en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2C697-9AF8-9342-B02B-951354443899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858425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24BE0-5B33-864A-8712-3EC8960738B0}" type="datetimeFigureOut">
              <a:rPr lang="en-GR" smtClean="0"/>
              <a:t>19/5/23</a:t>
            </a:fld>
            <a:endParaRPr lang="en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2C697-9AF8-9342-B02B-951354443899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744927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24BE0-5B33-864A-8712-3EC8960738B0}" type="datetimeFigureOut">
              <a:rPr lang="en-GR" smtClean="0"/>
              <a:t>19/5/23</a:t>
            </a:fld>
            <a:endParaRPr lang="en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2C697-9AF8-9342-B02B-951354443899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64976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24BE0-5B33-864A-8712-3EC8960738B0}" type="datetimeFigureOut">
              <a:rPr lang="en-GR" smtClean="0"/>
              <a:t>19/5/23</a:t>
            </a:fld>
            <a:endParaRPr lang="en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2C697-9AF8-9342-B02B-951354443899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685688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24BE0-5B33-864A-8712-3EC8960738B0}" type="datetimeFigureOut">
              <a:rPr lang="en-GR" smtClean="0"/>
              <a:t>19/5/23</a:t>
            </a:fld>
            <a:endParaRPr lang="en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2C697-9AF8-9342-B02B-951354443899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564649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24BE0-5B33-864A-8712-3EC8960738B0}" type="datetimeFigureOut">
              <a:rPr lang="en-GR" smtClean="0"/>
              <a:t>19/5/23</a:t>
            </a:fld>
            <a:endParaRPr lang="en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2C697-9AF8-9342-B02B-951354443899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470311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tiff"/><Relationship Id="rId4" Type="http://schemas.openxmlformats.org/officeDocument/2006/relationships/image" Target="../media/image25.tif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tiff"/><Relationship Id="rId3" Type="http://schemas.openxmlformats.org/officeDocument/2006/relationships/image" Target="../media/image28.tiff"/><Relationship Id="rId7" Type="http://schemas.openxmlformats.org/officeDocument/2006/relationships/image" Target="../media/image32.tiff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tiff"/><Relationship Id="rId5" Type="http://schemas.openxmlformats.org/officeDocument/2006/relationships/image" Target="../media/image30.tiff"/><Relationship Id="rId10" Type="http://schemas.openxmlformats.org/officeDocument/2006/relationships/image" Target="../media/image35.tiff"/><Relationship Id="rId4" Type="http://schemas.openxmlformats.org/officeDocument/2006/relationships/image" Target="../media/image29.tiff"/><Relationship Id="rId9" Type="http://schemas.openxmlformats.org/officeDocument/2006/relationships/image" Target="../media/image34.tif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tiff"/><Relationship Id="rId3" Type="http://schemas.openxmlformats.org/officeDocument/2006/relationships/image" Target="../media/image37.tiff"/><Relationship Id="rId7" Type="http://schemas.openxmlformats.org/officeDocument/2006/relationships/image" Target="../media/image40.tiff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tiff"/><Relationship Id="rId5" Type="http://schemas.openxmlformats.org/officeDocument/2006/relationships/image" Target="../media/image38.tiff"/><Relationship Id="rId4" Type="http://schemas.openxmlformats.org/officeDocument/2006/relationships/image" Target="../media/image23.tif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tiff"/><Relationship Id="rId3" Type="http://schemas.openxmlformats.org/officeDocument/2006/relationships/image" Target="../media/image43.tiff"/><Relationship Id="rId7" Type="http://schemas.openxmlformats.org/officeDocument/2006/relationships/image" Target="../media/image45.tiff"/><Relationship Id="rId2" Type="http://schemas.openxmlformats.org/officeDocument/2006/relationships/image" Target="../media/image42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tiff"/><Relationship Id="rId5" Type="http://schemas.openxmlformats.org/officeDocument/2006/relationships/image" Target="../media/image39.tiff"/><Relationship Id="rId4" Type="http://schemas.openxmlformats.org/officeDocument/2006/relationships/image" Target="../media/image44.tiff"/><Relationship Id="rId9" Type="http://schemas.openxmlformats.org/officeDocument/2006/relationships/image" Target="../media/image47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371F2-ECFC-F442-A3E1-7EB1AB6A5F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848965-D9D2-CA46-9AF2-AC826880BB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D60CF9-B4E3-7E4E-86AC-A8A91BF079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38224"/>
            <a:ext cx="9144000" cy="258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2258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E613EE0-A4A9-D84C-8913-814509B44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113" y="279340"/>
            <a:ext cx="4719839" cy="18453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B458418-7FAB-7948-9AA5-CC8B097400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1965" y="4733309"/>
            <a:ext cx="5943600" cy="1942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23271A-9136-DB4C-B21E-C4D5330B4B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60" y="2124691"/>
            <a:ext cx="4091245" cy="26937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02592C8-331A-244B-B912-1C34E8E802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2890132"/>
            <a:ext cx="3819550" cy="1664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105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FD59D9D-A7A3-D941-9E99-C73B2CDF81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92392"/>
            <a:ext cx="9144000" cy="267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965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Date Placeholder 1">
            <a:extLst>
              <a:ext uri="{FF2B5EF4-FFF2-40B4-BE49-F238E27FC236}">
                <a16:creationId xmlns:a16="http://schemas.microsoft.com/office/drawing/2014/main" id="{85E30E71-7877-0C4D-B989-D7CF61F4D1CF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3907">
              <a:spcBef>
                <a:spcPct val="20000"/>
              </a:spcBef>
              <a:defRPr sz="2308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85817" indent="-263776" defTabSz="893907">
              <a:spcBef>
                <a:spcPct val="20000"/>
              </a:spcBef>
              <a:defRPr sz="276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5103" indent="-211021" defTabSz="893907">
              <a:spcBef>
                <a:spcPct val="20000"/>
              </a:spcBef>
              <a:defRPr sz="2308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477145" indent="-211021" defTabSz="893907">
              <a:spcBef>
                <a:spcPct val="20000"/>
              </a:spcBef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899186" indent="-211021" defTabSz="893907">
              <a:spcBef>
                <a:spcPct val="20000"/>
              </a:spcBef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21227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743269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165310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587351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GR" sz="1200" b="0">
                <a:cs typeface="Arial" panose="020B0604020202020204" pitchFamily="34" charset="0"/>
              </a:rPr>
              <a:t>Σ. Ε. Τζαμαρίας</a:t>
            </a:r>
            <a:endParaRPr lang="en-GB" altLang="en-GR" sz="1200" b="0">
              <a:cs typeface="Arial" panose="020B0604020202020204" pitchFamily="34" charset="0"/>
            </a:endParaRPr>
          </a:p>
        </p:txBody>
      </p:sp>
      <p:sp>
        <p:nvSpPr>
          <p:cNvPr id="59394" name="Footer Placeholder 2">
            <a:extLst>
              <a:ext uri="{FF2B5EF4-FFF2-40B4-BE49-F238E27FC236}">
                <a16:creationId xmlns:a16="http://schemas.microsoft.com/office/drawing/2014/main" id="{46E81B3D-6D57-524F-ACB9-0584E07C9C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3907">
              <a:spcBef>
                <a:spcPct val="20000"/>
              </a:spcBef>
              <a:defRPr sz="2308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85817" indent="-263776" defTabSz="893907">
              <a:spcBef>
                <a:spcPct val="20000"/>
              </a:spcBef>
              <a:defRPr sz="276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5103" indent="-211021" defTabSz="893907">
              <a:spcBef>
                <a:spcPct val="20000"/>
              </a:spcBef>
              <a:defRPr sz="2308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477145" indent="-211021" defTabSz="893907">
              <a:spcBef>
                <a:spcPct val="20000"/>
              </a:spcBef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899186" indent="-211021" defTabSz="893907">
              <a:spcBef>
                <a:spcPct val="20000"/>
              </a:spcBef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21227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743269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165310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587351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l-GR" altLang="en-GR" sz="1200" b="0"/>
              <a:t>Σωματιδιακή Φυσική</a:t>
            </a:r>
            <a:endParaRPr lang="en-GB" altLang="en-GR" sz="1200" b="0"/>
          </a:p>
        </p:txBody>
      </p:sp>
      <p:sp>
        <p:nvSpPr>
          <p:cNvPr id="59395" name="Slide Number Placeholder 3">
            <a:extLst>
              <a:ext uri="{FF2B5EF4-FFF2-40B4-BE49-F238E27FC236}">
                <a16:creationId xmlns:a16="http://schemas.microsoft.com/office/drawing/2014/main" id="{8CFB8F5A-9C1F-A641-89A5-C85424BF8E2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3907">
              <a:spcBef>
                <a:spcPct val="20000"/>
              </a:spcBef>
              <a:defRPr sz="2308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85817" indent="-263776" defTabSz="893907">
              <a:spcBef>
                <a:spcPct val="20000"/>
              </a:spcBef>
              <a:defRPr sz="276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5103" indent="-211021" defTabSz="893907">
              <a:spcBef>
                <a:spcPct val="20000"/>
              </a:spcBef>
              <a:defRPr sz="2308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477145" indent="-211021" defTabSz="893907">
              <a:spcBef>
                <a:spcPct val="20000"/>
              </a:spcBef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899186" indent="-211021" defTabSz="893907">
              <a:spcBef>
                <a:spcPct val="20000"/>
              </a:spcBef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21227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743269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165310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587351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09A1CDB-677E-454B-A31C-B07432FCB426}" type="slidenum">
              <a:rPr lang="en-GB" altLang="en-US" sz="1200" b="0"/>
              <a:pPr>
                <a:spcBef>
                  <a:spcPct val="0"/>
                </a:spcBef>
              </a:pPr>
              <a:t>12</a:t>
            </a:fld>
            <a:endParaRPr lang="en-GB" altLang="en-US" sz="1200" b="0"/>
          </a:p>
        </p:txBody>
      </p:sp>
      <p:sp>
        <p:nvSpPr>
          <p:cNvPr id="59396" name="TextBox 4">
            <a:extLst>
              <a:ext uri="{FF2B5EF4-FFF2-40B4-BE49-F238E27FC236}">
                <a16:creationId xmlns:a16="http://schemas.microsoft.com/office/drawing/2014/main" id="{DB0A030B-96FC-5B42-8106-761E014188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2992" y="388328"/>
            <a:ext cx="5451231" cy="348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l-GR" altLang="en-GR" sz="1662">
                <a:solidFill>
                  <a:srgbClr val="FF0000"/>
                </a:solidFill>
                <a:latin typeface="Palatino" pitchFamily="2" charset="77"/>
              </a:rPr>
              <a:t>Ηλιακά νετρίνα</a:t>
            </a:r>
            <a:endParaRPr lang="en-GR" altLang="en-GR" sz="1662">
              <a:solidFill>
                <a:srgbClr val="FF0000"/>
              </a:solidFill>
              <a:latin typeface="Palatino" pitchFamily="2" charset="77"/>
            </a:endParaRPr>
          </a:p>
        </p:txBody>
      </p:sp>
      <p:pic>
        <p:nvPicPr>
          <p:cNvPr id="59397" name="Picture 5">
            <a:extLst>
              <a:ext uri="{FF2B5EF4-FFF2-40B4-BE49-F238E27FC236}">
                <a16:creationId xmlns:a16="http://schemas.microsoft.com/office/drawing/2014/main" id="{6D455F38-BAF2-7F44-BE49-0EA00D77B8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446" y="870439"/>
            <a:ext cx="5058508" cy="3261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8" name="Picture 6">
            <a:extLst>
              <a:ext uri="{FF2B5EF4-FFF2-40B4-BE49-F238E27FC236}">
                <a16:creationId xmlns:a16="http://schemas.microsoft.com/office/drawing/2014/main" id="{48A19497-C19B-A94D-9ADE-CBFABE60BC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739" y="3824654"/>
            <a:ext cx="2126274" cy="898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9" name="Picture 7">
            <a:extLst>
              <a:ext uri="{FF2B5EF4-FFF2-40B4-BE49-F238E27FC236}">
                <a16:creationId xmlns:a16="http://schemas.microsoft.com/office/drawing/2014/main" id="{44AF2776-F5C0-EE4B-BB28-11040F919F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877" y="3818792"/>
            <a:ext cx="1524000" cy="517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0" name="Picture 8">
            <a:extLst>
              <a:ext uri="{FF2B5EF4-FFF2-40B4-BE49-F238E27FC236}">
                <a16:creationId xmlns:a16="http://schemas.microsoft.com/office/drawing/2014/main" id="{DCA1F455-4632-0B4C-AE05-D9AEF7A9D9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574" y="4350727"/>
            <a:ext cx="13335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Date Placeholder 1">
            <a:extLst>
              <a:ext uri="{FF2B5EF4-FFF2-40B4-BE49-F238E27FC236}">
                <a16:creationId xmlns:a16="http://schemas.microsoft.com/office/drawing/2014/main" id="{045B5168-F994-A049-BFAB-1A18CA331A81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3907">
              <a:spcBef>
                <a:spcPct val="20000"/>
              </a:spcBef>
              <a:defRPr sz="2308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85817" indent="-263776" defTabSz="893907">
              <a:spcBef>
                <a:spcPct val="20000"/>
              </a:spcBef>
              <a:defRPr sz="276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5103" indent="-211021" defTabSz="893907">
              <a:spcBef>
                <a:spcPct val="20000"/>
              </a:spcBef>
              <a:defRPr sz="2308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477145" indent="-211021" defTabSz="893907">
              <a:spcBef>
                <a:spcPct val="20000"/>
              </a:spcBef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899186" indent="-211021" defTabSz="893907">
              <a:spcBef>
                <a:spcPct val="20000"/>
              </a:spcBef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21227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743269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165310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587351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GR" sz="1200" b="0">
                <a:cs typeface="Arial" panose="020B0604020202020204" pitchFamily="34" charset="0"/>
              </a:rPr>
              <a:t>Σ. Ε. Τζαμαρίας</a:t>
            </a:r>
            <a:endParaRPr lang="en-GB" altLang="en-GR" sz="1200" b="0">
              <a:cs typeface="Arial" panose="020B0604020202020204" pitchFamily="34" charset="0"/>
            </a:endParaRPr>
          </a:p>
        </p:txBody>
      </p:sp>
      <p:sp>
        <p:nvSpPr>
          <p:cNvPr id="60418" name="Footer Placeholder 2">
            <a:extLst>
              <a:ext uri="{FF2B5EF4-FFF2-40B4-BE49-F238E27FC236}">
                <a16:creationId xmlns:a16="http://schemas.microsoft.com/office/drawing/2014/main" id="{EAAA3D67-48F9-D44C-BF94-B8990C20A7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3907">
              <a:spcBef>
                <a:spcPct val="20000"/>
              </a:spcBef>
              <a:defRPr sz="2308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85817" indent="-263776" defTabSz="893907">
              <a:spcBef>
                <a:spcPct val="20000"/>
              </a:spcBef>
              <a:defRPr sz="276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5103" indent="-211021" defTabSz="893907">
              <a:spcBef>
                <a:spcPct val="20000"/>
              </a:spcBef>
              <a:defRPr sz="2308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477145" indent="-211021" defTabSz="893907">
              <a:spcBef>
                <a:spcPct val="20000"/>
              </a:spcBef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899186" indent="-211021" defTabSz="893907">
              <a:spcBef>
                <a:spcPct val="20000"/>
              </a:spcBef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21227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743269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165310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587351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l-GR" altLang="en-GR" sz="1200" b="0"/>
              <a:t>Σωματιδιακή Φυσική</a:t>
            </a:r>
            <a:endParaRPr lang="en-GB" altLang="en-GR" sz="1200" b="0"/>
          </a:p>
        </p:txBody>
      </p:sp>
      <p:sp>
        <p:nvSpPr>
          <p:cNvPr id="60419" name="Slide Number Placeholder 3">
            <a:extLst>
              <a:ext uri="{FF2B5EF4-FFF2-40B4-BE49-F238E27FC236}">
                <a16:creationId xmlns:a16="http://schemas.microsoft.com/office/drawing/2014/main" id="{0E39CC15-4750-BC42-AF30-B9F74DB9CA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3907">
              <a:spcBef>
                <a:spcPct val="20000"/>
              </a:spcBef>
              <a:defRPr sz="2308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85817" indent="-263776" defTabSz="893907">
              <a:spcBef>
                <a:spcPct val="20000"/>
              </a:spcBef>
              <a:defRPr sz="276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5103" indent="-211021" defTabSz="893907">
              <a:spcBef>
                <a:spcPct val="20000"/>
              </a:spcBef>
              <a:defRPr sz="2308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477145" indent="-211021" defTabSz="893907">
              <a:spcBef>
                <a:spcPct val="20000"/>
              </a:spcBef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899186" indent="-211021" defTabSz="893907">
              <a:spcBef>
                <a:spcPct val="20000"/>
              </a:spcBef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21227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743269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165310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587351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F85F936-4509-6B40-A902-46BBBEBEB11B}" type="slidenum">
              <a:rPr lang="en-GB" altLang="en-US" sz="1200" b="0"/>
              <a:pPr>
                <a:spcBef>
                  <a:spcPct val="0"/>
                </a:spcBef>
              </a:pPr>
              <a:t>13</a:t>
            </a:fld>
            <a:endParaRPr lang="en-GB" altLang="en-US" sz="1200" b="0"/>
          </a:p>
        </p:txBody>
      </p:sp>
      <p:pic>
        <p:nvPicPr>
          <p:cNvPr id="60420" name="Picture 4">
            <a:extLst>
              <a:ext uri="{FF2B5EF4-FFF2-40B4-BE49-F238E27FC236}">
                <a16:creationId xmlns:a16="http://schemas.microsoft.com/office/drawing/2014/main" id="{5236B2A7-F078-8E45-9302-71C486C82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192" y="263770"/>
            <a:ext cx="2135066" cy="432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5">
            <a:extLst>
              <a:ext uri="{FF2B5EF4-FFF2-40B4-BE49-F238E27FC236}">
                <a16:creationId xmlns:a16="http://schemas.microsoft.com/office/drawing/2014/main" id="{52419312-0EB4-C94A-AA77-312BA9884D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46" y="1176705"/>
            <a:ext cx="2135066" cy="2486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6">
            <a:extLst>
              <a:ext uri="{FF2B5EF4-FFF2-40B4-BE49-F238E27FC236}">
                <a16:creationId xmlns:a16="http://schemas.microsoft.com/office/drawing/2014/main" id="{CC6749E8-EA6E-9E42-9682-22E9F7F5C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85" y="3686908"/>
            <a:ext cx="1308589" cy="265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7">
            <a:extLst>
              <a:ext uri="{FF2B5EF4-FFF2-40B4-BE49-F238E27FC236}">
                <a16:creationId xmlns:a16="http://schemas.microsoft.com/office/drawing/2014/main" id="{23C7FC2A-1330-D241-8A83-DCB2B6881D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797" y="3966797"/>
            <a:ext cx="72536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4" name="Picture 8">
            <a:extLst>
              <a:ext uri="{FF2B5EF4-FFF2-40B4-BE49-F238E27FC236}">
                <a16:creationId xmlns:a16="http://schemas.microsoft.com/office/drawing/2014/main" id="{9EDA6E1D-1139-C94D-BB92-676D516BE5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012" y="1063870"/>
            <a:ext cx="3039208" cy="2599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E09A9294-30E0-6549-8F76-341A5D61AC9F}"/>
              </a:ext>
            </a:extLst>
          </p:cNvPr>
          <p:cNvGrpSpPr>
            <a:grpSpLocks/>
          </p:cNvGrpSpPr>
          <p:nvPr/>
        </p:nvGrpSpPr>
        <p:grpSpPr bwMode="auto">
          <a:xfrm>
            <a:off x="5377962" y="1063869"/>
            <a:ext cx="3528646" cy="2340220"/>
            <a:chOff x="5826642" y="866198"/>
            <a:chExt cx="3822742" cy="2535862"/>
          </a:xfrm>
        </p:grpSpPr>
        <p:pic>
          <p:nvPicPr>
            <p:cNvPr id="60430" name="Picture 9">
              <a:extLst>
                <a:ext uri="{FF2B5EF4-FFF2-40B4-BE49-F238E27FC236}">
                  <a16:creationId xmlns:a16="http://schemas.microsoft.com/office/drawing/2014/main" id="{219B368F-B610-1B40-8BF1-10081AFBD8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6642" y="866198"/>
              <a:ext cx="3822742" cy="1569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431" name="TextBox 10">
              <a:extLst>
                <a:ext uri="{FF2B5EF4-FFF2-40B4-BE49-F238E27FC236}">
                  <a16:creationId xmlns:a16="http://schemas.microsoft.com/office/drawing/2014/main" id="{26D4C1D3-17B7-2A47-AB7A-7DEE34BECD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10448" y="2702402"/>
              <a:ext cx="3420380" cy="346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l-GR" altLang="en-GR" sz="1477">
                  <a:latin typeface="Palatino" pitchFamily="2" charset="77"/>
                </a:rPr>
                <a:t>Υψηλό ενεργειακό κατώφλι για:</a:t>
              </a:r>
              <a:endParaRPr lang="en-GR" altLang="en-GR" sz="1477">
                <a:latin typeface="Palatino" pitchFamily="2" charset="77"/>
              </a:endParaRPr>
            </a:p>
          </p:txBody>
        </p:sp>
        <p:pic>
          <p:nvPicPr>
            <p:cNvPr id="60432" name="Picture 11">
              <a:extLst>
                <a:ext uri="{FF2B5EF4-FFF2-40B4-BE49-F238E27FC236}">
                  <a16:creationId xmlns:a16="http://schemas.microsoft.com/office/drawing/2014/main" id="{34C3B632-4021-0145-9309-0C138A05F3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6388" y="3063506"/>
              <a:ext cx="193728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2004284-D860-2141-B625-4469D232D944}"/>
              </a:ext>
            </a:extLst>
          </p:cNvPr>
          <p:cNvGrpSpPr>
            <a:grpSpLocks/>
          </p:cNvGrpSpPr>
          <p:nvPr/>
        </p:nvGrpSpPr>
        <p:grpSpPr bwMode="auto">
          <a:xfrm>
            <a:off x="2461846" y="3698634"/>
            <a:ext cx="6328997" cy="1001556"/>
            <a:chOff x="2792760" y="4294572"/>
            <a:chExt cx="6856624" cy="1084319"/>
          </a:xfrm>
        </p:grpSpPr>
        <p:sp>
          <p:nvSpPr>
            <p:cNvPr id="60428" name="TextBox 14">
              <a:extLst>
                <a:ext uri="{FF2B5EF4-FFF2-40B4-BE49-F238E27FC236}">
                  <a16:creationId xmlns:a16="http://schemas.microsoft.com/office/drawing/2014/main" id="{DBCBB79A-1821-404A-8586-EC8BBDA46C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2760" y="4294572"/>
              <a:ext cx="6856624" cy="1084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Arial" panose="020B0604020202020204" pitchFamily="34" charset="0"/>
                <a:buChar char="•"/>
              </a:pPr>
              <a:r>
                <a:rPr lang="el-GR" altLang="en-GR" sz="1477">
                  <a:latin typeface="Palatino" pitchFamily="2" charset="77"/>
                </a:rPr>
                <a:t>Ο αριθμός </a:t>
              </a:r>
              <a:r>
                <a:rPr lang="en-US" altLang="en-GR" sz="1477">
                  <a:latin typeface="Palatino" pitchFamily="2" charset="77"/>
                </a:rPr>
                <a:t>Ch</a:t>
              </a:r>
              <a:r>
                <a:rPr lang="el-GR" altLang="en-GR" sz="1477">
                  <a:latin typeface="Palatino" pitchFamily="2" charset="77"/>
                </a:rPr>
                <a:t> φωτονίων προσφέρει εκτίμηση της ενέργειας</a:t>
              </a:r>
            </a:p>
            <a:p>
              <a:endParaRPr lang="el-GR" altLang="en-GR" sz="1477">
                <a:latin typeface="Palatino" pitchFamily="2" charset="77"/>
              </a:endParaRPr>
            </a:p>
            <a:p>
              <a:pPr>
                <a:buFont typeface="Arial" panose="020B0604020202020204" pitchFamily="34" charset="0"/>
                <a:buChar char="•"/>
              </a:pPr>
              <a:r>
                <a:rPr lang="el-GR" altLang="en-GR" sz="1477">
                  <a:latin typeface="Palatino" pitchFamily="2" charset="77"/>
                </a:rPr>
                <a:t>Στο ΣΚΜ                      , αλλά στο ΣΕ η διεύθυνση του  </a:t>
              </a:r>
              <a:r>
                <a:rPr lang="en-US" altLang="en-GR" sz="1477">
                  <a:latin typeface="Palatino" pitchFamily="2" charset="77"/>
                </a:rPr>
                <a:t>e</a:t>
              </a:r>
              <a:r>
                <a:rPr lang="el-GR" altLang="en-GR" sz="1477">
                  <a:latin typeface="Palatino" pitchFamily="2" charset="77"/>
                </a:rPr>
                <a:t> πλησιάζει στην διεύθυνση του ν </a:t>
              </a:r>
              <a:endParaRPr lang="en-GR" altLang="en-GR" sz="1477">
                <a:latin typeface="Palatino" pitchFamily="2" charset="77"/>
              </a:endParaRPr>
            </a:p>
          </p:txBody>
        </p:sp>
        <p:pic>
          <p:nvPicPr>
            <p:cNvPr id="60429" name="Picture 13">
              <a:extLst>
                <a:ext uri="{FF2B5EF4-FFF2-40B4-BE49-F238E27FC236}">
                  <a16:creationId xmlns:a16="http://schemas.microsoft.com/office/drawing/2014/main" id="{23073BAF-F7D9-8446-9FBE-F23066C4D9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1126" y="4610931"/>
              <a:ext cx="914400" cy="444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4708ED40-89CD-8748-8EEA-4E68A605FC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235" y="4460631"/>
            <a:ext cx="2860431" cy="189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Date Placeholder 1">
            <a:extLst>
              <a:ext uri="{FF2B5EF4-FFF2-40B4-BE49-F238E27FC236}">
                <a16:creationId xmlns:a16="http://schemas.microsoft.com/office/drawing/2014/main" id="{9BB998EB-93E3-CA4A-9977-B820E0BFA9AE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3907">
              <a:spcBef>
                <a:spcPct val="20000"/>
              </a:spcBef>
              <a:defRPr sz="2308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85817" indent="-263776" defTabSz="893907">
              <a:spcBef>
                <a:spcPct val="20000"/>
              </a:spcBef>
              <a:defRPr sz="276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5103" indent="-211021" defTabSz="893907">
              <a:spcBef>
                <a:spcPct val="20000"/>
              </a:spcBef>
              <a:defRPr sz="2308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477145" indent="-211021" defTabSz="893907">
              <a:spcBef>
                <a:spcPct val="20000"/>
              </a:spcBef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899186" indent="-211021" defTabSz="893907">
              <a:spcBef>
                <a:spcPct val="20000"/>
              </a:spcBef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21227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743269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165310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587351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GR" sz="1200" b="0">
                <a:cs typeface="Arial" panose="020B0604020202020204" pitchFamily="34" charset="0"/>
              </a:rPr>
              <a:t>Σ. Ε. Τζαμαρίας</a:t>
            </a:r>
            <a:endParaRPr lang="en-GB" altLang="en-GR" sz="1200" b="0">
              <a:cs typeface="Arial" panose="020B0604020202020204" pitchFamily="34" charset="0"/>
            </a:endParaRPr>
          </a:p>
        </p:txBody>
      </p:sp>
      <p:sp>
        <p:nvSpPr>
          <p:cNvPr id="61442" name="Footer Placeholder 2">
            <a:extLst>
              <a:ext uri="{FF2B5EF4-FFF2-40B4-BE49-F238E27FC236}">
                <a16:creationId xmlns:a16="http://schemas.microsoft.com/office/drawing/2014/main" id="{C38A8001-1420-6A4F-AD61-F42FF153AC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3907">
              <a:spcBef>
                <a:spcPct val="20000"/>
              </a:spcBef>
              <a:defRPr sz="2308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85817" indent="-263776" defTabSz="893907">
              <a:spcBef>
                <a:spcPct val="20000"/>
              </a:spcBef>
              <a:defRPr sz="276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5103" indent="-211021" defTabSz="893907">
              <a:spcBef>
                <a:spcPct val="20000"/>
              </a:spcBef>
              <a:defRPr sz="2308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477145" indent="-211021" defTabSz="893907">
              <a:spcBef>
                <a:spcPct val="20000"/>
              </a:spcBef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899186" indent="-211021" defTabSz="893907">
              <a:spcBef>
                <a:spcPct val="20000"/>
              </a:spcBef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21227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743269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165310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587351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l-GR" altLang="en-GR" sz="1200" b="0"/>
              <a:t>Σωματιδιακή Φυσική</a:t>
            </a:r>
            <a:endParaRPr lang="en-GB" altLang="en-GR" sz="1200" b="0"/>
          </a:p>
        </p:txBody>
      </p:sp>
      <p:sp>
        <p:nvSpPr>
          <p:cNvPr id="61443" name="Slide Number Placeholder 3">
            <a:extLst>
              <a:ext uri="{FF2B5EF4-FFF2-40B4-BE49-F238E27FC236}">
                <a16:creationId xmlns:a16="http://schemas.microsoft.com/office/drawing/2014/main" id="{711D6643-3ECF-2843-9701-037211D3B7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3907">
              <a:spcBef>
                <a:spcPct val="20000"/>
              </a:spcBef>
              <a:defRPr sz="2308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85817" indent="-263776" defTabSz="893907">
              <a:spcBef>
                <a:spcPct val="20000"/>
              </a:spcBef>
              <a:defRPr sz="276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5103" indent="-211021" defTabSz="893907">
              <a:spcBef>
                <a:spcPct val="20000"/>
              </a:spcBef>
              <a:defRPr sz="2308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477145" indent="-211021" defTabSz="893907">
              <a:spcBef>
                <a:spcPct val="20000"/>
              </a:spcBef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899186" indent="-211021" defTabSz="893907">
              <a:spcBef>
                <a:spcPct val="20000"/>
              </a:spcBef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21227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743269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165310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587351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9F7D9AA-148E-514A-9B3B-B83F7E77B567}" type="slidenum">
              <a:rPr lang="en-GB" altLang="en-US" sz="1200" b="0"/>
              <a:pPr>
                <a:spcBef>
                  <a:spcPct val="0"/>
                </a:spcBef>
              </a:pPr>
              <a:t>14</a:t>
            </a:fld>
            <a:endParaRPr lang="en-GB" altLang="en-US" sz="1200" b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A94E07-0EA8-2043-ADC8-0AA50ED97ED0}"/>
              </a:ext>
            </a:extLst>
          </p:cNvPr>
          <p:cNvSpPr/>
          <p:nvPr/>
        </p:nvSpPr>
        <p:spPr>
          <a:xfrm>
            <a:off x="1979736" y="338505"/>
            <a:ext cx="6245469" cy="3481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GR" sz="1662" dirty="0">
                <a:solidFill>
                  <a:schemeClr val="accent5">
                    <a:lumMod val="25000"/>
                  </a:schemeClr>
                </a:solidFill>
                <a:latin typeface="Palatino" pitchFamily="2" charset="77"/>
                <a:ea typeface="Palatino" pitchFamily="2" charset="77"/>
              </a:rPr>
              <a:t>Sudbury Neutrino Observatory</a:t>
            </a:r>
            <a:r>
              <a:rPr lang="el-GR" sz="1662" dirty="0">
                <a:solidFill>
                  <a:schemeClr val="accent5">
                    <a:lumMod val="25000"/>
                  </a:schemeClr>
                </a:solidFill>
                <a:latin typeface="Palatino" pitchFamily="2" charset="77"/>
                <a:ea typeface="Palatino" pitchFamily="2" charset="77"/>
              </a:rPr>
              <a:t> </a:t>
            </a:r>
            <a:r>
              <a:rPr lang="en-GR" sz="1662" dirty="0">
                <a:solidFill>
                  <a:schemeClr val="accent5">
                    <a:lumMod val="25000"/>
                  </a:schemeClr>
                </a:solidFill>
                <a:latin typeface="Palatino" pitchFamily="2" charset="77"/>
                <a:ea typeface="Palatino" pitchFamily="2" charset="77"/>
              </a:rPr>
              <a:t>(SNO</a:t>
            </a:r>
            <a:r>
              <a:rPr lang="el-GR" sz="1662" dirty="0">
                <a:solidFill>
                  <a:schemeClr val="accent5">
                    <a:lumMod val="25000"/>
                  </a:schemeClr>
                </a:solidFill>
                <a:latin typeface="Palatino" pitchFamily="2" charset="77"/>
                <a:ea typeface="Palatino" pitchFamily="2" charset="77"/>
              </a:rPr>
              <a:t> – </a:t>
            </a:r>
            <a:r>
              <a:rPr lang="en-GR" sz="1662" dirty="0">
                <a:solidFill>
                  <a:schemeClr val="accent5">
                    <a:lumMod val="25000"/>
                  </a:schemeClr>
                </a:solidFill>
                <a:latin typeface="Palatino" pitchFamily="2" charset="77"/>
                <a:ea typeface="Palatino" pitchFamily="2" charset="77"/>
              </a:rPr>
              <a:t>Canada</a:t>
            </a:r>
            <a:r>
              <a:rPr lang="el-GR" sz="1662" dirty="0">
                <a:solidFill>
                  <a:schemeClr val="accent5">
                    <a:lumMod val="25000"/>
                  </a:schemeClr>
                </a:solidFill>
                <a:latin typeface="Palatino" pitchFamily="2" charset="77"/>
                <a:ea typeface="Palatino" pitchFamily="2" charset="77"/>
              </a:rPr>
              <a:t>)</a:t>
            </a:r>
            <a:endParaRPr lang="en-GR" sz="1662" dirty="0">
              <a:solidFill>
                <a:schemeClr val="accent5">
                  <a:lumMod val="25000"/>
                </a:schemeClr>
              </a:solidFill>
              <a:latin typeface="Palatino" pitchFamily="2" charset="77"/>
              <a:ea typeface="Palatino" pitchFamily="2" charset="77"/>
            </a:endParaRPr>
          </a:p>
        </p:txBody>
      </p:sp>
      <p:pic>
        <p:nvPicPr>
          <p:cNvPr id="61445" name="Picture 2">
            <a:extLst>
              <a:ext uri="{FF2B5EF4-FFF2-40B4-BE49-F238E27FC236}">
                <a16:creationId xmlns:a16="http://schemas.microsoft.com/office/drawing/2014/main" id="{70631CB1-AFDB-0343-A061-09263AB4F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93" y="902677"/>
            <a:ext cx="2787162" cy="3329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6" name="Rectangle 6">
            <a:extLst>
              <a:ext uri="{FF2B5EF4-FFF2-40B4-BE49-F238E27FC236}">
                <a16:creationId xmlns:a16="http://schemas.microsoft.com/office/drawing/2014/main" id="{7ECEFBCA-983D-D148-BC98-EB6B610D09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2158" y="1069731"/>
            <a:ext cx="2013180" cy="1115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GR" sz="1662">
                <a:latin typeface="Times" pitchFamily="2" charset="0"/>
              </a:rPr>
              <a:t>12m diameter vessel</a:t>
            </a:r>
          </a:p>
          <a:p>
            <a:r>
              <a:rPr lang="en-GB" altLang="en-GR" sz="1662">
                <a:latin typeface="Times" pitchFamily="2" charset="0"/>
              </a:rPr>
              <a:t>1000 tons , D</a:t>
            </a:r>
            <a:r>
              <a:rPr lang="en-GB" altLang="en-GR" sz="1662" baseline="-25000">
                <a:latin typeface="Times" pitchFamily="2" charset="0"/>
              </a:rPr>
              <a:t>2</a:t>
            </a:r>
            <a:r>
              <a:rPr lang="en-GB" altLang="en-GR" sz="1662">
                <a:latin typeface="Times" pitchFamily="2" charset="0"/>
              </a:rPr>
              <a:t>O</a:t>
            </a:r>
          </a:p>
          <a:p>
            <a:r>
              <a:rPr lang="en-GB" altLang="en-GR" sz="1662">
                <a:latin typeface="Times" pitchFamily="2" charset="0"/>
              </a:rPr>
              <a:t>9,600 PMTs</a:t>
            </a:r>
          </a:p>
          <a:p>
            <a:r>
              <a:rPr lang="en-GB" altLang="en-GR" sz="1662">
                <a:latin typeface="Times" pitchFamily="2" charset="0"/>
              </a:rPr>
              <a:t>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F6797A5-6D38-BD4E-BA3A-3B62CEAE046D}"/>
              </a:ext>
            </a:extLst>
          </p:cNvPr>
          <p:cNvGrpSpPr>
            <a:grpSpLocks/>
          </p:cNvGrpSpPr>
          <p:nvPr/>
        </p:nvGrpSpPr>
        <p:grpSpPr bwMode="auto">
          <a:xfrm>
            <a:off x="32239" y="2022231"/>
            <a:ext cx="8911004" cy="4390292"/>
            <a:chOff x="238283" y="1904606"/>
            <a:chExt cx="9653430" cy="4756378"/>
          </a:xfrm>
        </p:grpSpPr>
        <p:pic>
          <p:nvPicPr>
            <p:cNvPr id="61456" name="Picture 7">
              <a:extLst>
                <a:ext uri="{FF2B5EF4-FFF2-40B4-BE49-F238E27FC236}">
                  <a16:creationId xmlns:a16="http://schemas.microsoft.com/office/drawing/2014/main" id="{59A35EA9-8DDB-B349-9814-1CD37B2013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075" y="1904606"/>
              <a:ext cx="4200752" cy="16191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57" name="Rectangle 8">
              <a:extLst>
                <a:ext uri="{FF2B5EF4-FFF2-40B4-BE49-F238E27FC236}">
                  <a16:creationId xmlns:a16="http://schemas.microsoft.com/office/drawing/2014/main" id="{2DFF95EC-0F8D-8646-B7EF-D5504F6AA7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8713" y="3609020"/>
              <a:ext cx="4953000" cy="377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GB" altLang="en-GR" sz="1662">
                  <a:solidFill>
                    <a:srgbClr val="FF0000"/>
                  </a:solidFill>
                  <a:latin typeface="Times" pitchFamily="2" charset="0"/>
                </a:rPr>
                <a:t>D binding energy= 2</a:t>
              </a:r>
              <a:r>
                <a:rPr lang="en-GB" altLang="en-GR" sz="1662">
                  <a:solidFill>
                    <a:srgbClr val="FF0000"/>
                  </a:solidFill>
                  <a:latin typeface="Helvetica" pitchFamily="2" charset="0"/>
                </a:rPr>
                <a:t>.</a:t>
              </a:r>
              <a:r>
                <a:rPr lang="en-GB" altLang="en-GR" sz="1662">
                  <a:solidFill>
                    <a:srgbClr val="FF0000"/>
                  </a:solidFill>
                  <a:latin typeface="Times" pitchFamily="2" charset="0"/>
                </a:rPr>
                <a:t>2MeV</a:t>
              </a:r>
            </a:p>
          </p:txBody>
        </p:sp>
        <p:pic>
          <p:nvPicPr>
            <p:cNvPr id="61458" name="Picture 10">
              <a:extLst>
                <a:ext uri="{FF2B5EF4-FFF2-40B4-BE49-F238E27FC236}">
                  <a16:creationId xmlns:a16="http://schemas.microsoft.com/office/drawing/2014/main" id="{72785E66-D28C-A749-A814-CE3FF1D24F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283" y="4374043"/>
              <a:ext cx="3544758" cy="22869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1459" name="Straight Arrow Connector 11">
              <a:extLst>
                <a:ext uri="{FF2B5EF4-FFF2-40B4-BE49-F238E27FC236}">
                  <a16:creationId xmlns:a16="http://schemas.microsoft.com/office/drawing/2014/main" id="{243E6731-AA14-9545-924D-FF8227212A0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447572" y="4852548"/>
              <a:ext cx="0" cy="177413"/>
            </a:xfrm>
            <a:prstGeom prst="straightConnector1">
              <a:avLst/>
            </a:prstGeom>
            <a:noFill/>
            <a:ln w="190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1448" name="Group 16">
            <a:extLst>
              <a:ext uri="{FF2B5EF4-FFF2-40B4-BE49-F238E27FC236}">
                <a16:creationId xmlns:a16="http://schemas.microsoft.com/office/drawing/2014/main" id="{45E33A42-7D5D-B542-A42C-FD78ADBFDB8B}"/>
              </a:ext>
            </a:extLst>
          </p:cNvPr>
          <p:cNvGrpSpPr>
            <a:grpSpLocks/>
          </p:cNvGrpSpPr>
          <p:nvPr/>
        </p:nvGrpSpPr>
        <p:grpSpPr bwMode="auto">
          <a:xfrm>
            <a:off x="3178420" y="4287716"/>
            <a:ext cx="2895600" cy="1390650"/>
            <a:chOff x="3925249" y="4279619"/>
            <a:chExt cx="3136899" cy="1506068"/>
          </a:xfrm>
        </p:grpSpPr>
        <p:pic>
          <p:nvPicPr>
            <p:cNvPr id="61453" name="Picture 13">
              <a:extLst>
                <a:ext uri="{FF2B5EF4-FFF2-40B4-BE49-F238E27FC236}">
                  <a16:creationId xmlns:a16="http://schemas.microsoft.com/office/drawing/2014/main" id="{F11C47FC-D4F9-7B47-AC54-AC0351AB7D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037"/>
            <a:stretch>
              <a:fillRect/>
            </a:stretch>
          </p:blipFill>
          <p:spPr bwMode="auto">
            <a:xfrm>
              <a:off x="4343735" y="4279619"/>
              <a:ext cx="1812440" cy="224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54" name="TextBox 14">
              <a:extLst>
                <a:ext uri="{FF2B5EF4-FFF2-40B4-BE49-F238E27FC236}">
                  <a16:creationId xmlns:a16="http://schemas.microsoft.com/office/drawing/2014/main" id="{FEE5CA1A-795C-0644-9C39-EF5DC1D0A8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5249" y="4585634"/>
              <a:ext cx="3136899" cy="961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l-GR" altLang="en-GR" sz="1292">
                  <a:latin typeface="Times" pitchFamily="2" charset="0"/>
                </a:rPr>
                <a:t>Το </a:t>
              </a:r>
              <a:r>
                <a:rPr lang="en-US" altLang="en-GR" sz="1292">
                  <a:latin typeface="Times" pitchFamily="2" charset="0"/>
                </a:rPr>
                <a:t>e</a:t>
              </a:r>
              <a:r>
                <a:rPr lang="el-GR" altLang="en-GR" sz="1292">
                  <a:latin typeface="Times" pitchFamily="2" charset="0"/>
                </a:rPr>
                <a:t> ανιχνεύεται από </a:t>
              </a:r>
              <a:r>
                <a:rPr lang="en-US" altLang="en-GR" sz="1292">
                  <a:latin typeface="Times" pitchFamily="2" charset="0"/>
                </a:rPr>
                <a:t>Ch ring, </a:t>
              </a:r>
              <a:r>
                <a:rPr lang="el-GR" altLang="en-GR" sz="1292">
                  <a:latin typeface="Times" pitchFamily="2" charset="0"/>
                </a:rPr>
                <a:t>αλλά έχει ισοτροπική γωνιακή κατανομή και δεν δείχνει την διεύθυνση του Ηλίου </a:t>
              </a:r>
              <a:endParaRPr lang="en-GR" altLang="en-GR" sz="1292">
                <a:latin typeface="Times" pitchFamily="2" charset="0"/>
              </a:endParaRPr>
            </a:p>
          </p:txBody>
        </p:sp>
        <p:pic>
          <p:nvPicPr>
            <p:cNvPr id="61455" name="Picture 15">
              <a:extLst>
                <a:ext uri="{FF2B5EF4-FFF2-40B4-BE49-F238E27FC236}">
                  <a16:creationId xmlns:a16="http://schemas.microsoft.com/office/drawing/2014/main" id="{44B4A1A7-DFF1-8F4E-A928-53B0B74CB8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3397" y="5457781"/>
              <a:ext cx="1427355" cy="327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21811B0-9B7A-384E-A5C6-1C114CC0A0CB}"/>
              </a:ext>
            </a:extLst>
          </p:cNvPr>
          <p:cNvGrpSpPr>
            <a:grpSpLocks/>
          </p:cNvGrpSpPr>
          <p:nvPr/>
        </p:nvGrpSpPr>
        <p:grpSpPr bwMode="auto">
          <a:xfrm>
            <a:off x="6034454" y="4155831"/>
            <a:ext cx="2895600" cy="1900604"/>
            <a:chOff x="6537325" y="4216301"/>
            <a:chExt cx="3136899" cy="2059124"/>
          </a:xfrm>
        </p:grpSpPr>
        <p:pic>
          <p:nvPicPr>
            <p:cNvPr id="61450" name="Picture 17">
              <a:extLst>
                <a:ext uri="{FF2B5EF4-FFF2-40B4-BE49-F238E27FC236}">
                  <a16:creationId xmlns:a16="http://schemas.microsoft.com/office/drawing/2014/main" id="{644BCBDA-D730-4B40-92DE-E39D3E43F8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3280" y="4216301"/>
              <a:ext cx="1856646" cy="287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51" name="TextBox 19">
              <a:extLst>
                <a:ext uri="{FF2B5EF4-FFF2-40B4-BE49-F238E27FC236}">
                  <a16:creationId xmlns:a16="http://schemas.microsoft.com/office/drawing/2014/main" id="{805B32EC-3A2B-C14C-9544-1F53679916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37325" y="4555695"/>
              <a:ext cx="3136899" cy="139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l-GR" altLang="en-GR" sz="1292">
                  <a:latin typeface="Times" pitchFamily="2" charset="0"/>
                </a:rPr>
                <a:t>Το γ (6.25 </a:t>
              </a:r>
              <a:r>
                <a:rPr lang="en-US" altLang="en-GR" sz="1292">
                  <a:latin typeface="Times" pitchFamily="2" charset="0"/>
                </a:rPr>
                <a:t>MeV</a:t>
              </a:r>
              <a:r>
                <a:rPr lang="el-GR" altLang="en-GR" sz="1292">
                  <a:latin typeface="Times" pitchFamily="2" charset="0"/>
                </a:rPr>
                <a:t>) θα καταλ</a:t>
              </a:r>
              <a:r>
                <a:rPr lang="en-US" altLang="en-GR" sz="1292">
                  <a:latin typeface="Times" pitchFamily="2" charset="0"/>
                </a:rPr>
                <a:t>ή</a:t>
              </a:r>
              <a:r>
                <a:rPr lang="el-GR" altLang="en-GR" sz="1292">
                  <a:latin typeface="Times" pitchFamily="2" charset="0"/>
                </a:rPr>
                <a:t>ξει σε </a:t>
              </a:r>
              <a:r>
                <a:rPr lang="en-US" altLang="en-GR" sz="1292">
                  <a:latin typeface="Times" pitchFamily="2" charset="0"/>
                </a:rPr>
                <a:t>e </a:t>
              </a:r>
              <a:r>
                <a:rPr lang="el-GR" altLang="en-GR" sz="1292">
                  <a:latin typeface="Times" pitchFamily="2" charset="0"/>
                </a:rPr>
                <a:t>που ανιχνεύονται από </a:t>
              </a:r>
              <a:r>
                <a:rPr lang="en-US" altLang="en-GR" sz="1292">
                  <a:latin typeface="Times" pitchFamily="2" charset="0"/>
                </a:rPr>
                <a:t>Ch, </a:t>
              </a:r>
              <a:r>
                <a:rPr lang="el-GR" altLang="en-GR" sz="1292">
                  <a:latin typeface="Times" pitchFamily="2" charset="0"/>
                </a:rPr>
                <a:t>αλλά έχει ισοτροπική γωνιακή κατανομή και δεν δείχνει την διεύθυνση του Ηλίου.</a:t>
              </a:r>
            </a:p>
            <a:p>
              <a:r>
                <a:rPr lang="el-GR" altLang="en-GR" sz="1292">
                  <a:latin typeface="Times" pitchFamily="2" charset="0"/>
                </a:rPr>
                <a:t>Επίσης </a:t>
              </a:r>
              <a:r>
                <a:rPr lang="en-US" altLang="en-GR" sz="1292">
                  <a:latin typeface="Times" pitchFamily="2" charset="0"/>
                </a:rPr>
                <a:t>n+</a:t>
              </a:r>
              <a:r>
                <a:rPr lang="en-US" altLang="en-GR" sz="1292" baseline="30000">
                  <a:latin typeface="Times" pitchFamily="2" charset="0"/>
                </a:rPr>
                <a:t>35</a:t>
              </a:r>
              <a:r>
                <a:rPr lang="en-US" altLang="en-GR" sz="1292">
                  <a:latin typeface="Times" pitchFamily="2" charset="0"/>
                </a:rPr>
                <a:t>Cl –&gt; </a:t>
              </a:r>
              <a:r>
                <a:rPr lang="en-US" altLang="en-GR" sz="1292" baseline="30000">
                  <a:latin typeface="Times" pitchFamily="2" charset="0"/>
                </a:rPr>
                <a:t>36</a:t>
              </a:r>
              <a:r>
                <a:rPr lang="en-US" altLang="en-GR" sz="1292">
                  <a:latin typeface="Times" pitchFamily="2" charset="0"/>
                </a:rPr>
                <a:t>Cl+</a:t>
              </a:r>
              <a:r>
                <a:rPr lang="el-GR" altLang="en-GR" sz="1292">
                  <a:latin typeface="Times" pitchFamily="2" charset="0"/>
                </a:rPr>
                <a:t> γ(8</a:t>
              </a:r>
              <a:r>
                <a:rPr lang="en-US" altLang="en-GR" sz="1292">
                  <a:latin typeface="Times" pitchFamily="2" charset="0"/>
                </a:rPr>
                <a:t> MeV)</a:t>
              </a:r>
              <a:r>
                <a:rPr lang="el-GR" altLang="en-GR" sz="1292">
                  <a:latin typeface="Times" pitchFamily="2" charset="0"/>
                </a:rPr>
                <a:t> </a:t>
              </a:r>
              <a:endParaRPr lang="en-GR" altLang="en-GR" sz="1292">
                <a:latin typeface="Times" pitchFamily="2" charset="0"/>
              </a:endParaRPr>
            </a:p>
          </p:txBody>
        </p:sp>
        <p:pic>
          <p:nvPicPr>
            <p:cNvPr id="61452" name="Picture 18">
              <a:extLst>
                <a:ext uri="{FF2B5EF4-FFF2-40B4-BE49-F238E27FC236}">
                  <a16:creationId xmlns:a16="http://schemas.microsoft.com/office/drawing/2014/main" id="{2BEA5F3F-4629-794D-86B5-5EAD8D6299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7196" y="5952554"/>
              <a:ext cx="2430029" cy="322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Date Placeholder 1">
            <a:extLst>
              <a:ext uri="{FF2B5EF4-FFF2-40B4-BE49-F238E27FC236}">
                <a16:creationId xmlns:a16="http://schemas.microsoft.com/office/drawing/2014/main" id="{6936B83F-B117-8E4D-80C0-C418C2AE6F36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3907">
              <a:spcBef>
                <a:spcPct val="20000"/>
              </a:spcBef>
              <a:defRPr sz="2308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85817" indent="-263776" defTabSz="893907">
              <a:spcBef>
                <a:spcPct val="20000"/>
              </a:spcBef>
              <a:defRPr sz="276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5103" indent="-211021" defTabSz="893907">
              <a:spcBef>
                <a:spcPct val="20000"/>
              </a:spcBef>
              <a:defRPr sz="2308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477145" indent="-211021" defTabSz="893907">
              <a:spcBef>
                <a:spcPct val="20000"/>
              </a:spcBef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899186" indent="-211021" defTabSz="893907">
              <a:spcBef>
                <a:spcPct val="20000"/>
              </a:spcBef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21227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743269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165310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587351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GR" sz="1200" b="0">
                <a:cs typeface="Arial" panose="020B0604020202020204" pitchFamily="34" charset="0"/>
              </a:rPr>
              <a:t>Σ. Ε. Τζαμαρίας</a:t>
            </a:r>
            <a:endParaRPr lang="en-GB" altLang="en-GR" sz="1200" b="0">
              <a:cs typeface="Arial" panose="020B0604020202020204" pitchFamily="34" charset="0"/>
            </a:endParaRPr>
          </a:p>
        </p:txBody>
      </p:sp>
      <p:sp>
        <p:nvSpPr>
          <p:cNvPr id="62466" name="Footer Placeholder 2">
            <a:extLst>
              <a:ext uri="{FF2B5EF4-FFF2-40B4-BE49-F238E27FC236}">
                <a16:creationId xmlns:a16="http://schemas.microsoft.com/office/drawing/2014/main" id="{C36D7DEA-995B-5549-9224-3ABEBEC7200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3907">
              <a:spcBef>
                <a:spcPct val="20000"/>
              </a:spcBef>
              <a:defRPr sz="2308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85817" indent="-263776" defTabSz="893907">
              <a:spcBef>
                <a:spcPct val="20000"/>
              </a:spcBef>
              <a:defRPr sz="276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5103" indent="-211021" defTabSz="893907">
              <a:spcBef>
                <a:spcPct val="20000"/>
              </a:spcBef>
              <a:defRPr sz="2308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477145" indent="-211021" defTabSz="893907">
              <a:spcBef>
                <a:spcPct val="20000"/>
              </a:spcBef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899186" indent="-211021" defTabSz="893907">
              <a:spcBef>
                <a:spcPct val="20000"/>
              </a:spcBef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21227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743269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165310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587351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l-GR" altLang="en-GR" sz="1200" b="0"/>
              <a:t>Σωματιδιακή Φυσική</a:t>
            </a:r>
            <a:endParaRPr lang="en-GB" altLang="en-GR" sz="1200" b="0"/>
          </a:p>
        </p:txBody>
      </p:sp>
      <p:sp>
        <p:nvSpPr>
          <p:cNvPr id="62467" name="Slide Number Placeholder 3">
            <a:extLst>
              <a:ext uri="{FF2B5EF4-FFF2-40B4-BE49-F238E27FC236}">
                <a16:creationId xmlns:a16="http://schemas.microsoft.com/office/drawing/2014/main" id="{D777645F-B507-A34D-89A0-6B5136CB2A0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3907">
              <a:spcBef>
                <a:spcPct val="20000"/>
              </a:spcBef>
              <a:defRPr sz="2308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85817" indent="-263776" defTabSz="893907">
              <a:spcBef>
                <a:spcPct val="20000"/>
              </a:spcBef>
              <a:defRPr sz="276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5103" indent="-211021" defTabSz="893907">
              <a:spcBef>
                <a:spcPct val="20000"/>
              </a:spcBef>
              <a:defRPr sz="2308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477145" indent="-211021" defTabSz="893907">
              <a:spcBef>
                <a:spcPct val="20000"/>
              </a:spcBef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899186" indent="-211021" defTabSz="893907">
              <a:spcBef>
                <a:spcPct val="20000"/>
              </a:spcBef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21227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743269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165310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587351" indent="-211021" defTabSz="89390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39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B99991F-346C-814E-9BC6-183CBE84941F}" type="slidenum">
              <a:rPr lang="en-GB" altLang="en-US" sz="1200" b="0"/>
              <a:pPr>
                <a:spcBef>
                  <a:spcPct val="0"/>
                </a:spcBef>
              </a:pPr>
              <a:t>15</a:t>
            </a:fld>
            <a:endParaRPr lang="en-GB" altLang="en-US" sz="1200" b="0"/>
          </a:p>
        </p:txBody>
      </p:sp>
      <p:pic>
        <p:nvPicPr>
          <p:cNvPr id="62468" name="Picture 4">
            <a:extLst>
              <a:ext uri="{FF2B5EF4-FFF2-40B4-BE49-F238E27FC236}">
                <a16:creationId xmlns:a16="http://schemas.microsoft.com/office/drawing/2014/main" id="{27519247-D299-2740-8603-E615807FD4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47" y="1002323"/>
            <a:ext cx="3566746" cy="1362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9" name="Picture 5">
            <a:extLst>
              <a:ext uri="{FF2B5EF4-FFF2-40B4-BE49-F238E27FC236}">
                <a16:creationId xmlns:a16="http://schemas.microsoft.com/office/drawing/2014/main" id="{75A7B40C-596D-974E-AA61-9131569060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235" y="870439"/>
            <a:ext cx="1619250" cy="143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0" name="TextBox 6">
            <a:extLst>
              <a:ext uri="{FF2B5EF4-FFF2-40B4-BE49-F238E27FC236}">
                <a16:creationId xmlns:a16="http://schemas.microsoft.com/office/drawing/2014/main" id="{5C56633C-74DB-0145-B40C-88ED5BDBE1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9543" y="789843"/>
            <a:ext cx="331177" cy="43332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l-GR" altLang="en-GR" sz="1108">
                <a:solidFill>
                  <a:schemeClr val="tx1"/>
                </a:solidFill>
              </a:rPr>
              <a:t>ν</a:t>
            </a:r>
            <a:r>
              <a:rPr lang="el-GR" altLang="en-GR" sz="1108" baseline="-25000">
                <a:solidFill>
                  <a:schemeClr val="tx1"/>
                </a:solidFill>
              </a:rPr>
              <a:t>μ</a:t>
            </a:r>
          </a:p>
          <a:p>
            <a:r>
              <a:rPr lang="el-GR" altLang="en-GR" sz="1108">
                <a:solidFill>
                  <a:schemeClr val="tx1"/>
                </a:solidFill>
              </a:rPr>
              <a:t>ν</a:t>
            </a:r>
            <a:r>
              <a:rPr lang="el-GR" altLang="en-GR" sz="1108" baseline="-25000">
                <a:solidFill>
                  <a:schemeClr val="tx1"/>
                </a:solidFill>
              </a:rPr>
              <a:t>τ</a:t>
            </a:r>
            <a:endParaRPr lang="en-GR" altLang="en-GR" sz="1108" baseline="-25000">
              <a:solidFill>
                <a:schemeClr val="tx1"/>
              </a:solidFill>
            </a:endParaRPr>
          </a:p>
        </p:txBody>
      </p:sp>
      <p:sp>
        <p:nvSpPr>
          <p:cNvPr id="62471" name="TextBox 7">
            <a:extLst>
              <a:ext uri="{FF2B5EF4-FFF2-40B4-BE49-F238E27FC236}">
                <a16:creationId xmlns:a16="http://schemas.microsoft.com/office/drawing/2014/main" id="{BCF8F402-C066-0A46-9B84-39E01A1897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6881" y="789843"/>
            <a:ext cx="332642" cy="43332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l-GR" altLang="en-GR" sz="1108">
                <a:solidFill>
                  <a:schemeClr val="tx1"/>
                </a:solidFill>
              </a:rPr>
              <a:t>ν</a:t>
            </a:r>
            <a:r>
              <a:rPr lang="el-GR" altLang="en-GR" sz="1108" baseline="-25000">
                <a:solidFill>
                  <a:schemeClr val="tx1"/>
                </a:solidFill>
              </a:rPr>
              <a:t>μ</a:t>
            </a:r>
          </a:p>
          <a:p>
            <a:r>
              <a:rPr lang="el-GR" altLang="en-GR" sz="1108">
                <a:solidFill>
                  <a:schemeClr val="tx1"/>
                </a:solidFill>
              </a:rPr>
              <a:t>ν</a:t>
            </a:r>
            <a:r>
              <a:rPr lang="el-GR" altLang="en-GR" sz="1108" baseline="-25000">
                <a:solidFill>
                  <a:schemeClr val="tx1"/>
                </a:solidFill>
              </a:rPr>
              <a:t>τ</a:t>
            </a:r>
            <a:endParaRPr lang="en-GR" altLang="en-GR" sz="1108" baseline="-25000">
              <a:solidFill>
                <a:schemeClr val="tx1"/>
              </a:solidFill>
            </a:endParaRPr>
          </a:p>
        </p:txBody>
      </p:sp>
      <p:pic>
        <p:nvPicPr>
          <p:cNvPr id="62472" name="Picture 8">
            <a:extLst>
              <a:ext uri="{FF2B5EF4-FFF2-40B4-BE49-F238E27FC236}">
                <a16:creationId xmlns:a16="http://schemas.microsoft.com/office/drawing/2014/main" id="{C68DA191-6119-784B-8ED7-573F7B1F53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858" y="2618643"/>
            <a:ext cx="3122734" cy="39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71F76959-B18D-044A-B39F-A84F49352D69}"/>
              </a:ext>
            </a:extLst>
          </p:cNvPr>
          <p:cNvGrpSpPr>
            <a:grpSpLocks/>
          </p:cNvGrpSpPr>
          <p:nvPr/>
        </p:nvGrpSpPr>
        <p:grpSpPr bwMode="auto">
          <a:xfrm>
            <a:off x="14654" y="3040354"/>
            <a:ext cx="6260123" cy="2615712"/>
            <a:chOff x="15345" y="2997383"/>
            <a:chExt cx="6781686" cy="2833452"/>
          </a:xfrm>
        </p:grpSpPr>
        <p:sp>
          <p:nvSpPr>
            <p:cNvPr id="62476" name="Right Brace 12">
              <a:extLst>
                <a:ext uri="{FF2B5EF4-FFF2-40B4-BE49-F238E27FC236}">
                  <a16:creationId xmlns:a16="http://schemas.microsoft.com/office/drawing/2014/main" id="{A4FEF542-2205-C945-B84A-428ECF3794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0751" y="3704377"/>
              <a:ext cx="510657" cy="389541"/>
            </a:xfrm>
            <a:prstGeom prst="rightBrace">
              <a:avLst>
                <a:gd name="adj1" fmla="val 8337"/>
                <a:gd name="adj2" fmla="val 50000"/>
              </a:avLst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83077" tIns="43200" rIns="83077" bIns="43200">
              <a:spAutoFit/>
            </a:bodyPr>
            <a:lstStyle>
              <a:lvl1pPr defTabSz="968375">
                <a:spcBef>
                  <a:spcPct val="20000"/>
                </a:spcBef>
                <a:defRPr sz="25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defTabSz="968375">
                <a:spcBef>
                  <a:spcPct val="20000"/>
                </a:spcBef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defTabSz="968375">
                <a:spcBef>
                  <a:spcPct val="20000"/>
                </a:spcBef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defTabSz="968375">
                <a:spcBef>
                  <a:spcPct val="20000"/>
                </a:spcBef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defTabSz="968375">
                <a:spcBef>
                  <a:spcPct val="20000"/>
                </a:spcBef>
                <a:buChar char="»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968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968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968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968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n-GR" altLang="en-GR" sz="1662">
                <a:solidFill>
                  <a:schemeClr val="accent2"/>
                </a:solidFill>
              </a:endParaRPr>
            </a:p>
          </p:txBody>
        </p:sp>
        <p:grpSp>
          <p:nvGrpSpPr>
            <p:cNvPr id="62477" name="Group 15">
              <a:extLst>
                <a:ext uri="{FF2B5EF4-FFF2-40B4-BE49-F238E27FC236}">
                  <a16:creationId xmlns:a16="http://schemas.microsoft.com/office/drawing/2014/main" id="{C4516046-F179-2D42-8279-5BD6D42C43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45" y="2997383"/>
              <a:ext cx="6781686" cy="2833452"/>
              <a:chOff x="15345" y="2997383"/>
              <a:chExt cx="6781686" cy="2833452"/>
            </a:xfrm>
          </p:grpSpPr>
          <p:pic>
            <p:nvPicPr>
              <p:cNvPr id="62478" name="Picture 16">
                <a:extLst>
                  <a:ext uri="{FF2B5EF4-FFF2-40B4-BE49-F238E27FC236}">
                    <a16:creationId xmlns:a16="http://schemas.microsoft.com/office/drawing/2014/main" id="{2936195F-AFD9-E04F-B93C-DB039B47E40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345" y="3773680"/>
                <a:ext cx="1427355" cy="3279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2479" name="Picture 17">
                <a:extLst>
                  <a:ext uri="{FF2B5EF4-FFF2-40B4-BE49-F238E27FC236}">
                    <a16:creationId xmlns:a16="http://schemas.microsoft.com/office/drawing/2014/main" id="{94933B01-23CF-6340-BF5C-6A7769FBB70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345" y="4101586"/>
                <a:ext cx="2430029" cy="3228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2480" name="Picture 18">
                <a:extLst>
                  <a:ext uri="{FF2B5EF4-FFF2-40B4-BE49-F238E27FC236}">
                    <a16:creationId xmlns:a16="http://schemas.microsoft.com/office/drawing/2014/main" id="{B80CE4B4-6F3D-A247-8223-621D89C04A4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638" y="4424457"/>
                <a:ext cx="3088333" cy="3904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2481" name="Picture 19">
                <a:extLst>
                  <a:ext uri="{FF2B5EF4-FFF2-40B4-BE49-F238E27FC236}">
                    <a16:creationId xmlns:a16="http://schemas.microsoft.com/office/drawing/2014/main" id="{0E7E9ECF-CE49-5748-BE44-9B6A54D20A8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74369" y="2997383"/>
                <a:ext cx="3222662" cy="28334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02E5DDD6-D879-2745-9411-FCF01B135B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670" y="3562351"/>
            <a:ext cx="3648808" cy="668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510F263-3E6A-6044-BC23-8100843E1D1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0574" y="4362451"/>
            <a:ext cx="2766646" cy="331177"/>
          </a:xfrm>
          <a:prstGeom prst="rect">
            <a:avLst/>
          </a:prstGeom>
          <a:noFill/>
          <a:ln w="3175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5079BF2E-B6D0-3D46-BCE4-621353E796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1575"/>
            <a:ext cx="9144000" cy="451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B5A5065-81B9-844D-AA3D-A541C750D5B2}"/>
              </a:ext>
            </a:extLst>
          </p:cNvPr>
          <p:cNvSpPr txBox="1"/>
          <p:nvPr/>
        </p:nvSpPr>
        <p:spPr>
          <a:xfrm>
            <a:off x="2286000" y="5686425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Measured neutrino events from SN 1987A</a:t>
            </a:r>
            <a:endParaRPr lang="en-G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A31919-336F-5B41-AD25-D3DE54F3966C}"/>
              </a:ext>
            </a:extLst>
          </p:cNvPr>
          <p:cNvSpPr txBox="1"/>
          <p:nvPr/>
        </p:nvSpPr>
        <p:spPr>
          <a:xfrm>
            <a:off x="2186609" y="427383"/>
            <a:ext cx="4542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dirty="0"/>
              <a:t>SN Explosion</a:t>
            </a:r>
          </a:p>
        </p:txBody>
      </p:sp>
    </p:spTree>
    <p:extLst>
      <p:ext uri="{BB962C8B-B14F-4D97-AF65-F5344CB8AC3E}">
        <p14:creationId xmlns:p14="http://schemas.microsoft.com/office/powerpoint/2010/main" val="197063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8FEE52F-0F78-AA4D-88B1-148387AECC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683"/>
            <a:ext cx="4144617" cy="18482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551489C-5D8E-3D4C-9D77-7F54DFFB61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481" y="2005958"/>
            <a:ext cx="5009740" cy="25344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274E5D-7BD4-6649-A73C-09F79C0904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6221" y="2899137"/>
            <a:ext cx="3372007" cy="3029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355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C44B7A9-EFBB-7D49-B113-6D81D9D7AC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9592" y="0"/>
            <a:ext cx="5208104" cy="153062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36FE94D-4A54-1C42-8134-E851A5616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368" y="1530626"/>
            <a:ext cx="6651763" cy="15865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1D8086-C698-7148-A1CB-8BC274D5BA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227" y="3269737"/>
            <a:ext cx="6440833" cy="13780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97EB204-F0DF-9148-97E6-E0FB9B8052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284" y="4800363"/>
            <a:ext cx="6060661" cy="20230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53E2CA0-56B0-EA4B-8DC3-464D3A5B41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1486" y="4915432"/>
            <a:ext cx="2425148" cy="1792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881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68AB77D-2080-5F44-8940-E6A1C26B9F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8703"/>
            <a:ext cx="9144000" cy="3240593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7C041AC-5DF9-7447-A454-C83139008628}"/>
              </a:ext>
            </a:extLst>
          </p:cNvPr>
          <p:cNvSpPr/>
          <p:nvPr/>
        </p:nvSpPr>
        <p:spPr>
          <a:xfrm>
            <a:off x="178904" y="4343400"/>
            <a:ext cx="8696739" cy="457200"/>
          </a:xfrm>
          <a:prstGeom prst="roundRect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215915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1A885B8-E5B4-9546-8EB1-F5A553BF59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0681"/>
            <a:ext cx="9144000" cy="3091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225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53A5ABD-0F85-1647-8528-2B448B9C91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4221"/>
            <a:ext cx="9144000" cy="4849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771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B857621-2B74-3349-A6E1-D3DB219BB7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448"/>
            <a:ext cx="9144000" cy="24391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4A03B0-A536-6140-AE92-269D885057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5970" y="2436550"/>
            <a:ext cx="3292060" cy="421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3939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9E4955-81D4-0842-A11F-DAA4223AC6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87"/>
          <a:stretch/>
        </p:blipFill>
        <p:spPr>
          <a:xfrm>
            <a:off x="4353339" y="3829027"/>
            <a:ext cx="4721086" cy="31174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0B8BE28-6150-B44D-AAA3-77BF95F716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409" y="250978"/>
            <a:ext cx="4249254" cy="3889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198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1463</TotalTime>
  <Words>158</Words>
  <Application>Microsoft Macintosh PowerPoint</Application>
  <PresentationFormat>On-screen Show (4:3)</PresentationFormat>
  <Paragraphs>32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Helvetica</vt:lpstr>
      <vt:lpstr>Palatino</vt:lpstr>
      <vt:lpstr>Times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Spyridon Tzamarias</dc:creator>
  <cp:lastModifiedBy>Spyridon Tzamarias</cp:lastModifiedBy>
  <cp:revision>9</cp:revision>
  <dcterms:created xsi:type="dcterms:W3CDTF">2023-05-18T06:41:46Z</dcterms:created>
  <dcterms:modified xsi:type="dcterms:W3CDTF">2023-05-19T07:30:45Z</dcterms:modified>
</cp:coreProperties>
</file>