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56" r:id="rId2"/>
    <p:sldId id="937" r:id="rId3"/>
    <p:sldId id="964" r:id="rId4"/>
    <p:sldId id="968" r:id="rId5"/>
    <p:sldId id="969" r:id="rId6"/>
    <p:sldId id="970" r:id="rId7"/>
    <p:sldId id="8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9" autoAdjust="0"/>
  </p:normalViewPr>
  <p:slideViewPr>
    <p:cSldViewPr snapToGrid="0">
      <p:cViewPr varScale="1">
        <p:scale>
          <a:sx n="70" d="100"/>
          <a:sy n="70" d="100"/>
        </p:scale>
        <p:origin x="360" y="4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6AE3A-000B-4B48-A147-C6CF07584485}" type="datetimeFigureOut">
              <a:rPr lang="en-US" smtClean="0"/>
              <a:t>18-May-23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FCDC-8056-4298-BD8C-C3D0748CE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0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C1FCDC-8056-4298-BD8C-C3D0748CE9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06DA-FBC4-4347-AA5B-C2DEC27F0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52F33-9FC3-4C4B-ADAA-162E0ABF5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F9FA8-DACB-4BE8-A8FA-432F4B08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3877" y="649287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4F26B-0848-4439-A90F-515F81F63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8F58-6557-46B0-9420-F540E6587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3AD2FF-165B-4E0D-BADB-B9966E1B7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FE31C-0C81-47C0-9F41-DC34EEEA2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90AAA-35F5-415B-897E-CF8D38C6F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2502-0B19-4E3E-A24E-B04EAE1E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2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A25B76-BADE-4FCE-9440-2FF5890B5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FC7C4-2232-4161-9593-6088D6362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72127-C6CB-4F06-9283-3DBB6A944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B14A2-F292-46C3-B50E-EF03E22C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67B22-37A9-4613-9612-A2121618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E84B-EE0E-4E43-8678-E129CBBEB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56E7-F668-406B-B7F9-2DF4F15F6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2FA38-18F5-4519-BFF4-8E7129D5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5E9D-6F06-42DB-9058-516433F27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B348E-B888-4800-8FF9-98876B610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C0AA1-81F7-43E9-80E4-2061FAB5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0822-F9F6-4A4D-B47D-2B1AA9BE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4576-3945-407B-9AD7-D237BE753E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90B46-5958-465E-80EA-009353B77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47DA0-AE9F-4961-B13E-FF9A54D2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708585-6239-412A-B48B-5793B128F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6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99CC-3573-4C14-BB36-E7A8B2EC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2FC01-7156-40DE-95AF-E68FBBCB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82990-275E-49FE-99CB-36B368B84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357207-B5B0-4ABA-9FBA-D6F2966AD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AD89D9-049F-4DA9-A5BD-F7FEB7E79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402F3F-1FAB-497C-8A48-DE835E6B11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DBC07-A206-45DD-AE53-EF0B65DD4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74474A-3E97-4BE6-AC99-1BB2E2D0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0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A60C9-1382-4A7B-B321-74EC9A2E8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E66A5-36EF-4AB6-8936-AD358D59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1277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33097-0DB8-4552-A897-1FF8A4EF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42139-D586-47B0-A6BC-CC9C248FE4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F3B09-A015-44AA-83AB-CB2E8E50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3AF29-1D59-4DF1-B147-7263FDA5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2035-C8C8-49BF-BD19-B2E2ADBCF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9CB59-4C5E-4586-BA39-75FDAE0F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389FC-06EF-40C0-B60A-D2666BA0A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05511-8151-4080-809A-24B0CD20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89412-8ED3-4E02-B139-D6DDABD0F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239C6-4773-4350-AB2B-77BD39DA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7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2FB9-979C-4876-BB96-65D7E20A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36133-47FF-452D-B1BE-EE866E81E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7A4A7C-DC15-419A-9A84-6C5AA9DC7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E8D51-F1FB-4C31-AD90-32D36709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0E4AE-A083-491E-83A3-7579DE33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E81D8-CA1A-4896-8A97-D7360E7B5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843206-6985-471F-9A02-B159B5F1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FF33D-2308-43F7-95F0-E1FA7D054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D3056-4008-406B-85B0-071EF0EC3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48168" y="6506179"/>
            <a:ext cx="2368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848A2-8FA6-4745-8B8C-CE3C2F049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497" y="6516124"/>
            <a:ext cx="550606" cy="350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D0EAC-869C-4E5D-B2C2-02274166922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0AAC3B-31A4-A8C4-A30F-5CE5C8873A70}"/>
              </a:ext>
            </a:extLst>
          </p:cNvPr>
          <p:cNvSpPr txBox="1"/>
          <p:nvPr userDrawn="1"/>
        </p:nvSpPr>
        <p:spPr>
          <a:xfrm>
            <a:off x="-1" y="6579465"/>
            <a:ext cx="3717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George Fanourakis – 1</a:t>
            </a:r>
            <a:r>
              <a:rPr lang="en-US" sz="1200" baseline="30000" dirty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WP5  Workshop 17-25 May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394A7-3B90-A328-1C85-0588C959A876}"/>
              </a:ext>
            </a:extLst>
          </p:cNvPr>
          <p:cNvSpPr txBox="1"/>
          <p:nvPr userDrawn="1"/>
        </p:nvSpPr>
        <p:spPr>
          <a:xfrm>
            <a:off x="11759381" y="6545620"/>
            <a:ext cx="432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01D0EAC-869C-4E5D-B2C2-022741669223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486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w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DE74A-7235-4E9F-99BE-CE5A6A2F79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5657" y="1574461"/>
            <a:ext cx="9666515" cy="1900994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Some initial thoughts towards the design of the </a:t>
            </a:r>
            <a:r>
              <a:rPr lang="en-US" sz="4400" b="1" dirty="0">
                <a:solidFill>
                  <a:srgbClr val="FF0000"/>
                </a:solidFill>
              </a:rPr>
              <a:t>L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ow </a:t>
            </a:r>
            <a:r>
              <a:rPr lang="en-US" sz="4400" b="1" dirty="0">
                <a:solidFill>
                  <a:srgbClr val="FF0000"/>
                </a:solidFill>
              </a:rPr>
              <a:t>E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nergy neutrino </a:t>
            </a:r>
            <a:r>
              <a:rPr lang="en-US" sz="4400" b="1" dirty="0">
                <a:solidFill>
                  <a:srgbClr val="FF0000"/>
                </a:solidFill>
              </a:rPr>
              <a:t>Mo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nitored Beam and </a:t>
            </a:r>
            <a:r>
              <a:rPr lang="en-US" sz="4400" b="1" dirty="0" err="1">
                <a:solidFill>
                  <a:schemeClr val="accent1">
                    <a:lumMod val="75000"/>
                  </a:schemeClr>
                </a:solidFill>
              </a:rPr>
              <a:t>LEnuSTORM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dirty="0">
                <a:solidFill>
                  <a:srgbClr val="FF0000"/>
                </a:solidFill>
              </a:rPr>
              <a:t>N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ear </a:t>
            </a:r>
            <a:r>
              <a:rPr lang="en-US" sz="4400" b="1" dirty="0">
                <a:solidFill>
                  <a:srgbClr val="FF0000"/>
                </a:solidFill>
              </a:rPr>
              <a:t>D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etector – Lemon-D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44254-62EC-4BE9-89F3-0E83FFF46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9828" y="3475455"/>
            <a:ext cx="9144000" cy="1215960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/>
              <a:t>George Fanourakis, Spyros </a:t>
            </a:r>
            <a:r>
              <a:rPr lang="en-US" sz="2800" dirty="0" err="1"/>
              <a:t>Tzamarias</a:t>
            </a:r>
            <a:r>
              <a:rPr lang="en-US" sz="2800" dirty="0"/>
              <a:t> et al.</a:t>
            </a:r>
          </a:p>
          <a:p>
            <a:pPr>
              <a:spcBef>
                <a:spcPts val="600"/>
              </a:spcBef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1387736-7F27-AA29-E91E-964CB4AE0D40}"/>
              </a:ext>
            </a:extLst>
          </p:cNvPr>
          <p:cNvGrpSpPr/>
          <p:nvPr/>
        </p:nvGrpSpPr>
        <p:grpSpPr>
          <a:xfrm>
            <a:off x="62304" y="40160"/>
            <a:ext cx="1157838" cy="1449805"/>
            <a:chOff x="150725" y="5131397"/>
            <a:chExt cx="1157838" cy="14498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1AAB29-A26A-8D5C-8E7E-666BC4F2C267}"/>
                </a:ext>
              </a:extLst>
            </p:cNvPr>
            <p:cNvSpPr/>
            <p:nvPr/>
          </p:nvSpPr>
          <p:spPr>
            <a:xfrm>
              <a:off x="150725" y="5131397"/>
              <a:ext cx="1157838" cy="14498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6733DA-CF64-AC7D-7355-E1FD1D35A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725" y="5215893"/>
              <a:ext cx="1157838" cy="1310608"/>
            </a:xfrm>
            <a:prstGeom prst="rect">
              <a:avLst/>
            </a:prstGeom>
          </p:spPr>
        </p:pic>
      </p:grpSp>
      <p:pic>
        <p:nvPicPr>
          <p:cNvPr id="9" name="Picture 8" descr="A blue rectangle with text&#10;&#10;Description automatically generated with low confidence">
            <a:extLst>
              <a:ext uri="{FF2B5EF4-FFF2-40B4-BE49-F238E27FC236}">
                <a16:creationId xmlns:a16="http://schemas.microsoft.com/office/drawing/2014/main" id="{3F5D0FD4-E44E-006B-7776-E7E7EEE50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228" y="516"/>
            <a:ext cx="3124636" cy="952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E469FA-8396-FE56-18C7-B43620658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9499" y="7502"/>
            <a:ext cx="2541169" cy="121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5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764348-2935-46D2-AD5F-E205E4CC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834" y="62183"/>
            <a:ext cx="5344720" cy="56448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ESSnuSB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0C228A-E6E1-4937-B128-9AEE30BB5F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/>
        </p:blipFill>
        <p:spPr>
          <a:xfrm>
            <a:off x="1549739" y="632757"/>
            <a:ext cx="8996004" cy="59918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04D62E-FF91-4F3C-AA66-F7F6EE1327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4" t="7062" r="1237" b="55418"/>
          <a:stretch/>
        </p:blipFill>
        <p:spPr>
          <a:xfrm rot="18889282">
            <a:off x="5028319" y="4592240"/>
            <a:ext cx="1452576" cy="3633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F15C11-7253-4EAF-9324-BC3B13A5EF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4" t="7061" r="1042" b="54964"/>
          <a:stretch/>
        </p:blipFill>
        <p:spPr>
          <a:xfrm>
            <a:off x="6713621" y="5348442"/>
            <a:ext cx="3793958" cy="95871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A90D55-C2E4-4AB7-91E5-B8B85405F12B}"/>
              </a:ext>
            </a:extLst>
          </p:cNvPr>
          <p:cNvSpPr txBox="1"/>
          <p:nvPr/>
        </p:nvSpPr>
        <p:spPr>
          <a:xfrm>
            <a:off x="6818436" y="5348442"/>
            <a:ext cx="24859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Monitored beam</a:t>
            </a:r>
            <a:endParaRPr lang="en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940D05-156B-4C2A-9363-84187DF772DA}"/>
              </a:ext>
            </a:extLst>
          </p:cNvPr>
          <p:cNvSpPr/>
          <p:nvPr/>
        </p:nvSpPr>
        <p:spPr>
          <a:xfrm rot="1671170">
            <a:off x="6092825" y="4186253"/>
            <a:ext cx="69890" cy="69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FD7F24-28CE-4EA0-BBD3-E519EB1984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603" y="2461612"/>
            <a:ext cx="3969382" cy="178692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3F5488-CF17-4705-BB2B-D57A73534BD9}"/>
              </a:ext>
            </a:extLst>
          </p:cNvPr>
          <p:cNvCxnSpPr>
            <a:cxnSpLocks/>
          </p:cNvCxnSpPr>
          <p:nvPr/>
        </p:nvCxnSpPr>
        <p:spPr>
          <a:xfrm>
            <a:off x="4690507" y="3879968"/>
            <a:ext cx="1064100" cy="6056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EB62848-340D-4484-BE03-81C9AD7AA919}"/>
              </a:ext>
            </a:extLst>
          </p:cNvPr>
          <p:cNvSpPr txBox="1"/>
          <p:nvPr/>
        </p:nvSpPr>
        <p:spPr>
          <a:xfrm>
            <a:off x="2293943" y="2511713"/>
            <a:ext cx="1322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LEnuSTORM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A2415E-4FEB-4ADF-BA29-4FC192683CE6}"/>
              </a:ext>
            </a:extLst>
          </p:cNvPr>
          <p:cNvCxnSpPr/>
          <p:nvPr/>
        </p:nvCxnSpPr>
        <p:spPr>
          <a:xfrm flipH="1" flipV="1">
            <a:off x="5974773" y="4485569"/>
            <a:ext cx="738848" cy="8628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D400AF-18D6-40BC-9F72-3E92204AFBDF}"/>
              </a:ext>
            </a:extLst>
          </p:cNvPr>
          <p:cNvCxnSpPr>
            <a:cxnSpLocks/>
          </p:cNvCxnSpPr>
          <p:nvPr/>
        </p:nvCxnSpPr>
        <p:spPr>
          <a:xfrm flipH="1">
            <a:off x="6174984" y="3697979"/>
            <a:ext cx="790184" cy="3639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73E48FC-96A9-4A81-889F-D8507322DAB3}"/>
              </a:ext>
            </a:extLst>
          </p:cNvPr>
          <p:cNvSpPr txBox="1"/>
          <p:nvPr/>
        </p:nvSpPr>
        <p:spPr>
          <a:xfrm>
            <a:off x="5632797" y="3032982"/>
            <a:ext cx="297780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New detector for </a:t>
            </a:r>
            <a:r>
              <a:rPr lang="en-US" dirty="0" err="1"/>
              <a:t>LEnuSTORM</a:t>
            </a:r>
            <a:endParaRPr lang="en-US" dirty="0"/>
          </a:p>
          <a:p>
            <a:pPr algn="ctr"/>
            <a:r>
              <a:rPr lang="en-US" dirty="0"/>
              <a:t>and monitored beam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0CCCA3-4DE7-4D6B-92B3-E067BDDE8FC8}"/>
              </a:ext>
            </a:extLst>
          </p:cNvPr>
          <p:cNvSpPr txBox="1"/>
          <p:nvPr/>
        </p:nvSpPr>
        <p:spPr>
          <a:xfrm>
            <a:off x="78537" y="5338419"/>
            <a:ext cx="22220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R&amp;D target station </a:t>
            </a:r>
          </a:p>
          <a:p>
            <a:pPr algn="ctr"/>
            <a:r>
              <a:rPr lang="en-US" sz="1400" dirty="0"/>
              <a:t>(1.25 MW out of the 5MW).</a:t>
            </a:r>
          </a:p>
          <a:p>
            <a:pPr algn="ctr"/>
            <a:r>
              <a:rPr lang="en-US" sz="1400" dirty="0"/>
              <a:t>Feeding </a:t>
            </a:r>
            <a:r>
              <a:rPr lang="en-US" sz="1400" dirty="0" err="1"/>
              <a:t>LEnuSTORM</a:t>
            </a:r>
            <a:r>
              <a:rPr lang="en-US" sz="1400" dirty="0"/>
              <a:t> and</a:t>
            </a:r>
          </a:p>
          <a:p>
            <a:pPr algn="ctr"/>
            <a:r>
              <a:rPr lang="en-US" sz="1400" dirty="0"/>
              <a:t>monitored beam.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145155-70A8-4384-B72C-7E0F492ED8F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982200" y="62183"/>
            <a:ext cx="1873664" cy="19899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4A029B-97A0-4A89-A876-93510E88ED82}"/>
              </a:ext>
            </a:extLst>
          </p:cNvPr>
          <p:cNvSpPr txBox="1"/>
          <p:nvPr/>
        </p:nvSpPr>
        <p:spPr>
          <a:xfrm>
            <a:off x="8281554" y="1994164"/>
            <a:ext cx="11544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Gd doping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FE21DD-DEF0-4BAF-8970-B867BE740230}"/>
              </a:ext>
            </a:extLst>
          </p:cNvPr>
          <p:cNvCxnSpPr>
            <a:cxnSpLocks/>
          </p:cNvCxnSpPr>
          <p:nvPr/>
        </p:nvCxnSpPr>
        <p:spPr>
          <a:xfrm flipH="1" flipV="1">
            <a:off x="8061428" y="1404779"/>
            <a:ext cx="610651" cy="6032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7F56A5-A073-4B43-9067-EF99E7F4AC79}"/>
              </a:ext>
            </a:extLst>
          </p:cNvPr>
          <p:cNvCxnSpPr>
            <a:cxnSpLocks/>
          </p:cNvCxnSpPr>
          <p:nvPr/>
        </p:nvCxnSpPr>
        <p:spPr>
          <a:xfrm flipV="1">
            <a:off x="9028394" y="1285169"/>
            <a:ext cx="932099" cy="7089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BE00378-D4EA-480D-9290-075417035E06}"/>
              </a:ext>
            </a:extLst>
          </p:cNvPr>
          <p:cNvSpPr txBox="1"/>
          <p:nvPr/>
        </p:nvSpPr>
        <p:spPr>
          <a:xfrm>
            <a:off x="10642261" y="2142381"/>
            <a:ext cx="8402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Mining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93EF3E0-CAAA-480F-8F42-3BC6DC64E6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877" y="661105"/>
            <a:ext cx="4380393" cy="16846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655BF52-792E-4BEF-8B30-E9D1002B656D}"/>
              </a:ext>
            </a:extLst>
          </p:cNvPr>
          <p:cNvSpPr txBox="1"/>
          <p:nvPr/>
        </p:nvSpPr>
        <p:spPr>
          <a:xfrm>
            <a:off x="1950455" y="743292"/>
            <a:ext cx="17395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Civil engineering</a:t>
            </a:r>
          </a:p>
        </p:txBody>
      </p:sp>
      <p:pic>
        <p:nvPicPr>
          <p:cNvPr id="33" name="Picture 32" descr="A colorful nebula in space&#10;&#10;Description automatically generated with low confidence">
            <a:extLst>
              <a:ext uri="{FF2B5EF4-FFF2-40B4-BE49-F238E27FC236}">
                <a16:creationId xmlns:a16="http://schemas.microsoft.com/office/drawing/2014/main" id="{FAEB6EF8-0EDC-413C-B69F-36C9F7DA61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109" y="2893184"/>
            <a:ext cx="1880755" cy="188075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D615D4D-5496-4A8A-A3DE-0286F477F2A5}"/>
              </a:ext>
            </a:extLst>
          </p:cNvPr>
          <p:cNvSpPr txBox="1"/>
          <p:nvPr/>
        </p:nvSpPr>
        <p:spPr>
          <a:xfrm>
            <a:off x="9988173" y="4790968"/>
            <a:ext cx="18676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Additional physics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A01D75-8E25-48FE-8E72-EB0749C94997}"/>
              </a:ext>
            </a:extLst>
          </p:cNvPr>
          <p:cNvCxnSpPr>
            <a:cxnSpLocks/>
          </p:cNvCxnSpPr>
          <p:nvPr/>
        </p:nvCxnSpPr>
        <p:spPr>
          <a:xfrm flipH="1">
            <a:off x="2133600" y="5606143"/>
            <a:ext cx="2318657" cy="4027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91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6AFC5F4-8754-12CA-5A5E-C29EBB31445C}"/>
              </a:ext>
            </a:extLst>
          </p:cNvPr>
          <p:cNvSpPr txBox="1">
            <a:spLocks/>
          </p:cNvSpPr>
          <p:nvPr/>
        </p:nvSpPr>
        <p:spPr>
          <a:xfrm>
            <a:off x="1801457" y="136388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LEnuSTORM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physics potential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4A1E30-EF1F-DC84-7BF7-6A2F6DCCC695}"/>
              </a:ext>
            </a:extLst>
          </p:cNvPr>
          <p:cNvSpPr txBox="1"/>
          <p:nvPr/>
        </p:nvSpPr>
        <p:spPr>
          <a:xfrm>
            <a:off x="448235" y="2254685"/>
            <a:ext cx="1129553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LEnuSTORM</a:t>
            </a:r>
            <a:r>
              <a:rPr lang="en-US" dirty="0"/>
              <a:t> can produce intense, flavor pure neutrino beams (characterized by beam and ring instrumentation) of precisely known flux out of  ~450MeV/c muons. 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r>
              <a:rPr lang="en-US" dirty="0"/>
              <a:t>Neutrino Interaction cross sections can be measured with excellent precision.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8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LEnuSTORM</a:t>
            </a:r>
            <a:r>
              <a:rPr lang="en-US" dirty="0"/>
              <a:t> can be used to realize a Short Base Line (SBL) neutrino oscillation experiment, using a new magnetized iron Near detector and the </a:t>
            </a:r>
            <a:r>
              <a:rPr lang="en-US" dirty="0" err="1"/>
              <a:t>ESSnuSB</a:t>
            </a:r>
            <a:r>
              <a:rPr lang="en-US" dirty="0"/>
              <a:t> near detector as a Far detector.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r>
              <a:rPr lang="en-US" dirty="0"/>
              <a:t> Use the “golden channel” in which a neutrino oscillation appearance signal is given by the observation of the “wrong sign” muon in the signal event. For example: with </a:t>
            </a:r>
            <a:r>
              <a:rPr lang="el-GR" dirty="0"/>
              <a:t>μ+ </a:t>
            </a:r>
            <a:r>
              <a:rPr lang="en-US" dirty="0"/>
              <a:t>stored in </a:t>
            </a:r>
            <a:r>
              <a:rPr lang="en-US" dirty="0" err="1"/>
              <a:t>LEnuSTORM</a:t>
            </a:r>
            <a:r>
              <a:rPr lang="en-US" dirty="0"/>
              <a:t> (</a:t>
            </a:r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/>
              <a:t> and anti-</a:t>
            </a:r>
            <a:r>
              <a:rPr lang="el-GR" dirty="0" err="1"/>
              <a:t>ν</a:t>
            </a:r>
            <a:r>
              <a:rPr lang="el-GR" baseline="-25000" dirty="0" err="1"/>
              <a:t>μ</a:t>
            </a:r>
            <a:r>
              <a:rPr lang="el-GR" dirty="0"/>
              <a:t> </a:t>
            </a:r>
            <a:r>
              <a:rPr lang="en-US" dirty="0"/>
              <a:t>production) the oscillation </a:t>
            </a:r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l-GR" dirty="0" err="1">
                <a:sym typeface="Wingdings" panose="05000000000000000000" pitchFamily="2" charset="2"/>
              </a:rPr>
              <a:t>ν</a:t>
            </a:r>
            <a:r>
              <a:rPr lang="el-GR" baseline="-25000" dirty="0" err="1">
                <a:sym typeface="Wingdings" panose="05000000000000000000" pitchFamily="2" charset="2"/>
              </a:rPr>
              <a:t>μ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will produce a </a:t>
            </a:r>
            <a:r>
              <a:rPr lang="el-GR" dirty="0" err="1">
                <a:sym typeface="Wingdings" panose="05000000000000000000" pitchFamily="2" charset="2"/>
              </a:rPr>
              <a:t>ν</a:t>
            </a:r>
            <a:r>
              <a:rPr lang="el-GR" baseline="-25000" dirty="0" err="1">
                <a:sym typeface="Wingdings" panose="05000000000000000000" pitchFamily="2" charset="2"/>
              </a:rPr>
              <a:t>μ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CC interaction with a 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el-GR" baseline="30000" dirty="0">
                <a:sym typeface="Wingdings" panose="05000000000000000000" pitchFamily="2" charset="2"/>
              </a:rPr>
              <a:t>-</a:t>
            </a:r>
            <a:r>
              <a:rPr lang="el-GR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in the final state, which is the “wrong sign” with that expected by the CC interactions of the anti-</a:t>
            </a:r>
            <a:r>
              <a:rPr lang="el-GR" dirty="0" err="1">
                <a:sym typeface="Wingdings" panose="05000000000000000000" pitchFamily="2" charset="2"/>
              </a:rPr>
              <a:t>ν</a:t>
            </a:r>
            <a:r>
              <a:rPr lang="el-GR" baseline="-25000" dirty="0" err="1">
                <a:sym typeface="Wingdings" panose="05000000000000000000" pitchFamily="2" charset="2"/>
              </a:rPr>
              <a:t>μ</a:t>
            </a:r>
            <a:r>
              <a:rPr lang="en-US" dirty="0">
                <a:sym typeface="Wingdings" panose="05000000000000000000" pitchFamily="2" charset="2"/>
              </a:rPr>
              <a:t> beam.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algn="just"/>
            <a:endParaRPr lang="en-US" sz="8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LEnuSTORM</a:t>
            </a:r>
            <a:r>
              <a:rPr lang="en-US" dirty="0"/>
              <a:t> can be used to perform searches of sterile neutrinos with unmatched sensitivity: Looking for </a:t>
            </a:r>
            <a:r>
              <a:rPr lang="el-GR" dirty="0" err="1"/>
              <a:t>ν</a:t>
            </a:r>
            <a:r>
              <a:rPr lang="el-GR" baseline="-25000" dirty="0" err="1"/>
              <a:t>μ</a:t>
            </a:r>
            <a:r>
              <a:rPr lang="el-GR" dirty="0"/>
              <a:t> </a:t>
            </a:r>
            <a:r>
              <a:rPr lang="en-US" dirty="0"/>
              <a:t>appearance and anti-</a:t>
            </a:r>
            <a:r>
              <a:rPr lang="el-GR" dirty="0"/>
              <a:t>ν</a:t>
            </a:r>
            <a:r>
              <a:rPr lang="en-US" baseline="-25000" dirty="0"/>
              <a:t>e</a:t>
            </a:r>
            <a:r>
              <a:rPr lang="en-US" dirty="0"/>
              <a:t> disappearance (in the case of </a:t>
            </a:r>
            <a:r>
              <a:rPr lang="el-GR" dirty="0"/>
              <a:t>μ+ </a:t>
            </a:r>
            <a:r>
              <a:rPr lang="en-US" dirty="0"/>
              <a:t>stored muons).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E3AC3C-710E-E7A9-E95F-C8828FDB3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968" y="2597451"/>
            <a:ext cx="3780673" cy="332469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332577C-CC8B-AC27-6940-B3753BD37F0F}"/>
              </a:ext>
            </a:extLst>
          </p:cNvPr>
          <p:cNvGrpSpPr/>
          <p:nvPr/>
        </p:nvGrpSpPr>
        <p:grpSpPr>
          <a:xfrm>
            <a:off x="3044181" y="1187909"/>
            <a:ext cx="5764192" cy="1035170"/>
            <a:chOff x="4449338" y="1040924"/>
            <a:chExt cx="5764192" cy="10351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C0575D-35DE-6AB7-6EDB-0F4E81592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49338" y="1040924"/>
              <a:ext cx="5764192" cy="103517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9353838-0DF9-FD3F-B8D9-F6FC718EA409}"/>
                </a:ext>
              </a:extLst>
            </p:cNvPr>
            <p:cNvSpPr txBox="1"/>
            <p:nvPr/>
          </p:nvSpPr>
          <p:spPr>
            <a:xfrm>
              <a:off x="5940466" y="1614189"/>
              <a:ext cx="28292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Low Energy </a:t>
              </a:r>
              <a:r>
                <a:rPr lang="en-US" sz="1400" dirty="0" err="1"/>
                <a:t>nuSTORM</a:t>
              </a:r>
              <a:endParaRPr lang="en-US" sz="14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54520B0-8C66-7554-1EB5-9DB031F373D9}"/>
              </a:ext>
            </a:extLst>
          </p:cNvPr>
          <p:cNvSpPr txBox="1"/>
          <p:nvPr/>
        </p:nvSpPr>
        <p:spPr>
          <a:xfrm>
            <a:off x="1084893" y="699976"/>
            <a:ext cx="100222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</a:t>
            </a:r>
            <a:r>
              <a:rPr lang="en-US" sz="2000" dirty="0">
                <a:solidFill>
                  <a:srgbClr val="C00000"/>
                </a:solidFill>
              </a:rPr>
              <a:t>L</a:t>
            </a:r>
            <a:r>
              <a:rPr lang="en-US" sz="2000" dirty="0"/>
              <a:t>ow </a:t>
            </a:r>
            <a:r>
              <a:rPr lang="en-US" sz="2000" dirty="0">
                <a:solidFill>
                  <a:srgbClr val="C00000"/>
                </a:solidFill>
              </a:rPr>
              <a:t>E</a:t>
            </a:r>
            <a:r>
              <a:rPr lang="en-US" sz="2000" dirty="0"/>
              <a:t>nergy </a:t>
            </a:r>
            <a:r>
              <a:rPr lang="en-US" sz="2000" dirty="0">
                <a:solidFill>
                  <a:srgbClr val="C00000"/>
                </a:solidFill>
              </a:rPr>
              <a:t>n</a:t>
            </a:r>
            <a:r>
              <a:rPr lang="en-US" sz="2000" dirty="0"/>
              <a:t>e</a:t>
            </a:r>
            <a:r>
              <a:rPr lang="en-US" sz="2000" dirty="0">
                <a:solidFill>
                  <a:srgbClr val="C00000"/>
                </a:solidFill>
              </a:rPr>
              <a:t>u</a:t>
            </a:r>
            <a:r>
              <a:rPr lang="en-US" sz="2000" dirty="0"/>
              <a:t>trinos from </a:t>
            </a:r>
            <a:r>
              <a:rPr lang="en-US" sz="2000" dirty="0" err="1">
                <a:solidFill>
                  <a:srgbClr val="C00000"/>
                </a:solidFill>
              </a:rPr>
              <a:t>STOR</a:t>
            </a:r>
            <a:r>
              <a:rPr lang="en-US" sz="2000" dirty="0" err="1"/>
              <a:t>ed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C00000"/>
                </a:solidFill>
              </a:rPr>
              <a:t>M</a:t>
            </a:r>
            <a:r>
              <a:rPr lang="en-US" sz="2000" dirty="0"/>
              <a:t>uons facility allows for several Physics studies at ESS</a:t>
            </a:r>
          </a:p>
        </p:txBody>
      </p:sp>
    </p:spTree>
    <p:extLst>
      <p:ext uri="{BB962C8B-B14F-4D97-AF65-F5344CB8AC3E}">
        <p14:creationId xmlns:p14="http://schemas.microsoft.com/office/powerpoint/2010/main" val="409780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91692A7-3D3E-1AB3-3639-F069FBBDEA81}"/>
              </a:ext>
            </a:extLst>
          </p:cNvPr>
          <p:cNvSpPr txBox="1">
            <a:spLocks/>
          </p:cNvSpPr>
          <p:nvPr/>
        </p:nvSpPr>
        <p:spPr>
          <a:xfrm>
            <a:off x="1947132" y="129492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LEMNB physics potential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7FC8AB-0F6B-E704-BDC0-7B225B87E941}"/>
              </a:ext>
            </a:extLst>
          </p:cNvPr>
          <p:cNvSpPr txBox="1"/>
          <p:nvPr/>
        </p:nvSpPr>
        <p:spPr>
          <a:xfrm>
            <a:off x="1134935" y="2672029"/>
            <a:ext cx="101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LEMNB can produce well defined neutrino tagged beams with a technique to be developed. 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r>
              <a:rPr lang="en-US" dirty="0"/>
              <a:t>Neutrino Interaction cross sections can be measured with excellent precision.</a:t>
            </a:r>
          </a:p>
          <a:p>
            <a:pPr marL="688975" lvl="1" indent="-231775">
              <a:buFont typeface="Arial" panose="020B0604020202020204" pitchFamily="34" charset="0"/>
              <a:buChar char="•"/>
            </a:pPr>
            <a:r>
              <a:rPr lang="en-US" dirty="0"/>
              <a:t>Exploring sterile neutrino scenario as with the </a:t>
            </a:r>
            <a:r>
              <a:rPr lang="en-US" dirty="0" err="1"/>
              <a:t>LEnuSTORM</a:t>
            </a:r>
            <a:r>
              <a:rPr lang="en-US" dirty="0"/>
              <a:t>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err="1"/>
              <a:t>LEnuSTORM</a:t>
            </a:r>
            <a:r>
              <a:rPr lang="en-US" dirty="0"/>
              <a:t> and LEMNB will share the same near detector.</a:t>
            </a:r>
            <a:endParaRPr lang="en-US" dirty="0">
              <a:sym typeface="Wingdings" panose="05000000000000000000" pitchFamily="2" charset="2"/>
            </a:endParaRPr>
          </a:p>
          <a:p>
            <a:pPr algn="just"/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/>
              <a:t>LEMNB will be the first Instrument to be constructed and operational since it may have no need for an accumulator.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C4E01D-94BE-D9D8-AEF9-0FC6E60D2E9C}"/>
              </a:ext>
            </a:extLst>
          </p:cNvPr>
          <p:cNvSpPr txBox="1"/>
          <p:nvPr/>
        </p:nvSpPr>
        <p:spPr>
          <a:xfrm>
            <a:off x="3304394" y="729791"/>
            <a:ext cx="5841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</a:t>
            </a:r>
            <a:r>
              <a:rPr lang="en-US" sz="2000" dirty="0">
                <a:solidFill>
                  <a:srgbClr val="C00000"/>
                </a:solidFill>
              </a:rPr>
              <a:t>L</a:t>
            </a:r>
            <a:r>
              <a:rPr lang="en-US" sz="2000" dirty="0"/>
              <a:t>ow </a:t>
            </a:r>
            <a:r>
              <a:rPr lang="en-US" sz="2000" dirty="0">
                <a:solidFill>
                  <a:srgbClr val="C00000"/>
                </a:solidFill>
              </a:rPr>
              <a:t>E</a:t>
            </a:r>
            <a:r>
              <a:rPr lang="en-US" sz="2000" dirty="0"/>
              <a:t>nergy </a:t>
            </a:r>
            <a:r>
              <a:rPr lang="en-US" sz="2000" dirty="0">
                <a:solidFill>
                  <a:srgbClr val="C00000"/>
                </a:solidFill>
              </a:rPr>
              <a:t>M</a:t>
            </a:r>
            <a:r>
              <a:rPr lang="en-US" sz="2000" dirty="0"/>
              <a:t>onitored </a:t>
            </a:r>
            <a:r>
              <a:rPr lang="en-US" sz="2000" dirty="0">
                <a:solidFill>
                  <a:srgbClr val="C00000"/>
                </a:solidFill>
              </a:rPr>
              <a:t>N</a:t>
            </a:r>
            <a:r>
              <a:rPr lang="en-US" sz="2000" dirty="0"/>
              <a:t>eutrino </a:t>
            </a:r>
            <a:r>
              <a:rPr lang="en-US" sz="2000" dirty="0">
                <a:solidFill>
                  <a:srgbClr val="C00000"/>
                </a:solidFill>
              </a:rPr>
              <a:t>B</a:t>
            </a:r>
            <a:r>
              <a:rPr lang="en-US" sz="2000" dirty="0"/>
              <a:t>eam at 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621A4B-1F37-72DD-F33B-33D23AC6A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8385" y="1213971"/>
            <a:ext cx="4375230" cy="124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9715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44D2F4BA-D0F2-9823-BD3A-4DF99703F70F}"/>
              </a:ext>
            </a:extLst>
          </p:cNvPr>
          <p:cNvSpPr txBox="1">
            <a:spLocks/>
          </p:cNvSpPr>
          <p:nvPr/>
        </p:nvSpPr>
        <p:spPr>
          <a:xfrm>
            <a:off x="1801457" y="136388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LEMON-D requirements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B126DF-42F7-3263-0E49-C5DFBA204C61}"/>
              </a:ext>
            </a:extLst>
          </p:cNvPr>
          <p:cNvSpPr txBox="1"/>
          <p:nvPr/>
        </p:nvSpPr>
        <p:spPr>
          <a:xfrm>
            <a:off x="3669450" y="972799"/>
            <a:ext cx="732880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Lemon-D </a:t>
            </a:r>
            <a:r>
              <a:rPr lang="en-US" dirty="0"/>
              <a:t>will detect neutrino interactions from </a:t>
            </a:r>
            <a:r>
              <a:rPr lang="en-US" dirty="0" err="1"/>
              <a:t>LEnuSTORM</a:t>
            </a:r>
            <a:r>
              <a:rPr lang="en-US" dirty="0"/>
              <a:t> and LENMB and will be located ~50 m away from their production points.</a:t>
            </a:r>
          </a:p>
          <a:p>
            <a:pPr algn="l"/>
            <a:r>
              <a:rPr lang="en-US" dirty="0"/>
              <a:t>	It will consist a short base line </a:t>
            </a:r>
            <a:r>
              <a:rPr lang="el-GR" dirty="0"/>
              <a:t>ν </a:t>
            </a:r>
            <a:r>
              <a:rPr lang="en-US" dirty="0" err="1"/>
              <a:t>osc</a:t>
            </a:r>
            <a:r>
              <a:rPr lang="en-US" dirty="0"/>
              <a:t>. experiment with </a:t>
            </a:r>
            <a:r>
              <a:rPr lang="en-US" dirty="0" err="1"/>
              <a:t>ESSnuSB</a:t>
            </a:r>
            <a:r>
              <a:rPr lang="en-US" dirty="0"/>
              <a:t> ND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water target</a:t>
            </a:r>
          </a:p>
          <a:p>
            <a:pPr lvl="1"/>
            <a:r>
              <a:rPr lang="en-US" dirty="0"/>
              <a:t>Interleaved with active detector elements</a:t>
            </a:r>
            <a:endParaRPr lang="en-US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b="0" i="0" u="none" strike="noStrike" baseline="0" dirty="0"/>
              <a:t>ν / ν</a:t>
            </a:r>
            <a:r>
              <a:rPr lang="en-US" sz="1800" b="0" i="0" u="none" strike="noStrike" baseline="0" dirty="0"/>
              <a:t>-bar</a:t>
            </a:r>
            <a:r>
              <a:rPr lang="el-GR" sz="1800" b="0" i="0" u="none" strike="noStrike" baseline="0" dirty="0"/>
              <a:t> </a:t>
            </a:r>
            <a:r>
              <a:rPr lang="en-US" sz="1800" b="0" i="0" u="none" strike="noStrike" baseline="0" dirty="0"/>
              <a:t>discrimination </a:t>
            </a:r>
          </a:p>
          <a:p>
            <a:pPr algn="l"/>
            <a:r>
              <a:rPr lang="en-US" sz="1800" b="0" i="0" u="none" strike="noStrike" baseline="0" dirty="0">
                <a:sym typeface="Wingdings" panose="05000000000000000000" pitchFamily="2" charset="2"/>
              </a:rPr>
              <a:t>	</a:t>
            </a:r>
            <a:r>
              <a:rPr lang="el-GR" sz="1800" b="0" i="0" u="none" strike="noStrike" baseline="0" dirty="0">
                <a:sym typeface="Wingdings" panose="05000000000000000000" pitchFamily="2" charset="2"/>
              </a:rPr>
              <a:t>μ+ 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and </a:t>
            </a:r>
            <a:r>
              <a:rPr lang="el-GR" sz="1800" b="0" i="0" u="none" strike="noStrike" baseline="0" dirty="0">
                <a:sym typeface="Wingdings" panose="05000000000000000000" pitchFamily="2" charset="2"/>
              </a:rPr>
              <a:t>μ- 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tagging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	e+ and e- tagging</a:t>
            </a:r>
            <a:endParaRPr lang="en-US" sz="1800" b="0" i="0" u="none" strike="noStrike" baseline="0" dirty="0">
              <a:sym typeface="Wingdings" panose="05000000000000000000" pitchFamily="2" charset="2"/>
            </a:endParaRPr>
          </a:p>
          <a:p>
            <a:pPr algn="l"/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magnet</a:t>
            </a: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</a:t>
            </a:r>
            <a:r>
              <a:rPr lang="en-US" sz="1800" b="0" i="0" u="none" strike="noStrike" baseline="0" dirty="0"/>
              <a:t>ood timing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Good </a:t>
            </a:r>
            <a:r>
              <a:rPr lang="el-GR" sz="1800" b="0" i="0" u="none" strike="noStrike" baseline="0" dirty="0"/>
              <a:t> </a:t>
            </a:r>
            <a:r>
              <a:rPr lang="en-US" sz="1800" b="0" i="0" u="none" strike="noStrike" baseline="0" dirty="0"/>
              <a:t>energy and momentum resolution (how good to be determined)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Cosmic ray protection/discrimination</a:t>
            </a:r>
          </a:p>
          <a:p>
            <a:pPr algn="l"/>
            <a:endParaRPr lang="en-US" sz="1800" b="0" i="0" u="none" strike="noStrike" baseline="0" dirty="0"/>
          </a:p>
        </p:txBody>
      </p:sp>
      <p:graphicFrame>
        <p:nvGraphicFramePr>
          <p:cNvPr id="6" name="Object 10">
            <a:extLst>
              <a:ext uri="{FF2B5EF4-FFF2-40B4-BE49-F238E27FC236}">
                <a16:creationId xmlns:a16="http://schemas.microsoft.com/office/drawing/2014/main" id="{1DB00F65-CBA9-A6BC-E2CB-68A64D9AA2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195827"/>
              </p:ext>
            </p:extLst>
          </p:nvPr>
        </p:nvGraphicFramePr>
        <p:xfrm>
          <a:off x="220422" y="3125560"/>
          <a:ext cx="2174567" cy="1049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04840" imgH="533160" progId="Equation.3">
                  <p:embed/>
                </p:oleObj>
              </mc:Choice>
              <mc:Fallback>
                <p:oleObj name="Equation" r:id="rId2" imgW="1104840" imgH="533160" progId="Equation.3">
                  <p:embed/>
                  <p:pic>
                    <p:nvPicPr>
                      <p:cNvPr id="142346" name="Object 10">
                        <a:extLst>
                          <a:ext uri="{FF2B5EF4-FFF2-40B4-BE49-F238E27FC236}">
                            <a16:creationId xmlns:a16="http://schemas.microsoft.com/office/drawing/2014/main" id="{CB75CE91-3BB4-4F2D-8C41-59EA6A08BF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422" y="3125560"/>
                        <a:ext cx="2174567" cy="1049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>
            <a:extLst>
              <a:ext uri="{FF2B5EF4-FFF2-40B4-BE49-F238E27FC236}">
                <a16:creationId xmlns:a16="http://schemas.microsoft.com/office/drawing/2014/main" id="{6F0F3EA6-EE5D-F3F7-E7D0-F1A8D3E1BF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526661"/>
              </p:ext>
            </p:extLst>
          </p:nvPr>
        </p:nvGraphicFramePr>
        <p:xfrm>
          <a:off x="241169" y="1106304"/>
          <a:ext cx="17494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88840" imgH="533160" progId="Equation.3">
                  <p:embed/>
                </p:oleObj>
              </mc:Choice>
              <mc:Fallback>
                <p:oleObj name="Equation" r:id="rId4" imgW="888840" imgH="533160" progId="Equation.3">
                  <p:embed/>
                  <p:pic>
                    <p:nvPicPr>
                      <p:cNvPr id="6" name="Object 10">
                        <a:extLst>
                          <a:ext uri="{FF2B5EF4-FFF2-40B4-BE49-F238E27FC236}">
                            <a16:creationId xmlns:a16="http://schemas.microsoft.com/office/drawing/2014/main" id="{1DB00F65-CBA9-A6BC-E2CB-68A64D9AA2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69" y="1106304"/>
                        <a:ext cx="174942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4A01178-82AF-FA7B-141D-245F0E93C2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422" y="2282332"/>
            <a:ext cx="3103671" cy="71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CEC181C-8D0D-25C2-BEC2-5ED3E034937F}"/>
              </a:ext>
            </a:extLst>
          </p:cNvPr>
          <p:cNvSpPr txBox="1">
            <a:spLocks/>
          </p:cNvSpPr>
          <p:nvPr/>
        </p:nvSpPr>
        <p:spPr>
          <a:xfrm>
            <a:off x="1801457" y="136388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LEMON-D parameters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C55E86-1DED-8C63-409E-A9DF2C9C7C76}"/>
              </a:ext>
            </a:extLst>
          </p:cNvPr>
          <p:cNvSpPr txBox="1"/>
          <p:nvPr/>
        </p:nvSpPr>
        <p:spPr>
          <a:xfrm>
            <a:off x="1578428" y="1856919"/>
            <a:ext cx="93834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Distance from neutrino sources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Dimensions (to be determined based on containment issues, on the required precision for the x-section measurement but also in conjunction with the given dimensions of the Near detectors)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Target material and interleaved detector elements thickness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Magnet size and magnetic field required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What rate should the detector be able to withstand?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Cosmic rate veto counters (type</a:t>
            </a:r>
            <a:r>
              <a:rPr lang="en-US"/>
              <a:t>, size)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68894B-10C0-F131-FCAF-735EBBF7385E}"/>
              </a:ext>
            </a:extLst>
          </p:cNvPr>
          <p:cNvSpPr txBox="1"/>
          <p:nvPr/>
        </p:nvSpPr>
        <p:spPr>
          <a:xfrm>
            <a:off x="2024742" y="1112137"/>
            <a:ext cx="7217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Input: neutrino energy and angle distributions vs distance from the sources</a:t>
            </a:r>
          </a:p>
        </p:txBody>
      </p:sp>
    </p:spTree>
    <p:extLst>
      <p:ext uri="{BB962C8B-B14F-4D97-AF65-F5344CB8AC3E}">
        <p14:creationId xmlns:p14="http://schemas.microsoft.com/office/powerpoint/2010/main" val="2445319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3408" y="95811"/>
            <a:ext cx="5161651" cy="517879"/>
          </a:xfrm>
        </p:spPr>
        <p:txBody>
          <a:bodyPr>
            <a:noAutofit/>
          </a:bodyPr>
          <a:lstStyle/>
          <a:p>
            <a:pPr algn="ctr"/>
            <a:r>
              <a:rPr lang="hr-HR" sz="3600" b="1" dirty="0">
                <a:solidFill>
                  <a:schemeClr val="accent1">
                    <a:lumMod val="75000"/>
                  </a:schemeClr>
                </a:solidFill>
              </a:rPr>
              <a:t>Near detectors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 (at 0.25 Km)</a:t>
            </a:r>
            <a:endParaRPr lang="hr-HR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F5656B2-D65F-4AB9-5379-7000B2325797}"/>
              </a:ext>
            </a:extLst>
          </p:cNvPr>
          <p:cNvGrpSpPr/>
          <p:nvPr/>
        </p:nvGrpSpPr>
        <p:grpSpPr>
          <a:xfrm>
            <a:off x="1677182" y="893347"/>
            <a:ext cx="8781046" cy="5938088"/>
            <a:chOff x="1677182" y="721219"/>
            <a:chExt cx="8781046" cy="5938088"/>
          </a:xfrm>
        </p:grpSpPr>
        <p:pic>
          <p:nvPicPr>
            <p:cNvPr id="7" name="Picture 6" descr="ND_building_zoo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38960" y="726624"/>
              <a:ext cx="8514080" cy="593268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677182" y="721219"/>
              <a:ext cx="2396807" cy="584775"/>
            </a:xfrm>
            <a:prstGeom prst="rect">
              <a:avLst/>
            </a:prstGeom>
            <a:solidFill>
              <a:srgbClr val="FFFF00">
                <a:alpha val="52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600" dirty="0"/>
                <a:t>NINJA-like water-emulsion detector (1 t</a:t>
              </a:r>
              <a:r>
                <a:rPr lang="en-US" sz="1600" dirty="0"/>
                <a:t> fiducial</a:t>
              </a:r>
              <a:r>
                <a:rPr lang="hr-HR" sz="1600" dirty="0"/>
                <a:t>)</a:t>
              </a:r>
            </a:p>
          </p:txBody>
        </p:sp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77182" y="1266645"/>
              <a:ext cx="2396807" cy="1451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Arrow Connector 11"/>
            <p:cNvCxnSpPr>
              <a:stCxn id="9" idx="2"/>
            </p:cNvCxnSpPr>
            <p:nvPr/>
          </p:nvCxnSpPr>
          <p:spPr>
            <a:xfrm>
              <a:off x="2875586" y="2717814"/>
              <a:ext cx="934415" cy="13766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06050" y="944438"/>
              <a:ext cx="2979901" cy="1463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7639740" y="1278362"/>
              <a:ext cx="2246539" cy="584775"/>
            </a:xfrm>
            <a:prstGeom prst="rect">
              <a:avLst/>
            </a:prstGeom>
            <a:solidFill>
              <a:srgbClr val="FFFF00">
                <a:alpha val="52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600" dirty="0"/>
                <a:t>Super-FGD like detector</a:t>
              </a:r>
            </a:p>
            <a:p>
              <a:pPr algn="ctr"/>
              <a:r>
                <a:rPr lang="hr-HR" sz="1600" dirty="0"/>
                <a:t>(1 t</a:t>
              </a:r>
              <a:r>
                <a:rPr lang="en-US" sz="1600" dirty="0"/>
                <a:t> fiducial</a:t>
              </a:r>
              <a:r>
                <a:rPr lang="hr-HR" sz="1600" dirty="0"/>
                <a:t>)</a:t>
              </a:r>
            </a:p>
          </p:txBody>
        </p: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4288639" y="2407920"/>
              <a:ext cx="1553361" cy="204216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121090" y="4236721"/>
              <a:ext cx="2337138" cy="584775"/>
            </a:xfrm>
            <a:prstGeom prst="rect">
              <a:avLst/>
            </a:prstGeom>
            <a:solidFill>
              <a:srgbClr val="FFFF00">
                <a:alpha val="52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600" dirty="0"/>
                <a:t>Near Water Cherenkov detector (0.</a:t>
              </a:r>
              <a:r>
                <a:rPr lang="en-US" sz="1600" dirty="0"/>
                <a:t>77</a:t>
              </a:r>
              <a:r>
                <a:rPr lang="hr-HR" sz="1600" dirty="0"/>
                <a:t> </a:t>
              </a:r>
              <a:r>
                <a:rPr lang="hr-HR" sz="1600" dirty="0" err="1"/>
                <a:t>kt</a:t>
              </a:r>
              <a:r>
                <a:rPr lang="en-US" sz="1600" dirty="0"/>
                <a:t> fiducial</a:t>
              </a:r>
              <a:r>
                <a:rPr lang="hr-HR" sz="1600" dirty="0"/>
                <a:t>)</a:t>
              </a:r>
            </a:p>
          </p:txBody>
        </p:sp>
        <p:cxnSp>
          <p:nvCxnSpPr>
            <p:cNvPr id="21" name="Straight Arrow Connector 20"/>
            <p:cNvCxnSpPr>
              <a:cxnSpLocks/>
              <a:stCxn id="19" idx="1"/>
            </p:cNvCxnSpPr>
            <p:nvPr/>
          </p:nvCxnSpPr>
          <p:spPr>
            <a:xfrm flipH="1">
              <a:off x="6861588" y="4529109"/>
              <a:ext cx="1259502" cy="22577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Right Arrow 15"/>
            <p:cNvSpPr/>
            <p:nvPr/>
          </p:nvSpPr>
          <p:spPr>
            <a:xfrm>
              <a:off x="2255825" y="3596641"/>
              <a:ext cx="873957" cy="112482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48459" y="3979065"/>
              <a:ext cx="7938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1600" dirty="0">
                  <a:solidFill>
                    <a:schemeClr val="accent4">
                      <a:lumMod val="40000"/>
                      <a:lumOff val="60000"/>
                    </a:schemeClr>
                  </a:solidFill>
                </a:rPr>
                <a:t>ν beam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602D302-6802-41C1-A043-C8594460F790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2875586" y="2717814"/>
              <a:ext cx="934415" cy="162199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AC622BA-D401-BF59-DCE4-7626FB4C9B21}"/>
              </a:ext>
            </a:extLst>
          </p:cNvPr>
          <p:cNvSpPr txBox="1"/>
          <p:nvPr/>
        </p:nvSpPr>
        <p:spPr>
          <a:xfrm>
            <a:off x="925153" y="533218"/>
            <a:ext cx="10348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Monitor neutrino beam intensity and measure muon and electron neutrino and antineutrino  cross sections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13863</TotalTime>
  <Words>573</Words>
  <Application>Microsoft Office PowerPoint</Application>
  <PresentationFormat>Widescreen</PresentationFormat>
  <Paragraphs>75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Microsoft Equation 3.0</vt:lpstr>
      <vt:lpstr>Some initial thoughts towards the design of the Low Energy neutrino Monitored Beam and LEnuSTORM Near Detector – Lemon-D</vt:lpstr>
      <vt:lpstr>ESSnuSB+</vt:lpstr>
      <vt:lpstr>PowerPoint Presentation</vt:lpstr>
      <vt:lpstr>PowerPoint Presentation</vt:lpstr>
      <vt:lpstr>PowerPoint Presentation</vt:lpstr>
      <vt:lpstr>PowerPoint Presentation</vt:lpstr>
      <vt:lpstr>Near detectors (at 0.25 Km)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Bubach Bubach</dc:creator>
  <cp:lastModifiedBy>George Fanourakis</cp:lastModifiedBy>
  <cp:revision>274</cp:revision>
  <dcterms:created xsi:type="dcterms:W3CDTF">2021-12-14T14:14:03Z</dcterms:created>
  <dcterms:modified xsi:type="dcterms:W3CDTF">2023-05-17T23:51:31Z</dcterms:modified>
</cp:coreProperties>
</file>