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4" r:id="rId4"/>
    <p:sldId id="260" r:id="rId5"/>
    <p:sldId id="261" r:id="rId6"/>
    <p:sldId id="266" r:id="rId7"/>
    <p:sldId id="267" r:id="rId8"/>
    <p:sldId id="268" r:id="rId9"/>
    <p:sldId id="270" r:id="rId10"/>
    <p:sldId id="271" r:id="rId11"/>
    <p:sldId id="265" r:id="rId12"/>
    <p:sldId id="257" r:id="rId13"/>
    <p:sldId id="258" r:id="rId14"/>
    <p:sldId id="259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A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63152-3D24-49F3-B0FD-F7DF131A784E}" type="datetimeFigureOut">
              <a:rPr lang="el-GR" smtClean="0"/>
              <a:pPr/>
              <a:t>28/1/2020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1AA54-3943-4F6B-8D3D-2F0AD6A82F61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07398-D385-46B1-B609-3C5D6C031EB7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6B89-4BFA-45FB-AFA9-E52F873790AD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FF9C-20A1-4409-BDD0-8F54C0535A39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9559-2539-4399-B90B-F576131D6FF5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28C1-8F21-45AE-9826-BB0A6B84FC40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EA8C-2966-4B35-A937-706910AF4247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9061-4B12-41E8-BFAE-C0F10EFE6D07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095D-936B-44C7-8597-97C1F86EFE56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1585-8413-4C34-8E82-012BA57DBF4D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C55F-0DE6-4B95-9CF0-317D3EDB103F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CC39-FA36-473E-89D0-06DF7454B366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8BDE1-449D-4772-AECF-03CF304B2021}" type="datetime1">
              <a:rPr lang="el-GR" smtClean="0"/>
              <a:pPr/>
              <a:t>28/1/2020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78FA3-B523-4E6F-B138-5A15D59E203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loukas@inp.demokritos.gr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Subjects for Master Theses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Aristotelis</a:t>
            </a:r>
            <a:r>
              <a:rPr lang="en-US" dirty="0" smtClean="0"/>
              <a:t> </a:t>
            </a:r>
            <a:r>
              <a:rPr lang="en-US" dirty="0" err="1" smtClean="0"/>
              <a:t>Kyriakis</a:t>
            </a:r>
            <a:endParaRPr lang="en-US" dirty="0" smtClean="0"/>
          </a:p>
          <a:p>
            <a:r>
              <a:rPr lang="en-US" dirty="0" smtClean="0"/>
              <a:t>Senior Researcher</a:t>
            </a:r>
          </a:p>
          <a:p>
            <a:r>
              <a:rPr lang="en-US" dirty="0" smtClean="0"/>
              <a:t>INPP, NCSR DEMOKRITOS 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Stub logic in CBC chip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10</a:t>
            </a:fld>
            <a:endParaRPr lang="el-GR"/>
          </a:p>
        </p:txBody>
      </p:sp>
      <p:pic>
        <p:nvPicPr>
          <p:cNvPr id="5" name="Picture 4" descr="DESY_TB_Nov2019_CBC3_Stub_Efficiency_vs_p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785926"/>
            <a:ext cx="4743450" cy="45148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Radioactive Source Localization Lab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11</a:t>
            </a:fld>
            <a:endParaRPr lang="el-GR"/>
          </a:p>
        </p:txBody>
      </p:sp>
      <p:sp>
        <p:nvSpPr>
          <p:cNvPr id="5" name="Rectangle 4"/>
          <p:cNvSpPr/>
          <p:nvPr/>
        </p:nvSpPr>
        <p:spPr>
          <a:xfrm>
            <a:off x="857224" y="5572140"/>
            <a:ext cx="6286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Contact </a:t>
            </a:r>
            <a:r>
              <a:rPr lang="en-US" dirty="0" smtClean="0"/>
              <a:t>person: </a:t>
            </a:r>
            <a:r>
              <a:rPr lang="en-US" u="sng" dirty="0" smtClean="0">
                <a:solidFill>
                  <a:srgbClr val="050AEB"/>
                </a:solidFill>
              </a:rPr>
              <a:t>kyriakis@inp.demokritos.gr</a:t>
            </a:r>
            <a:endParaRPr lang="el-GR" u="sng" dirty="0">
              <a:solidFill>
                <a:srgbClr val="050AEB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/>
              <a:t>Radioactive Source Localization by a Network of  CZT </a:t>
            </a:r>
            <a:r>
              <a:rPr lang="en-US" sz="3200" b="1" dirty="0" smtClean="0"/>
              <a:t>Sensors</a:t>
            </a:r>
            <a:endParaRPr lang="el-GR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2571744"/>
            <a:ext cx="5000660" cy="29289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929322" y="2571744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Using Planar spectroscopic CZT sensor topology study the capability to localize Radioactive Sources in an open area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4429132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Candidate Profile:</a:t>
            </a:r>
          </a:p>
          <a:p>
            <a:r>
              <a:rPr lang="en-US" dirty="0" smtClean="0"/>
              <a:t>1)Physicist/Engineer </a:t>
            </a:r>
          </a:p>
          <a:p>
            <a:r>
              <a:rPr lang="en-US" dirty="0" smtClean="0"/>
              <a:t>2) Programming skills-&gt; C++/ Java /ROOT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12</a:t>
            </a:fld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357158" y="1428736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Main task: Localization of light shielded and/or moving sources </a:t>
            </a:r>
            <a:endParaRPr lang="el-GR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Radioactive Source Localization by an autonomous rover equipped with  CZT Sensors</a:t>
            </a:r>
            <a:endParaRPr lang="el-GR" sz="3200" dirty="0"/>
          </a:p>
        </p:txBody>
      </p:sp>
      <p:pic>
        <p:nvPicPr>
          <p:cNvPr id="4" name="Content Placeholder 3" descr="r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643182"/>
            <a:ext cx="5683956" cy="3197225"/>
          </a:xfrm>
        </p:spPr>
      </p:pic>
      <p:sp>
        <p:nvSpPr>
          <p:cNvPr id="5" name="TextBox 4"/>
          <p:cNvSpPr txBox="1"/>
          <p:nvPr/>
        </p:nvSpPr>
        <p:spPr>
          <a:xfrm>
            <a:off x="6072198" y="4714884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Candidate Profile:</a:t>
            </a:r>
          </a:p>
          <a:p>
            <a:r>
              <a:rPr lang="en-US" dirty="0" smtClean="0"/>
              <a:t>1)Physicist/Engineer </a:t>
            </a:r>
          </a:p>
          <a:p>
            <a:r>
              <a:rPr lang="en-US" dirty="0" smtClean="0"/>
              <a:t>2) Programming skills-&gt; C++/ Java /python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13</a:t>
            </a:fld>
            <a:endParaRPr lang="el-GR"/>
          </a:p>
        </p:txBody>
      </p:sp>
      <p:sp>
        <p:nvSpPr>
          <p:cNvPr id="7" name="TextBox 6"/>
          <p:cNvSpPr txBox="1"/>
          <p:nvPr/>
        </p:nvSpPr>
        <p:spPr>
          <a:xfrm>
            <a:off x="500034" y="1428736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Main task: write a stand alone software in java to retrieve data from CZT sensor and analyze them  </a:t>
            </a:r>
            <a:endParaRPr lang="el-GR" sz="2800" dirty="0">
              <a:solidFill>
                <a:srgbClr val="FF0000"/>
              </a:solidFill>
            </a:endParaRPr>
          </a:p>
        </p:txBody>
      </p:sp>
      <p:pic>
        <p:nvPicPr>
          <p:cNvPr id="8" name="Picture 7" descr="galler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428868"/>
            <a:ext cx="2397662" cy="207167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857272"/>
          </a:xfrm>
        </p:spPr>
        <p:txBody>
          <a:bodyPr>
            <a:normAutofit/>
          </a:bodyPr>
          <a:lstStyle/>
          <a:p>
            <a:pPr lvl="0"/>
            <a:r>
              <a:rPr lang="en-US" sz="3200" b="1" dirty="0"/>
              <a:t>Low-Cost Radiation </a:t>
            </a:r>
            <a:r>
              <a:rPr lang="en-US" sz="3200" b="1" dirty="0" smtClean="0"/>
              <a:t>detectors</a:t>
            </a:r>
            <a:endParaRPr lang="el-GR" sz="3200" dirty="0"/>
          </a:p>
        </p:txBody>
      </p:sp>
      <p:pic>
        <p:nvPicPr>
          <p:cNvPr id="4" name="Content Placeholder 3" descr="Osciloscope_Cs137_signal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3116"/>
            <a:ext cx="4214553" cy="38986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2132" y="4500570"/>
            <a:ext cx="2643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Candidate Profile:</a:t>
            </a:r>
          </a:p>
          <a:p>
            <a:r>
              <a:rPr lang="en-US" dirty="0" smtClean="0"/>
              <a:t>1)Physicist/Engineer </a:t>
            </a:r>
          </a:p>
          <a:p>
            <a:r>
              <a:rPr lang="en-US" dirty="0" smtClean="0"/>
              <a:t>2) Programming skills-&gt; Cadence/</a:t>
            </a:r>
            <a:r>
              <a:rPr lang="en-US" dirty="0" err="1" smtClean="0"/>
              <a:t>Orcad</a:t>
            </a:r>
            <a:r>
              <a:rPr lang="en-US" dirty="0" smtClean="0"/>
              <a:t>/</a:t>
            </a:r>
            <a:r>
              <a:rPr lang="en-US" dirty="0" err="1" smtClean="0"/>
              <a:t>Pspice</a:t>
            </a:r>
            <a:r>
              <a:rPr lang="en-US" dirty="0" smtClean="0"/>
              <a:t> simulation packages 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14</a:t>
            </a:fld>
            <a:endParaRPr lang="el-GR"/>
          </a:p>
        </p:txBody>
      </p:sp>
      <p:sp>
        <p:nvSpPr>
          <p:cNvPr id="7" name="TextBox 6"/>
          <p:cNvSpPr txBox="1"/>
          <p:nvPr/>
        </p:nvSpPr>
        <p:spPr>
          <a:xfrm>
            <a:off x="928662" y="1000108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Main Task: Design Low noise board + evaluation software</a:t>
            </a:r>
            <a:endParaRPr lang="el-GR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00240"/>
            <a:ext cx="28289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Detector Instrumentation Lab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2</a:t>
            </a:fld>
            <a:endParaRPr lang="el-GR" dirty="0"/>
          </a:p>
        </p:txBody>
      </p:sp>
      <p:sp>
        <p:nvSpPr>
          <p:cNvPr id="5" name="Subtitle 4"/>
          <p:cNvSpPr txBox="1">
            <a:spLocks noGrp="1"/>
          </p:cNvSpPr>
          <p:nvPr>
            <p:ph type="subTitle" idx="1"/>
          </p:nvPr>
        </p:nvSpPr>
        <p:spPr>
          <a:xfrm>
            <a:off x="1428728" y="3571876"/>
            <a:ext cx="6400800" cy="176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Candidate Profile:</a:t>
            </a:r>
          </a:p>
          <a:p>
            <a:r>
              <a:rPr lang="en-US" dirty="0" smtClean="0"/>
              <a:t>1)Physicist/Engineer </a:t>
            </a:r>
          </a:p>
          <a:p>
            <a:r>
              <a:rPr lang="en-US" dirty="0" smtClean="0"/>
              <a:t>2) Programming skills-&gt; C</a:t>
            </a:r>
            <a:r>
              <a:rPr lang="en-US" dirty="0" smtClean="0"/>
              <a:t>++ </a:t>
            </a:r>
            <a:r>
              <a:rPr lang="en-US" dirty="0" smtClean="0"/>
              <a:t>/ROOT</a:t>
            </a:r>
            <a:endParaRPr lang="el-GR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714356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HL –HLC, </a:t>
            </a:r>
            <a:r>
              <a:rPr lang="en-US" sz="4400" dirty="0" smtClean="0"/>
              <a:t>CMS Tracker </a:t>
            </a:r>
            <a:r>
              <a:rPr lang="en-US" sz="4400" dirty="0" smtClean="0"/>
              <a:t>Upgrade</a:t>
            </a:r>
            <a:endParaRPr lang="el-GR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5929330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Contact persons: </a:t>
            </a:r>
            <a:r>
              <a:rPr lang="en-US" dirty="0" smtClean="0">
                <a:hlinkClick r:id="rId2"/>
              </a:rPr>
              <a:t>loukas@inp.demokritos.gr</a:t>
            </a:r>
            <a:r>
              <a:rPr lang="en-US" dirty="0" smtClean="0">
                <a:solidFill>
                  <a:srgbClr val="050AEB"/>
                </a:solidFill>
              </a:rPr>
              <a:t>,   </a:t>
            </a:r>
            <a:r>
              <a:rPr lang="en-US" u="sng" dirty="0" smtClean="0">
                <a:solidFill>
                  <a:srgbClr val="050AEB"/>
                </a:solidFill>
              </a:rPr>
              <a:t>kyriakis@inp.demokritos.gr</a:t>
            </a:r>
            <a:endParaRPr lang="el-GR" u="sng" dirty="0">
              <a:solidFill>
                <a:srgbClr val="050AEB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Aristotelis  Kyriakis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INPP, 17/9/2019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248C-3A03-4587-908A-0B7E85306F3B}" type="slidenum">
              <a:rPr lang="el-GR" smtClean="0"/>
              <a:pPr/>
              <a:t>3</a:t>
            </a:fld>
            <a:endParaRPr lang="el-GR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714356"/>
            <a:ext cx="4648213" cy="464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7251" y="3214686"/>
            <a:ext cx="1920270" cy="301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 rot="10800000">
            <a:off x="3286116" y="3214686"/>
            <a:ext cx="1214446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500562" y="3357562"/>
            <a:ext cx="357190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2786050" y="4500570"/>
            <a:ext cx="2143140" cy="12858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00298" y="328612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MOS</a:t>
            </a:r>
            <a:endParaRPr lang="el-GR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414338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Diode:2.5x2.5 mm</a:t>
            </a:r>
            <a:r>
              <a:rPr lang="en-US" b="1" baseline="30000" dirty="0" smtClean="0"/>
              <a:t>2</a:t>
            </a:r>
            <a:endParaRPr lang="el-GR" b="1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64344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Diode:1.25x1.25 mm</a:t>
            </a:r>
            <a:r>
              <a:rPr lang="en-US" b="1" baseline="30000" dirty="0" smtClean="0"/>
              <a:t>2</a:t>
            </a:r>
            <a:endParaRPr lang="el-GR" b="1" baseline="300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214546" y="4357694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428860" y="4857760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43636" y="207167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2S Sensor</a:t>
            </a:r>
            <a:endParaRPr lang="el-GR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143636" y="350043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2S Sensor</a:t>
            </a:r>
            <a:endParaRPr lang="el-GR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43438" y="5286388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</a:rPr>
              <a:t>HL-LHC : 6’’ wafer with 2S </a:t>
            </a:r>
            <a:r>
              <a:rPr lang="en-US" dirty="0" smtClean="0">
                <a:solidFill>
                  <a:srgbClr val="00B0F0"/>
                </a:solidFill>
              </a:rPr>
              <a:t>Sensors  </a:t>
            </a:r>
            <a:endParaRPr lang="el-GR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57752" y="578645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FZ 240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 width p-type wafer</a:t>
            </a:r>
            <a:endParaRPr lang="el-GR" dirty="0">
              <a:solidFill>
                <a:srgbClr val="FF0000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928670"/>
            <a:ext cx="4000528" cy="193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1285852" y="571480"/>
            <a:ext cx="2054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CMS Tracker </a:t>
            </a:r>
            <a:r>
              <a:rPr lang="en-US" b="1" dirty="0" smtClean="0"/>
              <a:t>Layout</a:t>
            </a:r>
            <a:endParaRPr lang="el-GR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Sensor Irradiation, CV measurements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4</a:t>
            </a:fld>
            <a:endParaRPr lang="el-G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217885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357562"/>
            <a:ext cx="268067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00694" y="1857364"/>
            <a:ext cx="32147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400" dirty="0" smtClean="0"/>
              <a:t>Clear evidence of </a:t>
            </a:r>
            <a:r>
              <a:rPr lang="en-US" sz="1400" dirty="0" smtClean="0">
                <a:solidFill>
                  <a:srgbClr val="0099FF"/>
                </a:solidFill>
              </a:rPr>
              <a:t>positive charge induced </a:t>
            </a:r>
            <a:r>
              <a:rPr lang="en-US" sz="1400" dirty="0" smtClean="0"/>
              <a:t>in the oxide of the </a:t>
            </a:r>
            <a:r>
              <a:rPr lang="en-US" sz="1400" dirty="0" smtClean="0">
                <a:solidFill>
                  <a:srgbClr val="0099FF"/>
                </a:solidFill>
              </a:rPr>
              <a:t>MOS structures </a:t>
            </a:r>
            <a:r>
              <a:rPr lang="en-US" sz="1400" dirty="0" smtClean="0"/>
              <a:t>after </a:t>
            </a:r>
            <a:r>
              <a:rPr lang="en-US" sz="1400" dirty="0" smtClean="0">
                <a:solidFill>
                  <a:srgbClr val="0099FF"/>
                </a:solidFill>
              </a:rPr>
              <a:t>exposure to gamma photons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/>
              <a:t>Shift of the </a:t>
            </a:r>
            <a:r>
              <a:rPr lang="en-US" sz="1400" dirty="0" err="1" smtClean="0">
                <a:solidFill>
                  <a:srgbClr val="0099FF"/>
                </a:solidFill>
              </a:rPr>
              <a:t>flatband</a:t>
            </a:r>
            <a:r>
              <a:rPr lang="en-US" sz="1400" dirty="0" smtClean="0">
                <a:solidFill>
                  <a:srgbClr val="0099FF"/>
                </a:solidFill>
              </a:rPr>
              <a:t> voltage (</a:t>
            </a:r>
            <a:r>
              <a:rPr lang="en-US" sz="1400" dirty="0" err="1" smtClean="0">
                <a:solidFill>
                  <a:srgbClr val="0099FF"/>
                </a:solidFill>
              </a:rPr>
              <a:t>V</a:t>
            </a:r>
            <a:r>
              <a:rPr lang="en-US" sz="1400" baseline="-25000" dirty="0" err="1" smtClean="0">
                <a:solidFill>
                  <a:srgbClr val="0099FF"/>
                </a:solidFill>
              </a:rPr>
              <a:t>fb</a:t>
            </a:r>
            <a:r>
              <a:rPr lang="en-US" sz="1400" dirty="0" smtClean="0">
                <a:solidFill>
                  <a:srgbClr val="0099FF"/>
                </a:solidFill>
              </a:rPr>
              <a:t>) </a:t>
            </a:r>
            <a:r>
              <a:rPr lang="en-US" sz="1400" dirty="0" smtClean="0"/>
              <a:t>to </a:t>
            </a:r>
            <a:r>
              <a:rPr lang="en-US" sz="1400" dirty="0" smtClean="0">
                <a:solidFill>
                  <a:srgbClr val="0099FF"/>
                </a:solidFill>
              </a:rPr>
              <a:t>higher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99FF"/>
                </a:solidFill>
              </a:rPr>
              <a:t>absolute values </a:t>
            </a:r>
            <a:r>
              <a:rPr lang="en-US" sz="1400" dirty="0" smtClean="0"/>
              <a:t>and </a:t>
            </a:r>
            <a:r>
              <a:rPr lang="en-US" sz="1400" dirty="0" smtClean="0">
                <a:solidFill>
                  <a:srgbClr val="0099FF"/>
                </a:solidFill>
              </a:rPr>
              <a:t>increase</a:t>
            </a:r>
            <a:r>
              <a:rPr lang="en-US" sz="1400" dirty="0" smtClean="0"/>
              <a:t> of the </a:t>
            </a:r>
            <a:r>
              <a:rPr lang="en-US" sz="1400" dirty="0" err="1" smtClean="0">
                <a:solidFill>
                  <a:srgbClr val="0099FF"/>
                </a:solidFill>
              </a:rPr>
              <a:t>dopant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99FF"/>
                </a:solidFill>
              </a:rPr>
              <a:t>concentration (</a:t>
            </a:r>
            <a:r>
              <a:rPr lang="en-US" sz="1400" dirty="0" err="1" smtClean="0">
                <a:solidFill>
                  <a:srgbClr val="0099FF"/>
                </a:solidFill>
              </a:rPr>
              <a:t>N</a:t>
            </a:r>
            <a:r>
              <a:rPr lang="en-US" sz="1400" baseline="-25000" dirty="0" err="1" smtClean="0">
                <a:solidFill>
                  <a:srgbClr val="0099FF"/>
                </a:solidFill>
              </a:rPr>
              <a:t>dop</a:t>
            </a:r>
            <a:r>
              <a:rPr lang="en-US" sz="1400" dirty="0" smtClean="0">
                <a:solidFill>
                  <a:srgbClr val="0099FF"/>
                </a:solidFill>
              </a:rPr>
              <a:t>)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99FF"/>
                </a:solidFill>
              </a:rPr>
              <a:t>Oxide thickness </a:t>
            </a:r>
            <a:r>
              <a:rPr lang="en-US" sz="1400" dirty="0" smtClean="0"/>
              <a:t>remains </a:t>
            </a:r>
            <a:r>
              <a:rPr lang="en-US" sz="1400" dirty="0" smtClean="0">
                <a:solidFill>
                  <a:srgbClr val="0099FF"/>
                </a:solidFill>
              </a:rPr>
              <a:t>not affected </a:t>
            </a:r>
            <a:r>
              <a:rPr lang="en-US" sz="1400" dirty="0" smtClean="0"/>
              <a:t>because it is a geometric characteristic of the device</a:t>
            </a:r>
            <a:endParaRPr lang="el-GR" sz="1400" dirty="0"/>
          </a:p>
        </p:txBody>
      </p:sp>
      <p:pic>
        <p:nvPicPr>
          <p:cNvPr id="8" name="Picture 7" descr="MOS_Acc_Dep_Inv_Phas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1428736"/>
            <a:ext cx="2417731" cy="1465907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071942"/>
            <a:ext cx="3143272" cy="148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60Co-antiproton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214818"/>
            <a:ext cx="2214578" cy="1785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910" y="107154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60</a:t>
            </a:r>
            <a:r>
              <a:rPr lang="en-US" dirty="0" smtClean="0"/>
              <a:t>Co, 11TBq</a:t>
            </a:r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 Irradiation, IV measurements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5</a:t>
            </a:fld>
            <a:endParaRPr lang="el-GR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29600" cy="425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- Test Beam Analysis (I)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43702" y="6492875"/>
            <a:ext cx="2133600" cy="365125"/>
          </a:xfrm>
        </p:spPr>
        <p:txBody>
          <a:bodyPr/>
          <a:lstStyle/>
          <a:p>
            <a:fld id="{8DA78FA3-B523-4E6F-B138-5A15D59E203D}" type="slidenum">
              <a:rPr lang="el-GR" smtClean="0"/>
              <a:pPr/>
              <a:t>6</a:t>
            </a:fld>
            <a:endParaRPr lang="el-GR"/>
          </a:p>
        </p:txBody>
      </p:sp>
      <p:pic>
        <p:nvPicPr>
          <p:cNvPr id="5" name="Picture 4" descr="DESY_Facility_Set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500174"/>
            <a:ext cx="6119823" cy="45898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9454" y="242886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1.5 T Dipole Magnet </a:t>
            </a:r>
            <a:endParaRPr lang="el-GR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6000760" y="2857496"/>
            <a:ext cx="85725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4071934" y="3571876"/>
            <a:ext cx="2643206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6578" y="3857628"/>
            <a:ext cx="2357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Mimosa Telescope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MAPS pixel planes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1 x 2 cm</a:t>
            </a:r>
            <a:r>
              <a:rPr lang="en-US" baseline="30000" dirty="0" smtClean="0"/>
              <a:t>2</a:t>
            </a:r>
            <a:r>
              <a:rPr lang="en-US" dirty="0" smtClean="0"/>
              <a:t> size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18.4</a:t>
            </a:r>
            <a:r>
              <a:rPr lang="el-GR" dirty="0" smtClean="0"/>
              <a:t>μ</a:t>
            </a:r>
            <a:r>
              <a:rPr lang="en-US" dirty="0" smtClean="0"/>
              <a:t>m pixel pitch</a:t>
            </a:r>
            <a:endParaRPr lang="el-G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- Test Beam Analysis (II)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7</a:t>
            </a:fld>
            <a:endParaRPr lang="el-GR"/>
          </a:p>
        </p:txBody>
      </p:sp>
      <p:pic>
        <p:nvPicPr>
          <p:cNvPr id="5" name="Picture 4" descr="TB_Set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6381794" cy="478634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0800000">
            <a:off x="285720" y="3714752"/>
            <a:ext cx="814393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16" y="328612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4GeV 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 Beam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4857760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M2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152cm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5640189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M1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0cm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564357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M3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305cm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564357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M6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859cm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5640189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M4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556cm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8926" y="4782933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M5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707cm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1670" y="5640189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FEI4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z = 782cm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1500174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DUT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AC-M1803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z</a:t>
            </a:r>
            <a:r>
              <a:rPr lang="en-US" baseline="-25000" dirty="0" err="1" smtClean="0">
                <a:solidFill>
                  <a:srgbClr val="FF0000"/>
                </a:solidFill>
              </a:rPr>
              <a:t>TOP</a:t>
            </a:r>
            <a:r>
              <a:rPr lang="en-US" dirty="0" smtClean="0">
                <a:solidFill>
                  <a:srgbClr val="FF0000"/>
                </a:solidFill>
              </a:rPr>
              <a:t> = 365cm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z</a:t>
            </a:r>
            <a:r>
              <a:rPr lang="en-US" baseline="-25000" dirty="0" err="1" smtClean="0">
                <a:solidFill>
                  <a:srgbClr val="FF0000"/>
                </a:solidFill>
              </a:rPr>
              <a:t>BOT</a:t>
            </a:r>
            <a:r>
              <a:rPr lang="en-US" dirty="0" smtClean="0">
                <a:solidFill>
                  <a:srgbClr val="FF0000"/>
                </a:solidFill>
              </a:rPr>
              <a:t> = 367cm</a:t>
            </a:r>
            <a:endParaRPr lang="el-GR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9" idx="0"/>
          </p:cNvCxnSpPr>
          <p:nvPr/>
        </p:nvCxnSpPr>
        <p:spPr>
          <a:xfrm rot="16200000" flipV="1">
            <a:off x="5502389" y="4427438"/>
            <a:ext cx="1853999" cy="5715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V="1">
            <a:off x="5143504" y="4143380"/>
            <a:ext cx="1071570" cy="3571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4145066" y="4427437"/>
            <a:ext cx="1853999" cy="5715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3362317" y="4791085"/>
            <a:ext cx="1704987" cy="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3183722" y="4326738"/>
            <a:ext cx="776293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024549" y="4476253"/>
            <a:ext cx="1701598" cy="4643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1358987" y="4284561"/>
            <a:ext cx="1711121" cy="10001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4500562" y="2285992"/>
            <a:ext cx="2357454" cy="11430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- Test Beam Analysis (III)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78FA3-B523-4E6F-B138-5A15D59E203D}" type="slidenum">
              <a:rPr lang="el-GR" smtClean="0"/>
              <a:pPr/>
              <a:t>8</a:t>
            </a:fld>
            <a:endParaRPr lang="el-GR"/>
          </a:p>
        </p:txBody>
      </p:sp>
      <p:pic>
        <p:nvPicPr>
          <p:cNvPr id="5" name="Picture 4" descr="OT_Module_in_TB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357298"/>
            <a:ext cx="7072362" cy="47684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9058" y="228599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Right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4572008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Left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214311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CBC0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57554" y="2643182"/>
            <a:ext cx="685800" cy="457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15000" y="4321314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CBC0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4786314" y="2357430"/>
            <a:ext cx="1300162" cy="85725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1"/>
          </p:cNvCxnSpPr>
          <p:nvPr/>
        </p:nvCxnSpPr>
        <p:spPr>
          <a:xfrm rot="10800000">
            <a:off x="4786314" y="4357696"/>
            <a:ext cx="928686" cy="25600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43108" y="4702314"/>
            <a:ext cx="138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CBC7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500430" y="4357694"/>
            <a:ext cx="642942" cy="52863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4429124" y="3714752"/>
            <a:ext cx="435771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39000" y="3200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0" y="2035314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DC-DC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929190" y="2428868"/>
            <a:ext cx="2000264" cy="104775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9388" y="307181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Upstream</a:t>
            </a:r>
            <a:endParaRPr lang="el-GR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Aristotelis  Kyriakis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INPP, 17/9/2019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248C-3A03-4587-908A-0B7E85306F3B}" type="slidenum">
              <a:rPr lang="el-GR" smtClean="0"/>
              <a:pPr/>
              <a:t>9</a:t>
            </a:fld>
            <a:endParaRPr lang="el-GR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5753103" cy="89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6220" y="3571876"/>
            <a:ext cx="4047779" cy="2574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5984" y="50004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HL-LHC : CBC STUB logic</a:t>
            </a:r>
            <a:endParaRPr lang="el-GR" sz="3600" dirty="0">
              <a:solidFill>
                <a:srgbClr val="00B0F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716" y="3357562"/>
            <a:ext cx="5155540" cy="274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400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Subjects for Master Theses</vt:lpstr>
      <vt:lpstr>Detector Instrumentation Lab</vt:lpstr>
      <vt:lpstr>Slide 3</vt:lpstr>
      <vt:lpstr>Sensor Irradiation, CV measurements</vt:lpstr>
      <vt:lpstr>Sensor Irradiation, IV measurements</vt:lpstr>
      <vt:lpstr>DESY - Test Beam Analysis (I)</vt:lpstr>
      <vt:lpstr>DESY - Test Beam Analysis (II)</vt:lpstr>
      <vt:lpstr>DESY - Test Beam Analysis (III)</vt:lpstr>
      <vt:lpstr>Slide 9</vt:lpstr>
      <vt:lpstr>Stub logic in CBC chip</vt:lpstr>
      <vt:lpstr>Radioactive Source Localization Lab</vt:lpstr>
      <vt:lpstr>Radioactive Source Localization by a Network of  CZT Sensors</vt:lpstr>
      <vt:lpstr>Radioactive Source Localization by an autonomous rover equipped with  CZT Sensors</vt:lpstr>
      <vt:lpstr>Low-Cost Radiation detectors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Subjects for Master Theses</dc:title>
  <dc:creator>aris</dc:creator>
  <cp:lastModifiedBy>aris</cp:lastModifiedBy>
  <cp:revision>27</cp:revision>
  <dcterms:created xsi:type="dcterms:W3CDTF">2018-06-07T06:55:14Z</dcterms:created>
  <dcterms:modified xsi:type="dcterms:W3CDTF">2020-01-28T09:20:39Z</dcterms:modified>
</cp:coreProperties>
</file>