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156" r:id="rId2"/>
  </p:sldMasterIdLst>
  <p:notesMasterIdLst>
    <p:notesMasterId r:id="rId20"/>
  </p:notesMasterIdLst>
  <p:handoutMasterIdLst>
    <p:handoutMasterId r:id="rId21"/>
  </p:handoutMasterIdLst>
  <p:sldIdLst>
    <p:sldId id="256" r:id="rId3"/>
    <p:sldId id="365" r:id="rId4"/>
    <p:sldId id="366" r:id="rId5"/>
    <p:sldId id="371" r:id="rId6"/>
    <p:sldId id="386" r:id="rId7"/>
    <p:sldId id="376" r:id="rId8"/>
    <p:sldId id="391" r:id="rId9"/>
    <p:sldId id="373" r:id="rId10"/>
    <p:sldId id="392" r:id="rId11"/>
    <p:sldId id="377" r:id="rId12"/>
    <p:sldId id="378" r:id="rId13"/>
    <p:sldId id="379" r:id="rId14"/>
    <p:sldId id="387" r:id="rId15"/>
    <p:sldId id="383" r:id="rId16"/>
    <p:sldId id="381" r:id="rId17"/>
    <p:sldId id="388" r:id="rId18"/>
    <p:sldId id="389" r:id="rId19"/>
  </p:sldIdLst>
  <p:sldSz cx="12192000" cy="6858000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66"/>
    <a:srgbClr val="FF0066"/>
    <a:srgbClr val="E416C7"/>
    <a:srgbClr val="FFBD19"/>
    <a:srgbClr val="339933"/>
    <a:srgbClr val="003300"/>
    <a:srgbClr val="234270"/>
    <a:srgbClr val="009900"/>
    <a:srgbClr val="3366CC"/>
    <a:srgbClr val="5BBEF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51" autoAdjust="0"/>
    <p:restoredTop sz="98932" autoAdjust="0"/>
  </p:normalViewPr>
  <p:slideViewPr>
    <p:cSldViewPr snapToGrid="0">
      <p:cViewPr varScale="1">
        <p:scale>
          <a:sx n="68" d="100"/>
          <a:sy n="68" d="100"/>
        </p:scale>
        <p:origin x="-68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52AD652-F2DE-4B39-95E9-D2F28B9696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655F047-05C4-4D65-BD9C-05527C88EF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FC0311-109C-479A-9297-9A7FBD6B1F46}" type="datetimeFigureOut">
              <a:rPr lang="en-GB"/>
              <a:pPr>
                <a:defRPr/>
              </a:pPr>
              <a:t>28/01/2020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3819EDD-811E-4633-AE80-5011AF29C7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5300"/>
          </a:xfrm>
          <a:prstGeom prst="rect">
            <a:avLst/>
          </a:prstGeom>
        </p:spPr>
        <p:txBody>
          <a:bodyPr vert="horz" lIns="95261" tIns="47631" rIns="95261" bIns="476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57E8172-FBD4-4C3C-94A9-B4F752658E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5300"/>
          </a:xfrm>
          <a:prstGeom prst="rect">
            <a:avLst/>
          </a:prstGeom>
        </p:spPr>
        <p:txBody>
          <a:bodyPr vert="horz" wrap="square" lIns="95261" tIns="47631" rIns="95261" bIns="476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3A8B89-4EF1-4755-8AD7-89A046F5A72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5A57F52-D801-4692-92AE-6ED7360431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EE33515-8E84-478F-AD38-E6E6835640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2FB37A-2B27-4AE7-A001-B67253D4E8C2}" type="datetimeFigureOut">
              <a:rPr lang="el-GR"/>
              <a:pPr>
                <a:defRPr/>
              </a:pPr>
              <a:t>28/1/2020</a:t>
            </a:fld>
            <a:endParaRPr lang="el-GR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D0EAAD7E-A750-4CF3-88FD-46A820DAD6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61" tIns="47631" rIns="95261" bIns="47631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CDBF6EA7-F865-4D5A-9095-8C41ED483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689475"/>
            <a:ext cx="5437187" cy="4443413"/>
          </a:xfrm>
          <a:prstGeom prst="rect">
            <a:avLst/>
          </a:prstGeom>
        </p:spPr>
        <p:txBody>
          <a:bodyPr vert="horz" lIns="95261" tIns="47631" rIns="95261" bIns="476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l-GR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EED8AFD-DE08-4C4F-B49E-5BC1EFFB15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5261" tIns="47631" rIns="95261" bIns="476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DE91E84-877F-48C5-981F-9706A7545D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wrap="square" lIns="95261" tIns="47631" rIns="95261" bIns="476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1E3386-881E-4ABC-B748-C7B478504666}" type="slidenum">
              <a:rPr lang="el-GR" altLang="en-US"/>
              <a:pPr/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4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C37529BA-2249-4018-8A8E-BCC964A1D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443038"/>
            <a:ext cx="62611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67868281-3D6C-46A0-AD1A-2D9B72E4BB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35100"/>
            <a:ext cx="62611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="" xmlns:a16="http://schemas.microsoft.com/office/drawing/2014/main" id="{131EEB92-0B37-460C-9528-7A9D512E97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5738813"/>
            <a:ext cx="9652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="" xmlns:a16="http://schemas.microsoft.com/office/drawing/2014/main" id="{6B8578A2-FABA-4573-97D3-87BE45BA2BD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50" y="5651500"/>
            <a:ext cx="10287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5774"/>
            <a:ext cx="9144000" cy="848677"/>
          </a:xfrm>
          <a:effectLst/>
        </p:spPr>
        <p:txBody>
          <a:bodyPr anchor="b"/>
          <a:lstStyle>
            <a:lvl1pPr algn="ctr">
              <a:defRPr sz="60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08880"/>
            <a:ext cx="9144000" cy="57404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133082E7-2137-4C54-968F-C53442349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DF1C62DD-7DE3-46F4-891A-C9CC0E11B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EBCE6811-3F40-409F-A9C2-3F7DA9EF2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4BE8C-C249-4D10-82B9-B193F9C09E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35009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4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FBEBB2CF-7095-475F-82E1-FE153D719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443038"/>
            <a:ext cx="62611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2D45C4D1-336F-4DF8-844B-9666337E8C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35100"/>
            <a:ext cx="62611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="" xmlns:a16="http://schemas.microsoft.com/office/drawing/2014/main" id="{43A1450F-9B32-4F8B-93E0-D263F64E59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5738813"/>
            <a:ext cx="9652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="" xmlns:a16="http://schemas.microsoft.com/office/drawing/2014/main" id="{697CDF24-A912-4CAC-8F9D-3E906620DF5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50" y="5651500"/>
            <a:ext cx="10287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85774"/>
            <a:ext cx="9144000" cy="848677"/>
          </a:xfrm>
          <a:effectLst/>
        </p:spPr>
        <p:txBody>
          <a:bodyPr anchor="b"/>
          <a:lstStyle>
            <a:lvl1pPr algn="ctr">
              <a:defRPr sz="60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08880"/>
            <a:ext cx="9144000" cy="57404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8E757804-2DEB-4C71-BAB1-7E194317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D8B5A3E1-E43F-490A-A193-EB1BCF16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776A9516-AF87-4764-B4F4-9851742C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45349-2FB9-46A0-8C6B-115C8425A3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74531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FB3B19B-DCB8-4FBE-971A-301B69327C9C}"/>
              </a:ext>
            </a:extLst>
          </p:cNvPr>
          <p:cNvSpPr/>
          <p:nvPr userDrawn="1"/>
        </p:nvSpPr>
        <p:spPr>
          <a:xfrm>
            <a:off x="0" y="-92075"/>
            <a:ext cx="12192000" cy="7810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E74FD00D-5C7D-422D-877A-EA1F68B249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-15875"/>
            <a:ext cx="14097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98592535-0680-4397-8E21-FD171C1A9C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-47625"/>
            <a:ext cx="69691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731D17FB-73EA-45D3-BD3E-3E1B5A5203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-52388"/>
            <a:ext cx="679450" cy="7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912" y="-34013"/>
            <a:ext cx="9606887" cy="722857"/>
          </a:xfrm>
        </p:spPr>
        <p:txBody>
          <a:bodyPr/>
          <a:lstStyle>
            <a:lvl1pPr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A46400D8-F87A-4112-B7CB-A4EE70C4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14B4F8E5-E6A2-46AA-9599-89BEF8055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133571B9-994B-49EC-8E9C-F430922E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7B768-A66B-4973-94D4-9FD4BE6F306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430456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04793EC-CFC1-4E2D-AFD8-87754D1954CC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28A661C3-86AC-44BD-A534-9E143B2D6A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FF31C4E9-C94B-45BD-B46C-1C2277DF46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="" xmlns:a16="http://schemas.microsoft.com/office/drawing/2014/main" id="{BEC03FF9-4B73-49FC-9CB4-6816C6DFB5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4">
            <a:extLst>
              <a:ext uri="{FF2B5EF4-FFF2-40B4-BE49-F238E27FC236}">
                <a16:creationId xmlns="" xmlns:a16="http://schemas.microsoft.com/office/drawing/2014/main" id="{1B2A3EC6-6F23-4616-96F1-50457510E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10" name="Footer Placeholder 5">
            <a:extLst>
              <a:ext uri="{FF2B5EF4-FFF2-40B4-BE49-F238E27FC236}">
                <a16:creationId xmlns="" xmlns:a16="http://schemas.microsoft.com/office/drawing/2014/main" id="{C00E0261-165B-46AD-8214-8E1768D38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="" xmlns:a16="http://schemas.microsoft.com/office/drawing/2014/main" id="{90651098-6BFF-486F-ACCB-E3877713F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7FE0A-C780-4935-9B1C-0A4F594BE52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02958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99B523E-0116-49F5-BFB6-4E8986A0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AA27488D-DA27-4358-8F45-65456FD98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52A9C0E4-881E-46C9-A1E0-A7AA672E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4FAFD-5073-41E4-81F7-757F47A8BF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46179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8EF29B53-E15F-474D-8662-FAB8EBF3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C73CFE3-EDA9-4FD8-965F-F823C05A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F2D52F06-10FD-4DCD-9549-98E48AAB9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F23D4-63F1-4A8A-BDAC-76D0BECE56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62932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E2E1C21-8BD7-4DC9-A09A-F79590129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9B83353-9566-4F0A-B301-DB1F9AEE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72E7DCB1-9EF4-44C6-B8FD-79BC20DE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F3F4C-9B5F-4FAD-B8A3-8E3E8B03ACB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834216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6F17FF8F-92DE-419E-861A-46AA2A7D7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2C075D0-3348-4E3D-B061-C3396AFA8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9054B0AB-44E0-4B3A-B818-C11E37FA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74327-4DCA-4A53-B5EC-A02C4193736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57538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A06EBE-55DE-48BC-8E69-99206D5E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DD7848C-CB56-4299-A75D-54A7FF179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8249536-ACD3-483A-84BD-1FAB78FAD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8F16-3DE1-41C6-88FB-4FC79A88B0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330509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88603E0-2687-458E-B8DC-247572C31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7F67F29-8748-4CD2-9FBB-35656368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286611-9489-4B57-A668-570CF4BF1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A3D4F-772E-4406-8CA0-8C5CF0D1E3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92083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0EF3D3F-E1EA-4539-AAF9-F19DD725E7FF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434AC5F8-1FFB-4B35-B593-20AA8D1855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="" xmlns:a16="http://schemas.microsoft.com/office/drawing/2014/main" id="{8CC7E40C-234C-4957-96BF-D2E5B4FCC4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="" xmlns:a16="http://schemas.microsoft.com/office/drawing/2014/main" id="{839910DD-F684-4358-8904-DF4231E9F5B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FF7E315C-15CD-447B-98FA-717621CBF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51A243B7-FD07-4E27-B08E-636533DC3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6674F215-5FF9-4C36-A62A-AD6A3E95C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2D690-797E-4DE5-9265-25470B7CD4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75240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42416702-0EDC-4DA8-B783-848DFC67EB52}"/>
              </a:ext>
            </a:extLst>
          </p:cNvPr>
          <p:cNvSpPr/>
          <p:nvPr userDrawn="1"/>
        </p:nvSpPr>
        <p:spPr>
          <a:xfrm>
            <a:off x="0" y="-92075"/>
            <a:ext cx="12192000" cy="145415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1082C080-0D88-49B8-8C83-93BB95BA5C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38" y="650875"/>
            <a:ext cx="250348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5D213AB2-1126-4881-96C5-A88AB34F78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3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="" xmlns:a16="http://schemas.microsoft.com/office/drawing/2014/main" id="{45C5C75C-68B8-4FFE-8165-02DDF8F425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00088"/>
            <a:ext cx="555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4">
            <a:extLst>
              <a:ext uri="{FF2B5EF4-FFF2-40B4-BE49-F238E27FC236}">
                <a16:creationId xmlns="" xmlns:a16="http://schemas.microsoft.com/office/drawing/2014/main" id="{AA66D37F-C637-4DD5-9EC7-A8616965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10" name="Footer Placeholder 5">
            <a:extLst>
              <a:ext uri="{FF2B5EF4-FFF2-40B4-BE49-F238E27FC236}">
                <a16:creationId xmlns="" xmlns:a16="http://schemas.microsoft.com/office/drawing/2014/main" id="{3BAFB9FB-8875-437D-8FCE-B139217C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="" xmlns:a16="http://schemas.microsoft.com/office/drawing/2014/main" id="{AC0DB0FE-B283-4D32-81B5-68A8F3F73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F836F-281E-48E1-A961-07EFB266C0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61317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12188E53-32F0-4140-BEA0-0CA2005E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676272D4-6373-4347-84D7-C850867B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578B61E4-078D-4AC8-9BF5-C902FB43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F072E-6348-4E4D-8219-74DFEF73E5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35428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7B2E56F1-0FFA-463D-BC16-873EE2A7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EABE45A-7B98-4D04-9900-91AE2645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2D41FC39-0AA6-46AF-8241-4C7A25BA1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FB49C-2666-4F1A-945A-59261B06D6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347483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46A5071-A1A6-453C-AB27-4886549FA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9FC6A6B-B20E-402F-97D1-0E6C81FEA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F0761DF-F403-4ED4-9096-FF222FE3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F3A7D-F162-4115-A671-B94085B838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940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4A838741-2281-4208-823A-E13B3041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6D0B3D11-8B47-435B-A163-74ACEFCB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3C2C14C-C184-44D6-88BA-77BE36EF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54603-1790-4A80-9F64-DFE4BD47EA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9011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F8AB822-E8DA-4D59-A200-C4276AC7D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3D72A35-405B-4605-8376-96C7DBA45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070A36-4553-4363-8873-D97CA29B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B103B-C910-4843-9891-82AB4A5BA64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261687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870C68E-0933-4DEA-8EC0-0381FC36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79FDFEA-A981-42C2-AF05-2B133282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369145C-F85F-47B8-8E9E-AE7F5F1EC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B017A-9FE8-41B1-B345-9E7871773F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val="11246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BE1774B0-40D9-48E9-9368-9C7521764F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  <a:endParaRPr lang="en-GB" altLang="el-GR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136B0EFB-5C2F-453C-9D5B-3D86E31BC6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  <a:endParaRPr lang="en-GB" altLang="el-G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EFAC0B7-4B19-4724-9D05-A876CC6C9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l-GR" dirty="0"/>
              <a:t>INPP, NCSR "</a:t>
            </a:r>
            <a:r>
              <a:rPr lang="el-GR" dirty="0" err="1"/>
              <a:t>Demokritos</a:t>
            </a:r>
            <a:r>
              <a:rPr lang="el-GR" dirty="0"/>
              <a:t>", 1</a:t>
            </a:r>
            <a:r>
              <a:rPr lang="en-US" dirty="0"/>
              <a:t>4</a:t>
            </a:r>
            <a:r>
              <a:rPr lang="el-GR" dirty="0"/>
              <a:t>/11/1</a:t>
            </a:r>
            <a:r>
              <a:rPr lang="en-US" dirty="0"/>
              <a:t>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EA30F6C-1808-46C1-A6D9-D8187C7DD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E. </a:t>
            </a:r>
            <a:r>
              <a:rPr lang="en-GB" dirty="0" err="1"/>
              <a:t>Tzamariudaki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69304B4-CCC0-4A16-BC4D-FD7DD6DB6B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2ED2E6A-0012-41C6-9556-0E77801D7694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843" r:id="rId4"/>
    <p:sldLayoutId id="2147484844" r:id="rId5"/>
    <p:sldLayoutId id="2147484845" r:id="rId6"/>
    <p:sldLayoutId id="2147484846" r:id="rId7"/>
    <p:sldLayoutId id="2147484847" r:id="rId8"/>
    <p:sldLayoutId id="2147484848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="" xmlns:a16="http://schemas.microsoft.com/office/drawing/2014/main" id="{67EC251D-A38B-496B-84CA-65C8F39A30C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Click to edit Master title style</a:t>
            </a:r>
            <a:endParaRPr lang="en-GB" altLang="el-GR"/>
          </a:p>
        </p:txBody>
      </p:sp>
      <p:sp>
        <p:nvSpPr>
          <p:cNvPr id="5123" name="Text Placeholder 2">
            <a:extLst>
              <a:ext uri="{FF2B5EF4-FFF2-40B4-BE49-F238E27FC236}">
                <a16:creationId xmlns="" xmlns:a16="http://schemas.microsoft.com/office/drawing/2014/main" id="{5EC6B2EE-DDA0-476D-9EE3-6C76382519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l-GR"/>
              <a:t>Edit Master text styles</a:t>
            </a:r>
          </a:p>
          <a:p>
            <a:pPr lvl="1"/>
            <a:r>
              <a:rPr lang="en-US" altLang="el-GR"/>
              <a:t>Second level</a:t>
            </a:r>
          </a:p>
          <a:p>
            <a:pPr lvl="2"/>
            <a:r>
              <a:rPr lang="en-US" altLang="el-GR"/>
              <a:t>Third level</a:t>
            </a:r>
          </a:p>
          <a:p>
            <a:pPr lvl="3"/>
            <a:r>
              <a:rPr lang="en-US" altLang="el-GR"/>
              <a:t>Fourth level</a:t>
            </a:r>
          </a:p>
          <a:p>
            <a:pPr lvl="4"/>
            <a:r>
              <a:rPr lang="en-US" altLang="el-GR"/>
              <a:t>Fifth level</a:t>
            </a:r>
            <a:endParaRPr lang="en-GB" altLang="el-GR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8FF5C6D-49CB-431C-9EC1-E51FAA97E4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l-GR"/>
              <a:t>INPP, NCSR "Demokritos", 15/11/17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FCA928B-87C6-46A7-AA2D-DDBFBC700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C. Bagatelas, V. Tsagli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F31B95-DE6B-484F-9FD0-1132E5B94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ACA1FD3-983C-4271-AEC3-FB0B17988D6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9" r:id="rId1"/>
    <p:sldLayoutId id="2147484910" r:id="rId2"/>
    <p:sldLayoutId id="2147484911" r:id="rId3"/>
    <p:sldLayoutId id="2147484867" r:id="rId4"/>
    <p:sldLayoutId id="2147484868" r:id="rId5"/>
    <p:sldLayoutId id="2147484869" r:id="rId6"/>
    <p:sldLayoutId id="2147484870" r:id="rId7"/>
    <p:sldLayoutId id="2147484871" r:id="rId8"/>
    <p:sldLayoutId id="2147484872" r:id="rId9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cmarkou@inp.demokritos.gr" TargetMode="External"/><Relationship Id="rId2" Type="http://schemas.openxmlformats.org/officeDocument/2006/relationships/hyperlink" Target="mailto:katerina@inp.demokritos.gr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6.jpeg"/><Relationship Id="rId4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7.emf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>
            <a:extLst>
              <a:ext uri="{FF2B5EF4-FFF2-40B4-BE49-F238E27FC236}">
                <a16:creationId xmlns="" xmlns:a16="http://schemas.microsoft.com/office/drawing/2014/main" id="{E67EC778-F2D0-4CC5-A8B1-FEE8DD81C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01" b="2924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1" name="Title 1">
            <a:extLst>
              <a:ext uri="{FF2B5EF4-FFF2-40B4-BE49-F238E27FC236}">
                <a16:creationId xmlns="" xmlns:a16="http://schemas.microsoft.com/office/drawing/2014/main" id="{679FBD5D-01C6-4222-AD25-B4F675C2FC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09588"/>
            <a:ext cx="12192000" cy="822325"/>
          </a:xfrm>
        </p:spPr>
        <p:txBody>
          <a:bodyPr/>
          <a:lstStyle/>
          <a:p>
            <a:pPr eaLnBrk="1" hangingPunct="1"/>
            <a:r>
              <a:rPr lang="el-GR" altLang="en-US" sz="4800" b="1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Adobe Fan Heiti Std B"/>
                <a:cs typeface="Adobe Fan Heiti Std B"/>
              </a:rPr>
              <a:t>Αστροσωματιδιακή</a:t>
            </a:r>
            <a:r>
              <a:rPr lang="el-GR" altLang="en-US" sz="48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Adobe Fan Heiti Std B"/>
                <a:cs typeface="Adobe Fan Heiti Std B"/>
              </a:rPr>
              <a:t> Φυσική στο ΙΠΣΦ</a:t>
            </a:r>
            <a:endParaRPr lang="en-GB" altLang="en-US" sz="3600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Adobe Fan Heiti Std B"/>
              <a:cs typeface="Adobe Fan Heiti Std B"/>
            </a:endParaRPr>
          </a:p>
        </p:txBody>
      </p:sp>
      <p:sp>
        <p:nvSpPr>
          <p:cNvPr id="37892" name="Subtitle 2">
            <a:extLst>
              <a:ext uri="{FF2B5EF4-FFF2-40B4-BE49-F238E27FC236}">
                <a16:creationId xmlns="" xmlns:a16="http://schemas.microsoft.com/office/drawing/2014/main" id="{02D0D916-B0E8-4AEF-8D54-5A615329E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4013" y="5348288"/>
            <a:ext cx="8943975" cy="1089025"/>
          </a:xfrm>
        </p:spPr>
        <p:txBody>
          <a:bodyPr/>
          <a:lstStyle/>
          <a:p>
            <a:pPr eaLnBrk="1" hangingPunct="1"/>
            <a:endParaRPr lang="en-GB" altLang="el-GR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Adobe Fan Heiti Std B"/>
              <a:cs typeface="Adobe Fan Heiti Std B"/>
            </a:endParaRPr>
          </a:p>
          <a:p>
            <a:pPr eaLnBrk="1" hangingPunct="1"/>
            <a:r>
              <a:rPr lang="en-GB" altLang="el-GR" sz="28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Adobe Fan Heiti Std B"/>
                <a:cs typeface="Adobe Fan Heiti Std B"/>
              </a:rPr>
              <a:t>28/01/2020</a:t>
            </a:r>
            <a:endParaRPr lang="en-GB" altLang="el-GR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Adobe Fan Heiti Std B"/>
              <a:cs typeface="Adobe Fan Heiti Std B"/>
            </a:endParaRPr>
          </a:p>
        </p:txBody>
      </p:sp>
      <p:pic>
        <p:nvPicPr>
          <p:cNvPr id="37893" name="Picture 6">
            <a:extLst>
              <a:ext uri="{FF2B5EF4-FFF2-40B4-BE49-F238E27FC236}">
                <a16:creationId xmlns="" xmlns:a16="http://schemas.microsoft.com/office/drawing/2014/main" id="{E76B0258-7C34-400F-B13A-A4B568AB8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0"/>
            <a:ext cx="9144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- TextBox"/>
          <p:cNvSpPr txBox="1"/>
          <p:nvPr/>
        </p:nvSpPr>
        <p:spPr>
          <a:xfrm>
            <a:off x="3145134" y="2833635"/>
            <a:ext cx="6591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>
                <a:solidFill>
                  <a:schemeClr val="bg1"/>
                </a:solidFill>
              </a:rPr>
              <a:t>Κατερίνα Τζαμαριουδάκη  Χρήστος Μάρκου</a:t>
            </a:r>
            <a:endParaRPr lang="el-GR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408" y="-34013"/>
            <a:ext cx="10213440" cy="722857"/>
          </a:xfrm>
        </p:spPr>
        <p:txBody>
          <a:bodyPr/>
          <a:lstStyle/>
          <a:p>
            <a:pPr>
              <a:defRPr/>
            </a:pPr>
            <a:r>
              <a:rPr lang="el-GR" altLang="el-GR" sz="3200" b="1" dirty="0">
                <a:solidFill>
                  <a:prstClr val="white"/>
                </a:solidFill>
                <a:effectLst/>
              </a:rPr>
              <a:t>Τηλεσκόπιο νετρίνο 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KM3NeT-ARCA: </a:t>
            </a:r>
            <a:r>
              <a:rPr lang="el-GR" altLang="el-GR" sz="3200" b="1" dirty="0">
                <a:solidFill>
                  <a:prstClr val="white"/>
                </a:solidFill>
                <a:effectLst/>
              </a:rPr>
              <a:t>Επιστημονικοί στόχοι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2" descr="C:\Users\Christos\Desktop\summerschool2013\galacticplane.png">
            <a:extLst>
              <a:ext uri="{FF2B5EF4-FFF2-40B4-BE49-F238E27FC236}">
                <a16:creationId xmlns="" xmlns:a16="http://schemas.microsoft.com/office/drawing/2014/main" id="{48A79F6D-A9A6-4884-B119-A84A698782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1640"/>
          <a:stretch/>
        </p:blipFill>
        <p:spPr bwMode="auto">
          <a:xfrm>
            <a:off x="2544191" y="4220226"/>
            <a:ext cx="6514465" cy="188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>
            <a:extLst>
              <a:ext uri="{FF2B5EF4-FFF2-40B4-BE49-F238E27FC236}">
                <a16:creationId xmlns="" xmlns:a16="http://schemas.microsoft.com/office/drawing/2014/main" id="{2CA704AE-2027-47C0-8721-2F6A6D46D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729605"/>
            <a:ext cx="25133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Cosmic Rays</a:t>
            </a:r>
            <a:endParaRPr lang="el-GR" altLang="en-US" sz="22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59528A4-7A6B-44B0-BB92-BA09B8EC6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" y="1201865"/>
            <a:ext cx="2568702" cy="271789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="" xmlns:a16="http://schemas.microsoft.com/office/drawing/2014/main" id="{0B5D5B6B-443F-4632-A33D-9699B6844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02" y="3978773"/>
            <a:ext cx="29949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acceleration sources remain mostly unknown</a:t>
            </a:r>
            <a:endParaRPr lang="el-GR" altLang="en-US" sz="1800" b="1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="" xmlns:a16="http://schemas.microsoft.com/office/drawing/2014/main" id="{26D27B5F-A4E0-4887-973D-F667312FF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951" y="1916512"/>
            <a:ext cx="2023872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solidFill>
                  <a:schemeClr val="bg1"/>
                </a:solidFill>
                <a:latin typeface="+mn-lt"/>
              </a:rPr>
              <a:t>KM3NeT-ARCA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5057C47-4980-4FD1-A83E-B24FF4065149}"/>
              </a:ext>
            </a:extLst>
          </p:cNvPr>
          <p:cNvSpPr txBox="1"/>
          <p:nvPr/>
        </p:nvSpPr>
        <p:spPr>
          <a:xfrm>
            <a:off x="2901696" y="2617035"/>
            <a:ext cx="526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Sky maps with unprecedented angular resolution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4C9EB4-92F0-4D6D-84A1-76E6FB657917}"/>
              </a:ext>
            </a:extLst>
          </p:cNvPr>
          <p:cNvSpPr txBox="1"/>
          <p:nvPr/>
        </p:nvSpPr>
        <p:spPr>
          <a:xfrm>
            <a:off x="3267456" y="2974848"/>
            <a:ext cx="381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tracks @ 10 </a:t>
            </a:r>
            <a:r>
              <a:rPr lang="en-US" dirty="0" err="1"/>
              <a:t>TeV</a:t>
            </a:r>
            <a:r>
              <a:rPr lang="en-US" dirty="0"/>
              <a:t> : ~</a:t>
            </a:r>
            <a:r>
              <a:rPr lang="en-US" b="1" dirty="0"/>
              <a:t>0</a:t>
            </a:r>
            <a:r>
              <a:rPr lang="en-US" b="1" dirty="0">
                <a:cs typeface="Calibri" panose="020F0502020204030204" pitchFamily="34" charset="0"/>
              </a:rPr>
              <a:t>.1</a:t>
            </a:r>
            <a:r>
              <a:rPr lang="en-US" altLang="en-US" b="1" dirty="0">
                <a:cs typeface="Calibri" panose="020F0502020204030204" pitchFamily="34" charset="0"/>
              </a:rPr>
              <a:t>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cascades @ 10TeV : </a:t>
            </a:r>
            <a:r>
              <a:rPr lang="en-US" b="1" dirty="0">
                <a:cs typeface="Calibri" panose="020F0502020204030204" pitchFamily="34" charset="0"/>
              </a:rPr>
              <a:t>&lt; 2</a:t>
            </a:r>
            <a:r>
              <a:rPr lang="en-US" altLang="en-US" b="1" dirty="0">
                <a:cs typeface="Calibri" panose="020F0502020204030204" pitchFamily="34" charset="0"/>
              </a:rPr>
              <a:t>°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CF813A4-D50E-4E09-B537-EA7C990887AE}"/>
              </a:ext>
            </a:extLst>
          </p:cNvPr>
          <p:cNvSpPr txBox="1"/>
          <p:nvPr/>
        </p:nvSpPr>
        <p:spPr>
          <a:xfrm>
            <a:off x="2944368" y="3817947"/>
            <a:ext cx="499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High visibility (~70%) of the Galactic Centre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700A600-916E-453B-8E51-07ACA2DC0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557" y="1239764"/>
            <a:ext cx="4053713" cy="2401993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="" xmlns:a16="http://schemas.microsoft.com/office/drawing/2014/main" id="{CFDDC935-561B-496E-87DC-11151D9B7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35" y="794770"/>
            <a:ext cx="44676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Astrophysical Neutrino Flux (</a:t>
            </a:r>
            <a:r>
              <a:rPr lang="en-US" altLang="en-US" sz="2200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2200" dirty="0">
                <a:solidFill>
                  <a:srgbClr val="000066"/>
                </a:solidFill>
                <a:latin typeface="+mn-lt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7F63F4A-37CD-40EC-99D1-2368C47EA197}"/>
              </a:ext>
            </a:extLst>
          </p:cNvPr>
          <p:cNvSpPr txBox="1"/>
          <p:nvPr/>
        </p:nvSpPr>
        <p:spPr>
          <a:xfrm>
            <a:off x="8012557" y="3602200"/>
            <a:ext cx="2755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from C. </a:t>
            </a:r>
            <a:r>
              <a:rPr lang="en-US" sz="1600" i="1" dirty="0" err="1"/>
              <a:t>Kopper</a:t>
            </a:r>
            <a:r>
              <a:rPr lang="en-US" sz="1600" i="1" dirty="0"/>
              <a:t> NOW 2018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4480DE15-48E8-4579-96D6-C777F9B36485}"/>
              </a:ext>
            </a:extLst>
          </p:cNvPr>
          <p:cNvSpPr txBox="1"/>
          <p:nvPr/>
        </p:nvSpPr>
        <p:spPr>
          <a:xfrm>
            <a:off x="2881438" y="5996516"/>
            <a:ext cx="586022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Confirm measured astrophysical neutrino flux by </a:t>
            </a:r>
            <a:r>
              <a:rPr lang="en-US" dirty="0" err="1"/>
              <a:t>IceCube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Multi-messenger astronomy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="" xmlns:a16="http://schemas.microsoft.com/office/drawing/2014/main" id="{014937A2-AC2F-4BC6-91EE-A388FF0A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2192" y="3878893"/>
            <a:ext cx="303517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800" b="1" dirty="0">
                <a:solidFill>
                  <a:srgbClr val="000066"/>
                </a:solidFill>
                <a:latin typeface="+mn-lt"/>
              </a:rPr>
              <a:t>Το τηλεσκόπιο νετρίνο </a:t>
            </a:r>
            <a:r>
              <a:rPr lang="en-US" altLang="en-US" sz="1800" b="1" dirty="0" err="1">
                <a:solidFill>
                  <a:srgbClr val="000066"/>
                </a:solidFill>
                <a:latin typeface="+mn-lt"/>
              </a:rPr>
              <a:t>IceCube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 </a:t>
            </a:r>
            <a:r>
              <a:rPr lang="el-GR" altLang="en-US" sz="1800" b="1" dirty="0">
                <a:solidFill>
                  <a:srgbClr val="000066"/>
                </a:solidFill>
                <a:latin typeface="+mn-lt"/>
              </a:rPr>
              <a:t>(στον πάγο της Ανταρκτικής) παρατηρεί νετρίνο με ενέργειες έως 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~10</a:t>
            </a:r>
            <a:r>
              <a:rPr lang="en-US" altLang="en-US" sz="1800" b="1" baseline="30000" dirty="0">
                <a:solidFill>
                  <a:srgbClr val="000066"/>
                </a:solidFill>
                <a:latin typeface="+mn-lt"/>
              </a:rPr>
              <a:t>8</a:t>
            </a:r>
            <a:r>
              <a:rPr lang="en-US" altLang="en-US" sz="1800" b="1" dirty="0">
                <a:solidFill>
                  <a:srgbClr val="000066"/>
                </a:solidFill>
                <a:latin typeface="+mn-lt"/>
              </a:rPr>
              <a:t>GeV – </a:t>
            </a:r>
            <a:r>
              <a:rPr lang="el-GR" altLang="en-US" sz="1800" b="1" dirty="0">
                <a:solidFill>
                  <a:srgbClr val="000066"/>
                </a:solidFill>
                <a:latin typeface="+mn-lt"/>
              </a:rPr>
              <a:t>αλλά η προέλευση των νετρίνο αυτών δεν είναι γνωστή </a:t>
            </a:r>
          </a:p>
        </p:txBody>
      </p:sp>
      <p:sp>
        <p:nvSpPr>
          <p:cNvPr id="21" name="Slide Number Placeholder 3">
            <a:extLst>
              <a:ext uri="{FF2B5EF4-FFF2-40B4-BE49-F238E27FC236}">
                <a16:creationId xmlns="" xmlns:a16="http://schemas.microsoft.com/office/drawing/2014/main" id="{9865F923-A514-46F8-AAA0-F2F9D659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10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127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656" y="-34013"/>
            <a:ext cx="9606887" cy="722857"/>
          </a:xfrm>
        </p:spPr>
        <p:txBody>
          <a:bodyPr/>
          <a:lstStyle/>
          <a:p>
            <a:pPr>
              <a:defRPr/>
            </a:pPr>
            <a:r>
              <a:rPr lang="en-US" altLang="el-GR" sz="3200" b="1" dirty="0">
                <a:solidFill>
                  <a:prstClr val="white"/>
                </a:solidFill>
                <a:effectLst/>
              </a:rPr>
              <a:t>KM3NeT-ORCA: </a:t>
            </a:r>
            <a:r>
              <a:rPr lang="el-GR" altLang="el-GR" sz="3200" b="1" dirty="0">
                <a:solidFill>
                  <a:prstClr val="white"/>
                </a:solidFill>
                <a:effectLst/>
              </a:rPr>
              <a:t>Επιστημονικοί στόχοι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: Neutrino Physics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0" name="Group 45">
            <a:extLst>
              <a:ext uri="{FF2B5EF4-FFF2-40B4-BE49-F238E27FC236}">
                <a16:creationId xmlns="" xmlns:a16="http://schemas.microsoft.com/office/drawing/2014/main" id="{375D5185-BB2F-45E5-B460-1E28DF291F34}"/>
              </a:ext>
            </a:extLst>
          </p:cNvPr>
          <p:cNvGrpSpPr>
            <a:grpSpLocks/>
          </p:cNvGrpSpPr>
          <p:nvPr/>
        </p:nvGrpSpPr>
        <p:grpSpPr bwMode="auto">
          <a:xfrm>
            <a:off x="5898514" y="4257739"/>
            <a:ext cx="3822700" cy="2489200"/>
            <a:chOff x="591678" y="1670050"/>
            <a:chExt cx="6082204" cy="4845050"/>
          </a:xfrm>
        </p:grpSpPr>
        <p:pic>
          <p:nvPicPr>
            <p:cNvPr id="31" name="Picture 25">
              <a:extLst>
                <a:ext uri="{FF2B5EF4-FFF2-40B4-BE49-F238E27FC236}">
                  <a16:creationId xmlns="" xmlns:a16="http://schemas.microsoft.com/office/drawing/2014/main" id="{03DCDF0F-D625-4DA7-B763-53C3B4B3ABF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1200" t="1698" r="30499" b="1282"/>
            <a:stretch>
              <a:fillRect/>
            </a:stretch>
          </p:blipFill>
          <p:spPr bwMode="auto">
            <a:xfrm>
              <a:off x="1041399" y="1720969"/>
              <a:ext cx="5486400" cy="4000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Line 30">
              <a:extLst>
                <a:ext uri="{FF2B5EF4-FFF2-40B4-BE49-F238E27FC236}">
                  <a16:creationId xmlns="" xmlns:a16="http://schemas.microsoft.com/office/drawing/2014/main" id="{A1EC31DB-ED68-42E2-9847-E1833CE10C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9863" y="1889125"/>
              <a:ext cx="0" cy="372586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33" name="Group 36">
              <a:extLst>
                <a:ext uri="{FF2B5EF4-FFF2-40B4-BE49-F238E27FC236}">
                  <a16:creationId xmlns="" xmlns:a16="http://schemas.microsoft.com/office/drawing/2014/main" id="{59350EDE-D9A4-4517-A63F-765A63EE44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6950" y="5670550"/>
              <a:ext cx="5676932" cy="844550"/>
              <a:chOff x="36" y="72"/>
              <a:chExt cx="3576" cy="532"/>
            </a:xfrm>
          </p:grpSpPr>
          <p:sp>
            <p:nvSpPr>
              <p:cNvPr id="51" name="Rectangle 32">
                <a:extLst>
                  <a:ext uri="{FF2B5EF4-FFF2-40B4-BE49-F238E27FC236}">
                    <a16:creationId xmlns="" xmlns:a16="http://schemas.microsoft.com/office/drawing/2014/main" id="{34885B62-B407-46E9-AC4C-80BC2129B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" y="72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1</a:t>
                </a:r>
              </a:p>
            </p:txBody>
          </p:sp>
          <p:sp>
            <p:nvSpPr>
              <p:cNvPr id="55" name="Rectangle 33">
                <a:extLst>
                  <a:ext uri="{FF2B5EF4-FFF2-40B4-BE49-F238E27FC236}">
                    <a16:creationId xmlns="" xmlns:a16="http://schemas.microsoft.com/office/drawing/2014/main" id="{B42DE180-8296-4EDC-98C8-ACB39D023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0"/>
                <a:ext cx="75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/>
                  <a:t>5</a:t>
                </a:r>
              </a:p>
            </p:txBody>
          </p:sp>
          <p:sp>
            <p:nvSpPr>
              <p:cNvPr id="56" name="Rectangle 35">
                <a:extLst>
                  <a:ext uri="{FF2B5EF4-FFF2-40B4-BE49-F238E27FC236}">
                    <a16:creationId xmlns="" xmlns:a16="http://schemas.microsoft.com/office/drawing/2014/main" id="{38BEEE1B-AFDE-4993-A946-56801AEF1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1" y="302"/>
                <a:ext cx="1071" cy="3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600"/>
                  <a:t>E</a:t>
                </a:r>
                <a:r>
                  <a:rPr lang="en-US" altLang="en-US" sz="1600" baseline="-6000">
                    <a:latin typeface="Candara" panose="020E0502030303020204" pitchFamily="34" charset="0"/>
                    <a:sym typeface="Candara" panose="020E0502030303020204" pitchFamily="34" charset="0"/>
                  </a:rPr>
                  <a:t>ν</a:t>
                </a:r>
                <a:r>
                  <a:rPr lang="en-US" altLang="en-US" sz="1600"/>
                  <a:t> [GeV]</a:t>
                </a:r>
              </a:p>
            </p:txBody>
          </p:sp>
        </p:grpSp>
        <p:sp>
          <p:nvSpPr>
            <p:cNvPr id="34" name="Rectangle 38">
              <a:extLst>
                <a:ext uri="{FF2B5EF4-FFF2-40B4-BE49-F238E27FC236}">
                  <a16:creationId xmlns="" xmlns:a16="http://schemas.microsoft.com/office/drawing/2014/main" id="{DE23E426-C24F-4FBC-9F31-7EA3D0F89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254" y="1670050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1</a:t>
              </a:r>
            </a:p>
          </p:txBody>
        </p:sp>
        <p:sp>
          <p:nvSpPr>
            <p:cNvPr id="35" name="Rectangle 39">
              <a:extLst>
                <a:ext uri="{FF2B5EF4-FFF2-40B4-BE49-F238E27FC236}">
                  <a16:creationId xmlns="" xmlns:a16="http://schemas.microsoft.com/office/drawing/2014/main" id="{C176DB04-0C73-4E7D-A099-6EA25F4CE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78" y="3524251"/>
              <a:ext cx="730845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0.5</a:t>
              </a:r>
            </a:p>
          </p:txBody>
        </p:sp>
        <p:sp>
          <p:nvSpPr>
            <p:cNvPr id="36" name="Rectangle 40">
              <a:extLst>
                <a:ext uri="{FF2B5EF4-FFF2-40B4-BE49-F238E27FC236}">
                  <a16:creationId xmlns="" xmlns:a16="http://schemas.microsoft.com/office/drawing/2014/main" id="{8D50ED15-B72B-4B46-9A7D-BBC7A0ECC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156" y="5378449"/>
              <a:ext cx="119104" cy="41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0</a:t>
              </a:r>
            </a:p>
          </p:txBody>
        </p:sp>
        <p:sp>
          <p:nvSpPr>
            <p:cNvPr id="37" name="Line 41">
              <a:extLst>
                <a:ext uri="{FF2B5EF4-FFF2-40B4-BE49-F238E27FC236}">
                  <a16:creationId xmlns="" xmlns:a16="http://schemas.microsoft.com/office/drawing/2014/main" id="{84751CBB-AADF-4423-B6BD-08EBDBD16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3801" y="2012636"/>
              <a:ext cx="0" cy="11525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Rectangle 42">
              <a:extLst>
                <a:ext uri="{FF2B5EF4-FFF2-40B4-BE49-F238E27FC236}">
                  <a16:creationId xmlns="" xmlns:a16="http://schemas.microsoft.com/office/drawing/2014/main" id="{592011CC-E4E4-4D82-AC9E-B344E9CF9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769" y="3461296"/>
              <a:ext cx="759066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0000FF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μ</a:t>
              </a:r>
            </a:p>
          </p:txBody>
        </p:sp>
        <p:sp>
          <p:nvSpPr>
            <p:cNvPr id="49" name="Rectangle 43">
              <a:extLst>
                <a:ext uri="{FF2B5EF4-FFF2-40B4-BE49-F238E27FC236}">
                  <a16:creationId xmlns="" xmlns:a16="http://schemas.microsoft.com/office/drawing/2014/main" id="{C0CAB5ED-5546-484B-ACD0-AC0CAA918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554" y="4438649"/>
              <a:ext cx="633589" cy="598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ν</a:t>
              </a:r>
              <a:r>
                <a:rPr lang="en-US" altLang="en-US" sz="2000" baseline="-6000">
                  <a:solidFill>
                    <a:srgbClr val="FF0000"/>
                  </a:solidFill>
                  <a:latin typeface="Candara Bold" panose="020E0702030303020204" pitchFamily="34" charset="0"/>
                  <a:sym typeface="Candara Bold" panose="020E0702030303020204" pitchFamily="34" charset="0"/>
                </a:rPr>
                <a:t>e</a:t>
              </a:r>
            </a:p>
          </p:txBody>
        </p:sp>
      </p:grpSp>
      <p:pic>
        <p:nvPicPr>
          <p:cNvPr id="57" name="Picture 6" descr="Afbeeldingsresultaat voor mass hierarchy">
            <a:extLst>
              <a:ext uri="{FF2B5EF4-FFF2-40B4-BE49-F238E27FC236}">
                <a16:creationId xmlns="" xmlns:a16="http://schemas.microsoft.com/office/drawing/2014/main" id="{895C4EDF-0D68-4DE2-BD22-ADD198034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49" y="873189"/>
            <a:ext cx="393065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7">
            <a:extLst>
              <a:ext uri="{FF2B5EF4-FFF2-40B4-BE49-F238E27FC236}">
                <a16:creationId xmlns="" xmlns:a16="http://schemas.microsoft.com/office/drawing/2014/main" id="{F34AD4B3-32EF-4382-8C15-BE2167214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374" y="914356"/>
            <a:ext cx="411480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normal ordering (NO)      inverted ordering (IO) </a:t>
            </a:r>
          </a:p>
        </p:txBody>
      </p:sp>
      <p:sp>
        <p:nvSpPr>
          <p:cNvPr id="59" name="Rectangle 2">
            <a:extLst>
              <a:ext uri="{FF2B5EF4-FFF2-40B4-BE49-F238E27FC236}">
                <a16:creationId xmlns="" xmlns:a16="http://schemas.microsoft.com/office/drawing/2014/main" id="{88E3BA84-C236-4EA3-9A8D-DA79DC89B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6725" y="3768535"/>
            <a:ext cx="5967995" cy="593725"/>
          </a:xfrm>
          <a:prstGeom prst="rect">
            <a:avLst/>
          </a:prstGeom>
          <a:noFill/>
          <a:ln w="2556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234270"/>
                </a:solidFill>
                <a:latin typeface="+mn-lt"/>
              </a:rPr>
              <a:t>measuring the neutrino mass ordering (MC  Simulation)</a:t>
            </a:r>
          </a:p>
        </p:txBody>
      </p:sp>
      <p:sp>
        <p:nvSpPr>
          <p:cNvPr id="60" name="Rectangle 44">
            <a:extLst>
              <a:ext uri="{FF2B5EF4-FFF2-40B4-BE49-F238E27FC236}">
                <a16:creationId xmlns="" xmlns:a16="http://schemas.microsoft.com/office/drawing/2014/main" id="{25EEBD8B-23CD-4CE5-B769-8464D9C5540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79326" y="5018151"/>
            <a:ext cx="1879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P(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 → </a:t>
            </a:r>
            <a:r>
              <a:rPr lang="en-US" altLang="en-US" sz="1400">
                <a:latin typeface="Candara Bold" panose="020E0702030303020204" pitchFamily="34" charset="0"/>
                <a:sym typeface="Candara Bold" panose="020E0702030303020204" pitchFamily="34" charset="0"/>
              </a:rPr>
              <a:t>ν</a:t>
            </a:r>
            <a:r>
              <a:rPr lang="en-US" altLang="en-US" sz="1400" baseline="-6000">
                <a:latin typeface="Candara Bold" panose="020E0702030303020204" pitchFamily="34" charset="0"/>
                <a:sym typeface="Candara Bold" panose="020E0702030303020204" pitchFamily="34" charset="0"/>
              </a:rPr>
              <a:t>μ</a:t>
            </a:r>
            <a:r>
              <a:rPr lang="en-US" altLang="en-US" sz="14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) for θ=130º</a:t>
            </a:r>
          </a:p>
        </p:txBody>
      </p:sp>
      <p:sp>
        <p:nvSpPr>
          <p:cNvPr id="61" name="Line 29">
            <a:extLst>
              <a:ext uri="{FF2B5EF4-FFF2-40B4-BE49-F238E27FC236}">
                <a16:creationId xmlns="" xmlns:a16="http://schemas.microsoft.com/office/drawing/2014/main" id="{6F72E760-FE64-464C-8707-299C9A77B293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198801" y="4602226"/>
            <a:ext cx="454025" cy="873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" name="Rectangle 12">
            <a:extLst>
              <a:ext uri="{FF2B5EF4-FFF2-40B4-BE49-F238E27FC236}">
                <a16:creationId xmlns="" xmlns:a16="http://schemas.microsoft.com/office/drawing/2014/main" id="{DE0A619A-B1C3-4218-B453-8E0359FD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689" y="4418076"/>
            <a:ext cx="41751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IO</a:t>
            </a:r>
          </a:p>
        </p:txBody>
      </p:sp>
      <p:sp>
        <p:nvSpPr>
          <p:cNvPr id="63" name="Line 28">
            <a:extLst>
              <a:ext uri="{FF2B5EF4-FFF2-40B4-BE49-F238E27FC236}">
                <a16:creationId xmlns="" xmlns:a16="http://schemas.microsoft.com/office/drawing/2014/main" id="{58F0E19E-2910-4AF4-8EE8-953E73A50A52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174989" y="4930839"/>
            <a:ext cx="557212" cy="23495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" name="Rectangle 14">
            <a:extLst>
              <a:ext uri="{FF2B5EF4-FFF2-40B4-BE49-F238E27FC236}">
                <a16:creationId xmlns="" xmlns:a16="http://schemas.microsoft.com/office/drawing/2014/main" id="{5318BA8F-1476-4C48-B9F3-CC408BD58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7289" y="4802251"/>
            <a:ext cx="55721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NO</a:t>
            </a:r>
          </a:p>
        </p:txBody>
      </p:sp>
      <p:sp>
        <p:nvSpPr>
          <p:cNvPr id="65" name="TextBox 46">
            <a:extLst>
              <a:ext uri="{FF2B5EF4-FFF2-40B4-BE49-F238E27FC236}">
                <a16:creationId xmlns="" xmlns:a16="http://schemas.microsoft.com/office/drawing/2014/main" id="{189FC46A-D7A8-42AC-9620-6FD284AFF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8912" y="1180599"/>
            <a:ext cx="4697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A</a:t>
            </a:r>
            <a:r>
              <a:rPr lang="en-US" altLang="en-US" sz="1700" b="1" dirty="0" err="1"/>
              <a:t>tmospheric</a:t>
            </a:r>
            <a:r>
              <a:rPr lang="en-US" altLang="en-US" sz="1700" b="1" dirty="0"/>
              <a:t> neutrinos:</a:t>
            </a:r>
            <a:r>
              <a:rPr lang="fr-FR" altLang="en-US" sz="17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en-US" sz="1700" b="1" dirty="0"/>
              <a:t>"free </a:t>
            </a:r>
            <a:r>
              <a:rPr lang="fr-FR" altLang="en-US" sz="1700" b="1" dirty="0" err="1"/>
              <a:t>beam</a:t>
            </a:r>
            <a:r>
              <a:rPr lang="fr-FR" altLang="en-US" sz="1700" b="1" dirty="0"/>
              <a:t>" of </a:t>
            </a:r>
            <a:r>
              <a:rPr lang="fr-FR" altLang="en-US" sz="1700" b="1" dirty="0" err="1"/>
              <a:t>known</a:t>
            </a:r>
            <a:r>
              <a:rPr lang="fr-FR" altLang="en-US" sz="1700" b="1" dirty="0"/>
              <a:t> composition (</a:t>
            </a:r>
            <a:r>
              <a:rPr lang="fr-FR" altLang="en-US" sz="1700" b="1" dirty="0" err="1">
                <a:solidFill>
                  <a:srgbClr val="FF00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FF0000"/>
                </a:solidFill>
              </a:rPr>
              <a:t>e</a:t>
            </a:r>
            <a:r>
              <a:rPr lang="fr-FR" altLang="en-US" sz="1700" b="1" dirty="0"/>
              <a:t>, </a:t>
            </a:r>
            <a:r>
              <a:rPr lang="fr-FR" altLang="en-US" sz="1700" b="1" dirty="0" err="1">
                <a:solidFill>
                  <a:srgbClr val="0000FF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baseline="-25000" dirty="0" err="1">
                <a:solidFill>
                  <a:srgbClr val="0000FF"/>
                </a:solidFill>
                <a:ea typeface="Lucida Grande"/>
                <a:cs typeface="Lucida Grande"/>
              </a:rPr>
              <a:t>μ</a:t>
            </a:r>
            <a:r>
              <a:rPr lang="fr-FR" altLang="en-US" sz="1700" b="1" dirty="0"/>
              <a:t>)</a:t>
            </a:r>
          </a:p>
        </p:txBody>
      </p:sp>
      <p:sp>
        <p:nvSpPr>
          <p:cNvPr id="66" name="TextBox 48">
            <a:extLst>
              <a:ext uri="{FF2B5EF4-FFF2-40B4-BE49-F238E27FC236}">
                <a16:creationId xmlns="" xmlns:a16="http://schemas.microsoft.com/office/drawing/2014/main" id="{6381B87D-B812-4738-8ECA-1DFDEFCA1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6169" y="1980362"/>
            <a:ext cx="61855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Oscillation pattern distorted by Earth matter effects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006600"/>
                </a:solidFill>
              </a:rPr>
              <a:t>maximum difference for </a:t>
            </a:r>
            <a:r>
              <a:rPr lang="el-GR" altLang="en-US" sz="1700" b="1" dirty="0">
                <a:solidFill>
                  <a:srgbClr val="006600"/>
                </a:solidFill>
              </a:rPr>
              <a:t>θ</a:t>
            </a:r>
            <a:r>
              <a:rPr lang="en-US" altLang="en-US" sz="1700" b="1" dirty="0">
                <a:solidFill>
                  <a:srgbClr val="006600"/>
                </a:solidFill>
              </a:rPr>
              <a:t>=130</a:t>
            </a:r>
            <a:r>
              <a:rPr lang="fr-FR" altLang="en-US" sz="1700" b="1" dirty="0">
                <a:solidFill>
                  <a:srgbClr val="006600"/>
                </a:solidFill>
              </a:rPr>
              <a:t>° (7645 km) and </a:t>
            </a:r>
            <a:r>
              <a:rPr lang="fr-FR" altLang="en-US" sz="1700" b="1" dirty="0" err="1">
                <a:solidFill>
                  <a:srgbClr val="006600"/>
                </a:solidFill>
              </a:rPr>
              <a:t>E</a:t>
            </a:r>
            <a:r>
              <a:rPr lang="fr-FR" altLang="en-US" sz="1700" b="1" baseline="-25000" dirty="0" err="1">
                <a:solidFill>
                  <a:srgbClr val="006600"/>
                </a:solidFill>
                <a:ea typeface="Lucida Grande"/>
                <a:cs typeface="Lucida Grande"/>
              </a:rPr>
              <a:t>ν</a:t>
            </a:r>
            <a:r>
              <a:rPr lang="fr-FR" altLang="en-US" sz="1700" b="1" dirty="0">
                <a:solidFill>
                  <a:srgbClr val="006600"/>
                </a:solidFill>
              </a:rPr>
              <a:t> = 7 </a:t>
            </a:r>
            <a:r>
              <a:rPr lang="fr-FR" altLang="en-US" sz="1700" b="1" dirty="0" err="1">
                <a:solidFill>
                  <a:srgbClr val="006600"/>
                </a:solidFill>
              </a:rPr>
              <a:t>GeV</a:t>
            </a:r>
            <a:endParaRPr lang="en-US" altLang="en-US" sz="1700" b="1" dirty="0">
              <a:solidFill>
                <a:srgbClr val="006600"/>
              </a:solidFill>
            </a:endParaRPr>
          </a:p>
        </p:txBody>
      </p:sp>
      <p:grpSp>
        <p:nvGrpSpPr>
          <p:cNvPr id="67" name="Grouper 3">
            <a:extLst>
              <a:ext uri="{FF2B5EF4-FFF2-40B4-BE49-F238E27FC236}">
                <a16:creationId xmlns="" xmlns:a16="http://schemas.microsoft.com/office/drawing/2014/main" id="{DAA86F87-D0BE-4751-95EC-A7AE6D07ED91}"/>
              </a:ext>
            </a:extLst>
          </p:cNvPr>
          <p:cNvGrpSpPr>
            <a:grpSpLocks/>
          </p:cNvGrpSpPr>
          <p:nvPr/>
        </p:nvGrpSpPr>
        <p:grpSpPr bwMode="auto">
          <a:xfrm>
            <a:off x="527749" y="4137089"/>
            <a:ext cx="766762" cy="768350"/>
            <a:chOff x="149312" y="2414705"/>
            <a:chExt cx="1319304" cy="1260000"/>
          </a:xfrm>
        </p:grpSpPr>
        <p:sp>
          <p:nvSpPr>
            <p:cNvPr id="68" name="Ellipse 24">
              <a:extLst>
                <a:ext uri="{FF2B5EF4-FFF2-40B4-BE49-F238E27FC236}">
                  <a16:creationId xmlns="" xmlns:a16="http://schemas.microsoft.com/office/drawing/2014/main" id="{64261232-F745-4D0A-A35A-B530D83B61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312" y="2414705"/>
              <a:ext cx="1319304" cy="12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69" name="Image 2">
              <a:extLst>
                <a:ext uri="{FF2B5EF4-FFF2-40B4-BE49-F238E27FC236}">
                  <a16:creationId xmlns="" xmlns:a16="http://schemas.microsoft.com/office/drawing/2014/main" id="{04631869-CDD0-46A6-978B-A8ACA2378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80" y="2480370"/>
              <a:ext cx="1154488" cy="115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" name="TextBox 54">
            <a:extLst>
              <a:ext uri="{FF2B5EF4-FFF2-40B4-BE49-F238E27FC236}">
                <a16:creationId xmlns="" xmlns:a16="http://schemas.microsoft.com/office/drawing/2014/main" id="{D132A1FE-1499-46D4-BC12-978DA84D2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849" y="4316476"/>
            <a:ext cx="2549525" cy="877888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Measure </a:t>
            </a:r>
            <a:r>
              <a:rPr lang="el-GR" altLang="en-US" sz="1700"/>
              <a:t>θ </a:t>
            </a:r>
            <a:r>
              <a:rPr lang="en-US" altLang="en-US" sz="1700"/>
              <a:t>and </a:t>
            </a:r>
            <a:r>
              <a:rPr lang="el-GR" altLang="en-US" sz="1700"/>
              <a:t>Ε</a:t>
            </a:r>
            <a:r>
              <a:rPr lang="el-GR" altLang="en-US" sz="1700" baseline="-25000"/>
              <a:t>ν</a:t>
            </a:r>
            <a:r>
              <a:rPr lang="el-GR" altLang="en-US" sz="1700"/>
              <a:t> </a:t>
            </a:r>
            <a:r>
              <a:rPr lang="en-US" altLang="en-US" sz="1700"/>
              <a:t>for upgoing atmospheric neutrinos (GeV scale)</a:t>
            </a:r>
          </a:p>
        </p:txBody>
      </p:sp>
      <p:sp>
        <p:nvSpPr>
          <p:cNvPr id="71" name="TextBox 55">
            <a:extLst>
              <a:ext uri="{FF2B5EF4-FFF2-40B4-BE49-F238E27FC236}">
                <a16:creationId xmlns="" xmlns:a16="http://schemas.microsoft.com/office/drawing/2014/main" id="{7D021674-BA71-4C60-9F4A-1ED36EA9D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311" y="5848414"/>
            <a:ext cx="4114800" cy="354012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700"/>
              <a:t>Treatment of systematics is important  </a:t>
            </a:r>
          </a:p>
        </p:txBody>
      </p:sp>
      <p:sp>
        <p:nvSpPr>
          <p:cNvPr id="72" name="Arrow: Down 56">
            <a:extLst>
              <a:ext uri="{FF2B5EF4-FFF2-40B4-BE49-F238E27FC236}">
                <a16:creationId xmlns="" xmlns:a16="http://schemas.microsoft.com/office/drawing/2014/main" id="{E2273B63-63B0-41AB-A1ED-7AD80A1ABB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62911" y="5265801"/>
            <a:ext cx="265113" cy="469900"/>
          </a:xfrm>
          <a:prstGeom prst="downArrow">
            <a:avLst>
              <a:gd name="adj1" fmla="val 50000"/>
              <a:gd name="adj2" fmla="val 49949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4" name="Rectangle 2">
            <a:extLst>
              <a:ext uri="{FF2B5EF4-FFF2-40B4-BE49-F238E27FC236}">
                <a16:creationId xmlns="" xmlns:a16="http://schemas.microsoft.com/office/drawing/2014/main" id="{9E627D48-C16D-4EE6-9EEE-2BD760460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2887" y="3236028"/>
            <a:ext cx="6862042" cy="593725"/>
          </a:xfrm>
          <a:prstGeom prst="rect">
            <a:avLst/>
          </a:prstGeom>
          <a:solidFill>
            <a:srgbClr val="0047FF">
              <a:alpha val="70195"/>
            </a:srgbClr>
          </a:solidFill>
          <a:ln w="2556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 anchor="ctr" anchorCtr="1"/>
          <a:lstStyle>
            <a:lvl1pPr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+mn-lt"/>
              </a:rPr>
              <a:t>KM3NeT-ORCA: Oscillation Research with </a:t>
            </a:r>
            <a:r>
              <a:rPr lang="en-US" altLang="en-US" sz="2000" b="1" dirty="0" err="1">
                <a:solidFill>
                  <a:schemeClr val="bg1"/>
                </a:solidFill>
                <a:latin typeface="+mn-lt"/>
              </a:rPr>
              <a:t>Cosmics</a:t>
            </a:r>
            <a:r>
              <a:rPr lang="en-US" altLang="en-US" sz="2000" b="1" dirty="0">
                <a:solidFill>
                  <a:schemeClr val="bg1"/>
                </a:solidFill>
                <a:latin typeface="+mn-lt"/>
              </a:rPr>
              <a:t> in the Abyss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="" xmlns:a16="http://schemas.microsoft.com/office/drawing/2014/main" id="{53436162-16AA-44B4-892B-75C19F6D3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11</a:t>
            </a:fld>
            <a:endParaRPr lang="en-GB" altLang="en-US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15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1 - Εικόνα">
            <a:extLst>
              <a:ext uri="{FF2B5EF4-FFF2-40B4-BE49-F238E27FC236}">
                <a16:creationId xmlns="" xmlns:a16="http://schemas.microsoft.com/office/drawing/2014/main" id="{DFE84BB1-B715-4C68-9AAC-6DE0FC0C1DFC}"/>
              </a:ext>
            </a:extLst>
          </p:cNvPr>
          <p:cNvPicPr/>
          <p:nvPr/>
        </p:nvPicPr>
        <p:blipFill>
          <a:blip r:embed="rId2"/>
          <a:srcRect b="3229"/>
          <a:stretch/>
        </p:blipFill>
        <p:spPr>
          <a:xfrm>
            <a:off x="708133" y="1191122"/>
            <a:ext cx="5524219" cy="3496787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l-GR" altLang="el-GR" sz="3200" b="1" dirty="0">
                <a:solidFill>
                  <a:prstClr val="white"/>
                </a:solidFill>
                <a:effectLst/>
              </a:rPr>
              <a:t>Ακουστική ανίχνευση νετρίνο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12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F9208BB5-F738-42DB-A4E8-AA4E3AF53681}"/>
              </a:ext>
            </a:extLst>
          </p:cNvPr>
          <p:cNvSpPr txBox="1">
            <a:spLocks/>
          </p:cNvSpPr>
          <p:nvPr/>
        </p:nvSpPr>
        <p:spPr>
          <a:xfrm>
            <a:off x="12509" y="878495"/>
            <a:ext cx="12179491" cy="52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200" b="1" dirty="0">
                <a:latin typeface="+mj-lt"/>
              </a:rPr>
              <a:t> </a:t>
            </a:r>
            <a:r>
              <a:rPr lang="el-GR" sz="2100" b="1" dirty="0">
                <a:latin typeface="+mj-lt"/>
              </a:rPr>
              <a:t>Ίσως ο πλέον υποσχόμενος τρόπος ανίχνευσης νετρίνο εξαιρετικά υψηλών ενεργειών (κόστος – δυνατότητες) </a:t>
            </a:r>
            <a:endParaRPr lang="en-GB" sz="2100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6D16187-9C59-42F1-9989-C50F6912428E}"/>
              </a:ext>
            </a:extLst>
          </p:cNvPr>
          <p:cNvSpPr txBox="1"/>
          <p:nvPr/>
        </p:nvSpPr>
        <p:spPr>
          <a:xfrm>
            <a:off x="153762" y="5290975"/>
            <a:ext cx="6827406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234270"/>
                </a:solidFill>
              </a:rPr>
              <a:t>Αναμενόμενο σήμα από αλληλεπίδραση νετρίνο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rgbClr val="234270"/>
                </a:solidFill>
              </a:rPr>
              <a:t>Δεδομένα από την καταγραφή των </a:t>
            </a:r>
            <a:r>
              <a:rPr lang="el-GR" sz="2000" dirty="0" err="1">
                <a:solidFill>
                  <a:srgbClr val="234270"/>
                </a:solidFill>
              </a:rPr>
              <a:t>υδροφώνων</a:t>
            </a:r>
            <a:r>
              <a:rPr lang="el-GR" sz="2000" dirty="0">
                <a:solidFill>
                  <a:srgbClr val="234270"/>
                </a:solidFill>
              </a:rPr>
              <a:t> (Καλαμάτα 2018)  και των ακουστικών αισθητήρων του </a:t>
            </a:r>
            <a:r>
              <a:rPr lang="en-US" sz="2000" dirty="0">
                <a:solidFill>
                  <a:srgbClr val="234270"/>
                </a:solidFill>
              </a:rPr>
              <a:t>KM3NeT</a:t>
            </a:r>
            <a:r>
              <a:rPr lang="el-GR" sz="2000" dirty="0">
                <a:solidFill>
                  <a:srgbClr val="234270"/>
                </a:solidFill>
              </a:rPr>
              <a:t> για την προσομοίωση του υποβάθρου.</a:t>
            </a:r>
            <a:r>
              <a:rPr lang="en-US" sz="2000" dirty="0">
                <a:solidFill>
                  <a:srgbClr val="234270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9D3CA0E-F40C-4088-96D0-1F0460DC5D6C}"/>
              </a:ext>
            </a:extLst>
          </p:cNvPr>
          <p:cNvSpPr txBox="1"/>
          <p:nvPr/>
        </p:nvSpPr>
        <p:spPr>
          <a:xfrm>
            <a:off x="90257" y="4730750"/>
            <a:ext cx="6635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100" b="1" u="sng" dirty="0">
                <a:solidFill>
                  <a:srgbClr val="234270"/>
                </a:solidFill>
              </a:rPr>
              <a:t>Ανάλυση ακουστικού σήματος και κατηγοριοποίηση</a:t>
            </a:r>
            <a:r>
              <a:rPr lang="en-US" sz="2100" b="1" u="sng" dirty="0">
                <a:solidFill>
                  <a:srgbClr val="234270"/>
                </a:solidFill>
              </a:rPr>
              <a:t>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61F9B03A-96F6-4135-84F6-91A6DE5B9F3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881" y="4859706"/>
            <a:ext cx="3402861" cy="1628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Ομάδα 8">
            <a:extLst>
              <a:ext uri="{FF2B5EF4-FFF2-40B4-BE49-F238E27FC236}">
                <a16:creationId xmlns="" xmlns:a16="http://schemas.microsoft.com/office/drawing/2014/main" id="{72CFDD98-7FE4-4174-8EA1-BB9241FA6345}"/>
              </a:ext>
            </a:extLst>
          </p:cNvPr>
          <p:cNvGrpSpPr/>
          <p:nvPr/>
        </p:nvGrpSpPr>
        <p:grpSpPr>
          <a:xfrm>
            <a:off x="6809874" y="1505102"/>
            <a:ext cx="5291986" cy="2491270"/>
            <a:chOff x="6255897" y="711018"/>
            <a:chExt cx="5936104" cy="2794497"/>
          </a:xfrm>
        </p:grpSpPr>
        <p:grpSp>
          <p:nvGrpSpPr>
            <p:cNvPr id="21" name="Group 4">
              <a:extLst>
                <a:ext uri="{FF2B5EF4-FFF2-40B4-BE49-F238E27FC236}">
                  <a16:creationId xmlns="" xmlns:a16="http://schemas.microsoft.com/office/drawing/2014/main" id="{EDE02E55-4B74-4D9C-95DB-3E43D73B41F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255897" y="711018"/>
              <a:ext cx="5936104" cy="2794497"/>
              <a:chOff x="4311" y="429"/>
              <a:chExt cx="3369" cy="1586"/>
            </a:xfrm>
          </p:grpSpPr>
          <p:sp>
            <p:nvSpPr>
              <p:cNvPr id="23" name="AutoShape 3">
                <a:extLst>
                  <a:ext uri="{FF2B5EF4-FFF2-40B4-BE49-F238E27FC236}">
                    <a16:creationId xmlns="" xmlns:a16="http://schemas.microsoft.com/office/drawing/2014/main" id="{A8054972-8C88-4756-A054-D3FA26ABFA09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4311" y="429"/>
                <a:ext cx="3369" cy="1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pic>
            <p:nvPicPr>
              <p:cNvPr id="24" name="Picture 5">
                <a:extLst>
                  <a:ext uri="{FF2B5EF4-FFF2-40B4-BE49-F238E27FC236}">
                    <a16:creationId xmlns="" xmlns:a16="http://schemas.microsoft.com/office/drawing/2014/main" id="{3A6222DE-3B00-48BA-A2A4-4293842655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1" y="429"/>
                <a:ext cx="3372" cy="1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E8C19FB-DAD7-4EF5-9B18-9AD9EC818879}"/>
                </a:ext>
              </a:extLst>
            </p:cNvPr>
            <p:cNvSpPr txBox="1"/>
            <p:nvPr/>
          </p:nvSpPr>
          <p:spPr>
            <a:xfrm>
              <a:off x="9743606" y="2748467"/>
              <a:ext cx="24482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Image from K. Graff International ARENA Workshop 2005</a:t>
              </a:r>
              <a:endParaRPr lang="el-GR" sz="1200" dirty="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94A32C1B-A155-4178-B2EF-34497C939A1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67" y="4400000"/>
            <a:ext cx="1029210" cy="23157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61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DOM Integration site at INPP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13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pic>
        <p:nvPicPr>
          <p:cNvPr id="109" name="Picture 10">
            <a:extLst>
              <a:ext uri="{FF2B5EF4-FFF2-40B4-BE49-F238E27FC236}">
                <a16:creationId xmlns="" xmlns:a16="http://schemas.microsoft.com/office/drawing/2014/main" id="{E7CEAB42-B960-45BA-8BDB-E6E75ECC7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110"/>
          <a:stretch>
            <a:fillRect/>
          </a:stretch>
        </p:blipFill>
        <p:spPr bwMode="auto">
          <a:xfrm>
            <a:off x="56407" y="1128129"/>
            <a:ext cx="5066862" cy="3069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3">
            <a:extLst>
              <a:ext uri="{FF2B5EF4-FFF2-40B4-BE49-F238E27FC236}">
                <a16:creationId xmlns="" xmlns:a16="http://schemas.microsoft.com/office/drawing/2014/main" id="{F8104C2C-EE1B-41A1-8658-E5669C763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596" b="5643"/>
          <a:stretch>
            <a:fillRect/>
          </a:stretch>
        </p:blipFill>
        <p:spPr bwMode="auto">
          <a:xfrm>
            <a:off x="8087690" y="1630260"/>
            <a:ext cx="1714032" cy="259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3">
            <a:extLst>
              <a:ext uri="{FF2B5EF4-FFF2-40B4-BE49-F238E27FC236}">
                <a16:creationId xmlns="" xmlns:a16="http://schemas.microsoft.com/office/drawing/2014/main" id="{5B93128A-617A-4C4D-BE53-8999E3F33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348" y="2451227"/>
            <a:ext cx="2151652" cy="177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5548770-78A7-4210-B998-2FD54D3029F8}"/>
              </a:ext>
            </a:extLst>
          </p:cNvPr>
          <p:cNvSpPr txBox="1"/>
          <p:nvPr/>
        </p:nvSpPr>
        <p:spPr>
          <a:xfrm>
            <a:off x="561472" y="5082277"/>
            <a:ext cx="102886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rgbClr val="000066"/>
                </a:solidFill>
              </a:rPr>
              <a:t>Κατασκευή και έλεγχος οπτικών στοιχείων του πειράματος </a:t>
            </a:r>
            <a:r>
              <a:rPr lang="en-US" sz="2200" dirty="0">
                <a:solidFill>
                  <a:srgbClr val="000066"/>
                </a:solidFill>
              </a:rPr>
              <a:t>KM3NeT</a:t>
            </a:r>
            <a:endParaRPr lang="el-GR" sz="2200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rgbClr val="000066"/>
                </a:solidFill>
              </a:rPr>
              <a:t>Συμμετοχή στη βαθμονόμηση και τον έλεγχο </a:t>
            </a:r>
            <a:r>
              <a:rPr lang="el-GR" sz="2200" dirty="0" smtClean="0">
                <a:solidFill>
                  <a:srgbClr val="000066"/>
                </a:solidFill>
              </a:rPr>
              <a:t>συνιστωσών των </a:t>
            </a:r>
            <a:r>
              <a:rPr lang="en-US" sz="2200" dirty="0">
                <a:solidFill>
                  <a:srgbClr val="000066"/>
                </a:solidFill>
              </a:rPr>
              <a:t>DOMs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rgbClr val="000066"/>
                </a:solidFill>
              </a:rPr>
              <a:t>Έλεγχος της αντοχής των συνιστωσών των </a:t>
            </a:r>
            <a:r>
              <a:rPr lang="en-US" sz="2200" dirty="0">
                <a:solidFill>
                  <a:srgbClr val="000066"/>
                </a:solidFill>
              </a:rPr>
              <a:t>DOMs </a:t>
            </a:r>
            <a:r>
              <a:rPr lang="el-GR" sz="2200" dirty="0">
                <a:solidFill>
                  <a:srgbClr val="000066"/>
                </a:solidFill>
              </a:rPr>
              <a:t>στην πίεση της βαθιάς θάλασσας</a:t>
            </a:r>
            <a:endParaRPr lang="en-US" sz="2200" dirty="0">
              <a:solidFill>
                <a:srgbClr val="000066"/>
              </a:solidFill>
            </a:endParaRPr>
          </a:p>
        </p:txBody>
      </p:sp>
      <p:pic>
        <p:nvPicPr>
          <p:cNvPr id="11" name="Picture 6">
            <a:extLst>
              <a:ext uri="{FF2B5EF4-FFF2-40B4-BE49-F238E27FC236}">
                <a16:creationId xmlns="" xmlns:a16="http://schemas.microsoft.com/office/drawing/2014/main" id="{546CA804-BFDF-4582-9697-6D92DDD86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708" y="845397"/>
            <a:ext cx="2514269" cy="3352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6559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F925128-CDC0-4E5C-B2C4-9A88DE5E9898}"/>
              </a:ext>
            </a:extLst>
          </p:cNvPr>
          <p:cNvSpPr txBox="1">
            <a:spLocks/>
          </p:cNvSpPr>
          <p:nvPr/>
        </p:nvSpPr>
        <p:spPr>
          <a:xfrm>
            <a:off x="39616" y="926783"/>
            <a:ext cx="1464327" cy="521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 dirty="0"/>
              <a:t>APP group:</a:t>
            </a:r>
            <a:endParaRPr lang="en-GB" sz="2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E07E79F9-6396-48D4-B0B0-38AB0B01419C}"/>
              </a:ext>
            </a:extLst>
          </p:cNvPr>
          <p:cNvSpPr txBox="1">
            <a:spLocks/>
          </p:cNvSpPr>
          <p:nvPr/>
        </p:nvSpPr>
        <p:spPr>
          <a:xfrm>
            <a:off x="224273" y="2212954"/>
            <a:ext cx="10732477" cy="492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/>
              <a:t>a</a:t>
            </a:r>
            <a:r>
              <a:rPr lang="en-US" sz="2000" dirty="0"/>
              <a:t>tmospheric neutrino candidates from the first 2 KM3NeT/ARCA DUs</a:t>
            </a:r>
            <a:endParaRPr lang="en-US" sz="21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25C98CD-0CA2-403F-943F-62157149A234}"/>
              </a:ext>
            </a:extLst>
          </p:cNvPr>
          <p:cNvSpPr txBox="1"/>
          <p:nvPr/>
        </p:nvSpPr>
        <p:spPr>
          <a:xfrm>
            <a:off x="6892099" y="3268061"/>
            <a:ext cx="146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A. </a:t>
            </a:r>
            <a:r>
              <a:rPr lang="en-US" i="1" dirty="0" err="1"/>
              <a:t>Sinopoulou</a:t>
            </a:r>
            <a:endParaRPr lang="en-US" i="1" dirty="0"/>
          </a:p>
        </p:txBody>
      </p:sp>
      <p:pic>
        <p:nvPicPr>
          <p:cNvPr id="17" name="Εικόνα 13">
            <a:extLst>
              <a:ext uri="{FF2B5EF4-FFF2-40B4-BE49-F238E27FC236}">
                <a16:creationId xmlns="" xmlns:a16="http://schemas.microsoft.com/office/drawing/2014/main" id="{3C190BE0-9A56-4FF5-9DFC-0EB756DFE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1" y="3077333"/>
            <a:ext cx="3188941" cy="2339268"/>
          </a:xfrm>
          <a:prstGeom prst="rect">
            <a:avLst/>
          </a:prstGeom>
        </p:spPr>
      </p:pic>
      <p:pic>
        <p:nvPicPr>
          <p:cNvPr id="18" name="Εικόνα 1">
            <a:extLst>
              <a:ext uri="{FF2B5EF4-FFF2-40B4-BE49-F238E27FC236}">
                <a16:creationId xmlns="" xmlns:a16="http://schemas.microsoft.com/office/drawing/2014/main" id="{965B8D15-46EB-4657-922F-AAD70F0D0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078" y="3060415"/>
            <a:ext cx="3207524" cy="23392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A23BE27F-24E1-4D5A-913E-3BBDAE39913E}"/>
              </a:ext>
            </a:extLst>
          </p:cNvPr>
          <p:cNvSpPr txBox="1"/>
          <p:nvPr/>
        </p:nvSpPr>
        <p:spPr>
          <a:xfrm>
            <a:off x="282105" y="2767951"/>
            <a:ext cx="279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All reconstructed events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3DE1838-4C0D-4885-AB3D-DAC5ED58776E}"/>
              </a:ext>
            </a:extLst>
          </p:cNvPr>
          <p:cNvSpPr txBox="1"/>
          <p:nvPr/>
        </p:nvSpPr>
        <p:spPr>
          <a:xfrm>
            <a:off x="3664907" y="2752561"/>
            <a:ext cx="2955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Selected events</a:t>
            </a:r>
          </a:p>
        </p:txBody>
      </p:sp>
      <p:pic>
        <p:nvPicPr>
          <p:cNvPr id="22" name="Εικόνα 12">
            <a:extLst>
              <a:ext uri="{FF2B5EF4-FFF2-40B4-BE49-F238E27FC236}">
                <a16:creationId xmlns="" xmlns:a16="http://schemas.microsoft.com/office/drawing/2014/main" id="{282C62E2-7786-449D-ADAC-2BFEBD8F4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4502" y="3966244"/>
            <a:ext cx="5406182" cy="20916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7C57C73-1CAB-4E80-A88F-45B4B9D22A46}"/>
              </a:ext>
            </a:extLst>
          </p:cNvPr>
          <p:cNvSpPr txBox="1"/>
          <p:nvPr/>
        </p:nvSpPr>
        <p:spPr>
          <a:xfrm>
            <a:off x="3078158" y="6092768"/>
            <a:ext cx="9092848" cy="70788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ARCA: 12 operational DUs before summer 2021 </a:t>
            </a:r>
            <a:endParaRPr lang="en-US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ORCA: 6 operational DUs (next sea campaign);  7 additional DUs by the end of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CA5751E-0E24-4D3B-AAF3-6898DE7BD589}"/>
              </a:ext>
            </a:extLst>
          </p:cNvPr>
          <p:cNvSpPr txBox="1"/>
          <p:nvPr/>
        </p:nvSpPr>
        <p:spPr>
          <a:xfrm>
            <a:off x="-21" y="6139347"/>
            <a:ext cx="327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Expecting lots of new data!!</a:t>
            </a:r>
          </a:p>
        </p:txBody>
      </p:sp>
      <p:sp>
        <p:nvSpPr>
          <p:cNvPr id="24" name="Title 1">
            <a:extLst>
              <a:ext uri="{FF2B5EF4-FFF2-40B4-BE49-F238E27FC236}">
                <a16:creationId xmlns="" xmlns:a16="http://schemas.microsoft.com/office/drawing/2014/main" id="{2408F9A9-7BAD-46E7-BDEF-76CF8F7B5FD1}"/>
              </a:ext>
            </a:extLst>
          </p:cNvPr>
          <p:cNvSpPr txBox="1">
            <a:spLocks/>
          </p:cNvSpPr>
          <p:nvPr/>
        </p:nvSpPr>
        <p:spPr bwMode="auto">
          <a:xfrm>
            <a:off x="1899312" y="-25997"/>
            <a:ext cx="9606887" cy="72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APP group: People, Physics Analyses and Studies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="" xmlns:a16="http://schemas.microsoft.com/office/drawing/2014/main" id="{96DACBD0-57A3-4F81-9235-1FD47C347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9908" y="902197"/>
            <a:ext cx="10732476" cy="484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200" dirty="0" smtClean="0"/>
              <a:t>2(+1)</a:t>
            </a:r>
            <a:r>
              <a:rPr lang="en-GB" sz="2200" dirty="0" smtClean="0"/>
              <a:t> </a:t>
            </a:r>
            <a:r>
              <a:rPr lang="el-GR" sz="2200" dirty="0"/>
              <a:t>ερευνητές,</a:t>
            </a:r>
            <a:r>
              <a:rPr lang="en-GB" sz="2200" dirty="0"/>
              <a:t> </a:t>
            </a:r>
            <a:r>
              <a:rPr lang="el-GR" sz="2200" dirty="0"/>
              <a:t>τεχνικό προσωπικό,</a:t>
            </a:r>
            <a:r>
              <a:rPr lang="en-US" sz="2200" dirty="0"/>
              <a:t> </a:t>
            </a:r>
            <a:r>
              <a:rPr lang="el-GR" sz="2200" dirty="0"/>
              <a:t>2 φυσικοί, 3 </a:t>
            </a:r>
            <a:r>
              <a:rPr lang="en-GB" sz="2200" dirty="0"/>
              <a:t>Ph.D. Students</a:t>
            </a:r>
            <a:r>
              <a:rPr lang="el-GR" sz="2200" dirty="0"/>
              <a:t>,</a:t>
            </a:r>
            <a:r>
              <a:rPr lang="en-GB" sz="2200" dirty="0"/>
              <a:t>  </a:t>
            </a:r>
            <a:r>
              <a:rPr lang="el-GR" sz="2200" dirty="0"/>
              <a:t>1 </a:t>
            </a:r>
            <a:r>
              <a:rPr lang="en-US" sz="2200" dirty="0"/>
              <a:t>non-doctoral student</a:t>
            </a:r>
            <a:endParaRPr lang="en-GB" sz="22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03E0665-E534-4010-ABE9-BD86015A558B}"/>
              </a:ext>
            </a:extLst>
          </p:cNvPr>
          <p:cNvSpPr/>
          <p:nvPr/>
        </p:nvSpPr>
        <p:spPr>
          <a:xfrm>
            <a:off x="0" y="749165"/>
            <a:ext cx="11816862" cy="61786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A97C395D-C5D5-4E49-923F-E3F33FD1EB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145" y="1401388"/>
            <a:ext cx="3216815" cy="24126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C2A03B4-4907-449B-88BC-3DEAEE35277F}"/>
              </a:ext>
            </a:extLst>
          </p:cNvPr>
          <p:cNvSpPr txBox="1"/>
          <p:nvPr/>
        </p:nvSpPr>
        <p:spPr>
          <a:xfrm>
            <a:off x="279526" y="5414519"/>
            <a:ext cx="10400666" cy="58477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KM3NeT official analysis/results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Analysis presented in the International Cosmic Ray Conference – ICRC 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E06F89E-2129-439A-93E2-ADB9761B2344}"/>
              </a:ext>
            </a:extLst>
          </p:cNvPr>
          <p:cNvSpPr txBox="1"/>
          <p:nvPr/>
        </p:nvSpPr>
        <p:spPr>
          <a:xfrm>
            <a:off x="6989481" y="3747010"/>
            <a:ext cx="335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Neutrino event candidate</a:t>
            </a:r>
          </a:p>
        </p:txBody>
      </p:sp>
    </p:spTree>
    <p:extLst>
      <p:ext uri="{BB962C8B-B14F-4D97-AF65-F5344CB8AC3E}">
        <p14:creationId xmlns="" xmlns:p14="http://schemas.microsoft.com/office/powerpoint/2010/main" val="10416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3603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15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884A8DEF-91B0-4E74-8454-A852FA94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6912" y="-34013"/>
            <a:ext cx="9606887" cy="722857"/>
          </a:xfrm>
        </p:spPr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592C830-D1A2-4F10-BB40-04DFF79F9C10}"/>
              </a:ext>
            </a:extLst>
          </p:cNvPr>
          <p:cNvSpPr txBox="1"/>
          <p:nvPr/>
        </p:nvSpPr>
        <p:spPr>
          <a:xfrm>
            <a:off x="2959768" y="1063560"/>
            <a:ext cx="8188553" cy="110799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ARCA: 12 operational DUs before summer 2021 </a:t>
            </a:r>
            <a:endParaRPr lang="en-US" sz="2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ORCA: 6 operational DUs (</a:t>
            </a:r>
            <a:r>
              <a:rPr lang="en-US" sz="2200" dirty="0">
                <a:solidFill>
                  <a:srgbClr val="002060"/>
                </a:solidFill>
              </a:rPr>
              <a:t>since yesterday</a:t>
            </a:r>
            <a:r>
              <a:rPr lang="en-GB" sz="2200" dirty="0">
                <a:solidFill>
                  <a:srgbClr val="002060"/>
                </a:solidFill>
              </a:rPr>
              <a:t>);  7 additional DUs by the end of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5874177-F2F5-4F07-8C6F-3AC936D4ED3D}"/>
              </a:ext>
            </a:extLst>
          </p:cNvPr>
          <p:cNvSpPr txBox="1"/>
          <p:nvPr/>
        </p:nvSpPr>
        <p:spPr>
          <a:xfrm>
            <a:off x="2899590" y="701066"/>
            <a:ext cx="327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Expecting lots of new data!!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D58371F-2837-4AE4-BE1F-1695887D998A}"/>
              </a:ext>
            </a:extLst>
          </p:cNvPr>
          <p:cNvSpPr txBox="1"/>
          <p:nvPr/>
        </p:nvSpPr>
        <p:spPr>
          <a:xfrm>
            <a:off x="192505" y="2310059"/>
            <a:ext cx="117428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0066"/>
                </a:solidFill>
              </a:rPr>
              <a:t>ARCA &amp; ORCA data: atmospheric neutrino candidates (atmospheric muon background suppression) </a:t>
            </a:r>
            <a:r>
              <a:rPr lang="el-GR" sz="2200" dirty="0">
                <a:solidFill>
                  <a:srgbClr val="000066"/>
                </a:solidFill>
              </a:rPr>
              <a:t> </a:t>
            </a:r>
            <a:r>
              <a:rPr lang="en-US" sz="2200" dirty="0">
                <a:solidFill>
                  <a:srgbClr val="000066"/>
                </a:solidFill>
              </a:rPr>
              <a:t>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E6B959B-07DA-458E-B513-E2A56716AC9A}"/>
              </a:ext>
            </a:extLst>
          </p:cNvPr>
          <p:cNvSpPr txBox="1">
            <a:spLocks/>
          </p:cNvSpPr>
          <p:nvPr/>
        </p:nvSpPr>
        <p:spPr bwMode="auto">
          <a:xfrm>
            <a:off x="1899312" y="-25997"/>
            <a:ext cx="9606887" cy="72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APP group: </a:t>
            </a:r>
            <a:r>
              <a:rPr lang="en-US" altLang="el-GR" sz="3200" b="1" dirty="0">
                <a:solidFill>
                  <a:prstClr val="white"/>
                </a:solidFill>
                <a:effectLst/>
              </a:rPr>
              <a:t>Topics of interest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295C41A-202B-4AB6-9776-67462D0FC837}"/>
              </a:ext>
            </a:extLst>
          </p:cNvPr>
          <p:cNvSpPr txBox="1"/>
          <p:nvPr/>
        </p:nvSpPr>
        <p:spPr>
          <a:xfrm>
            <a:off x="403057" y="2740946"/>
            <a:ext cx="113858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66"/>
                </a:solidFill>
              </a:rPr>
              <a:t>ARCA: </a:t>
            </a:r>
            <a:r>
              <a:rPr lang="el-GR" sz="2200" dirty="0">
                <a:solidFill>
                  <a:srgbClr val="000066"/>
                </a:solidFill>
              </a:rPr>
              <a:t>βελτιστοποίηση των αλγορίθμων για την επιλογή καλά ανακατασκευασμένων γεγονότων</a:t>
            </a:r>
            <a:endParaRPr lang="en-US" sz="2200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66"/>
                </a:solidFill>
              </a:rPr>
              <a:t>ORCA: </a:t>
            </a:r>
            <a:r>
              <a:rPr lang="el-GR" sz="2200" dirty="0">
                <a:solidFill>
                  <a:srgbClr val="000066"/>
                </a:solidFill>
              </a:rPr>
              <a:t>βελτιστοποίηση των αλγορίθμων για την επιλογή</a:t>
            </a:r>
            <a:r>
              <a:rPr lang="en-US" sz="2200" dirty="0">
                <a:solidFill>
                  <a:srgbClr val="000066"/>
                </a:solidFill>
              </a:rPr>
              <a:t>: </a:t>
            </a:r>
            <a:r>
              <a:rPr lang="el-GR" sz="2200" dirty="0">
                <a:solidFill>
                  <a:srgbClr val="000066"/>
                </a:solidFill>
              </a:rPr>
              <a:t>γεγονότων που </a:t>
            </a:r>
            <a:r>
              <a:rPr lang="el-GR" sz="2200" dirty="0" err="1">
                <a:solidFill>
                  <a:srgbClr val="000066"/>
                </a:solidFill>
              </a:rPr>
              <a:t>αλληλεπιδρούν</a:t>
            </a:r>
            <a:r>
              <a:rPr lang="el-GR" sz="2200" dirty="0">
                <a:solidFill>
                  <a:srgbClr val="000066"/>
                </a:solidFill>
              </a:rPr>
              <a:t> μέσα στον ανιχνευτή</a:t>
            </a:r>
            <a:r>
              <a:rPr lang="en-US" sz="2200" dirty="0">
                <a:solidFill>
                  <a:srgbClr val="000066"/>
                </a:solidFill>
              </a:rPr>
              <a:t>, </a:t>
            </a:r>
            <a:r>
              <a:rPr lang="el-GR" sz="2200" dirty="0" err="1">
                <a:solidFill>
                  <a:srgbClr val="000066"/>
                </a:solidFill>
              </a:rPr>
              <a:t>μιονίων</a:t>
            </a:r>
            <a:r>
              <a:rPr lang="el-GR" sz="2200" dirty="0">
                <a:solidFill>
                  <a:srgbClr val="000066"/>
                </a:solidFill>
              </a:rPr>
              <a:t> που προέρχονται από νετρίνο που έρχονται διαμέσου της Γης</a:t>
            </a:r>
            <a:endParaRPr lang="en-US" sz="2200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66"/>
                </a:solidFill>
              </a:rPr>
              <a:t>Data/ MC comparisons: </a:t>
            </a:r>
            <a:r>
              <a:rPr lang="el-GR" sz="2200" dirty="0">
                <a:solidFill>
                  <a:srgbClr val="000066"/>
                </a:solidFill>
              </a:rPr>
              <a:t>σύγκριση της ροής ατμοσφαιρικών </a:t>
            </a:r>
            <a:r>
              <a:rPr lang="el-GR" sz="2200" dirty="0" err="1">
                <a:solidFill>
                  <a:srgbClr val="000066"/>
                </a:solidFill>
              </a:rPr>
              <a:t>μιονίων</a:t>
            </a:r>
            <a:r>
              <a:rPr lang="el-GR" sz="2200" dirty="0">
                <a:solidFill>
                  <a:srgbClr val="000066"/>
                </a:solidFill>
              </a:rPr>
              <a:t> με τη ροή που αναμένεται από τα διαφορετικά μοντέλα που περιγράφουν τους κοσμικούς καταιονισμούς</a:t>
            </a:r>
            <a:endParaRPr lang="en-US" sz="2200" dirty="0">
              <a:solidFill>
                <a:srgbClr val="00006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2B4071C-DE38-4C5D-9E27-CD30FF860C31}"/>
              </a:ext>
            </a:extLst>
          </p:cNvPr>
          <p:cNvSpPr txBox="1"/>
          <p:nvPr/>
        </p:nvSpPr>
        <p:spPr>
          <a:xfrm>
            <a:off x="224589" y="4572216"/>
            <a:ext cx="11742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0066"/>
                </a:solidFill>
              </a:rPr>
              <a:t>Simulation studies: </a:t>
            </a:r>
            <a:r>
              <a:rPr lang="el-GR" sz="2200" dirty="0">
                <a:solidFill>
                  <a:srgbClr val="000066"/>
                </a:solidFill>
              </a:rPr>
              <a:t>αναγνώριση της τοπολογίας των γεγονότων (</a:t>
            </a:r>
            <a:r>
              <a:rPr lang="en-US" sz="2200" dirty="0">
                <a:solidFill>
                  <a:srgbClr val="000066"/>
                </a:solidFill>
              </a:rPr>
              <a:t>track – shower differentiation</a:t>
            </a:r>
            <a:r>
              <a:rPr lang="el-GR" sz="2200" dirty="0">
                <a:solidFill>
                  <a:srgbClr val="000066"/>
                </a:solidFill>
              </a:rPr>
              <a:t>) χρησιμοποιώντας μεθόδους μηχανικής μάθησης</a:t>
            </a:r>
            <a:r>
              <a:rPr lang="en-US" sz="2200" dirty="0">
                <a:solidFill>
                  <a:srgbClr val="000066"/>
                </a:solidFill>
              </a:rPr>
              <a:t>, </a:t>
            </a:r>
            <a:r>
              <a:rPr lang="el-GR" sz="2200" dirty="0">
                <a:solidFill>
                  <a:srgbClr val="000066"/>
                </a:solidFill>
              </a:rPr>
              <a:t>βελτιστοποίηση της ικανότητας ανακάλυψης διάχυτης ροής νετρίνο αστροφυσικής προέλευσης</a:t>
            </a:r>
            <a:endParaRPr lang="en-US" sz="2200" dirty="0">
              <a:solidFill>
                <a:srgbClr val="00006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9E22C69-B5E5-465B-A7E4-17A221FEE8E2}"/>
              </a:ext>
            </a:extLst>
          </p:cNvPr>
          <p:cNvSpPr txBox="1"/>
          <p:nvPr/>
        </p:nvSpPr>
        <p:spPr>
          <a:xfrm>
            <a:off x="192503" y="5704000"/>
            <a:ext cx="11742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rgbClr val="000066"/>
                </a:solidFill>
              </a:rPr>
              <a:t>Multi-messenger </a:t>
            </a:r>
            <a:r>
              <a:rPr lang="en-US" sz="2200" dirty="0">
                <a:solidFill>
                  <a:srgbClr val="000066"/>
                </a:solidFill>
              </a:rPr>
              <a:t>astronomy: </a:t>
            </a:r>
            <a:r>
              <a:rPr lang="el-GR" sz="2200" dirty="0">
                <a:solidFill>
                  <a:srgbClr val="000066"/>
                </a:solidFill>
              </a:rPr>
              <a:t>Για την εξερεύνηση των φαινομένων υψηλής ενέργειας στο σύμπαν απαιτείται</a:t>
            </a:r>
            <a:r>
              <a:rPr lang="en-US" sz="2200" dirty="0">
                <a:solidFill>
                  <a:srgbClr val="000066"/>
                </a:solidFill>
              </a:rPr>
              <a:t> </a:t>
            </a:r>
            <a:r>
              <a:rPr lang="el-GR" sz="2200" dirty="0">
                <a:solidFill>
                  <a:srgbClr val="000066"/>
                </a:solidFill>
              </a:rPr>
              <a:t>συνδυασμός της πληροφορίας από φωτόνια, κοσμικές ακτίνες, </a:t>
            </a:r>
            <a:r>
              <a:rPr lang="el-GR" sz="2200" dirty="0" err="1">
                <a:solidFill>
                  <a:srgbClr val="000066"/>
                </a:solidFill>
              </a:rPr>
              <a:t>βαρυτικά</a:t>
            </a:r>
            <a:r>
              <a:rPr lang="el-GR" sz="2200" dirty="0">
                <a:solidFill>
                  <a:srgbClr val="000066"/>
                </a:solidFill>
              </a:rPr>
              <a:t> κύματα και νετρίνο. </a:t>
            </a:r>
            <a:r>
              <a:rPr lang="en-US" sz="2200" dirty="0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CD24EC46-55D8-4229-AD31-345B8B17A6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36" t="3477" r="3167" b="3342"/>
          <a:stretch/>
        </p:blipFill>
        <p:spPr bwMode="auto">
          <a:xfrm>
            <a:off x="15939" y="689702"/>
            <a:ext cx="2664145" cy="164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348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16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884A8DEF-91B0-4E74-8454-A852FA94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6912" y="-34013"/>
            <a:ext cx="9606887" cy="722857"/>
          </a:xfrm>
        </p:spPr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592C830-D1A2-4F10-BB40-04DFF79F9C10}"/>
              </a:ext>
            </a:extLst>
          </p:cNvPr>
          <p:cNvSpPr txBox="1"/>
          <p:nvPr/>
        </p:nvSpPr>
        <p:spPr>
          <a:xfrm>
            <a:off x="3161244" y="1054458"/>
            <a:ext cx="8188553" cy="110799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ARCA: 12 operational DUs before summer 2021 </a:t>
            </a:r>
            <a:endParaRPr lang="en-US" sz="2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ORCA: 6 operational DUs (</a:t>
            </a:r>
            <a:r>
              <a:rPr lang="en-US" sz="2200" dirty="0">
                <a:solidFill>
                  <a:srgbClr val="002060"/>
                </a:solidFill>
              </a:rPr>
              <a:t>since yesterday</a:t>
            </a:r>
            <a:r>
              <a:rPr lang="en-GB" sz="2200" dirty="0">
                <a:solidFill>
                  <a:srgbClr val="002060"/>
                </a:solidFill>
              </a:rPr>
              <a:t>);  7 additional DUs by the end of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5874177-F2F5-4F07-8C6F-3AC936D4ED3D}"/>
              </a:ext>
            </a:extLst>
          </p:cNvPr>
          <p:cNvSpPr txBox="1"/>
          <p:nvPr/>
        </p:nvSpPr>
        <p:spPr>
          <a:xfrm>
            <a:off x="3161244" y="654348"/>
            <a:ext cx="327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Expecting lots of new data!!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E6B959B-07DA-458E-B513-E2A56716AC9A}"/>
              </a:ext>
            </a:extLst>
          </p:cNvPr>
          <p:cNvSpPr txBox="1">
            <a:spLocks/>
          </p:cNvSpPr>
          <p:nvPr/>
        </p:nvSpPr>
        <p:spPr bwMode="auto">
          <a:xfrm>
            <a:off x="1586485" y="-25997"/>
            <a:ext cx="9606887" cy="72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APP group: </a:t>
            </a:r>
            <a:r>
              <a:rPr lang="en-US" altLang="el-GR" sz="3200" b="1" dirty="0">
                <a:solidFill>
                  <a:prstClr val="white"/>
                </a:solidFill>
                <a:effectLst/>
              </a:rPr>
              <a:t>Topics of interest: Acoustic neutrino detection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9E22C69-B5E5-465B-A7E4-17A221FEE8E2}"/>
              </a:ext>
            </a:extLst>
          </p:cNvPr>
          <p:cNvSpPr txBox="1"/>
          <p:nvPr/>
        </p:nvSpPr>
        <p:spPr>
          <a:xfrm>
            <a:off x="224589" y="3565903"/>
            <a:ext cx="11742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0066"/>
                </a:solidFill>
              </a:rPr>
              <a:t> </a:t>
            </a:r>
            <a:r>
              <a:rPr lang="el-GR" sz="2200" dirty="0">
                <a:solidFill>
                  <a:srgbClr val="000066"/>
                </a:solidFill>
              </a:rPr>
              <a:t>Ανάπτυξη μεθόδων για την αναγνώριση, το χαρακτηρισμό και την κατηγοριοποίηση ηχητικών σημάτων χρησιμοποιώντας τεχνικές μηχανικής μάθησης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026371F-3C59-439E-8405-62F774F30EC4}"/>
              </a:ext>
            </a:extLst>
          </p:cNvPr>
          <p:cNvSpPr txBox="1"/>
          <p:nvPr/>
        </p:nvSpPr>
        <p:spPr>
          <a:xfrm>
            <a:off x="4539902" y="2596414"/>
            <a:ext cx="6440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Acoustic neutrino detection: expecting new activities!!!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E0CE137-CE2D-4681-9E10-093E65085756}"/>
              </a:ext>
            </a:extLst>
          </p:cNvPr>
          <p:cNvSpPr txBox="1"/>
          <p:nvPr/>
        </p:nvSpPr>
        <p:spPr>
          <a:xfrm>
            <a:off x="19311" y="2471720"/>
            <a:ext cx="721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&amp;&amp;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1D8A294-05D8-44CB-8987-4382878D2D67}"/>
              </a:ext>
            </a:extLst>
          </p:cNvPr>
          <p:cNvSpPr txBox="1"/>
          <p:nvPr/>
        </p:nvSpPr>
        <p:spPr>
          <a:xfrm>
            <a:off x="232605" y="4416135"/>
            <a:ext cx="11742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0066"/>
                </a:solidFill>
              </a:rPr>
              <a:t> </a:t>
            </a:r>
            <a:r>
              <a:rPr lang="el-GR" sz="2200" dirty="0">
                <a:solidFill>
                  <a:srgbClr val="000066"/>
                </a:solidFill>
              </a:rPr>
              <a:t>Ανάλυση των γεγονότων που καταγράφονται από τους ακουστικούς αισθητήρες του </a:t>
            </a:r>
            <a:r>
              <a:rPr lang="en-US" sz="2200" dirty="0">
                <a:solidFill>
                  <a:srgbClr val="000066"/>
                </a:solidFill>
              </a:rPr>
              <a:t>KM3NeT </a:t>
            </a:r>
            <a:r>
              <a:rPr lang="el-GR" sz="2200" dirty="0">
                <a:solidFill>
                  <a:srgbClr val="000066"/>
                </a:solidFill>
              </a:rPr>
              <a:t>με στόχο τη δημιουργία ενός </a:t>
            </a:r>
            <a:r>
              <a:rPr lang="en-US" sz="2200" dirty="0">
                <a:solidFill>
                  <a:srgbClr val="000066"/>
                </a:solidFill>
              </a:rPr>
              <a:t>trigger </a:t>
            </a:r>
            <a:r>
              <a:rPr lang="el-GR" sz="2200" dirty="0">
                <a:solidFill>
                  <a:srgbClr val="000066"/>
                </a:solidFill>
              </a:rPr>
              <a:t>ειδικά για </a:t>
            </a:r>
            <a:r>
              <a:rPr lang="en-US" sz="2200" dirty="0">
                <a:solidFill>
                  <a:srgbClr val="000066"/>
                </a:solidFill>
              </a:rPr>
              <a:t>acoustic neutrino detection</a:t>
            </a:r>
            <a:endParaRPr lang="el-GR" sz="2200" dirty="0">
              <a:solidFill>
                <a:srgbClr val="000066"/>
              </a:solidFill>
            </a:endParaRPr>
          </a:p>
        </p:txBody>
      </p:sp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31765ECB-9526-46AA-98B6-3553508B2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36" t="3477" r="3167" b="3342"/>
          <a:stretch/>
        </p:blipFill>
        <p:spPr bwMode="auto">
          <a:xfrm>
            <a:off x="-3069" y="678701"/>
            <a:ext cx="2664145" cy="164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CA8FF91F-DCEF-4479-B6D3-0EC230CED563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" b="43184"/>
          <a:stretch/>
        </p:blipFill>
        <p:spPr bwMode="auto">
          <a:xfrm>
            <a:off x="596828" y="2340131"/>
            <a:ext cx="3402861" cy="9252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3">
            <a:extLst>
              <a:ext uri="{FF2B5EF4-FFF2-40B4-BE49-F238E27FC236}">
                <a16:creationId xmlns="" xmlns:a16="http://schemas.microsoft.com/office/drawing/2014/main" id="{51D8A294-05D8-44CB-8987-4382878D2D67}"/>
              </a:ext>
            </a:extLst>
          </p:cNvPr>
          <p:cNvSpPr txBox="1"/>
          <p:nvPr/>
        </p:nvSpPr>
        <p:spPr>
          <a:xfrm>
            <a:off x="261257" y="5345723"/>
            <a:ext cx="11404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>
                <a:solidFill>
                  <a:srgbClr val="000066"/>
                </a:solidFill>
              </a:rPr>
              <a:t> </a:t>
            </a:r>
            <a:r>
              <a:rPr lang="el-GR" sz="2200" dirty="0" smtClean="0">
                <a:solidFill>
                  <a:srgbClr val="000066"/>
                </a:solidFill>
              </a:rPr>
              <a:t>Ανάπτυξη πρότυπων ανιχνευτικών διατάξεων ακουστικής ανίχνευσης σε συνεργασία με </a:t>
            </a:r>
            <a:r>
              <a:rPr lang="en-US" sz="2200" dirty="0" smtClean="0">
                <a:solidFill>
                  <a:srgbClr val="000066"/>
                </a:solidFill>
              </a:rPr>
              <a:t>NL, DE, IT, FR. </a:t>
            </a:r>
            <a:r>
              <a:rPr lang="el-GR" sz="2200" dirty="0" smtClean="0">
                <a:solidFill>
                  <a:srgbClr val="000066"/>
                </a:solidFill>
              </a:rPr>
              <a:t> </a:t>
            </a:r>
            <a:endParaRPr lang="el-GR" sz="2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200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17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884A8DEF-91B0-4E74-8454-A852FA94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6912" y="-34013"/>
            <a:ext cx="9606887" cy="722857"/>
          </a:xfrm>
        </p:spPr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592C830-D1A2-4F10-BB40-04DFF79F9C10}"/>
              </a:ext>
            </a:extLst>
          </p:cNvPr>
          <p:cNvSpPr txBox="1"/>
          <p:nvPr/>
        </p:nvSpPr>
        <p:spPr>
          <a:xfrm>
            <a:off x="3161244" y="1054458"/>
            <a:ext cx="8188553" cy="1107996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ARCA: 12 operational DUs before summer 2021 </a:t>
            </a:r>
            <a:endParaRPr lang="en-US" sz="22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060"/>
                </a:solidFill>
              </a:rPr>
              <a:t>ORCA: 6 operational DUs (</a:t>
            </a:r>
            <a:r>
              <a:rPr lang="en-US" sz="2200" dirty="0">
                <a:solidFill>
                  <a:srgbClr val="002060"/>
                </a:solidFill>
              </a:rPr>
              <a:t>since yesterday</a:t>
            </a:r>
            <a:r>
              <a:rPr lang="en-GB" sz="2200" dirty="0">
                <a:solidFill>
                  <a:srgbClr val="002060"/>
                </a:solidFill>
              </a:rPr>
              <a:t>);  7 additional DUs by the end of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5874177-F2F5-4F07-8C6F-3AC936D4ED3D}"/>
              </a:ext>
            </a:extLst>
          </p:cNvPr>
          <p:cNvSpPr txBox="1"/>
          <p:nvPr/>
        </p:nvSpPr>
        <p:spPr>
          <a:xfrm>
            <a:off x="3161244" y="654348"/>
            <a:ext cx="327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Expecting lots of new data!!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E6B959B-07DA-458E-B513-E2A56716AC9A}"/>
              </a:ext>
            </a:extLst>
          </p:cNvPr>
          <p:cNvSpPr txBox="1">
            <a:spLocks/>
          </p:cNvSpPr>
          <p:nvPr/>
        </p:nvSpPr>
        <p:spPr bwMode="auto">
          <a:xfrm>
            <a:off x="1586485" y="-25997"/>
            <a:ext cx="9606887" cy="72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 APP group: </a:t>
            </a:r>
            <a:r>
              <a:rPr lang="en-US" altLang="el-GR" sz="3200" b="1" dirty="0">
                <a:solidFill>
                  <a:prstClr val="white"/>
                </a:solidFill>
                <a:effectLst/>
              </a:rPr>
              <a:t>Topics of interest: Acoustic neutrino detection</a:t>
            </a:r>
            <a:r>
              <a:rPr lang="en-GB" altLang="el-GR" sz="3200" b="1" dirty="0">
                <a:solidFill>
                  <a:prstClr val="white"/>
                </a:solidFill>
                <a:effectLst/>
              </a:rPr>
              <a:t>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026371F-3C59-439E-8405-62F774F30EC4}"/>
              </a:ext>
            </a:extLst>
          </p:cNvPr>
          <p:cNvSpPr txBox="1"/>
          <p:nvPr/>
        </p:nvSpPr>
        <p:spPr>
          <a:xfrm>
            <a:off x="4539902" y="2596414"/>
            <a:ext cx="6440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Acoustic neutrino detection: expecting new activities!!!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E0CE137-CE2D-4681-9E10-093E65085756}"/>
              </a:ext>
            </a:extLst>
          </p:cNvPr>
          <p:cNvSpPr txBox="1"/>
          <p:nvPr/>
        </p:nvSpPr>
        <p:spPr>
          <a:xfrm>
            <a:off x="19311" y="2471720"/>
            <a:ext cx="721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&amp;&amp;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1D8A294-05D8-44CB-8987-4382878D2D67}"/>
              </a:ext>
            </a:extLst>
          </p:cNvPr>
          <p:cNvSpPr txBox="1"/>
          <p:nvPr/>
        </p:nvSpPr>
        <p:spPr>
          <a:xfrm>
            <a:off x="232605" y="4416135"/>
            <a:ext cx="11742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l-GR" sz="2200" dirty="0" smtClean="0">
                <a:solidFill>
                  <a:srgbClr val="000066"/>
                </a:solidFill>
              </a:rPr>
              <a:t> Αικατερίνη Τζαμαριουδάκη </a:t>
            </a:r>
            <a:r>
              <a:rPr lang="en-US" sz="2200" dirty="0" smtClean="0">
                <a:solidFill>
                  <a:srgbClr val="000066"/>
                </a:solidFill>
              </a:rPr>
              <a:t>(</a:t>
            </a:r>
            <a:r>
              <a:rPr lang="en-US" sz="2200" dirty="0" smtClean="0">
                <a:solidFill>
                  <a:srgbClr val="000066"/>
                </a:solidFill>
                <a:hlinkClick r:id="rId2"/>
              </a:rPr>
              <a:t>katerina@inp.demokritos.gr</a:t>
            </a:r>
            <a:r>
              <a:rPr lang="en-US" sz="2200" dirty="0" smtClean="0">
                <a:solidFill>
                  <a:srgbClr val="000066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rgbClr val="000066"/>
                </a:solidFill>
              </a:rPr>
              <a:t> </a:t>
            </a:r>
            <a:r>
              <a:rPr lang="el-GR" sz="2200" dirty="0" smtClean="0">
                <a:solidFill>
                  <a:srgbClr val="000066"/>
                </a:solidFill>
              </a:rPr>
              <a:t>Χρήστος Μάρκου (</a:t>
            </a:r>
            <a:r>
              <a:rPr lang="en-US" sz="2200" dirty="0" smtClean="0">
                <a:solidFill>
                  <a:srgbClr val="000066"/>
                </a:solidFill>
                <a:hlinkClick r:id="rId3"/>
              </a:rPr>
              <a:t>cmarkou@inp.demokritos.gr</a:t>
            </a:r>
            <a:r>
              <a:rPr lang="en-US" sz="2200" dirty="0" smtClean="0">
                <a:solidFill>
                  <a:srgbClr val="000066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l-GR" sz="2200" dirty="0">
              <a:solidFill>
                <a:srgbClr val="000066"/>
              </a:solidFill>
            </a:endParaRPr>
          </a:p>
        </p:txBody>
      </p:sp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31765ECB-9526-46AA-98B6-3553508B2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36" t="3477" r="3167" b="3342"/>
          <a:stretch/>
        </p:blipFill>
        <p:spPr bwMode="auto">
          <a:xfrm>
            <a:off x="-3069" y="678701"/>
            <a:ext cx="2664145" cy="164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CA8FF91F-DCEF-4479-B6D3-0EC230CED563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" b="43184"/>
          <a:stretch/>
        </p:blipFill>
        <p:spPr bwMode="auto">
          <a:xfrm>
            <a:off x="596828" y="2340131"/>
            <a:ext cx="3402861" cy="925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9200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="" xmlns:a16="http://schemas.microsoft.com/office/drawing/2014/main" id="{074BE430-1512-45DE-9F33-573870F6A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2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E8F2BE32-7AFD-4E32-9D43-974B33328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40" y="-92072"/>
            <a:ext cx="10515600" cy="772478"/>
          </a:xfrm>
        </p:spPr>
        <p:txBody>
          <a:bodyPr/>
          <a:lstStyle/>
          <a:p>
            <a:r>
              <a:rPr lang="el-GR" dirty="0" err="1">
                <a:solidFill>
                  <a:schemeClr val="bg1"/>
                </a:solidFill>
                <a:effectLst/>
              </a:rPr>
              <a:t>Νετρίνο</a:t>
            </a:r>
            <a:r>
              <a:rPr lang="el-GR" dirty="0">
                <a:solidFill>
                  <a:schemeClr val="bg1"/>
                </a:solidFill>
                <a:effectLst/>
              </a:rPr>
              <a:t> – Η αρχή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pic>
        <p:nvPicPr>
          <p:cNvPr id="14" name="Εικόνα 5">
            <a:extLst>
              <a:ext uri="{FF2B5EF4-FFF2-40B4-BE49-F238E27FC236}">
                <a16:creationId xmlns="" xmlns:a16="http://schemas.microsoft.com/office/drawing/2014/main" id="{900D8918-FE27-45DF-AC36-B34917B8F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361" y="714309"/>
            <a:ext cx="4031673" cy="3854549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91770640-78CA-498B-A1D3-45248CB24D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4330345"/>
                <a:ext cx="3782291" cy="13715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Wolfgang Pauli – 1930</a:t>
                </a:r>
              </a:p>
              <a:p>
                <a:pPr marL="0" indent="0">
                  <a:buNone/>
                </a:pPr>
                <a:r>
                  <a:rPr lang="en-US" dirty="0"/>
                  <a:t>       n  → p</a:t>
                </a:r>
                <a:r>
                  <a:rPr lang="en-US" baseline="30000" dirty="0"/>
                  <a:t>+</a:t>
                </a:r>
                <a:r>
                  <a:rPr lang="en-US" dirty="0"/>
                  <a:t> + e</a:t>
                </a:r>
                <a:r>
                  <a:rPr lang="en-US" baseline="30000" dirty="0"/>
                  <a:t>-</a:t>
                </a:r>
                <a:r>
                  <a:rPr lang="en-US" dirty="0"/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b="0" i="0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</m:acc>
                  </m:oMath>
                </a14:m>
                <a:endParaRPr lang="el-GR" baseline="30000" dirty="0"/>
              </a:p>
              <a:p>
                <a:pPr marL="0" indent="0">
                  <a:buNone/>
                </a:pPr>
                <a:endParaRPr lang="el-GR" baseline="30000" dirty="0"/>
              </a:p>
              <a:p>
                <a:pPr marL="0" indent="0">
                  <a:buNone/>
                </a:pPr>
                <a:endParaRPr lang="en-GB" baseline="30000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15" name="Content Placeholder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91770640-78CA-498B-A1D3-45248CB24D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4330345"/>
                <a:ext cx="3782291" cy="1371598"/>
              </a:xfrm>
              <a:blipFill>
                <a:blip r:embed="rId3"/>
                <a:stretch>
                  <a:fillRect l="-3226" t="-7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Εικόνα 4" descr="Εικόνα που περιέχει κείμενο, εφημερίδα&#10;&#10;Η περιγραφή δημιουργήθηκε με πολύ υψηλή αξιοπιστία">
            <a:extLst>
              <a:ext uri="{FF2B5EF4-FFF2-40B4-BE49-F238E27FC236}">
                <a16:creationId xmlns="" xmlns:a16="http://schemas.microsoft.com/office/drawing/2014/main" id="{E373A3E0-826F-40CA-A531-D5D84119DD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14309"/>
            <a:ext cx="6428509" cy="3616036"/>
          </a:xfrm>
          <a:prstGeom prst="rect">
            <a:avLst/>
          </a:prstGeom>
        </p:spPr>
      </p:pic>
      <p:pic>
        <p:nvPicPr>
          <p:cNvPr id="17" name="Εικόνα 8" descr="Εικόνα που περιέχει κείμενο, εφημερίδα&#10;&#10;Η περιγραφή δημιουργήθηκε με πολύ υψηλή αξιοπιστία">
            <a:extLst>
              <a:ext uri="{FF2B5EF4-FFF2-40B4-BE49-F238E27FC236}">
                <a16:creationId xmlns="" xmlns:a16="http://schemas.microsoft.com/office/drawing/2014/main" id="{F901C169-5351-41E5-8780-28DF4B8346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9963"/>
          <a:stretch/>
        </p:blipFill>
        <p:spPr>
          <a:xfrm>
            <a:off x="7159436" y="3500635"/>
            <a:ext cx="5153891" cy="33358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Slide Number Placeholder 5">
            <a:extLst>
              <a:ext uri="{FF2B5EF4-FFF2-40B4-BE49-F238E27FC236}">
                <a16:creationId xmlns="" xmlns:a16="http://schemas.microsoft.com/office/drawing/2014/main" id="{5547C284-1069-4995-817C-04FE0830F270}"/>
              </a:ext>
            </a:extLst>
          </p:cNvPr>
          <p:cNvSpPr txBox="1">
            <a:spLocks/>
          </p:cNvSpPr>
          <p:nvPr/>
        </p:nvSpPr>
        <p:spPr>
          <a:xfrm>
            <a:off x="8763000" y="6376398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GB"/>
              <a:t>2</a:t>
            </a:r>
            <a:endParaRPr lang="en-GB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6EE2983F-47A4-46FC-85C3-E77601FFC8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8479" y="5804308"/>
                <a:ext cx="6580908" cy="1032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23427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23427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23427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3427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23427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:r>
                  <a:rPr lang="en-US" dirty="0"/>
                  <a:t>Cowan–</a:t>
                </a:r>
                <a:r>
                  <a:rPr lang="en-US" dirty="0" err="1"/>
                  <a:t>Reines</a:t>
                </a:r>
                <a:r>
                  <a:rPr lang="en-US" dirty="0"/>
                  <a:t> neutrino experiment </a:t>
                </a:r>
                <a:r>
                  <a:rPr lang="en-GB" dirty="0"/>
                  <a:t>– 1956</a:t>
                </a:r>
              </a:p>
              <a:p>
                <a:pPr marL="0" indent="0" algn="r">
                  <a:buNone/>
                </a:pPr>
                <a:r>
                  <a:rPr lang="en-US" dirty="0"/>
                  <a:t/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</m:acc>
                    <m:r>
                      <a:rPr lang="el-GR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+ p</a:t>
                </a:r>
                <a:r>
                  <a:rPr lang="en-US" baseline="30000" dirty="0"/>
                  <a:t>+ </a:t>
                </a:r>
                <a:r>
                  <a:rPr lang="en-US" dirty="0"/>
                  <a:t>→</a:t>
                </a:r>
                <a:r>
                  <a:rPr lang="el-GR" dirty="0"/>
                  <a:t/>
                </a:r>
                <a:r>
                  <a:rPr lang="en-US" dirty="0"/>
                  <a:t>n + e</a:t>
                </a:r>
                <a:r>
                  <a:rPr lang="en-US" baseline="30000" dirty="0"/>
                  <a:t>-</a:t>
                </a:r>
                <a:endParaRPr lang="el-GR" baseline="300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l-GR" baseline="300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baseline="300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6EE2983F-47A4-46FC-85C3-E77601FFC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79" y="5804308"/>
                <a:ext cx="6580908" cy="1032175"/>
              </a:xfrm>
              <a:prstGeom prst="rect">
                <a:avLst/>
              </a:prstGeom>
              <a:blipFill>
                <a:blip r:embed="rId6"/>
                <a:stretch>
                  <a:fillRect t="-9467" r="-1854" b="-130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115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3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F91ECCCE-8F12-4CFB-B09B-7DC0DCFA6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40" y="-92072"/>
            <a:ext cx="10515600" cy="772478"/>
          </a:xfrm>
        </p:spPr>
        <p:txBody>
          <a:bodyPr/>
          <a:lstStyle/>
          <a:p>
            <a:r>
              <a:rPr lang="el-GR" dirty="0" err="1">
                <a:solidFill>
                  <a:schemeClr val="bg1"/>
                </a:solidFill>
                <a:effectLst/>
              </a:rPr>
              <a:t>Νετρίνο</a:t>
            </a:r>
            <a:r>
              <a:rPr lang="el-GR" dirty="0">
                <a:solidFill>
                  <a:schemeClr val="bg1"/>
                </a:solidFill>
                <a:effectLst/>
              </a:rPr>
              <a:t> + </a:t>
            </a:r>
            <a:r>
              <a:rPr lang="en-US" dirty="0">
                <a:solidFill>
                  <a:schemeClr val="bg1"/>
                </a:solidFill>
                <a:effectLst/>
              </a:rPr>
              <a:t>Standard Model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pic>
        <p:nvPicPr>
          <p:cNvPr id="17" name="Θέση περιεχομένου 8">
            <a:extLst>
              <a:ext uri="{FF2B5EF4-FFF2-40B4-BE49-F238E27FC236}">
                <a16:creationId xmlns="" xmlns:a16="http://schemas.microsoft.com/office/drawing/2014/main" id="{B80E6774-D0EC-4986-AF59-7E43618A08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03" y="712490"/>
            <a:ext cx="4547638" cy="4351338"/>
          </a:xfrm>
        </p:spPr>
      </p:pic>
      <p:sp>
        <p:nvSpPr>
          <p:cNvPr id="18" name="Ορθογώνιο 9">
            <a:extLst>
              <a:ext uri="{FF2B5EF4-FFF2-40B4-BE49-F238E27FC236}">
                <a16:creationId xmlns="" xmlns:a16="http://schemas.microsoft.com/office/drawing/2014/main" id="{E87FB676-460E-4188-B725-A30B457BB952}"/>
              </a:ext>
            </a:extLst>
          </p:cNvPr>
          <p:cNvSpPr/>
          <p:nvPr/>
        </p:nvSpPr>
        <p:spPr>
          <a:xfrm>
            <a:off x="387680" y="4140530"/>
            <a:ext cx="2184400" cy="1587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0" name="Ευθύγραμμο βέλος σύνδεσης 11">
            <a:extLst>
              <a:ext uri="{FF2B5EF4-FFF2-40B4-BE49-F238E27FC236}">
                <a16:creationId xmlns="" xmlns:a16="http://schemas.microsoft.com/office/drawing/2014/main" id="{8B013879-592F-4509-AAD8-31962C07E6D4}"/>
              </a:ext>
            </a:extLst>
          </p:cNvPr>
          <p:cNvCxnSpPr>
            <a:cxnSpLocks/>
          </p:cNvCxnSpPr>
          <p:nvPr/>
        </p:nvCxnSpPr>
        <p:spPr>
          <a:xfrm flipV="1">
            <a:off x="2000580" y="4299280"/>
            <a:ext cx="0" cy="118110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19787D35-A328-4416-B6B9-FCA1864F2DC1}"/>
              </a:ext>
            </a:extLst>
          </p:cNvPr>
          <p:cNvSpPr txBox="1">
            <a:spLocks/>
          </p:cNvSpPr>
          <p:nvPr/>
        </p:nvSpPr>
        <p:spPr>
          <a:xfrm>
            <a:off x="52283" y="5486732"/>
            <a:ext cx="3782291" cy="137159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To </a:t>
            </a:r>
            <a:r>
              <a:rPr lang="el-GR" dirty="0"/>
              <a:t>καθιερωμένο πρότυπο</a:t>
            </a:r>
            <a:r>
              <a:rPr lang="en-US" dirty="0"/>
              <a:t> </a:t>
            </a:r>
            <a:r>
              <a:rPr lang="el-GR" dirty="0"/>
              <a:t>προβλέπει ότι τα </a:t>
            </a:r>
            <a:r>
              <a:rPr lang="el-GR" dirty="0" err="1"/>
              <a:t>νετρίνο</a:t>
            </a:r>
            <a:r>
              <a:rPr lang="el-GR" dirty="0"/>
              <a:t> ΔΕΝ έχουν μάζα</a:t>
            </a:r>
            <a:endParaRPr lang="el-GR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l-GR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n-GB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22" name="Εικόνα 14">
            <a:extLst>
              <a:ext uri="{FF2B5EF4-FFF2-40B4-BE49-F238E27FC236}">
                <a16:creationId xmlns="" xmlns:a16="http://schemas.microsoft.com/office/drawing/2014/main" id="{F5E2AC9B-1183-4C7E-AB56-017422B00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080" y="952289"/>
            <a:ext cx="4982553" cy="4534443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="" xmlns:a16="http://schemas.microsoft.com/office/drawing/2014/main" id="{6B41E819-5048-44BE-BEC4-C2EBDBB34D7B}"/>
              </a:ext>
            </a:extLst>
          </p:cNvPr>
          <p:cNvSpPr txBox="1">
            <a:spLocks/>
          </p:cNvSpPr>
          <p:nvPr/>
        </p:nvSpPr>
        <p:spPr>
          <a:xfrm>
            <a:off x="6376883" y="5911911"/>
            <a:ext cx="3782291" cy="5212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l-GR" dirty="0"/>
              <a:t>Κι όμως ΈΧΟΥΝ μάζα!</a:t>
            </a:r>
            <a:endParaRPr lang="el-GR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l-GR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n-GB" baseline="300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0895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="" xmlns:a16="http://schemas.microsoft.com/office/drawing/2014/main" id="{272E7C46-5CE5-42E1-A54D-DF0D2B193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40" y="-92072"/>
            <a:ext cx="10515600" cy="772478"/>
          </a:xfrm>
        </p:spPr>
        <p:txBody>
          <a:bodyPr/>
          <a:lstStyle/>
          <a:p>
            <a:r>
              <a:rPr lang="el-GR" dirty="0" err="1">
                <a:solidFill>
                  <a:schemeClr val="bg1"/>
                </a:solidFill>
                <a:effectLst/>
              </a:rPr>
              <a:t>Νετρίνο</a:t>
            </a:r>
            <a:r>
              <a:rPr lang="el-GR" dirty="0">
                <a:solidFill>
                  <a:schemeClr val="bg1"/>
                </a:solidFill>
                <a:effectLst/>
              </a:rPr>
              <a:t> Αστροφυσικής προέλευσης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="" xmlns:a16="http://schemas.microsoft.com/office/drawing/2014/main" id="{F9BEAFBA-C72D-4118-90E8-87795D577199}"/>
              </a:ext>
            </a:extLst>
          </p:cNvPr>
          <p:cNvSpPr txBox="1">
            <a:spLocks/>
          </p:cNvSpPr>
          <p:nvPr/>
        </p:nvSpPr>
        <p:spPr>
          <a:xfrm>
            <a:off x="1391786" y="3044355"/>
            <a:ext cx="1169814" cy="77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AGNs</a:t>
            </a:r>
            <a:endParaRPr lang="en-GB" sz="24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0790DB0B-802F-478C-85C4-4DFF95331C58}"/>
              </a:ext>
            </a:extLst>
          </p:cNvPr>
          <p:cNvSpPr txBox="1">
            <a:spLocks/>
          </p:cNvSpPr>
          <p:nvPr/>
        </p:nvSpPr>
        <p:spPr>
          <a:xfrm>
            <a:off x="9513459" y="3443300"/>
            <a:ext cx="1169814" cy="77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GRBs</a:t>
            </a:r>
            <a:endParaRPr lang="en-GB" sz="24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EC72A492-7A44-476B-9655-5193F6AE5D5E}"/>
              </a:ext>
            </a:extLst>
          </p:cNvPr>
          <p:cNvSpPr txBox="1">
            <a:spLocks/>
          </p:cNvSpPr>
          <p:nvPr/>
        </p:nvSpPr>
        <p:spPr>
          <a:xfrm>
            <a:off x="4251406" y="955790"/>
            <a:ext cx="2991849" cy="17302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Starburst Galaxies</a:t>
            </a:r>
            <a:endParaRPr lang="en-GB" dirty="0"/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/>
              <a:t>Galaxy Clusters 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/>
              <a:t>Mergers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3FDC113D-D0F4-4421-8358-1A18CD6AD6ED}"/>
              </a:ext>
            </a:extLst>
          </p:cNvPr>
          <p:cNvSpPr txBox="1">
            <a:spLocks/>
          </p:cNvSpPr>
          <p:nvPr/>
        </p:nvSpPr>
        <p:spPr>
          <a:xfrm>
            <a:off x="4645451" y="2808984"/>
            <a:ext cx="2253913" cy="5362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Cosmic Rays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="" xmlns:a16="http://schemas.microsoft.com/office/drawing/2014/main" id="{51FA1210-672E-4352-A545-F6A7932760C1}"/>
              </a:ext>
            </a:extLst>
          </p:cNvPr>
          <p:cNvSpPr txBox="1">
            <a:spLocks/>
          </p:cNvSpPr>
          <p:nvPr/>
        </p:nvSpPr>
        <p:spPr>
          <a:xfrm>
            <a:off x="8377988" y="5015096"/>
            <a:ext cx="1364599" cy="1182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2400" dirty="0"/>
              <a:t>Exotic mergers </a:t>
            </a:r>
            <a:r>
              <a:rPr lang="en-US" sz="2400" dirty="0" err="1"/>
              <a:t>ns+ns</a:t>
            </a:r>
            <a:endParaRPr lang="en-GB" sz="2400" dirty="0"/>
          </a:p>
        </p:txBody>
      </p:sp>
      <p:pic>
        <p:nvPicPr>
          <p:cNvPr id="23" name="Εικόνα 13" descr="Εικόνα που περιέχει αντικείμενο εξωτερικού χώρου, φύση&#10;&#10;Η περιγραφή δημιουργήθηκε με υψηλή αξιοπιστία">
            <a:extLst>
              <a:ext uri="{FF2B5EF4-FFF2-40B4-BE49-F238E27FC236}">
                <a16:creationId xmlns="" xmlns:a16="http://schemas.microsoft.com/office/drawing/2014/main" id="{EFECFD1C-FCAB-457B-A824-166E499DC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4" y="850043"/>
            <a:ext cx="3893501" cy="2180361"/>
          </a:xfrm>
          <a:prstGeom prst="rect">
            <a:avLst/>
          </a:prstGeom>
        </p:spPr>
      </p:pic>
      <p:pic>
        <p:nvPicPr>
          <p:cNvPr id="24" name="Εικόνα 17" descr="Εικόνα που περιέχει αντικείμενο εξωτερικού χώρου, αστέρι&#10;&#10;Η περιγραφή δημιουργήθηκε με πολύ υψηλή αξιοπιστία">
            <a:extLst>
              <a:ext uri="{FF2B5EF4-FFF2-40B4-BE49-F238E27FC236}">
                <a16:creationId xmlns="" xmlns:a16="http://schemas.microsoft.com/office/drawing/2014/main" id="{CCA02FF2-D40A-433B-8B3F-EF5A08977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1" y="3792366"/>
            <a:ext cx="2143125" cy="2143125"/>
          </a:xfrm>
          <a:prstGeom prst="rect">
            <a:avLst/>
          </a:prstGeom>
        </p:spPr>
      </p:pic>
      <p:pic>
        <p:nvPicPr>
          <p:cNvPr id="25" name="Εικόνα 19">
            <a:extLst>
              <a:ext uri="{FF2B5EF4-FFF2-40B4-BE49-F238E27FC236}">
                <a16:creationId xmlns="" xmlns:a16="http://schemas.microsoft.com/office/drawing/2014/main" id="{411EFACC-93EA-46B9-AE16-A8A5FCB02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577" y="3975144"/>
            <a:ext cx="2477116" cy="2780913"/>
          </a:xfrm>
          <a:prstGeom prst="rect">
            <a:avLst/>
          </a:prstGeom>
        </p:spPr>
      </p:pic>
      <p:pic>
        <p:nvPicPr>
          <p:cNvPr id="28" name="Εικόνα 15">
            <a:extLst>
              <a:ext uri="{FF2B5EF4-FFF2-40B4-BE49-F238E27FC236}">
                <a16:creationId xmlns="" xmlns:a16="http://schemas.microsoft.com/office/drawing/2014/main" id="{4D19427F-1F2E-4B8D-96D9-B4EC18AB7D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003" y="728534"/>
            <a:ext cx="4688295" cy="263716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18E28945-736C-489D-841F-12EF693D560A}"/>
              </a:ext>
            </a:extLst>
          </p:cNvPr>
          <p:cNvSpPr txBox="1">
            <a:spLocks/>
          </p:cNvSpPr>
          <p:nvPr/>
        </p:nvSpPr>
        <p:spPr>
          <a:xfrm>
            <a:off x="16428" y="5927392"/>
            <a:ext cx="2253913" cy="890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dirty="0"/>
              <a:t>Supernovae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dirty="0" err="1"/>
              <a:t>Hypernovae</a:t>
            </a:r>
            <a:endParaRPr lang="en-GB" sz="24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="" xmlns:a16="http://schemas.microsoft.com/office/drawing/2014/main" id="{2416E0D6-3FD8-4FB2-AAC2-57B8D623E0D0}"/>
              </a:ext>
            </a:extLst>
          </p:cNvPr>
          <p:cNvSpPr txBox="1">
            <a:spLocks/>
          </p:cNvSpPr>
          <p:nvPr/>
        </p:nvSpPr>
        <p:spPr>
          <a:xfrm>
            <a:off x="2204769" y="3775972"/>
            <a:ext cx="6373746" cy="29612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l-GR" dirty="0"/>
              <a:t>Παραγωγή νετρίνο στις περιοχές όπου </a:t>
            </a:r>
            <a:r>
              <a:rPr lang="el-GR" dirty="0" err="1"/>
              <a:t>αδρόνια</a:t>
            </a:r>
            <a:r>
              <a:rPr lang="el-GR" dirty="0"/>
              <a:t> επιταχύνονται σε υψηλές ενέργειες</a:t>
            </a:r>
          </a:p>
          <a:p>
            <a:pPr marL="0" indent="0" algn="ctr">
              <a:spcBef>
                <a:spcPts val="0"/>
              </a:spcBef>
              <a:buNone/>
            </a:pPr>
            <a:endParaRPr lang="el-GR" dirty="0"/>
          </a:p>
          <a:p>
            <a:pPr marL="0" indent="0" algn="ctr">
              <a:spcBef>
                <a:spcPts val="0"/>
              </a:spcBef>
              <a:buNone/>
            </a:pPr>
            <a:r>
              <a:rPr lang="el-GR" dirty="0"/>
              <a:t>Παλαιότερα αστροφυσικά μοντέλα: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l-GR" dirty="0" err="1"/>
              <a:t>Λεπτονικά</a:t>
            </a:r>
            <a:r>
              <a:rPr lang="el-GR" dirty="0"/>
              <a:t>!</a:t>
            </a:r>
          </a:p>
          <a:p>
            <a:pPr marL="0" indent="0" algn="ctr">
              <a:spcBef>
                <a:spcPts val="0"/>
              </a:spcBef>
              <a:buNone/>
            </a:pPr>
            <a:endParaRPr lang="el-GR" dirty="0"/>
          </a:p>
          <a:p>
            <a:pPr marL="0" indent="0" algn="ctr">
              <a:spcBef>
                <a:spcPts val="0"/>
              </a:spcBef>
              <a:buNone/>
            </a:pPr>
            <a:r>
              <a:rPr lang="el-GR" dirty="0"/>
              <a:t>Πιο σύγχρονα: Μείξη  </a:t>
            </a:r>
            <a:r>
              <a:rPr lang="el-GR" dirty="0" err="1"/>
              <a:t>λεπτονίων</a:t>
            </a:r>
            <a:r>
              <a:rPr lang="el-GR" dirty="0"/>
              <a:t> με </a:t>
            </a:r>
            <a:r>
              <a:rPr lang="el-GR" dirty="0" err="1"/>
              <a:t>αδρόνια</a:t>
            </a:r>
            <a:endParaRPr lang="en-GB" dirty="0"/>
          </a:p>
          <a:p>
            <a:pPr marL="0" indent="0" algn="ctr">
              <a:spcBef>
                <a:spcPts val="0"/>
              </a:spcBef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553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="" xmlns:a16="http://schemas.microsoft.com/office/drawing/2014/main" id="{272E7C46-5CE5-42E1-A54D-DF0D2B193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40" y="-92072"/>
            <a:ext cx="10515600" cy="772478"/>
          </a:xfrm>
        </p:spPr>
        <p:txBody>
          <a:bodyPr/>
          <a:lstStyle/>
          <a:p>
            <a:r>
              <a:rPr lang="el-GR" dirty="0" err="1">
                <a:solidFill>
                  <a:schemeClr val="bg1"/>
                </a:solidFill>
                <a:effectLst/>
              </a:rPr>
              <a:t>Νετρίνο</a:t>
            </a:r>
            <a:r>
              <a:rPr lang="el-GR" dirty="0">
                <a:solidFill>
                  <a:schemeClr val="bg1"/>
                </a:solidFill>
                <a:effectLst/>
              </a:rPr>
              <a:t> Αστροφυσικής προέλευσης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="" xmlns:a16="http://schemas.microsoft.com/office/drawing/2014/main" id="{F9BEAFBA-C72D-4118-90E8-87795D577199}"/>
              </a:ext>
            </a:extLst>
          </p:cNvPr>
          <p:cNvSpPr txBox="1">
            <a:spLocks/>
          </p:cNvSpPr>
          <p:nvPr/>
        </p:nvSpPr>
        <p:spPr>
          <a:xfrm>
            <a:off x="1391786" y="3044355"/>
            <a:ext cx="1169814" cy="77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AGNs</a:t>
            </a:r>
            <a:endParaRPr lang="en-GB" sz="24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0790DB0B-802F-478C-85C4-4DFF95331C58}"/>
              </a:ext>
            </a:extLst>
          </p:cNvPr>
          <p:cNvSpPr txBox="1">
            <a:spLocks/>
          </p:cNvSpPr>
          <p:nvPr/>
        </p:nvSpPr>
        <p:spPr>
          <a:xfrm>
            <a:off x="9513459" y="3443300"/>
            <a:ext cx="1169814" cy="7724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GRBs</a:t>
            </a:r>
            <a:endParaRPr lang="en-GB" sz="24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EC72A492-7A44-476B-9655-5193F6AE5D5E}"/>
              </a:ext>
            </a:extLst>
          </p:cNvPr>
          <p:cNvSpPr txBox="1">
            <a:spLocks/>
          </p:cNvSpPr>
          <p:nvPr/>
        </p:nvSpPr>
        <p:spPr>
          <a:xfrm>
            <a:off x="4251406" y="955790"/>
            <a:ext cx="2991849" cy="17302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Starburst Galaxies</a:t>
            </a:r>
            <a:endParaRPr lang="en-GB" dirty="0"/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/>
              <a:t>Galaxy Clusters 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dirty="0"/>
              <a:t>Mergers</a:t>
            </a: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3FDC113D-D0F4-4421-8358-1A18CD6AD6ED}"/>
              </a:ext>
            </a:extLst>
          </p:cNvPr>
          <p:cNvSpPr txBox="1">
            <a:spLocks/>
          </p:cNvSpPr>
          <p:nvPr/>
        </p:nvSpPr>
        <p:spPr>
          <a:xfrm>
            <a:off x="4645451" y="2808984"/>
            <a:ext cx="2253913" cy="5362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Cosmic Rays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="" xmlns:a16="http://schemas.microsoft.com/office/drawing/2014/main" id="{51FA1210-672E-4352-A545-F6A7932760C1}"/>
              </a:ext>
            </a:extLst>
          </p:cNvPr>
          <p:cNvSpPr txBox="1">
            <a:spLocks/>
          </p:cNvSpPr>
          <p:nvPr/>
        </p:nvSpPr>
        <p:spPr>
          <a:xfrm>
            <a:off x="8377988" y="5015096"/>
            <a:ext cx="1364599" cy="1182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2400" dirty="0"/>
              <a:t>Exotic mergers </a:t>
            </a:r>
            <a:r>
              <a:rPr lang="en-US" sz="2400" dirty="0" err="1"/>
              <a:t>ns+ns</a:t>
            </a:r>
            <a:endParaRPr lang="en-GB" sz="2400" dirty="0"/>
          </a:p>
        </p:txBody>
      </p:sp>
      <p:pic>
        <p:nvPicPr>
          <p:cNvPr id="23" name="Εικόνα 13" descr="Εικόνα που περιέχει αντικείμενο εξωτερικού χώρου, φύση&#10;&#10;Η περιγραφή δημιουργήθηκε με υψηλή αξιοπιστία">
            <a:extLst>
              <a:ext uri="{FF2B5EF4-FFF2-40B4-BE49-F238E27FC236}">
                <a16:creationId xmlns="" xmlns:a16="http://schemas.microsoft.com/office/drawing/2014/main" id="{EFECFD1C-FCAB-457B-A824-166E499DC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4" y="850043"/>
            <a:ext cx="3893501" cy="2180361"/>
          </a:xfrm>
          <a:prstGeom prst="rect">
            <a:avLst/>
          </a:prstGeom>
        </p:spPr>
      </p:pic>
      <p:pic>
        <p:nvPicPr>
          <p:cNvPr id="24" name="Εικόνα 17" descr="Εικόνα που περιέχει αντικείμενο εξωτερικού χώρου, αστέρι&#10;&#10;Η περιγραφή δημιουργήθηκε με πολύ υψηλή αξιοπιστία">
            <a:extLst>
              <a:ext uri="{FF2B5EF4-FFF2-40B4-BE49-F238E27FC236}">
                <a16:creationId xmlns="" xmlns:a16="http://schemas.microsoft.com/office/drawing/2014/main" id="{CCA02FF2-D40A-433B-8B3F-EF5A08977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1" y="3792366"/>
            <a:ext cx="2143125" cy="2143125"/>
          </a:xfrm>
          <a:prstGeom prst="rect">
            <a:avLst/>
          </a:prstGeom>
        </p:spPr>
      </p:pic>
      <p:pic>
        <p:nvPicPr>
          <p:cNvPr id="25" name="Εικόνα 19">
            <a:extLst>
              <a:ext uri="{FF2B5EF4-FFF2-40B4-BE49-F238E27FC236}">
                <a16:creationId xmlns="" xmlns:a16="http://schemas.microsoft.com/office/drawing/2014/main" id="{411EFACC-93EA-46B9-AE16-A8A5FCB02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577" y="3975144"/>
            <a:ext cx="2477116" cy="2780913"/>
          </a:xfrm>
          <a:prstGeom prst="rect">
            <a:avLst/>
          </a:prstGeom>
        </p:spPr>
      </p:pic>
      <p:pic>
        <p:nvPicPr>
          <p:cNvPr id="28" name="Εικόνα 15">
            <a:extLst>
              <a:ext uri="{FF2B5EF4-FFF2-40B4-BE49-F238E27FC236}">
                <a16:creationId xmlns="" xmlns:a16="http://schemas.microsoft.com/office/drawing/2014/main" id="{4D19427F-1F2E-4B8D-96D9-B4EC18AB7D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003" y="728534"/>
            <a:ext cx="4688295" cy="263716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18E28945-736C-489D-841F-12EF693D560A}"/>
              </a:ext>
            </a:extLst>
          </p:cNvPr>
          <p:cNvSpPr txBox="1">
            <a:spLocks/>
          </p:cNvSpPr>
          <p:nvPr/>
        </p:nvSpPr>
        <p:spPr>
          <a:xfrm>
            <a:off x="16428" y="5927392"/>
            <a:ext cx="2253913" cy="890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dirty="0"/>
              <a:t>Supernovae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400" dirty="0" err="1"/>
              <a:t>Hypernovae</a:t>
            </a:r>
            <a:endParaRPr lang="en-GB" sz="24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="" xmlns:a16="http://schemas.microsoft.com/office/drawing/2014/main" id="{2416E0D6-3FD8-4FB2-AAC2-57B8D623E0D0}"/>
              </a:ext>
            </a:extLst>
          </p:cNvPr>
          <p:cNvSpPr txBox="1">
            <a:spLocks/>
          </p:cNvSpPr>
          <p:nvPr/>
        </p:nvSpPr>
        <p:spPr>
          <a:xfrm>
            <a:off x="2204769" y="3775972"/>
            <a:ext cx="6373746" cy="29612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GB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8C075E1-BC2D-4C8E-AEB8-3007A26E79FB}"/>
                  </a:ext>
                </a:extLst>
              </p:cNvPr>
              <p:cNvSpPr/>
              <p:nvPr/>
            </p:nvSpPr>
            <p:spPr>
              <a:xfrm>
                <a:off x="2337624" y="3960477"/>
                <a:ext cx="6096000" cy="27517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indent="0" algn="ctr">
                  <a:buNone/>
                </a:pPr>
                <a:r>
                  <a:rPr lang="el-GR" sz="2800" dirty="0">
                    <a:solidFill>
                      <a:srgbClr val="000066"/>
                    </a:solidFill>
                  </a:rPr>
                  <a:t>Επιτάχυνση </a:t>
                </a:r>
                <a:r>
                  <a:rPr lang="el-GR" sz="2800" dirty="0" err="1">
                    <a:solidFill>
                      <a:srgbClr val="000066"/>
                    </a:solidFill>
                  </a:rPr>
                  <a:t>αδρονίων</a:t>
                </a:r>
                <a:r>
                  <a:rPr lang="el-GR" sz="2800" dirty="0">
                    <a:solidFill>
                      <a:srgbClr val="000066"/>
                    </a:solidFill>
                  </a:rPr>
                  <a:t> → ν</a:t>
                </a:r>
                <a:endParaRPr lang="en-US" sz="2800" dirty="0">
                  <a:solidFill>
                    <a:srgbClr val="000066"/>
                  </a:solidFill>
                </a:endParaRP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rgbClr val="000066"/>
                    </a:solidFill>
                  </a:rPr>
                  <a:t>p</a:t>
                </a:r>
                <a:r>
                  <a:rPr lang="en-US" sz="2800" baseline="30000" dirty="0">
                    <a:solidFill>
                      <a:srgbClr val="000066"/>
                    </a:solidFill>
                  </a:rPr>
                  <a:t>+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 (p</a:t>
                </a:r>
                <a:r>
                  <a:rPr lang="en-US" sz="2800" baseline="30000" dirty="0">
                    <a:solidFill>
                      <a:srgbClr val="000066"/>
                    </a:solidFill>
                  </a:rPr>
                  <a:t> +</a:t>
                </a:r>
                <a:r>
                  <a:rPr lang="en-US" sz="2800" dirty="0">
                    <a:solidFill>
                      <a:srgbClr val="000066"/>
                    </a:solidFill>
                  </a:rPr>
                  <a:t/>
                </a:r>
                <a:r>
                  <a:rPr lang="el-GR" sz="2800" dirty="0">
                    <a:solidFill>
                      <a:srgbClr val="000066"/>
                    </a:solidFill>
                  </a:rPr>
                  <a:t>ή γ) → … + π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±</a:t>
                </a:r>
                <a:r>
                  <a:rPr lang="el-GR" sz="2800" dirty="0">
                    <a:solidFill>
                      <a:srgbClr val="000066"/>
                    </a:solidFill>
                  </a:rPr>
                  <a:t> / </a:t>
                </a:r>
                <a:r>
                  <a:rPr lang="en-US" sz="2800" dirty="0">
                    <a:solidFill>
                      <a:srgbClr val="000066"/>
                    </a:solidFill>
                  </a:rPr>
                  <a:t>K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 ±</a:t>
                </a:r>
                <a:r>
                  <a:rPr lang="el-GR" sz="2800" dirty="0">
                    <a:solidFill>
                      <a:srgbClr val="000066"/>
                    </a:solidFill>
                  </a:rPr>
                  <a:t> + …</a:t>
                </a:r>
              </a:p>
              <a:p>
                <a:pPr marL="0" indent="0">
                  <a:buNone/>
                </a:pPr>
                <a:r>
                  <a:rPr lang="el-GR" sz="2800" dirty="0">
                    <a:solidFill>
                      <a:srgbClr val="000066"/>
                    </a:solidFill>
                  </a:rPr>
                  <a:t>π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±</a:t>
                </a:r>
                <a:r>
                  <a:rPr lang="el-GR" sz="2800" dirty="0">
                    <a:solidFill>
                      <a:srgbClr val="000066"/>
                    </a:solidFill>
                  </a:rPr>
                  <a:t> / </a:t>
                </a:r>
                <a:r>
                  <a:rPr lang="en-US" sz="2800" dirty="0">
                    <a:solidFill>
                      <a:srgbClr val="000066"/>
                    </a:solidFill>
                  </a:rPr>
                  <a:t>K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 ±</a:t>
                </a:r>
                <a:r>
                  <a:rPr lang="el-GR" sz="2800" dirty="0">
                    <a:solidFill>
                      <a:srgbClr val="000066"/>
                    </a:solidFill>
                  </a:rPr>
                  <a:t> →</a:t>
                </a:r>
                <a:r>
                  <a:rPr lang="en-US" sz="2800" dirty="0">
                    <a:solidFill>
                      <a:srgbClr val="000066"/>
                    </a:solidFill>
                  </a:rPr>
                  <a:t> … +</a:t>
                </a:r>
                <a:r>
                  <a:rPr lang="el-GR" sz="2800" dirty="0">
                    <a:solidFill>
                      <a:srgbClr val="000066"/>
                    </a:solidFill>
                  </a:rPr>
                  <a:t/>
                </a:r>
                <a:r>
                  <a:rPr lang="el-GR" sz="2800" dirty="0" err="1">
                    <a:solidFill>
                      <a:srgbClr val="000066"/>
                    </a:solidFill>
                  </a:rPr>
                  <a:t>ν</a:t>
                </a:r>
                <a:r>
                  <a:rPr lang="el-GR" sz="2800" baseline="-25000" dirty="0" err="1">
                    <a:solidFill>
                      <a:srgbClr val="000066"/>
                    </a:solidFill>
                  </a:rPr>
                  <a:t>μ</a:t>
                </a:r>
                <a:r>
                  <a:rPr lang="el-GR" sz="2800" dirty="0">
                    <a:solidFill>
                      <a:srgbClr val="000066"/>
                    </a:solidFill>
                  </a:rPr>
                  <a:t> /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2800" i="1">
                            <a:solidFill>
                              <a:srgbClr val="00006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2800" dirty="0">
                    <a:solidFill>
                      <a:srgbClr val="000066"/>
                    </a:solidFill>
                  </a:rPr>
                  <a:t/>
                </a:r>
                <a:r>
                  <a:rPr lang="en-US" sz="2800" dirty="0">
                    <a:solidFill>
                      <a:srgbClr val="000066"/>
                    </a:solidFill>
                  </a:rPr>
                  <a:t>+ </a:t>
                </a:r>
                <a:r>
                  <a:rPr lang="el-GR" sz="2800" dirty="0">
                    <a:solidFill>
                      <a:srgbClr val="000066"/>
                    </a:solidFill>
                  </a:rPr>
                  <a:t>μ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 ±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 …</a:t>
                </a:r>
                <a:endParaRPr lang="el-GR" sz="2800" dirty="0">
                  <a:solidFill>
                    <a:srgbClr val="000066"/>
                  </a:solidFill>
                </a:endParaRPr>
              </a:p>
              <a:p>
                <a:pPr marL="0" indent="0">
                  <a:buNone/>
                </a:pPr>
                <a:r>
                  <a:rPr lang="el-GR" sz="2800" dirty="0">
                    <a:solidFill>
                      <a:srgbClr val="000066"/>
                    </a:solidFill>
                  </a:rPr>
                  <a:t>μ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 ± </a:t>
                </a:r>
                <a:r>
                  <a:rPr lang="el-GR" sz="2800" dirty="0">
                    <a:solidFill>
                      <a:srgbClr val="000066"/>
                    </a:solidFill>
                  </a:rPr>
                  <a:t>→ </a:t>
                </a:r>
                <a:r>
                  <a:rPr lang="en-US" sz="2800" dirty="0">
                    <a:solidFill>
                      <a:srgbClr val="000066"/>
                    </a:solidFill>
                  </a:rPr>
                  <a:t>e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 ±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2800" i="1">
                            <a:solidFill>
                              <a:srgbClr val="00006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2800" dirty="0">
                    <a:solidFill>
                      <a:srgbClr val="000066"/>
                    </a:solidFill>
                  </a:rPr>
                  <a:t> /</a:t>
                </a:r>
                <a:r>
                  <a:rPr lang="el-GR" sz="2800" dirty="0" err="1">
                    <a:solidFill>
                      <a:srgbClr val="000066"/>
                    </a:solidFill>
                  </a:rPr>
                  <a:t>ν</a:t>
                </a:r>
                <a:r>
                  <a:rPr lang="el-GR" sz="2800" baseline="-25000" dirty="0" err="1">
                    <a:solidFill>
                      <a:srgbClr val="000066"/>
                    </a:solidFill>
                  </a:rPr>
                  <a:t>μ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</a:t>
                </a:r>
                <a:r>
                  <a:rPr lang="el-GR" sz="2800" dirty="0">
                    <a:solidFill>
                      <a:srgbClr val="000066"/>
                    </a:solidFill>
                  </a:rPr>
                  <a:t> ν</a:t>
                </a:r>
                <a:r>
                  <a:rPr lang="en-US" sz="2800" baseline="-25000" dirty="0">
                    <a:solidFill>
                      <a:srgbClr val="000066"/>
                    </a:solidFill>
                  </a:rPr>
                  <a:t>e</a:t>
                </a:r>
                <a:r>
                  <a:rPr lang="el-GR" sz="2800" dirty="0">
                    <a:solidFill>
                      <a:srgbClr val="000066"/>
                    </a:solidFill>
                  </a:rPr>
                  <a:t> /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2800" i="1">
                            <a:solidFill>
                              <a:srgbClr val="00006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e>
                    </m:acc>
                  </m:oMath>
                </a14:m>
                <a:r>
                  <a:rPr lang="el-GR" sz="2800" dirty="0">
                    <a:solidFill>
                      <a:srgbClr val="000066"/>
                    </a:solidFill>
                  </a:rPr>
                  <a:t/>
                </a:r>
                <a:r>
                  <a:rPr lang="en-US" sz="2800" dirty="0">
                    <a:solidFill>
                      <a:srgbClr val="000066"/>
                    </a:solidFill>
                  </a:rPr>
                  <a:t>+ …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rgbClr val="000066"/>
                    </a:solidFill>
                  </a:rPr>
                  <a:t>n </a:t>
                </a:r>
                <a:r>
                  <a:rPr lang="el-GR" sz="2800" dirty="0">
                    <a:solidFill>
                      <a:srgbClr val="000066"/>
                    </a:solidFill>
                  </a:rPr>
                  <a:t>→</a:t>
                </a:r>
                <a:r>
                  <a:rPr lang="en-US" sz="2800" dirty="0">
                    <a:solidFill>
                      <a:srgbClr val="000066"/>
                    </a:solidFill>
                  </a:rPr>
                  <a:t> p</a:t>
                </a:r>
                <a:r>
                  <a:rPr lang="en-US" sz="2800" baseline="30000" dirty="0">
                    <a:solidFill>
                      <a:srgbClr val="000066"/>
                    </a:solidFill>
                  </a:rPr>
                  <a:t>+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 e</a:t>
                </a:r>
                <a:r>
                  <a:rPr lang="en-US" sz="2800" baseline="30000" dirty="0">
                    <a:solidFill>
                      <a:srgbClr val="000066"/>
                    </a:solidFill>
                  </a:rPr>
                  <a:t>-</a:t>
                </a:r>
                <a:r>
                  <a:rPr lang="en-US" sz="2800" dirty="0">
                    <a:solidFill>
                      <a:srgbClr val="000066"/>
                    </a:solidFill>
                  </a:rPr>
                  <a:t> +</a:t>
                </a:r>
                <a:r>
                  <a:rPr lang="el-GR" sz="2800" dirty="0">
                    <a:solidFill>
                      <a:srgbClr val="000066"/>
                    </a:solidFill>
                  </a:rPr>
                  <a:t/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2800" i="1">
                            <a:solidFill>
                              <a:srgbClr val="00006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2800" i="1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>
                                <a:solidFill>
                                  <a:srgbClr val="00006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800" dirty="0">
                    <a:solidFill>
                      <a:srgbClr val="000066"/>
                    </a:solidFill>
                  </a:rPr>
                  <a:t/>
                </a:r>
              </a:p>
              <a:p>
                <a:pPr marL="0" indent="0">
                  <a:buNone/>
                </a:pPr>
                <a:r>
                  <a:rPr lang="el-GR" sz="2800" dirty="0">
                    <a:solidFill>
                      <a:srgbClr val="000066"/>
                    </a:solidFill>
                  </a:rPr>
                  <a:t>π</a:t>
                </a:r>
                <a:r>
                  <a:rPr lang="el-GR" sz="2800" baseline="30000" dirty="0">
                    <a:solidFill>
                      <a:srgbClr val="000066"/>
                    </a:solidFill>
                  </a:rPr>
                  <a:t>0</a:t>
                </a:r>
                <a:r>
                  <a:rPr lang="en-US" sz="2800" baseline="30000" dirty="0">
                    <a:solidFill>
                      <a:srgbClr val="000066"/>
                    </a:solidFill>
                  </a:rPr>
                  <a:t/>
                </a:r>
                <a:r>
                  <a:rPr lang="el-GR" sz="2800" dirty="0">
                    <a:solidFill>
                      <a:srgbClr val="000066"/>
                    </a:solidFill>
                  </a:rPr>
                  <a:t>→ γ + γ</a:t>
                </a:r>
                <a:endParaRPr lang="en-US" sz="2800" dirty="0">
                  <a:solidFill>
                    <a:srgbClr val="000066"/>
                  </a:solidFill>
                </a:endParaRP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D8C075E1-BC2D-4C8E-AEB8-3007A26E79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624" y="3960477"/>
                <a:ext cx="6096000" cy="2751779"/>
              </a:xfrm>
              <a:prstGeom prst="rect">
                <a:avLst/>
              </a:prstGeom>
              <a:blipFill>
                <a:blip r:embed="rId6"/>
                <a:stretch>
                  <a:fillRect l="-2000" t="-2217" b="-5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1786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6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BD3ECD10-7F4F-45A9-B981-D863469AF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38" y="-92072"/>
            <a:ext cx="10515600" cy="772478"/>
          </a:xfrm>
        </p:spPr>
        <p:txBody>
          <a:bodyPr/>
          <a:lstStyle/>
          <a:p>
            <a:r>
              <a:rPr lang="el-GR" dirty="0" err="1">
                <a:solidFill>
                  <a:schemeClr val="bg1"/>
                </a:solidFill>
                <a:effectLst/>
              </a:rPr>
              <a:t>Νετρίνο</a:t>
            </a:r>
            <a:r>
              <a:rPr lang="el-GR" dirty="0">
                <a:solidFill>
                  <a:schemeClr val="bg1"/>
                </a:solidFill>
                <a:effectLst/>
              </a:rPr>
              <a:t>  - φορείς πληροφορίας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="" xmlns:a16="http://schemas.microsoft.com/office/drawing/2014/main" id="{75CB57FD-90BB-404E-B2D5-4B28E4BC2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32" y="4854456"/>
            <a:ext cx="7335257" cy="1781174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l-GR" dirty="0"/>
              <a:t>ν → Αλληλεπιδρούν </a:t>
            </a:r>
            <a:r>
              <a:rPr lang="el-GR" dirty="0" smtClean="0"/>
              <a:t>αποκλειστικά μέσω </a:t>
            </a:r>
            <a:r>
              <a:rPr lang="el-GR" dirty="0"/>
              <a:t>ασθενούς </a:t>
            </a:r>
            <a:r>
              <a:rPr lang="el-GR" dirty="0" smtClean="0"/>
              <a:t>αλληλεπίδρασης κατά το ΚΠ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9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l-GR" dirty="0"/>
              <a:t>Ταξιδεύουν σε ευθύγραμμες τροχιές!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l-GR" dirty="0"/>
              <a:t>Πρακτικά, δεν </a:t>
            </a:r>
            <a:r>
              <a:rPr lang="el-GR" dirty="0" err="1" smtClean="0"/>
              <a:t>αποροφώνται</a:t>
            </a:r>
            <a:r>
              <a:rPr lang="el-GR" dirty="0" smtClean="0"/>
              <a:t> </a:t>
            </a:r>
            <a:r>
              <a:rPr lang="el-GR" dirty="0"/>
              <a:t>από την </a:t>
            </a:r>
            <a:r>
              <a:rPr lang="el-GR" dirty="0" err="1"/>
              <a:t>μεσοαστρική</a:t>
            </a:r>
            <a:r>
              <a:rPr lang="el-GR" dirty="0"/>
              <a:t> ύλη!</a:t>
            </a:r>
          </a:p>
        </p:txBody>
      </p:sp>
      <p:pic>
        <p:nvPicPr>
          <p:cNvPr id="5" name="Εικόνα 7" descr="Εικόνα που περιέχει στιγμιότυπο οθόνης&#10;&#10;Η περιγραφή δημιουργήθηκε με υψηλή αξιοπιστία">
            <a:extLst>
              <a:ext uri="{FF2B5EF4-FFF2-40B4-BE49-F238E27FC236}">
                <a16:creationId xmlns="" xmlns:a16="http://schemas.microsoft.com/office/drawing/2014/main" id="{2463F40C-0E37-4C9D-9F75-9D57939A24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" y="840414"/>
            <a:ext cx="6609347" cy="3543015"/>
          </a:xfrm>
          <a:prstGeom prst="rect">
            <a:avLst/>
          </a:prstGeom>
        </p:spPr>
      </p:pic>
      <p:sp>
        <p:nvSpPr>
          <p:cNvPr id="7" name="Θέση περιεχομένου 2">
            <a:extLst>
              <a:ext uri="{FF2B5EF4-FFF2-40B4-BE49-F238E27FC236}">
                <a16:creationId xmlns="" xmlns:a16="http://schemas.microsoft.com/office/drawing/2014/main" id="{EE41A99B-BCEA-4FED-A97C-1AF17C4E41E5}"/>
              </a:ext>
            </a:extLst>
          </p:cNvPr>
          <p:cNvSpPr txBox="1">
            <a:spLocks/>
          </p:cNvSpPr>
          <p:nvPr/>
        </p:nvSpPr>
        <p:spPr>
          <a:xfrm>
            <a:off x="7050502" y="1155026"/>
            <a:ext cx="5000625" cy="2743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l-GR" sz="2400" dirty="0"/>
              <a:t>Για την εξερεύνηση των φαινομένων υψηλής ενέργειας στο σύμπαν απαιτείται συνδυασμός πληροφορίας από:</a:t>
            </a:r>
          </a:p>
          <a:p>
            <a:pPr>
              <a:spcBef>
                <a:spcPts val="0"/>
              </a:spcBef>
            </a:pPr>
            <a:r>
              <a:rPr lang="el-GR" sz="2400" dirty="0"/>
              <a:t>φωτόνια</a:t>
            </a:r>
          </a:p>
          <a:p>
            <a:pPr>
              <a:spcBef>
                <a:spcPts val="0"/>
              </a:spcBef>
            </a:pPr>
            <a:r>
              <a:rPr lang="el-GR" sz="2400" dirty="0" err="1"/>
              <a:t>νετρίνο</a:t>
            </a:r>
            <a:r>
              <a:rPr lang="el-GR" sz="2400" dirty="0"/>
              <a:t> </a:t>
            </a:r>
          </a:p>
          <a:p>
            <a:pPr>
              <a:spcBef>
                <a:spcPts val="0"/>
              </a:spcBef>
            </a:pPr>
            <a:r>
              <a:rPr lang="el-GR" sz="2400" dirty="0" err="1"/>
              <a:t>βαρυτικά</a:t>
            </a:r>
            <a:r>
              <a:rPr lang="el-GR" sz="2400" dirty="0"/>
              <a:t> κύματα </a:t>
            </a:r>
          </a:p>
          <a:p>
            <a:pPr>
              <a:spcBef>
                <a:spcPts val="0"/>
              </a:spcBef>
            </a:pPr>
            <a:r>
              <a:rPr lang="el-GR" sz="2400" dirty="0"/>
              <a:t>κοσμικές ακτίνες 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l-GR" dirty="0"/>
          </a:p>
        </p:txBody>
      </p:sp>
      <p:pic>
        <p:nvPicPr>
          <p:cNvPr id="9" name="Picture 14">
            <a:extLst>
              <a:ext uri="{FF2B5EF4-FFF2-40B4-BE49-F238E27FC236}">
                <a16:creationId xmlns="" xmlns:a16="http://schemas.microsoft.com/office/drawing/2014/main" id="{8098E246-4C20-4F00-AD32-325DE59FE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037" y="4032998"/>
            <a:ext cx="4866064" cy="27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5776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26AAC1-9274-4DC2-A2E3-664BF23F6EBD}"/>
              </a:ext>
            </a:extLst>
          </p:cNvPr>
          <p:cNvSpPr txBox="1"/>
          <p:nvPr/>
        </p:nvSpPr>
        <p:spPr>
          <a:xfrm>
            <a:off x="1940766" y="1"/>
            <a:ext cx="7613261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i="1" dirty="0" err="1">
                <a:solidFill>
                  <a:schemeClr val="bg1"/>
                </a:solidFill>
                <a:cs typeface="Calibri"/>
              </a:rPr>
              <a:t>Ανίχνευση</a:t>
            </a:r>
            <a:r>
              <a:rPr lang="en-US" sz="3600" b="1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US" sz="3600" b="1" i="1" dirty="0" err="1">
                <a:solidFill>
                  <a:schemeClr val="bg1"/>
                </a:solidFill>
                <a:cs typeface="Calibri"/>
              </a:rPr>
              <a:t>νετρίνων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E4FB372-4BAC-449D-AD91-EC188B5808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492" y="1632972"/>
            <a:ext cx="4130397" cy="3221602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xmlns="" id="{6510B786-C9FB-4851-9C6F-290082E2EA41}"/>
              </a:ext>
            </a:extLst>
          </p:cNvPr>
          <p:cNvSpPr txBox="1"/>
          <p:nvPr/>
        </p:nvSpPr>
        <p:spPr>
          <a:xfrm>
            <a:off x="4710206" y="1798471"/>
            <a:ext cx="7292306" cy="21544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2200" dirty="0"/>
              <a:t>Τα </a:t>
            </a:r>
            <a:r>
              <a:rPr lang="el-GR" sz="2200" dirty="0" err="1"/>
              <a:t>νετρίνα</a:t>
            </a:r>
            <a:r>
              <a:rPr lang="el-GR" sz="2200" dirty="0"/>
              <a:t> </a:t>
            </a:r>
            <a:r>
              <a:rPr lang="el-GR" sz="2200" dirty="0" err="1"/>
              <a:t>αλληλεπιδρούν</a:t>
            </a:r>
            <a:r>
              <a:rPr lang="el-GR" sz="2200" dirty="0"/>
              <a:t> με:</a:t>
            </a:r>
            <a:endParaRPr lang="el-GR" sz="2200" dirty="0">
              <a:cs typeface="Calibri"/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l-GR" sz="2200" dirty="0"/>
              <a:t>Αλληλεπίδραση φορτισμένου ρεύματος παράγοντας τα αντίστοιχα </a:t>
            </a:r>
            <a:r>
              <a:rPr lang="el-GR" sz="2200" dirty="0" err="1"/>
              <a:t>λεπτόνια</a:t>
            </a:r>
            <a:endParaRPr lang="el-GR" sz="2200" dirty="0">
              <a:cs typeface="Calibri"/>
            </a:endParaRP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l-GR" sz="2200" dirty="0"/>
              <a:t>Αλληλεπίδραση ουδέτερου ρεύματος παράγοντας </a:t>
            </a:r>
            <a:r>
              <a:rPr lang="el-GR" sz="2200" dirty="0" err="1"/>
              <a:t>αδρονικό</a:t>
            </a:r>
            <a:r>
              <a:rPr lang="el-GR" sz="2200" dirty="0"/>
              <a:t> καταιγισμό </a:t>
            </a:r>
            <a:endParaRPr lang="el-GR" sz="2200">
              <a:cs typeface="Calibri"/>
            </a:endParaRPr>
          </a:p>
          <a:p>
            <a:pPr lvl="1"/>
            <a:endParaRPr lang="el-GR" sz="2400" dirty="0">
              <a:cs typeface="Calibri"/>
            </a:endParaRP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xmlns="" id="{8A98615F-86AF-44FF-98BE-DB754B3B60FD}"/>
              </a:ext>
            </a:extLst>
          </p:cNvPr>
          <p:cNvSpPr txBox="1"/>
          <p:nvPr/>
        </p:nvSpPr>
        <p:spPr>
          <a:xfrm>
            <a:off x="273150" y="5272513"/>
            <a:ext cx="4294365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i="1" dirty="0"/>
              <a:t>Χρησιμοποιούμε τη Γη ώς στόχο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i="1" dirty="0"/>
              <a:t>Σωματίδια με ανοδική πορεία προέρχονται σίγουρα απο νετρίνα!</a:t>
            </a:r>
            <a:endParaRPr lang="el-GR" sz="2000" i="1" dirty="0">
              <a:cs typeface="Calibri" panose="020F0502020204030204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l-GR" sz="20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BA30511-6C7C-471B-A163-FFEE26D79E36}"/>
              </a:ext>
            </a:extLst>
          </p:cNvPr>
          <p:cNvSpPr txBox="1"/>
          <p:nvPr/>
        </p:nvSpPr>
        <p:spPr>
          <a:xfrm>
            <a:off x="11654971" y="6484256"/>
            <a:ext cx="538841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16242FB-F4A4-498D-9D43-8D2B3E4B7772}"/>
              </a:ext>
            </a:extLst>
          </p:cNvPr>
          <p:cNvSpPr txBox="1"/>
          <p:nvPr/>
        </p:nvSpPr>
        <p:spPr>
          <a:xfrm>
            <a:off x="5177973" y="5468254"/>
            <a:ext cx="5573485" cy="144655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200" dirty="0">
                <a:cs typeface="Calibri"/>
              </a:rPr>
              <a:t>Ανακατασκευάζοντας τις τροχιές των </a:t>
            </a:r>
            <a:r>
              <a:rPr lang="el-GR" sz="2200" dirty="0" err="1">
                <a:cs typeface="Calibri"/>
              </a:rPr>
              <a:t>μιονίων</a:t>
            </a:r>
            <a:r>
              <a:rPr lang="el-GR" sz="2200" dirty="0">
                <a:cs typeface="Calibri"/>
              </a:rPr>
              <a:t> ή τους καταιγισμούς μπορεί να εντοπιστεί η κατεύθυνση του </a:t>
            </a:r>
            <a:r>
              <a:rPr lang="el-GR" sz="2200" dirty="0" err="1">
                <a:cs typeface="Calibri"/>
              </a:rPr>
              <a:t>νετρίνου</a:t>
            </a:r>
            <a:endParaRPr lang="el-GR" sz="2200" dirty="0">
              <a:cs typeface="Calibri"/>
            </a:endParaRPr>
          </a:p>
          <a:p>
            <a:pPr algn="l"/>
            <a:endParaRPr lang="en-US" sz="2200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0E2A150-42E8-4277-8DE0-CBD05B4C47AC}"/>
              </a:ext>
            </a:extLst>
          </p:cNvPr>
          <p:cNvSpPr txBox="1"/>
          <p:nvPr/>
        </p:nvSpPr>
        <p:spPr>
          <a:xfrm>
            <a:off x="4706258" y="3953328"/>
            <a:ext cx="4874985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200" i="1" dirty="0">
                <a:cs typeface="Calibri"/>
              </a:rPr>
              <a:t>Τα </a:t>
            </a:r>
            <a:r>
              <a:rPr lang="en-US" sz="2200" i="1" dirty="0" err="1">
                <a:cs typeface="Calibri"/>
              </a:rPr>
              <a:t>λε</a:t>
            </a:r>
            <a:r>
              <a:rPr lang="en-US" sz="2200" i="1" dirty="0">
                <a:cs typeface="Calibri"/>
              </a:rPr>
              <a:t>π</a:t>
            </a:r>
            <a:r>
              <a:rPr lang="en-US" sz="2200" i="1" dirty="0" err="1">
                <a:cs typeface="Calibri"/>
              </a:rPr>
              <a:t>τόνι</a:t>
            </a:r>
            <a:r>
              <a:rPr lang="en-US" sz="2200" i="1" dirty="0">
                <a:cs typeface="Calibri"/>
              </a:rPr>
              <a:t>α π</a:t>
            </a:r>
            <a:r>
              <a:rPr lang="en-US" sz="2200" i="1" dirty="0" err="1">
                <a:cs typeface="Calibri"/>
              </a:rPr>
              <a:t>ου</a:t>
            </a:r>
            <a:r>
              <a:rPr lang="en-US" sz="2200" i="1" dirty="0">
                <a:cs typeface="Calibri"/>
              </a:rPr>
              <a:t> πα</a:t>
            </a:r>
            <a:r>
              <a:rPr lang="en-US" sz="2200" i="1" dirty="0" err="1">
                <a:cs typeface="Calibri"/>
              </a:rPr>
              <a:t>ράγοντ</a:t>
            </a:r>
            <a:r>
              <a:rPr lang="en-US" sz="2200" i="1" dirty="0">
                <a:cs typeface="Calibri"/>
              </a:rPr>
              <a:t>αι </a:t>
            </a:r>
            <a:r>
              <a:rPr lang="en-US" sz="2200" i="1" dirty="0" err="1">
                <a:cs typeface="Calibri"/>
              </a:rPr>
              <a:t>εκ</a:t>
            </a:r>
            <a:r>
              <a:rPr lang="en-US" sz="2200" i="1" dirty="0">
                <a:cs typeface="Calibri"/>
              </a:rPr>
              <a:t>π</a:t>
            </a:r>
            <a:r>
              <a:rPr lang="en-US" sz="2200" i="1" dirty="0" err="1">
                <a:cs typeface="Calibri"/>
              </a:rPr>
              <a:t>έμ</a:t>
            </a:r>
            <a:r>
              <a:rPr lang="en-US" sz="2200" i="1" dirty="0">
                <a:cs typeface="Calibri"/>
              </a:rPr>
              <a:t>π</a:t>
            </a:r>
            <a:r>
              <a:rPr lang="en-US" sz="2200" i="1" dirty="0" err="1">
                <a:cs typeface="Calibri"/>
              </a:rPr>
              <a:t>ουν</a:t>
            </a:r>
            <a:r>
              <a:rPr lang="en-US" sz="2200" i="1" dirty="0">
                <a:cs typeface="Calibri"/>
              </a:rPr>
              <a:t> α</a:t>
            </a:r>
            <a:r>
              <a:rPr lang="en-US" sz="2200" i="1" dirty="0" err="1">
                <a:cs typeface="Calibri"/>
              </a:rPr>
              <a:t>κτινο</a:t>
            </a:r>
            <a:r>
              <a:rPr lang="en-US" sz="2200" i="1" dirty="0">
                <a:cs typeface="Calibri"/>
              </a:rPr>
              <a:t>β</a:t>
            </a:r>
            <a:r>
              <a:rPr lang="en-US" sz="2200" i="1" dirty="0" err="1">
                <a:cs typeface="Calibri"/>
              </a:rPr>
              <a:t>ολί</a:t>
            </a:r>
            <a:r>
              <a:rPr lang="en-US" sz="2200" i="1" dirty="0">
                <a:cs typeface="Calibri" panose="020F0502020204030204"/>
              </a:rPr>
              <a:t>α Cherenkov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BD1C9BE6-5858-4AA9-BA71-577D518BC0A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043" y="3606096"/>
            <a:ext cx="1917701" cy="160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407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25C8712A-15E3-47F4-89BA-E6F4F46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923FBE-3BDA-4301-AAC6-E935E0F21CE5}" type="slidenum">
              <a:rPr lang="en-GB" altLang="en-US">
                <a:solidFill>
                  <a:srgbClr val="898989"/>
                </a:solidFill>
              </a:rPr>
              <a:pPr eaLnBrk="1" hangingPunct="1"/>
              <a:t>8</a:t>
            </a:fld>
            <a:endParaRPr lang="en-GB" altLang="en-US" dirty="0">
              <a:solidFill>
                <a:srgbClr val="898989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="" xmlns:a16="http://schemas.microsoft.com/office/drawing/2014/main" id="{4EBA3420-86BC-4171-B712-E5573058D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138" y="-92072"/>
            <a:ext cx="10515600" cy="7724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Multi Messenger </a:t>
            </a:r>
            <a:r>
              <a:rPr lang="el-GR" dirty="0">
                <a:solidFill>
                  <a:schemeClr val="bg1"/>
                </a:solidFill>
                <a:effectLst/>
              </a:rPr>
              <a:t>Αστρονομία &amp; Νετρίνο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="" xmlns:a16="http://schemas.microsoft.com/office/drawing/2014/main" id="{B5C80D92-575F-41A2-87A7-6A2E06D30981}"/>
              </a:ext>
            </a:extLst>
          </p:cNvPr>
          <p:cNvSpPr txBox="1">
            <a:spLocks/>
          </p:cNvSpPr>
          <p:nvPr/>
        </p:nvSpPr>
        <p:spPr>
          <a:xfrm>
            <a:off x="7198903" y="4078106"/>
            <a:ext cx="5000624" cy="24634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600" dirty="0"/>
              <a:t>Στις 22/09/2017 νετρίνο ενέργειας ~300 </a:t>
            </a:r>
            <a:r>
              <a:rPr lang="en-US" sz="2600" dirty="0" err="1"/>
              <a:t>TeV</a:t>
            </a:r>
            <a:r>
              <a:rPr lang="el-GR" sz="2600" dirty="0"/>
              <a:t> ανιχνεύθηκε από το τηλεσκόπιο νετρίνο </a:t>
            </a:r>
            <a:r>
              <a:rPr lang="en-US" sz="2600" dirty="0" err="1"/>
              <a:t>IceCube</a:t>
            </a:r>
            <a:r>
              <a:rPr lang="el-GR" sz="2600" dirty="0"/>
              <a:t>.</a:t>
            </a:r>
          </a:p>
          <a:p>
            <a:pPr marL="0" indent="0">
              <a:buNone/>
            </a:pPr>
            <a:endParaRPr lang="el-GR" sz="1700" dirty="0"/>
          </a:p>
          <a:p>
            <a:pPr marL="0" indent="0">
              <a:buNone/>
            </a:pPr>
            <a:r>
              <a:rPr lang="el-GR" sz="2600" dirty="0"/>
              <a:t> </a:t>
            </a:r>
            <a:r>
              <a:rPr lang="el-GR" dirty="0"/>
              <a:t>Σύμπτωση 3σ</a:t>
            </a:r>
            <a:r>
              <a:rPr lang="en-US" dirty="0"/>
              <a:t> </a:t>
            </a:r>
            <a:r>
              <a:rPr lang="el-GR" dirty="0"/>
              <a:t>με τις παρατηρήσεις του </a:t>
            </a:r>
            <a:r>
              <a:rPr lang="en-US" dirty="0"/>
              <a:t>Flaring Blazar TXS 0506+056</a:t>
            </a:r>
            <a:r>
              <a:rPr lang="el-GR" dirty="0"/>
              <a:t> από τα </a:t>
            </a:r>
            <a:r>
              <a:rPr lang="en-US" dirty="0"/>
              <a:t>Fermi-LAT </a:t>
            </a:r>
            <a:r>
              <a:rPr lang="el-GR" dirty="0"/>
              <a:t>και </a:t>
            </a:r>
            <a:r>
              <a:rPr lang="en-US" dirty="0"/>
              <a:t>MAGIC </a:t>
            </a:r>
            <a:r>
              <a:rPr lang="el-GR" dirty="0"/>
              <a:t> </a:t>
            </a:r>
            <a:endParaRPr lang="en-GB" sz="32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600" dirty="0"/>
          </a:p>
          <a:p>
            <a:pPr marL="0" indent="0">
              <a:buFont typeface="Arial" panose="020B0604020202020204" pitchFamily="34" charset="0"/>
              <a:buNone/>
            </a:pPr>
            <a:endParaRPr lang="el-GR" sz="900" dirty="0"/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="" xmlns:a16="http://schemas.microsoft.com/office/drawing/2014/main" id="{1CF7F954-ED9F-4DC2-92F8-8FA85FE02903}"/>
              </a:ext>
            </a:extLst>
          </p:cNvPr>
          <p:cNvSpPr txBox="1">
            <a:spLocks/>
          </p:cNvSpPr>
          <p:nvPr/>
        </p:nvSpPr>
        <p:spPr>
          <a:xfrm>
            <a:off x="1626" y="1132074"/>
            <a:ext cx="1902771" cy="1437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Event</a:t>
            </a:r>
            <a:r>
              <a:rPr lang="el-GR" sz="2400" dirty="0"/>
              <a:t> </a:t>
            </a:r>
            <a:r>
              <a:rPr lang="en-US" sz="2400" dirty="0"/>
              <a:t>IceCube-170922A</a:t>
            </a:r>
            <a:endParaRPr lang="el-GR" sz="2400" dirty="0"/>
          </a:p>
        </p:txBody>
      </p:sp>
      <p:grpSp>
        <p:nvGrpSpPr>
          <p:cNvPr id="7" name="Group 4">
            <a:extLst>
              <a:ext uri="{FF2B5EF4-FFF2-40B4-BE49-F238E27FC236}">
                <a16:creationId xmlns="" xmlns:a16="http://schemas.microsoft.com/office/drawing/2014/main" id="{ADFE6E91-B6CE-4673-891D-B1FFA5932712}"/>
              </a:ext>
            </a:extLst>
          </p:cNvPr>
          <p:cNvGrpSpPr>
            <a:grpSpLocks noChangeAspect="1"/>
          </p:cNvGrpSpPr>
          <p:nvPr/>
        </p:nvGrpSpPr>
        <p:grpSpPr bwMode="auto">
          <a:xfrm rot="5400000">
            <a:off x="3926187" y="3489112"/>
            <a:ext cx="2952000" cy="3483404"/>
            <a:chOff x="2629" y="731"/>
            <a:chExt cx="2422" cy="2858"/>
          </a:xfrm>
        </p:grpSpPr>
        <p:sp>
          <p:nvSpPr>
            <p:cNvPr id="8" name="AutoShape 3">
              <a:extLst>
                <a:ext uri="{FF2B5EF4-FFF2-40B4-BE49-F238E27FC236}">
                  <a16:creationId xmlns="" xmlns:a16="http://schemas.microsoft.com/office/drawing/2014/main" id="{48045DEF-BC7D-4782-B645-C139619ABBE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629" y="731"/>
              <a:ext cx="2422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pic>
          <p:nvPicPr>
            <p:cNvPr id="9" name="Picture 5">
              <a:extLst>
                <a:ext uri="{FF2B5EF4-FFF2-40B4-BE49-F238E27FC236}">
                  <a16:creationId xmlns="" xmlns:a16="http://schemas.microsoft.com/office/drawing/2014/main" id="{BCA1C1E4-E8B4-4F7A-98D7-74E5CE3A61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" y="731"/>
              <a:ext cx="2428" cy="2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9">
            <a:extLst>
              <a:ext uri="{FF2B5EF4-FFF2-40B4-BE49-F238E27FC236}">
                <a16:creationId xmlns="" xmlns:a16="http://schemas.microsoft.com/office/drawing/2014/main" id="{CE9AFF31-C64A-4B7A-A0A0-3FF2576CD95C}"/>
              </a:ext>
            </a:extLst>
          </p:cNvPr>
          <p:cNvGrpSpPr>
            <a:grpSpLocks noChangeAspect="1"/>
          </p:cNvGrpSpPr>
          <p:nvPr/>
        </p:nvGrpSpPr>
        <p:grpSpPr bwMode="auto">
          <a:xfrm rot="5400000">
            <a:off x="585698" y="3484913"/>
            <a:ext cx="2952000" cy="3649790"/>
            <a:chOff x="223" y="1317"/>
            <a:chExt cx="2887" cy="2353"/>
          </a:xfrm>
        </p:grpSpPr>
        <p:sp>
          <p:nvSpPr>
            <p:cNvPr id="12" name="AutoShape 8">
              <a:extLst>
                <a:ext uri="{FF2B5EF4-FFF2-40B4-BE49-F238E27FC236}">
                  <a16:creationId xmlns="" xmlns:a16="http://schemas.microsoft.com/office/drawing/2014/main" id="{75CF3F3D-9102-4073-AE12-2AECBDDDCCC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23" y="1317"/>
              <a:ext cx="2887" cy="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pic>
          <p:nvPicPr>
            <p:cNvPr id="13" name="Picture 10">
              <a:extLst>
                <a:ext uri="{FF2B5EF4-FFF2-40B4-BE49-F238E27FC236}">
                  <a16:creationId xmlns="" xmlns:a16="http://schemas.microsoft.com/office/drawing/2014/main" id="{916ECE1B-C3D7-484A-A9BC-3BC528D198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" y="1317"/>
              <a:ext cx="2894" cy="2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 descr="This event display, from the high-energy neutrino detected by IceCube on Sept. 22, 2017,  shows a muon, created by the interaction of a neutrino with the ice very close to IceCube, which leaves a track of light while crossing the detector. In this display, the light collected by each sensor is shown with a colored sphere. The color gradient, from red to green/blue, show the time sequence.  Credit: IceCube Collaboration">
            <a:extLst>
              <a:ext uri="{FF2B5EF4-FFF2-40B4-BE49-F238E27FC236}">
                <a16:creationId xmlns="" xmlns:a16="http://schemas.microsoft.com/office/drawing/2014/main" id="{20C73950-3D1E-441B-9E1F-3F2AD7351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820" y="687208"/>
            <a:ext cx="4834237" cy="2326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Ορθογώνιο 5">
            <a:extLst>
              <a:ext uri="{FF2B5EF4-FFF2-40B4-BE49-F238E27FC236}">
                <a16:creationId xmlns="" xmlns:a16="http://schemas.microsoft.com/office/drawing/2014/main" id="{1338BFA9-35F5-45E4-AE87-1692DAA853B2}"/>
              </a:ext>
            </a:extLst>
          </p:cNvPr>
          <p:cNvSpPr/>
          <p:nvPr/>
        </p:nvSpPr>
        <p:spPr>
          <a:xfrm>
            <a:off x="2903821" y="3125975"/>
            <a:ext cx="27554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l-GR" sz="2400" b="1" dirty="0">
                <a:solidFill>
                  <a:srgbClr val="C00000"/>
                </a:solidFill>
                <a:cs typeface="Simplified Arabic" panose="02020603050405020304" pitchFamily="18" charset="-78"/>
              </a:rPr>
              <a:t>→</a:t>
            </a:r>
            <a:r>
              <a:rPr lang="el-GR" sz="2400" dirty="0">
                <a:solidFill>
                  <a:srgbClr val="C00000"/>
                </a:solidFill>
                <a:cs typeface="Simplified Arabic" panose="02020603050405020304" pitchFamily="18" charset="-78"/>
              </a:rPr>
              <a:t> </a:t>
            </a:r>
            <a:r>
              <a:rPr lang="en-US" sz="2400" dirty="0" err="1">
                <a:solidFill>
                  <a:srgbClr val="C00000"/>
                </a:solidFill>
                <a:cs typeface="Simplified Arabic" panose="02020603050405020304" pitchFamily="18" charset="-78"/>
              </a:rPr>
              <a:t>IceCube</a:t>
            </a:r>
            <a:r>
              <a:rPr lang="en-US" sz="2400" dirty="0">
                <a:solidFill>
                  <a:srgbClr val="C00000"/>
                </a:solidFill>
                <a:cs typeface="Simplified Arabic" panose="02020603050405020304" pitchFamily="18" charset="-78"/>
              </a:rPr>
              <a:t> Alert</a:t>
            </a:r>
            <a:endParaRPr lang="el-GR" dirty="0"/>
          </a:p>
        </p:txBody>
      </p:sp>
      <p:sp>
        <p:nvSpPr>
          <p:cNvPr id="16" name="Θέση περιεχομένου 2">
            <a:extLst>
              <a:ext uri="{FF2B5EF4-FFF2-40B4-BE49-F238E27FC236}">
                <a16:creationId xmlns="" xmlns:a16="http://schemas.microsoft.com/office/drawing/2014/main" id="{3E84A2C1-ACEB-4462-B3EF-3CDBB3BCD760}"/>
              </a:ext>
            </a:extLst>
          </p:cNvPr>
          <p:cNvSpPr txBox="1">
            <a:spLocks/>
          </p:cNvSpPr>
          <p:nvPr/>
        </p:nvSpPr>
        <p:spPr>
          <a:xfrm>
            <a:off x="7198902" y="1147008"/>
            <a:ext cx="5000625" cy="2743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l-GR" sz="2400" dirty="0"/>
              <a:t>Για την εξερεύνηση των φαινομένων υψηλής ενέργειας στο σύμπαν απαιτείται συνδυασμός πληροφορίας από:</a:t>
            </a:r>
          </a:p>
          <a:p>
            <a:pPr>
              <a:spcBef>
                <a:spcPts val="0"/>
              </a:spcBef>
            </a:pPr>
            <a:r>
              <a:rPr lang="el-GR" sz="2400" b="1" dirty="0"/>
              <a:t>φωτόνια</a:t>
            </a:r>
          </a:p>
          <a:p>
            <a:pPr>
              <a:spcBef>
                <a:spcPts val="0"/>
              </a:spcBef>
            </a:pPr>
            <a:r>
              <a:rPr lang="el-GR" sz="2400" b="1" dirty="0" err="1"/>
              <a:t>νετρίνο</a:t>
            </a:r>
            <a:r>
              <a:rPr lang="el-GR" sz="2400" b="1" dirty="0"/>
              <a:t> </a:t>
            </a:r>
          </a:p>
          <a:p>
            <a:pPr>
              <a:spcBef>
                <a:spcPts val="0"/>
              </a:spcBef>
            </a:pPr>
            <a:r>
              <a:rPr lang="el-GR" sz="2400" b="1" dirty="0" err="1"/>
              <a:t>βαρυτικά</a:t>
            </a:r>
            <a:r>
              <a:rPr lang="el-GR" sz="2400" b="1" dirty="0"/>
              <a:t> κύματα </a:t>
            </a:r>
          </a:p>
          <a:p>
            <a:pPr>
              <a:spcBef>
                <a:spcPts val="0"/>
              </a:spcBef>
            </a:pPr>
            <a:r>
              <a:rPr lang="el-GR" sz="2400" b="1" dirty="0"/>
              <a:t>κοσμικές ακτίνες 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1520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277B0C-148B-4452-92E8-508A598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el-GR" sz="3200" b="1" dirty="0">
                <a:solidFill>
                  <a:prstClr val="white"/>
                </a:solidFill>
                <a:effectLst/>
              </a:rPr>
              <a:t>KM3NeT: A Distributed Research Infrastructure </a:t>
            </a:r>
            <a:endParaRPr lang="en-US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FE0BFB-B554-4B9F-BE5F-07CD893B5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08870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B84A079-957F-4E8D-BA4E-E01E2AD164AB}" type="slidenum">
              <a:rPr lang="en-GB" altLang="en-US">
                <a:solidFill>
                  <a:srgbClr val="898989"/>
                </a:solidFill>
              </a:rPr>
              <a:pPr eaLnBrk="1" hangingPunct="1"/>
              <a:t>9</a:t>
            </a:fld>
            <a:endParaRPr lang="en-GB" altLang="en-US">
              <a:solidFill>
                <a:srgbClr val="898989"/>
              </a:solidFill>
            </a:endParaRPr>
          </a:p>
        </p:txBody>
      </p:sp>
      <p:pic>
        <p:nvPicPr>
          <p:cNvPr id="27" name="Εικόνα 10" descr="Εικόνα που περιέχει κείμενο, χάρτη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4B14FC18-F25F-4875-8AAF-D9996CB850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2" y="826598"/>
            <a:ext cx="5821243" cy="3614992"/>
          </a:xfrm>
          <a:prstGeom prst="rect">
            <a:avLst/>
          </a:prstGeom>
        </p:spPr>
      </p:pic>
      <p:pic>
        <p:nvPicPr>
          <p:cNvPr id="28" name="Picture 54" descr="KM3NeT-It-Site.jpeg">
            <a:extLst>
              <a:ext uri="{FF2B5EF4-FFF2-40B4-BE49-F238E27FC236}">
                <a16:creationId xmlns="" xmlns:a16="http://schemas.microsoft.com/office/drawing/2014/main" id="{1F7BF6BE-532F-4E2F-A298-274475FD68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202" y="4522287"/>
            <a:ext cx="1613513" cy="12990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56">
            <a:extLst>
              <a:ext uri="{FF2B5EF4-FFF2-40B4-BE49-F238E27FC236}">
                <a16:creationId xmlns="" xmlns:a16="http://schemas.microsoft.com/office/drawing/2014/main" id="{23E982EB-030F-4BAC-9A84-F4958D91B5DE}"/>
              </a:ext>
            </a:extLst>
          </p:cNvPr>
          <p:cNvSpPr txBox="1"/>
          <p:nvPr/>
        </p:nvSpPr>
        <p:spPr>
          <a:xfrm>
            <a:off x="7891418" y="2564781"/>
            <a:ext cx="913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:</a:t>
            </a:r>
          </a:p>
          <a:p>
            <a:r>
              <a:rPr lang="en-US" sz="1600" dirty="0">
                <a:solidFill>
                  <a:schemeClr val="bg1"/>
                </a:solidFill>
              </a:rPr>
              <a:t>~2450 m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="" xmlns:a16="http://schemas.microsoft.com/office/drawing/2014/main" id="{E61B0A25-C544-4513-B699-B430031FAFD8}"/>
              </a:ext>
            </a:extLst>
          </p:cNvPr>
          <p:cNvSpPr txBox="1"/>
          <p:nvPr/>
        </p:nvSpPr>
        <p:spPr>
          <a:xfrm>
            <a:off x="9483267" y="2703009"/>
            <a:ext cx="71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ORCA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="" xmlns:a16="http://schemas.microsoft.com/office/drawing/2014/main" id="{C4827DD9-23D7-4D15-B30E-3461C9CFEEE1}"/>
              </a:ext>
            </a:extLst>
          </p:cNvPr>
          <p:cNvSpPr txBox="1"/>
          <p:nvPr/>
        </p:nvSpPr>
        <p:spPr>
          <a:xfrm>
            <a:off x="1327" y="5764177"/>
            <a:ext cx="26215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/>
              <a:t>O</a:t>
            </a:r>
            <a:r>
              <a:rPr lang="en-US" sz="1700" dirty="0"/>
              <a:t>scillation </a:t>
            </a:r>
            <a:r>
              <a:rPr lang="en-US" sz="1700" b="1" dirty="0"/>
              <a:t>R</a:t>
            </a:r>
            <a:r>
              <a:rPr lang="en-US" sz="1700" dirty="0"/>
              <a:t>esearch</a:t>
            </a:r>
          </a:p>
          <a:p>
            <a:pPr algn="ctr"/>
            <a:r>
              <a:rPr lang="en-US" sz="1700" dirty="0"/>
              <a:t>with </a:t>
            </a:r>
            <a:r>
              <a:rPr lang="en-US" sz="1700" b="1" dirty="0" err="1"/>
              <a:t>C</a:t>
            </a:r>
            <a:r>
              <a:rPr lang="en-US" sz="1700" dirty="0" err="1"/>
              <a:t>osmics</a:t>
            </a:r>
            <a:r>
              <a:rPr lang="en-US" sz="1700" dirty="0"/>
              <a:t> In the </a:t>
            </a:r>
            <a:r>
              <a:rPr lang="en-US" sz="1700" b="1" dirty="0"/>
              <a:t>A</a:t>
            </a:r>
            <a:r>
              <a:rPr lang="en-US" sz="1700" dirty="0"/>
              <a:t>byss</a:t>
            </a:r>
          </a:p>
          <a:p>
            <a:pPr algn="ctr"/>
            <a:r>
              <a:rPr lang="en-US" sz="1500" dirty="0"/>
              <a:t>Low-energy studies of atmospheric neutrinos</a:t>
            </a:r>
          </a:p>
        </p:txBody>
      </p:sp>
      <p:cxnSp>
        <p:nvCxnSpPr>
          <p:cNvPr id="32" name="Connecteur droit avec flèche 20">
            <a:extLst>
              <a:ext uri="{FF2B5EF4-FFF2-40B4-BE49-F238E27FC236}">
                <a16:creationId xmlns="" xmlns:a16="http://schemas.microsoft.com/office/drawing/2014/main" id="{40847D74-828C-42D2-A21D-3A4B026BF609}"/>
              </a:ext>
            </a:extLst>
          </p:cNvPr>
          <p:cNvCxnSpPr>
            <a:cxnSpLocks/>
          </p:cNvCxnSpPr>
          <p:nvPr/>
        </p:nvCxnSpPr>
        <p:spPr>
          <a:xfrm>
            <a:off x="3668347" y="4007656"/>
            <a:ext cx="217853" cy="57995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13" descr="carte3_eaux_territoriales">
            <a:extLst>
              <a:ext uri="{FF2B5EF4-FFF2-40B4-BE49-F238E27FC236}">
                <a16:creationId xmlns="" xmlns:a16="http://schemas.microsoft.com/office/drawing/2014/main" id="{4D0C3CAD-B060-42BE-B9F8-802BC47D8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10" t="2762" r="1910" b="3601"/>
          <a:stretch>
            <a:fillRect/>
          </a:stretch>
        </p:blipFill>
        <p:spPr bwMode="auto">
          <a:xfrm>
            <a:off x="431145" y="4587606"/>
            <a:ext cx="1757480" cy="11765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F39A1545-93DA-447F-9793-255DD810863E}"/>
              </a:ext>
            </a:extLst>
          </p:cNvPr>
          <p:cNvSpPr txBox="1"/>
          <p:nvPr/>
        </p:nvSpPr>
        <p:spPr>
          <a:xfrm>
            <a:off x="85550" y="812136"/>
            <a:ext cx="5821243" cy="43088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2060"/>
                </a:solidFill>
              </a:rPr>
              <a:t>&gt; 50 Institutes from 17 countries in 4 continents</a:t>
            </a:r>
          </a:p>
        </p:txBody>
      </p:sp>
      <p:sp>
        <p:nvSpPr>
          <p:cNvPr id="35" name="TextBox 7">
            <a:extLst>
              <a:ext uri="{FF2B5EF4-FFF2-40B4-BE49-F238E27FC236}">
                <a16:creationId xmlns="" xmlns:a16="http://schemas.microsoft.com/office/drawing/2014/main" id="{5E8189D1-62FF-4A7B-832B-629A40979C61}"/>
              </a:ext>
            </a:extLst>
          </p:cNvPr>
          <p:cNvSpPr txBox="1"/>
          <p:nvPr/>
        </p:nvSpPr>
        <p:spPr>
          <a:xfrm>
            <a:off x="3571425" y="5767769"/>
            <a:ext cx="2456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err="1"/>
              <a:t>A</a:t>
            </a:r>
            <a:r>
              <a:rPr lang="en-US" sz="1700" dirty="0" err="1"/>
              <a:t>stroparticle</a:t>
            </a:r>
            <a:r>
              <a:rPr lang="en-US" sz="1700" dirty="0"/>
              <a:t> </a:t>
            </a:r>
            <a:r>
              <a:rPr lang="en-US" sz="1700" b="1" dirty="0"/>
              <a:t>R</a:t>
            </a:r>
            <a:r>
              <a:rPr lang="en-US" sz="1700" dirty="0"/>
              <a:t>esearch</a:t>
            </a:r>
          </a:p>
          <a:p>
            <a:pPr algn="ctr"/>
            <a:r>
              <a:rPr lang="en-US" sz="1700" dirty="0"/>
              <a:t>with </a:t>
            </a:r>
            <a:r>
              <a:rPr lang="en-US" sz="1700" b="1" dirty="0" err="1"/>
              <a:t>C</a:t>
            </a:r>
            <a:r>
              <a:rPr lang="en-US" sz="1700" dirty="0" err="1"/>
              <a:t>osmics</a:t>
            </a:r>
            <a:r>
              <a:rPr lang="en-US" sz="1700" dirty="0"/>
              <a:t> In the </a:t>
            </a:r>
            <a:r>
              <a:rPr lang="en-US" sz="1700" b="1" dirty="0"/>
              <a:t>A</a:t>
            </a:r>
            <a:r>
              <a:rPr lang="en-US" sz="1700" dirty="0"/>
              <a:t>byss</a:t>
            </a:r>
          </a:p>
          <a:p>
            <a:pPr algn="ctr"/>
            <a:r>
              <a:rPr lang="en-US" sz="1500" dirty="0"/>
              <a:t>High-energy neutrino astrophysics</a:t>
            </a:r>
          </a:p>
        </p:txBody>
      </p:sp>
      <p:cxnSp>
        <p:nvCxnSpPr>
          <p:cNvPr id="36" name="Connecteur droit avec flèche 5">
            <a:extLst>
              <a:ext uri="{FF2B5EF4-FFF2-40B4-BE49-F238E27FC236}">
                <a16:creationId xmlns="" xmlns:a16="http://schemas.microsoft.com/office/drawing/2014/main" id="{83632CD0-FF0A-463E-855F-44E9DAA72E80}"/>
              </a:ext>
            </a:extLst>
          </p:cNvPr>
          <p:cNvCxnSpPr>
            <a:cxnSpLocks/>
          </p:cNvCxnSpPr>
          <p:nvPr/>
        </p:nvCxnSpPr>
        <p:spPr>
          <a:xfrm flipH="1">
            <a:off x="1500231" y="3386029"/>
            <a:ext cx="1184733" cy="1128446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tar: 5 Points 16">
            <a:extLst>
              <a:ext uri="{FF2B5EF4-FFF2-40B4-BE49-F238E27FC236}">
                <a16:creationId xmlns="" xmlns:a16="http://schemas.microsoft.com/office/drawing/2014/main" id="{BC7D7F30-649C-435B-85DC-BDEC2A821832}"/>
              </a:ext>
            </a:extLst>
          </p:cNvPr>
          <p:cNvSpPr/>
          <p:nvPr/>
        </p:nvSpPr>
        <p:spPr>
          <a:xfrm>
            <a:off x="2672931" y="3231334"/>
            <a:ext cx="133151" cy="10657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tar: 5 Points 23">
            <a:extLst>
              <a:ext uri="{FF2B5EF4-FFF2-40B4-BE49-F238E27FC236}">
                <a16:creationId xmlns="" xmlns:a16="http://schemas.microsoft.com/office/drawing/2014/main" id="{6BAA28AD-9ECD-4E74-ACFF-24B8ED8B3095}"/>
              </a:ext>
            </a:extLst>
          </p:cNvPr>
          <p:cNvSpPr/>
          <p:nvPr/>
        </p:nvSpPr>
        <p:spPr>
          <a:xfrm>
            <a:off x="3535195" y="3901086"/>
            <a:ext cx="133151" cy="10657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">
            <a:extLst>
              <a:ext uri="{FF2B5EF4-FFF2-40B4-BE49-F238E27FC236}">
                <a16:creationId xmlns="" xmlns:a16="http://schemas.microsoft.com/office/drawing/2014/main" id="{B8408D58-BADC-4BDA-B8AD-125BE5305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972" y="1358900"/>
            <a:ext cx="5108575" cy="36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0">
            <a:extLst>
              <a:ext uri="{FF2B5EF4-FFF2-40B4-BE49-F238E27FC236}">
                <a16:creationId xmlns="" xmlns:a16="http://schemas.microsoft.com/office/drawing/2014/main" id="{B50599B1-AC7F-47A7-9675-7AF15676F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1818"/>
          <a:stretch/>
        </p:blipFill>
        <p:spPr bwMode="auto">
          <a:xfrm>
            <a:off x="11062897" y="700704"/>
            <a:ext cx="1145580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3A96325F-2550-4B19-8616-95C36B83F35A}"/>
              </a:ext>
            </a:extLst>
          </p:cNvPr>
          <p:cNvSpPr txBox="1"/>
          <p:nvPr/>
        </p:nvSpPr>
        <p:spPr>
          <a:xfrm>
            <a:off x="9996616" y="5572521"/>
            <a:ext cx="1680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Detection Unit (DU)</a:t>
            </a:r>
          </a:p>
        </p:txBody>
      </p:sp>
    </p:spTree>
    <p:extLst>
      <p:ext uri="{BB962C8B-B14F-4D97-AF65-F5344CB8AC3E}">
        <p14:creationId xmlns="" xmlns:p14="http://schemas.microsoft.com/office/powerpoint/2010/main" val="35540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8291</TotalTime>
  <Words>1054</Words>
  <Application>Microsoft Office PowerPoint</Application>
  <PresentationFormat>Προσαρμογή</PresentationFormat>
  <Paragraphs>183</Paragraphs>
  <Slides>17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17</vt:i4>
      </vt:variant>
    </vt:vector>
  </HeadingPairs>
  <TitlesOfParts>
    <vt:vector size="19" baseType="lpstr">
      <vt:lpstr>Office Theme</vt:lpstr>
      <vt:lpstr>5_Office Theme</vt:lpstr>
      <vt:lpstr>Αστροσωματιδιακή Φυσική στο ΙΠΣΦ</vt:lpstr>
      <vt:lpstr>Νετρίνο – Η αρχή</vt:lpstr>
      <vt:lpstr>Νετρίνο + Standard Model</vt:lpstr>
      <vt:lpstr>Νετρίνο Αστροφυσικής προέλευσης</vt:lpstr>
      <vt:lpstr>Νετρίνο Αστροφυσικής προέλευσης</vt:lpstr>
      <vt:lpstr>Νετρίνο  - φορείς πληροφορίας</vt:lpstr>
      <vt:lpstr>Διαφάνεια 7</vt:lpstr>
      <vt:lpstr>Multi Messenger Αστρονομία &amp; Νετρίνο</vt:lpstr>
      <vt:lpstr>KM3NeT: A Distributed Research Infrastructure </vt:lpstr>
      <vt:lpstr>Τηλεσκόπιο νετρίνο KM3NeT-ARCA: Επιστημονικοί στόχοι</vt:lpstr>
      <vt:lpstr>KM3NeT-ORCA: Επιστημονικοί στόχοι: Neutrino Physics</vt:lpstr>
      <vt:lpstr>Ακουστική ανίχνευση νετρίνο </vt:lpstr>
      <vt:lpstr>DOM Integration site at INPP</vt:lpstr>
      <vt:lpstr>Διαφάνεια 14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gritsi</dc:creator>
  <cp:lastModifiedBy>Christos Markou</cp:lastModifiedBy>
  <cp:revision>515</cp:revision>
  <cp:lastPrinted>2019-11-20T17:15:41Z</cp:lastPrinted>
  <dcterms:created xsi:type="dcterms:W3CDTF">2017-02-09T12:47:44Z</dcterms:created>
  <dcterms:modified xsi:type="dcterms:W3CDTF">2020-01-28T08:31:11Z</dcterms:modified>
</cp:coreProperties>
</file>