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m4v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24"/>
  </p:notesMasterIdLst>
  <p:handoutMasterIdLst>
    <p:handoutMasterId r:id="rId25"/>
  </p:handoutMasterIdLst>
  <p:sldIdLst>
    <p:sldId id="258" r:id="rId2"/>
    <p:sldId id="720" r:id="rId3"/>
    <p:sldId id="761" r:id="rId4"/>
    <p:sldId id="727" r:id="rId5"/>
    <p:sldId id="658" r:id="rId6"/>
    <p:sldId id="677" r:id="rId7"/>
    <p:sldId id="737" r:id="rId8"/>
    <p:sldId id="739" r:id="rId9"/>
    <p:sldId id="679" r:id="rId10"/>
    <p:sldId id="680" r:id="rId11"/>
    <p:sldId id="681" r:id="rId12"/>
    <p:sldId id="389" r:id="rId13"/>
    <p:sldId id="741" r:id="rId14"/>
    <p:sldId id="764" r:id="rId15"/>
    <p:sldId id="735" r:id="rId16"/>
    <p:sldId id="684" r:id="rId17"/>
    <p:sldId id="742" r:id="rId18"/>
    <p:sldId id="756" r:id="rId19"/>
    <p:sldId id="757" r:id="rId20"/>
    <p:sldId id="765" r:id="rId21"/>
    <p:sldId id="766" r:id="rId22"/>
    <p:sldId id="734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66FFFF"/>
    <a:srgbClr val="FF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5" autoAdjust="0"/>
    <p:restoredTop sz="93812" autoAdjust="0"/>
  </p:normalViewPr>
  <p:slideViewPr>
    <p:cSldViewPr snapToGrid="0" snapToObjects="1">
      <p:cViewPr varScale="1">
        <p:scale>
          <a:sx n="59" d="100"/>
          <a:sy n="59" d="100"/>
        </p:scale>
        <p:origin x="13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E0BBC-E1B8-834A-94A6-CA16212CFD54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E6526CD-2162-A148-8E0C-3D4AB50F175C}">
      <dgm:prSet phldrT="[Texte]"/>
      <dgm:spPr/>
      <dgm:t>
        <a:bodyPr/>
        <a:lstStyle/>
        <a:p>
          <a:pPr algn="ctr"/>
          <a:r>
            <a:rPr lang="en-GB" dirty="0"/>
            <a:t>ESS</a:t>
          </a:r>
          <a:r>
            <a:rPr lang="el-GR" dirty="0"/>
            <a:t>ν</a:t>
          </a:r>
          <a:r>
            <a:rPr lang="en-US" dirty="0"/>
            <a:t>SB</a:t>
          </a:r>
          <a:endParaRPr lang="en-GB" dirty="0"/>
        </a:p>
      </dgm:t>
    </dgm:pt>
    <dgm:pt modelId="{CC05197D-7BF2-6E40-8D69-56CB63E54471}" type="par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9D5CF0C5-98A7-034C-82C7-756048FADE0D}" type="sib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A2208E33-69E5-4D46-B57D-B27F81FA219E}">
      <dgm:prSet phldrT="[Texte]"/>
      <dgm:spPr/>
      <dgm:t>
        <a:bodyPr/>
        <a:lstStyle/>
        <a:p>
          <a:pPr algn="ctr"/>
          <a:r>
            <a:rPr lang="en-GB" dirty="0"/>
            <a:t>BENE (2004-2008)</a:t>
          </a:r>
        </a:p>
      </dgm:t>
    </dgm:pt>
    <dgm:pt modelId="{041A4BD4-C7F4-8D4E-B2D4-8FD7366666E7}" type="parTrans" cxnId="{96A3E0EC-0A74-2B40-9B87-C0BD594C7B46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endParaRPr lang="en-GB"/>
        </a:p>
      </dgm:t>
    </dgm:pt>
    <dgm:pt modelId="{819ABFE1-1C51-AB44-A1D5-F9903EF492D3}" type="sibTrans" cxnId="{96A3E0EC-0A74-2B40-9B87-C0BD594C7B46}">
      <dgm:prSet/>
      <dgm:spPr/>
      <dgm:t>
        <a:bodyPr/>
        <a:lstStyle/>
        <a:p>
          <a:pPr algn="ctr"/>
          <a:endParaRPr lang="en-GB"/>
        </a:p>
      </dgm:t>
    </dgm:pt>
    <dgm:pt modelId="{AF6ABEDA-F788-384B-B98A-7F0E9CFA8E34}">
      <dgm:prSet phldrT="[Texte]"/>
      <dgm:spPr/>
      <dgm:t>
        <a:bodyPr/>
        <a:lstStyle/>
        <a:p>
          <a:pPr algn="ctr"/>
          <a:r>
            <a:rPr lang="en-GB" dirty="0"/>
            <a:t>ISS (2005-2007)</a:t>
          </a:r>
        </a:p>
      </dgm:t>
    </dgm:pt>
    <dgm:pt modelId="{1BA29D3B-0099-DA4D-A220-84C06D720003}" type="par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6AFC15F6-BFB6-1A4E-B21B-87526B5D8D1B}" type="sib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9DC4FDB9-4388-B746-A631-167054630DFA}">
      <dgm:prSet phldrT="[Texte]"/>
      <dgm:spPr/>
      <dgm:t>
        <a:bodyPr/>
        <a:lstStyle/>
        <a:p>
          <a:pPr algn="ctr"/>
          <a:r>
            <a:rPr lang="en-GB" dirty="0"/>
            <a:t>EURO</a:t>
          </a:r>
          <a:r>
            <a:rPr lang="el-GR" dirty="0"/>
            <a:t>ν</a:t>
          </a:r>
          <a:r>
            <a:rPr lang="en-US" dirty="0"/>
            <a:t> (2008-2012)</a:t>
          </a:r>
          <a:endParaRPr lang="en-GB" dirty="0"/>
        </a:p>
      </dgm:t>
    </dgm:pt>
    <dgm:pt modelId="{49285AD6-2A61-9449-9A23-24085139395A}" type="par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B61FE2BC-DA96-C046-9BC1-07573F45EE3C}" type="sib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0A38D851-A442-234A-A88B-07336473154C}">
      <dgm:prSet phldrT="[Texte]"/>
      <dgm:spPr/>
      <dgm:t>
        <a:bodyPr/>
        <a:lstStyle/>
        <a:p>
          <a:pPr algn="ctr"/>
          <a:r>
            <a:rPr lang="en-GB" dirty="0"/>
            <a:t>LAGUNA (2008-2010)</a:t>
          </a:r>
        </a:p>
      </dgm:t>
    </dgm:pt>
    <dgm:pt modelId="{4CCDDDAF-CE79-544E-A67D-21E583513FB6}" type="par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E4D71C5F-8C79-CC42-B2C8-A5EE72321C2D}" type="sib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512399D5-355B-834E-9A64-35F92D5FC982}">
      <dgm:prSet phldrT="[Texte]"/>
      <dgm:spPr/>
      <dgm:t>
        <a:bodyPr/>
        <a:lstStyle/>
        <a:p>
          <a:pPr algn="ctr"/>
          <a:r>
            <a:rPr lang="en-GB" dirty="0"/>
            <a:t>LAGUNA-LBNO (2010-2014)</a:t>
          </a:r>
        </a:p>
      </dgm:t>
    </dgm:pt>
    <dgm:pt modelId="{7EDF04CC-88E7-DC47-B451-CC376832A9D3}" type="par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F79B8331-D65E-6F41-9721-E2862A16E571}" type="sib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BD5D5EEA-25C1-1E47-A8EC-6A9867B1E094}">
      <dgm:prSet phldrT="[Texte]"/>
      <dgm:spPr/>
      <dgm:t>
        <a:bodyPr/>
        <a:lstStyle/>
        <a:p>
          <a:pPr algn="ctr"/>
          <a:r>
            <a:rPr lang="en-GB" dirty="0"/>
            <a:t>COST Action CA15139 (2015-2019)</a:t>
          </a:r>
        </a:p>
      </dgm:t>
    </dgm:pt>
    <dgm:pt modelId="{83EDABE2-C417-C449-A1FD-F1BF99B1BA76}" type="parTrans" cxnId="{565A2D9E-23FE-FF49-9AD9-60DC2BFC00E2}">
      <dgm:prSet/>
      <dgm:spPr/>
      <dgm:t>
        <a:bodyPr/>
        <a:lstStyle/>
        <a:p>
          <a:endParaRPr lang="en-GB"/>
        </a:p>
      </dgm:t>
    </dgm:pt>
    <dgm:pt modelId="{F95086E1-29D7-814A-B6F3-EA1FE623E5E9}" type="sibTrans" cxnId="{565A2D9E-23FE-FF49-9AD9-60DC2BFC00E2}">
      <dgm:prSet/>
      <dgm:spPr/>
      <dgm:t>
        <a:bodyPr/>
        <a:lstStyle/>
        <a:p>
          <a:endParaRPr lang="en-GB"/>
        </a:p>
      </dgm:t>
    </dgm:pt>
    <dgm:pt modelId="{37938472-9217-3B48-8E7A-27C3E7EFDB53}" type="pres">
      <dgm:prSet presAssocID="{7AEE0BBC-E1B8-834A-94A6-CA16212CFD5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DD1E28A-BDEB-604C-96B2-82F4413F0A32}" type="pres">
      <dgm:prSet presAssocID="{EE6526CD-2162-A148-8E0C-3D4AB50F175C}" presName="centerShape" presStyleLbl="node0" presStyleIdx="0" presStyleCnt="1"/>
      <dgm:spPr/>
    </dgm:pt>
    <dgm:pt modelId="{38DA1CFE-A892-9E4D-86B8-28C922BCB30C}" type="pres">
      <dgm:prSet presAssocID="{041A4BD4-C7F4-8D4E-B2D4-8FD7366666E7}" presName="parTrans" presStyleLbl="bgSibTrans2D1" presStyleIdx="0" presStyleCnt="6"/>
      <dgm:spPr/>
    </dgm:pt>
    <dgm:pt modelId="{020EAFF4-7335-834A-BF88-3A8A607E5FDF}" type="pres">
      <dgm:prSet presAssocID="{A2208E33-69E5-4D46-B57D-B27F81FA219E}" presName="node" presStyleLbl="node1" presStyleIdx="0" presStyleCnt="6">
        <dgm:presLayoutVars>
          <dgm:bulletEnabled val="1"/>
        </dgm:presLayoutVars>
      </dgm:prSet>
      <dgm:spPr/>
    </dgm:pt>
    <dgm:pt modelId="{31C304B1-DF0F-EC47-8644-1FD5D326718A}" type="pres">
      <dgm:prSet presAssocID="{1BA29D3B-0099-DA4D-A220-84C06D720003}" presName="parTrans" presStyleLbl="bgSibTrans2D1" presStyleIdx="1" presStyleCnt="6"/>
      <dgm:spPr/>
    </dgm:pt>
    <dgm:pt modelId="{19969AB2-CFF9-1D49-8E6E-685BFEC874D8}" type="pres">
      <dgm:prSet presAssocID="{AF6ABEDA-F788-384B-B98A-7F0E9CFA8E34}" presName="node" presStyleLbl="node1" presStyleIdx="1" presStyleCnt="6">
        <dgm:presLayoutVars>
          <dgm:bulletEnabled val="1"/>
        </dgm:presLayoutVars>
      </dgm:prSet>
      <dgm:spPr/>
    </dgm:pt>
    <dgm:pt modelId="{BDA2632F-375B-A949-825C-0334983C1FFD}" type="pres">
      <dgm:prSet presAssocID="{49285AD6-2A61-9449-9A23-24085139395A}" presName="parTrans" presStyleLbl="bgSibTrans2D1" presStyleIdx="2" presStyleCnt="6"/>
      <dgm:spPr/>
    </dgm:pt>
    <dgm:pt modelId="{7B0C551F-BCF5-6045-B043-95DB0E812057}" type="pres">
      <dgm:prSet presAssocID="{9DC4FDB9-4388-B746-A631-167054630DFA}" presName="node" presStyleLbl="node1" presStyleIdx="2" presStyleCnt="6">
        <dgm:presLayoutVars>
          <dgm:bulletEnabled val="1"/>
        </dgm:presLayoutVars>
      </dgm:prSet>
      <dgm:spPr/>
    </dgm:pt>
    <dgm:pt modelId="{B7CB2CDB-EB63-B745-ADB1-C6EBF2E6F6EF}" type="pres">
      <dgm:prSet presAssocID="{4CCDDDAF-CE79-544E-A67D-21E583513FB6}" presName="parTrans" presStyleLbl="bgSibTrans2D1" presStyleIdx="3" presStyleCnt="6"/>
      <dgm:spPr/>
    </dgm:pt>
    <dgm:pt modelId="{92F89FD8-B233-2C43-8428-8278B2E88C4C}" type="pres">
      <dgm:prSet presAssocID="{0A38D851-A442-234A-A88B-07336473154C}" presName="node" presStyleLbl="node1" presStyleIdx="3" presStyleCnt="6">
        <dgm:presLayoutVars>
          <dgm:bulletEnabled val="1"/>
        </dgm:presLayoutVars>
      </dgm:prSet>
      <dgm:spPr/>
    </dgm:pt>
    <dgm:pt modelId="{E61A4675-BF82-FB45-9A02-D181E233724D}" type="pres">
      <dgm:prSet presAssocID="{7EDF04CC-88E7-DC47-B451-CC376832A9D3}" presName="parTrans" presStyleLbl="bgSibTrans2D1" presStyleIdx="4" presStyleCnt="6"/>
      <dgm:spPr/>
    </dgm:pt>
    <dgm:pt modelId="{FCE4DEF1-F129-094A-B0AE-DEDDB750A355}" type="pres">
      <dgm:prSet presAssocID="{512399D5-355B-834E-9A64-35F92D5FC982}" presName="node" presStyleLbl="node1" presStyleIdx="4" presStyleCnt="6">
        <dgm:presLayoutVars>
          <dgm:bulletEnabled val="1"/>
        </dgm:presLayoutVars>
      </dgm:prSet>
      <dgm:spPr/>
    </dgm:pt>
    <dgm:pt modelId="{D88B08BD-CE16-454E-8DF6-85A3CE5F90D1}" type="pres">
      <dgm:prSet presAssocID="{83EDABE2-C417-C449-A1FD-F1BF99B1BA76}" presName="parTrans" presStyleLbl="bgSibTrans2D1" presStyleIdx="5" presStyleCnt="6"/>
      <dgm:spPr/>
    </dgm:pt>
    <dgm:pt modelId="{4D2087DC-CA1E-2F43-AFB9-132720C933A0}" type="pres">
      <dgm:prSet presAssocID="{BD5D5EEA-25C1-1E47-A8EC-6A9867B1E094}" presName="node" presStyleLbl="node1" presStyleIdx="5" presStyleCnt="6">
        <dgm:presLayoutVars>
          <dgm:bulletEnabled val="1"/>
        </dgm:presLayoutVars>
      </dgm:prSet>
      <dgm:spPr/>
    </dgm:pt>
  </dgm:ptLst>
  <dgm:cxnLst>
    <dgm:cxn modelId="{CADFE806-E0FF-2E4C-A0C3-6D8B713E73B5}" srcId="{EE6526CD-2162-A148-8E0C-3D4AB50F175C}" destId="{9DC4FDB9-4388-B746-A631-167054630DFA}" srcOrd="2" destOrd="0" parTransId="{49285AD6-2A61-9449-9A23-24085139395A}" sibTransId="{B61FE2BC-DA96-C046-9BC1-07573F45EE3C}"/>
    <dgm:cxn modelId="{265EBD32-87F9-6146-A8B1-2F2BCEC28F38}" type="presOf" srcId="{7AEE0BBC-E1B8-834A-94A6-CA16212CFD54}" destId="{37938472-9217-3B48-8E7A-27C3E7EFDB53}" srcOrd="0" destOrd="0" presId="urn:microsoft.com/office/officeart/2005/8/layout/radial4"/>
    <dgm:cxn modelId="{ACB33943-3C7F-A244-A456-16F02970442B}" srcId="{EE6526CD-2162-A148-8E0C-3D4AB50F175C}" destId="{512399D5-355B-834E-9A64-35F92D5FC982}" srcOrd="4" destOrd="0" parTransId="{7EDF04CC-88E7-DC47-B451-CC376832A9D3}" sibTransId="{F79B8331-D65E-6F41-9721-E2862A16E571}"/>
    <dgm:cxn modelId="{70938963-13D7-1B4E-96E8-4002447B006E}" type="presOf" srcId="{49285AD6-2A61-9449-9A23-24085139395A}" destId="{BDA2632F-375B-A949-825C-0334983C1FFD}" srcOrd="0" destOrd="0" presId="urn:microsoft.com/office/officeart/2005/8/layout/radial4"/>
    <dgm:cxn modelId="{590D0745-8742-AC46-813D-142ADC39C105}" type="presOf" srcId="{041A4BD4-C7F4-8D4E-B2D4-8FD7366666E7}" destId="{38DA1CFE-A892-9E4D-86B8-28C922BCB30C}" srcOrd="0" destOrd="0" presId="urn:microsoft.com/office/officeart/2005/8/layout/radial4"/>
    <dgm:cxn modelId="{A2ED7C68-AD6B-284C-B9C1-5717CC4AEC5D}" type="presOf" srcId="{AF6ABEDA-F788-384B-B98A-7F0E9CFA8E34}" destId="{19969AB2-CFF9-1D49-8E6E-685BFEC874D8}" srcOrd="0" destOrd="0" presId="urn:microsoft.com/office/officeart/2005/8/layout/radial4"/>
    <dgm:cxn modelId="{1B70A46A-7740-4942-9036-20BA92E3B881}" type="presOf" srcId="{9DC4FDB9-4388-B746-A631-167054630DFA}" destId="{7B0C551F-BCF5-6045-B043-95DB0E812057}" srcOrd="0" destOrd="0" presId="urn:microsoft.com/office/officeart/2005/8/layout/radial4"/>
    <dgm:cxn modelId="{B8F41074-9DFB-5A46-8026-13CCB2170922}" type="presOf" srcId="{A2208E33-69E5-4D46-B57D-B27F81FA219E}" destId="{020EAFF4-7335-834A-BF88-3A8A607E5FDF}" srcOrd="0" destOrd="0" presId="urn:microsoft.com/office/officeart/2005/8/layout/radial4"/>
    <dgm:cxn modelId="{C628D759-A0F1-6E40-9DE9-18A19E5458F7}" type="presOf" srcId="{512399D5-355B-834E-9A64-35F92D5FC982}" destId="{FCE4DEF1-F129-094A-B0AE-DEDDB750A355}" srcOrd="0" destOrd="0" presId="urn:microsoft.com/office/officeart/2005/8/layout/radial4"/>
    <dgm:cxn modelId="{B07B8298-A087-4147-98C7-CD9345DC6DA9}" srcId="{EE6526CD-2162-A148-8E0C-3D4AB50F175C}" destId="{0A38D851-A442-234A-A88B-07336473154C}" srcOrd="3" destOrd="0" parTransId="{4CCDDDAF-CE79-544E-A67D-21E583513FB6}" sibTransId="{E4D71C5F-8C79-CC42-B2C8-A5EE72321C2D}"/>
    <dgm:cxn modelId="{2705289E-E782-324D-B8CC-3F6F6B0FA21E}" type="presOf" srcId="{EE6526CD-2162-A148-8E0C-3D4AB50F175C}" destId="{3DD1E28A-BDEB-604C-96B2-82F4413F0A32}" srcOrd="0" destOrd="0" presId="urn:microsoft.com/office/officeart/2005/8/layout/radial4"/>
    <dgm:cxn modelId="{565A2D9E-23FE-FF49-9AD9-60DC2BFC00E2}" srcId="{EE6526CD-2162-A148-8E0C-3D4AB50F175C}" destId="{BD5D5EEA-25C1-1E47-A8EC-6A9867B1E094}" srcOrd="5" destOrd="0" parTransId="{83EDABE2-C417-C449-A1FD-F1BF99B1BA76}" sibTransId="{F95086E1-29D7-814A-B6F3-EA1FE623E5E9}"/>
    <dgm:cxn modelId="{85EF70A1-2BB3-6444-B231-FA69DA7BD970}" srcId="{7AEE0BBC-E1B8-834A-94A6-CA16212CFD54}" destId="{EE6526CD-2162-A148-8E0C-3D4AB50F175C}" srcOrd="0" destOrd="0" parTransId="{CC05197D-7BF2-6E40-8D69-56CB63E54471}" sibTransId="{9D5CF0C5-98A7-034C-82C7-756048FADE0D}"/>
    <dgm:cxn modelId="{4F055AAE-444C-E143-B84A-CC2B2F9A082D}" type="presOf" srcId="{0A38D851-A442-234A-A88B-07336473154C}" destId="{92F89FD8-B233-2C43-8428-8278B2E88C4C}" srcOrd="0" destOrd="0" presId="urn:microsoft.com/office/officeart/2005/8/layout/radial4"/>
    <dgm:cxn modelId="{BA16D8BD-3B0A-6545-83B3-3EEE1FA8A38F}" type="presOf" srcId="{83EDABE2-C417-C449-A1FD-F1BF99B1BA76}" destId="{D88B08BD-CE16-454E-8DF6-85A3CE5F90D1}" srcOrd="0" destOrd="0" presId="urn:microsoft.com/office/officeart/2005/8/layout/radial4"/>
    <dgm:cxn modelId="{F2AF00C2-9E78-F74A-90F1-D2632D48F7DD}" type="presOf" srcId="{1BA29D3B-0099-DA4D-A220-84C06D720003}" destId="{31C304B1-DF0F-EC47-8644-1FD5D326718A}" srcOrd="0" destOrd="0" presId="urn:microsoft.com/office/officeart/2005/8/layout/radial4"/>
    <dgm:cxn modelId="{DD5FCBC2-12EB-964B-8CDC-2C285E0F3D76}" srcId="{EE6526CD-2162-A148-8E0C-3D4AB50F175C}" destId="{AF6ABEDA-F788-384B-B98A-7F0E9CFA8E34}" srcOrd="1" destOrd="0" parTransId="{1BA29D3B-0099-DA4D-A220-84C06D720003}" sibTransId="{6AFC15F6-BFB6-1A4E-B21B-87526B5D8D1B}"/>
    <dgm:cxn modelId="{0DF5D7C9-8CE3-EB49-9DE3-D011A0EB6E21}" type="presOf" srcId="{BD5D5EEA-25C1-1E47-A8EC-6A9867B1E094}" destId="{4D2087DC-CA1E-2F43-AFB9-132720C933A0}" srcOrd="0" destOrd="0" presId="urn:microsoft.com/office/officeart/2005/8/layout/radial4"/>
    <dgm:cxn modelId="{96A3E0EC-0A74-2B40-9B87-C0BD594C7B46}" srcId="{EE6526CD-2162-A148-8E0C-3D4AB50F175C}" destId="{A2208E33-69E5-4D46-B57D-B27F81FA219E}" srcOrd="0" destOrd="0" parTransId="{041A4BD4-C7F4-8D4E-B2D4-8FD7366666E7}" sibTransId="{819ABFE1-1C51-AB44-A1D5-F9903EF492D3}"/>
    <dgm:cxn modelId="{8F86A3EF-5B6E-A64D-968D-A5790DA36146}" type="presOf" srcId="{4CCDDDAF-CE79-544E-A67D-21E583513FB6}" destId="{B7CB2CDB-EB63-B745-ADB1-C6EBF2E6F6EF}" srcOrd="0" destOrd="0" presId="urn:microsoft.com/office/officeart/2005/8/layout/radial4"/>
    <dgm:cxn modelId="{335C96FF-48F8-BC4E-AD06-388B98BD69B0}" type="presOf" srcId="{7EDF04CC-88E7-DC47-B451-CC376832A9D3}" destId="{E61A4675-BF82-FB45-9A02-D181E233724D}" srcOrd="0" destOrd="0" presId="urn:microsoft.com/office/officeart/2005/8/layout/radial4"/>
    <dgm:cxn modelId="{03029FCF-6731-084D-98E9-B002B459D08A}" type="presParOf" srcId="{37938472-9217-3B48-8E7A-27C3E7EFDB53}" destId="{3DD1E28A-BDEB-604C-96B2-82F4413F0A32}" srcOrd="0" destOrd="0" presId="urn:microsoft.com/office/officeart/2005/8/layout/radial4"/>
    <dgm:cxn modelId="{1CE69A5B-7596-FB44-802C-76DE38AA5231}" type="presParOf" srcId="{37938472-9217-3B48-8E7A-27C3E7EFDB53}" destId="{38DA1CFE-A892-9E4D-86B8-28C922BCB30C}" srcOrd="1" destOrd="0" presId="urn:microsoft.com/office/officeart/2005/8/layout/radial4"/>
    <dgm:cxn modelId="{67A2BE97-5E5B-6142-82AE-10A4B4F025FB}" type="presParOf" srcId="{37938472-9217-3B48-8E7A-27C3E7EFDB53}" destId="{020EAFF4-7335-834A-BF88-3A8A607E5FDF}" srcOrd="2" destOrd="0" presId="urn:microsoft.com/office/officeart/2005/8/layout/radial4"/>
    <dgm:cxn modelId="{44471DC0-C23F-A542-9746-F29D5DA31295}" type="presParOf" srcId="{37938472-9217-3B48-8E7A-27C3E7EFDB53}" destId="{31C304B1-DF0F-EC47-8644-1FD5D326718A}" srcOrd="3" destOrd="0" presId="urn:microsoft.com/office/officeart/2005/8/layout/radial4"/>
    <dgm:cxn modelId="{36A79BB2-C964-D84A-B724-3787B633E9A9}" type="presParOf" srcId="{37938472-9217-3B48-8E7A-27C3E7EFDB53}" destId="{19969AB2-CFF9-1D49-8E6E-685BFEC874D8}" srcOrd="4" destOrd="0" presId="urn:microsoft.com/office/officeart/2005/8/layout/radial4"/>
    <dgm:cxn modelId="{729AFEAC-29EE-FE44-844E-C83191736177}" type="presParOf" srcId="{37938472-9217-3B48-8E7A-27C3E7EFDB53}" destId="{BDA2632F-375B-A949-825C-0334983C1FFD}" srcOrd="5" destOrd="0" presId="urn:microsoft.com/office/officeart/2005/8/layout/radial4"/>
    <dgm:cxn modelId="{71E2699A-6935-2A42-A87B-B56B8754AD0F}" type="presParOf" srcId="{37938472-9217-3B48-8E7A-27C3E7EFDB53}" destId="{7B0C551F-BCF5-6045-B043-95DB0E812057}" srcOrd="6" destOrd="0" presId="urn:microsoft.com/office/officeart/2005/8/layout/radial4"/>
    <dgm:cxn modelId="{4A4D90E1-5BF0-A242-8A15-D5263933E6E6}" type="presParOf" srcId="{37938472-9217-3B48-8E7A-27C3E7EFDB53}" destId="{B7CB2CDB-EB63-B745-ADB1-C6EBF2E6F6EF}" srcOrd="7" destOrd="0" presId="urn:microsoft.com/office/officeart/2005/8/layout/radial4"/>
    <dgm:cxn modelId="{887DD1C3-56D3-3C4E-9378-6D02E1C32FB4}" type="presParOf" srcId="{37938472-9217-3B48-8E7A-27C3E7EFDB53}" destId="{92F89FD8-B233-2C43-8428-8278B2E88C4C}" srcOrd="8" destOrd="0" presId="urn:microsoft.com/office/officeart/2005/8/layout/radial4"/>
    <dgm:cxn modelId="{95252CD8-2FE4-F04A-8FA0-CA1385D4DD5F}" type="presParOf" srcId="{37938472-9217-3B48-8E7A-27C3E7EFDB53}" destId="{E61A4675-BF82-FB45-9A02-D181E233724D}" srcOrd="9" destOrd="0" presId="urn:microsoft.com/office/officeart/2005/8/layout/radial4"/>
    <dgm:cxn modelId="{8750B26E-2724-C245-B2B4-5799D08CF92A}" type="presParOf" srcId="{37938472-9217-3B48-8E7A-27C3E7EFDB53}" destId="{FCE4DEF1-F129-094A-B0AE-DEDDB750A355}" srcOrd="10" destOrd="0" presId="urn:microsoft.com/office/officeart/2005/8/layout/radial4"/>
    <dgm:cxn modelId="{4B787B02-D4BF-A644-9F2A-F9221B9C7C45}" type="presParOf" srcId="{37938472-9217-3B48-8E7A-27C3E7EFDB53}" destId="{D88B08BD-CE16-454E-8DF6-85A3CE5F90D1}" srcOrd="11" destOrd="0" presId="urn:microsoft.com/office/officeart/2005/8/layout/radial4"/>
    <dgm:cxn modelId="{FB2EFC86-25FE-C341-9AC1-F6839C135137}" type="presParOf" srcId="{37938472-9217-3B48-8E7A-27C3E7EFDB53}" destId="{4D2087DC-CA1E-2F43-AFB9-132720C933A0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1E28A-BDEB-604C-96B2-82F4413F0A32}">
      <dsp:nvSpPr>
        <dsp:cNvPr id="0" name=""/>
        <dsp:cNvSpPr/>
      </dsp:nvSpPr>
      <dsp:spPr>
        <a:xfrm>
          <a:off x="1317323" y="1306389"/>
          <a:ext cx="964059" cy="9640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ESS</a:t>
          </a:r>
          <a:r>
            <a:rPr lang="el-GR" sz="1800" kern="1200" dirty="0"/>
            <a:t>ν</a:t>
          </a:r>
          <a:r>
            <a:rPr lang="en-US" sz="1800" kern="1200" dirty="0"/>
            <a:t>SB</a:t>
          </a:r>
          <a:endParaRPr lang="en-GB" sz="1800" kern="1200" dirty="0"/>
        </a:p>
      </dsp:txBody>
      <dsp:txXfrm>
        <a:off x="1458506" y="1447572"/>
        <a:ext cx="681693" cy="681693"/>
      </dsp:txXfrm>
    </dsp:sp>
    <dsp:sp modelId="{38DA1CFE-A892-9E4D-86B8-28C922BCB30C}">
      <dsp:nvSpPr>
        <dsp:cNvPr id="0" name=""/>
        <dsp:cNvSpPr/>
      </dsp:nvSpPr>
      <dsp:spPr>
        <a:xfrm rot="10800000">
          <a:off x="337784" y="1651040"/>
          <a:ext cx="925664" cy="274756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0EAFF4-7335-834A-BF88-3A8A607E5FDF}">
      <dsp:nvSpPr>
        <dsp:cNvPr id="0" name=""/>
        <dsp:cNvSpPr/>
      </dsp:nvSpPr>
      <dsp:spPr>
        <a:xfrm>
          <a:off x="363" y="1518482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BENE (2004-2008)</a:t>
          </a:r>
        </a:p>
      </dsp:txBody>
      <dsp:txXfrm>
        <a:off x="16175" y="1534294"/>
        <a:ext cx="643217" cy="508249"/>
      </dsp:txXfrm>
    </dsp:sp>
    <dsp:sp modelId="{31C304B1-DF0F-EC47-8644-1FD5D326718A}">
      <dsp:nvSpPr>
        <dsp:cNvPr id="0" name=""/>
        <dsp:cNvSpPr/>
      </dsp:nvSpPr>
      <dsp:spPr>
        <a:xfrm rot="12960000">
          <a:off x="528526" y="1063998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969AB2-CFF9-1D49-8E6E-685BFEC874D8}">
      <dsp:nvSpPr>
        <dsp:cNvPr id="0" name=""/>
        <dsp:cNvSpPr/>
      </dsp:nvSpPr>
      <dsp:spPr>
        <a:xfrm>
          <a:off x="279498" y="659393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ISS (2005-2007)</a:t>
          </a:r>
        </a:p>
      </dsp:txBody>
      <dsp:txXfrm>
        <a:off x="295310" y="675205"/>
        <a:ext cx="643217" cy="508249"/>
      </dsp:txXfrm>
    </dsp:sp>
    <dsp:sp modelId="{BDA2632F-375B-A949-825C-0334983C1FFD}">
      <dsp:nvSpPr>
        <dsp:cNvPr id="0" name=""/>
        <dsp:cNvSpPr/>
      </dsp:nvSpPr>
      <dsp:spPr>
        <a:xfrm rot="15120000">
          <a:off x="1027894" y="701185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0C551F-BCF5-6045-B043-95DB0E812057}">
      <dsp:nvSpPr>
        <dsp:cNvPr id="0" name=""/>
        <dsp:cNvSpPr/>
      </dsp:nvSpPr>
      <dsp:spPr>
        <a:xfrm>
          <a:off x="1010282" y="128448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EURO</a:t>
          </a:r>
          <a:r>
            <a:rPr lang="el-GR" sz="900" kern="1200" dirty="0"/>
            <a:t>ν</a:t>
          </a:r>
          <a:r>
            <a:rPr lang="en-US" sz="900" kern="1200" dirty="0"/>
            <a:t> (2008-2012)</a:t>
          </a:r>
          <a:endParaRPr lang="en-GB" sz="900" kern="1200" dirty="0"/>
        </a:p>
      </dsp:txBody>
      <dsp:txXfrm>
        <a:off x="1026094" y="144260"/>
        <a:ext cx="643217" cy="508249"/>
      </dsp:txXfrm>
    </dsp:sp>
    <dsp:sp modelId="{B7CB2CDB-EB63-B745-ADB1-C6EBF2E6F6EF}">
      <dsp:nvSpPr>
        <dsp:cNvPr id="0" name=""/>
        <dsp:cNvSpPr/>
      </dsp:nvSpPr>
      <dsp:spPr>
        <a:xfrm rot="17280000">
          <a:off x="1645147" y="701185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F89FD8-B233-2C43-8428-8278B2E88C4C}">
      <dsp:nvSpPr>
        <dsp:cNvPr id="0" name=""/>
        <dsp:cNvSpPr/>
      </dsp:nvSpPr>
      <dsp:spPr>
        <a:xfrm>
          <a:off x="1913581" y="128448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LAGUNA (2008-2010)</a:t>
          </a:r>
        </a:p>
      </dsp:txBody>
      <dsp:txXfrm>
        <a:off x="1929393" y="144260"/>
        <a:ext cx="643217" cy="508249"/>
      </dsp:txXfrm>
    </dsp:sp>
    <dsp:sp modelId="{E61A4675-BF82-FB45-9A02-D181E233724D}">
      <dsp:nvSpPr>
        <dsp:cNvPr id="0" name=""/>
        <dsp:cNvSpPr/>
      </dsp:nvSpPr>
      <dsp:spPr>
        <a:xfrm rot="19440000">
          <a:off x="2144515" y="1063998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E4DEF1-F129-094A-B0AE-DEDDB750A355}">
      <dsp:nvSpPr>
        <dsp:cNvPr id="0" name=""/>
        <dsp:cNvSpPr/>
      </dsp:nvSpPr>
      <dsp:spPr>
        <a:xfrm>
          <a:off x="2644365" y="659393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LAGUNA-LBNO (2010-2014)</a:t>
          </a:r>
        </a:p>
      </dsp:txBody>
      <dsp:txXfrm>
        <a:off x="2660177" y="675205"/>
        <a:ext cx="643217" cy="508249"/>
      </dsp:txXfrm>
    </dsp:sp>
    <dsp:sp modelId="{D88B08BD-CE16-454E-8DF6-85A3CE5F90D1}">
      <dsp:nvSpPr>
        <dsp:cNvPr id="0" name=""/>
        <dsp:cNvSpPr/>
      </dsp:nvSpPr>
      <dsp:spPr>
        <a:xfrm>
          <a:off x="2335257" y="1651040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2087DC-CA1E-2F43-AFB9-132720C933A0}">
      <dsp:nvSpPr>
        <dsp:cNvPr id="0" name=""/>
        <dsp:cNvSpPr/>
      </dsp:nvSpPr>
      <dsp:spPr>
        <a:xfrm>
          <a:off x="2923500" y="1518482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COST Action CA15139 (2015-2019)</a:t>
          </a:r>
        </a:p>
      </dsp:txBody>
      <dsp:txXfrm>
        <a:off x="2939312" y="1534294"/>
        <a:ext cx="643217" cy="508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34A45-BD8F-E14D-A73B-328A506DC652}" type="datetimeFigureOut">
              <a:rPr lang="fr-FR" smtClean="0"/>
              <a:t>11/06/2018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9B6AF-4171-7946-A644-4B0B9A3E4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88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3F064-C653-E849-A9AC-11CF409292A7}" type="datetimeFigureOut">
              <a:rPr lang="fr-FR" smtClean="0"/>
              <a:t>11/06/2018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B264F-AD4B-0742-99D8-E3EB645D8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623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00367A-AAF5-B446-A450-33F6C0CF7D8C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971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10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/>
              <a:t>Almost only (QE) quasi elastic events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avoiding pi-zero production in the resonant regime. RES Resonant pion production.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5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98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12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181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13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71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14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95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222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442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ABC09FA-3408-B543-91AF-4F8D36FD2FCE}" type="slidenum">
              <a:rPr lang="fr-FR" sz="1200">
                <a:solidFill>
                  <a:prstClr val="black"/>
                </a:solidFill>
                <a:latin typeface="Arial" charset="0"/>
              </a:rPr>
              <a:pPr eaLnBrk="1" hangingPunct="1"/>
              <a:t>22</a:t>
            </a:fld>
            <a:endParaRPr lang="fr-FR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98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FA70DEC-622D-944A-AFBA-208A04BB7FCD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064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FA70DEC-622D-944A-AFBA-208A04BB7FCD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9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4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333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00367A-AAF5-B446-A450-33F6C0CF7D8C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5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701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209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644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578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977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4736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52C18-6637-5F4D-8CDD-BDF071C6CFEB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64943561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9981" y="6492873"/>
            <a:ext cx="984019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67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10400" y="6588670"/>
            <a:ext cx="2133600" cy="2809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08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tiff"/><Relationship Id="rId4" Type="http://schemas.openxmlformats.org/officeDocument/2006/relationships/image" Target="../media/image29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t.eu/COST_Actions/ca/CA15139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hyperlink" Target="http://lanl.arxiv.org/abs/1110.4583" TargetMode="Externa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3" descr="ESS_Aerial_vie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8" cy="685800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0392" y="13577"/>
            <a:ext cx="9144000" cy="119038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FF00"/>
                </a:solidFill>
              </a:rPr>
              <a:t>The ESS neutrino Super Beam (ESS</a:t>
            </a:r>
            <a:r>
              <a:rPr lang="el-GR" sz="3200" dirty="0">
                <a:solidFill>
                  <a:srgbClr val="FFFF00"/>
                </a:solidFill>
              </a:rPr>
              <a:t>ν</a:t>
            </a:r>
            <a:r>
              <a:rPr lang="fr-CH" sz="3200" dirty="0">
                <a:solidFill>
                  <a:srgbClr val="FFFF00"/>
                </a:solidFill>
              </a:rPr>
              <a:t>SB)</a:t>
            </a:r>
            <a:br>
              <a:rPr lang="fr-CH" sz="3200" dirty="0">
                <a:solidFill>
                  <a:srgbClr val="FFFF00"/>
                </a:solidFill>
              </a:rPr>
            </a:br>
            <a:r>
              <a:rPr lang="fr-CH" sz="1800" dirty="0">
                <a:solidFill>
                  <a:srgbClr val="FFFF00"/>
                </a:solidFill>
              </a:rPr>
              <a:t>George Fanourakis</a:t>
            </a:r>
            <a:br>
              <a:rPr lang="fr-CH" sz="1800" dirty="0">
                <a:solidFill>
                  <a:srgbClr val="FFFF00"/>
                </a:solidFill>
              </a:rPr>
            </a:br>
            <a:r>
              <a:rPr lang="fr-CH" sz="1800" dirty="0">
                <a:solidFill>
                  <a:srgbClr val="FFFF00"/>
                </a:solidFill>
              </a:rPr>
              <a:t>INPP – NCSR «</a:t>
            </a:r>
            <a:r>
              <a:rPr lang="fr-CH" sz="1800" dirty="0" err="1">
                <a:solidFill>
                  <a:srgbClr val="FFFF00"/>
                </a:solidFill>
              </a:rPr>
              <a:t>Demokritos</a:t>
            </a:r>
            <a:r>
              <a:rPr lang="fr-CH" sz="1800" dirty="0">
                <a:solidFill>
                  <a:srgbClr val="FFFF00"/>
                </a:solidFill>
              </a:rPr>
              <a:t>»</a:t>
            </a:r>
            <a:endParaRPr lang="en-GB" sz="1800" b="1" dirty="0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E9EF64C9-140B-4077-A465-D3EF3D7FD081}"/>
              </a:ext>
            </a:extLst>
          </p:cNvPr>
          <p:cNvSpPr/>
          <p:nvPr/>
        </p:nvSpPr>
        <p:spPr>
          <a:xfrm>
            <a:off x="1" y="5928360"/>
            <a:ext cx="2468879" cy="9160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Work supported also by 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DD4C4D09-8B4C-4877-B02E-9232D2BF6A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06" y="6273520"/>
            <a:ext cx="1908019" cy="535219"/>
          </a:xfrm>
          <a:prstGeom prst="rect">
            <a:avLst/>
          </a:prstGeom>
        </p:spPr>
      </p:pic>
      <p:sp>
        <p:nvSpPr>
          <p:cNvPr id="13" name="Ορθογώνιο 12">
            <a:extLst>
              <a:ext uri="{FF2B5EF4-FFF2-40B4-BE49-F238E27FC236}">
                <a16:creationId xmlns:a16="http://schemas.microsoft.com/office/drawing/2014/main" id="{DAAF1737-4F20-4B8A-B751-72E7701B14A6}"/>
              </a:ext>
            </a:extLst>
          </p:cNvPr>
          <p:cNvSpPr/>
          <p:nvPr/>
        </p:nvSpPr>
        <p:spPr>
          <a:xfrm>
            <a:off x="6646274" y="5928360"/>
            <a:ext cx="2468879" cy="9160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Most slides provided by Marcos </a:t>
            </a:r>
            <a:r>
              <a:rPr lang="en-US" dirty="0" err="1"/>
              <a:t>Dracos</a:t>
            </a:r>
            <a:endParaRPr lang="en-US" dirty="0"/>
          </a:p>
          <a:p>
            <a:pPr algn="ctr"/>
            <a:r>
              <a:rPr lang="en-US" dirty="0"/>
              <a:t> CNRS Strasburg </a:t>
            </a:r>
          </a:p>
        </p:txBody>
      </p:sp>
    </p:spTree>
    <p:extLst>
      <p:ext uri="{BB962C8B-B14F-4D97-AF65-F5344CB8AC3E}">
        <p14:creationId xmlns:p14="http://schemas.microsoft.com/office/powerpoint/2010/main" val="180506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21" y="936742"/>
            <a:ext cx="7921272" cy="279349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90" y="3749241"/>
            <a:ext cx="8826490" cy="3061167"/>
          </a:xfrm>
          <a:prstGeom prst="rect">
            <a:avLst/>
          </a:prstGeom>
        </p:spPr>
      </p:pic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80893" y="9596"/>
            <a:ext cx="6212984" cy="80762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Neutrino spectra</a:t>
            </a:r>
            <a:endParaRPr lang="en-GB" sz="100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" name="ZoneTexte 1"/>
          <p:cNvSpPr txBox="1"/>
          <p:nvPr/>
        </p:nvSpPr>
        <p:spPr>
          <a:xfrm>
            <a:off x="788062" y="605490"/>
            <a:ext cx="382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540 km (2 GeV), 10 years, ~300 events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547263" y="626473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below </a:t>
            </a:r>
            <a:r>
              <a:rPr lang="el-GR" dirty="0" err="1">
                <a:latin typeface="Times New Roman"/>
                <a:cs typeface="Times New Roman"/>
              </a:rPr>
              <a:t>ν</a:t>
            </a:r>
            <a:r>
              <a:rPr lang="el-GR" baseline="-25000" dirty="0" err="1">
                <a:latin typeface="Times New Roman"/>
                <a:cs typeface="Times New Roman"/>
              </a:rPr>
              <a:t>τ</a:t>
            </a:r>
            <a:r>
              <a:rPr lang="en-US" dirty="0">
                <a:latin typeface="Times New Roman"/>
                <a:cs typeface="Times New Roman"/>
              </a:rPr>
              <a:t> production, almost only QE events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184695" y="1089061"/>
            <a:ext cx="11209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neutrinos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221605" y="1089061"/>
            <a:ext cx="15826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anti-neutrinos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392270" y="2814754"/>
            <a:ext cx="88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2 years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397774" y="2814754"/>
            <a:ext cx="88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8 years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13390" y="2355414"/>
            <a:ext cx="72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baseline="-25000" dirty="0">
                <a:latin typeface="Times New Roman"/>
                <a:cs typeface="Times New Roman"/>
              </a:rPr>
              <a:t>CP</a:t>
            </a:r>
            <a:r>
              <a:rPr lang="en-US" dirty="0">
                <a:latin typeface="Times New Roman"/>
                <a:cs typeface="Times New Roman"/>
              </a:rPr>
              <a:t>=0</a:t>
            </a:r>
            <a:endParaRPr lang="en-GB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63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74" y="1379759"/>
            <a:ext cx="5152614" cy="4867764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7691" y="9595"/>
            <a:ext cx="6213762" cy="8724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>
                <a:solidFill>
                  <a:srgbClr val="0000FF"/>
                </a:solidFill>
              </a:rPr>
              <a:t>2</a:t>
            </a:r>
            <a:r>
              <a:rPr lang="en-US" sz="3200" dirty="0">
                <a:solidFill>
                  <a:srgbClr val="0000FF"/>
                </a:solidFill>
                <a:latin typeface="Times New Roman"/>
                <a:cs typeface="Times New Roman"/>
              </a:rPr>
              <a:t>nd </a:t>
            </a:r>
            <a: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  <a:t>Oscillation</a:t>
            </a:r>
            <a:r>
              <a:rPr lang="en-US" sz="3200" dirty="0">
                <a:solidFill>
                  <a:srgbClr val="0000FF"/>
                </a:solidFill>
                <a:latin typeface="Times New Roman"/>
                <a:cs typeface="Times New Roman"/>
              </a:rPr>
              <a:t> max. coverage</a:t>
            </a:r>
            <a:endParaRPr lang="en-US" sz="32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 flipH="1">
            <a:off x="2607001" y="2784975"/>
            <a:ext cx="2985796" cy="13367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5592797" y="2277143"/>
            <a:ext cx="31083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2</a:t>
            </a:r>
            <a:r>
              <a:rPr lang="en-GB" sz="2000" baseline="30000" dirty="0">
                <a:latin typeface="Times New Roman"/>
                <a:cs typeface="Times New Roman"/>
              </a:rPr>
              <a:t>nd</a:t>
            </a:r>
            <a:r>
              <a:rPr lang="en-GB" sz="2000" dirty="0">
                <a:latin typeface="Times New Roman"/>
                <a:cs typeface="Times New Roman"/>
              </a:rPr>
              <a:t> oscillation max.</a:t>
            </a:r>
          </a:p>
          <a:p>
            <a:r>
              <a:rPr lang="en-GB" sz="2000" dirty="0">
                <a:latin typeface="Times New Roman"/>
                <a:cs typeface="Times New Roman"/>
              </a:rPr>
              <a:t>well covered by the ESS neutrino spectrum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968899" y="4121762"/>
            <a:ext cx="1050901" cy="2227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049552" y="3881397"/>
            <a:ext cx="2129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1</a:t>
            </a:r>
            <a:r>
              <a:rPr lang="en-GB" sz="2000" baseline="30000" dirty="0">
                <a:latin typeface="Times New Roman"/>
                <a:cs typeface="Times New Roman"/>
              </a:rPr>
              <a:t>st</a:t>
            </a:r>
            <a:r>
              <a:rPr lang="en-GB" sz="2000" dirty="0">
                <a:latin typeface="Times New Roman"/>
                <a:cs typeface="Times New Roman"/>
              </a:rPr>
              <a:t> oscillation max.</a:t>
            </a:r>
          </a:p>
        </p:txBody>
      </p:sp>
    </p:spTree>
    <p:extLst>
      <p:ext uri="{BB962C8B-B14F-4D97-AF65-F5344CB8AC3E}">
        <p14:creationId xmlns:p14="http://schemas.microsoft.com/office/powerpoint/2010/main" val="282874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595"/>
            <a:ext cx="9144000" cy="94766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Physics Performance</a:t>
            </a:r>
            <a:endParaRPr lang="en-GB" sz="100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2" y="812986"/>
            <a:ext cx="4540468" cy="3218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812987"/>
            <a:ext cx="4492123" cy="31444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5018" y="4031042"/>
            <a:ext cx="816653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>
                <a:latin typeface="Times New Roman" charset="0"/>
                <a:ea typeface="Times New Roman" charset="0"/>
                <a:cs typeface="Times New Roman" charset="0"/>
              </a:rPr>
              <a:t>little dependence on mass hierarchy (not so long baseline),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 err="1">
                <a:latin typeface="Times New Roman" charset="0"/>
                <a:ea typeface="Times New Roman" charset="0"/>
                <a:cs typeface="Times New Roman" charset="0"/>
              </a:rPr>
              <a:t>δ</a:t>
            </a:r>
            <a:r>
              <a:rPr lang="en-GB" sz="2000" baseline="-25000" dirty="0" err="1">
                <a:latin typeface="Times New Roman" charset="0"/>
                <a:ea typeface="Times New Roman" charset="0"/>
                <a:cs typeface="Times New Roman" charset="0"/>
              </a:rPr>
              <a:t>CP</a:t>
            </a:r>
            <a:r>
              <a:rPr lang="en-GB" sz="2000" dirty="0">
                <a:latin typeface="Times New Roman" charset="0"/>
                <a:ea typeface="Times New Roman" charset="0"/>
                <a:cs typeface="Times New Roman" charset="0"/>
              </a:rPr>
              <a:t> coverage at 5 </a:t>
            </a:r>
            <a:r>
              <a:rPr lang="en-GB" sz="2000" dirty="0" err="1">
                <a:latin typeface="Times New Roman" charset="0"/>
                <a:ea typeface="Times New Roman" charset="0"/>
                <a:cs typeface="Times New Roman" charset="0"/>
              </a:rPr>
              <a:t>σ</a:t>
            </a:r>
            <a:r>
              <a:rPr lang="en-GB" sz="2000" dirty="0">
                <a:latin typeface="Times New Roman" charset="0"/>
                <a:ea typeface="Times New Roman" charset="0"/>
                <a:cs typeface="Times New Roman" charset="0"/>
              </a:rPr>
              <a:t> C.L. up to 60%,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 err="1">
                <a:latin typeface="Times New Roman" charset="0"/>
                <a:ea typeface="Times New Roman" charset="0"/>
                <a:cs typeface="Times New Roman" charset="0"/>
              </a:rPr>
              <a:t>δ</a:t>
            </a:r>
            <a:r>
              <a:rPr lang="en-GB" sz="2000" baseline="-25000" dirty="0" err="1">
                <a:latin typeface="Times New Roman" charset="0"/>
                <a:ea typeface="Times New Roman" charset="0"/>
                <a:cs typeface="Times New Roman" charset="0"/>
              </a:rPr>
              <a:t>CP</a:t>
            </a:r>
            <a:r>
              <a:rPr lang="en-GB" sz="2000" dirty="0">
                <a:latin typeface="Times New Roman" charset="0"/>
                <a:ea typeface="Times New Roman" charset="0"/>
                <a:cs typeface="Times New Roman" charset="0"/>
              </a:rPr>
              <a:t> accuracy down to 6° at 0° and 180° (absence of CPV for these two values),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>
                <a:latin typeface="Times New Roman" charset="0"/>
                <a:ea typeface="Times New Roman" charset="0"/>
                <a:cs typeface="Times New Roman" charset="0"/>
              </a:rPr>
              <a:t>not yet optimized facility.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3ABC20-A4B5-46FB-9BC2-DCD0B6AB7DF8}"/>
              </a:ext>
            </a:extLst>
          </p:cNvPr>
          <p:cNvSpPr txBox="1"/>
          <p:nvPr/>
        </p:nvSpPr>
        <p:spPr>
          <a:xfrm>
            <a:off x="181021" y="6223319"/>
            <a:ext cx="847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Even in this non-</a:t>
            </a:r>
            <a:r>
              <a:rPr lang="en-US" dirty="0" err="1"/>
              <a:t>optimised</a:t>
            </a:r>
            <a:r>
              <a:rPr lang="en-US" dirty="0"/>
              <a:t> case (E=2.5 GeV), </a:t>
            </a:r>
            <a:r>
              <a:rPr lang="en-US" b="1" dirty="0" err="1"/>
              <a:t>ESSνSB</a:t>
            </a:r>
            <a:r>
              <a:rPr lang="en-US" b="1" dirty="0"/>
              <a:t> would discover CP violation for at the  level of 60% of the possible </a:t>
            </a:r>
            <a:r>
              <a:rPr lang="en-US" b="1" i="1" dirty="0" err="1"/>
              <a:t>δ</a:t>
            </a:r>
            <a:r>
              <a:rPr lang="en-US" b="1" i="1" baseline="-25000" dirty="0" err="1"/>
              <a:t>CP</a:t>
            </a:r>
            <a:r>
              <a:rPr lang="en-US" b="1" i="1" dirty="0"/>
              <a:t> </a:t>
            </a:r>
            <a:r>
              <a:rPr lang="en-US" b="1" dirty="0"/>
              <a:t>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9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595"/>
            <a:ext cx="9144000" cy="94766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Which baseline?</a:t>
            </a:r>
            <a:endParaRPr lang="en-GB" sz="100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0" name="ZoneTexte 19"/>
          <p:cNvSpPr txBox="1"/>
          <p:nvPr/>
        </p:nvSpPr>
        <p:spPr>
          <a:xfrm>
            <a:off x="63531" y="5512700"/>
            <a:ext cx="48763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/>
                <a:cs typeface="Times New Roman"/>
              </a:rPr>
              <a:t>~60% </a:t>
            </a:r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baseline="-25000" dirty="0">
                <a:latin typeface="Times New Roman"/>
                <a:cs typeface="Times New Roman"/>
              </a:rPr>
              <a:t>CP</a:t>
            </a:r>
            <a:r>
              <a:rPr lang="en-US" dirty="0">
                <a:latin typeface="Times New Roman"/>
                <a:cs typeface="Times New Roman"/>
              </a:rPr>
              <a:t> coverage at 5 </a:t>
            </a:r>
            <a:r>
              <a:rPr lang="el-GR" dirty="0">
                <a:latin typeface="Times New Roman"/>
                <a:cs typeface="Times New Roman"/>
              </a:rPr>
              <a:t>σ</a:t>
            </a:r>
            <a:r>
              <a:rPr lang="en-US" dirty="0">
                <a:latin typeface="Times New Roman"/>
                <a:cs typeface="Times New Roman"/>
              </a:rPr>
              <a:t> C.L.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/>
                <a:cs typeface="Times New Roman"/>
              </a:rPr>
              <a:t>&gt;75% </a:t>
            </a:r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baseline="-25000" dirty="0">
                <a:latin typeface="Times New Roman"/>
                <a:cs typeface="Times New Roman"/>
              </a:rPr>
              <a:t>CP</a:t>
            </a:r>
            <a:r>
              <a:rPr lang="en-US" dirty="0">
                <a:latin typeface="Times New Roman"/>
                <a:cs typeface="Times New Roman"/>
              </a:rPr>
              <a:t> coverage at 3 </a:t>
            </a:r>
            <a:r>
              <a:rPr lang="el-GR" dirty="0">
                <a:latin typeface="Times New Roman"/>
                <a:cs typeface="Times New Roman"/>
              </a:rPr>
              <a:t>σ</a:t>
            </a:r>
            <a:r>
              <a:rPr lang="en-US" dirty="0">
                <a:latin typeface="Times New Roman"/>
                <a:cs typeface="Times New Roman"/>
              </a:rPr>
              <a:t> C.L.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systematic errors: 5%/10% (signal/</a:t>
            </a:r>
            <a:r>
              <a:rPr lang="en-US" b="1" dirty="0" err="1">
                <a:solidFill>
                  <a:srgbClr val="0000FF"/>
                </a:solidFill>
                <a:latin typeface="Times New Roman"/>
                <a:cs typeface="Times New Roman"/>
              </a:rPr>
              <a:t>backg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.) 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663077" y="957263"/>
            <a:ext cx="3668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CPV (</a:t>
            </a:r>
            <a:r>
              <a:rPr lang="en-US" b="1" i="1" dirty="0" err="1">
                <a:solidFill>
                  <a:srgbClr val="008000"/>
                </a:solidFill>
                <a:latin typeface="Times New Roman"/>
                <a:cs typeface="Times New Roman"/>
              </a:rPr>
              <a:t>Nucl</a:t>
            </a:r>
            <a:r>
              <a:rPr lang="en-US" b="1" i="1" dirty="0">
                <a:solidFill>
                  <a:srgbClr val="008000"/>
                </a:solidFill>
                <a:latin typeface="Times New Roman"/>
                <a:cs typeface="Times New Roman"/>
              </a:rPr>
              <a:t>. Phys. B 885 (2014) 127</a:t>
            </a:r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8814" y="1239651"/>
            <a:ext cx="4405386" cy="4213595"/>
            <a:chOff x="78814" y="1239651"/>
            <a:chExt cx="4405386" cy="4213595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814" y="1239651"/>
              <a:ext cx="4405386" cy="4213595"/>
            </a:xfrm>
            <a:prstGeom prst="rect">
              <a:avLst/>
            </a:prstGeom>
          </p:spPr>
        </p:pic>
        <p:cxnSp>
          <p:nvCxnSpPr>
            <p:cNvPr id="16" name="Connecteur droit avec flèche 15"/>
            <p:cNvCxnSpPr/>
            <p:nvPr/>
          </p:nvCxnSpPr>
          <p:spPr>
            <a:xfrm>
              <a:off x="1685789" y="1966653"/>
              <a:ext cx="0" cy="29668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>
              <a:off x="2405059" y="1966653"/>
              <a:ext cx="0" cy="29668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 rot="16200000">
              <a:off x="1020751" y="3832165"/>
              <a:ext cx="10222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Times New Roman"/>
                  <a:cs typeface="Times New Roman"/>
                </a:rPr>
                <a:t>Zinkgruvan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 rot="16200000">
              <a:off x="1735647" y="3596167"/>
              <a:ext cx="10310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Times New Roman"/>
                  <a:cs typeface="Times New Roman"/>
                </a:rPr>
                <a:t>Garpenberg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cxnSp>
          <p:nvCxnSpPr>
            <p:cNvPr id="27" name="Connecteur droit 26"/>
            <p:cNvCxnSpPr/>
            <p:nvPr/>
          </p:nvCxnSpPr>
          <p:spPr>
            <a:xfrm>
              <a:off x="640599" y="2787028"/>
              <a:ext cx="359635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>
              <a:off x="640599" y="2067795"/>
              <a:ext cx="359635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5694" y="1239651"/>
            <a:ext cx="4042447" cy="418222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705599" y="3293896"/>
            <a:ext cx="105104" cy="10510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595"/>
            <a:ext cx="9144000" cy="94766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Optimisations to be done</a:t>
            </a:r>
            <a:endParaRPr lang="en-GB" sz="100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89356" y="4011748"/>
            <a:ext cx="48767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b="1" dirty="0">
                <a:latin typeface="Times New Roman" charset="0"/>
                <a:ea typeface="Times New Roman" charset="0"/>
                <a:cs typeface="Times New Roman" charset="0"/>
              </a:rPr>
              <a:t>optimizations are coming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marL="742950" lvl="1" indent="-285750">
              <a:spcBef>
                <a:spcPts val="1200"/>
              </a:spcBef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with the present configuration: 5/5 </a:t>
            </a:r>
            <a:r>
              <a:rPr lang="en-GB" dirty="0" err="1">
                <a:latin typeface="Times New Roman" charset="0"/>
                <a:ea typeface="Times New Roman" charset="0"/>
                <a:cs typeface="Times New Roman" charset="0"/>
              </a:rPr>
              <a:t>yrs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 seems better than 2/8 </a:t>
            </a:r>
            <a:r>
              <a:rPr lang="en-GB" dirty="0" err="1">
                <a:latin typeface="Times New Roman" charset="0"/>
                <a:ea typeface="Times New Roman" charset="0"/>
                <a:cs typeface="Times New Roman" charset="0"/>
              </a:rPr>
              <a:t>yrs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,</a:t>
            </a:r>
          </a:p>
          <a:p>
            <a:pPr marL="742950" lvl="1" indent="-285750">
              <a:spcBef>
                <a:spcPts val="1200"/>
              </a:spcBef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horn shape,</a:t>
            </a:r>
          </a:p>
          <a:p>
            <a:pPr marL="742950" lvl="1" indent="-285750">
              <a:spcBef>
                <a:spcPts val="1200"/>
              </a:spcBef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detector efficiency (cheaper PMTs with higher QE),</a:t>
            </a:r>
          </a:p>
          <a:p>
            <a:pPr marL="742950" lvl="1" indent="-285750">
              <a:spcBef>
                <a:spcPts val="1200"/>
              </a:spcBef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near detector.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57263"/>
            <a:ext cx="4209562" cy="30823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60331" y="1042139"/>
            <a:ext cx="878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2.5 GeV</a:t>
            </a:r>
          </a:p>
          <a:p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540 km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7238" y="4019960"/>
            <a:ext cx="3750318" cy="28243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9752" y="957263"/>
            <a:ext cx="4327804" cy="30862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10400" y="110550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Times New Roman" charset="0"/>
                <a:ea typeface="Times New Roman" charset="0"/>
                <a:cs typeface="Times New Roman" charset="0"/>
              </a:rPr>
              <a:t>5%/10% syst.</a:t>
            </a:r>
          </a:p>
        </p:txBody>
      </p:sp>
    </p:spTree>
    <p:extLst>
      <p:ext uri="{BB962C8B-B14F-4D97-AF65-F5344CB8AC3E}">
        <p14:creationId xmlns:p14="http://schemas.microsoft.com/office/powerpoint/2010/main" val="3944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16" y="4405858"/>
            <a:ext cx="3346030" cy="216819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5DCA93F-399D-1647-ACEC-542453511778}" type="slidenum">
              <a:rPr lang="en-GB" altLang="en-US" sz="1200" smtClean="0">
                <a:solidFill>
                  <a:srgbClr val="898989"/>
                </a:solidFill>
              </a:rPr>
              <a:pPr eaLnBrk="1" hangingPunct="1"/>
              <a:t>15</a:t>
            </a:fld>
            <a:endParaRPr lang="en-GB" altLang="en-US" sz="1200" dirty="0">
              <a:solidFill>
                <a:srgbClr val="898989"/>
              </a:solidFill>
            </a:endParaRPr>
          </a:p>
        </p:txBody>
      </p:sp>
      <p:sp>
        <p:nvSpPr>
          <p:cNvPr id="18438" name="ZoneTexte 32"/>
          <p:cNvSpPr txBox="1">
            <a:spLocks noChangeArrowheads="1"/>
          </p:cNvSpPr>
          <p:nvPr/>
        </p:nvSpPr>
        <p:spPr bwMode="auto">
          <a:xfrm>
            <a:off x="182563" y="2997200"/>
            <a:ext cx="256063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1800" b="1" dirty="0">
                <a:solidFill>
                  <a:srgbClr val="0000FF"/>
                </a:solidFill>
              </a:rPr>
              <a:t>Muons</a:t>
            </a:r>
            <a:r>
              <a:rPr lang="en-GB" altLang="en-US" sz="1800" dirty="0"/>
              <a:t> of average energy ~0.5 GeV at the level of the beam dump</a:t>
            </a:r>
          </a:p>
        </p:txBody>
      </p:sp>
      <p:sp>
        <p:nvSpPr>
          <p:cNvPr id="18449" name="Rectangle 16"/>
          <p:cNvSpPr>
            <a:spLocks noChangeArrowheads="1"/>
          </p:cNvSpPr>
          <p:nvPr/>
        </p:nvSpPr>
        <p:spPr bwMode="auto">
          <a:xfrm>
            <a:off x="58738" y="969963"/>
            <a:ext cx="21627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GB" altLang="en-US" b="1" dirty="0">
                <a:solidFill>
                  <a:srgbClr val="FF0000"/>
                </a:solidFill>
                <a:ea typeface="MS PGothic" charset="-128"/>
                <a:cs typeface="Times New Roman" charset="0"/>
              </a:rPr>
              <a:t>2.7x10</a:t>
            </a:r>
            <a:r>
              <a:rPr lang="en-GB" altLang="en-US" b="1" baseline="30000" dirty="0">
                <a:solidFill>
                  <a:srgbClr val="FF0000"/>
                </a:solidFill>
                <a:ea typeface="MS PGothic" charset="-128"/>
                <a:cs typeface="Times New Roman" charset="0"/>
              </a:rPr>
              <a:t>23</a:t>
            </a:r>
            <a:r>
              <a:rPr lang="en-GB" altLang="en-US" b="1" dirty="0">
                <a:solidFill>
                  <a:srgbClr val="FF0000"/>
                </a:solidFill>
                <a:ea typeface="MS PGothic" charset="-128"/>
                <a:cs typeface="Times New Roman" charset="0"/>
              </a:rPr>
              <a:t> </a:t>
            </a:r>
            <a:r>
              <a:rPr lang="en-GB" altLang="en-US" b="1" dirty="0" err="1">
                <a:solidFill>
                  <a:srgbClr val="FF0000"/>
                </a:solidFill>
                <a:ea typeface="MS PGothic" charset="-128"/>
                <a:cs typeface="Times New Roman" charset="0"/>
              </a:rPr>
              <a:t>p.o.t</a:t>
            </a:r>
            <a:r>
              <a:rPr lang="en-GB" altLang="en-US" b="1" dirty="0">
                <a:solidFill>
                  <a:srgbClr val="FF0000"/>
                </a:solidFill>
                <a:ea typeface="MS PGothic" charset="-128"/>
                <a:cs typeface="Times New Roman" charset="0"/>
              </a:rPr>
              <a:t>/year</a:t>
            </a:r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473376" y="8049"/>
            <a:ext cx="8105775" cy="75406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dirty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ESS neutrino and muon facility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28600" y="1366838"/>
            <a:ext cx="1524000" cy="622300"/>
          </a:xfrm>
          <a:prstGeom prst="rect">
            <a:avLst/>
          </a:prstGeom>
          <a:gradFill rotWithShape="1">
            <a:gsLst>
              <a:gs pos="0">
                <a:srgbClr val="AFB2D0"/>
              </a:gs>
              <a:gs pos="100000">
                <a:srgbClr val="878BB8"/>
              </a:gs>
            </a:gsLst>
            <a:lin ang="16200000"/>
          </a:gra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ESS proton driver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362200" y="2068513"/>
            <a:ext cx="228600" cy="2286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0000"/>
              </a:gs>
            </a:gsLst>
            <a:lin ang="16200000"/>
          </a:gra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GB" altLang="en-US" dirty="0">
              <a:solidFill>
                <a:srgbClr val="FFFFFF"/>
              </a:solidFill>
              <a:latin typeface="Comic Sans MS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374900" y="1062038"/>
            <a:ext cx="3048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cxnSp>
        <p:nvCxnSpPr>
          <p:cNvPr id="22" name="Straight Arrow Connector 21"/>
          <p:cNvCxnSpPr>
            <a:cxnSpLocks noChangeShapeType="1"/>
            <a:stCxn id="19" idx="3"/>
            <a:endCxn id="20" idx="1"/>
          </p:cNvCxnSpPr>
          <p:nvPr/>
        </p:nvCxnSpPr>
        <p:spPr bwMode="auto">
          <a:xfrm>
            <a:off x="1752600" y="1677988"/>
            <a:ext cx="609600" cy="504825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2"/>
          <p:cNvCxnSpPr>
            <a:cxnSpLocks noChangeShapeType="1"/>
            <a:stCxn id="19" idx="3"/>
          </p:cNvCxnSpPr>
          <p:nvPr/>
        </p:nvCxnSpPr>
        <p:spPr bwMode="auto">
          <a:xfrm flipV="1">
            <a:off x="1752600" y="1641475"/>
            <a:ext cx="990600" cy="36513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23"/>
          <p:cNvCxnSpPr>
            <a:cxnSpLocks noChangeShapeType="1"/>
            <a:stCxn id="19" idx="3"/>
            <a:endCxn id="21" idx="3"/>
          </p:cNvCxnSpPr>
          <p:nvPr/>
        </p:nvCxnSpPr>
        <p:spPr bwMode="auto">
          <a:xfrm flipV="1">
            <a:off x="1752600" y="1322388"/>
            <a:ext cx="666750" cy="35560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Connector 24"/>
          <p:cNvCxnSpPr/>
          <p:nvPr/>
        </p:nvCxnSpPr>
        <p:spPr>
          <a:xfrm>
            <a:off x="2698750" y="1501775"/>
            <a:ext cx="0" cy="3968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1676400" y="1966913"/>
            <a:ext cx="549275" cy="555625"/>
          </a:xfrm>
          <a:prstGeom prst="ellipse">
            <a:avLst/>
          </a:prstGeom>
          <a:noFill/>
          <a:ln w="31750">
            <a:solidFill>
              <a:srgbClr val="FFC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GB" altLang="en-US" dirty="0">
              <a:solidFill>
                <a:srgbClr val="FFFFFF"/>
              </a:solidFill>
              <a:latin typeface="Comic Sans MS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819400" y="1989138"/>
            <a:ext cx="685800" cy="431800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Symbol" panose="05050102010706020507" pitchFamily="18" charset="2"/>
                <a:ea typeface="+mn-ea"/>
                <a:cs typeface="+mn-cs"/>
              </a:rPr>
              <a:t>p</a:t>
            </a:r>
            <a:r>
              <a:rPr lang="en-GB" sz="1400" dirty="0">
                <a:solidFill>
                  <a:schemeClr val="lt1"/>
                </a:solidFill>
                <a:ea typeface="+mn-ea"/>
                <a:cs typeface="+mn-cs"/>
              </a:rPr>
              <a:t> decay</a:t>
            </a:r>
          </a:p>
        </p:txBody>
      </p:sp>
      <p:cxnSp>
        <p:nvCxnSpPr>
          <p:cNvPr id="28" name="Straight Arrow Connector 27"/>
          <p:cNvCxnSpPr>
            <a:cxnSpLocks noChangeShapeType="1"/>
            <a:endCxn id="30" idx="2"/>
          </p:cNvCxnSpPr>
          <p:nvPr/>
        </p:nvCxnSpPr>
        <p:spPr bwMode="auto">
          <a:xfrm flipV="1">
            <a:off x="3505200" y="2073275"/>
            <a:ext cx="2590800" cy="9525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61" name="TextBox 28"/>
          <p:cNvSpPr txBox="1">
            <a:spLocks noChangeArrowheads="1"/>
          </p:cNvSpPr>
          <p:nvPr/>
        </p:nvSpPr>
        <p:spPr bwMode="auto">
          <a:xfrm>
            <a:off x="4802188" y="1682750"/>
            <a:ext cx="1174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>
                <a:solidFill>
                  <a:srgbClr val="FF0000"/>
                </a:solidFill>
                <a:latin typeface="Symbol" charset="2"/>
              </a:rPr>
              <a:t>n</a:t>
            </a:r>
            <a:r>
              <a:rPr lang="en-GB" altLang="en-US" b="1" i="1" baseline="-25000" dirty="0">
                <a:solidFill>
                  <a:srgbClr val="FF0000"/>
                </a:solidFill>
                <a:latin typeface="Symbol" charset="2"/>
                <a:sym typeface="Symbol" charset="2"/>
              </a:rPr>
              <a:t>m</a:t>
            </a:r>
            <a:r>
              <a:rPr lang="en-GB" altLang="en-US" b="1" dirty="0">
                <a:solidFill>
                  <a:srgbClr val="FF0000"/>
                </a:solidFill>
              </a:rPr>
              <a:t> or </a:t>
            </a:r>
            <a:r>
              <a:rPr lang="en-GB" altLang="en-US" b="1" dirty="0">
                <a:solidFill>
                  <a:srgbClr val="FF0000"/>
                </a:solidFill>
                <a:sym typeface="Symbol" charset="2"/>
              </a:rPr>
              <a:t></a:t>
            </a:r>
            <a:r>
              <a:rPr lang="en-GB" altLang="en-US" b="1" dirty="0">
                <a:solidFill>
                  <a:srgbClr val="FF0000"/>
                </a:solidFill>
                <a:latin typeface="Symbol" charset="2"/>
              </a:rPr>
              <a:t>n</a:t>
            </a:r>
            <a:r>
              <a:rPr lang="en-GB" altLang="en-US" b="1" i="1" baseline="-25000" dirty="0">
                <a:solidFill>
                  <a:srgbClr val="FF0000"/>
                </a:solidFill>
                <a:latin typeface="Symbol" charset="2"/>
                <a:sym typeface="Symbol" charset="2"/>
              </a:rPr>
              <a:t>m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096000" y="1746250"/>
            <a:ext cx="715963" cy="6540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cxnSp>
        <p:nvCxnSpPr>
          <p:cNvPr id="31" name="Straight Arrow Connector 30"/>
          <p:cNvCxnSpPr>
            <a:cxnSpLocks noChangeShapeType="1"/>
            <a:endCxn id="32" idx="1"/>
          </p:cNvCxnSpPr>
          <p:nvPr/>
        </p:nvCxnSpPr>
        <p:spPr bwMode="auto">
          <a:xfrm>
            <a:off x="3505200" y="2200275"/>
            <a:ext cx="519113" cy="595313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024313" y="2579688"/>
            <a:ext cx="1614487" cy="433387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marL="285750" indent="-285750" algn="ctr">
              <a:buFont typeface="Symbol"/>
              <a:buChar char="m"/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Decay</a:t>
            </a:r>
          </a:p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channel or ring</a:t>
            </a:r>
          </a:p>
        </p:txBody>
      </p:sp>
      <p:cxnSp>
        <p:nvCxnSpPr>
          <p:cNvPr id="33" name="Straight Arrow Connector 32"/>
          <p:cNvCxnSpPr>
            <a:cxnSpLocks noChangeShapeType="1"/>
            <a:stCxn id="32" idx="3"/>
          </p:cNvCxnSpPr>
          <p:nvPr/>
        </p:nvCxnSpPr>
        <p:spPr bwMode="auto">
          <a:xfrm>
            <a:off x="5638800" y="2795588"/>
            <a:ext cx="1319213" cy="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>
            <a:off x="3619500" y="2351088"/>
            <a:ext cx="6350" cy="519112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162300" y="2867025"/>
            <a:ext cx="685800" cy="431800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Front end</a:t>
            </a: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3143250" y="3571875"/>
            <a:ext cx="819150" cy="433388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Cooling</a:t>
            </a:r>
          </a:p>
        </p:txBody>
      </p:sp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>
            <a:off x="6899275" y="3803650"/>
            <a:ext cx="412750" cy="1270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6057900" y="3179763"/>
            <a:ext cx="904875" cy="433387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Storage </a:t>
            </a:r>
          </a:p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ring</a:t>
            </a:r>
          </a:p>
        </p:txBody>
      </p:sp>
      <p:cxnSp>
        <p:nvCxnSpPr>
          <p:cNvPr id="39" name="Straight Arrow Connector 38"/>
          <p:cNvCxnSpPr>
            <a:cxnSpLocks noChangeShapeType="1"/>
          </p:cNvCxnSpPr>
          <p:nvPr/>
        </p:nvCxnSpPr>
        <p:spPr bwMode="auto">
          <a:xfrm>
            <a:off x="4800600" y="3914775"/>
            <a:ext cx="0" cy="45720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3162300" y="4503738"/>
            <a:ext cx="1255713" cy="433387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RCS</a:t>
            </a:r>
          </a:p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acceleration</a:t>
            </a:r>
          </a:p>
        </p:txBody>
      </p: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>
            <a:off x="5146675" y="4692650"/>
            <a:ext cx="538163" cy="1270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5759450" y="4486275"/>
            <a:ext cx="860425" cy="469900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Collider</a:t>
            </a:r>
          </a:p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ring</a:t>
            </a:r>
          </a:p>
        </p:txBody>
      </p:sp>
      <p:pic>
        <p:nvPicPr>
          <p:cNvPr id="1847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6550" y="3676650"/>
            <a:ext cx="16129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500" y="3605213"/>
            <a:ext cx="9302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4437063" y="4357688"/>
            <a:ext cx="727075" cy="719137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GB" altLang="en-US" dirty="0">
              <a:solidFill>
                <a:srgbClr val="FFFFFF"/>
              </a:solidFill>
              <a:latin typeface="Comic Sans MS" charset="0"/>
            </a:endParaRPr>
          </a:p>
        </p:txBody>
      </p:sp>
      <p:sp>
        <p:nvSpPr>
          <p:cNvPr id="18479" name="Slide Number Placeholder 5"/>
          <p:cNvSpPr txBox="1">
            <a:spLocks/>
          </p:cNvSpPr>
          <p:nvPr/>
        </p:nvSpPr>
        <p:spPr bwMode="auto">
          <a:xfrm>
            <a:off x="8712200" y="6116638"/>
            <a:ext cx="317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GB" altLang="en-US" sz="1200" dirty="0">
              <a:solidFill>
                <a:srgbClr val="898989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7246938" y="3503613"/>
            <a:ext cx="715962" cy="6524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4379913" y="3244850"/>
            <a:ext cx="1258887" cy="431800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RLA</a:t>
            </a:r>
          </a:p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acceleration</a:t>
            </a:r>
          </a:p>
        </p:txBody>
      </p:sp>
      <p:cxnSp>
        <p:nvCxnSpPr>
          <p:cNvPr id="50" name="Straight Arrow Connector 49"/>
          <p:cNvCxnSpPr>
            <a:cxnSpLocks noChangeShapeType="1"/>
            <a:stCxn id="18475" idx="2"/>
          </p:cNvCxnSpPr>
          <p:nvPr/>
        </p:nvCxnSpPr>
        <p:spPr bwMode="auto">
          <a:xfrm>
            <a:off x="5759450" y="3816350"/>
            <a:ext cx="336550" cy="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8483" name="Group 50"/>
          <p:cNvGrpSpPr>
            <a:grpSpLocks/>
          </p:cNvGrpSpPr>
          <p:nvPr/>
        </p:nvGrpSpPr>
        <p:grpSpPr bwMode="auto">
          <a:xfrm>
            <a:off x="5695950" y="4273550"/>
            <a:ext cx="1014413" cy="862013"/>
            <a:chOff x="7740922" y="4602948"/>
            <a:chExt cx="1106279" cy="1012340"/>
          </a:xfrm>
        </p:grpSpPr>
        <p:sp>
          <p:nvSpPr>
            <p:cNvPr id="52" name="Oval 51"/>
            <p:cNvSpPr>
              <a:spLocks noChangeArrowheads="1"/>
            </p:cNvSpPr>
            <p:nvPr/>
          </p:nvSpPr>
          <p:spPr bwMode="auto">
            <a:xfrm>
              <a:off x="7740922" y="4602948"/>
              <a:ext cx="1106279" cy="1010475"/>
            </a:xfrm>
            <a:prstGeom prst="ellipse">
              <a:avLst/>
            </a:prstGeom>
            <a:noFill/>
            <a:ln w="31750">
              <a:solidFill>
                <a:srgbClr val="28A0BE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n-GB" altLang="en-US" dirty="0">
                <a:solidFill>
                  <a:srgbClr val="FFFFFF"/>
                </a:solidFill>
                <a:latin typeface="Comic Sans MS" charset="0"/>
              </a:endParaRPr>
            </a:p>
          </p:txBody>
        </p:sp>
        <p:sp>
          <p:nvSpPr>
            <p:cNvPr id="53" name="Oval 52"/>
            <p:cNvSpPr>
              <a:spLocks noChangeArrowheads="1"/>
            </p:cNvSpPr>
            <p:nvPr/>
          </p:nvSpPr>
          <p:spPr bwMode="auto">
            <a:xfrm>
              <a:off x="8526916" y="4625320"/>
              <a:ext cx="140233" cy="13982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28A0BE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n-GB" altLang="en-US" dirty="0">
                <a:solidFill>
                  <a:srgbClr val="FFFFFF"/>
                </a:solidFill>
                <a:latin typeface="Comic Sans MS" charset="0"/>
              </a:endParaRPr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7953868" y="5462412"/>
              <a:ext cx="164470" cy="15287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28A0BE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n-GB" altLang="en-US" dirty="0">
                <a:solidFill>
                  <a:srgbClr val="FFFFFF"/>
                </a:solidFill>
                <a:latin typeface="Comic Sans MS" charset="0"/>
              </a:endParaRPr>
            </a:p>
          </p:txBody>
        </p:sp>
      </p:grpSp>
      <p:cxnSp>
        <p:nvCxnSpPr>
          <p:cNvPr id="55" name="Straight Arrow Connector 54"/>
          <p:cNvCxnSpPr>
            <a:cxnSpLocks noChangeShapeType="1"/>
          </p:cNvCxnSpPr>
          <p:nvPr/>
        </p:nvCxnSpPr>
        <p:spPr bwMode="auto">
          <a:xfrm>
            <a:off x="3619500" y="3314700"/>
            <a:ext cx="0" cy="257175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Straight Arrow Connector 55"/>
          <p:cNvCxnSpPr>
            <a:cxnSpLocks noChangeShapeType="1"/>
          </p:cNvCxnSpPr>
          <p:nvPr/>
        </p:nvCxnSpPr>
        <p:spPr bwMode="auto">
          <a:xfrm>
            <a:off x="3962400" y="3787775"/>
            <a:ext cx="252413" cy="3175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86" name="TextBox 56"/>
          <p:cNvSpPr txBox="1">
            <a:spLocks noChangeArrowheads="1"/>
          </p:cNvSpPr>
          <p:nvPr/>
        </p:nvSpPr>
        <p:spPr bwMode="auto">
          <a:xfrm>
            <a:off x="2789680" y="1016000"/>
            <a:ext cx="19898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>
                <a:solidFill>
                  <a:srgbClr val="FF0000"/>
                </a:solidFill>
              </a:rPr>
              <a:t>Neutrons to ESS</a:t>
            </a:r>
          </a:p>
        </p:txBody>
      </p:sp>
      <p:sp>
        <p:nvSpPr>
          <p:cNvPr id="18487" name="TextBox 57"/>
          <p:cNvSpPr txBox="1">
            <a:spLocks noChangeArrowheads="1"/>
          </p:cNvSpPr>
          <p:nvPr/>
        </p:nvSpPr>
        <p:spPr bwMode="auto">
          <a:xfrm>
            <a:off x="2724150" y="1458913"/>
            <a:ext cx="1917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>
                <a:solidFill>
                  <a:srgbClr val="FF0000"/>
                </a:solidFill>
              </a:rPr>
              <a:t>Protons dump</a:t>
            </a:r>
          </a:p>
        </p:txBody>
      </p:sp>
      <p:cxnSp>
        <p:nvCxnSpPr>
          <p:cNvPr id="59" name="Straight Arrow Connector 58"/>
          <p:cNvCxnSpPr>
            <a:cxnSpLocks noChangeShapeType="1"/>
            <a:endCxn id="60" idx="1"/>
          </p:cNvCxnSpPr>
          <p:nvPr/>
        </p:nvCxnSpPr>
        <p:spPr bwMode="auto">
          <a:xfrm flipV="1">
            <a:off x="3625850" y="2316163"/>
            <a:ext cx="406400" cy="34925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4032250" y="2182813"/>
            <a:ext cx="1606550" cy="268287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marL="285750" indent="-285750" algn="ctr">
              <a:buFont typeface="Symbol"/>
              <a:buChar char="m"/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Test Facility</a:t>
            </a:r>
          </a:p>
        </p:txBody>
      </p:sp>
      <p:cxnSp>
        <p:nvCxnSpPr>
          <p:cNvPr id="61" name="Straight Arrow Connector 60"/>
          <p:cNvCxnSpPr>
            <a:cxnSpLocks noChangeShapeType="1"/>
            <a:endCxn id="27" idx="1"/>
          </p:cNvCxnSpPr>
          <p:nvPr/>
        </p:nvCxnSpPr>
        <p:spPr bwMode="auto">
          <a:xfrm>
            <a:off x="2547938" y="2185988"/>
            <a:ext cx="271462" cy="1905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91" name="TextBox 61"/>
          <p:cNvSpPr txBox="1">
            <a:spLocks noChangeArrowheads="1"/>
          </p:cNvSpPr>
          <p:nvPr/>
        </p:nvSpPr>
        <p:spPr bwMode="auto">
          <a:xfrm>
            <a:off x="8253594" y="2522538"/>
            <a:ext cx="750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1200" b="1" dirty="0">
                <a:solidFill>
                  <a:srgbClr val="FFFFFF"/>
                </a:solidFill>
              </a:rPr>
              <a:t>Short</a:t>
            </a:r>
          </a:p>
          <a:p>
            <a:pPr algn="ctr" eaLnBrk="1" hangingPunct="1"/>
            <a:r>
              <a:rPr lang="en-GB" altLang="en-US" sz="1200" b="1" dirty="0">
                <a:solidFill>
                  <a:srgbClr val="FFFFFF"/>
                </a:solidFill>
              </a:rPr>
              <a:t>Baseline</a:t>
            </a:r>
          </a:p>
          <a:p>
            <a:pPr algn="ctr" eaLnBrk="1" hangingPunct="1"/>
            <a:r>
              <a:rPr lang="en-GB" altLang="en-US" sz="1200" b="1" dirty="0">
                <a:solidFill>
                  <a:srgbClr val="FFFFFF"/>
                </a:solidFill>
              </a:rPr>
              <a:t>Detector</a:t>
            </a:r>
          </a:p>
        </p:txBody>
      </p:sp>
      <p:sp>
        <p:nvSpPr>
          <p:cNvPr id="18492" name="TextBox 62"/>
          <p:cNvSpPr txBox="1">
            <a:spLocks noChangeArrowheads="1"/>
          </p:cNvSpPr>
          <p:nvPr/>
        </p:nvSpPr>
        <p:spPr bwMode="auto">
          <a:xfrm>
            <a:off x="6106740" y="1762125"/>
            <a:ext cx="70083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1100" b="1" dirty="0">
                <a:solidFill>
                  <a:srgbClr val="FFFFFF"/>
                </a:solidFill>
              </a:rPr>
              <a:t>Long</a:t>
            </a:r>
          </a:p>
          <a:p>
            <a:pPr algn="ctr" eaLnBrk="1" hangingPunct="1"/>
            <a:r>
              <a:rPr lang="en-GB" altLang="en-US" sz="1100" b="1" dirty="0">
                <a:solidFill>
                  <a:srgbClr val="FFFFFF"/>
                </a:solidFill>
              </a:rPr>
              <a:t>Baseline</a:t>
            </a:r>
          </a:p>
          <a:p>
            <a:pPr algn="ctr" eaLnBrk="1" hangingPunct="1"/>
            <a:r>
              <a:rPr lang="en-GB" altLang="en-US" sz="1100" b="1" dirty="0">
                <a:solidFill>
                  <a:srgbClr val="FFFFFF"/>
                </a:solidFill>
              </a:rPr>
              <a:t>Detector</a:t>
            </a:r>
          </a:p>
        </p:txBody>
      </p:sp>
      <p:sp>
        <p:nvSpPr>
          <p:cNvPr id="64" name="Oval 63"/>
          <p:cNvSpPr/>
          <p:nvPr/>
        </p:nvSpPr>
        <p:spPr>
          <a:xfrm>
            <a:off x="6962775" y="2439988"/>
            <a:ext cx="715963" cy="6524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8494" name="TextBox 64"/>
          <p:cNvSpPr txBox="1">
            <a:spLocks noChangeArrowheads="1"/>
          </p:cNvSpPr>
          <p:nvPr/>
        </p:nvSpPr>
        <p:spPr bwMode="auto">
          <a:xfrm>
            <a:off x="6994946" y="2465388"/>
            <a:ext cx="70083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1100" b="1" dirty="0">
                <a:solidFill>
                  <a:srgbClr val="FFFFFF"/>
                </a:solidFill>
              </a:rPr>
              <a:t>Short</a:t>
            </a:r>
          </a:p>
          <a:p>
            <a:pPr algn="ctr" eaLnBrk="1" hangingPunct="1"/>
            <a:r>
              <a:rPr lang="en-GB" altLang="en-US" sz="1100" b="1" dirty="0">
                <a:solidFill>
                  <a:srgbClr val="FFFFFF"/>
                </a:solidFill>
              </a:rPr>
              <a:t>Baseline</a:t>
            </a:r>
          </a:p>
          <a:p>
            <a:pPr algn="ctr" eaLnBrk="1" hangingPunct="1"/>
            <a:r>
              <a:rPr lang="en-GB" altLang="en-US" sz="1100" b="1" dirty="0">
                <a:solidFill>
                  <a:srgbClr val="FFFFFF"/>
                </a:solidFill>
              </a:rPr>
              <a:t>Detector</a:t>
            </a:r>
          </a:p>
        </p:txBody>
      </p:sp>
      <p:sp>
        <p:nvSpPr>
          <p:cNvPr id="18495" name="TextBox 65"/>
          <p:cNvSpPr txBox="1">
            <a:spLocks noChangeArrowheads="1"/>
          </p:cNvSpPr>
          <p:nvPr/>
        </p:nvSpPr>
        <p:spPr bwMode="auto">
          <a:xfrm>
            <a:off x="7259638" y="3503613"/>
            <a:ext cx="8016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1100" b="1" dirty="0">
                <a:solidFill>
                  <a:srgbClr val="FFFFFF"/>
                </a:solidFill>
              </a:rPr>
              <a:t>Long</a:t>
            </a:r>
          </a:p>
          <a:p>
            <a:pPr algn="ctr" eaLnBrk="1" hangingPunct="1"/>
            <a:r>
              <a:rPr lang="en-GB" altLang="en-US" sz="1100" b="1" dirty="0">
                <a:solidFill>
                  <a:srgbClr val="FFFFFF"/>
                </a:solidFill>
              </a:rPr>
              <a:t>Baseline</a:t>
            </a:r>
          </a:p>
          <a:p>
            <a:pPr algn="ctr" eaLnBrk="1" hangingPunct="1"/>
            <a:r>
              <a:rPr lang="en-GB" altLang="en-US" sz="1100" b="1" dirty="0">
                <a:solidFill>
                  <a:srgbClr val="FFFFFF"/>
                </a:solidFill>
              </a:rPr>
              <a:t>Detector</a:t>
            </a:r>
          </a:p>
        </p:txBody>
      </p:sp>
      <p:sp>
        <p:nvSpPr>
          <p:cNvPr id="18496" name="TextBox 66"/>
          <p:cNvSpPr txBox="1">
            <a:spLocks noChangeArrowheads="1"/>
          </p:cNvSpPr>
          <p:nvPr/>
        </p:nvSpPr>
        <p:spPr bwMode="auto">
          <a:xfrm>
            <a:off x="2590800" y="2451100"/>
            <a:ext cx="106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>
                <a:solidFill>
                  <a:srgbClr val="FF0000"/>
                </a:solidFill>
                <a:latin typeface="Symbol" charset="2"/>
              </a:rPr>
              <a:t>m</a:t>
            </a:r>
            <a:r>
              <a:rPr lang="en-GB" altLang="en-US" b="1" baseline="30000" dirty="0">
                <a:solidFill>
                  <a:srgbClr val="FF0000"/>
                </a:solidFill>
                <a:latin typeface="Symbol" charset="2"/>
              </a:rPr>
              <a:t>+</a:t>
            </a:r>
            <a:r>
              <a:rPr lang="en-GB" altLang="en-US" b="1" dirty="0">
                <a:solidFill>
                  <a:srgbClr val="FF0000"/>
                </a:solidFill>
              </a:rPr>
              <a:t> or </a:t>
            </a:r>
            <a:r>
              <a:rPr lang="en-GB" altLang="en-US" b="1" dirty="0">
                <a:solidFill>
                  <a:srgbClr val="FF0000"/>
                </a:solidFill>
                <a:latin typeface="Symbol" charset="2"/>
              </a:rPr>
              <a:t>m</a:t>
            </a:r>
            <a:r>
              <a:rPr lang="en-GB" altLang="en-US" b="1" baseline="30000" dirty="0">
                <a:solidFill>
                  <a:srgbClr val="FF0000"/>
                </a:solidFill>
                <a:latin typeface="Symbol" charset="2"/>
              </a:rPr>
              <a:t>-</a:t>
            </a:r>
            <a:endParaRPr lang="en-GB" alt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759450" y="2389188"/>
            <a:ext cx="1084263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</a:rPr>
              <a:t>n</a:t>
            </a:r>
            <a:r>
              <a:rPr lang="en-GB" b="1" i="1" baseline="-25000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  <a:sym typeface="Symbol"/>
              </a:rPr>
              <a:t>m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  +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  <a:sym typeface="Symbol"/>
              </a:rPr>
              <a:t></a:t>
            </a: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</a:rPr>
              <a:t>n</a:t>
            </a:r>
            <a:r>
              <a:rPr lang="en-GB" b="1" i="1" baseline="-25000" dirty="0">
                <a:solidFill>
                  <a:srgbClr val="FF0000"/>
                </a:solidFill>
                <a:latin typeface="+mj-lt"/>
                <a:ea typeface="+mn-ea"/>
                <a:cs typeface="Arial" pitchFamily="34" charset="0"/>
                <a:sym typeface="Symbol"/>
              </a:rPr>
              <a:t>e</a:t>
            </a:r>
            <a:r>
              <a:rPr lang="en-GB" b="1" baseline="-25000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 </a:t>
            </a:r>
            <a:endParaRPr lang="en-GB" dirty="0"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746750" y="2733675"/>
            <a:ext cx="108426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</a:rPr>
              <a:t>n</a:t>
            </a:r>
            <a:r>
              <a:rPr lang="en-GB" b="1" i="1" baseline="-25000" dirty="0">
                <a:solidFill>
                  <a:srgbClr val="FF0000"/>
                </a:solidFill>
                <a:latin typeface="+mj-lt"/>
                <a:ea typeface="+mn-ea"/>
                <a:cs typeface="Arial" pitchFamily="34" charset="0"/>
                <a:sym typeface="Symbol"/>
              </a:rPr>
              <a:t>e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  +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  <a:sym typeface="Symbol"/>
              </a:rPr>
              <a:t></a:t>
            </a: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</a:rPr>
              <a:t>n</a:t>
            </a:r>
            <a:r>
              <a:rPr lang="en-GB" b="1" i="1" baseline="-25000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  <a:sym typeface="Symbol"/>
              </a:rPr>
              <a:t>m</a:t>
            </a:r>
            <a:r>
              <a:rPr lang="en-GB" b="1" baseline="-25000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 </a:t>
            </a:r>
            <a:endParaRPr lang="en-GB" dirty="0"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18499" name="TextBox 69"/>
          <p:cNvSpPr txBox="1">
            <a:spLocks noChangeArrowheads="1"/>
          </p:cNvSpPr>
          <p:nvPr/>
        </p:nvSpPr>
        <p:spPr bwMode="auto">
          <a:xfrm>
            <a:off x="6786563" y="4514850"/>
            <a:ext cx="1992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>
                <a:solidFill>
                  <a:srgbClr val="FF0000"/>
                </a:solidFill>
              </a:rPr>
              <a:t>Muon Collider</a:t>
            </a:r>
          </a:p>
        </p:txBody>
      </p:sp>
      <p:sp>
        <p:nvSpPr>
          <p:cNvPr id="18500" name="TextBox 70"/>
          <p:cNvSpPr txBox="1">
            <a:spLocks noChangeArrowheads="1"/>
          </p:cNvSpPr>
          <p:nvPr/>
        </p:nvSpPr>
        <p:spPr bwMode="auto">
          <a:xfrm>
            <a:off x="7646988" y="2573338"/>
            <a:ext cx="1420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 err="1">
                <a:solidFill>
                  <a:srgbClr val="FF0000"/>
                </a:solidFill>
              </a:rPr>
              <a:t>nuSTORM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18501" name="TextBox 71"/>
          <p:cNvSpPr txBox="1">
            <a:spLocks noChangeArrowheads="1"/>
          </p:cNvSpPr>
          <p:nvPr/>
        </p:nvSpPr>
        <p:spPr bwMode="auto">
          <a:xfrm>
            <a:off x="7949643" y="3486150"/>
            <a:ext cx="12314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>
                <a:solidFill>
                  <a:srgbClr val="FF0000"/>
                </a:solidFill>
              </a:rPr>
              <a:t>Neutrino </a:t>
            </a:r>
          </a:p>
          <a:p>
            <a:pPr algn="ctr" eaLnBrk="1" hangingPunct="1"/>
            <a:r>
              <a:rPr lang="en-GB" altLang="en-US" b="1" dirty="0">
                <a:solidFill>
                  <a:srgbClr val="FF0000"/>
                </a:solidFill>
              </a:rPr>
              <a:t>Factory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057987" y="1862138"/>
            <a:ext cx="112402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ESS</a:t>
            </a:r>
            <a:r>
              <a:rPr lang="en-GB" b="1" dirty="0" err="1">
                <a:solidFill>
                  <a:srgbClr val="FF0000"/>
                </a:solidFill>
                <a:latin typeface="+mj-lt"/>
                <a:ea typeface="+mn-ea"/>
                <a:cs typeface="Arial" pitchFamily="34" charset="0"/>
              </a:rPr>
              <a:t>nu</a:t>
            </a:r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SB</a:t>
            </a:r>
            <a:endParaRPr lang="en-GB" b="1" dirty="0">
              <a:solidFill>
                <a:srgbClr val="FF0000"/>
              </a:solidFill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74" name="Rectangle 73"/>
          <p:cNvSpPr>
            <a:spLocks noChangeArrowheads="1"/>
          </p:cNvSpPr>
          <p:nvPr/>
        </p:nvSpPr>
        <p:spPr bwMode="auto">
          <a:xfrm>
            <a:off x="685800" y="2555875"/>
            <a:ext cx="1255713" cy="319088"/>
          </a:xfrm>
          <a:prstGeom prst="rect">
            <a:avLst/>
          </a:prstGeom>
          <a:solidFill>
            <a:srgbClr val="FF9900"/>
          </a:solidFill>
          <a:ln w="9525">
            <a:solidFill>
              <a:srgbClr val="28A0BE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Accumulator</a:t>
            </a:r>
          </a:p>
        </p:txBody>
      </p:sp>
      <p:cxnSp>
        <p:nvCxnSpPr>
          <p:cNvPr id="75" name="Connecteur droit avec flèche 30"/>
          <p:cNvCxnSpPr>
            <a:cxnSpLocks noChangeShapeType="1"/>
          </p:cNvCxnSpPr>
          <p:nvPr/>
        </p:nvCxnSpPr>
        <p:spPr bwMode="auto">
          <a:xfrm flipH="1">
            <a:off x="2312988" y="2136775"/>
            <a:ext cx="1192212" cy="208756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5604881" y="5135591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μ</a:t>
            </a:r>
            <a:r>
              <a:rPr lang="en-GB" baseline="30000" dirty="0"/>
              <a:t>+</a:t>
            </a:r>
            <a:r>
              <a:rPr lang="en-GB" dirty="0"/>
              <a:t>   </a:t>
            </a:r>
            <a:r>
              <a:rPr lang="en-GB" dirty="0" err="1"/>
              <a:t>μ</a:t>
            </a:r>
            <a:r>
              <a:rPr lang="en-GB" baseline="30000" dirty="0"/>
              <a:t>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4918" y="4980077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→ ←</a:t>
            </a:r>
          </a:p>
        </p:txBody>
      </p:sp>
    </p:spTree>
    <p:extLst>
      <p:ext uri="{BB962C8B-B14F-4D97-AF65-F5344CB8AC3E}">
        <p14:creationId xmlns:p14="http://schemas.microsoft.com/office/powerpoint/2010/main" val="1581364226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04031" y="250286"/>
            <a:ext cx="6211614" cy="8394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600" dirty="0">
                <a:solidFill>
                  <a:srgbClr val="0000FF"/>
                </a:solidFill>
              </a:rPr>
              <a:t>ESS</a:t>
            </a:r>
            <a:r>
              <a:rPr lang="el-GR" sz="3600" dirty="0">
                <a:solidFill>
                  <a:srgbClr val="0000FF"/>
                </a:solidFill>
              </a:rPr>
              <a:t>ν</a:t>
            </a:r>
            <a:r>
              <a:rPr lang="en-US" sz="3600" dirty="0">
                <a:solidFill>
                  <a:srgbClr val="0000FF"/>
                </a:solidFill>
              </a:rPr>
              <a:t>SB at the European level</a:t>
            </a:r>
            <a:endParaRPr lang="en-US" sz="3600" dirty="0">
              <a:solidFill>
                <a:srgbClr val="0000FF"/>
              </a:solidFill>
              <a:effectLst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270835"/>
            <a:ext cx="84292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b="1" dirty="0">
                <a:solidFill>
                  <a:srgbClr val="0070C0"/>
                </a:solidFill>
                <a:latin typeface="Times New Roman"/>
                <a:cs typeface="Times New Roman"/>
              </a:rPr>
              <a:t>COST application for networking has been succeeded: CA15139 (2016-2019)</a:t>
            </a:r>
          </a:p>
          <a:p>
            <a:pPr marL="539750" lvl="1" indent="-269875">
              <a:spcBef>
                <a:spcPts val="1200"/>
              </a:spcBef>
              <a:buFont typeface="Arial"/>
              <a:buChar char="•"/>
            </a:pPr>
            <a:r>
              <a:rPr lang="en-GB" b="1" dirty="0" err="1">
                <a:latin typeface="Times New Roman" charset="0"/>
                <a:ea typeface="Times New Roman" charset="0"/>
                <a:cs typeface="Times New Roman" charset="0"/>
              </a:rPr>
              <a:t>EuroNuNet</a:t>
            </a: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: 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Combining forces for a novel European facility for neutrino-antineutrino symmetry violation discovery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GB" b="1" dirty="0">
                <a:solidFill>
                  <a:srgbClr val="0070C0"/>
                </a:solidFill>
                <a:latin typeface="Times New Roman"/>
                <a:cs typeface="Times New Roman"/>
                <a:hlinkClick r:id="rId3"/>
              </a:rPr>
              <a:t>http://www.cost.eu/COST_Actions/ca/CA15139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61241" cy="12612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827" y="3277251"/>
            <a:ext cx="4035146" cy="33304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879636"/>
            <a:ext cx="5202619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lvl="1" indent="-269875">
              <a:spcBef>
                <a:spcPts val="1200"/>
              </a:spcBef>
              <a:buFont typeface="Arial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Major goals of </a:t>
            </a:r>
            <a:r>
              <a:rPr lang="en-US" b="1" dirty="0" err="1">
                <a:latin typeface="Times New Roman" charset="0"/>
                <a:ea typeface="Times New Roman" charset="0"/>
                <a:cs typeface="Times New Roman" charset="0"/>
              </a:rPr>
              <a:t>EuroNuNet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marL="758825" lvl="2" indent="-269875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to aggregate the community of neutrino physics in Europe to study the ESS</a:t>
            </a:r>
            <a:r>
              <a:rPr lang="el-GR" dirty="0">
                <a:latin typeface="Times New Roman" charset="0"/>
                <a:ea typeface="Times New Roman" charset="0"/>
                <a:cs typeface="Times New Roman" charset="0"/>
              </a:rPr>
              <a:t>ν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SB concept in a spirit of inclusiveness,</a:t>
            </a:r>
          </a:p>
          <a:p>
            <a:pPr marL="758825" lvl="2" indent="-269875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to impact the priority list of High Energy Physics policy makers and of funding agencies to this new approach to the experimental discovery of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</a:rPr>
              <a:t>leptonic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CP violation.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dirty="0">
                <a:solidFill>
                  <a:srgbClr val="00B050"/>
                </a:solidFill>
                <a:latin typeface="Times New Roman" charset="0"/>
                <a:ea typeface="Times New Roman" charset="0"/>
                <a:cs typeface="Times New Roman" charset="0"/>
              </a:rPr>
              <a:t>13 participating countries (network still growing).</a:t>
            </a:r>
            <a:endParaRPr lang="en-GB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437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69562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A </a:t>
            </a: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H2020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 EU </a:t>
            </a: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Design Study 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has been submitted end of March (Call INFRADEV-01-2017)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6493"/>
            <a:ext cx="1455260" cy="9945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9793" y="2093842"/>
            <a:ext cx="876441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Title of Proposal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: Discovery and measurement of leptonic CP violation using an intensive neutrino Super Beam generated with the exceptionally powerful ESS linear accelerator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Duration: 4 years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Total cost: 4.7 M€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Requested budget: 3 M€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15 participating institutes from</a:t>
            </a:r>
            <a:br>
              <a:rPr lang="en-GB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11 European countries including CERN and ESS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6 Work Packages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Decision: end of August 2017</a:t>
            </a:r>
          </a:p>
        </p:txBody>
      </p:sp>
      <p:graphicFrame>
        <p:nvGraphicFramePr>
          <p:cNvPr id="14" name="Diagramme 3"/>
          <p:cNvGraphicFramePr/>
          <p:nvPr>
            <p:extLst>
              <p:ext uri="{D42A27DB-BD31-4B8C-83A1-F6EECF244321}">
                <p14:modId xmlns:p14="http://schemas.microsoft.com/office/powerpoint/2010/main" val="1780359397"/>
              </p:ext>
            </p:extLst>
          </p:nvPr>
        </p:nvGraphicFramePr>
        <p:xfrm>
          <a:off x="5211047" y="2811923"/>
          <a:ext cx="3598706" cy="2398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87E1142A-22A9-49C7-AC9B-4368B2108E8D}"/>
              </a:ext>
            </a:extLst>
          </p:cNvPr>
          <p:cNvSpPr txBox="1">
            <a:spLocks noChangeArrowheads="1"/>
          </p:cNvSpPr>
          <p:nvPr/>
        </p:nvSpPr>
        <p:spPr>
          <a:xfrm>
            <a:off x="1455260" y="171896"/>
            <a:ext cx="6211614" cy="8394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+mj-ea"/>
                <a:cs typeface="Times New Roman"/>
              </a:defRPr>
            </a:lvl1pPr>
          </a:lstStyle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600">
                <a:solidFill>
                  <a:srgbClr val="0000FF"/>
                </a:solidFill>
              </a:rPr>
              <a:t>ESS</a:t>
            </a:r>
            <a:r>
              <a:rPr lang="el-GR" sz="3600">
                <a:solidFill>
                  <a:srgbClr val="0000FF"/>
                </a:solidFill>
              </a:rPr>
              <a:t>ν</a:t>
            </a:r>
            <a:r>
              <a:rPr lang="en-US" sz="3600">
                <a:solidFill>
                  <a:srgbClr val="0000FF"/>
                </a:solidFill>
              </a:rPr>
              <a:t>SB at the European level</a:t>
            </a:r>
            <a:endParaRPr lang="en-US" sz="3600" dirty="0"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730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297459" y="141281"/>
            <a:ext cx="6963672" cy="720197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n-GB" sz="3600" dirty="0"/>
              <a:t>Design Study ESS</a:t>
            </a:r>
            <a:r>
              <a:rPr lang="el-GR" sz="3600" dirty="0"/>
              <a:t>ν</a:t>
            </a:r>
            <a:r>
              <a:rPr lang="en-GB" sz="3600" dirty="0"/>
              <a:t>SB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435" y="-56493"/>
            <a:ext cx="1455260" cy="994540"/>
          </a:xfrm>
          <a:prstGeom prst="rect">
            <a:avLst/>
          </a:prstGeom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910" y="954468"/>
            <a:ext cx="7451835" cy="53111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9466225">
            <a:off x="421682" y="2537554"/>
            <a:ext cx="143180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approved!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608083" y="5318234"/>
            <a:ext cx="6085489" cy="39939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75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297459" y="0"/>
            <a:ext cx="6963672" cy="1076876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n-GB" sz="3200" dirty="0"/>
              <a:t>Design Study </a:t>
            </a:r>
            <a:r>
              <a:rPr lang="en-GB" sz="3200" dirty="0" err="1"/>
              <a:t>ESSνSB</a:t>
            </a:r>
            <a:br>
              <a:rPr lang="en-GB" sz="3200" dirty="0"/>
            </a:br>
            <a:r>
              <a:rPr lang="en-GB" sz="3200" dirty="0"/>
              <a:t>(2018-2021)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435" y="-56493"/>
            <a:ext cx="1455260" cy="994540"/>
          </a:xfrm>
          <a:prstGeom prst="rect">
            <a:avLst/>
          </a:prstGeom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19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73192"/>
          <a:stretch/>
        </p:blipFill>
        <p:spPr>
          <a:xfrm>
            <a:off x="0" y="1166647"/>
            <a:ext cx="9144000" cy="13137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26807" r="39771"/>
          <a:stretch/>
        </p:blipFill>
        <p:spPr>
          <a:xfrm>
            <a:off x="0" y="2580049"/>
            <a:ext cx="5507421" cy="35870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96303" y="3279227"/>
            <a:ext cx="3016469" cy="13234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>
                <a:latin typeface="Times New Roman" charset="0"/>
                <a:ea typeface="Times New Roman" charset="0"/>
                <a:cs typeface="Times New Roman" charset="0"/>
              </a:rPr>
              <a:t>Grant Agreement already signed,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latin typeface="Times New Roman" charset="0"/>
                <a:ea typeface="Times New Roman" charset="0"/>
                <a:cs typeface="Times New Roman" charset="0"/>
              </a:rPr>
              <a:t>Official start date 1</a:t>
            </a:r>
            <a:r>
              <a:rPr lang="en-GB" sz="2000" baseline="30000" dirty="0">
                <a:latin typeface="Times New Roman" charset="0"/>
                <a:ea typeface="Times New Roman" charset="0"/>
                <a:cs typeface="Times New Roman" charset="0"/>
              </a:rPr>
              <a:t>st</a:t>
            </a:r>
            <a:r>
              <a:rPr lang="en-GB" sz="2000" dirty="0">
                <a:latin typeface="Times New Roman" charset="0"/>
                <a:ea typeface="Times New Roman" charset="0"/>
                <a:cs typeface="Times New Roman" charset="0"/>
              </a:rPr>
              <a:t> of January 2018.</a:t>
            </a:r>
          </a:p>
        </p:txBody>
      </p:sp>
      <p:sp>
        <p:nvSpPr>
          <p:cNvPr id="6" name="Striped Right Arrow 5"/>
          <p:cNvSpPr/>
          <p:nvPr/>
        </p:nvSpPr>
        <p:spPr>
          <a:xfrm>
            <a:off x="7189076" y="4692436"/>
            <a:ext cx="630621" cy="378372"/>
          </a:xfrm>
          <a:prstGeom prst="striped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896303" y="5160579"/>
            <a:ext cx="3016469" cy="70788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err="1">
                <a:latin typeface="Times New Roman" charset="0"/>
                <a:ea typeface="Times New Roman" charset="0"/>
                <a:cs typeface="Times New Roman" charset="0"/>
              </a:rPr>
              <a:t>ESSνSB</a:t>
            </a:r>
            <a:r>
              <a:rPr lang="en-GB" sz="2000" dirty="0">
                <a:latin typeface="Times New Roman" charset="0"/>
                <a:ea typeface="Times New Roman" charset="0"/>
                <a:cs typeface="Times New Roman" charset="0"/>
              </a:rPr>
              <a:t> has already started engaging postdocs.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4551" t="6061" b="55934"/>
          <a:stretch/>
        </p:blipFill>
        <p:spPr>
          <a:xfrm>
            <a:off x="3531216" y="1471448"/>
            <a:ext cx="5189078" cy="22156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598909" y="2506026"/>
            <a:ext cx="3450498" cy="646331"/>
          </a:xfrm>
          <a:prstGeom prst="rect">
            <a:avLst/>
          </a:prstGeom>
          <a:noFill/>
          <a:ln w="28575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Times New Roman" charset="0"/>
                <a:ea typeface="Times New Roman" charset="0"/>
                <a:cs typeface="Times New Roman" charset="0"/>
              </a:rPr>
              <a:t>very supportive letter from ESS director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020" y="6182486"/>
            <a:ext cx="483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partners: IHEP, BNL, </a:t>
            </a:r>
            <a:r>
              <a:rPr lang="en-GB" dirty="0">
                <a:latin typeface="Times New Roman" charset="0"/>
                <a:ea typeface="Times New Roman" charset="0"/>
              </a:rPr>
              <a:t>SCK•CEN, SNS, PSI, RAL</a:t>
            </a:r>
            <a:r>
              <a:rPr lang="en-GB" dirty="0"/>
              <a:t> 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99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" descr="ess_max_vision_2011_v2_0.jpg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9042"/>
            <a:ext cx="9144000" cy="520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27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40443" y="143232"/>
            <a:ext cx="5833241" cy="101054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00FF"/>
                </a:solidFill>
                <a:latin typeface="Times New Roman"/>
                <a:cs typeface="Times New Roman"/>
              </a:rPr>
              <a:t>Overview</a:t>
            </a:r>
            <a:endParaRPr lang="en-GB" sz="4800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980013" y="1831954"/>
            <a:ext cx="7010252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GB" sz="2800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The European Spallation Source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GB" sz="2800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The neutrino beam using the ESS facility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GB" sz="2800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The needed ESS </a:t>
            </a:r>
            <a:r>
              <a:rPr lang="en-GB" sz="2800" dirty="0" err="1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linac</a:t>
            </a:r>
            <a:r>
              <a:rPr lang="en-GB" sz="2800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 modifications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GB" sz="2800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Physics performance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GB" sz="2800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EU support and the Conceptual Design Study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GB" sz="2800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INPP involvement</a:t>
            </a:r>
          </a:p>
        </p:txBody>
      </p:sp>
    </p:spTree>
    <p:extLst>
      <p:ext uri="{BB962C8B-B14F-4D97-AF65-F5344CB8AC3E}">
        <p14:creationId xmlns:p14="http://schemas.microsoft.com/office/powerpoint/2010/main" val="91978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297459" y="0"/>
            <a:ext cx="6963672" cy="938047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r>
              <a:rPr lang="en-GB" sz="3600" dirty="0" err="1"/>
              <a:t>ESSνSB</a:t>
            </a:r>
            <a:r>
              <a:rPr lang="en-GB" sz="3600" dirty="0"/>
              <a:t> kick-off meeting in Lund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435" y="-56493"/>
            <a:ext cx="1455260" cy="994540"/>
          </a:xfrm>
          <a:prstGeom prst="rect">
            <a:avLst/>
          </a:prstGeom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20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638" y="1522453"/>
            <a:ext cx="6754458" cy="5079572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1082558" y="2007481"/>
            <a:ext cx="2070538" cy="588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604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1CABA66-9F7B-4634-8DAA-54D504884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21</a:t>
            </a:fld>
            <a:endParaRPr lang="en-US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A288E6A-AC2D-4AB8-A766-C00869F30514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239032"/>
            <a:ext cx="9144000" cy="561905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+mj-ea"/>
                <a:cs typeface="Times New Roman"/>
              </a:defRPr>
            </a:lvl1pPr>
          </a:lstStyle>
          <a:p>
            <a:pPr>
              <a:defRPr/>
            </a:pPr>
            <a:r>
              <a:rPr lang="en-GB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INPP involvement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822C6539-8AAC-4E64-B66B-86FCDB71A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2" y="2230404"/>
            <a:ext cx="7622303" cy="41357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172018-B6E3-4D4E-8924-07C25FB3A9CB}"/>
              </a:ext>
            </a:extLst>
          </p:cNvPr>
          <p:cNvSpPr txBox="1"/>
          <p:nvPr/>
        </p:nvSpPr>
        <p:spPr>
          <a:xfrm>
            <a:off x="375556" y="830016"/>
            <a:ext cx="35269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	Participants</a:t>
            </a:r>
          </a:p>
          <a:p>
            <a:endParaRPr lang="en-US" sz="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George Fanourakis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Theodoros </a:t>
            </a:r>
            <a:r>
              <a:rPr lang="en-US" sz="2000" b="1" dirty="0" err="1"/>
              <a:t>Geralis</a:t>
            </a: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George Stavropoulos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One year post-doc</a:t>
            </a:r>
            <a:endParaRPr lang="en-US" dirty="0"/>
          </a:p>
        </p:txBody>
      </p:sp>
      <p:sp>
        <p:nvSpPr>
          <p:cNvPr id="6" name="Βέλος: Επάνω 5">
            <a:extLst>
              <a:ext uri="{FF2B5EF4-FFF2-40B4-BE49-F238E27FC236}">
                <a16:creationId xmlns:a16="http://schemas.microsoft.com/office/drawing/2014/main" id="{87E81828-6E2F-48D6-840A-D133A245BBE2}"/>
              </a:ext>
            </a:extLst>
          </p:cNvPr>
          <p:cNvSpPr/>
          <p:nvPr/>
        </p:nvSpPr>
        <p:spPr>
          <a:xfrm>
            <a:off x="5829302" y="6366186"/>
            <a:ext cx="163285" cy="36512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Βέλος: Επάνω 6">
            <a:extLst>
              <a:ext uri="{FF2B5EF4-FFF2-40B4-BE49-F238E27FC236}">
                <a16:creationId xmlns:a16="http://schemas.microsoft.com/office/drawing/2014/main" id="{9E2C053D-50B3-4DBE-93E7-26E1B0949D91}"/>
              </a:ext>
            </a:extLst>
          </p:cNvPr>
          <p:cNvSpPr/>
          <p:nvPr/>
        </p:nvSpPr>
        <p:spPr>
          <a:xfrm>
            <a:off x="6994641" y="6365192"/>
            <a:ext cx="163285" cy="36512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C4B766-ED1A-4D93-887F-766BBB927EA6}"/>
              </a:ext>
            </a:extLst>
          </p:cNvPr>
          <p:cNvSpPr txBox="1"/>
          <p:nvPr/>
        </p:nvSpPr>
        <p:spPr>
          <a:xfrm>
            <a:off x="4229101" y="916342"/>
            <a:ext cx="3526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	INPP Budget: </a:t>
            </a:r>
            <a:r>
              <a:rPr lang="en-US" sz="2000" dirty="0"/>
              <a:t>64953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59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ss_max_vision_2011_v2_0.jpg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17688"/>
            <a:ext cx="9144000" cy="520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595"/>
            <a:ext cx="9144000" cy="90387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z="5400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Conclusion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070619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Significantly better CPV sensitivity at the 2</a:t>
            </a:r>
            <a:r>
              <a:rPr lang="en-GB" sz="2400" baseline="30000" dirty="0">
                <a:latin typeface="Times New Roman"/>
                <a:cs typeface="Times New Roman"/>
              </a:rPr>
              <a:t>nd</a:t>
            </a:r>
            <a:r>
              <a:rPr lang="en-GB" sz="2400" dirty="0">
                <a:latin typeface="Times New Roman"/>
                <a:cs typeface="Times New Roman"/>
              </a:rPr>
              <a:t> oscillation maximum.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CPV: 5 σ could be reached over 60% of </a:t>
            </a:r>
            <a:r>
              <a:rPr lang="en-GB" sz="2400" dirty="0" err="1">
                <a:latin typeface="Times New Roman"/>
                <a:cs typeface="Times New Roman"/>
              </a:rPr>
              <a:t>δ</a:t>
            </a:r>
            <a:r>
              <a:rPr lang="en-GB" sz="2400" baseline="-25000" dirty="0" err="1">
                <a:latin typeface="Times New Roman"/>
                <a:cs typeface="Times New Roman"/>
              </a:rPr>
              <a:t>CP</a:t>
            </a:r>
            <a:r>
              <a:rPr lang="en-GB" sz="2400" dirty="0">
                <a:latin typeface="Times New Roman"/>
                <a:cs typeface="Times New Roman"/>
              </a:rPr>
              <a:t> range (</a:t>
            </a:r>
            <a:r>
              <a:rPr lang="en-GB" sz="2400" dirty="0" err="1">
                <a:latin typeface="Times New Roman"/>
                <a:cs typeface="Times New Roman"/>
              </a:rPr>
              <a:t>ESSνSB</a:t>
            </a:r>
            <a:r>
              <a:rPr lang="en-GB" sz="2400" dirty="0">
                <a:latin typeface="Times New Roman"/>
                <a:cs typeface="Times New Roman"/>
              </a:rPr>
              <a:t>) with large potentiality.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Large associated detectors have a rich </a:t>
            </a:r>
            <a:r>
              <a:rPr lang="en-GB" sz="2400" dirty="0" err="1">
                <a:latin typeface="Times New Roman"/>
                <a:cs typeface="Times New Roman"/>
              </a:rPr>
              <a:t>astroparticle</a:t>
            </a:r>
            <a:r>
              <a:rPr lang="en-GB" sz="2400" dirty="0">
                <a:latin typeface="Times New Roman"/>
                <a:cs typeface="Times New Roman"/>
              </a:rPr>
              <a:t> physics program.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The European Spallation Source </a:t>
            </a:r>
            <a:r>
              <a:rPr lang="en-GB" sz="2400" dirty="0" err="1">
                <a:latin typeface="Times New Roman"/>
                <a:cs typeface="Times New Roman"/>
              </a:rPr>
              <a:t>Linac</a:t>
            </a:r>
            <a:r>
              <a:rPr lang="en-GB" sz="2400" dirty="0">
                <a:latin typeface="Times New Roman"/>
                <a:cs typeface="Times New Roman"/>
              </a:rPr>
              <a:t> will be ready in less than 8 years (5 MW, 2 GeV proton beam by 2023), upgrade decisions by this moment.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COST network project CA15139 supports this project. 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The EU-H2020 Design Study </a:t>
            </a:r>
            <a:r>
              <a:rPr lang="en-GB" sz="2400" dirty="0" err="1">
                <a:latin typeface="Times New Roman"/>
                <a:cs typeface="Times New Roman"/>
              </a:rPr>
              <a:t>ESSνSB</a:t>
            </a:r>
            <a:r>
              <a:rPr lang="en-GB" sz="2400" dirty="0">
                <a:latin typeface="Times New Roman"/>
                <a:cs typeface="Times New Roman"/>
              </a:rPr>
              <a:t> is approved and has started.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INPP plans to contribute to the </a:t>
            </a:r>
            <a:r>
              <a:rPr lang="el-GR" sz="2400" dirty="0">
                <a:latin typeface="Times New Roman"/>
                <a:cs typeface="Times New Roman"/>
              </a:rPr>
              <a:t>ν </a:t>
            </a:r>
            <a:r>
              <a:rPr lang="en-GB" sz="2400" dirty="0">
                <a:latin typeface="Times New Roman"/>
                <a:cs typeface="Times New Roman"/>
              </a:rPr>
              <a:t>Detectors optimization with respect to their physics potential and the Physics studies,</a:t>
            </a:r>
          </a:p>
        </p:txBody>
      </p:sp>
    </p:spTree>
    <p:extLst>
      <p:ext uri="{BB962C8B-B14F-4D97-AF65-F5344CB8AC3E}">
        <p14:creationId xmlns:p14="http://schemas.microsoft.com/office/powerpoint/2010/main" val="160465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065" y="1231404"/>
            <a:ext cx="5520673" cy="4718108"/>
          </a:xfrm>
          <a:prstGeom prst="rect">
            <a:avLst/>
          </a:prstGeom>
        </p:spPr>
      </p:pic>
      <p:sp>
        <p:nvSpPr>
          <p:cNvPr id="727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034803" y="9595"/>
            <a:ext cx="5833241" cy="78286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European Spallation Source</a:t>
            </a:r>
            <a:endParaRPr lang="en-GB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166"/>
            <a:ext cx="1608083" cy="834464"/>
          </a:xfrm>
          <a:prstGeom prst="rect">
            <a:avLst/>
          </a:prstGeom>
        </p:spPr>
      </p:pic>
      <p:pic>
        <p:nvPicPr>
          <p:cNvPr id="10" name="Picture 3" descr="\\tsl.uu.local\DFS\Users 2\ekelof\Desktop\150 km baseline edited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261" y="1108714"/>
            <a:ext cx="2984939" cy="266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avec flèche 14"/>
          <p:cNvCxnSpPr>
            <a:cxnSpLocks/>
          </p:cNvCxnSpPr>
          <p:nvPr/>
        </p:nvCxnSpPr>
        <p:spPr>
          <a:xfrm flipH="1" flipV="1">
            <a:off x="1631732" y="3258208"/>
            <a:ext cx="3168868" cy="5004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371687" y="4703307"/>
            <a:ext cx="1954964" cy="1399282"/>
            <a:chOff x="0" y="2947268"/>
            <a:chExt cx="1954964" cy="1399282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47268"/>
              <a:ext cx="1954964" cy="1109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6" name="Picture 3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208" y="4040397"/>
              <a:ext cx="449544" cy="30615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7" name="ZoneTexte 10">
            <a:extLst>
              <a:ext uri="{FF2B5EF4-FFF2-40B4-BE49-F238E27FC236}">
                <a16:creationId xmlns:a16="http://schemas.microsoft.com/office/drawing/2014/main" id="{A1159C5E-72B1-4F05-84F8-9EF35DD194A8}"/>
              </a:ext>
            </a:extLst>
          </p:cNvPr>
          <p:cNvSpPr txBox="1"/>
          <p:nvPr/>
        </p:nvSpPr>
        <p:spPr>
          <a:xfrm>
            <a:off x="6020388" y="5928517"/>
            <a:ext cx="312361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under construction since 2014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(~1.85 B€ facility)</a:t>
            </a:r>
          </a:p>
        </p:txBody>
      </p:sp>
    </p:spTree>
    <p:extLst>
      <p:ext uri="{BB962C8B-B14F-4D97-AF65-F5344CB8AC3E}">
        <p14:creationId xmlns:p14="http://schemas.microsoft.com/office/powerpoint/2010/main" val="50840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7691" y="9595"/>
            <a:ext cx="6213762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GB" sz="4400" dirty="0">
                <a:solidFill>
                  <a:srgbClr val="FF6600"/>
                </a:solidFill>
                <a:latin typeface="Times New Roman"/>
                <a:cs typeface="Times New Roman"/>
              </a:rPr>
              <a:t>ESS proton </a:t>
            </a:r>
            <a:r>
              <a:rPr lang="en-GB" sz="4400" dirty="0" err="1">
                <a:solidFill>
                  <a:srgbClr val="FF6600"/>
                </a:solidFill>
                <a:latin typeface="Times New Roman"/>
                <a:cs typeface="Times New Roman"/>
              </a:rPr>
              <a:t>linac</a:t>
            </a:r>
            <a:endParaRPr lang="en-GB" sz="4400" dirty="0">
              <a:solidFill>
                <a:srgbClr val="FF6600"/>
              </a:solidFill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3" name="TextBox 8"/>
          <p:cNvSpPr txBox="1"/>
          <p:nvPr/>
        </p:nvSpPr>
        <p:spPr>
          <a:xfrm>
            <a:off x="1" y="2646827"/>
            <a:ext cx="4615271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The ESS will be a copious source of spallation neutrons.</a:t>
            </a:r>
            <a:endParaRPr lang="en-GB" sz="2000" b="1" dirty="0">
              <a:solidFill>
                <a:srgbClr val="FF0000"/>
              </a:solidFill>
              <a:latin typeface="Times New Roman"/>
              <a:ea typeface="ＭＳ Ｐゴシック" charset="0"/>
              <a:cs typeface="Times New Roman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5 MW average beam power.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125 MW peak power.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14 Hz repetition rate (2.86 </a:t>
            </a:r>
            <a:r>
              <a:rPr lang="en-GB" sz="2000" dirty="0" err="1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ms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pulse duration, 10</a:t>
            </a:r>
            <a:r>
              <a:rPr lang="en-GB" sz="2000" baseline="30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15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protons).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Duty cycle 4%.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2.0 GeV protons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ts val="600"/>
              </a:spcAft>
              <a:buFont typeface="Courier New" charset="0"/>
              <a:buChar char="o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up to 3.5 GeV with </a:t>
            </a:r>
            <a:r>
              <a:rPr lang="en-GB" sz="2000" dirty="0" err="1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linac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upgrades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b="1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&gt; 2.7x10</a:t>
            </a:r>
            <a:r>
              <a:rPr lang="en-GB" sz="2000" b="1" baseline="30000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23</a:t>
            </a:r>
            <a:r>
              <a:rPr lang="en-GB" sz="2000" b="1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 p.o.t/year.</a:t>
            </a:r>
          </a:p>
        </p:txBody>
      </p:sp>
      <p:pic>
        <p:nvPicPr>
          <p:cNvPr id="5" name="medium.m4v">
            <a:hlinkClick r:id="" action="ppaction://media"/>
            <a:hlinkHover r:id="" action="ppaction://ole?verb=0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15272" y="3071122"/>
            <a:ext cx="4362018" cy="2453635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112564"/>
            <a:ext cx="9144000" cy="135391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988534" y="5856658"/>
            <a:ext cx="3820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Linac</a:t>
            </a:r>
            <a:r>
              <a:rPr lang="en-GB"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ready by 2023 (full power)</a:t>
            </a:r>
          </a:p>
        </p:txBody>
      </p:sp>
    </p:spTree>
    <p:extLst>
      <p:ext uri="{BB962C8B-B14F-4D97-AF65-F5344CB8AC3E}">
        <p14:creationId xmlns:p14="http://schemas.microsoft.com/office/powerpoint/2010/main" val="123154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9286" y="226854"/>
            <a:ext cx="9144000" cy="1187264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rgbClr val="0000FF"/>
                </a:solidFill>
              </a:rPr>
              <a:t>What kind of neutrino beam can we form </a:t>
            </a:r>
            <a:br>
              <a:rPr lang="en-GB" sz="3600" dirty="0">
                <a:solidFill>
                  <a:srgbClr val="0000FF"/>
                </a:solidFill>
              </a:rPr>
            </a:br>
            <a:r>
              <a:rPr lang="en-GB" sz="3600" dirty="0">
                <a:solidFill>
                  <a:srgbClr val="0000FF"/>
                </a:solidFill>
              </a:rPr>
              <a:t>using this </a:t>
            </a:r>
            <a:r>
              <a:rPr lang="en-GB" sz="3600" dirty="0" err="1">
                <a:solidFill>
                  <a:srgbClr val="0000FF"/>
                </a:solidFill>
              </a:rPr>
              <a:t>linac</a:t>
            </a:r>
            <a:r>
              <a:rPr lang="en-GB" sz="3600" dirty="0">
                <a:solidFill>
                  <a:srgbClr val="0000FF"/>
                </a:solidFill>
              </a:rPr>
              <a:t>?</a:t>
            </a:r>
            <a:endParaRPr lang="en-GB" sz="3600" b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94841" y="6558466"/>
            <a:ext cx="2133600" cy="280980"/>
          </a:xfrm>
        </p:spPr>
        <p:txBody>
          <a:bodyPr/>
          <a:lstStyle/>
          <a:p>
            <a:fld id="{09CC56F7-6BCF-6E44-9937-5AE9275C7CAF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77344" y="1428314"/>
            <a:ext cx="3868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800" dirty="0">
                <a:solidFill>
                  <a:srgbClr val="0000FF"/>
                </a:solidFill>
                <a:latin typeface="Times New Roman"/>
                <a:cs typeface="Times New Roman"/>
              </a:rPr>
              <a:t>by doubling the </a:t>
            </a:r>
            <a:r>
              <a:rPr lang="en-GB" sz="2800" dirty="0" err="1">
                <a:solidFill>
                  <a:srgbClr val="0000FF"/>
                </a:solidFill>
                <a:latin typeface="Times New Roman"/>
                <a:cs typeface="Times New Roman"/>
              </a:rPr>
              <a:t>linac</a:t>
            </a:r>
            <a:r>
              <a:rPr lang="en-GB" sz="2800" dirty="0">
                <a:solidFill>
                  <a:srgbClr val="0000FF"/>
                </a:solidFill>
                <a:latin typeface="Times New Roman"/>
                <a:cs typeface="Times New Roman"/>
              </a:rPr>
              <a:t> pulsing rate…</a:t>
            </a:r>
          </a:p>
        </p:txBody>
      </p:sp>
      <p:grpSp>
        <p:nvGrpSpPr>
          <p:cNvPr id="6" name="Grouper 5"/>
          <p:cNvGrpSpPr/>
          <p:nvPr/>
        </p:nvGrpSpPr>
        <p:grpSpPr>
          <a:xfrm>
            <a:off x="462179" y="2542666"/>
            <a:ext cx="8559076" cy="1984259"/>
            <a:chOff x="-171569" y="1965325"/>
            <a:chExt cx="9291757" cy="2154119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227013" y="2465388"/>
              <a:ext cx="457200" cy="611187"/>
              <a:chOff x="34" y="0"/>
              <a:chExt cx="288" cy="385"/>
            </a:xfrm>
          </p:grpSpPr>
          <p:sp>
            <p:nvSpPr>
              <p:cNvPr id="8" name="Rectangle 4"/>
              <p:cNvSpPr>
                <a:spLocks/>
              </p:cNvSpPr>
              <p:nvPr/>
            </p:nvSpPr>
            <p:spPr bwMode="auto">
              <a:xfrm>
                <a:off x="36" y="0"/>
                <a:ext cx="166" cy="2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8100" cap="flat">
                    <a:solidFill>
                      <a:srgbClr val="80808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40639" bIns="0">
                <a:spAutoFit/>
              </a:bodyPr>
              <a:lstStyle/>
              <a:p>
                <a:pPr marL="39688" algn="ctr">
                  <a:spcBef>
                    <a:spcPts val="738"/>
                  </a:spcBef>
                </a:pPr>
                <a:r>
                  <a:rPr lang="en-GB" sz="2400" dirty="0">
                    <a:solidFill>
                      <a:schemeClr val="tx1"/>
                    </a:solidFill>
                    <a:ea typeface="ＭＳ Ｐゴシック" charset="0"/>
                    <a:cs typeface="Arial" charset="0"/>
                  </a:rPr>
                  <a:t>p</a:t>
                </a:r>
              </a:p>
            </p:txBody>
          </p:sp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34" y="384"/>
                <a:ext cx="288" cy="1"/>
              </a:xfrm>
              <a:prstGeom prst="line">
                <a:avLst/>
              </a:prstGeom>
              <a:noFill/>
              <a:ln w="571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</p:grpSp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838200" y="2770188"/>
              <a:ext cx="1371600" cy="762000"/>
              <a:chOff x="0" y="0"/>
              <a:chExt cx="864" cy="480"/>
            </a:xfrm>
          </p:grpSpPr>
          <p:sp>
            <p:nvSpPr>
              <p:cNvPr id="11" name="Oval 7"/>
              <p:cNvSpPr>
                <a:spLocks/>
              </p:cNvSpPr>
              <p:nvPr/>
            </p:nvSpPr>
            <p:spPr bwMode="auto">
              <a:xfrm>
                <a:off x="0" y="96"/>
                <a:ext cx="144" cy="240"/>
              </a:xfrm>
              <a:prstGeom prst="ellipse">
                <a:avLst/>
              </a:prstGeom>
              <a:solidFill>
                <a:srgbClr val="000000"/>
              </a:solidFill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12" name="Rectangle 8"/>
              <p:cNvSpPr>
                <a:spLocks/>
              </p:cNvSpPr>
              <p:nvPr/>
            </p:nvSpPr>
            <p:spPr bwMode="auto">
              <a:xfrm>
                <a:off x="96" y="96"/>
                <a:ext cx="432" cy="240"/>
              </a:xfrm>
              <a:prstGeom prst="rect">
                <a:avLst/>
              </a:prstGeom>
              <a:solidFill>
                <a:srgbClr val="000000"/>
              </a:solidFill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13" name="Oval 9"/>
              <p:cNvSpPr>
                <a:spLocks/>
              </p:cNvSpPr>
              <p:nvPr/>
            </p:nvSpPr>
            <p:spPr bwMode="auto">
              <a:xfrm>
                <a:off x="480" y="96"/>
                <a:ext cx="144" cy="240"/>
              </a:xfrm>
              <a:prstGeom prst="ellipse">
                <a:avLst/>
              </a:prstGeom>
              <a:solidFill>
                <a:srgbClr val="000000"/>
              </a:solidFill>
              <a:ln w="38100" cap="flat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672" y="240"/>
                <a:ext cx="192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 rot="10800000" flipH="1">
                <a:off x="672" y="0"/>
                <a:ext cx="144" cy="9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672" y="384"/>
                <a:ext cx="144" cy="9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</p:grpSp>
        <p:grpSp>
          <p:nvGrpSpPr>
            <p:cNvPr id="17" name="Group 25"/>
            <p:cNvGrpSpPr>
              <a:grpSpLocks/>
            </p:cNvGrpSpPr>
            <p:nvPr/>
          </p:nvGrpSpPr>
          <p:grpSpPr bwMode="auto">
            <a:xfrm>
              <a:off x="2517775" y="2682875"/>
              <a:ext cx="1601788" cy="915988"/>
              <a:chOff x="0" y="0"/>
              <a:chExt cx="1009" cy="577"/>
            </a:xfrm>
          </p:grpSpPr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0" y="240"/>
                <a:ext cx="384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384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384" y="48"/>
                <a:ext cx="624" cy="192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384" y="336"/>
                <a:ext cx="624" cy="192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1" cy="24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 rot="10800000" flipH="1">
                <a:off x="0" y="336"/>
                <a:ext cx="1" cy="24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0" y="0"/>
                <a:ext cx="1008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25" name="Line 21"/>
              <p:cNvSpPr>
                <a:spLocks noChangeShapeType="1"/>
              </p:cNvSpPr>
              <p:nvPr/>
            </p:nvSpPr>
            <p:spPr bwMode="auto">
              <a:xfrm>
                <a:off x="1008" y="0"/>
                <a:ext cx="1" cy="4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0" y="576"/>
                <a:ext cx="1008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1008" y="528"/>
                <a:ext cx="1" cy="4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0" y="288"/>
                <a:ext cx="384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</p:grp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2746375" y="2905125"/>
              <a:ext cx="1447800" cy="233363"/>
            </a:xfrm>
            <a:custGeom>
              <a:avLst/>
              <a:gdLst>
                <a:gd name="T0" fmla="*/ 0 w 21600"/>
                <a:gd name="T1" fmla="+- 0 21600 632"/>
                <a:gd name="T2" fmla="*/ 21600 h 20968"/>
                <a:gd name="T3" fmla="*/ 2274 w 21600"/>
                <a:gd name="T4" fmla="+- 0 7958 632"/>
                <a:gd name="T5" fmla="*/ 7958 h 20968"/>
                <a:gd name="T6" fmla="*/ 6821 w 21600"/>
                <a:gd name="T7" fmla="+- 0 1137 632"/>
                <a:gd name="T8" fmla="*/ 1137 h 20968"/>
                <a:gd name="T9" fmla="*/ 12505 w 21600"/>
                <a:gd name="T10" fmla="+- 0 1137 632"/>
                <a:gd name="T11" fmla="*/ 1137 h 20968"/>
                <a:gd name="T12" fmla="*/ 21600 w 21600"/>
                <a:gd name="T13" fmla="+- 0 1137 632"/>
                <a:gd name="T14" fmla="*/ 1137 h 20968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21600" h="20968">
                  <a:moveTo>
                    <a:pt x="0" y="20968"/>
                  </a:moveTo>
                  <a:cubicBezTo>
                    <a:pt x="568" y="15852"/>
                    <a:pt x="1137" y="10736"/>
                    <a:pt x="2274" y="7326"/>
                  </a:cubicBezTo>
                  <a:cubicBezTo>
                    <a:pt x="3411" y="3915"/>
                    <a:pt x="5116" y="1642"/>
                    <a:pt x="6821" y="505"/>
                  </a:cubicBezTo>
                  <a:cubicBezTo>
                    <a:pt x="8526" y="-632"/>
                    <a:pt x="10042" y="505"/>
                    <a:pt x="12505" y="505"/>
                  </a:cubicBezTo>
                  <a:cubicBezTo>
                    <a:pt x="14968" y="505"/>
                    <a:pt x="18284" y="505"/>
                    <a:pt x="21600" y="505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 sz="1400" dirty="0"/>
            </a:p>
          </p:txBody>
        </p:sp>
        <p:grpSp>
          <p:nvGrpSpPr>
            <p:cNvPr id="30" name="Group 31"/>
            <p:cNvGrpSpPr>
              <a:grpSpLocks/>
            </p:cNvGrpSpPr>
            <p:nvPr/>
          </p:nvGrpSpPr>
          <p:grpSpPr bwMode="auto">
            <a:xfrm>
              <a:off x="4870450" y="2790825"/>
              <a:ext cx="1143000" cy="611188"/>
              <a:chOff x="0" y="0"/>
              <a:chExt cx="720" cy="385"/>
            </a:xfrm>
          </p:grpSpPr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>
                <a:off x="144" y="0"/>
                <a:ext cx="432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32" name="Oval 28"/>
              <p:cNvSpPr>
                <a:spLocks/>
              </p:cNvSpPr>
              <p:nvPr/>
            </p:nvSpPr>
            <p:spPr bwMode="auto">
              <a:xfrm>
                <a:off x="0" y="0"/>
                <a:ext cx="288" cy="384"/>
              </a:xfrm>
              <a:prstGeom prst="ellips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33" name="Oval 29"/>
              <p:cNvSpPr>
                <a:spLocks/>
              </p:cNvSpPr>
              <p:nvPr/>
            </p:nvSpPr>
            <p:spPr bwMode="auto">
              <a:xfrm>
                <a:off x="432" y="0"/>
                <a:ext cx="288" cy="384"/>
              </a:xfrm>
              <a:prstGeom prst="ellips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>
                <a:off x="144" y="384"/>
                <a:ext cx="432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</p:grp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4337050" y="3171825"/>
              <a:ext cx="457200" cy="1588"/>
            </a:xfrm>
            <a:prstGeom prst="line">
              <a:avLst/>
            </a:prstGeom>
            <a:noFill/>
            <a:ln w="5715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 sz="1400" dirty="0"/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>
              <a:off x="5861050" y="3171825"/>
              <a:ext cx="457200" cy="1588"/>
            </a:xfrm>
            <a:prstGeom prst="line">
              <a:avLst/>
            </a:prstGeom>
            <a:noFill/>
            <a:ln w="5715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 sz="1400" dirty="0"/>
            </a:p>
          </p:txBody>
        </p:sp>
        <p:grpSp>
          <p:nvGrpSpPr>
            <p:cNvPr id="39" name="Group 39"/>
            <p:cNvGrpSpPr>
              <a:grpSpLocks/>
            </p:cNvGrpSpPr>
            <p:nvPr/>
          </p:nvGrpSpPr>
          <p:grpSpPr bwMode="auto">
            <a:xfrm>
              <a:off x="6773863" y="1965325"/>
              <a:ext cx="1295400" cy="534988"/>
              <a:chOff x="0" y="0"/>
              <a:chExt cx="816" cy="337"/>
            </a:xfrm>
          </p:grpSpPr>
          <p:sp>
            <p:nvSpPr>
              <p:cNvPr id="40" name="Line 36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1" cy="336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41" name="Line 37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816" cy="1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0" y="46"/>
                <a:ext cx="612" cy="285"/>
              </a:xfrm>
              <a:custGeom>
                <a:avLst/>
                <a:gdLst>
                  <a:gd name="T0" fmla="*/ 0 w 21600"/>
                  <a:gd name="T1" fmla="+- 0 21600 923"/>
                  <a:gd name="T2" fmla="*/ 21600 h 20677"/>
                  <a:gd name="T3" fmla="*/ 2880 w 21600"/>
                  <a:gd name="T4" fmla="+- 0 14264 923"/>
                  <a:gd name="T5" fmla="*/ 14264 h 20677"/>
                  <a:gd name="T6" fmla="*/ 4320 w 21600"/>
                  <a:gd name="T7" fmla="+- 0 2038 923"/>
                  <a:gd name="T8" fmla="*/ 2038 h 20677"/>
                  <a:gd name="T9" fmla="*/ 5760 w 21600"/>
                  <a:gd name="T10" fmla="+- 0 2038 923"/>
                  <a:gd name="T11" fmla="*/ 2038 h 20677"/>
                  <a:gd name="T12" fmla="*/ 7200 w 21600"/>
                  <a:gd name="T13" fmla="+- 0 6928 923"/>
                  <a:gd name="T14" fmla="*/ 6928 h 20677"/>
                  <a:gd name="T15" fmla="*/ 8640 w 21600"/>
                  <a:gd name="T16" fmla="+- 0 14264 923"/>
                  <a:gd name="T17" fmla="*/ 14264 h 20677"/>
                  <a:gd name="T18" fmla="*/ 12960 w 21600"/>
                  <a:gd name="T19" fmla="+- 0 19155 923"/>
                  <a:gd name="T20" fmla="*/ 19155 h 20677"/>
                  <a:gd name="T21" fmla="*/ 21600 w 21600"/>
                  <a:gd name="T22" fmla="+- 0 21600 923"/>
                  <a:gd name="T23" fmla="*/ 21600 h 2067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</a:cxnLst>
                <a:rect l="0" t="0" r="r" b="b"/>
                <a:pathLst>
                  <a:path w="21600" h="20677">
                    <a:moveTo>
                      <a:pt x="0" y="20677"/>
                    </a:moveTo>
                    <a:cubicBezTo>
                      <a:pt x="1080" y="18639"/>
                      <a:pt x="2160" y="16602"/>
                      <a:pt x="2880" y="13341"/>
                    </a:cubicBezTo>
                    <a:cubicBezTo>
                      <a:pt x="3600" y="10081"/>
                      <a:pt x="3840" y="3152"/>
                      <a:pt x="4320" y="1115"/>
                    </a:cubicBezTo>
                    <a:cubicBezTo>
                      <a:pt x="4800" y="-923"/>
                      <a:pt x="5280" y="300"/>
                      <a:pt x="5760" y="1115"/>
                    </a:cubicBezTo>
                    <a:cubicBezTo>
                      <a:pt x="6240" y="1930"/>
                      <a:pt x="6720" y="3968"/>
                      <a:pt x="7200" y="6005"/>
                    </a:cubicBezTo>
                    <a:cubicBezTo>
                      <a:pt x="7680" y="8043"/>
                      <a:pt x="7680" y="11303"/>
                      <a:pt x="8640" y="13341"/>
                    </a:cubicBezTo>
                    <a:cubicBezTo>
                      <a:pt x="9600" y="15379"/>
                      <a:pt x="10800" y="17009"/>
                      <a:pt x="12960" y="18232"/>
                    </a:cubicBezTo>
                    <a:cubicBezTo>
                      <a:pt x="15120" y="19454"/>
                      <a:pt x="18360" y="20066"/>
                      <a:pt x="21600" y="20677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</p:grpSp>
        <p:sp>
          <p:nvSpPr>
            <p:cNvPr id="43" name="Rectangle 40"/>
            <p:cNvSpPr>
              <a:spLocks/>
            </p:cNvSpPr>
            <p:nvPr/>
          </p:nvSpPr>
          <p:spPr bwMode="auto">
            <a:xfrm>
              <a:off x="4618038" y="2024064"/>
              <a:ext cx="1778000" cy="2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>
              <a:spAutoFit/>
            </a:bodyPr>
            <a:lstStyle/>
            <a:p>
              <a:pPr marL="39688" algn="ctr"/>
              <a:r>
                <a:rPr lang="en-GB" sz="1400" b="1" dirty="0">
                  <a:solidFill>
                    <a:srgbClr val="99CC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decay tunnel</a:t>
              </a:r>
            </a:p>
          </p:txBody>
        </p:sp>
        <p:sp>
          <p:nvSpPr>
            <p:cNvPr id="44" name="Rectangle 41"/>
            <p:cNvSpPr>
              <a:spLocks/>
            </p:cNvSpPr>
            <p:nvPr/>
          </p:nvSpPr>
          <p:spPr bwMode="auto">
            <a:xfrm>
              <a:off x="-171569" y="2240031"/>
              <a:ext cx="1397000" cy="2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>
              <a:spAutoFit/>
            </a:bodyPr>
            <a:lstStyle/>
            <a:p>
              <a:pPr marL="39688"/>
              <a:r>
                <a:rPr lang="en-GB" sz="1400" b="1" dirty="0">
                  <a:solidFill>
                    <a:srgbClr val="0099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proton beam</a:t>
              </a:r>
            </a:p>
          </p:txBody>
        </p:sp>
        <p:sp>
          <p:nvSpPr>
            <p:cNvPr id="45" name="Rectangle 42"/>
            <p:cNvSpPr>
              <a:spLocks/>
            </p:cNvSpPr>
            <p:nvPr/>
          </p:nvSpPr>
          <p:spPr bwMode="auto">
            <a:xfrm>
              <a:off x="823912" y="3478213"/>
              <a:ext cx="687040" cy="2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GB" sz="1400" b="1" dirty="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target</a:t>
              </a:r>
            </a:p>
          </p:txBody>
        </p:sp>
        <p:sp>
          <p:nvSpPr>
            <p:cNvPr id="46" name="Rectangle 43"/>
            <p:cNvSpPr>
              <a:spLocks/>
            </p:cNvSpPr>
            <p:nvPr/>
          </p:nvSpPr>
          <p:spPr bwMode="auto">
            <a:xfrm>
              <a:off x="1563688" y="2328862"/>
              <a:ext cx="819297" cy="2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GB" sz="1400" b="1" dirty="0">
                  <a:solidFill>
                    <a:srgbClr val="FF99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hadrons</a:t>
              </a:r>
            </a:p>
          </p:txBody>
        </p:sp>
        <p:sp>
          <p:nvSpPr>
            <p:cNvPr id="47" name="Rectangle 44"/>
            <p:cNvSpPr>
              <a:spLocks/>
            </p:cNvSpPr>
            <p:nvPr/>
          </p:nvSpPr>
          <p:spPr bwMode="auto">
            <a:xfrm>
              <a:off x="2450376" y="3651672"/>
              <a:ext cx="1774681" cy="467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GB" sz="1400" b="1" dirty="0">
                  <a:solidFill>
                    <a:srgbClr val="0000FF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hadronic collector</a:t>
              </a:r>
            </a:p>
            <a:p>
              <a:pPr marL="39688" algn="ctr"/>
              <a:r>
                <a:rPr lang="en-GB" sz="1400" b="1" dirty="0">
                  <a:solidFill>
                    <a:srgbClr val="0000FF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(focusing)</a:t>
              </a:r>
            </a:p>
          </p:txBody>
        </p:sp>
        <p:grpSp>
          <p:nvGrpSpPr>
            <p:cNvPr id="48" name="Group 54"/>
            <p:cNvGrpSpPr>
              <a:grpSpLocks/>
            </p:cNvGrpSpPr>
            <p:nvPr/>
          </p:nvGrpSpPr>
          <p:grpSpPr bwMode="auto">
            <a:xfrm>
              <a:off x="6734175" y="2589213"/>
              <a:ext cx="915988" cy="1066800"/>
              <a:chOff x="0" y="0"/>
              <a:chExt cx="577" cy="672"/>
            </a:xfrm>
          </p:grpSpPr>
          <p:sp>
            <p:nvSpPr>
              <p:cNvPr id="49" name="Oval 45"/>
              <p:cNvSpPr>
                <a:spLocks/>
              </p:cNvSpPr>
              <p:nvPr/>
            </p:nvSpPr>
            <p:spPr bwMode="auto">
              <a:xfrm>
                <a:off x="119" y="0"/>
                <a:ext cx="457" cy="177"/>
              </a:xfrm>
              <a:prstGeom prst="ellips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50" name="Oval 46"/>
              <p:cNvSpPr>
                <a:spLocks/>
              </p:cNvSpPr>
              <p:nvPr/>
            </p:nvSpPr>
            <p:spPr bwMode="auto">
              <a:xfrm>
                <a:off x="119" y="495"/>
                <a:ext cx="457" cy="177"/>
              </a:xfrm>
              <a:prstGeom prst="ellips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51" name="Line 47"/>
              <p:cNvSpPr>
                <a:spLocks noChangeShapeType="1"/>
              </p:cNvSpPr>
              <p:nvPr/>
            </p:nvSpPr>
            <p:spPr bwMode="auto">
              <a:xfrm rot="10800000" flipH="1">
                <a:off x="119" y="91"/>
                <a:ext cx="1" cy="495"/>
              </a:xfrm>
              <a:prstGeom prst="lin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52" name="Line 48"/>
              <p:cNvSpPr>
                <a:spLocks noChangeShapeType="1"/>
              </p:cNvSpPr>
              <p:nvPr/>
            </p:nvSpPr>
            <p:spPr bwMode="auto">
              <a:xfrm rot="10800000" flipH="1">
                <a:off x="576" y="91"/>
                <a:ext cx="1" cy="495"/>
              </a:xfrm>
              <a:prstGeom prst="lin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53" name="Line 49"/>
              <p:cNvSpPr>
                <a:spLocks noChangeShapeType="1"/>
              </p:cNvSpPr>
              <p:nvPr/>
            </p:nvSpPr>
            <p:spPr bwMode="auto">
              <a:xfrm>
                <a:off x="0" y="360"/>
                <a:ext cx="210" cy="1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54" name="Line 50"/>
              <p:cNvSpPr>
                <a:spLocks noChangeShapeType="1"/>
              </p:cNvSpPr>
              <p:nvPr/>
            </p:nvSpPr>
            <p:spPr bwMode="auto">
              <a:xfrm rot="10800000" flipH="1">
                <a:off x="216" y="247"/>
                <a:ext cx="161" cy="108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55" name="Line 51"/>
              <p:cNvSpPr>
                <a:spLocks noChangeShapeType="1"/>
              </p:cNvSpPr>
              <p:nvPr/>
            </p:nvSpPr>
            <p:spPr bwMode="auto">
              <a:xfrm>
                <a:off x="216" y="360"/>
                <a:ext cx="199" cy="2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56" name="Line 52"/>
              <p:cNvSpPr>
                <a:spLocks noChangeShapeType="1"/>
              </p:cNvSpPr>
              <p:nvPr/>
            </p:nvSpPr>
            <p:spPr bwMode="auto">
              <a:xfrm>
                <a:off x="221" y="360"/>
                <a:ext cx="113" cy="76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57" name="Line 53"/>
              <p:cNvSpPr>
                <a:spLocks noChangeShapeType="1"/>
              </p:cNvSpPr>
              <p:nvPr/>
            </p:nvSpPr>
            <p:spPr bwMode="auto">
              <a:xfrm>
                <a:off x="334" y="436"/>
                <a:ext cx="118" cy="1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</p:grpSp>
        <p:sp>
          <p:nvSpPr>
            <p:cNvPr id="58" name="Rectangle 55"/>
            <p:cNvSpPr>
              <a:spLocks/>
            </p:cNvSpPr>
            <p:nvPr/>
          </p:nvSpPr>
          <p:spPr bwMode="auto">
            <a:xfrm>
              <a:off x="6643688" y="3727450"/>
              <a:ext cx="923710" cy="2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GB" sz="1400" b="1" dirty="0">
                  <a:solidFill>
                    <a:srgbClr val="9900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Detector</a:t>
              </a:r>
            </a:p>
          </p:txBody>
        </p:sp>
        <p:grpSp>
          <p:nvGrpSpPr>
            <p:cNvPr id="59" name="Group 59"/>
            <p:cNvGrpSpPr>
              <a:grpSpLocks/>
            </p:cNvGrpSpPr>
            <p:nvPr/>
          </p:nvGrpSpPr>
          <p:grpSpPr bwMode="auto">
            <a:xfrm>
              <a:off x="8159750" y="2749550"/>
              <a:ext cx="847725" cy="844550"/>
              <a:chOff x="0" y="0"/>
              <a:chExt cx="534" cy="532"/>
            </a:xfrm>
          </p:grpSpPr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281" y="0"/>
                <a:ext cx="247" cy="528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45 h 21600"/>
                  <a:gd name="T4" fmla="*/ 2160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245"/>
                    </a:lnTo>
                    <a:lnTo>
                      <a:pt x="21600" y="21600"/>
                    </a:lnTo>
                  </a:path>
                </a:pathLst>
              </a:custGeom>
              <a:solidFill>
                <a:srgbClr val="808080"/>
              </a:solidFill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246" y="4"/>
                <a:ext cx="288" cy="528"/>
              </a:xfrm>
              <a:custGeom>
                <a:avLst/>
                <a:gdLst>
                  <a:gd name="T0" fmla="+- 0 3456 384"/>
                  <a:gd name="T1" fmla="*/ T0 w 21216"/>
                  <a:gd name="T2" fmla="*/ 0 h 21600"/>
                  <a:gd name="T3" fmla="+- 0 6048 384"/>
                  <a:gd name="T4" fmla="*/ T3 w 21216"/>
                  <a:gd name="T5" fmla="*/ 1543 h 21600"/>
                  <a:gd name="T6" fmla="+- 0 3456 384"/>
                  <a:gd name="T7" fmla="*/ T6 w 21216"/>
                  <a:gd name="T8" fmla="*/ 3086 h 21600"/>
                  <a:gd name="T9" fmla="+- 0 6048 384"/>
                  <a:gd name="T10" fmla="*/ T9 w 21216"/>
                  <a:gd name="T11" fmla="*/ 6171 h 21600"/>
                  <a:gd name="T12" fmla="+- 0 3456 384"/>
                  <a:gd name="T13" fmla="*/ T12 w 21216"/>
                  <a:gd name="T14" fmla="*/ 7714 h 21600"/>
                  <a:gd name="T15" fmla="+- 0 8640 384"/>
                  <a:gd name="T16" fmla="*/ T15 w 21216"/>
                  <a:gd name="T17" fmla="*/ 9257 h 21600"/>
                  <a:gd name="T18" fmla="+- 0 864 384"/>
                  <a:gd name="T19" fmla="*/ T18 w 21216"/>
                  <a:gd name="T20" fmla="*/ 12343 h 21600"/>
                  <a:gd name="T21" fmla="+- 0 3456 384"/>
                  <a:gd name="T22" fmla="*/ T21 w 21216"/>
                  <a:gd name="T23" fmla="*/ 15429 h 21600"/>
                  <a:gd name="T24" fmla="+- 0 21600 384"/>
                  <a:gd name="T25" fmla="*/ T24 w 21216"/>
                  <a:gd name="T26" fmla="*/ 216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  <a:cxn ang="0">
                    <a:pos x="T13" y="T14"/>
                  </a:cxn>
                  <a:cxn ang="0">
                    <a:pos x="T16" y="T17"/>
                  </a:cxn>
                  <a:cxn ang="0">
                    <a:pos x="T19" y="T20"/>
                  </a:cxn>
                  <a:cxn ang="0">
                    <a:pos x="T22" y="T23"/>
                  </a:cxn>
                  <a:cxn ang="0">
                    <a:pos x="T25" y="T26"/>
                  </a:cxn>
                </a:cxnLst>
                <a:rect l="0" t="0" r="r" b="b"/>
                <a:pathLst>
                  <a:path w="21216" h="21600">
                    <a:moveTo>
                      <a:pt x="3072" y="0"/>
                    </a:moveTo>
                    <a:cubicBezTo>
                      <a:pt x="4368" y="514"/>
                      <a:pt x="5664" y="1029"/>
                      <a:pt x="5664" y="1543"/>
                    </a:cubicBezTo>
                    <a:cubicBezTo>
                      <a:pt x="5664" y="2057"/>
                      <a:pt x="3072" y="2314"/>
                      <a:pt x="3072" y="3086"/>
                    </a:cubicBezTo>
                    <a:cubicBezTo>
                      <a:pt x="3072" y="3857"/>
                      <a:pt x="5664" y="5400"/>
                      <a:pt x="5664" y="6171"/>
                    </a:cubicBezTo>
                    <a:cubicBezTo>
                      <a:pt x="5664" y="6943"/>
                      <a:pt x="2640" y="7200"/>
                      <a:pt x="3072" y="7714"/>
                    </a:cubicBezTo>
                    <a:cubicBezTo>
                      <a:pt x="3504" y="8229"/>
                      <a:pt x="8688" y="8486"/>
                      <a:pt x="8256" y="9257"/>
                    </a:cubicBezTo>
                    <a:cubicBezTo>
                      <a:pt x="7824" y="10029"/>
                      <a:pt x="1344" y="11314"/>
                      <a:pt x="480" y="12343"/>
                    </a:cubicBezTo>
                    <a:cubicBezTo>
                      <a:pt x="-384" y="13371"/>
                      <a:pt x="-384" y="13886"/>
                      <a:pt x="3072" y="15429"/>
                    </a:cubicBezTo>
                    <a:cubicBezTo>
                      <a:pt x="6528" y="16971"/>
                      <a:pt x="13872" y="19286"/>
                      <a:pt x="21216" y="21600"/>
                    </a:cubicBezTo>
                  </a:path>
                </a:pathLst>
              </a:custGeom>
              <a:solidFill>
                <a:srgbClr val="808080"/>
              </a:solidFill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  <p:sp>
            <p:nvSpPr>
              <p:cNvPr id="62" name="Rectangle 58"/>
              <p:cNvSpPr>
                <a:spLocks/>
              </p:cNvSpPr>
              <p:nvPr/>
            </p:nvSpPr>
            <p:spPr bwMode="auto">
              <a:xfrm>
                <a:off x="0" y="4"/>
                <a:ext cx="528" cy="528"/>
              </a:xfrm>
              <a:prstGeom prst="rect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400" dirty="0"/>
              </a:p>
            </p:txBody>
          </p:sp>
        </p:grpSp>
        <p:sp>
          <p:nvSpPr>
            <p:cNvPr id="63" name="Rectangle 60"/>
            <p:cNvSpPr>
              <a:spLocks/>
            </p:cNvSpPr>
            <p:nvPr/>
          </p:nvSpPr>
          <p:spPr bwMode="auto">
            <a:xfrm>
              <a:off x="7989888" y="2308224"/>
              <a:ext cx="1130300" cy="2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>
              <a:spAutoFit/>
            </a:bodyPr>
            <a:lstStyle/>
            <a:p>
              <a:pPr marL="39688"/>
              <a:r>
                <a:rPr lang="en-GB" sz="1400" b="1" dirty="0">
                  <a:solidFill>
                    <a:srgbClr val="CC0099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physics</a:t>
              </a:r>
            </a:p>
          </p:txBody>
        </p:sp>
        <p:pic>
          <p:nvPicPr>
            <p:cNvPr id="64" name="Picture 6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3530600"/>
              <a:ext cx="1524000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65" name="Rectangle 63"/>
            <p:cNvSpPr>
              <a:spLocks/>
            </p:cNvSpPr>
            <p:nvPr/>
          </p:nvSpPr>
          <p:spPr bwMode="auto">
            <a:xfrm>
              <a:off x="2565400" y="3225800"/>
              <a:ext cx="387721" cy="2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GB" sz="1400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Apple Symbols" charset="0"/>
                  <a:sym typeface="Times New Roman" charset="0"/>
                </a:rPr>
                <a:t>⨂B</a:t>
              </a:r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auto">
            <a:xfrm>
              <a:off x="2928938" y="3594100"/>
              <a:ext cx="411162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 sz="1400" dirty="0"/>
            </a:p>
          </p:txBody>
        </p:sp>
      </p:grpSp>
      <p:sp>
        <p:nvSpPr>
          <p:cNvPr id="2048" name="ZoneTexte 2047"/>
          <p:cNvSpPr txBox="1"/>
          <p:nvPr/>
        </p:nvSpPr>
        <p:spPr>
          <a:xfrm>
            <a:off x="5068062" y="1819695"/>
            <a:ext cx="3567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conventional neutrino (super) beam</a:t>
            </a:r>
          </a:p>
        </p:txBody>
      </p:sp>
      <p:sp>
        <p:nvSpPr>
          <p:cNvPr id="67" name="Striped Right Arrow 66"/>
          <p:cNvSpPr/>
          <p:nvPr/>
        </p:nvSpPr>
        <p:spPr>
          <a:xfrm>
            <a:off x="1495333" y="4949839"/>
            <a:ext cx="704193" cy="283779"/>
          </a:xfrm>
          <a:prstGeom prst="stripedRightArrow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ZoneTexte 2047"/>
          <p:cNvSpPr txBox="1"/>
          <p:nvPr/>
        </p:nvSpPr>
        <p:spPr>
          <a:xfrm>
            <a:off x="2639818" y="4852690"/>
            <a:ext cx="5094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production of a powerful neutrino beam</a:t>
            </a:r>
          </a:p>
        </p:txBody>
      </p:sp>
      <p:sp>
        <p:nvSpPr>
          <p:cNvPr id="2049" name="TextBox 2048">
            <a:extLst>
              <a:ext uri="{FF2B5EF4-FFF2-40B4-BE49-F238E27FC236}">
                <a16:creationId xmlns:a16="http://schemas.microsoft.com/office/drawing/2014/main" id="{97DAC655-7DAF-47CB-B2A7-1483E2FBF9D3}"/>
              </a:ext>
            </a:extLst>
          </p:cNvPr>
          <p:cNvSpPr txBox="1"/>
          <p:nvPr/>
        </p:nvSpPr>
        <p:spPr>
          <a:xfrm>
            <a:off x="420891" y="5583428"/>
            <a:ext cx="8558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Modifications of the ESS </a:t>
            </a:r>
            <a:r>
              <a:rPr lang="en-US" sz="2000" b="1" dirty="0" err="1"/>
              <a:t>linac</a:t>
            </a:r>
            <a:r>
              <a:rPr lang="en-US" sz="2000" b="1" dirty="0"/>
              <a:t> required, without affecting the </a:t>
            </a:r>
          </a:p>
          <a:p>
            <a:pPr algn="ctr"/>
            <a:r>
              <a:rPr lang="en-US" sz="2000" b="1" dirty="0"/>
              <a:t>neutron program of ESS:  Cost ~ 250 </a:t>
            </a:r>
            <a:r>
              <a:rPr lang="en-US" sz="2000" b="1" dirty="0" err="1"/>
              <a:t>MEuros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964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1240" y="9595"/>
            <a:ext cx="6547945" cy="9813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3600" dirty="0" err="1">
                <a:solidFill>
                  <a:srgbClr val="0000FF"/>
                </a:solidFill>
              </a:rPr>
              <a:t>ESSνSB</a:t>
            </a:r>
            <a:r>
              <a:rPr lang="en-GB" sz="3600" dirty="0">
                <a:solidFill>
                  <a:srgbClr val="0000FF"/>
                </a:solidFill>
              </a:rPr>
              <a:t> </a:t>
            </a:r>
            <a:r>
              <a:rPr lang="en-GB" sz="3600" dirty="0" err="1">
                <a:solidFill>
                  <a:srgbClr val="0000FF"/>
                </a:solidFill>
              </a:rPr>
              <a:t>ν</a:t>
            </a:r>
            <a:r>
              <a:rPr lang="en-GB" sz="3600" dirty="0">
                <a:solidFill>
                  <a:srgbClr val="0000FF"/>
                </a:solidFill>
              </a:rPr>
              <a:t> energy distribution</a:t>
            </a:r>
            <a:br>
              <a:rPr lang="en-GB" sz="3600" dirty="0">
                <a:solidFill>
                  <a:srgbClr val="0000FF"/>
                </a:solidFill>
              </a:rPr>
            </a:br>
            <a:r>
              <a:rPr lang="en-GB" sz="2800" dirty="0">
                <a:solidFill>
                  <a:srgbClr val="0000FF"/>
                </a:solidFill>
              </a:rPr>
              <a:t>(without optimisation)</a:t>
            </a:r>
            <a:endParaRPr lang="en-GB" sz="2800" dirty="0">
              <a:solidFill>
                <a:srgbClr val="0000FF"/>
              </a:solidFill>
              <a:effectLst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629" y="1180829"/>
            <a:ext cx="8110670" cy="3311644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7186578" y="4780589"/>
            <a:ext cx="19756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/>
                <a:cs typeface="Times New Roman"/>
              </a:rPr>
              <a:t>at 100 km from the target and per year (200 days) in absence of oscillations.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7813" y="4578715"/>
            <a:ext cx="5058027" cy="180466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230899" y="1381809"/>
            <a:ext cx="122499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/>
                <a:cs typeface="Times New Roman"/>
              </a:rPr>
              <a:t>neutrinos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740323" y="1347924"/>
            <a:ext cx="173795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/>
                <a:cs typeface="Times New Roman"/>
              </a:rPr>
              <a:t>anti-neutrinos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1400" y="4495896"/>
            <a:ext cx="2102199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 sz="1600" dirty="0">
                <a:solidFill>
                  <a:srgbClr val="0000FF"/>
                </a:solidFill>
                <a:latin typeface="Times New Roman"/>
                <a:cs typeface="Times New Roman"/>
              </a:rPr>
              <a:t>almost pure </a:t>
            </a:r>
            <a:r>
              <a:rPr lang="en-GB" sz="1600" dirty="0" err="1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GB" sz="1600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μ</a:t>
            </a:r>
            <a:r>
              <a:rPr lang="en-GB" sz="1600" dirty="0">
                <a:solidFill>
                  <a:srgbClr val="0000FF"/>
                </a:solidFill>
                <a:latin typeface="Times New Roman"/>
                <a:cs typeface="Times New Roman"/>
              </a:rPr>
              <a:t> beam</a:t>
            </a:r>
          </a:p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 sz="1600" dirty="0">
                <a:solidFill>
                  <a:srgbClr val="0000FF"/>
                </a:solidFill>
                <a:latin typeface="Times New Roman"/>
                <a:cs typeface="Times New Roman"/>
              </a:rPr>
              <a:t>small </a:t>
            </a:r>
            <a:r>
              <a:rPr lang="en-GB" sz="1600" dirty="0" err="1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GB" sz="1600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lang="en-GB" sz="1600" dirty="0">
                <a:solidFill>
                  <a:srgbClr val="0000FF"/>
                </a:solidFill>
                <a:latin typeface="Times New Roman"/>
                <a:cs typeface="Times New Roman"/>
              </a:rPr>
              <a:t> contamination which could be used to measure </a:t>
            </a:r>
            <a:r>
              <a:rPr lang="en-GB" sz="1600" dirty="0" err="1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GB" sz="1600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lang="en-GB" sz="1600" dirty="0">
                <a:solidFill>
                  <a:srgbClr val="0000FF"/>
                </a:solidFill>
                <a:latin typeface="Times New Roman"/>
                <a:cs typeface="Times New Roman"/>
              </a:rPr>
              <a:t> cross-sections in a near detector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47CDA6-00B7-493D-ADAA-407E830DB561}"/>
              </a:ext>
            </a:extLst>
          </p:cNvPr>
          <p:cNvSpPr txBox="1"/>
          <p:nvPr/>
        </p:nvSpPr>
        <p:spPr>
          <a:xfrm>
            <a:off x="31401" y="6466198"/>
            <a:ext cx="894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the </a:t>
            </a:r>
            <a:r>
              <a:rPr lang="el-GR" dirty="0" err="1"/>
              <a:t>ν</a:t>
            </a:r>
            <a:r>
              <a:rPr lang="el-GR" baseline="-25000" dirty="0" err="1"/>
              <a:t>μ</a:t>
            </a:r>
            <a:r>
              <a:rPr lang="el-GR" dirty="0"/>
              <a:t> </a:t>
            </a:r>
            <a:r>
              <a:rPr lang="el-GR" dirty="0">
                <a:sym typeface="Wingdings" panose="05000000000000000000" pitchFamily="2" charset="2"/>
              </a:rPr>
              <a:t> ν</a:t>
            </a:r>
            <a:r>
              <a:rPr lang="en-US" baseline="-25000" dirty="0">
                <a:sym typeface="Wingdings" panose="05000000000000000000" pitchFamily="2" charset="2"/>
              </a:rPr>
              <a:t>e</a:t>
            </a:r>
            <a:r>
              <a:rPr lang="en-US" dirty="0">
                <a:sym typeface="Wingdings" panose="05000000000000000000" pitchFamily="2" charset="2"/>
              </a:rPr>
              <a:t>  oscillation for CP violation (primary </a:t>
            </a:r>
            <a:r>
              <a:rPr lang="el-GR" dirty="0">
                <a:sym typeface="Wingdings" panose="05000000000000000000" pitchFamily="2" charset="2"/>
              </a:rPr>
              <a:t>ν</a:t>
            </a:r>
            <a:r>
              <a:rPr lang="en-US" baseline="-25000" dirty="0">
                <a:sym typeface="Wingdings" panose="05000000000000000000" pitchFamily="2" charset="2"/>
              </a:rPr>
              <a:t>e</a:t>
            </a:r>
            <a:r>
              <a:rPr lang="en-US" dirty="0">
                <a:sym typeface="Wingdings" panose="05000000000000000000" pitchFamily="2" charset="2"/>
              </a:rPr>
              <a:t> contamination small enough ≈ 0.5%)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36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eq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489" y="1411221"/>
            <a:ext cx="8835832" cy="3545199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594"/>
            <a:ext cx="9143999" cy="13259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b="0" dirty="0">
                <a:solidFill>
                  <a:srgbClr val="0000FF"/>
                </a:solidFill>
                <a:latin typeface="Times New Roman"/>
                <a:cs typeface="Times New Roman"/>
              </a:rPr>
              <a:t>CP Violating Observables </a:t>
            </a:r>
            <a:r>
              <a:rPr lang="en-US" b="0" dirty="0">
                <a:solidFill>
                  <a:srgbClr val="0000FF"/>
                </a:solidFill>
              </a:rPr>
              <a:t>(</a:t>
            </a:r>
            <a:r>
              <a:rPr lang="el-GR" b="0" dirty="0" err="1">
                <a:solidFill>
                  <a:srgbClr val="0000FF"/>
                </a:solidFill>
              </a:rPr>
              <a:t>ν</a:t>
            </a:r>
            <a:r>
              <a:rPr lang="el-GR" b="0" baseline="-25000" dirty="0" err="1">
                <a:solidFill>
                  <a:srgbClr val="0000FF"/>
                </a:solidFill>
              </a:rPr>
              <a:t>μ</a:t>
            </a:r>
            <a:r>
              <a:rPr lang="fr-CH" b="0" dirty="0">
                <a:solidFill>
                  <a:srgbClr val="0000FF"/>
                </a:solidFill>
              </a:rPr>
              <a:t>→</a:t>
            </a:r>
            <a:r>
              <a:rPr lang="el-GR" b="0" dirty="0">
                <a:solidFill>
                  <a:srgbClr val="0000FF"/>
                </a:solidFill>
              </a:rPr>
              <a:t>ν</a:t>
            </a:r>
            <a:r>
              <a:rPr lang="fr-CH" b="0" baseline="-25000" dirty="0">
                <a:solidFill>
                  <a:srgbClr val="0000FF"/>
                </a:solidFill>
              </a:rPr>
              <a:t>e</a:t>
            </a:r>
            <a:r>
              <a:rPr lang="en-US" b="0" dirty="0">
                <a:solidFill>
                  <a:srgbClr val="0000FF"/>
                </a:solidFill>
              </a:rPr>
              <a:t>)</a:t>
            </a:r>
            <a:br>
              <a:rPr lang="en-US" b="0" dirty="0">
                <a:solidFill>
                  <a:srgbClr val="0000FF"/>
                </a:solidFill>
              </a:rPr>
            </a:br>
            <a:r>
              <a:rPr lang="en-US" sz="1800" dirty="0"/>
              <a:t>The primary aim of the </a:t>
            </a:r>
            <a:r>
              <a:rPr lang="en-US" sz="1800" dirty="0" err="1"/>
              <a:t>ESSνSB</a:t>
            </a:r>
            <a:r>
              <a:rPr lang="en-US" sz="1800" dirty="0"/>
              <a:t> initiative is to measure the parameters of the neutrino</a:t>
            </a:r>
            <a:br>
              <a:rPr lang="en-US" sz="1800" dirty="0"/>
            </a:br>
            <a:r>
              <a:rPr lang="en-US" sz="1800" dirty="0"/>
              <a:t>oscillation, in particular the leptonic CP-violating phase angle </a:t>
            </a:r>
            <a:r>
              <a:rPr lang="en-US" sz="1800" i="1" dirty="0" err="1"/>
              <a:t>δ</a:t>
            </a:r>
            <a:r>
              <a:rPr lang="en-US" sz="1800" i="1" baseline="-25000" dirty="0" err="1"/>
              <a:t>CP</a:t>
            </a:r>
            <a:r>
              <a:rPr lang="en-US" sz="1800" b="0" dirty="0"/>
              <a:t>.</a:t>
            </a:r>
            <a:endParaRPr lang="en-US" sz="1800" b="0" dirty="0">
              <a:solidFill>
                <a:srgbClr val="FF99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 flipV="1">
            <a:off x="7354710" y="4765363"/>
            <a:ext cx="438472" cy="377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6810703" y="5179222"/>
            <a:ext cx="22274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matter effect</a:t>
            </a:r>
          </a:p>
          <a:p>
            <a:r>
              <a:rPr lang="en-US" dirty="0">
                <a:latin typeface="Times New Roman"/>
                <a:cs typeface="Times New Roman"/>
              </a:rPr>
              <a:t>⇒ accessibility to mass hierarchy</a:t>
            </a:r>
          </a:p>
          <a:p>
            <a:r>
              <a:rPr lang="en-US" dirty="0">
                <a:latin typeface="Times New Roman"/>
                <a:cs typeface="Times New Roman"/>
              </a:rPr>
              <a:t>⇒ very long baseline</a:t>
            </a:r>
          </a:p>
          <a:p>
            <a:r>
              <a:rPr lang="en-US" dirty="0">
                <a:latin typeface="Times New Roman"/>
                <a:cs typeface="Times New Roman"/>
              </a:rPr>
              <a:t>(small in our case)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732340" y="2251378"/>
            <a:ext cx="1924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Non-CP terms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009759" y="3642721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CP violating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442362" y="5576460"/>
            <a:ext cx="32193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≠0 ⇒ CP Violation</a:t>
            </a:r>
          </a:p>
          <a:p>
            <a:r>
              <a:rPr lang="en-US" sz="2000" dirty="0">
                <a:solidFill>
                  <a:srgbClr val="FF0000"/>
                </a:solidFill>
              </a:rPr>
              <a:t>be careful, matter effects also create asymmetry</a:t>
            </a:r>
          </a:p>
        </p:txBody>
      </p:sp>
      <p:sp>
        <p:nvSpPr>
          <p:cNvPr id="5" name="Ellipse 4"/>
          <p:cNvSpPr/>
          <p:nvPr/>
        </p:nvSpPr>
        <p:spPr>
          <a:xfrm>
            <a:off x="5481660" y="3412935"/>
            <a:ext cx="552174" cy="5521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/>
          <p:cNvSpPr txBox="1"/>
          <p:nvPr/>
        </p:nvSpPr>
        <p:spPr>
          <a:xfrm>
            <a:off x="5223588" y="1712391"/>
            <a:ext cx="1438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atmospheric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433445" y="2512988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solar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7121084" y="3327441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interference</a:t>
            </a:r>
          </a:p>
        </p:txBody>
      </p:sp>
      <p:pic>
        <p:nvPicPr>
          <p:cNvPr id="20" name="Image 19" descr="eq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61" y="5224582"/>
            <a:ext cx="2999032" cy="120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1324" y="9595"/>
            <a:ext cx="6118469" cy="7765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2800" dirty="0">
                <a:solidFill>
                  <a:srgbClr val="0000FF"/>
                </a:solidFill>
                <a:latin typeface="Times New Roman"/>
                <a:cs typeface="Times New Roman"/>
              </a:rPr>
              <a:t>Neutrino Oscillations with "large" </a:t>
            </a:r>
            <a:r>
              <a:rPr lang="el-GR" sz="2800" dirty="0">
                <a:solidFill>
                  <a:srgbClr val="0000FF"/>
                </a:solidFill>
                <a:latin typeface="Times New Roman"/>
                <a:cs typeface="Times New Roman"/>
              </a:rPr>
              <a:t>θ</a:t>
            </a:r>
            <a:r>
              <a:rPr lang="en-US" sz="2800" baseline="-25000" dirty="0">
                <a:solidFill>
                  <a:srgbClr val="0000FF"/>
                </a:solidFill>
                <a:latin typeface="Times New Roman"/>
                <a:cs typeface="Times New Roman"/>
              </a:rPr>
              <a:t>13</a:t>
            </a:r>
            <a:endParaRPr lang="en-US" sz="2800" baseline="-250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29550" y="6015239"/>
            <a:ext cx="41523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more sensitivity at 2</a:t>
            </a:r>
            <a:r>
              <a:rPr lang="en-US" sz="2000" baseline="30000" dirty="0">
                <a:solidFill>
                  <a:srgbClr val="0000FF"/>
                </a:solidFill>
                <a:latin typeface="Times New Roman"/>
                <a:cs typeface="Times New Roman"/>
              </a:rPr>
              <a:t>nd</a:t>
            </a:r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 oscillation max.</a:t>
            </a:r>
          </a:p>
        </p:txBody>
      </p:sp>
      <p:sp>
        <p:nvSpPr>
          <p:cNvPr id="15" name="Flèche droite rayée 14"/>
          <p:cNvSpPr/>
          <p:nvPr/>
        </p:nvSpPr>
        <p:spPr>
          <a:xfrm>
            <a:off x="1892423" y="6107721"/>
            <a:ext cx="908859" cy="269348"/>
          </a:xfrm>
          <a:prstGeom prst="striped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0" y="894242"/>
            <a:ext cx="9129074" cy="2310804"/>
            <a:chOff x="0" y="3495703"/>
            <a:chExt cx="9129074" cy="2310804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4315" y="3581409"/>
              <a:ext cx="3124200" cy="2213958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91325" y="3607846"/>
              <a:ext cx="3124200" cy="2167902"/>
            </a:xfrm>
            <a:prstGeom prst="rect">
              <a:avLst/>
            </a:prstGeom>
          </p:spPr>
        </p:pic>
        <p:sp>
          <p:nvSpPr>
            <p:cNvPr id="21" name="ZoneTexte 20"/>
            <p:cNvSpPr txBox="1"/>
            <p:nvPr/>
          </p:nvSpPr>
          <p:spPr>
            <a:xfrm>
              <a:off x="45098" y="4083178"/>
              <a:ext cx="15288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for small </a:t>
              </a:r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l-GR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 1</a:t>
              </a:r>
              <a:r>
                <a:rPr lang="en-US" baseline="30000" dirty="0">
                  <a:latin typeface="Times New Roman"/>
                  <a:cs typeface="Times New Roman"/>
                </a:rPr>
                <a:t>st</a:t>
              </a:r>
              <a:r>
                <a:rPr lang="en-US" dirty="0">
                  <a:latin typeface="Times New Roman"/>
                  <a:cs typeface="Times New Roman"/>
                </a:rPr>
                <a:t> oscillation maximum is better</a:t>
              </a:r>
            </a:p>
          </p:txBody>
        </p:sp>
        <p:sp>
          <p:nvSpPr>
            <p:cNvPr id="23" name="Flèche vers la droite 22"/>
            <p:cNvSpPr/>
            <p:nvPr/>
          </p:nvSpPr>
          <p:spPr>
            <a:xfrm rot="5400000">
              <a:off x="2087963" y="4036691"/>
              <a:ext cx="433831" cy="9297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èche vers la droite 24"/>
            <p:cNvSpPr/>
            <p:nvPr/>
          </p:nvSpPr>
          <p:spPr>
            <a:xfrm rot="5400000">
              <a:off x="5153255" y="4036691"/>
              <a:ext cx="433831" cy="9297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èche vers la droite 25"/>
            <p:cNvSpPr/>
            <p:nvPr/>
          </p:nvSpPr>
          <p:spPr>
            <a:xfrm rot="16200000">
              <a:off x="6235187" y="5512346"/>
              <a:ext cx="433831" cy="9297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7522531" y="3899319"/>
              <a:ext cx="1606543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for "large" </a:t>
              </a:r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l-GR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 1</a:t>
              </a:r>
              <a:r>
                <a:rPr lang="en-US" baseline="30000" dirty="0">
                  <a:latin typeface="Times New Roman"/>
                  <a:cs typeface="Times New Roman"/>
                </a:rPr>
                <a:t>st</a:t>
              </a:r>
              <a:r>
                <a:rPr lang="en-US" dirty="0">
                  <a:latin typeface="Times New Roman"/>
                  <a:cs typeface="Times New Roman"/>
                </a:rPr>
                <a:t> oscillation maximum is dominated by atmospheric term 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474022" y="5314064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CP interference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5223848" y="5160175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CP interference</a:t>
              </a: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2378009" y="3495703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  <a:latin typeface="Times New Roman"/>
                  <a:cs typeface="Times New Roman"/>
                </a:rPr>
                <a:t>solar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106290" y="426874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  <a:latin typeface="Times New Roman"/>
                  <a:cs typeface="Times New Roman"/>
                </a:rPr>
                <a:t>solar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712281" y="4268745"/>
              <a:ext cx="10620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atmospheric</a:t>
              </a: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825025" y="3814494"/>
              <a:ext cx="10620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atmospheric</a:t>
              </a: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1707729" y="5406416"/>
              <a:ext cx="766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n-US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=1º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4676744" y="5437175"/>
              <a:ext cx="939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n-US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=8.8º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5368369"/>
              <a:ext cx="151260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Times New Roman"/>
                  <a:cs typeface="Times New Roman"/>
                </a:rPr>
                <a:t>(</a:t>
              </a:r>
              <a:r>
                <a:rPr lang="en-US" sz="1400" dirty="0">
                  <a:latin typeface="Times New Roman"/>
                  <a:cs typeface="Times New Roman"/>
                  <a:hlinkClick r:id="rId5"/>
                </a:rPr>
                <a:t>arXiv:1110.4583</a:t>
              </a:r>
              <a:r>
                <a:rPr lang="en-US" sz="1400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3923928" y="4744058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6925806" y="4744058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65712" y="4323678"/>
            <a:ext cx="399532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GB" sz="2000" dirty="0">
                <a:latin typeface="Times New Roman"/>
                <a:cs typeface="Times New Roman"/>
              </a:rPr>
              <a:t>1</a:t>
            </a:r>
            <a:r>
              <a:rPr lang="en-GB" sz="2000" baseline="30000" dirty="0">
                <a:latin typeface="Times New Roman"/>
                <a:cs typeface="Times New Roman"/>
              </a:rPr>
              <a:t>st</a:t>
            </a:r>
            <a:r>
              <a:rPr lang="en-GB" sz="2000" dirty="0">
                <a:latin typeface="Times New Roman"/>
                <a:cs typeface="Times New Roman"/>
              </a:rPr>
              <a:t> oscillation max.: A=0.3sin</a:t>
            </a:r>
            <a:r>
              <a:rPr lang="el-GR" sz="2000" dirty="0">
                <a:latin typeface="Times New Roman"/>
                <a:cs typeface="Times New Roman"/>
              </a:rPr>
              <a:t>δ</a:t>
            </a:r>
            <a:r>
              <a:rPr lang="en-US" sz="2000" baseline="-25000" dirty="0">
                <a:latin typeface="Times New Roman"/>
                <a:cs typeface="Times New Roman"/>
              </a:rPr>
              <a:t>CP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GB" sz="2000" dirty="0">
                <a:latin typeface="Times New Roman"/>
                <a:cs typeface="Times New Roman"/>
              </a:rPr>
              <a:t>2</a:t>
            </a:r>
            <a:r>
              <a:rPr lang="en-GB" sz="2000" baseline="30000" dirty="0">
                <a:latin typeface="Times New Roman"/>
                <a:cs typeface="Times New Roman"/>
              </a:rPr>
              <a:t>nd</a:t>
            </a:r>
            <a:r>
              <a:rPr lang="en-GB" sz="2000" dirty="0">
                <a:latin typeface="Times New Roman"/>
                <a:cs typeface="Times New Roman"/>
              </a:rPr>
              <a:t> oscillation max.: A=0.75sin</a:t>
            </a:r>
            <a:r>
              <a:rPr lang="el-GR" sz="2000" dirty="0">
                <a:latin typeface="Times New Roman"/>
                <a:cs typeface="Times New Roman"/>
              </a:rPr>
              <a:t>δ</a:t>
            </a:r>
            <a:r>
              <a:rPr lang="en-US" sz="2000" baseline="-25000" dirty="0">
                <a:latin typeface="Times New Roman"/>
                <a:cs typeface="Times New Roman"/>
              </a:rPr>
              <a:t>CP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52584" y="5163989"/>
            <a:ext cx="34215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(see arXiv:1310.5992 and arXiv:0710.0554)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4366643" y="3241138"/>
            <a:ext cx="4495274" cy="2798702"/>
            <a:chOff x="4366643" y="3188588"/>
            <a:chExt cx="4495274" cy="2798702"/>
          </a:xfrm>
        </p:grpSpPr>
        <p:sp>
          <p:nvSpPr>
            <p:cNvPr id="19" name="ZoneTexte 18"/>
            <p:cNvSpPr txBox="1"/>
            <p:nvPr/>
          </p:nvSpPr>
          <p:spPr>
            <a:xfrm rot="16200000">
              <a:off x="3863148" y="3792409"/>
              <a:ext cx="1468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latin typeface="Times New Roman"/>
                  <a:cs typeface="Times New Roman"/>
                </a:rPr>
                <a:t>P(</a:t>
              </a:r>
              <a:r>
                <a:rPr lang="el-GR" sz="2400" i="1" dirty="0">
                  <a:latin typeface="Times New Roman"/>
                  <a:cs typeface="Times New Roman"/>
                </a:rPr>
                <a:t>ν</a:t>
              </a:r>
              <a:r>
                <a:rPr lang="el-GR" sz="2400" i="1" baseline="-25000" dirty="0">
                  <a:latin typeface="Times New Roman"/>
                  <a:cs typeface="Times New Roman"/>
                </a:rPr>
                <a:t>μ</a:t>
              </a:r>
              <a:r>
                <a:rPr lang="fr-CH" sz="2400" i="1" dirty="0">
                  <a:latin typeface="Times New Roman"/>
                  <a:cs typeface="Times New Roman"/>
                </a:rPr>
                <a:t>→</a:t>
              </a:r>
              <a:r>
                <a:rPr lang="el-GR" sz="2400" i="1" dirty="0">
                  <a:latin typeface="Times New Roman"/>
                  <a:cs typeface="Times New Roman"/>
                </a:rPr>
                <a:t>ν</a:t>
              </a:r>
              <a:r>
                <a:rPr lang="en-US" sz="2400" i="1" baseline="-25000" dirty="0">
                  <a:latin typeface="Times New Roman"/>
                  <a:cs typeface="Times New Roman"/>
                </a:rPr>
                <a:t>e</a:t>
              </a:r>
              <a:r>
                <a:rPr lang="en-US" sz="2400" i="1" dirty="0">
                  <a:latin typeface="Times New Roman"/>
                  <a:cs typeface="Times New Roman"/>
                </a:rPr>
                <a:t>)</a:t>
              </a:r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>
              <a:off x="7081940" y="3728892"/>
              <a:ext cx="572036" cy="9382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6019800" y="3269121"/>
              <a:ext cx="25215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2</a:t>
              </a:r>
              <a:r>
                <a:rPr lang="en-US" i="1" baseline="30000" dirty="0">
                  <a:latin typeface="Times New Roman"/>
                  <a:cs typeface="Times New Roman"/>
                </a:rPr>
                <a:t>nd</a:t>
              </a:r>
              <a:r>
                <a:rPr lang="en-US" i="1" dirty="0">
                  <a:latin typeface="Times New Roman"/>
                  <a:cs typeface="Times New Roman"/>
                </a:rPr>
                <a:t> oscillation maximum</a:t>
              </a: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5233893" y="4450009"/>
              <a:ext cx="115066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dirty="0">
                  <a:latin typeface="Times New Roman"/>
                  <a:cs typeface="Times New Roman"/>
                </a:rPr>
                <a:t>θ</a:t>
              </a:r>
              <a:r>
                <a:rPr lang="en-US" b="1" baseline="-25000" dirty="0">
                  <a:latin typeface="Times New Roman"/>
                  <a:cs typeface="Times New Roman"/>
                </a:rPr>
                <a:t>13</a:t>
              </a:r>
              <a:r>
                <a:rPr lang="en-US" b="1" dirty="0">
                  <a:latin typeface="Times New Roman"/>
                  <a:cs typeface="Times New Roman"/>
                </a:rPr>
                <a:t>=8.8º</a:t>
              </a:r>
            </a:p>
            <a:p>
              <a:pPr algn="ctr"/>
              <a:r>
                <a:rPr lang="en-US" sz="1400" b="1" dirty="0">
                  <a:latin typeface="Times New Roman"/>
                  <a:cs typeface="Times New Roman"/>
                </a:rPr>
                <a:t>("large" </a:t>
              </a:r>
              <a:r>
                <a:rPr lang="el-GR" sz="1400" b="1" dirty="0">
                  <a:latin typeface="Times New Roman"/>
                  <a:cs typeface="Times New Roman"/>
                </a:rPr>
                <a:t>θ</a:t>
              </a:r>
              <a:r>
                <a:rPr lang="en-US" sz="1400" b="1" baseline="-25000" dirty="0">
                  <a:latin typeface="Times New Roman"/>
                  <a:cs typeface="Times New Roman"/>
                </a:rPr>
                <a:t>13</a:t>
              </a:r>
              <a:r>
                <a:rPr lang="en-US" sz="1400" b="1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46452" y="3459313"/>
              <a:ext cx="924201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latin typeface="Symbol" charset="0"/>
                </a:rPr>
                <a:t>d</a:t>
              </a:r>
              <a:r>
                <a:rPr lang="en-US" baseline="-25000" dirty="0" err="1"/>
                <a:t>CP</a:t>
              </a:r>
              <a:r>
                <a:rPr lang="en-US" dirty="0"/>
                <a:t>=-90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00B0F0"/>
                  </a:solidFill>
                  <a:latin typeface="Symbol" charset="0"/>
                </a:rPr>
                <a:t>d</a:t>
              </a:r>
              <a:r>
                <a:rPr lang="en-US" baseline="-25000" dirty="0" err="1">
                  <a:solidFill>
                    <a:srgbClr val="00B0F0"/>
                  </a:solidFill>
                </a:rPr>
                <a:t>CP</a:t>
              </a:r>
              <a:r>
                <a:rPr lang="en-US" dirty="0">
                  <a:solidFill>
                    <a:srgbClr val="00B0F0"/>
                  </a:solidFill>
                </a:rPr>
                <a:t>=0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FF66FF"/>
                  </a:solidFill>
                  <a:latin typeface="Symbol" charset="0"/>
                </a:rPr>
                <a:t>d</a:t>
              </a:r>
              <a:r>
                <a:rPr lang="en-US" baseline="-25000" dirty="0" err="1">
                  <a:solidFill>
                    <a:srgbClr val="FF66FF"/>
                  </a:solidFill>
                </a:rPr>
                <a:t>CP</a:t>
              </a:r>
              <a:r>
                <a:rPr lang="en-US" dirty="0">
                  <a:solidFill>
                    <a:srgbClr val="FF66FF"/>
                  </a:solidFill>
                </a:rPr>
                <a:t>=+90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8242999" y="5617958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81615" y="3188588"/>
              <a:ext cx="3980302" cy="25587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59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657" y="3947390"/>
            <a:ext cx="3453342" cy="2702240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1324" y="9595"/>
            <a:ext cx="6181531" cy="13717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2800" dirty="0">
                <a:solidFill>
                  <a:srgbClr val="0000FF"/>
                </a:solidFill>
                <a:latin typeface="Times New Roman"/>
                <a:cs typeface="Times New Roman"/>
              </a:rPr>
              <a:t>Can we go to the 2</a:t>
            </a:r>
            <a:r>
              <a:rPr lang="en-GB" sz="2800" baseline="30000" dirty="0">
                <a:solidFill>
                  <a:srgbClr val="0000FF"/>
                </a:solidFill>
                <a:latin typeface="Times New Roman"/>
                <a:cs typeface="Times New Roman"/>
              </a:rPr>
              <a:t>nd</a:t>
            </a:r>
            <a:r>
              <a:rPr lang="en-GB" sz="2800" dirty="0">
                <a:solidFill>
                  <a:srgbClr val="0000FF"/>
                </a:solidFill>
                <a:latin typeface="Times New Roman"/>
                <a:cs typeface="Times New Roman"/>
              </a:rPr>
              <a:t> oscillation maximum using our proton beam?</a:t>
            </a:r>
            <a:endParaRPr lang="en-GB" sz="2800" baseline="-250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21553" y="1091918"/>
            <a:ext cx="9046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Yes, if we place our far detector at around 500 km from the neutrino source.</a:t>
            </a:r>
          </a:p>
        </p:txBody>
      </p:sp>
      <p:sp>
        <p:nvSpPr>
          <p:cNvPr id="3" name="Rectangle 2"/>
          <p:cNvSpPr/>
          <p:nvPr/>
        </p:nvSpPr>
        <p:spPr>
          <a:xfrm>
            <a:off x="146840" y="1692899"/>
            <a:ext cx="4692097" cy="646331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MEMPHYS like Cherenkov detector</a:t>
            </a:r>
          </a:p>
          <a:p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(</a:t>
            </a:r>
            <a:r>
              <a:rPr lang="en-GB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MEgaton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 Mass </a:t>
            </a:r>
            <a:r>
              <a:rPr lang="en-GB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PHYSics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 studied by LAGUNA)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75832" y="2530511"/>
            <a:ext cx="6568807" cy="265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215900" indent="-176213">
              <a:spcBef>
                <a:spcPts val="4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FF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Neutrino Oscillations (Super Beam, Beta Beam)</a:t>
            </a:r>
          </a:p>
          <a:p>
            <a:pPr marL="215900" indent="-176213">
              <a:spcBef>
                <a:spcPts val="4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Proton decay</a:t>
            </a:r>
          </a:p>
          <a:p>
            <a:pPr marL="215900" indent="-176213">
              <a:spcBef>
                <a:spcPts val="4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GB" sz="2000" dirty="0" err="1">
                <a:solidFill>
                  <a:srgbClr val="000000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Astroparticle</a:t>
            </a:r>
            <a:r>
              <a:rPr lang="en-GB" sz="2000" dirty="0">
                <a:solidFill>
                  <a:srgbClr val="000000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 physics</a:t>
            </a:r>
          </a:p>
          <a:p>
            <a:pPr marL="533400" lvl="1" indent="-1682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Understand the gravitational collapse: galactic SN ν</a:t>
            </a:r>
          </a:p>
          <a:p>
            <a:pPr marL="533400" lvl="2" indent="-1682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Supernovae "relics"</a:t>
            </a:r>
            <a:endParaRPr lang="en-GB" sz="2000" dirty="0">
              <a:solidFill>
                <a:schemeClr val="tx1"/>
              </a:solidFill>
              <a:latin typeface="Times New Roman"/>
              <a:ea typeface="ＭＳ Ｐゴシック" charset="0"/>
              <a:cs typeface="Times New Roman"/>
              <a:sym typeface="Times New Roman" charset="0"/>
            </a:endParaRPr>
          </a:p>
          <a:p>
            <a:pPr marL="533400" lvl="1" indent="-1682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Solar Neutrinos</a:t>
            </a:r>
          </a:p>
          <a:p>
            <a:pPr marL="533400" lvl="1" indent="-1682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A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tmospheric </a:t>
            </a:r>
            <a:r>
              <a:rPr lang="en-GB" sz="2000" dirty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N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eutrinos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07800" y="5287137"/>
            <a:ext cx="4417334" cy="1015663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184150" indent="-184150">
              <a:buFont typeface="Arial"/>
              <a:buChar char="•"/>
            </a:pPr>
            <a:r>
              <a:rPr lang="en-GB" sz="2000">
                <a:latin typeface="Times New Roman"/>
                <a:cs typeface="Times New Roman"/>
              </a:rPr>
              <a:t>500 kt fiducial volume (~20xSuperK)</a:t>
            </a: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Readout: ~240k 8” PMTs</a:t>
            </a: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30% optical coverage</a:t>
            </a:r>
          </a:p>
        </p:txBody>
      </p:sp>
      <p:sp>
        <p:nvSpPr>
          <p:cNvPr id="10" name="Rectangle 246"/>
          <p:cNvSpPr>
            <a:spLocks noChangeArrowheads="1"/>
          </p:cNvSpPr>
          <p:nvPr/>
        </p:nvSpPr>
        <p:spPr bwMode="auto">
          <a:xfrm>
            <a:off x="5807603" y="1799598"/>
            <a:ext cx="2506662" cy="339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1600" b="1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arXiv</a:t>
            </a:r>
            <a:r>
              <a:rPr lang="en-GB" sz="1600" b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 hep-ex/0607026)</a:t>
            </a:r>
          </a:p>
        </p:txBody>
      </p:sp>
      <p:pic>
        <p:nvPicPr>
          <p:cNvPr id="13" name="Picture 5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7475" y="2510371"/>
            <a:ext cx="160972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15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119195</TotalTime>
  <Words>1264</Words>
  <Application>Microsoft Office PowerPoint</Application>
  <PresentationFormat>Προβολή στην οθόνη (4:3)</PresentationFormat>
  <Paragraphs>259</Paragraphs>
  <Slides>22</Slides>
  <Notes>17</Notes>
  <HiddenSlides>0</HiddenSlides>
  <MMClips>1</MMClips>
  <ScaleCrop>false</ScaleCrop>
  <HeadingPairs>
    <vt:vector size="6" baseType="variant">
      <vt:variant>
        <vt:lpstr>Γραμματοσειρές που χρησιμοποιούνται</vt:lpstr>
      </vt:variant>
      <vt:variant>
        <vt:i4>11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22</vt:i4>
      </vt:variant>
    </vt:vector>
  </HeadingPairs>
  <TitlesOfParts>
    <vt:vector size="34" baseType="lpstr">
      <vt:lpstr>MS PGothic</vt:lpstr>
      <vt:lpstr>MS PGothic</vt:lpstr>
      <vt:lpstr>Apple Symbols</vt:lpstr>
      <vt:lpstr>Arial</vt:lpstr>
      <vt:lpstr>Calibri</vt:lpstr>
      <vt:lpstr>Comic Sans MS</vt:lpstr>
      <vt:lpstr>Courier New</vt:lpstr>
      <vt:lpstr>Symbol</vt:lpstr>
      <vt:lpstr>Times New Roman</vt:lpstr>
      <vt:lpstr>Times New Roman Bold</vt:lpstr>
      <vt:lpstr>Wingdings</vt:lpstr>
      <vt:lpstr>Thème Office</vt:lpstr>
      <vt:lpstr>The ESS neutrino Super Beam (ESSνSB) George Fanourakis INPP – NCSR «Demokritos»</vt:lpstr>
      <vt:lpstr>Overview</vt:lpstr>
      <vt:lpstr>European Spallation Source</vt:lpstr>
      <vt:lpstr>ESS proton linac</vt:lpstr>
      <vt:lpstr>What kind of neutrino beam can we form  using this linac?</vt:lpstr>
      <vt:lpstr>ESSνSB ν energy distribution (without optimisation)</vt:lpstr>
      <vt:lpstr>CP Violating Observables (νμ→νe) The primary aim of the ESSνSB initiative is to measure the parameters of the neutrino oscillation, in particular the leptonic CP-violating phase angle δCP.</vt:lpstr>
      <vt:lpstr>Neutrino Oscillations with "large" θ13</vt:lpstr>
      <vt:lpstr>Can we go to the 2nd oscillation maximum using our proton beam?</vt:lpstr>
      <vt:lpstr>Neutrino spectra</vt:lpstr>
      <vt:lpstr>2nd Oscillation max. coverage</vt:lpstr>
      <vt:lpstr>Physics Performance</vt:lpstr>
      <vt:lpstr>Which baseline?</vt:lpstr>
      <vt:lpstr>Optimisations to be done</vt:lpstr>
      <vt:lpstr>Παρουσίαση του PowerPoint</vt:lpstr>
      <vt:lpstr>ESSνSB at the European level</vt:lpstr>
      <vt:lpstr>Παρουσίαση του PowerPoint</vt:lpstr>
      <vt:lpstr>Design Study ESSνSB</vt:lpstr>
      <vt:lpstr>Design Study ESSνSB (2018-2021)</vt:lpstr>
      <vt:lpstr>ESSνSB kick-off meeting in Lund</vt:lpstr>
      <vt:lpstr>Παρουσίαση του PowerPoint</vt:lpstr>
      <vt:lpstr>Conclusion</vt:lpstr>
    </vt:vector>
  </TitlesOfParts>
  <Company>IN2P3/CNRS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future neutrino oscillation beams in Europe </dc:title>
  <dc:creator>Marcos Dracos</dc:creator>
  <cp:lastModifiedBy>George Fanourakis</cp:lastModifiedBy>
  <cp:revision>1209</cp:revision>
  <cp:lastPrinted>2013-03-04T17:31:58Z</cp:lastPrinted>
  <dcterms:created xsi:type="dcterms:W3CDTF">2012-07-27T00:22:31Z</dcterms:created>
  <dcterms:modified xsi:type="dcterms:W3CDTF">2018-06-11T05:44:53Z</dcterms:modified>
</cp:coreProperties>
</file>