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</p:sldMasterIdLst>
  <p:notesMasterIdLst>
    <p:notesMasterId r:id="rId21"/>
  </p:notesMasterIdLst>
  <p:sldIdLst>
    <p:sldId id="293" r:id="rId2"/>
    <p:sldId id="295" r:id="rId3"/>
    <p:sldId id="276" r:id="rId4"/>
    <p:sldId id="277" r:id="rId5"/>
    <p:sldId id="298" r:id="rId6"/>
    <p:sldId id="274" r:id="rId7"/>
    <p:sldId id="279" r:id="rId8"/>
    <p:sldId id="301" r:id="rId9"/>
    <p:sldId id="304" r:id="rId10"/>
    <p:sldId id="305" r:id="rId11"/>
    <p:sldId id="306" r:id="rId12"/>
    <p:sldId id="307" r:id="rId13"/>
    <p:sldId id="308" r:id="rId14"/>
    <p:sldId id="303" r:id="rId15"/>
    <p:sldId id="309" r:id="rId16"/>
    <p:sldId id="312" r:id="rId17"/>
    <p:sldId id="310" r:id="rId18"/>
    <p:sldId id="311" r:id="rId19"/>
    <p:sldId id="313" r:id="rId20"/>
  </p:sldIdLst>
  <p:sldSz cx="9144000" cy="6858000" type="screen4x3"/>
  <p:notesSz cx="6858000" cy="9144000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00"/>
    <a:srgbClr val="CC0000"/>
    <a:srgbClr val="FF0000"/>
    <a:srgbClr val="3333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l-GR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l-GR"/>
          </a:p>
        </p:txBody>
      </p:sp>
      <p:sp>
        <p:nvSpPr>
          <p:cNvPr id="624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24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l-GR"/>
          </a:p>
        </p:txBody>
      </p:sp>
      <p:sp>
        <p:nvSpPr>
          <p:cNvPr id="624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F5F3CC1-A179-496D-9EC7-E77D93048180}" type="slidenum">
              <a:rPr lang="el-GR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289400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6477000"/>
            <a:ext cx="9144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 Box 6"/>
          <p:cNvSpPr txBox="1">
            <a:spLocks noChangeArrowheads="1"/>
          </p:cNvSpPr>
          <p:nvPr userDrawn="1"/>
        </p:nvSpPr>
        <p:spPr bwMode="auto">
          <a:xfrm>
            <a:off x="0" y="6499225"/>
            <a:ext cx="1419556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sz="1500" dirty="0" smtClean="0">
                <a:latin typeface="Times New Roman" pitchFamily="18" charset="0"/>
                <a:cs typeface="Times New Roman" pitchFamily="18" charset="0"/>
              </a:rPr>
              <a:t>Α. </a:t>
            </a:r>
            <a:r>
              <a:rPr lang="el-GR" sz="1500" dirty="0" err="1" smtClean="0">
                <a:latin typeface="Times New Roman" pitchFamily="18" charset="0"/>
                <a:cs typeface="Times New Roman" pitchFamily="18" charset="0"/>
              </a:rPr>
              <a:t>Λαγογιάννης</a:t>
            </a:r>
            <a:endParaRPr lang="el-GR" sz="1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 userDrawn="1"/>
        </p:nvSpPr>
        <p:spPr bwMode="auto">
          <a:xfrm>
            <a:off x="5099367" y="6502638"/>
            <a:ext cx="4044633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sz="1500" dirty="0">
                <a:latin typeface="Times New Roman" pitchFamily="18" charset="0"/>
                <a:cs typeface="Times New Roman" pitchFamily="18" charset="0"/>
              </a:rPr>
              <a:t>Ινστιτούτο Πυρηνικής </a:t>
            </a:r>
            <a:r>
              <a:rPr lang="el-GR" sz="1500" dirty="0" smtClean="0">
                <a:latin typeface="Times New Roman" pitchFamily="18" charset="0"/>
                <a:cs typeface="Times New Roman" pitchFamily="18" charset="0"/>
              </a:rPr>
              <a:t>και Σωματιδιακής Φυσικής</a:t>
            </a:r>
            <a:endParaRPr lang="el-GR" sz="15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Ινστιτούτο Πυρηνικής Φυσικής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10 Θερινό Σχολείο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3DCFE7-652A-4D74-AE68-0EF735FCC56D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Ινστιτούτο Πυρηνικής Φυσικής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10 Θερινό Σχολείο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990D19-6307-426A-B43C-3857FF47E8DE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Ινστιτούτο Πυρηνικής Φυσικής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10 Θερινό Σχολείο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3ECB3C-0D53-4AB8-8F07-5C4A4DCD0262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Ινστιτούτο Πυρηνικής Φυσικής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10 Θερινό Σχολείο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FC3A1-D212-44AA-87B4-CAA02DC2F6CD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Ινστιτούτο Πυρηνικής Φυσικής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10 Θερινό Σχολείο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FE1193-773A-4149-A212-06C68148779E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Ινστιτούτο Πυρηνικής Φυσικής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10 Θερινό Σχολείο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729C73-EE82-48E3-92FB-C4A6E067E0B7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Ινστιτούτο Πυρηνικής Φυσικής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10 Θερινό Σχολείο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235928-1A5B-4018-B273-54CA15568EF3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Ινστιτούτο Πυρηνικής Φυσικής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10 Θερινό Σχολείο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2ACD9D-F194-4846-80E3-77B2B4847737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Ινστιτούτο Πυρηνικής Φυσικής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10 Θερινό Σχολείο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4AC861-32CA-4492-8FB1-8BA8AA8961B7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Ινστιτούτο Πυρηνικής Φυσικής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10 Θερινό Σχολείο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678143-E5CC-41B8-8061-CFF3867ED1FA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Click to edit Master title style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el-GR"/>
              <a:t>Ινστιτούτο Πυρηνικής Φυσικής</a:t>
            </a:r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l-GR"/>
              <a:t>10 Θερινό Σχολείο</a:t>
            </a:r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48575DD-5968-43C5-8BA6-C0DD731B758F}" type="slidenum">
              <a:rPr lang="el-GR"/>
              <a:pPr/>
              <a:t>‹#›</a:t>
            </a:fld>
            <a:endParaRPr lang="el-GR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14.jpeg"/><Relationship Id="rId7" Type="http://schemas.openxmlformats.org/officeDocument/2006/relationships/image" Target="../media/image12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1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13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7" Type="http://schemas.openxmlformats.org/officeDocument/2006/relationships/image" Target="../media/image23.jpeg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65" name="Rectangle 13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  <a:noFill/>
          <a:ln/>
        </p:spPr>
        <p:txBody>
          <a:bodyPr/>
          <a:lstStyle/>
          <a:p>
            <a:r>
              <a:rPr lang="el-GR" sz="3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Επιταχυντές Χαμηλών Ενεργειών</a:t>
            </a:r>
            <a:endParaRPr lang="el-GR" sz="3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0366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733800"/>
            <a:ext cx="7315200" cy="8382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l-GR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Α. </a:t>
            </a:r>
            <a:r>
              <a:rPr lang="el-GR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Λαγογιάννης</a:t>
            </a:r>
            <a:endParaRPr lang="el-GR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l-GR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Ινστιτούτο </a:t>
            </a:r>
            <a:r>
              <a:rPr lang="el-GR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Πυρηνικής και Σωματιδιακής </a:t>
            </a:r>
            <a:r>
              <a:rPr lang="el-GR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Φυσικής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52" name="Rectangle 8"/>
          <p:cNvSpPr>
            <a:spLocks noChangeArrowheads="1"/>
          </p:cNvSpPr>
          <p:nvPr/>
        </p:nvSpPr>
        <p:spPr bwMode="auto">
          <a:xfrm>
            <a:off x="1981200" y="152400"/>
            <a:ext cx="480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Παράθυρο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Gamow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l-GR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gamow1"/>
          <p:cNvPicPr>
            <a:picLocks noChangeAspect="1" noChangeArrowheads="1"/>
          </p:cNvPicPr>
          <p:nvPr/>
        </p:nvPicPr>
        <p:blipFill>
          <a:blip r:embed="rId3">
            <a:lum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8" y="1054100"/>
            <a:ext cx="2952750" cy="2433638"/>
          </a:xfrm>
          <a:prstGeom prst="rect">
            <a:avLst/>
          </a:prstGeom>
          <a:noFill/>
          <a:ln w="5715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4"/>
          <p:cNvGrpSpPr>
            <a:grpSpLocks/>
          </p:cNvGrpSpPr>
          <p:nvPr/>
        </p:nvGrpSpPr>
        <p:grpSpPr bwMode="auto">
          <a:xfrm>
            <a:off x="3475038" y="1973263"/>
            <a:ext cx="2233612" cy="1557337"/>
            <a:chOff x="2141" y="1362"/>
            <a:chExt cx="1407" cy="981"/>
          </a:xfrm>
        </p:grpSpPr>
        <p:sp>
          <p:nvSpPr>
            <p:cNvPr id="14" name="Text Box 5"/>
            <p:cNvSpPr txBox="1">
              <a:spLocks noChangeArrowheads="1"/>
            </p:cNvSpPr>
            <p:nvPr/>
          </p:nvSpPr>
          <p:spPr bwMode="auto">
            <a:xfrm>
              <a:off x="2141" y="1362"/>
              <a:ext cx="1407" cy="981"/>
            </a:xfrm>
            <a:prstGeom prst="rect">
              <a:avLst/>
            </a:prstGeom>
            <a:solidFill>
              <a:srgbClr val="FFFF99"/>
            </a:solidFill>
            <a:ln w="5715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/>
              <a:endParaRPr lang="en-US" altLang="en-US" sz="1200">
                <a:latin typeface="Times New Roman" pitchFamily="18" charset="0"/>
              </a:endParaRPr>
            </a:p>
            <a:p>
              <a:pPr algn="ctr"/>
              <a:endParaRPr lang="en-US" altLang="en-US">
                <a:latin typeface="Times New Roman" pitchFamily="18" charset="0"/>
              </a:endParaRPr>
            </a:p>
            <a:p>
              <a:pPr algn="ctr"/>
              <a:endParaRPr lang="en-US" altLang="en-US">
                <a:latin typeface="Times New Roman" pitchFamily="18" charset="0"/>
              </a:endParaRPr>
            </a:p>
            <a:p>
              <a:pPr algn="ctr"/>
              <a:endParaRPr lang="en-US" altLang="en-US">
                <a:latin typeface="Times New Roman" pitchFamily="18" charset="0"/>
              </a:endParaRPr>
            </a:p>
            <a:p>
              <a:pPr algn="ctr"/>
              <a:endParaRPr lang="en-US" altLang="en-US">
                <a:latin typeface="Times New Roman" pitchFamily="18" charset="0"/>
              </a:endParaRPr>
            </a:p>
          </p:txBody>
        </p:sp>
        <p:graphicFrame>
          <p:nvGraphicFramePr>
            <p:cNvPr id="15" name="Object 6"/>
            <p:cNvGraphicFramePr>
              <a:graphicFrameLocks noChangeAspect="1"/>
            </p:cNvGraphicFramePr>
            <p:nvPr/>
          </p:nvGraphicFramePr>
          <p:xfrm>
            <a:off x="2202" y="1403"/>
            <a:ext cx="825" cy="1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13" name="Equation" r:id="rId4" imgW="1104840" imgH="266400" progId="Equation.3">
                    <p:embed/>
                  </p:oleObj>
                </mc:Choice>
                <mc:Fallback>
                  <p:oleObj name="Equation" r:id="rId4" imgW="1104840" imgH="2664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02" y="1403"/>
                          <a:ext cx="825" cy="17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" name="Object 7"/>
            <p:cNvGraphicFramePr>
              <a:graphicFrameLocks noChangeAspect="1"/>
            </p:cNvGraphicFramePr>
            <p:nvPr/>
          </p:nvGraphicFramePr>
          <p:xfrm>
            <a:off x="2189" y="1648"/>
            <a:ext cx="1111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14" name="Equation" r:id="rId6" imgW="1676160" imgH="469800" progId="Equation.3">
                    <p:embed/>
                  </p:oleObj>
                </mc:Choice>
                <mc:Fallback>
                  <p:oleObj name="Equation" r:id="rId6" imgW="1676160" imgH="469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89" y="1648"/>
                          <a:ext cx="1111" cy="27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bject 8"/>
            <p:cNvGraphicFramePr>
              <a:graphicFrameLocks noChangeAspect="1"/>
            </p:cNvGraphicFramePr>
            <p:nvPr/>
          </p:nvGraphicFramePr>
          <p:xfrm>
            <a:off x="2176" y="1975"/>
            <a:ext cx="1363" cy="2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15" name="Equation" r:id="rId8" imgW="2209680" imgH="495000" progId="Equation.3">
                    <p:embed/>
                  </p:oleObj>
                </mc:Choice>
                <mc:Fallback>
                  <p:oleObj name="Equation" r:id="rId8" imgW="2209680" imgH="4950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76" y="1975"/>
                          <a:ext cx="1363" cy="26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8" name="Group 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8781321"/>
              </p:ext>
            </p:extLst>
          </p:nvPr>
        </p:nvGraphicFramePr>
        <p:xfrm>
          <a:off x="5718175" y="990600"/>
          <a:ext cx="3197225" cy="2540001"/>
        </p:xfrm>
        <a:graphic>
          <a:graphicData uri="http://schemas.openxmlformats.org/drawingml/2006/table">
            <a:tbl>
              <a:tblPr/>
              <a:tblGrid>
                <a:gridCol w="1208088"/>
                <a:gridCol w="709612"/>
                <a:gridCol w="568325"/>
                <a:gridCol w="711200"/>
              </a:tblGrid>
              <a:tr h="661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reaction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barrier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(MeV)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E</a:t>
                      </a:r>
                      <a:r>
                        <a:rPr kumimoji="0" lang="en-GB" sz="12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(</a:t>
                      </a:r>
                      <a:r>
                        <a:rPr kumimoji="0" lang="en-GB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keV</a:t>
                      </a: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)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T (K)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p + p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        (sun)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0.55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5.9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1.5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×</a:t>
                      </a: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10</a:t>
                      </a:r>
                      <a:r>
                        <a:rPr kumimoji="0" lang="en-GB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7 </a:t>
                      </a:r>
                      <a:endParaRPr kumimoji="0" lang="en-US" sz="12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  <a:sym typeface="Symbol" pitchFamily="18" charset="2"/>
                        </a:rPr>
                        <a:t> + </a:t>
                      </a:r>
                      <a:r>
                        <a:rPr kumimoji="0" 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  <a:sym typeface="Symbol" pitchFamily="18" charset="2"/>
                        </a:rPr>
                        <a:t>12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  <a:sym typeface="Symbol" pitchFamily="18" charset="2"/>
                        </a:rPr>
                        <a:t>C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  <a:sym typeface="Symbol" pitchFamily="18" charset="2"/>
                        </a:rPr>
                        <a:t>            (red giants)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300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56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1.5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×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10</a:t>
                      </a:r>
                      <a:r>
                        <a:rPr kumimoji="0" lang="en-GB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8</a:t>
                      </a:r>
                      <a:endParaRPr kumimoji="0" lang="en-US" sz="1200" b="0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12</a:t>
                      </a: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C + </a:t>
                      </a:r>
                      <a:r>
                        <a:rPr kumimoji="0" lang="en-GB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12</a:t>
                      </a: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C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 (massive stars)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10.44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1500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≈ 1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×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10</a:t>
                      </a:r>
                      <a:r>
                        <a:rPr kumimoji="0" lang="en-GB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9</a:t>
                      </a:r>
                      <a:endParaRPr kumimoji="0" lang="en-US" sz="1200" b="0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p +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 </a:t>
                      </a:r>
                      <a:r>
                        <a:rPr kumimoji="0" lang="en-GB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74</a:t>
                      </a: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Se              (p process)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7.9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2800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≈ 3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×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10</a:t>
                      </a:r>
                      <a:r>
                        <a:rPr kumimoji="0" lang="en-GB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9</a:t>
                      </a:r>
                      <a:endParaRPr kumimoji="0" lang="en-US" sz="1200" b="0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19" name="Group 41"/>
          <p:cNvGrpSpPr>
            <a:grpSpLocks/>
          </p:cNvGrpSpPr>
          <p:nvPr/>
        </p:nvGrpSpPr>
        <p:grpSpPr bwMode="auto">
          <a:xfrm>
            <a:off x="2743200" y="3759200"/>
            <a:ext cx="3962400" cy="847725"/>
            <a:chOff x="114" y="2069"/>
            <a:chExt cx="5578" cy="534"/>
          </a:xfrm>
        </p:grpSpPr>
        <p:sp>
          <p:nvSpPr>
            <p:cNvPr id="20" name="Text Box 42"/>
            <p:cNvSpPr txBox="1">
              <a:spLocks noChangeArrowheads="1"/>
            </p:cNvSpPr>
            <p:nvPr/>
          </p:nvSpPr>
          <p:spPr bwMode="auto">
            <a:xfrm>
              <a:off x="114" y="2069"/>
              <a:ext cx="5578" cy="267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b="1">
                  <a:solidFill>
                    <a:srgbClr val="0000CC"/>
                  </a:solidFill>
                  <a:latin typeface="Trebuchet MS" pitchFamily="34" charset="0"/>
                  <a:sym typeface="Symbol" pitchFamily="18" charset="2"/>
                </a:rPr>
                <a:t>(p,</a:t>
              </a:r>
              <a:r>
                <a:rPr lang="el-GR" altLang="en-US" b="1">
                  <a:solidFill>
                    <a:srgbClr val="0000CC"/>
                  </a:solidFill>
                  <a:latin typeface="Trebuchet MS" pitchFamily="34" charset="0"/>
                  <a:sym typeface="Symbol" pitchFamily="18" charset="2"/>
                </a:rPr>
                <a:t>γ)</a:t>
              </a:r>
              <a:r>
                <a:rPr lang="en-US" altLang="en-US" b="1">
                  <a:solidFill>
                    <a:srgbClr val="0000CC"/>
                  </a:solidFill>
                  <a:latin typeface="Trebuchet MS" pitchFamily="34" charset="0"/>
                  <a:sym typeface="Symbol" pitchFamily="18" charset="2"/>
                </a:rPr>
                <a:t> reactions:</a:t>
              </a:r>
              <a:r>
                <a:rPr lang="en-US" altLang="en-US" b="1">
                  <a:solidFill>
                    <a:schemeClr val="bg1"/>
                  </a:solidFill>
                  <a:latin typeface="Times New Roman" pitchFamily="18" charset="0"/>
                  <a:sym typeface="Symbol" pitchFamily="18" charset="2"/>
                </a:rPr>
                <a:t> </a:t>
              </a:r>
              <a:r>
                <a:rPr lang="en-US" altLang="en-US" b="1">
                  <a:latin typeface="Trebuchet MS" pitchFamily="34" charset="0"/>
                  <a:sym typeface="Symbol" pitchFamily="18" charset="2"/>
                </a:rPr>
                <a:t>E</a:t>
              </a:r>
              <a:r>
                <a:rPr lang="en-US" altLang="en-US" b="1" baseline="-25000">
                  <a:latin typeface="Trebuchet MS" pitchFamily="34" charset="0"/>
                  <a:sym typeface="Symbol" pitchFamily="18" charset="2"/>
                </a:rPr>
                <a:t>CM</a:t>
              </a:r>
              <a:r>
                <a:rPr lang="en-US" altLang="en-US" b="1">
                  <a:latin typeface="Trebuchet MS" pitchFamily="34" charset="0"/>
                  <a:sym typeface="Symbol" pitchFamily="18" charset="2"/>
                </a:rPr>
                <a:t> = 1 – 5  MeV</a:t>
              </a:r>
              <a:endParaRPr lang="en-US" altLang="en-US" b="1">
                <a:solidFill>
                  <a:srgbClr val="0000CC"/>
                </a:solidFill>
                <a:latin typeface="Trebuchet MS" pitchFamily="34" charset="0"/>
                <a:sym typeface="Symbol" pitchFamily="18" charset="2"/>
              </a:endParaRPr>
            </a:p>
          </p:txBody>
        </p:sp>
        <p:sp>
          <p:nvSpPr>
            <p:cNvPr id="21" name="Text Box 43"/>
            <p:cNvSpPr txBox="1">
              <a:spLocks noChangeArrowheads="1"/>
            </p:cNvSpPr>
            <p:nvPr/>
          </p:nvSpPr>
          <p:spPr bwMode="auto">
            <a:xfrm>
              <a:off x="114" y="2336"/>
              <a:ext cx="5578" cy="267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b="1">
                  <a:solidFill>
                    <a:srgbClr val="0000CC"/>
                  </a:solidFill>
                  <a:latin typeface="Trebuchet MS" pitchFamily="34" charset="0"/>
                  <a:sym typeface="Symbol" pitchFamily="18" charset="2"/>
                </a:rPr>
                <a:t>(</a:t>
              </a:r>
              <a:r>
                <a:rPr lang="el-GR" altLang="en-US" b="1">
                  <a:solidFill>
                    <a:srgbClr val="0000CC"/>
                  </a:solidFill>
                  <a:latin typeface="Trebuchet MS" pitchFamily="34" charset="0"/>
                  <a:sym typeface="Symbol" pitchFamily="18" charset="2"/>
                </a:rPr>
                <a:t>α</a:t>
              </a:r>
              <a:r>
                <a:rPr lang="en-US" altLang="en-US" b="1">
                  <a:solidFill>
                    <a:srgbClr val="0000CC"/>
                  </a:solidFill>
                  <a:latin typeface="Trebuchet MS" pitchFamily="34" charset="0"/>
                  <a:sym typeface="Symbol" pitchFamily="18" charset="2"/>
                </a:rPr>
                <a:t>,</a:t>
              </a:r>
              <a:r>
                <a:rPr lang="el-GR" altLang="en-US" b="1">
                  <a:solidFill>
                    <a:srgbClr val="0000CC"/>
                  </a:solidFill>
                  <a:latin typeface="Trebuchet MS" pitchFamily="34" charset="0"/>
                  <a:sym typeface="Symbol" pitchFamily="18" charset="2"/>
                </a:rPr>
                <a:t>γ)</a:t>
              </a:r>
              <a:r>
                <a:rPr lang="en-US" altLang="en-US" b="1">
                  <a:solidFill>
                    <a:srgbClr val="0000CC"/>
                  </a:solidFill>
                  <a:latin typeface="Trebuchet MS" pitchFamily="34" charset="0"/>
                  <a:sym typeface="Symbol" pitchFamily="18" charset="2"/>
                </a:rPr>
                <a:t> reactions:</a:t>
              </a:r>
              <a:r>
                <a:rPr lang="en-US" altLang="en-US" b="1">
                  <a:solidFill>
                    <a:schemeClr val="bg1"/>
                  </a:solidFill>
                  <a:latin typeface="Times New Roman" pitchFamily="18" charset="0"/>
                  <a:sym typeface="Symbol" pitchFamily="18" charset="2"/>
                </a:rPr>
                <a:t> </a:t>
              </a:r>
              <a:r>
                <a:rPr lang="en-US" altLang="en-US" b="1">
                  <a:latin typeface="Trebuchet MS" pitchFamily="34" charset="0"/>
                  <a:sym typeface="Symbol" pitchFamily="18" charset="2"/>
                </a:rPr>
                <a:t>E</a:t>
              </a:r>
              <a:r>
                <a:rPr lang="en-US" altLang="en-US" b="1" baseline="-25000">
                  <a:latin typeface="Trebuchet MS" pitchFamily="34" charset="0"/>
                  <a:sym typeface="Symbol" pitchFamily="18" charset="2"/>
                </a:rPr>
                <a:t>CM</a:t>
              </a:r>
              <a:r>
                <a:rPr lang="en-US" altLang="en-US" b="1">
                  <a:latin typeface="Trebuchet MS" pitchFamily="34" charset="0"/>
                  <a:sym typeface="Symbol" pitchFamily="18" charset="2"/>
                </a:rPr>
                <a:t> = </a:t>
              </a:r>
              <a:r>
                <a:rPr lang="el-GR" altLang="en-US" b="1">
                  <a:latin typeface="Trebuchet MS" pitchFamily="34" charset="0"/>
                  <a:sym typeface="Symbol" pitchFamily="18" charset="2"/>
                </a:rPr>
                <a:t>6</a:t>
              </a:r>
              <a:r>
                <a:rPr lang="en-US" altLang="en-US" b="1">
                  <a:latin typeface="Trebuchet MS" pitchFamily="34" charset="0"/>
                  <a:sym typeface="Symbol" pitchFamily="18" charset="2"/>
                </a:rPr>
                <a:t>–</a:t>
              </a:r>
              <a:r>
                <a:rPr lang="el-GR" altLang="en-US" b="1">
                  <a:latin typeface="Trebuchet MS" pitchFamily="34" charset="0"/>
                  <a:sym typeface="Symbol" pitchFamily="18" charset="2"/>
                </a:rPr>
                <a:t>12</a:t>
              </a:r>
              <a:r>
                <a:rPr lang="en-US" altLang="en-US" b="1">
                  <a:latin typeface="Trebuchet MS" pitchFamily="34" charset="0"/>
                  <a:sym typeface="Symbol" pitchFamily="18" charset="2"/>
                </a:rPr>
                <a:t>  MeV</a:t>
              </a:r>
              <a:endParaRPr lang="en-GB" altLang="en-US" b="1">
                <a:solidFill>
                  <a:srgbClr val="0000CC"/>
                </a:solidFill>
                <a:sym typeface="Symbol" pitchFamily="18" charset="2"/>
              </a:endParaRPr>
            </a:p>
          </p:txBody>
        </p:sp>
      </p:grpSp>
      <p:sp>
        <p:nvSpPr>
          <p:cNvPr id="22" name="Oval 53"/>
          <p:cNvSpPr>
            <a:spLocks noChangeArrowheads="1"/>
          </p:cNvSpPr>
          <p:nvPr/>
        </p:nvSpPr>
        <p:spPr bwMode="auto">
          <a:xfrm>
            <a:off x="838200" y="4597400"/>
            <a:ext cx="1752600" cy="1447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l-GR" altLang="en-US" dirty="0" smtClean="0"/>
              <a:t>Στόχος</a:t>
            </a:r>
            <a:endParaRPr lang="en-GB" altLang="en-US" dirty="0"/>
          </a:p>
        </p:txBody>
      </p:sp>
      <p:sp>
        <p:nvSpPr>
          <p:cNvPr id="23" name="AutoShape 54"/>
          <p:cNvSpPr>
            <a:spLocks noChangeArrowheads="1"/>
          </p:cNvSpPr>
          <p:nvPr/>
        </p:nvSpPr>
        <p:spPr bwMode="auto">
          <a:xfrm>
            <a:off x="2438400" y="5130800"/>
            <a:ext cx="1752600" cy="304800"/>
          </a:xfrm>
          <a:custGeom>
            <a:avLst/>
            <a:gdLst>
              <a:gd name="T0" fmla="*/ 1314450 w 21600"/>
              <a:gd name="T1" fmla="*/ 0 h 21600"/>
              <a:gd name="T2" fmla="*/ 0 w 21600"/>
              <a:gd name="T3" fmla="*/ 152400 h 21600"/>
              <a:gd name="T4" fmla="*/ 1314450 w 21600"/>
              <a:gd name="T5" fmla="*/ 304800 h 21600"/>
              <a:gd name="T6" fmla="*/ 1752600 w 21600"/>
              <a:gd name="T7" fmla="*/ 1524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Text Box 55"/>
          <p:cNvSpPr txBox="1">
            <a:spLocks noChangeArrowheads="1"/>
          </p:cNvSpPr>
          <p:nvPr/>
        </p:nvSpPr>
        <p:spPr bwMode="auto">
          <a:xfrm>
            <a:off x="4282603" y="4978400"/>
            <a:ext cx="3518848" cy="92333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l-GR" altLang="en-US" dirty="0" smtClean="0"/>
              <a:t>Η μέτρηση της ενεργού διατομής</a:t>
            </a:r>
            <a:endParaRPr lang="en-GB" altLang="en-US" dirty="0"/>
          </a:p>
          <a:p>
            <a:pPr algn="ctr" eaLnBrk="1" hangingPunct="1"/>
            <a:r>
              <a:rPr lang="el-GR" altLang="en-US" b="1" dirty="0">
                <a:latin typeface="Geneva"/>
              </a:rPr>
              <a:t>σ</a:t>
            </a:r>
          </a:p>
          <a:p>
            <a:pPr algn="ctr" eaLnBrk="1" hangingPunct="1"/>
            <a:r>
              <a:rPr lang="el-GR" altLang="en-US" dirty="0"/>
              <a:t>σ</a:t>
            </a:r>
            <a:r>
              <a:rPr lang="el-GR" altLang="en-US" dirty="0" smtClean="0"/>
              <a:t>ε αυτό το εύρος ενεργειών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9089542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52" name="Rectangle 8"/>
          <p:cNvSpPr>
            <a:spLocks noChangeArrowheads="1"/>
          </p:cNvSpPr>
          <p:nvPr/>
        </p:nvSpPr>
        <p:spPr bwMode="auto">
          <a:xfrm>
            <a:off x="1981200" y="152400"/>
            <a:ext cx="480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Ραδιοχρονολόγηση </a:t>
            </a:r>
            <a:r>
              <a:rPr lang="el-GR" sz="2400" baseline="30000" dirty="0" smtClean="0">
                <a:latin typeface="Times New Roman" pitchFamily="18" charset="0"/>
                <a:cs typeface="Times New Roman" pitchFamily="18" charset="0"/>
              </a:rPr>
              <a:t>14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el-GR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528" y="685800"/>
            <a:ext cx="5511472" cy="5650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70386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52" name="Rectangle 8"/>
          <p:cNvSpPr>
            <a:spLocks noChangeArrowheads="1"/>
          </p:cNvSpPr>
          <p:nvPr/>
        </p:nvSpPr>
        <p:spPr bwMode="auto">
          <a:xfrm>
            <a:off x="1981200" y="152400"/>
            <a:ext cx="480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Ραδιοχρονολόγηση </a:t>
            </a:r>
            <a:r>
              <a:rPr lang="el-GR" sz="2400" baseline="30000" dirty="0" smtClean="0">
                <a:latin typeface="Times New Roman" pitchFamily="18" charset="0"/>
                <a:cs typeface="Times New Roman" pitchFamily="18" charset="0"/>
              </a:rPr>
              <a:t>14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el-GR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Image result for accelerator mass spectrometry dat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806790"/>
            <a:ext cx="6781800" cy="5136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41039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52" name="Rectangle 8"/>
          <p:cNvSpPr>
            <a:spLocks noChangeArrowheads="1"/>
          </p:cNvSpPr>
          <p:nvPr/>
        </p:nvSpPr>
        <p:spPr bwMode="auto">
          <a:xfrm>
            <a:off x="1981200" y="152400"/>
            <a:ext cx="480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Ιοντικές </a:t>
            </a:r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εχνικές Ανάλυσης</a:t>
            </a:r>
            <a:endParaRPr lang="el-G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4953000" y="685800"/>
            <a:ext cx="4038600" cy="27432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85750" indent="-285750">
              <a:spcBef>
                <a:spcPct val="25000"/>
              </a:spcBef>
              <a:buSzPct val="120000"/>
              <a:buFont typeface="Wingdings" pitchFamily="2" charset="2"/>
              <a:buChar char="Ø"/>
              <a:defRPr/>
            </a:pPr>
            <a:r>
              <a:rPr lang="el-GR" sz="15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Οι ιοντικές τεχνικές </a:t>
            </a:r>
            <a:r>
              <a:rPr lang="en-US" sz="15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(IBA</a:t>
            </a:r>
            <a:r>
              <a:rPr lang="en-US" sz="15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l-GR" sz="15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βασίζονται στην αλληλεπίδραση υψηλής ενέργειας φορτισμένων ιόντων με τα ηλεκτρόνια ή τους πυρήνες του υπό μελέτη υλικού</a:t>
            </a:r>
            <a:r>
              <a:rPr lang="en-US" sz="15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15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Bef>
                <a:spcPct val="25000"/>
              </a:spcBef>
              <a:buSzPct val="120000"/>
              <a:buFont typeface="Wingdings" pitchFamily="2" charset="2"/>
              <a:buChar char="Ø"/>
              <a:defRPr/>
            </a:pPr>
            <a:r>
              <a:rPr lang="el-GR" sz="15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Η αλληλεπίδραση μπορεί να οδηγήσει στην εκπομπή σωματιδίων ή ακτινοβολίας χαρακτηριστικής των στοιχείων που </a:t>
            </a:r>
            <a:r>
              <a:rPr lang="el-GR" sz="15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αποτελούν </a:t>
            </a:r>
            <a:r>
              <a:rPr lang="el-GR" sz="15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τ</a:t>
            </a:r>
            <a:r>
              <a:rPr lang="el-GR" sz="15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ο δείγμα.</a:t>
            </a:r>
            <a:r>
              <a:rPr lang="en-US" sz="15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5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89"/>
          <a:stretch>
            <a:fillRect/>
          </a:stretch>
        </p:blipFill>
        <p:spPr bwMode="auto">
          <a:xfrm>
            <a:off x="228600" y="850900"/>
            <a:ext cx="4267200" cy="232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9361712"/>
              </p:ext>
            </p:extLst>
          </p:nvPr>
        </p:nvGraphicFramePr>
        <p:xfrm>
          <a:off x="246063" y="3175000"/>
          <a:ext cx="8610600" cy="31392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523797">
                  <a:extLst>
                    <a:ext uri="{9D8B030D-6E8A-4147-A177-3AD203B41FA5}"/>
                  </a:extLst>
                </a:gridCol>
                <a:gridCol w="3191860">
                  <a:extLst>
                    <a:ext uri="{9D8B030D-6E8A-4147-A177-3AD203B41FA5}"/>
                  </a:extLst>
                </a:gridCol>
                <a:gridCol w="2894943">
                  <a:extLst>
                    <a:ext uri="{9D8B030D-6E8A-4147-A177-3AD203B41FA5}"/>
                  </a:extLst>
                </a:gridCol>
              </a:tblGrid>
              <a:tr h="335232">
                <a:tc>
                  <a:txBody>
                    <a:bodyPr/>
                    <a:lstStyle/>
                    <a:p>
                      <a:pPr algn="ctr"/>
                      <a:r>
                        <a:rPr lang="el-GR" sz="160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Μέθοδος</a:t>
                      </a:r>
                      <a:endParaRPr lang="en-US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0" marB="457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Αλληλεπίδραση</a:t>
                      </a:r>
                      <a:endParaRPr lang="en-US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0" marB="457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Ιδανική για</a:t>
                      </a:r>
                      <a:endParaRPr lang="en-US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0" marB="45700" anchor="ctr"/>
                </a:tc>
                <a:extLst>
                  <a:ext uri="{0D108BD9-81ED-4DB2-BD59-A6C34878D82A}"/>
                </a:extLst>
              </a:tr>
              <a:tr h="51810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Backscattering Spectrometry (</a:t>
                      </a:r>
                      <a:r>
                        <a:rPr lang="en-US" sz="1400" b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RBS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en-US" sz="1400" b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EBS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T="45700" marB="457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Ελαστική σκέδαση σε μεγάλες γωνίες</a:t>
                      </a:r>
                      <a:endParaRPr lang="en-US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0" marB="457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Κατανομή βάθους βαρέων στοιχείων σε ελαφρά υποστρώματα</a:t>
                      </a:r>
                      <a:endParaRPr lang="en-US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0" marB="457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51810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Elastic Recoil Detection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Analysis </a:t>
                      </a:r>
                      <a:r>
                        <a:rPr kumimoji="0" lang="en-US" sz="14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</a:t>
                      </a:r>
                      <a:r>
                        <a:rPr kumimoji="0" lang="en-US" sz="1400" b="1" kern="120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ERDA</a:t>
                      </a:r>
                      <a:r>
                        <a:rPr kumimoji="0" lang="en-US" sz="14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</a:t>
                      </a:r>
                    </a:p>
                  </a:txBody>
                  <a:tcPr marT="45700" marB="457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Ελαστική σκέδαση σε μικρές γωνίες</a:t>
                      </a:r>
                      <a:endParaRPr lang="en-US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0" marB="457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Κατανομή βάθους ελαφρών στοιχείων</a:t>
                      </a:r>
                      <a:endParaRPr lang="en-US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0" marB="457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51810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Nuclear Reaction Analysis (</a:t>
                      </a:r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NRA</a:t>
                      </a:r>
                      <a:r>
                        <a:rPr kumimoji="0" lang="en-US" sz="14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</a:t>
                      </a:r>
                    </a:p>
                  </a:txBody>
                  <a:tcPr marT="45700" marB="457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Εκπομπή</a:t>
                      </a:r>
                      <a:r>
                        <a:rPr lang="el-GR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ελαφρών πυρήνων μετά την αλληλεπίδραση δέσμης με πυρήνες του στόχου</a:t>
                      </a:r>
                      <a:endParaRPr lang="en-US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0" marB="457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Κατανομή βάθους ελαφρών στοιχείων σε βαρέα υποστρώματα</a:t>
                      </a:r>
                      <a:endParaRPr lang="en-US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0" marB="457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51810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Particle-Induced Gamma–ray Emission </a:t>
                      </a:r>
                      <a:r>
                        <a:rPr kumimoji="0" lang="en-US" sz="14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</a:t>
                      </a:r>
                      <a:r>
                        <a:rPr kumimoji="0" lang="en-US" sz="1400" b="1" kern="120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PIGE</a:t>
                      </a:r>
                      <a:r>
                        <a:rPr kumimoji="0" lang="en-US" sz="14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</a:t>
                      </a:r>
                    </a:p>
                  </a:txBody>
                  <a:tcPr marT="45700" marB="457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Εκπομπή χαρακτηριστικής ακτίνας –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γ</a:t>
                      </a:r>
                      <a:r>
                        <a:rPr lang="el-GR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κατά την ακτινοβόληση</a:t>
                      </a:r>
                      <a:endParaRPr lang="en-US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0" marB="457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Στοιχειακή ανάλυση ελαφρών</a:t>
                      </a:r>
                      <a:r>
                        <a:rPr lang="el-GR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στοιχείων από υδρογόνο έως πυρίτιο</a:t>
                      </a:r>
                      <a:endParaRPr lang="en-US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0" marB="457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51810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Particle-Induced X-ray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Emission </a:t>
                      </a:r>
                      <a:r>
                        <a:rPr kumimoji="0" lang="en-US" sz="14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</a:t>
                      </a:r>
                      <a:r>
                        <a:rPr kumimoji="0" lang="en-US" sz="1400" b="1" kern="120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PIXE</a:t>
                      </a:r>
                      <a:r>
                        <a:rPr kumimoji="0" lang="en-US" sz="14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</a:t>
                      </a:r>
                    </a:p>
                  </a:txBody>
                  <a:tcPr marT="45700" marB="457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Εκπομπή χαρακτηριστικής ακτίνα –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X</a:t>
                      </a:r>
                      <a:r>
                        <a:rPr lang="el-GR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μετά τον</a:t>
                      </a:r>
                      <a:r>
                        <a:rPr lang="el-GR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ιονισμό από την ιοντική δέσμη</a:t>
                      </a:r>
                      <a:endParaRPr lang="en-US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0" marB="457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Στοιχειακή ανάλυση για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Z</a:t>
                      </a:r>
                      <a:r>
                        <a:rPr lang="el-GR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&gt;</a:t>
                      </a:r>
                      <a:r>
                        <a:rPr lang="el-GR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0" marB="457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60367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52" name="Rectangle 8"/>
          <p:cNvSpPr>
            <a:spLocks noChangeArrowheads="1"/>
          </p:cNvSpPr>
          <p:nvPr/>
        </p:nvSpPr>
        <p:spPr bwMode="auto">
          <a:xfrm>
            <a:off x="2133600" y="152400"/>
            <a:ext cx="480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l-GR" sz="2200" dirty="0">
                <a:latin typeface="Times New Roman" pitchFamily="18" charset="0"/>
                <a:cs typeface="Times New Roman" pitchFamily="18" charset="0"/>
              </a:rPr>
              <a:t>Εφαρμογές Επιταχυντών</a:t>
            </a:r>
          </a:p>
        </p:txBody>
      </p:sp>
      <p:grpSp>
        <p:nvGrpSpPr>
          <p:cNvPr id="108559" name="Group 15"/>
          <p:cNvGrpSpPr>
            <a:grpSpLocks/>
          </p:cNvGrpSpPr>
          <p:nvPr/>
        </p:nvGrpSpPr>
        <p:grpSpPr bwMode="auto">
          <a:xfrm>
            <a:off x="76200" y="1143000"/>
            <a:ext cx="8720138" cy="2903538"/>
            <a:chOff x="96" y="720"/>
            <a:chExt cx="5493" cy="1829"/>
          </a:xfrm>
        </p:grpSpPr>
        <p:sp>
          <p:nvSpPr>
            <p:cNvPr id="108553" name="Rectangle 9"/>
            <p:cNvSpPr>
              <a:spLocks noChangeArrowheads="1"/>
            </p:cNvSpPr>
            <p:nvPr/>
          </p:nvSpPr>
          <p:spPr bwMode="auto">
            <a:xfrm>
              <a:off x="96" y="768"/>
              <a:ext cx="27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l-GR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• </a:t>
              </a:r>
              <a:r>
                <a:rPr lang="el-GR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Μετατροπή επιφανειών</a:t>
              </a:r>
              <a:endParaRPr lang="el-GR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08555" name="Picture 1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352" y="720"/>
              <a:ext cx="3237" cy="18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08562" name="Group 18"/>
          <p:cNvGrpSpPr>
            <a:grpSpLocks/>
          </p:cNvGrpSpPr>
          <p:nvPr/>
        </p:nvGrpSpPr>
        <p:grpSpPr bwMode="auto">
          <a:xfrm>
            <a:off x="76200" y="1143000"/>
            <a:ext cx="8915400" cy="3048000"/>
            <a:chOff x="48" y="720"/>
            <a:chExt cx="5616" cy="1920"/>
          </a:xfrm>
        </p:grpSpPr>
        <p:pic>
          <p:nvPicPr>
            <p:cNvPr id="108556" name="Picture 1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304" y="720"/>
              <a:ext cx="3360" cy="19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8561" name="Rectangle 17"/>
            <p:cNvSpPr>
              <a:spLocks noChangeArrowheads="1"/>
            </p:cNvSpPr>
            <p:nvPr/>
          </p:nvSpPr>
          <p:spPr bwMode="auto">
            <a:xfrm>
              <a:off x="48" y="1008"/>
              <a:ext cx="168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l-GR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• </a:t>
              </a:r>
              <a:r>
                <a:rPr lang="el-GR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Δημιουργία Μεμβρανών</a:t>
              </a:r>
              <a:endPara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8570" name="Group 26"/>
          <p:cNvGrpSpPr>
            <a:grpSpLocks/>
          </p:cNvGrpSpPr>
          <p:nvPr/>
        </p:nvGrpSpPr>
        <p:grpSpPr bwMode="auto">
          <a:xfrm>
            <a:off x="76200" y="1143000"/>
            <a:ext cx="9067800" cy="3124200"/>
            <a:chOff x="48" y="720"/>
            <a:chExt cx="5712" cy="1968"/>
          </a:xfrm>
        </p:grpSpPr>
        <p:pic>
          <p:nvPicPr>
            <p:cNvPr id="108563" name="Picture 1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304" y="720"/>
              <a:ext cx="3456" cy="19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8564" name="Rectangle 20"/>
            <p:cNvSpPr>
              <a:spLocks noChangeArrowheads="1"/>
            </p:cNvSpPr>
            <p:nvPr/>
          </p:nvSpPr>
          <p:spPr bwMode="auto">
            <a:xfrm>
              <a:off x="48" y="1200"/>
              <a:ext cx="231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l-GR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• </a:t>
              </a:r>
              <a:r>
                <a:rPr lang="el-GR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Κατασκευή </a:t>
              </a:r>
              <a:r>
                <a:rPr lang="el-GR" dirty="0" err="1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Μικρομηχανών</a:t>
              </a:r>
              <a:r>
                <a:rPr lang="el-GR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χαλαζία</a:t>
              </a:r>
              <a:endParaRPr lang="el-GR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8571" name="Group 27"/>
          <p:cNvGrpSpPr>
            <a:grpSpLocks/>
          </p:cNvGrpSpPr>
          <p:nvPr/>
        </p:nvGrpSpPr>
        <p:grpSpPr bwMode="auto">
          <a:xfrm>
            <a:off x="76200" y="1143001"/>
            <a:ext cx="9067800" cy="3678243"/>
            <a:chOff x="48" y="720"/>
            <a:chExt cx="5712" cy="2317"/>
          </a:xfrm>
        </p:grpSpPr>
        <p:sp>
          <p:nvSpPr>
            <p:cNvPr id="108567" name="Rectangle 23"/>
            <p:cNvSpPr>
              <a:spLocks noChangeArrowheads="1"/>
            </p:cNvSpPr>
            <p:nvPr/>
          </p:nvSpPr>
          <p:spPr bwMode="auto">
            <a:xfrm>
              <a:off x="48" y="1401"/>
              <a:ext cx="160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182880" indent="-182880">
                <a:buFont typeface="Arial" panose="020B0604020202020204" pitchFamily="34" charset="0"/>
                <a:buChar char="•"/>
              </a:pPr>
              <a:r>
                <a:rPr lang="el-GR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Ανίχνευση ναρκωτικών</a:t>
              </a:r>
              <a:endParaRPr lang="el-GR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08569" name="Picture 2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304" y="720"/>
              <a:ext cx="3456" cy="23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08575" name="Group 31"/>
          <p:cNvGrpSpPr>
            <a:grpSpLocks/>
          </p:cNvGrpSpPr>
          <p:nvPr/>
        </p:nvGrpSpPr>
        <p:grpSpPr bwMode="auto">
          <a:xfrm>
            <a:off x="79375" y="1066800"/>
            <a:ext cx="9064625" cy="3733805"/>
            <a:chOff x="50" y="672"/>
            <a:chExt cx="5710" cy="2352"/>
          </a:xfrm>
        </p:grpSpPr>
        <p:pic>
          <p:nvPicPr>
            <p:cNvPr id="108572" name="Picture 2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304" y="672"/>
              <a:ext cx="3456" cy="2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8574" name="Rectangle 30"/>
            <p:cNvSpPr>
              <a:spLocks noChangeArrowheads="1"/>
            </p:cNvSpPr>
            <p:nvPr/>
          </p:nvSpPr>
          <p:spPr bwMode="auto">
            <a:xfrm>
              <a:off x="50" y="1584"/>
              <a:ext cx="89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l-GR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• </a:t>
              </a:r>
              <a:r>
                <a:rPr lang="el-GR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Λιθογραφία</a:t>
              </a:r>
              <a:endParaRPr lang="el-GR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9375" y="990600"/>
            <a:ext cx="9064625" cy="4820920"/>
            <a:chOff x="79375" y="990600"/>
            <a:chExt cx="9064625" cy="4820920"/>
          </a:xfrm>
        </p:grpSpPr>
        <p:sp>
          <p:nvSpPr>
            <p:cNvPr id="22" name="Rectangle 30"/>
            <p:cNvSpPr>
              <a:spLocks noChangeArrowheads="1"/>
            </p:cNvSpPr>
            <p:nvPr/>
          </p:nvSpPr>
          <p:spPr bwMode="auto">
            <a:xfrm>
              <a:off x="79375" y="2907268"/>
              <a:ext cx="222048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l-GR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• </a:t>
              </a:r>
              <a:r>
                <a:rPr lang="en-US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Proton beam writing</a:t>
              </a:r>
              <a:endParaRPr lang="el-GR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581400" y="990600"/>
              <a:ext cx="5562600" cy="48209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12445414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8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8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8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8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8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52" name="Rectangle 8"/>
          <p:cNvSpPr>
            <a:spLocks noChangeArrowheads="1"/>
          </p:cNvSpPr>
          <p:nvPr/>
        </p:nvSpPr>
        <p:spPr bwMode="auto">
          <a:xfrm>
            <a:off x="2133600" y="152400"/>
            <a:ext cx="480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l-GR" sz="2200" dirty="0" smtClean="0">
                <a:latin typeface="Times New Roman" pitchFamily="18" charset="0"/>
                <a:cs typeface="Times New Roman" pitchFamily="18" charset="0"/>
              </a:rPr>
              <a:t>Επιταχυντές στην ευρύτερη Περιοχή</a:t>
            </a:r>
            <a:endParaRPr lang="el-GR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8" t="31535" r="41537" b="11390"/>
          <a:stretch/>
        </p:blipFill>
        <p:spPr bwMode="auto">
          <a:xfrm>
            <a:off x="685800" y="762000"/>
            <a:ext cx="7853082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74538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52" name="Rectangle 8"/>
          <p:cNvSpPr>
            <a:spLocks noChangeArrowheads="1"/>
          </p:cNvSpPr>
          <p:nvPr/>
        </p:nvSpPr>
        <p:spPr bwMode="auto">
          <a:xfrm>
            <a:off x="2133600" y="152400"/>
            <a:ext cx="480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l-GR" sz="2200" dirty="0" smtClean="0">
                <a:latin typeface="Times New Roman" pitchFamily="18" charset="0"/>
                <a:cs typeface="Times New Roman" pitchFamily="18" charset="0"/>
              </a:rPr>
              <a:t>Επιταχυντές στην ευρύτερη Περιοχή</a:t>
            </a:r>
            <a:endParaRPr lang="el-GR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04800" y="1066800"/>
            <a:ext cx="853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Horia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Hulubei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National Institute for R&amp;D in Physics and Nuclear Engineering (IFIN-HH)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04800" y="1535668"/>
            <a:ext cx="15868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9MV Tandem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604160" y="1524000"/>
            <a:ext cx="25012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Πυρηνική Δομή</a:t>
            </a:r>
          </a:p>
          <a:p>
            <a:r>
              <a:rPr lang="el-GR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Πυρηνικές Αντιδράσεις</a:t>
            </a:r>
          </a:p>
          <a:p>
            <a:r>
              <a:rPr lang="el-GR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Πυρηνική Αστροφυσική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28600" y="2590800"/>
            <a:ext cx="2070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MV </a:t>
            </a:r>
            <a:r>
              <a:rPr lang="en-US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Tandetron</a:t>
            </a:r>
            <a:endParaRPr lang="el-GR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667000" y="2590800"/>
            <a:ext cx="3339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Ιοντικές Τεχνικές Ανάλυσης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28600" y="3200400"/>
            <a:ext cx="152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MV Tandem</a:t>
            </a:r>
            <a:endParaRPr lang="el-GR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590800" y="3212068"/>
            <a:ext cx="152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AMS</a:t>
            </a:r>
            <a:endParaRPr lang="el-GR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Rectangle 8"/>
          <p:cNvSpPr>
            <a:spLocks noChangeArrowheads="1"/>
          </p:cNvSpPr>
          <p:nvPr/>
        </p:nvSpPr>
        <p:spPr bwMode="auto">
          <a:xfrm>
            <a:off x="304800" y="685800"/>
            <a:ext cx="480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l-GR" sz="2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Ρουμανία</a:t>
            </a:r>
            <a:endParaRPr lang="el-GR" sz="22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28600" y="3810000"/>
            <a:ext cx="2070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MeV Cyclotron</a:t>
            </a:r>
            <a:endParaRPr lang="el-GR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590800" y="3810000"/>
            <a:ext cx="3339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Ραδιοφάρμακα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Rectangle 8"/>
          <p:cNvSpPr>
            <a:spLocks noChangeArrowheads="1"/>
          </p:cNvSpPr>
          <p:nvPr/>
        </p:nvSpPr>
        <p:spPr bwMode="auto">
          <a:xfrm>
            <a:off x="228600" y="4648200"/>
            <a:ext cx="480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l-GR" sz="2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Σερβία</a:t>
            </a:r>
            <a:endParaRPr lang="el-GR" sz="22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52400" y="5650468"/>
            <a:ext cx="304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66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MeV Cyclotron</a:t>
            </a:r>
            <a:r>
              <a:rPr lang="el-GR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TESLA)</a:t>
            </a:r>
            <a:endParaRPr lang="el-GR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518560" y="5638800"/>
            <a:ext cx="4025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Ραδιοφάρμακα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l-GR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Μετατροπή υλικών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" y="5181600"/>
            <a:ext cx="43899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Vinca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Institute of Nuclear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Sciences</a:t>
            </a:r>
            <a:r>
              <a:rPr lang="el-GR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Belgrade</a:t>
            </a:r>
            <a:endParaRPr lang="el-GR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2882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066800"/>
            <a:ext cx="853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KFKI Research Institute for Particle and Nuclear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Physics</a:t>
            </a:r>
            <a:r>
              <a:rPr lang="el-GR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Budapest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04800" y="1535668"/>
            <a:ext cx="2209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MV </a:t>
            </a:r>
            <a:r>
              <a:rPr lang="en-US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VdG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680360" y="1524000"/>
            <a:ext cx="3339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Ιοντικές Τεχνικές Ανάλυσης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Rectangle 8"/>
          <p:cNvSpPr>
            <a:spLocks noChangeArrowheads="1"/>
          </p:cNvSpPr>
          <p:nvPr/>
        </p:nvSpPr>
        <p:spPr bwMode="auto">
          <a:xfrm>
            <a:off x="304800" y="685800"/>
            <a:ext cx="480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l-GR" sz="2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Ουγγαρία</a:t>
            </a:r>
            <a:endParaRPr lang="el-GR" sz="22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Rectangle 8"/>
          <p:cNvSpPr>
            <a:spLocks noChangeArrowheads="1"/>
          </p:cNvSpPr>
          <p:nvPr/>
        </p:nvSpPr>
        <p:spPr bwMode="auto">
          <a:xfrm>
            <a:off x="228600" y="3200400"/>
            <a:ext cx="480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l-GR" sz="2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Σλοβενία</a:t>
            </a:r>
            <a:endParaRPr lang="el-GR" sz="22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2057400"/>
            <a:ext cx="8077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Institute of Nuclear Research of the Hungarian Academy of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Sciences, Debrecen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04800" y="2514600"/>
            <a:ext cx="2209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MV </a:t>
            </a:r>
            <a:r>
              <a:rPr lang="en-US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VdG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590800" y="2514600"/>
            <a:ext cx="3339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Πυρηνική Αστροφυσική</a:t>
            </a:r>
          </a:p>
          <a:p>
            <a:r>
              <a:rPr lang="el-GR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Ιοντικές Τεχνικές Ανάλυσης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" y="3581400"/>
            <a:ext cx="81070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Microanalytical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Center, Josef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Stefan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Institute,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Jožef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Stefan Institute (JSI) ,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Ljubljana. 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04800" y="3962400"/>
            <a:ext cx="2070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MV </a:t>
            </a:r>
            <a:r>
              <a:rPr lang="en-US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Tandetron</a:t>
            </a:r>
            <a:endParaRPr lang="el-GR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680360" y="4018002"/>
            <a:ext cx="3339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Ιοντικές Τεχνικές Ανάλυσης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1000" y="5269468"/>
            <a:ext cx="8077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Faculty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Materials Science and Technology Slovak University of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Technology</a:t>
            </a:r>
            <a:r>
              <a:rPr lang="el-GR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Trnva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81000" y="5726668"/>
            <a:ext cx="2070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l-GR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MV </a:t>
            </a:r>
            <a:r>
              <a:rPr lang="en-US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Tandetron</a:t>
            </a:r>
            <a:endParaRPr lang="el-GR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756560" y="5726668"/>
            <a:ext cx="3339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Ιοντικές Τεχνικές Ανάλυσης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Rectangle 8"/>
          <p:cNvSpPr>
            <a:spLocks noChangeArrowheads="1"/>
          </p:cNvSpPr>
          <p:nvPr/>
        </p:nvSpPr>
        <p:spPr bwMode="auto">
          <a:xfrm>
            <a:off x="304800" y="4800600"/>
            <a:ext cx="480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l-GR" sz="2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Σλοβακία</a:t>
            </a:r>
            <a:endParaRPr lang="el-GR" sz="22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>
            <a:off x="2133600" y="152400"/>
            <a:ext cx="480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l-GR" sz="2200" dirty="0" smtClean="0">
                <a:latin typeface="Times New Roman" pitchFamily="18" charset="0"/>
                <a:cs typeface="Times New Roman" pitchFamily="18" charset="0"/>
              </a:rPr>
              <a:t>Επιταχυντές στην ευρύτερη Περιοχή</a:t>
            </a:r>
            <a:endParaRPr lang="el-GR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4567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066800"/>
            <a:ext cx="853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Ruđer Bošković </a:t>
            </a:r>
            <a:r>
              <a:rPr lang="vi-VN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Institute</a:t>
            </a:r>
            <a:r>
              <a:rPr lang="el-GR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Zagreb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04800" y="1535668"/>
            <a:ext cx="2209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MV Tandem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680360" y="1524000"/>
            <a:ext cx="3339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Ιοντικές Τεχνικές Ανάλυσης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Rectangle 8"/>
          <p:cNvSpPr>
            <a:spLocks noChangeArrowheads="1"/>
          </p:cNvSpPr>
          <p:nvPr/>
        </p:nvSpPr>
        <p:spPr bwMode="auto">
          <a:xfrm>
            <a:off x="304800" y="685800"/>
            <a:ext cx="480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l-GR" sz="2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Κροατία</a:t>
            </a:r>
            <a:endParaRPr lang="el-GR" sz="22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Rectangle 8"/>
          <p:cNvSpPr>
            <a:spLocks noChangeArrowheads="1"/>
          </p:cNvSpPr>
          <p:nvPr/>
        </p:nvSpPr>
        <p:spPr bwMode="auto">
          <a:xfrm>
            <a:off x="228600" y="2819400"/>
            <a:ext cx="480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l-GR" sz="2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Ισπα</a:t>
            </a:r>
            <a:r>
              <a:rPr lang="el-GR" sz="2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νία</a:t>
            </a:r>
            <a:endParaRPr lang="el-GR" sz="22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04800" y="1916668"/>
            <a:ext cx="2209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MV </a:t>
            </a:r>
            <a:r>
              <a:rPr lang="en-US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Tandetron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680360" y="1905000"/>
            <a:ext cx="3339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Πυρηνικές Αντιδράσεις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7828" y="3200400"/>
            <a:ext cx="37882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CMAM, University of Madrid, Madrid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04800" y="3645932"/>
            <a:ext cx="2070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l-GR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MV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Tandem</a:t>
            </a:r>
            <a:endParaRPr lang="el-GR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680360" y="3657600"/>
            <a:ext cx="3339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Ιοντικές Τεχνικές Ανάλυσης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>
            <a:off x="2133600" y="152400"/>
            <a:ext cx="480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l-GR" sz="2200" dirty="0" smtClean="0">
                <a:latin typeface="Times New Roman" pitchFamily="18" charset="0"/>
                <a:cs typeface="Times New Roman" pitchFamily="18" charset="0"/>
              </a:rPr>
              <a:t>Επιταχυντές στην ευρύτερη Περιοχή</a:t>
            </a:r>
            <a:endParaRPr lang="el-GR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" y="4202668"/>
            <a:ext cx="39998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Centro Nacional de </a:t>
            </a:r>
            <a:r>
              <a:rPr lang="en-US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Aceleradores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Seville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04800" y="4724400"/>
            <a:ext cx="2070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l-GR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MV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Tandem</a:t>
            </a:r>
            <a:endParaRPr lang="el-GR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04800" y="5040868"/>
            <a:ext cx="2209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MV </a:t>
            </a:r>
            <a:r>
              <a:rPr lang="en-US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Tandetron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743200" y="5040868"/>
            <a:ext cx="3339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AMS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420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8"/>
          <p:cNvSpPr>
            <a:spLocks noChangeArrowheads="1"/>
          </p:cNvSpPr>
          <p:nvPr/>
        </p:nvSpPr>
        <p:spPr bwMode="auto">
          <a:xfrm>
            <a:off x="228600" y="2895600"/>
            <a:ext cx="480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l-GR" sz="2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Ιταλί</a:t>
            </a:r>
            <a:r>
              <a:rPr lang="el-GR" sz="2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α</a:t>
            </a:r>
            <a:endParaRPr lang="el-GR" sz="22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680360" y="1905000"/>
            <a:ext cx="3339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Πυρηνικές Αντιδράσεις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7828" y="3352800"/>
            <a:ext cx="2403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LABEC, INFN, Firenze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91440" y="3733800"/>
            <a:ext cx="2070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l-GR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MV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Tandem</a:t>
            </a:r>
            <a:endParaRPr lang="el-GR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680360" y="3733800"/>
            <a:ext cx="3339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Ιοντικές Τεχνικές Ανάλυσης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>
            <a:off x="2133600" y="152400"/>
            <a:ext cx="480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l-GR" sz="2200" dirty="0" smtClean="0">
                <a:latin typeface="Times New Roman" pitchFamily="18" charset="0"/>
                <a:cs typeface="Times New Roman" pitchFamily="18" charset="0"/>
              </a:rPr>
              <a:t>Επιταχυντές στην ευρύτερη Περιοχή</a:t>
            </a:r>
            <a:endParaRPr lang="el-GR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4507468"/>
            <a:ext cx="21723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LNL, INFN, </a:t>
            </a:r>
            <a:r>
              <a:rPr lang="en-US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Legnaro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28600" y="4953000"/>
            <a:ext cx="2070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14.5</a:t>
            </a:r>
            <a:r>
              <a:rPr lang="el-GR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MV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Tandem</a:t>
            </a:r>
            <a:endParaRPr lang="el-GR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28600" y="5879068"/>
            <a:ext cx="2209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Linear Accelerator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667000" y="2362200"/>
            <a:ext cx="3339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AMS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04800" y="1078468"/>
            <a:ext cx="8077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Instituto de Plasmas e Fusão </a:t>
            </a:r>
            <a:r>
              <a:rPr lang="pt-BR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Nuclear</a:t>
            </a:r>
            <a:r>
              <a:rPr lang="el-GR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Lisbon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04800" y="1535668"/>
            <a:ext cx="2070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2.5</a:t>
            </a:r>
            <a:r>
              <a:rPr lang="el-GR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MV </a:t>
            </a:r>
            <a:r>
              <a:rPr lang="en-US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VdG</a:t>
            </a:r>
            <a:endParaRPr lang="el-GR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680360" y="1535668"/>
            <a:ext cx="3339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Ιοντικές Τεχνικές Ανάλυσης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152400" y="762000"/>
            <a:ext cx="480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l-GR" sz="2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Πορτογαλία</a:t>
            </a:r>
            <a:endParaRPr lang="el-GR" sz="22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91440" y="2373868"/>
            <a:ext cx="2070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l-GR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MV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Tandem</a:t>
            </a:r>
            <a:endParaRPr lang="el-GR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680360" y="4050268"/>
            <a:ext cx="3339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Πυρηνικές Αντιδράσεις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28600" y="5257800"/>
            <a:ext cx="2070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.5</a:t>
            </a:r>
            <a:r>
              <a:rPr lang="el-GR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MV </a:t>
            </a:r>
            <a:r>
              <a:rPr lang="en-US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VdG</a:t>
            </a:r>
            <a:endParaRPr lang="el-GR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28600" y="5574268"/>
            <a:ext cx="2070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l-GR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MV </a:t>
            </a:r>
            <a:r>
              <a:rPr lang="en-US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VdG</a:t>
            </a:r>
            <a:endParaRPr lang="el-GR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2819400" y="4876800"/>
            <a:ext cx="3339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Ιοντικές Τεχνικές Ανάλυσης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819400" y="5193268"/>
            <a:ext cx="3339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Πυρηνικές Αντιδράσεις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2832760" y="5498068"/>
            <a:ext cx="3339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Πυρηνικ</a:t>
            </a:r>
            <a:r>
              <a:rPr lang="el-GR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ή Δομή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76808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0" name="Text Box 20"/>
          <p:cNvSpPr txBox="1">
            <a:spLocks noChangeArrowheads="1"/>
          </p:cNvSpPr>
          <p:nvPr/>
        </p:nvSpPr>
        <p:spPr bwMode="auto">
          <a:xfrm>
            <a:off x="838200" y="1295400"/>
            <a:ext cx="70072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l-GR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Διάταξη που μεταδίδει ενέργεια σε φορτισμένα σωμάτια και ιόντα </a:t>
            </a:r>
          </a:p>
          <a:p>
            <a:pPr algn="r"/>
            <a:r>
              <a:rPr lang="el-GR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και τα συγκρατεί σε συγκεκριμένη τροχιά</a:t>
            </a:r>
          </a:p>
        </p:txBody>
      </p:sp>
      <p:sp>
        <p:nvSpPr>
          <p:cNvPr id="102421" name="Text Box 21"/>
          <p:cNvSpPr txBox="1">
            <a:spLocks noChangeArrowheads="1"/>
          </p:cNvSpPr>
          <p:nvPr/>
        </p:nvSpPr>
        <p:spPr bwMode="auto">
          <a:xfrm>
            <a:off x="1219200" y="2184400"/>
            <a:ext cx="20018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sz="2000" dirty="0">
                <a:solidFill>
                  <a:srgbClr val="FF0000"/>
                </a:solidFill>
              </a:rPr>
              <a:t>Ηλεκτρικό πεδίο</a:t>
            </a:r>
          </a:p>
        </p:txBody>
      </p:sp>
      <p:sp>
        <p:nvSpPr>
          <p:cNvPr id="102422" name="Line 22"/>
          <p:cNvSpPr>
            <a:spLocks noChangeShapeType="1"/>
          </p:cNvSpPr>
          <p:nvPr/>
        </p:nvSpPr>
        <p:spPr bwMode="auto">
          <a:xfrm>
            <a:off x="5257800" y="1981200"/>
            <a:ext cx="457200" cy="304800"/>
          </a:xfrm>
          <a:prstGeom prst="line">
            <a:avLst/>
          </a:prstGeom>
          <a:noFill/>
          <a:ln w="38100">
            <a:solidFill>
              <a:srgbClr val="33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23" name="Line 23"/>
          <p:cNvSpPr>
            <a:spLocks noChangeShapeType="1"/>
          </p:cNvSpPr>
          <p:nvPr/>
        </p:nvSpPr>
        <p:spPr bwMode="auto">
          <a:xfrm flipH="1">
            <a:off x="2438400" y="1676400"/>
            <a:ext cx="53340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24" name="Rectangle 24"/>
          <p:cNvSpPr>
            <a:spLocks noChangeArrowheads="1"/>
          </p:cNvSpPr>
          <p:nvPr/>
        </p:nvSpPr>
        <p:spPr bwMode="auto">
          <a:xfrm>
            <a:off x="5029200" y="2209800"/>
            <a:ext cx="2060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sz="2000">
                <a:solidFill>
                  <a:srgbClr val="333300"/>
                </a:solidFill>
              </a:rPr>
              <a:t>Μαγνητικό πεδίο</a:t>
            </a:r>
          </a:p>
        </p:txBody>
      </p:sp>
      <p:sp>
        <p:nvSpPr>
          <p:cNvPr id="102425" name="Rectangle 25"/>
          <p:cNvSpPr>
            <a:spLocks noChangeArrowheads="1"/>
          </p:cNvSpPr>
          <p:nvPr/>
        </p:nvSpPr>
        <p:spPr bwMode="auto">
          <a:xfrm>
            <a:off x="5943600" y="3581400"/>
            <a:ext cx="2743200" cy="1752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27" name="Text Box 27"/>
          <p:cNvSpPr txBox="1">
            <a:spLocks noChangeArrowheads="1"/>
          </p:cNvSpPr>
          <p:nvPr/>
        </p:nvSpPr>
        <p:spPr bwMode="auto">
          <a:xfrm>
            <a:off x="3276600" y="2971800"/>
            <a:ext cx="2182813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Είδη επιταχυντών</a:t>
            </a:r>
          </a:p>
        </p:txBody>
      </p:sp>
      <p:grpSp>
        <p:nvGrpSpPr>
          <p:cNvPr id="102440" name="Group 40"/>
          <p:cNvGrpSpPr>
            <a:grpSpLocks/>
          </p:cNvGrpSpPr>
          <p:nvPr/>
        </p:nvGrpSpPr>
        <p:grpSpPr bwMode="auto">
          <a:xfrm>
            <a:off x="685800" y="3505200"/>
            <a:ext cx="2286000" cy="1752600"/>
            <a:chOff x="528" y="2304"/>
            <a:chExt cx="1440" cy="1104"/>
          </a:xfrm>
        </p:grpSpPr>
        <p:sp>
          <p:nvSpPr>
            <p:cNvPr id="102426" name="Rectangle 26"/>
            <p:cNvSpPr>
              <a:spLocks noChangeArrowheads="1"/>
            </p:cNvSpPr>
            <p:nvPr/>
          </p:nvSpPr>
          <p:spPr bwMode="auto">
            <a:xfrm>
              <a:off x="528" y="2304"/>
              <a:ext cx="1440" cy="110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28" name="Text Box 28"/>
            <p:cNvSpPr txBox="1">
              <a:spLocks noChangeArrowheads="1"/>
            </p:cNvSpPr>
            <p:nvPr/>
          </p:nvSpPr>
          <p:spPr bwMode="auto">
            <a:xfrm>
              <a:off x="624" y="2352"/>
              <a:ext cx="114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l-GR" dirty="0">
                  <a:solidFill>
                    <a:srgbClr val="000000"/>
                  </a:solidFill>
                </a:rPr>
                <a:t>Ηλεκτροστατικοί</a:t>
              </a:r>
            </a:p>
          </p:txBody>
        </p:sp>
        <p:sp>
          <p:nvSpPr>
            <p:cNvPr id="102429" name="Text Box 29"/>
            <p:cNvSpPr txBox="1">
              <a:spLocks noChangeArrowheads="1"/>
            </p:cNvSpPr>
            <p:nvPr/>
          </p:nvSpPr>
          <p:spPr bwMode="auto">
            <a:xfrm>
              <a:off x="624" y="2640"/>
              <a:ext cx="1332" cy="6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/>
                <a:t>Cockcroft – Walton</a:t>
              </a:r>
            </a:p>
            <a:p>
              <a:pPr>
                <a:lnSpc>
                  <a:spcPct val="120000"/>
                </a:lnSpc>
              </a:pPr>
              <a:r>
                <a:rPr lang="en-US"/>
                <a:t>Van der Graaff</a:t>
              </a:r>
            </a:p>
            <a:p>
              <a:pPr>
                <a:lnSpc>
                  <a:spcPct val="120000"/>
                </a:lnSpc>
              </a:pPr>
              <a:r>
                <a:rPr lang="en-US"/>
                <a:t>Tandem</a:t>
              </a:r>
              <a:endParaRPr lang="el-GR"/>
            </a:p>
          </p:txBody>
        </p:sp>
      </p:grpSp>
      <p:sp>
        <p:nvSpPr>
          <p:cNvPr id="102430" name="Text Box 30"/>
          <p:cNvSpPr txBox="1">
            <a:spLocks noChangeArrowheads="1"/>
          </p:cNvSpPr>
          <p:nvPr/>
        </p:nvSpPr>
        <p:spPr bwMode="auto">
          <a:xfrm>
            <a:off x="6400800" y="3657600"/>
            <a:ext cx="20156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dirty="0" smtClean="0">
                <a:solidFill>
                  <a:srgbClr val="000000"/>
                </a:solidFill>
              </a:rPr>
              <a:t>Ηλεκτροδυναμικοί</a:t>
            </a:r>
            <a:endParaRPr lang="el-GR" dirty="0">
              <a:solidFill>
                <a:srgbClr val="000000"/>
              </a:solidFill>
            </a:endParaRPr>
          </a:p>
        </p:txBody>
      </p:sp>
      <p:sp>
        <p:nvSpPr>
          <p:cNvPr id="102431" name="Text Box 31"/>
          <p:cNvSpPr txBox="1">
            <a:spLocks noChangeArrowheads="1"/>
          </p:cNvSpPr>
          <p:nvPr/>
        </p:nvSpPr>
        <p:spPr bwMode="auto">
          <a:xfrm>
            <a:off x="6096000" y="4038600"/>
            <a:ext cx="2519363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l-GR" dirty="0"/>
              <a:t>Γραμμικός επιταχυντής</a:t>
            </a:r>
            <a:endParaRPr lang="en-US" dirty="0"/>
          </a:p>
          <a:p>
            <a:pPr>
              <a:lnSpc>
                <a:spcPct val="120000"/>
              </a:lnSpc>
            </a:pPr>
            <a:r>
              <a:rPr lang="el-GR" dirty="0" err="1"/>
              <a:t>Κυκλοτρόνιο</a:t>
            </a:r>
            <a:endParaRPr lang="en-US" dirty="0"/>
          </a:p>
          <a:p>
            <a:pPr>
              <a:lnSpc>
                <a:spcPct val="120000"/>
              </a:lnSpc>
            </a:pPr>
            <a:r>
              <a:rPr lang="el-GR" dirty="0" err="1"/>
              <a:t>Συγχροτρόνιο</a:t>
            </a:r>
            <a:endParaRPr lang="el-GR" dirty="0"/>
          </a:p>
        </p:txBody>
      </p:sp>
      <p:pic>
        <p:nvPicPr>
          <p:cNvPr id="102432" name="Picture 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3886200"/>
            <a:ext cx="2106613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433" name="Oval 33"/>
          <p:cNvSpPr>
            <a:spLocks noChangeArrowheads="1"/>
          </p:cNvSpPr>
          <p:nvPr/>
        </p:nvSpPr>
        <p:spPr bwMode="auto">
          <a:xfrm>
            <a:off x="4038600" y="3886200"/>
            <a:ext cx="533400" cy="533400"/>
          </a:xfrm>
          <a:prstGeom prst="ellipse">
            <a:avLst/>
          </a:prstGeom>
          <a:noFill/>
          <a:ln w="28575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34" name="Line 34"/>
          <p:cNvSpPr>
            <a:spLocks noChangeShapeType="1"/>
          </p:cNvSpPr>
          <p:nvPr/>
        </p:nvSpPr>
        <p:spPr bwMode="auto">
          <a:xfrm flipH="1" flipV="1">
            <a:off x="2743200" y="3886200"/>
            <a:ext cx="1447800" cy="0"/>
          </a:xfrm>
          <a:prstGeom prst="line">
            <a:avLst/>
          </a:prstGeom>
          <a:noFill/>
          <a:ln w="57150">
            <a:solidFill>
              <a:srgbClr val="00009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35" name="Oval 35"/>
          <p:cNvSpPr>
            <a:spLocks noChangeArrowheads="1"/>
          </p:cNvSpPr>
          <p:nvPr/>
        </p:nvSpPr>
        <p:spPr bwMode="auto">
          <a:xfrm>
            <a:off x="4724400" y="3886200"/>
            <a:ext cx="609600" cy="609600"/>
          </a:xfrm>
          <a:prstGeom prst="ellipse">
            <a:avLst/>
          </a:prstGeom>
          <a:noFill/>
          <a:ln w="28575">
            <a:solidFill>
              <a:srgbClr val="33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02436" name="Line 36"/>
          <p:cNvSpPr>
            <a:spLocks noChangeShapeType="1"/>
          </p:cNvSpPr>
          <p:nvPr/>
        </p:nvSpPr>
        <p:spPr bwMode="auto">
          <a:xfrm flipV="1">
            <a:off x="5334000" y="3962400"/>
            <a:ext cx="838200" cy="0"/>
          </a:xfrm>
          <a:prstGeom prst="line">
            <a:avLst/>
          </a:prstGeom>
          <a:noFill/>
          <a:ln w="57150">
            <a:solidFill>
              <a:srgbClr val="33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37" name="Line 37"/>
          <p:cNvSpPr>
            <a:spLocks noChangeShapeType="1"/>
          </p:cNvSpPr>
          <p:nvPr/>
        </p:nvSpPr>
        <p:spPr bwMode="auto">
          <a:xfrm>
            <a:off x="2819400" y="2667000"/>
            <a:ext cx="401638" cy="3429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38" name="Rectangle 38"/>
          <p:cNvSpPr>
            <a:spLocks noChangeArrowheads="1"/>
          </p:cNvSpPr>
          <p:nvPr/>
        </p:nvSpPr>
        <p:spPr bwMode="auto">
          <a:xfrm>
            <a:off x="2727177" y="152400"/>
            <a:ext cx="365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l-GR" sz="2200" dirty="0">
                <a:latin typeface="Times New Roman" pitchFamily="18" charset="0"/>
                <a:cs typeface="Times New Roman" pitchFamily="18" charset="0"/>
              </a:rPr>
              <a:t>Είδη Επιταχυντών</a:t>
            </a:r>
          </a:p>
        </p:txBody>
      </p:sp>
      <p:sp>
        <p:nvSpPr>
          <p:cNvPr id="102439" name="Text Box 39"/>
          <p:cNvSpPr txBox="1">
            <a:spLocks noChangeArrowheads="1"/>
          </p:cNvSpPr>
          <p:nvPr/>
        </p:nvSpPr>
        <p:spPr bwMode="auto">
          <a:xfrm>
            <a:off x="304800" y="788988"/>
            <a:ext cx="1814513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sz="2200" dirty="0">
                <a:solidFill>
                  <a:srgbClr val="000000"/>
                </a:solidFill>
              </a:rPr>
              <a:t>Επιταχυντής:</a:t>
            </a:r>
          </a:p>
        </p:txBody>
      </p:sp>
      <p:sp>
        <p:nvSpPr>
          <p:cNvPr id="28" name="Text Box 39"/>
          <p:cNvSpPr txBox="1">
            <a:spLocks noChangeArrowheads="1"/>
          </p:cNvSpPr>
          <p:nvPr/>
        </p:nvSpPr>
        <p:spPr bwMode="auto">
          <a:xfrm>
            <a:off x="1825375" y="5592763"/>
            <a:ext cx="571842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sz="2200" dirty="0" smtClean="0">
                <a:solidFill>
                  <a:srgbClr val="000000"/>
                </a:solidFill>
              </a:rPr>
              <a:t>Επιταχυντής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l-GR" sz="2200" dirty="0" smtClean="0">
                <a:solidFill>
                  <a:srgbClr val="000000"/>
                </a:solidFill>
              </a:rPr>
              <a:t>χαμηλών ενεργειών &lt; 100 </a:t>
            </a:r>
            <a:r>
              <a:rPr lang="en-US" sz="2200" dirty="0" smtClean="0">
                <a:solidFill>
                  <a:srgbClr val="000000"/>
                </a:solidFill>
              </a:rPr>
              <a:t>MeV</a:t>
            </a:r>
            <a:endParaRPr lang="el-GR" sz="2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9" name="Rectangle 5"/>
          <p:cNvSpPr>
            <a:spLocks noChangeArrowheads="1"/>
          </p:cNvSpPr>
          <p:nvPr/>
        </p:nvSpPr>
        <p:spPr bwMode="auto">
          <a:xfrm>
            <a:off x="1981200" y="152400"/>
            <a:ext cx="480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Van der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Graaff</a:t>
            </a:r>
            <a:endParaRPr lang="el-GR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950" name="Text Box 6"/>
          <p:cNvSpPr txBox="1">
            <a:spLocks noChangeArrowheads="1"/>
          </p:cNvSpPr>
          <p:nvPr/>
        </p:nvSpPr>
        <p:spPr bwMode="auto">
          <a:xfrm>
            <a:off x="0" y="6499225"/>
            <a:ext cx="1419556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sz="1500" dirty="0" smtClean="0">
                <a:latin typeface="Times New Roman" pitchFamily="18" charset="0"/>
                <a:cs typeface="Times New Roman" pitchFamily="18" charset="0"/>
              </a:rPr>
              <a:t>Α. </a:t>
            </a:r>
            <a:r>
              <a:rPr lang="el-GR" sz="1500" dirty="0" err="1" smtClean="0">
                <a:latin typeface="Times New Roman" pitchFamily="18" charset="0"/>
                <a:cs typeface="Times New Roman" pitchFamily="18" charset="0"/>
              </a:rPr>
              <a:t>Λαγογιάννης</a:t>
            </a:r>
            <a:endParaRPr lang="el-GR" sz="15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2968" name="Picture 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95400"/>
            <a:ext cx="3581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2969" name="Text Box 25"/>
          <p:cNvSpPr txBox="1">
            <a:spLocks noChangeArrowheads="1"/>
          </p:cNvSpPr>
          <p:nvPr/>
        </p:nvSpPr>
        <p:spPr bwMode="auto">
          <a:xfrm>
            <a:off x="4343400" y="1371600"/>
            <a:ext cx="2511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Σταθερό ηλεκτρικό πεδίο</a:t>
            </a:r>
          </a:p>
        </p:txBody>
      </p:sp>
      <p:sp>
        <p:nvSpPr>
          <p:cNvPr id="82970" name="Text Box 26"/>
          <p:cNvSpPr txBox="1">
            <a:spLocks noChangeArrowheads="1"/>
          </p:cNvSpPr>
          <p:nvPr/>
        </p:nvSpPr>
        <p:spPr bwMode="auto">
          <a:xfrm>
            <a:off x="4419600" y="4038600"/>
            <a:ext cx="3221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Μέγιστη τάση λειτουργίας 6 Μ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endParaRPr lang="el-GR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971" name="Text Box 27"/>
          <p:cNvSpPr txBox="1">
            <a:spLocks noChangeArrowheads="1"/>
          </p:cNvSpPr>
          <p:nvPr/>
        </p:nvSpPr>
        <p:spPr bwMode="auto">
          <a:xfrm>
            <a:off x="4343400" y="1981200"/>
            <a:ext cx="40671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Παραγωγή ηλεκτρικού φορτίου στη βάση </a:t>
            </a:r>
          </a:p>
        </p:txBody>
      </p:sp>
      <p:sp>
        <p:nvSpPr>
          <p:cNvPr id="82972" name="Text Box 28"/>
          <p:cNvSpPr txBox="1">
            <a:spLocks noChangeArrowheads="1"/>
          </p:cNvSpPr>
          <p:nvPr/>
        </p:nvSpPr>
        <p:spPr bwMode="auto">
          <a:xfrm>
            <a:off x="4343400" y="2667000"/>
            <a:ext cx="38449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Μεταφορά του φορτίου στο ηλεκτρόδιο</a:t>
            </a:r>
          </a:p>
          <a:p>
            <a:r>
              <a:rPr lang="el-G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που περιέχει την πηγή των ιόντων μέσω</a:t>
            </a:r>
          </a:p>
          <a:p>
            <a:r>
              <a:rPr lang="el-G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μονωτικού ιμάντα </a:t>
            </a:r>
          </a:p>
        </p:txBody>
      </p:sp>
      <p:sp>
        <p:nvSpPr>
          <p:cNvPr id="82973" name="Text Box 29"/>
          <p:cNvSpPr txBox="1">
            <a:spLocks noChangeArrowheads="1"/>
          </p:cNvSpPr>
          <p:nvPr/>
        </p:nvSpPr>
        <p:spPr bwMode="auto">
          <a:xfrm>
            <a:off x="4419600" y="5105400"/>
            <a:ext cx="4038600" cy="915988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l-GR" dirty="0">
                <a:latin typeface="Times New Roman" pitchFamily="18" charset="0"/>
                <a:cs typeface="Times New Roman" pitchFamily="18" charset="0"/>
              </a:rPr>
              <a:t>Περιορισμός της ανώτατης τάσης λειτουργίας λόγω </a:t>
            </a:r>
            <a:r>
              <a:rPr lang="el-GR" dirty="0" err="1">
                <a:latin typeface="Times New Roman" pitchFamily="18" charset="0"/>
                <a:cs typeface="Times New Roman" pitchFamily="18" charset="0"/>
              </a:rPr>
              <a:t>εκφορτίσεων</a:t>
            </a:r>
            <a:r>
              <a:rPr lang="el-GR" dirty="0">
                <a:latin typeface="Times New Roman" pitchFamily="18" charset="0"/>
                <a:cs typeface="Times New Roman" pitchFamily="18" charset="0"/>
              </a:rPr>
              <a:t> του ηλεκτροδίου</a:t>
            </a: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5099367" y="6502638"/>
            <a:ext cx="4044633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sz="1500" dirty="0">
                <a:latin typeface="Times New Roman" pitchFamily="18" charset="0"/>
                <a:cs typeface="Times New Roman" pitchFamily="18" charset="0"/>
              </a:rPr>
              <a:t>Ινστιτούτο Πυρηνικής </a:t>
            </a:r>
            <a:r>
              <a:rPr lang="el-GR" sz="1500" dirty="0" smtClean="0">
                <a:latin typeface="Times New Roman" pitchFamily="18" charset="0"/>
                <a:cs typeface="Times New Roman" pitchFamily="18" charset="0"/>
              </a:rPr>
              <a:t>και Σωματιδιακής Φυσικής</a:t>
            </a:r>
            <a:endParaRPr lang="el-GR" sz="15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3" name="Rectangle 5"/>
          <p:cNvSpPr>
            <a:spLocks noChangeArrowheads="1"/>
          </p:cNvSpPr>
          <p:nvPr/>
        </p:nvSpPr>
        <p:spPr bwMode="auto">
          <a:xfrm>
            <a:off x="1981200" y="152400"/>
            <a:ext cx="480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200">
                <a:latin typeface="Times New Roman" pitchFamily="18" charset="0"/>
                <a:cs typeface="Times New Roman" pitchFamily="18" charset="0"/>
              </a:rPr>
              <a:t>Tandem</a:t>
            </a:r>
            <a:endParaRPr lang="el-GR" sz="22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397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1066800"/>
            <a:ext cx="4648200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3976" name="Picture 8"/>
          <p:cNvPicPr>
            <a:picLocks noChangeAspect="1" noChangeArrowheads="1"/>
          </p:cNvPicPr>
          <p:nvPr/>
        </p:nvPicPr>
        <p:blipFill>
          <a:blip r:embed="rId3" cstate="print"/>
          <a:srcRect l="9245" t="21646" r="14557" b="24480"/>
          <a:stretch>
            <a:fillRect/>
          </a:stretch>
        </p:blipFill>
        <p:spPr bwMode="auto">
          <a:xfrm>
            <a:off x="152400" y="3727450"/>
            <a:ext cx="5105400" cy="23225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83977" name="Text Box 9"/>
          <p:cNvSpPr txBox="1">
            <a:spLocks noChangeArrowheads="1"/>
          </p:cNvSpPr>
          <p:nvPr/>
        </p:nvSpPr>
        <p:spPr bwMode="auto">
          <a:xfrm>
            <a:off x="212725" y="1028700"/>
            <a:ext cx="39385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Δεξαμενή υψηλής πίεσης που</a:t>
            </a:r>
          </a:p>
          <a:p>
            <a:r>
              <a:rPr lang="el-G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περικλείει μια γεννήτρια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Van der </a:t>
            </a:r>
            <a:r>
              <a:rPr lang="en-US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Graaff</a:t>
            </a:r>
            <a:r>
              <a:rPr lang="el-G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3978" name="Text Box 10"/>
          <p:cNvSpPr txBox="1">
            <a:spLocks noChangeArrowheads="1"/>
          </p:cNvSpPr>
          <p:nvPr/>
        </p:nvSpPr>
        <p:spPr bwMode="auto">
          <a:xfrm>
            <a:off x="152400" y="1906588"/>
            <a:ext cx="36893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Στο κέντρο γίνεται «απογύμνωση»</a:t>
            </a:r>
          </a:p>
          <a:p>
            <a:r>
              <a:rPr lang="el-G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των ιόντων και από αρνητικά γίνονται</a:t>
            </a:r>
          </a:p>
          <a:p>
            <a:r>
              <a:rPr lang="el-G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θετικά</a:t>
            </a:r>
          </a:p>
        </p:txBody>
      </p:sp>
      <p:sp>
        <p:nvSpPr>
          <p:cNvPr id="83979" name="Line 11"/>
          <p:cNvSpPr>
            <a:spLocks noChangeShapeType="1"/>
          </p:cNvSpPr>
          <p:nvPr/>
        </p:nvSpPr>
        <p:spPr bwMode="auto">
          <a:xfrm>
            <a:off x="2209800" y="2667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3980" name="Text Box 12"/>
          <p:cNvSpPr txBox="1">
            <a:spLocks noChangeArrowheads="1"/>
          </p:cNvSpPr>
          <p:nvPr/>
        </p:nvSpPr>
        <p:spPr bwMode="auto">
          <a:xfrm>
            <a:off x="776288" y="3125788"/>
            <a:ext cx="2787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Διπλασιασμός της ενέργειας</a:t>
            </a:r>
          </a:p>
        </p:txBody>
      </p:sp>
      <p:sp>
        <p:nvSpPr>
          <p:cNvPr id="83981" name="Text Box 13"/>
          <p:cNvSpPr txBox="1">
            <a:spLocks noChangeArrowheads="1"/>
          </p:cNvSpPr>
          <p:nvPr/>
        </p:nvSpPr>
        <p:spPr bwMode="auto">
          <a:xfrm>
            <a:off x="5791200" y="3887788"/>
            <a:ext cx="26368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Μέγιστη τάση 24.5 Μ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</a:p>
          <a:p>
            <a:r>
              <a:rPr lang="el-G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Μέγιστη ενέργεια 49 Μ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eV</a:t>
            </a:r>
            <a:endParaRPr lang="el-GR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982" name="Text Box 14"/>
          <p:cNvSpPr txBox="1">
            <a:spLocks noChangeArrowheads="1"/>
          </p:cNvSpPr>
          <p:nvPr/>
        </p:nvSpPr>
        <p:spPr bwMode="auto">
          <a:xfrm>
            <a:off x="5826125" y="5029200"/>
            <a:ext cx="270827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Μεγάλη ακρίβεια στην</a:t>
            </a:r>
          </a:p>
          <a:p>
            <a:r>
              <a:rPr lang="el-G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τελική ενέργεια των ιόντων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7" name="Rectangle 5"/>
          <p:cNvSpPr>
            <a:spLocks noChangeArrowheads="1"/>
          </p:cNvSpPr>
          <p:nvPr/>
        </p:nvSpPr>
        <p:spPr bwMode="auto">
          <a:xfrm>
            <a:off x="1981200" y="152400"/>
            <a:ext cx="480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l-GR" sz="2200">
                <a:latin typeface="Times New Roman" pitchFamily="18" charset="0"/>
                <a:cs typeface="Times New Roman" pitchFamily="18" charset="0"/>
              </a:rPr>
              <a:t>Γραμμικός Επιταχυντής</a:t>
            </a:r>
          </a:p>
        </p:txBody>
      </p:sp>
      <p:pic>
        <p:nvPicPr>
          <p:cNvPr id="105487" name="Picture 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1295400"/>
            <a:ext cx="273367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5489" name="Text Box 17"/>
          <p:cNvSpPr txBox="1">
            <a:spLocks noChangeArrowheads="1"/>
          </p:cNvSpPr>
          <p:nvPr/>
        </p:nvSpPr>
        <p:spPr bwMode="auto">
          <a:xfrm>
            <a:off x="762000" y="5562600"/>
            <a:ext cx="449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l-G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Συχνότητα </a:t>
            </a:r>
            <a:r>
              <a:rPr lang="el-GR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εναλλασσομένου </a:t>
            </a:r>
            <a:r>
              <a:rPr lang="el-G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συντονίζεται με την ταχύτητα των ιόντων</a:t>
            </a:r>
          </a:p>
        </p:txBody>
      </p:sp>
      <p:sp>
        <p:nvSpPr>
          <p:cNvPr id="105490" name="Rectangle 18"/>
          <p:cNvSpPr>
            <a:spLocks noChangeArrowheads="1"/>
          </p:cNvSpPr>
          <p:nvPr/>
        </p:nvSpPr>
        <p:spPr bwMode="auto">
          <a:xfrm>
            <a:off x="609600" y="1295400"/>
            <a:ext cx="4572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l-GR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Εναλλασσόμενη </a:t>
            </a:r>
            <a:r>
              <a:rPr lang="el-G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τάση λειτουργίας </a:t>
            </a:r>
          </a:p>
          <a:p>
            <a:r>
              <a:rPr lang="el-G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σταθερής συχνότητας</a:t>
            </a:r>
          </a:p>
        </p:txBody>
      </p:sp>
      <p:sp>
        <p:nvSpPr>
          <p:cNvPr id="105491" name="Rectangle 19"/>
          <p:cNvSpPr>
            <a:spLocks noChangeArrowheads="1"/>
          </p:cNvSpPr>
          <p:nvPr/>
        </p:nvSpPr>
        <p:spPr bwMode="auto">
          <a:xfrm>
            <a:off x="762000" y="5181600"/>
            <a:ext cx="3619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Επιτάχυνση μεταξύ των ηλεκτροδίων</a:t>
            </a:r>
          </a:p>
        </p:txBody>
      </p:sp>
      <p:sp>
        <p:nvSpPr>
          <p:cNvPr id="105492" name="Text Box 20"/>
          <p:cNvSpPr txBox="1">
            <a:spLocks noChangeArrowheads="1"/>
          </p:cNvSpPr>
          <p:nvPr/>
        </p:nvSpPr>
        <p:spPr bwMode="auto">
          <a:xfrm>
            <a:off x="609600" y="914400"/>
            <a:ext cx="4911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Η επιτάχυνση των ιόντων γίνεται σε ευθεία γραμμή</a:t>
            </a:r>
          </a:p>
        </p:txBody>
      </p:sp>
      <p:pic>
        <p:nvPicPr>
          <p:cNvPr id="8194" name="Picture 2" descr="File:Lineaer accelerator en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937110"/>
            <a:ext cx="5105399" cy="304503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1" name="Rectangle 5"/>
          <p:cNvSpPr>
            <a:spLocks noChangeArrowheads="1"/>
          </p:cNvSpPr>
          <p:nvPr/>
        </p:nvSpPr>
        <p:spPr bwMode="auto">
          <a:xfrm>
            <a:off x="1981200" y="152400"/>
            <a:ext cx="480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l-GR" sz="2200" dirty="0" err="1">
                <a:latin typeface="Times New Roman" pitchFamily="18" charset="0"/>
                <a:cs typeface="Times New Roman" pitchFamily="18" charset="0"/>
              </a:rPr>
              <a:t>Κυκλοτρόνιο</a:t>
            </a:r>
            <a:endParaRPr lang="el-GR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910" name="Text Box 14"/>
          <p:cNvSpPr txBox="1">
            <a:spLocks noChangeArrowheads="1"/>
          </p:cNvSpPr>
          <p:nvPr/>
        </p:nvSpPr>
        <p:spPr bwMode="auto">
          <a:xfrm>
            <a:off x="1371600" y="762000"/>
            <a:ext cx="66833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Η κίνηση των ιόντων γίνεται σε κυκλική τροχιά με αυξανόμενη ακτίνα</a:t>
            </a:r>
          </a:p>
        </p:txBody>
      </p:sp>
      <p:pic>
        <p:nvPicPr>
          <p:cNvPr id="80917" name="Picture 21" descr="cyclotr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752600"/>
            <a:ext cx="2743200" cy="2343150"/>
          </a:xfrm>
          <a:prstGeom prst="rect">
            <a:avLst/>
          </a:prstGeom>
          <a:noFill/>
        </p:spPr>
      </p:pic>
      <p:sp>
        <p:nvSpPr>
          <p:cNvPr id="80918" name="Text Box 22"/>
          <p:cNvSpPr txBox="1">
            <a:spLocks noChangeArrowheads="1"/>
          </p:cNvSpPr>
          <p:nvPr/>
        </p:nvSpPr>
        <p:spPr bwMode="auto">
          <a:xfrm>
            <a:off x="304800" y="4845050"/>
            <a:ext cx="8534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l-GR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Σταθερό μαγνητικό πεδίο</a:t>
            </a:r>
            <a:r>
              <a:rPr lang="el-GR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κάθετο στα ηλεκτρόδια που υποχρεώνει τα  ιόντα σε κυκλική τροχιά</a:t>
            </a:r>
          </a:p>
        </p:txBody>
      </p:sp>
      <p:sp>
        <p:nvSpPr>
          <p:cNvPr id="80920" name="Text Box 24"/>
          <p:cNvSpPr txBox="1">
            <a:spLocks noChangeArrowheads="1"/>
          </p:cNvSpPr>
          <p:nvPr/>
        </p:nvSpPr>
        <p:spPr bwMode="auto">
          <a:xfrm>
            <a:off x="3124200" y="1752600"/>
            <a:ext cx="2819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l-G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Δύο ηλεκτρόδια σε σχήμα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με διάκενο μεταξύ τους</a:t>
            </a:r>
          </a:p>
        </p:txBody>
      </p:sp>
      <p:sp>
        <p:nvSpPr>
          <p:cNvPr id="80921" name="Text Box 25"/>
          <p:cNvSpPr txBox="1">
            <a:spLocks noChangeArrowheads="1"/>
          </p:cNvSpPr>
          <p:nvPr/>
        </p:nvSpPr>
        <p:spPr bwMode="auto">
          <a:xfrm>
            <a:off x="685800" y="1219200"/>
            <a:ext cx="434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l-G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Πηγή των ιόντων στο κέντρο της διάταξης</a:t>
            </a:r>
          </a:p>
        </p:txBody>
      </p:sp>
      <p:sp>
        <p:nvSpPr>
          <p:cNvPr id="80922" name="Text Box 26"/>
          <p:cNvSpPr txBox="1">
            <a:spLocks noChangeArrowheads="1"/>
          </p:cNvSpPr>
          <p:nvPr/>
        </p:nvSpPr>
        <p:spPr bwMode="auto">
          <a:xfrm>
            <a:off x="3124200" y="2590800"/>
            <a:ext cx="28194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l-G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Η επιτάχυνση γίνεται με εφαρμογή </a:t>
            </a:r>
            <a:r>
              <a:rPr lang="el-GR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εναλλασσομένου </a:t>
            </a:r>
            <a:r>
              <a:rPr lang="el-G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ηλεκτρικού πεδίου </a:t>
            </a:r>
            <a:r>
              <a:rPr lang="el-GR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σταθερής συχνότητας</a:t>
            </a:r>
            <a:r>
              <a:rPr lang="el-G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στο διάκενο των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el-GR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0924" name="Picture 28" descr="b8b50bd029f5abfa3d85a7e77eb2a9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5400675"/>
            <a:ext cx="1524000" cy="695325"/>
          </a:xfrm>
          <a:prstGeom prst="rect">
            <a:avLst/>
          </a:prstGeom>
          <a:noFill/>
        </p:spPr>
      </p:pic>
      <p:pic>
        <p:nvPicPr>
          <p:cNvPr id="80926" name="Picture 3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1371600"/>
            <a:ext cx="2228850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1" name="Rectangle 5"/>
          <p:cNvSpPr>
            <a:spLocks noChangeArrowheads="1"/>
          </p:cNvSpPr>
          <p:nvPr/>
        </p:nvSpPr>
        <p:spPr bwMode="auto">
          <a:xfrm>
            <a:off x="1981200" y="152400"/>
            <a:ext cx="480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l-GR" sz="2200">
                <a:latin typeface="Times New Roman" pitchFamily="18" charset="0"/>
                <a:cs typeface="Times New Roman" pitchFamily="18" charset="0"/>
              </a:rPr>
              <a:t>Κυκλοτρόνιο ΙΙ</a:t>
            </a:r>
          </a:p>
        </p:txBody>
      </p:sp>
      <p:sp>
        <p:nvSpPr>
          <p:cNvPr id="86031" name="Text Box 15"/>
          <p:cNvSpPr txBox="1">
            <a:spLocks noChangeArrowheads="1"/>
          </p:cNvSpPr>
          <p:nvPr/>
        </p:nvSpPr>
        <p:spPr bwMode="auto">
          <a:xfrm>
            <a:off x="533400" y="1828800"/>
            <a:ext cx="3041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dirty="0">
                <a:solidFill>
                  <a:srgbClr val="000000"/>
                </a:solidFill>
              </a:rPr>
              <a:t>Λύση Ι : </a:t>
            </a:r>
            <a:r>
              <a:rPr lang="el-GR" dirty="0" err="1">
                <a:solidFill>
                  <a:srgbClr val="000000"/>
                </a:solidFill>
              </a:rPr>
              <a:t>Συγχροκυκλοτρόνιο</a:t>
            </a:r>
            <a:endParaRPr lang="el-GR" dirty="0">
              <a:solidFill>
                <a:srgbClr val="000000"/>
              </a:solidFill>
            </a:endParaRPr>
          </a:p>
        </p:txBody>
      </p:sp>
      <p:sp>
        <p:nvSpPr>
          <p:cNvPr id="86032" name="Text Box 16"/>
          <p:cNvSpPr txBox="1">
            <a:spLocks noChangeArrowheads="1"/>
          </p:cNvSpPr>
          <p:nvPr/>
        </p:nvSpPr>
        <p:spPr bwMode="auto">
          <a:xfrm>
            <a:off x="228600" y="2208213"/>
            <a:ext cx="44958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l-G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Σταθερό μαγνητικό πεδίο </a:t>
            </a:r>
          </a:p>
          <a:p>
            <a:r>
              <a:rPr lang="el-G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Αλλαγή της συχνότητας του </a:t>
            </a:r>
            <a:r>
              <a:rPr lang="el-GR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εναλλασσόμενου </a:t>
            </a:r>
            <a:r>
              <a:rPr lang="el-G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πεδίου σε μεγαλύτερες ενέργειες</a:t>
            </a:r>
          </a:p>
        </p:txBody>
      </p:sp>
      <p:sp>
        <p:nvSpPr>
          <p:cNvPr id="86034" name="Text Box 18"/>
          <p:cNvSpPr txBox="1">
            <a:spLocks noChangeArrowheads="1"/>
          </p:cNvSpPr>
          <p:nvPr/>
        </p:nvSpPr>
        <p:spPr bwMode="auto">
          <a:xfrm>
            <a:off x="4724400" y="2208213"/>
            <a:ext cx="44196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l-G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Σταθερή συχνότητα </a:t>
            </a:r>
            <a:r>
              <a:rPr lang="el-GR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εναλλασσόμενου </a:t>
            </a:r>
            <a:r>
              <a:rPr lang="el-G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πεδίου</a:t>
            </a:r>
          </a:p>
          <a:p>
            <a:r>
              <a:rPr lang="el-G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Αύξηση του μαγνητικού πεδίου σε μεγαλύτερες τροχιές</a:t>
            </a:r>
          </a:p>
        </p:txBody>
      </p:sp>
      <p:pic>
        <p:nvPicPr>
          <p:cNvPr id="86035" name="Picture 19" descr="cyclotr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3352800"/>
            <a:ext cx="3200400" cy="2335213"/>
          </a:xfrm>
          <a:prstGeom prst="rect">
            <a:avLst/>
          </a:prstGeom>
          <a:noFill/>
        </p:spPr>
      </p:pic>
      <p:sp>
        <p:nvSpPr>
          <p:cNvPr id="86036" name="Text Box 20"/>
          <p:cNvSpPr txBox="1">
            <a:spLocks noChangeArrowheads="1"/>
          </p:cNvSpPr>
          <p:nvPr/>
        </p:nvSpPr>
        <p:spPr bwMode="auto">
          <a:xfrm>
            <a:off x="4953000" y="1766888"/>
            <a:ext cx="33607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dirty="0">
                <a:solidFill>
                  <a:srgbClr val="000000"/>
                </a:solidFill>
              </a:rPr>
              <a:t>Λύση ΙΙ : Ισόχρονο </a:t>
            </a:r>
            <a:r>
              <a:rPr lang="el-GR" dirty="0" err="1">
                <a:solidFill>
                  <a:srgbClr val="000000"/>
                </a:solidFill>
              </a:rPr>
              <a:t>κυκλοτρόνιο</a:t>
            </a:r>
            <a:endParaRPr lang="el-GR" dirty="0">
              <a:solidFill>
                <a:srgbClr val="000000"/>
              </a:solidFill>
            </a:endParaRPr>
          </a:p>
        </p:txBody>
      </p:sp>
      <p:sp>
        <p:nvSpPr>
          <p:cNvPr id="86037" name="Text Box 21"/>
          <p:cNvSpPr txBox="1">
            <a:spLocks noChangeArrowheads="1"/>
          </p:cNvSpPr>
          <p:nvPr/>
        </p:nvSpPr>
        <p:spPr bwMode="auto">
          <a:xfrm>
            <a:off x="3200400" y="5943600"/>
            <a:ext cx="25733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dirty="0">
                <a:solidFill>
                  <a:srgbClr val="000000"/>
                </a:solidFill>
              </a:rPr>
              <a:t>Λύση ΙΙΙ : </a:t>
            </a:r>
            <a:r>
              <a:rPr lang="el-GR" dirty="0" err="1">
                <a:solidFill>
                  <a:srgbClr val="000000"/>
                </a:solidFill>
              </a:rPr>
              <a:t>Συγχροτρόνιο</a:t>
            </a:r>
            <a:endParaRPr lang="el-GR" dirty="0">
              <a:solidFill>
                <a:srgbClr val="000000"/>
              </a:solidFill>
            </a:endParaRPr>
          </a:p>
        </p:txBody>
      </p:sp>
      <p:sp>
        <p:nvSpPr>
          <p:cNvPr id="86038" name="Text Box 22"/>
          <p:cNvSpPr txBox="1">
            <a:spLocks noChangeArrowheads="1"/>
          </p:cNvSpPr>
          <p:nvPr/>
        </p:nvSpPr>
        <p:spPr bwMode="auto">
          <a:xfrm>
            <a:off x="762000" y="685800"/>
            <a:ext cx="7924800" cy="915988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l-GR">
                <a:latin typeface="Times New Roman" pitchFamily="18" charset="0"/>
                <a:cs typeface="Times New Roman" pitchFamily="18" charset="0"/>
              </a:rPr>
              <a:t>Μέγιστη ενέργεια επιτάχυνσης περιορίζεται από την ακτίνα του κυκλοτρονίου</a:t>
            </a:r>
          </a:p>
          <a:p>
            <a:r>
              <a:rPr lang="el-GR">
                <a:latin typeface="Times New Roman" pitchFamily="18" charset="0"/>
                <a:cs typeface="Times New Roman" pitchFamily="18" charset="0"/>
              </a:rPr>
              <a:t>Αλλαγή μάζας των ιόντων σε μεγάλες ταχύτητες λόγω σχετικιστικών φαινομένων και απώλεια του συντονισμού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52" name="Rectangle 8"/>
          <p:cNvSpPr>
            <a:spLocks noChangeArrowheads="1"/>
          </p:cNvSpPr>
          <p:nvPr/>
        </p:nvSpPr>
        <p:spPr bwMode="auto">
          <a:xfrm>
            <a:off x="1981200" y="152400"/>
            <a:ext cx="480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Πυρηνική Φυσική</a:t>
            </a:r>
            <a:endParaRPr lang="el-G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Rectangle 8"/>
          <p:cNvSpPr>
            <a:spLocks noChangeArrowheads="1"/>
          </p:cNvSpPr>
          <p:nvPr/>
        </p:nvSpPr>
        <p:spPr bwMode="auto">
          <a:xfrm>
            <a:off x="3124200" y="914400"/>
            <a:ext cx="2743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l-GR" sz="2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Πυρηνική Δομή</a:t>
            </a:r>
            <a:endParaRPr lang="el-GR" sz="22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Rectangle 8"/>
          <p:cNvSpPr>
            <a:spLocks noChangeArrowheads="1"/>
          </p:cNvSpPr>
          <p:nvPr/>
        </p:nvSpPr>
        <p:spPr bwMode="auto">
          <a:xfrm>
            <a:off x="2362200" y="2743200"/>
            <a:ext cx="434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l-GR" sz="2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Πυρηνικές Αντιδράσεις</a:t>
            </a:r>
            <a:endParaRPr lang="el-GR" sz="22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Rectangle 8"/>
          <p:cNvSpPr>
            <a:spLocks noChangeArrowheads="1"/>
          </p:cNvSpPr>
          <p:nvPr/>
        </p:nvSpPr>
        <p:spPr bwMode="auto">
          <a:xfrm>
            <a:off x="228600" y="1371600"/>
            <a:ext cx="8686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l-GR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Η μελέτη της δομής των πυρήνων με </a:t>
            </a:r>
            <a:r>
              <a:rPr lang="el-GR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σταθερά ισότοπα  έχει </a:t>
            </a:r>
            <a:r>
              <a:rPr lang="el-GR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σχεδόν </a:t>
            </a:r>
            <a:r>
              <a:rPr lang="el-GR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κορεστεί</a:t>
            </a:r>
            <a:r>
              <a:rPr lang="el-GR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Τα πειράματα πυρηνικής δομής έχουν πλέον προχωρήσει σε μεγαλύτερες ενέργειες και πιο εξωτικούς πυρήνες. Υπάρχουν </a:t>
            </a:r>
            <a:r>
              <a:rPr lang="el-GR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όμως ακόμα πειράματα </a:t>
            </a:r>
            <a:r>
              <a:rPr lang="el-GR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που μπορούν να διεξαχθούν σε χαμηλές ενέργειες.</a:t>
            </a:r>
            <a:endParaRPr lang="el-GR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Rectangle 8"/>
          <p:cNvSpPr>
            <a:spLocks noChangeArrowheads="1"/>
          </p:cNvSpPr>
          <p:nvPr/>
        </p:nvSpPr>
        <p:spPr bwMode="auto">
          <a:xfrm>
            <a:off x="304800" y="3276600"/>
            <a:ext cx="86868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l-GR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Κατανόηση των παραμέτρων που υπεισέρχονται στις πυρηνικές αντιδράσεις</a:t>
            </a:r>
          </a:p>
          <a:p>
            <a:r>
              <a:rPr lang="el-GR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Πυρηνική αστροφυσική για την δημιουργία μοντέλων </a:t>
            </a:r>
            <a:r>
              <a:rPr lang="el-GR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πυρηνοσύνθεσης</a:t>
            </a:r>
            <a:endParaRPr lang="el-GR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l-GR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l-GR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l-GR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l-GR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Ιοντικές τεχνικές ανάλυσης</a:t>
            </a:r>
          </a:p>
          <a:p>
            <a:r>
              <a:rPr lang="el-GR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Φασματοσκοπία μάζας με χρήση επιταχυντών (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AMS)</a:t>
            </a:r>
          </a:p>
          <a:p>
            <a:r>
              <a:rPr lang="el-GR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Ιατρικές εφαρμογές (έρευνα και ανάπτυξη </a:t>
            </a:r>
            <a:r>
              <a:rPr lang="el-GR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ραδιοφαρμάκων</a:t>
            </a:r>
            <a:r>
              <a:rPr lang="el-GR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…)</a:t>
            </a:r>
            <a:endParaRPr lang="el-GR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2209800" y="4381500"/>
            <a:ext cx="434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l-GR" sz="2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Εφαρμογές</a:t>
            </a:r>
            <a:endParaRPr lang="el-GR" sz="22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52" name="Rectangle 8"/>
          <p:cNvSpPr>
            <a:spLocks noChangeArrowheads="1"/>
          </p:cNvSpPr>
          <p:nvPr/>
        </p:nvSpPr>
        <p:spPr bwMode="auto">
          <a:xfrm>
            <a:off x="1981200" y="152400"/>
            <a:ext cx="480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l-GR" sz="2400" dirty="0" err="1" smtClean="0">
                <a:latin typeface="Times New Roman" pitchFamily="18" charset="0"/>
                <a:cs typeface="Times New Roman" pitchFamily="18" charset="0"/>
              </a:rPr>
              <a:t>Πυρηνοσύνθεση</a:t>
            </a:r>
            <a:endParaRPr lang="el-GR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4" descr="s_pathway_last"/>
          <p:cNvPicPr>
            <a:picLocks noChangeAspect="1" noChangeArrowheads="1"/>
          </p:cNvPicPr>
          <p:nvPr/>
        </p:nvPicPr>
        <p:blipFill>
          <a:blip r:embed="rId2">
            <a:lum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838200"/>
            <a:ext cx="7620000" cy="468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 cmpd="tri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69"/>
          <p:cNvSpPr txBox="1">
            <a:spLocks noChangeArrowheads="1"/>
          </p:cNvSpPr>
          <p:nvPr/>
        </p:nvSpPr>
        <p:spPr bwMode="auto">
          <a:xfrm>
            <a:off x="685800" y="5653087"/>
            <a:ext cx="1981200" cy="412750"/>
          </a:xfrm>
          <a:prstGeom prst="rect">
            <a:avLst/>
          </a:prstGeom>
          <a:gradFill rotWithShape="0">
            <a:gsLst>
              <a:gs pos="0">
                <a:srgbClr val="969696"/>
              </a:gs>
              <a:gs pos="50000">
                <a:schemeClr val="bg1"/>
              </a:gs>
              <a:gs pos="100000">
                <a:srgbClr val="969696"/>
              </a:gs>
            </a:gsLst>
            <a:lin ang="5400000" scaled="1"/>
          </a:gradFill>
          <a:ln w="76200" cmpd="tri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600" b="1">
                <a:solidFill>
                  <a:srgbClr val="0000FF"/>
                </a:solidFill>
                <a:latin typeface="Times New Roman" pitchFamily="18" charset="0"/>
                <a:cs typeface="Arial" charset="0"/>
                <a:sym typeface="Symbol" pitchFamily="18" charset="2"/>
              </a:rPr>
              <a:t></a:t>
            </a:r>
            <a:r>
              <a:rPr lang="en-US" sz="1400">
                <a:latin typeface="Times New Roman" pitchFamily="18" charset="0"/>
                <a:cs typeface="Arial" charset="0"/>
                <a:sym typeface="Symbol" pitchFamily="18" charset="2"/>
              </a:rPr>
              <a:t>100 yr   </a:t>
            </a:r>
            <a:r>
              <a:rPr lang="en-US" sz="1600" b="1">
                <a:solidFill>
                  <a:srgbClr val="0000FF"/>
                </a:solidFill>
                <a:latin typeface="Times New Roman" pitchFamily="18" charset="0"/>
                <a:cs typeface="Arial" charset="0"/>
                <a:sym typeface="Symbol" pitchFamily="18" charset="2"/>
              </a:rPr>
              <a:t></a:t>
            </a:r>
            <a:r>
              <a:rPr lang="en-US" sz="1400">
                <a:latin typeface="Times New Roman" pitchFamily="18" charset="0"/>
                <a:cs typeface="Arial" charset="0"/>
                <a:sym typeface="Symbol" pitchFamily="18" charset="2"/>
              </a:rPr>
              <a:t>10</a:t>
            </a:r>
            <a:r>
              <a:rPr lang="en-US" sz="1400" baseline="30000">
                <a:latin typeface="Times New Roman" pitchFamily="18" charset="0"/>
                <a:cs typeface="Arial" charset="0"/>
                <a:sym typeface="Symbol" pitchFamily="18" charset="2"/>
              </a:rPr>
              <a:t>8</a:t>
            </a:r>
            <a:r>
              <a:rPr lang="en-US" sz="1400">
                <a:latin typeface="Times New Roman" pitchFamily="18" charset="0"/>
                <a:cs typeface="Arial" charset="0"/>
                <a:sym typeface="Symbol" pitchFamily="18" charset="2"/>
              </a:rPr>
              <a:t> n/cm</a:t>
            </a:r>
            <a:r>
              <a:rPr lang="en-US" sz="1400" baseline="30000">
                <a:latin typeface="Times New Roman" pitchFamily="18" charset="0"/>
                <a:cs typeface="Arial" charset="0"/>
                <a:sym typeface="Symbol" pitchFamily="18" charset="2"/>
              </a:rPr>
              <a:t>3</a:t>
            </a:r>
            <a:endParaRPr lang="en-US" sz="1400">
              <a:latin typeface="Times New Roman" pitchFamily="18" charset="0"/>
              <a:cs typeface="Arial" charset="0"/>
            </a:endParaRPr>
          </a:p>
        </p:txBody>
      </p:sp>
      <p:sp>
        <p:nvSpPr>
          <p:cNvPr id="12" name="Text Box 70"/>
          <p:cNvSpPr txBox="1">
            <a:spLocks noChangeArrowheads="1"/>
          </p:cNvSpPr>
          <p:nvPr/>
        </p:nvSpPr>
        <p:spPr bwMode="auto">
          <a:xfrm>
            <a:off x="6629400" y="4891087"/>
            <a:ext cx="1905000" cy="412750"/>
          </a:xfrm>
          <a:prstGeom prst="rect">
            <a:avLst/>
          </a:prstGeom>
          <a:gradFill rotWithShape="0">
            <a:gsLst>
              <a:gs pos="0">
                <a:srgbClr val="969696"/>
              </a:gs>
              <a:gs pos="50000">
                <a:schemeClr val="bg1"/>
              </a:gs>
              <a:gs pos="100000">
                <a:srgbClr val="969696"/>
              </a:gs>
            </a:gsLst>
            <a:lin ang="5400000" scaled="1"/>
          </a:gradFill>
          <a:ln w="76200" cmpd="tri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600" b="1">
                <a:solidFill>
                  <a:srgbClr val="0000FF"/>
                </a:solidFill>
                <a:latin typeface="Times New Roman" pitchFamily="18" charset="0"/>
                <a:cs typeface="Arial" charset="0"/>
                <a:sym typeface="Symbol" pitchFamily="18" charset="2"/>
              </a:rPr>
              <a:t></a:t>
            </a:r>
            <a:r>
              <a:rPr lang="en-US" sz="1400">
                <a:latin typeface="Times New Roman" pitchFamily="18" charset="0"/>
                <a:cs typeface="Arial" charset="0"/>
                <a:sym typeface="Symbol" pitchFamily="18" charset="2"/>
              </a:rPr>
              <a:t>1 sec   </a:t>
            </a:r>
            <a:r>
              <a:rPr lang="en-US" sz="1600" b="1">
                <a:solidFill>
                  <a:srgbClr val="0000FF"/>
                </a:solidFill>
                <a:latin typeface="Times New Roman" pitchFamily="18" charset="0"/>
                <a:cs typeface="Arial" charset="0"/>
                <a:sym typeface="Symbol" pitchFamily="18" charset="2"/>
              </a:rPr>
              <a:t></a:t>
            </a:r>
            <a:r>
              <a:rPr lang="en-US" sz="1400">
                <a:latin typeface="Times New Roman" pitchFamily="18" charset="0"/>
                <a:cs typeface="Arial" charset="0"/>
                <a:sym typeface="Symbol" pitchFamily="18" charset="2"/>
              </a:rPr>
              <a:t>10</a:t>
            </a:r>
            <a:r>
              <a:rPr lang="en-US" sz="1400" baseline="30000">
                <a:latin typeface="Times New Roman" pitchFamily="18" charset="0"/>
                <a:cs typeface="Arial" charset="0"/>
                <a:sym typeface="Symbol" pitchFamily="18" charset="2"/>
              </a:rPr>
              <a:t>20</a:t>
            </a:r>
            <a:r>
              <a:rPr lang="en-US" sz="1400">
                <a:latin typeface="Times New Roman" pitchFamily="18" charset="0"/>
                <a:cs typeface="Arial" charset="0"/>
                <a:sym typeface="Symbol" pitchFamily="18" charset="2"/>
              </a:rPr>
              <a:t> n/cm</a:t>
            </a:r>
            <a:r>
              <a:rPr lang="en-US" sz="1400" baseline="30000">
                <a:latin typeface="Times New Roman" pitchFamily="18" charset="0"/>
                <a:cs typeface="Arial" charset="0"/>
                <a:sym typeface="Symbol" pitchFamily="18" charset="2"/>
              </a:rPr>
              <a:t>3</a:t>
            </a:r>
            <a:endParaRPr lang="en-US" sz="1400">
              <a:latin typeface="Times New Roman" pitchFamily="18" charset="0"/>
              <a:cs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8742358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0">
      <a:dk1>
        <a:srgbClr val="777777"/>
      </a:dk1>
      <a:lt1>
        <a:srgbClr val="FFFFFF"/>
      </a:lt1>
      <a:dk2>
        <a:srgbClr val="686B5D"/>
      </a:dk2>
      <a:lt2>
        <a:srgbClr val="D1D1CB"/>
      </a:lt2>
      <a:accent1>
        <a:srgbClr val="909082"/>
      </a:accent1>
      <a:accent2>
        <a:srgbClr val="809EA8"/>
      </a:accent2>
      <a:accent3>
        <a:srgbClr val="B9BAB6"/>
      </a:accent3>
      <a:accent4>
        <a:srgbClr val="DADADA"/>
      </a:accent4>
      <a:accent5>
        <a:srgbClr val="C6C6C1"/>
      </a:accent5>
      <a:accent6>
        <a:srgbClr val="738F98"/>
      </a:accent6>
      <a:hlink>
        <a:srgbClr val="FFCC66"/>
      </a:hlink>
      <a:folHlink>
        <a:srgbClr val="E9DCB9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3540</TotalTime>
  <Words>919</Words>
  <Application>Microsoft Office PowerPoint</Application>
  <PresentationFormat>On-screen Show (4:3)</PresentationFormat>
  <Paragraphs>213</Paragraphs>
  <Slides>19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Default Design</vt:lpstr>
      <vt:lpstr>Equation</vt:lpstr>
      <vt:lpstr>Επιταχυντές Χαμηλών Ενεργειών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INP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Ιοντικοί Επιταχυντές και Μελέτη Υλικών</dc:title>
  <dc:creator>Lago</dc:creator>
  <cp:lastModifiedBy>lago</cp:lastModifiedBy>
  <cp:revision>122</cp:revision>
  <dcterms:created xsi:type="dcterms:W3CDTF">2006-07-07T08:52:48Z</dcterms:created>
  <dcterms:modified xsi:type="dcterms:W3CDTF">2018-06-10T18:32:19Z</dcterms:modified>
</cp:coreProperties>
</file>