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9" r:id="rId3"/>
    <p:sldId id="263" r:id="rId4"/>
    <p:sldId id="275" r:id="rId5"/>
    <p:sldId id="264" r:id="rId6"/>
    <p:sldId id="265" r:id="rId7"/>
    <p:sldId id="266" r:id="rId8"/>
    <p:sldId id="269" r:id="rId9"/>
    <p:sldId id="257" r:id="rId10"/>
    <p:sldId id="268" r:id="rId11"/>
    <p:sldId id="272" r:id="rId12"/>
    <p:sldId id="280" r:id="rId13"/>
    <p:sldId id="270" r:id="rId14"/>
    <p:sldId id="277" r:id="rId15"/>
    <p:sldId id="276" r:id="rId16"/>
    <p:sldId id="273" r:id="rId17"/>
    <p:sldId id="256" r:id="rId18"/>
    <p:sldId id="271" r:id="rId19"/>
    <p:sldId id="261" r:id="rId20"/>
    <p:sldId id="260" r:id="rId21"/>
    <p:sldId id="259" r:id="rId22"/>
    <p:sldId id="258" r:id="rId23"/>
    <p:sldId id="278" r:id="rId24"/>
    <p:sldId id="274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91" autoAdjust="0"/>
    <p:restoredTop sz="86441" autoAdjust="0"/>
  </p:normalViewPr>
  <p:slideViewPr>
    <p:cSldViewPr>
      <p:cViewPr varScale="1">
        <p:scale>
          <a:sx n="76" d="100"/>
          <a:sy n="76" d="100"/>
        </p:scale>
        <p:origin x="-76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82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70D83-4762-416D-9C58-4EAFC7AA7ECC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5DEFE-9339-4554-8C31-18147BF2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Flag logo" descr="Flag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952500"/>
            <a:ext cx="61055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Banner logo" descr="Banner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95250"/>
            <a:ext cx="89535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95250" y="2381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000000"/>
                </a:solidFill>
                <a:latin typeface="Calibri" charset="0"/>
              </a:rPr>
              <a:t>Cooperation between</a:t>
            </a:r>
            <a:r>
              <a:rPr lang="en-US" sz="1800">
                <a:latin typeface="Calibri" charset="0"/>
              </a:rPr>
              <a:t/>
            </a:r>
            <a:br>
              <a:rPr lang="en-US" sz="1800">
                <a:latin typeface="Calibri" charset="0"/>
              </a:rPr>
            </a:br>
            <a:r>
              <a:rPr lang="en-US" sz="4000" b="1">
                <a:solidFill>
                  <a:srgbClr val="000000"/>
                </a:solidFill>
                <a:latin typeface="Calibri" charset="0"/>
              </a:rPr>
              <a:t>CERN and Greek Industries</a:t>
            </a:r>
            <a:r>
              <a:rPr lang="en-US" sz="1800">
                <a:latin typeface="Calibri" charset="0"/>
              </a:rPr>
              <a:t/>
            </a:r>
            <a:br>
              <a:rPr lang="en-US" sz="1800">
                <a:latin typeface="Calibri" charset="0"/>
              </a:rPr>
            </a:br>
            <a:r>
              <a:rPr lang="en-US" sz="4000" b="1">
                <a:solidFill>
                  <a:srgbClr val="000000"/>
                </a:solidFill>
                <a:latin typeface="Calibri" charset="0"/>
              </a:rPr>
              <a:t>2017</a:t>
            </a:r>
          </a:p>
        </p:txBody>
      </p:sp>
    </p:spTree>
    <p:extLst>
      <p:ext uri="{BB962C8B-B14F-4D97-AF65-F5344CB8AC3E}">
        <p14:creationId xmlns="" xmlns:p14="http://schemas.microsoft.com/office/powerpoint/2010/main" val="3351925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73169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barone\Desktop\IMG_33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-635000"/>
            <a:ext cx="8128000" cy="81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kesisog\Desktop\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20276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6268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0216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HEPTech</a:t>
            </a:r>
            <a:r>
              <a:rPr lang="en-US" dirty="0" smtClean="0"/>
              <a:t> Network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>
                <a:solidFill>
                  <a:srgbClr val="FF0000"/>
                </a:solidFill>
              </a:rPr>
              <a:t>Demokritos</a:t>
            </a:r>
            <a:r>
              <a:rPr lang="en-US" dirty="0" smtClean="0">
                <a:solidFill>
                  <a:srgbClr val="FF0000"/>
                </a:solidFill>
              </a:rPr>
              <a:t> is one of the 22 nodes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Contribution to the various Editions of the Hellenic Forum</a:t>
            </a:r>
            <a:b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-304800"/>
            <a:ext cx="9677400" cy="7467600"/>
          </a:xfrm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0"/>
            <a:ext cx="8153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Around the members </a:t>
            </a:r>
          </a:p>
          <a:p>
            <a:r>
              <a:rPr lang="en-US" dirty="0" smtClean="0"/>
              <a:t> CERN </a:t>
            </a:r>
          </a:p>
          <a:p>
            <a:r>
              <a:rPr lang="en-US" dirty="0" smtClean="0"/>
              <a:t> DESY</a:t>
            </a:r>
            <a:r>
              <a:rPr lang="en-US" b="1" dirty="0" smtClean="0"/>
              <a:t>, Germany </a:t>
            </a:r>
          </a:p>
          <a:p>
            <a:r>
              <a:rPr lang="en-US" dirty="0" smtClean="0"/>
              <a:t> Sofia University, Bulgaria </a:t>
            </a:r>
          </a:p>
          <a:p>
            <a:endParaRPr lang="en-US" dirty="0" smtClean="0"/>
          </a:p>
          <a:p>
            <a:r>
              <a:rPr lang="en-US" b="1" dirty="0" smtClean="0"/>
              <a:t>In focus: </a:t>
            </a:r>
          </a:p>
          <a:p>
            <a:r>
              <a:rPr lang="en-US" b="1" dirty="0" smtClean="0"/>
              <a:t>National Center for Scientific Research “</a:t>
            </a:r>
            <a:r>
              <a:rPr lang="en-US" b="1" dirty="0" err="1" smtClean="0"/>
              <a:t>Demokritos</a:t>
            </a:r>
            <a:r>
              <a:rPr lang="en-US" b="1" dirty="0" smtClean="0"/>
              <a:t>”, Greece </a:t>
            </a:r>
          </a:p>
          <a:p>
            <a:r>
              <a:rPr lang="en-US" b="1" dirty="0" smtClean="0"/>
              <a:t>The interview: </a:t>
            </a:r>
          </a:p>
          <a:p>
            <a:r>
              <a:rPr lang="en-US" b="1" dirty="0" smtClean="0"/>
              <a:t>Michele Barone, Technology transfer officer and Industry liaison officer for Greece at CERN </a:t>
            </a:r>
          </a:p>
          <a:p>
            <a:r>
              <a:rPr lang="en-US" b="1" dirty="0" err="1" smtClean="0"/>
              <a:t>HEPTech</a:t>
            </a:r>
            <a:r>
              <a:rPr lang="en-US" b="1" dirty="0" smtClean="0"/>
              <a:t> upcoming events 	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/>
          <a:lstStyle/>
          <a:p>
            <a:r>
              <a:rPr lang="en-US" dirty="0" smtClean="0"/>
              <a:t>LHC travelling roll-ups exhibition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Demokritos</a:t>
            </a:r>
            <a:r>
              <a:rPr lang="en-US" dirty="0" smtClean="0">
                <a:solidFill>
                  <a:srgbClr val="FF0000"/>
                </a:solidFill>
              </a:rPr>
              <a:t> Main Library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8600"/>
            <a:ext cx="7010400" cy="6248400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Art@CMS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dirty="0" smtClean="0"/>
              <a:t>is a collaboration between the CMS scientific community, art communities, and science education communities</a:t>
            </a:r>
          </a:p>
          <a:p>
            <a:r>
              <a:rPr lang="en-US" dirty="0" smtClean="0"/>
              <a:t>The aim of the program is to reach out to </a:t>
            </a:r>
            <a:r>
              <a:rPr lang="en-US" dirty="0" smtClean="0">
                <a:solidFill>
                  <a:srgbClr val="FF0000"/>
                </a:solidFill>
              </a:rPr>
              <a:t>as wide a range of people as possible in order to interest them in </a:t>
            </a:r>
            <a:r>
              <a:rPr lang="en-US" dirty="0" smtClean="0"/>
              <a:t>and inspire them to want to discover more about </a:t>
            </a:r>
            <a:r>
              <a:rPr lang="en-US" dirty="0" smtClean="0">
                <a:solidFill>
                  <a:srgbClr val="FF0000"/>
                </a:solidFill>
              </a:rPr>
              <a:t>science, and in particular particle physics. </a:t>
            </a:r>
          </a:p>
          <a:p>
            <a:r>
              <a:rPr lang="en-US" dirty="0" smtClean="0"/>
              <a:t>The program is comprised of 2 complementary modules, the </a:t>
            </a:r>
            <a:r>
              <a:rPr lang="en-US" dirty="0" err="1" smtClean="0">
                <a:solidFill>
                  <a:srgbClr val="FF0000"/>
                </a:solidFill>
              </a:rPr>
              <a:t>Art@CMS</a:t>
            </a:r>
            <a:r>
              <a:rPr lang="en-US" dirty="0" smtClean="0">
                <a:solidFill>
                  <a:srgbClr val="FF0000"/>
                </a:solidFill>
              </a:rPr>
              <a:t> exhibitions</a:t>
            </a:r>
            <a:r>
              <a:rPr lang="en-US" dirty="0" smtClean="0"/>
              <a:t> and the </a:t>
            </a:r>
            <a:r>
              <a:rPr lang="en-US" dirty="0" err="1" smtClean="0">
                <a:solidFill>
                  <a:srgbClr val="FF0000"/>
                </a:solidFill>
              </a:rPr>
              <a:t>Science&amp;Art@School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70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9771" y="229896"/>
            <a:ext cx="8291689" cy="73385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latinLnBrk="1" hangingPunct="0"/>
            <a:r>
              <a:rPr lang="en-GB" sz="2500" dirty="0">
                <a:solidFill>
                  <a:schemeClr val="bg1"/>
                </a:solidFill>
                <a:latin typeface="Helvetica Light"/>
                <a:cs typeface="Helvetica Light"/>
              </a:rPr>
              <a:t>In Search of the Higgs </a:t>
            </a:r>
            <a:r>
              <a:rPr lang="en-GB" sz="2500" dirty="0" smtClean="0">
                <a:solidFill>
                  <a:schemeClr val="bg1"/>
                </a:solidFill>
                <a:latin typeface="Helvetica Light"/>
                <a:cs typeface="Helvetica Light"/>
              </a:rPr>
              <a:t>Boson</a:t>
            </a:r>
          </a:p>
          <a:p>
            <a:pPr algn="ctr" defTabSz="410751" latinLnBrk="1" hangingPunct="0"/>
            <a:r>
              <a:rPr lang="en-US" dirty="0">
                <a:solidFill>
                  <a:schemeClr val="bg1"/>
                </a:solidFill>
              </a:rPr>
              <a:t>Xavier </a:t>
            </a:r>
            <a:r>
              <a:rPr lang="en-US" dirty="0" err="1">
                <a:solidFill>
                  <a:schemeClr val="bg1"/>
                </a:solidFill>
              </a:rPr>
              <a:t>Cortada</a:t>
            </a:r>
            <a:r>
              <a:rPr lang="en-US" dirty="0">
                <a:solidFill>
                  <a:schemeClr val="bg1"/>
                </a:solidFill>
              </a:rPr>
              <a:t> (with the participation of physicist Pete </a:t>
            </a:r>
            <a:r>
              <a:rPr lang="en-US" dirty="0" smtClean="0">
                <a:solidFill>
                  <a:schemeClr val="bg1"/>
                </a:solidFill>
              </a:rPr>
              <a:t>Markowitz), digital art, 2013</a:t>
            </a:r>
            <a:r>
              <a:rPr lang="en-US" dirty="0" smtClean="0"/>
              <a:t>)</a:t>
            </a:r>
            <a:endParaRPr lang="en-US" dirty="0">
              <a:solidFill>
                <a:srgbClr val="FFFFFF"/>
              </a:solidFill>
              <a:latin typeface="Helvetica Light"/>
              <a:cs typeface="Helvetica Light"/>
              <a:sym typeface="Helvetica Light"/>
            </a:endParaRPr>
          </a:p>
        </p:txBody>
      </p:sp>
      <p:pic>
        <p:nvPicPr>
          <p:cNvPr id="4" name="Picture 3" descr="1CMS-CORTADA_Higgs-WW_72dpi-574px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3361" y="1282700"/>
            <a:ext cx="1732280" cy="4330700"/>
          </a:xfrm>
          <a:prstGeom prst="rect">
            <a:avLst/>
          </a:prstGeom>
        </p:spPr>
      </p:pic>
      <p:pic>
        <p:nvPicPr>
          <p:cNvPr id="5" name="Picture 4" descr="2CMS-CORTADA_Higgs-gg_72dpi-574pxW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09141" y="1282700"/>
            <a:ext cx="1732280" cy="4330700"/>
          </a:xfrm>
          <a:prstGeom prst="rect">
            <a:avLst/>
          </a:prstGeom>
        </p:spPr>
      </p:pic>
      <p:pic>
        <p:nvPicPr>
          <p:cNvPr id="9" name="Picture 8" descr="3CMS-CORTADA_Higgs-bb_72dpi-574pxW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02685" y="1282700"/>
            <a:ext cx="1732280" cy="4330700"/>
          </a:xfrm>
          <a:prstGeom prst="rect">
            <a:avLst/>
          </a:prstGeom>
        </p:spPr>
      </p:pic>
      <p:pic>
        <p:nvPicPr>
          <p:cNvPr id="10" name="Picture 9" descr="4CMS-CORTADA_Higgs-tt_72dpi-574pxW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88940" y="1282700"/>
            <a:ext cx="1732280" cy="4330700"/>
          </a:xfrm>
          <a:prstGeom prst="rect">
            <a:avLst/>
          </a:prstGeom>
        </p:spPr>
      </p:pic>
      <p:pic>
        <p:nvPicPr>
          <p:cNvPr id="11" name="Picture 10" descr="5CMS-CORTADA_Higgs-ZZ_72dpi_574pxW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72020" y="1282700"/>
            <a:ext cx="1732280" cy="4330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361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WW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2020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ΖΖ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940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ττ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1421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bb 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8148" y="5879068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γγ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76886" y="0"/>
            <a:ext cx="619828" cy="6198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8993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orth_rose_window_of_Notre-Dame_de_Paris,_Aug_201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269999" y="0"/>
            <a:ext cx="6838857" cy="68435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58624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realSize5000_final_darker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-20996"/>
            <a:ext cx="6873813" cy="687381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72" y="173100"/>
            <a:ext cx="1014360" cy="101436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0" y="4488119"/>
            <a:ext cx="5369980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What is it ?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Fractal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O-ring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Window Rose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Catherine Wheel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Students have an open and creative mind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3974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2021" y="560856"/>
            <a:ext cx="3677024" cy="529851"/>
          </a:xfrm>
        </p:spPr>
        <p:txBody>
          <a:bodyPr>
            <a:normAutofit fontScale="90000"/>
          </a:bodyPr>
          <a:lstStyle/>
          <a:p>
            <a:pPr algn="r"/>
            <a:r>
              <a:rPr lang="en-US" sz="3600" dirty="0" smtClean="0">
                <a:latin typeface="Helvetica Light"/>
                <a:cs typeface="Helvetica Light"/>
              </a:rPr>
              <a:t>art@CMS</a:t>
            </a:r>
            <a:endParaRPr lang="en-US" sz="3600" dirty="0">
              <a:latin typeface="Helvetica Light"/>
              <a:cs typeface="Helvetica Ligh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882588" y="1090706"/>
            <a:ext cx="7141880" cy="2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75764" y="2151530"/>
            <a:ext cx="0" cy="963145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948764" y="3114675"/>
            <a:ext cx="254000" cy="239059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1246" y="3039970"/>
            <a:ext cx="821765" cy="37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Light"/>
                <a:cs typeface="Helvetica Light"/>
              </a:rPr>
              <a:t>2014</a:t>
            </a:r>
            <a:endParaRPr lang="en-US" dirty="0">
              <a:latin typeface="Helvetica Light"/>
              <a:cs typeface="Helvetica Light"/>
            </a:endParaRPr>
          </a:p>
        </p:txBody>
      </p:sp>
      <p:cxnSp>
        <p:nvCxnSpPr>
          <p:cNvPr id="16" name="Straight Connector 15"/>
          <p:cNvCxnSpPr>
            <a:endCxn id="20" idx="0"/>
          </p:cNvCxnSpPr>
          <p:nvPr/>
        </p:nvCxnSpPr>
        <p:spPr>
          <a:xfrm>
            <a:off x="1075764" y="3353734"/>
            <a:ext cx="0" cy="2173006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948764" y="5526740"/>
            <a:ext cx="254000" cy="239059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1246" y="5452035"/>
            <a:ext cx="821765" cy="37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Light"/>
                <a:cs typeface="Helvetica Light"/>
              </a:rPr>
              <a:t>2016</a:t>
            </a:r>
            <a:endParaRPr lang="en-US" dirty="0">
              <a:latin typeface="Helvetica Light"/>
              <a:cs typeface="Helvetica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71599" y="3010088"/>
            <a:ext cx="6561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Helvetica Light"/>
                <a:cs typeface="Helvetica Light"/>
              </a:rPr>
              <a:t>B.A. International and European Economic Studies</a:t>
            </a:r>
            <a:r>
              <a:rPr lang="en-US" sz="2000" dirty="0" smtClean="0">
                <a:effectLst/>
                <a:latin typeface="Helvetica Light"/>
                <a:cs typeface="Helvetica Light"/>
              </a:rPr>
              <a:t> </a:t>
            </a:r>
            <a:endParaRPr lang="en-US" sz="2000" dirty="0">
              <a:latin typeface="Helvetica Light"/>
              <a:cs typeface="Helvetica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599" y="5287684"/>
            <a:ext cx="6562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Helvetica Light"/>
                <a:cs typeface="Helvetica Light"/>
              </a:rPr>
              <a:t>Ph.D. Organisational Behaviour and </a:t>
            </a:r>
            <a:endParaRPr lang="en-IE" sz="2000" dirty="0" smtClean="0">
              <a:latin typeface="Helvetica Light"/>
              <a:cs typeface="Helvetica Light"/>
            </a:endParaRPr>
          </a:p>
          <a:p>
            <a:r>
              <a:rPr lang="en-IE" sz="2000" dirty="0" smtClean="0">
                <a:latin typeface="Helvetica Light"/>
                <a:cs typeface="Helvetica Light"/>
              </a:rPr>
              <a:t>Human </a:t>
            </a:r>
            <a:r>
              <a:rPr lang="en-IE" sz="2000" dirty="0">
                <a:latin typeface="Helvetica Light"/>
                <a:cs typeface="Helvetica Light"/>
              </a:rPr>
              <a:t>Resource Management</a:t>
            </a:r>
            <a:r>
              <a:rPr lang="en-US" sz="2000" dirty="0" smtClean="0">
                <a:effectLst/>
                <a:latin typeface="Helvetica Light"/>
                <a:cs typeface="Helvetica Light"/>
              </a:rPr>
              <a:t> </a:t>
            </a:r>
            <a:endParaRPr lang="en-US" sz="2000" dirty="0">
              <a:latin typeface="Helvetica Light"/>
              <a:cs typeface="Helvetica Ligh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075764" y="5765799"/>
            <a:ext cx="0" cy="838201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 descr="12980749_10154761511039689_574065435_o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559"/>
            <a:ext cx="9144000" cy="6465094"/>
          </a:xfrm>
          <a:prstGeom prst="rect">
            <a:avLst/>
          </a:prstGeom>
        </p:spPr>
      </p:pic>
      <p:pic>
        <p:nvPicPr>
          <p:cNvPr id="17" name="Picture 16" descr="art@CMS_logo_horizontal_BW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0719" t="59919" r="24019" b="18124"/>
          <a:stretch/>
        </p:blipFill>
        <p:spPr>
          <a:xfrm>
            <a:off x="3194399" y="116230"/>
            <a:ext cx="2767131" cy="949016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404" y="1187460"/>
            <a:ext cx="1014360" cy="1014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55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048750" cy="6753225"/>
          <a:chOff x="95250" y="95250"/>
          <a:chExt cx="9048750" cy="6753225"/>
        </a:xfrm>
      </p:grpSpPr>
      <p:pic>
        <p:nvPicPr>
          <p:cNvPr id="4" name="Banner logo" descr="Banner 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809625"/>
            <a:ext cx="7124700" cy="5829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" y="95250"/>
            <a:ext cx="8858250" cy="952500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/>
            <a:r>
              <a:rPr sz="2200" b="1" i="0" u="none" strike="noStrike">
                <a:solidFill>
                  <a:srgbClr val="000000"/>
                </a:solidFill>
                <a:latin typeface="Calibri"/>
              </a:rPr>
              <a:t>Suppliers with the highest turnover in 2017 (GR as the country of supplier)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28000" cy="5486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868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Banner logo" descr="Banner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191250"/>
            <a:ext cx="89535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09625"/>
            <a:ext cx="24955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809625"/>
            <a:ext cx="19335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809625"/>
            <a:ext cx="19335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809625"/>
            <a:ext cx="19335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381375"/>
            <a:ext cx="40386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3381375"/>
            <a:ext cx="40386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95250" y="95250"/>
            <a:ext cx="885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500" b="1">
                <a:solidFill>
                  <a:srgbClr val="000000"/>
                </a:solidFill>
                <a:latin typeface="Calibri" charset="0"/>
              </a:rPr>
              <a:t>Industrial Returns (2012 to 2017)</a:t>
            </a:r>
          </a:p>
        </p:txBody>
      </p:sp>
      <p:sp>
        <p:nvSpPr>
          <p:cNvPr id="14345" name="TextBox 8"/>
          <p:cNvSpPr txBox="1">
            <a:spLocks noChangeArrowheads="1"/>
          </p:cNvSpPr>
          <p:nvPr/>
        </p:nvSpPr>
        <p:spPr bwMode="auto">
          <a:xfrm>
            <a:off x="314325" y="3019425"/>
            <a:ext cx="885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>
                <a:solidFill>
                  <a:srgbClr val="000000"/>
                </a:solidFill>
                <a:latin typeface="Calibri" charset="0"/>
              </a:rPr>
              <a:t>* Provisional figures for the year</a:t>
            </a:r>
          </a:p>
        </p:txBody>
      </p:sp>
    </p:spTree>
    <p:extLst>
      <p:ext uri="{BB962C8B-B14F-4D97-AF65-F5344CB8AC3E}">
        <p14:creationId xmlns="" xmlns:p14="http://schemas.microsoft.com/office/powerpoint/2010/main" val="511930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048750" cy="6753225"/>
          <a:chOff x="95250" y="95250"/>
          <a:chExt cx="9048750" cy="6753225"/>
        </a:xfrm>
      </p:grpSpPr>
      <p:pic>
        <p:nvPicPr>
          <p:cNvPr id="4" name="Banner logo" descr="Banner 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575" y="714375"/>
            <a:ext cx="6953250" cy="5457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" y="95250"/>
            <a:ext cx="8858250" cy="952500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/>
            <a:r>
              <a:rPr sz="2200" b="1" i="0" u="none" strike="noStrike">
                <a:solidFill>
                  <a:srgbClr val="000000"/>
                </a:solidFill>
                <a:latin typeface="Calibri"/>
              </a:rPr>
              <a:t>Suppliers with the highest turnover in 2017 (GR as the country of origin)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840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14th ILO Forum Meeting, 13 March 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88000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1" name="Title 24"/>
          <p:cNvSpPr txBox="1">
            <a:spLocks/>
          </p:cNvSpPr>
          <p:nvPr/>
        </p:nvSpPr>
        <p:spPr>
          <a:xfrm>
            <a:off x="0" y="333955"/>
            <a:ext cx="2540000" cy="92230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2000" dirty="0" err="1" smtClean="0"/>
              <a:t>Industrial</a:t>
            </a:r>
            <a:r>
              <a:rPr lang="fr-CH" sz="2000" dirty="0" smtClean="0"/>
              <a:t> return,</a:t>
            </a:r>
          </a:p>
          <a:p>
            <a:pPr algn="ctr"/>
            <a:r>
              <a:rPr lang="fr-CH" sz="2000" dirty="0" err="1" smtClean="0"/>
              <a:t>Based</a:t>
            </a:r>
            <a:r>
              <a:rPr lang="fr-CH" sz="2000" dirty="0" smtClean="0"/>
              <a:t> on </a:t>
            </a:r>
          </a:p>
          <a:p>
            <a:pPr algn="ctr"/>
            <a:r>
              <a:rPr lang="fr-CH" sz="2000" dirty="0" smtClean="0"/>
              <a:t>2014-2017,</a:t>
            </a:r>
          </a:p>
          <a:p>
            <a:pPr algn="ctr"/>
            <a:endParaRPr lang="fr-CH" sz="2000" dirty="0" smtClean="0"/>
          </a:p>
          <a:p>
            <a:pPr algn="ctr"/>
            <a:r>
              <a:rPr lang="fr-CH" sz="2000" dirty="0" smtClean="0"/>
              <a:t>Supplies</a:t>
            </a:r>
          </a:p>
          <a:p>
            <a:pPr algn="ctr"/>
            <a:r>
              <a:rPr lang="fr-CH" sz="2000" dirty="0" smtClean="0"/>
              <a:t>Target = 1.0</a:t>
            </a:r>
            <a:endParaRPr lang="fr-CH" sz="2000" dirty="0"/>
          </a:p>
        </p:txBody>
      </p:sp>
      <p:sp>
        <p:nvSpPr>
          <p:cNvPr id="14" name="Rectangle 13"/>
          <p:cNvSpPr/>
          <p:nvPr/>
        </p:nvSpPr>
        <p:spPr>
          <a:xfrm>
            <a:off x="6498476" y="209208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7178423" y="181351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7083647"/>
              </p:ext>
            </p:extLst>
          </p:nvPr>
        </p:nvGraphicFramePr>
        <p:xfrm>
          <a:off x="2574259" y="-84524"/>
          <a:ext cx="4515082" cy="6257295"/>
        </p:xfrm>
        <a:graphic>
          <a:graphicData uri="http://schemas.openxmlformats.org/drawingml/2006/table">
            <a:tbl>
              <a:tblPr/>
              <a:tblGrid>
                <a:gridCol w="1076024">
                  <a:extLst>
                    <a:ext uri="{9D8B030D-6E8A-4147-A177-3AD203B41FA5}">
                      <a16:colId xmlns="" xmlns:a16="http://schemas.microsoft.com/office/drawing/2014/main" val="1464653651"/>
                    </a:ext>
                  </a:extLst>
                </a:gridCol>
                <a:gridCol w="952448">
                  <a:extLst>
                    <a:ext uri="{9D8B030D-6E8A-4147-A177-3AD203B41FA5}">
                      <a16:colId xmlns="" xmlns:a16="http://schemas.microsoft.com/office/drawing/2014/main" val="744960074"/>
                    </a:ext>
                  </a:extLst>
                </a:gridCol>
                <a:gridCol w="1076024">
                  <a:extLst>
                    <a:ext uri="{9D8B030D-6E8A-4147-A177-3AD203B41FA5}">
                      <a16:colId xmlns="" xmlns:a16="http://schemas.microsoft.com/office/drawing/2014/main" val="1002209014"/>
                    </a:ext>
                  </a:extLst>
                </a:gridCol>
                <a:gridCol w="1410586">
                  <a:extLst>
                    <a:ext uri="{9D8B030D-6E8A-4147-A177-3AD203B41FA5}">
                      <a16:colId xmlns="" xmlns:a16="http://schemas.microsoft.com/office/drawing/2014/main" val="23690697"/>
                    </a:ext>
                  </a:extLst>
                </a:gridCol>
              </a:tblGrid>
              <a:tr h="18426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7649864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Supplies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968950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Well balanced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Poorly balanced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Very poorly balanced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4972250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7556819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87035363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Bulgaria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1.87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79451590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8675135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1.46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845449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6651942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22917828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1.19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9023276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39553490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52609842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3.64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51295013"/>
                  </a:ext>
                </a:extLst>
              </a:tr>
              <a:tr h="18848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61310982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9882428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801365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Lithuania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2583178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4038556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8668446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2407502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8117598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Portugal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169791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126678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Serbia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70949337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15873052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81175246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23102225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29229319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70683070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01355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71478767"/>
                  </a:ext>
                </a:extLst>
              </a:tr>
              <a:tr h="1842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35" marR="6735" marT="67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922479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5654" y="2720019"/>
            <a:ext cx="1928692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 states well balanced vs. 6 previous year 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178423" y="2720019"/>
            <a:ext cx="1744275" cy="10156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7 states very poorly balanced vs. </a:t>
            </a:r>
          </a:p>
          <a:p>
            <a:r>
              <a:rPr lang="en-US" sz="1200" dirty="0" smtClean="0"/>
              <a:t>8 previous year. </a:t>
            </a:r>
          </a:p>
          <a:p>
            <a:r>
              <a:rPr lang="en-US" sz="1200" dirty="0" smtClean="0"/>
              <a:t>(2 additional associate member states)</a:t>
            </a:r>
            <a:endParaRPr lang="en-GB" sz="1200" dirty="0"/>
          </a:p>
        </p:txBody>
      </p:sp>
    </p:spTree>
    <p:extLst>
      <p:ext uri="{BB962C8B-B14F-4D97-AF65-F5344CB8AC3E}">
        <p14:creationId xmlns="" xmlns:p14="http://schemas.microsoft.com/office/powerpoint/2010/main" val="42934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840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14th ILO Forum Meeting, 13 March 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88000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498476" y="209208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7178423" y="181351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04339609"/>
              </p:ext>
            </p:extLst>
          </p:nvPr>
        </p:nvGraphicFramePr>
        <p:xfrm>
          <a:off x="2774615" y="76840"/>
          <a:ext cx="3972647" cy="6074400"/>
        </p:xfrm>
        <a:graphic>
          <a:graphicData uri="http://schemas.openxmlformats.org/drawingml/2006/table">
            <a:tbl>
              <a:tblPr/>
              <a:tblGrid>
                <a:gridCol w="1378265">
                  <a:extLst>
                    <a:ext uri="{9D8B030D-6E8A-4147-A177-3AD203B41FA5}">
                      <a16:colId xmlns="" xmlns:a16="http://schemas.microsoft.com/office/drawing/2014/main" val="2818732241"/>
                    </a:ext>
                  </a:extLst>
                </a:gridCol>
                <a:gridCol w="1216117">
                  <a:extLst>
                    <a:ext uri="{9D8B030D-6E8A-4147-A177-3AD203B41FA5}">
                      <a16:colId xmlns="" xmlns:a16="http://schemas.microsoft.com/office/drawing/2014/main" val="4142564665"/>
                    </a:ext>
                  </a:extLst>
                </a:gridCol>
                <a:gridCol w="1378265">
                  <a:extLst>
                    <a:ext uri="{9D8B030D-6E8A-4147-A177-3AD203B41FA5}">
                      <a16:colId xmlns="" xmlns:a16="http://schemas.microsoft.com/office/drawing/2014/main" val="1225162072"/>
                    </a:ext>
                  </a:extLst>
                </a:gridCol>
              </a:tblGrid>
              <a:tr h="6147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Services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9465899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Well balanced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Poorly balanced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9274395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67377905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70385951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Bulgaria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710736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06400442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2434539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3.03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13135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1382991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2.85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8529697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3939923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0488883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4064564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0295568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0466205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80726157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Lithuania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88481208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08338121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88404414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50602524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85178777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Portugal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88873331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929171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Serbia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292806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21984003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75842395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88609980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32779812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7.47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98082505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18359613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44469413"/>
                  </a:ext>
                </a:extLst>
              </a:tr>
              <a:tr h="18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0.48</a:t>
                      </a:r>
                    </a:p>
                  </a:txBody>
                  <a:tcPr marL="6945" marR="6945" marT="6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45" marR="6945" marT="6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27415695"/>
                  </a:ext>
                </a:extLst>
              </a:tr>
            </a:tbl>
          </a:graphicData>
        </a:graphic>
      </p:graphicFrame>
      <p:sp>
        <p:nvSpPr>
          <p:cNvPr id="8" name="Title 24"/>
          <p:cNvSpPr txBox="1">
            <a:spLocks/>
          </p:cNvSpPr>
          <p:nvPr/>
        </p:nvSpPr>
        <p:spPr>
          <a:xfrm>
            <a:off x="0" y="333955"/>
            <a:ext cx="2540000" cy="92230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2000" dirty="0" err="1" smtClean="0"/>
              <a:t>Industrial</a:t>
            </a:r>
            <a:r>
              <a:rPr lang="fr-CH" sz="2000" dirty="0" smtClean="0"/>
              <a:t> return,</a:t>
            </a:r>
          </a:p>
          <a:p>
            <a:pPr algn="ctr"/>
            <a:r>
              <a:rPr lang="fr-CH" sz="2000" dirty="0" err="1" smtClean="0"/>
              <a:t>Based</a:t>
            </a:r>
            <a:r>
              <a:rPr lang="fr-CH" sz="2000" dirty="0" smtClean="0"/>
              <a:t> on </a:t>
            </a:r>
          </a:p>
          <a:p>
            <a:pPr algn="ctr"/>
            <a:r>
              <a:rPr lang="fr-CH" sz="2000" dirty="0" smtClean="0"/>
              <a:t>2014-2017,</a:t>
            </a:r>
          </a:p>
          <a:p>
            <a:pPr algn="ctr"/>
            <a:endParaRPr lang="fr-CH" sz="2000" dirty="0" smtClean="0"/>
          </a:p>
          <a:p>
            <a:pPr algn="ctr"/>
            <a:r>
              <a:rPr lang="fr-CH" sz="2000" dirty="0" smtClean="0"/>
              <a:t>Services</a:t>
            </a:r>
          </a:p>
          <a:p>
            <a:pPr algn="ctr"/>
            <a:r>
              <a:rPr lang="fr-CH" sz="2000" dirty="0" smtClean="0"/>
              <a:t>Target = 0.4</a:t>
            </a:r>
            <a:endParaRPr lang="fr-CH" sz="2000" dirty="0"/>
          </a:p>
        </p:txBody>
      </p:sp>
    </p:spTree>
    <p:extLst>
      <p:ext uri="{BB962C8B-B14F-4D97-AF65-F5344CB8AC3E}">
        <p14:creationId xmlns="" xmlns:p14="http://schemas.microsoft.com/office/powerpoint/2010/main" val="21273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48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23271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0"/>
            <a:ext cx="555548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471</Words>
  <Application>Microsoft Macintosh PowerPoint</Application>
  <PresentationFormat>On-screen Show (4:3)</PresentationFormat>
  <Paragraphs>256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HEPTech Network  -Demokritos is one of the 22 nodes Contribution to the various Editions of the Hellenic Forum  </vt:lpstr>
      <vt:lpstr>Slide 15</vt:lpstr>
      <vt:lpstr>LHC travelling roll-ups exhibition Demokritos Main Library</vt:lpstr>
      <vt:lpstr>Slide 17</vt:lpstr>
      <vt:lpstr>Slide 18</vt:lpstr>
      <vt:lpstr>Slide 19</vt:lpstr>
      <vt:lpstr>Slide 20</vt:lpstr>
      <vt:lpstr>Slide 21</vt:lpstr>
      <vt:lpstr>art@CMS</vt:lpstr>
      <vt:lpstr>Thank you!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barone</dc:creator>
  <cp:lastModifiedBy>barone</cp:lastModifiedBy>
  <cp:revision>17</cp:revision>
  <dcterms:created xsi:type="dcterms:W3CDTF">2018-03-23T11:16:00Z</dcterms:created>
  <dcterms:modified xsi:type="dcterms:W3CDTF">2018-04-10T08:22:32Z</dcterms:modified>
</cp:coreProperties>
</file>