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94" r:id="rId2"/>
    <p:sldId id="295" r:id="rId3"/>
    <p:sldId id="318" r:id="rId4"/>
    <p:sldId id="317" r:id="rId5"/>
    <p:sldId id="352" r:id="rId6"/>
    <p:sldId id="319" r:id="rId7"/>
    <p:sldId id="330" r:id="rId8"/>
    <p:sldId id="316" r:id="rId9"/>
    <p:sldId id="353" r:id="rId10"/>
    <p:sldId id="320" r:id="rId11"/>
    <p:sldId id="321" r:id="rId12"/>
    <p:sldId id="329" r:id="rId13"/>
    <p:sldId id="344" r:id="rId14"/>
    <p:sldId id="34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04FC"/>
    <a:srgbClr val="9900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8" autoAdjust="0"/>
    <p:restoredTop sz="94660"/>
  </p:normalViewPr>
  <p:slideViewPr>
    <p:cSldViewPr>
      <p:cViewPr>
        <p:scale>
          <a:sx n="120" d="100"/>
          <a:sy n="120" d="100"/>
        </p:scale>
        <p:origin x="-79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60082-F9FA-4498-9209-F4776F911840}" type="datetimeFigureOut">
              <a:rPr lang="en-US" smtClean="0"/>
              <a:pPr/>
              <a:t>10-Apr-18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528E1-4CF3-4FC1-8D6C-F4B0000FDA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050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6842-6A17-4BE8-88F5-3B3DD11FFEB0}" type="datetimeFigureOut">
              <a:rPr lang="en-US" smtClean="0"/>
              <a:pPr/>
              <a:t>10-Apr-18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500CE-24C7-464C-A9AB-4CDE18EC4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6842-6A17-4BE8-88F5-3B3DD11FFEB0}" type="datetimeFigureOut">
              <a:rPr lang="en-US" smtClean="0"/>
              <a:pPr/>
              <a:t>10-Apr-18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500CE-24C7-464C-A9AB-4CDE18EC4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6842-6A17-4BE8-88F5-3B3DD11FFEB0}" type="datetimeFigureOut">
              <a:rPr lang="en-US" smtClean="0"/>
              <a:pPr/>
              <a:t>10-Apr-18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500CE-24C7-464C-A9AB-4CDE18EC4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6842-6A17-4BE8-88F5-3B3DD11FFEB0}" type="datetimeFigureOut">
              <a:rPr lang="en-US" smtClean="0"/>
              <a:pPr/>
              <a:t>10-Apr-18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500CE-24C7-464C-A9AB-4CDE18EC4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6842-6A17-4BE8-88F5-3B3DD11FFEB0}" type="datetimeFigureOut">
              <a:rPr lang="en-US" smtClean="0"/>
              <a:pPr/>
              <a:t>10-Apr-18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500CE-24C7-464C-A9AB-4CDE18EC4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6842-6A17-4BE8-88F5-3B3DD11FFEB0}" type="datetimeFigureOut">
              <a:rPr lang="en-US" smtClean="0"/>
              <a:pPr/>
              <a:t>10-Apr-18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500CE-24C7-464C-A9AB-4CDE18EC4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6842-6A17-4BE8-88F5-3B3DD11FFEB0}" type="datetimeFigureOut">
              <a:rPr lang="en-US" smtClean="0"/>
              <a:pPr/>
              <a:t>10-Apr-18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500CE-24C7-464C-A9AB-4CDE18EC4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6842-6A17-4BE8-88F5-3B3DD11FFEB0}" type="datetimeFigureOut">
              <a:rPr lang="en-US" smtClean="0"/>
              <a:pPr/>
              <a:t>10-Apr-18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500CE-24C7-464C-A9AB-4CDE18EC4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6842-6A17-4BE8-88F5-3B3DD11FFEB0}" type="datetimeFigureOut">
              <a:rPr lang="en-US" smtClean="0"/>
              <a:pPr/>
              <a:t>10-Apr-18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500CE-24C7-464C-A9AB-4CDE18EC4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6842-6A17-4BE8-88F5-3B3DD11FFEB0}" type="datetimeFigureOut">
              <a:rPr lang="en-US" smtClean="0"/>
              <a:pPr/>
              <a:t>10-Apr-18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500CE-24C7-464C-A9AB-4CDE18EC4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6842-6A17-4BE8-88F5-3B3DD11FFEB0}" type="datetimeFigureOut">
              <a:rPr lang="en-US" smtClean="0"/>
              <a:pPr/>
              <a:t>10-Apr-18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500CE-24C7-464C-A9AB-4CDE18EC4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A6842-6A17-4BE8-88F5-3B3DD11FFEB0}" type="datetimeFigureOut">
              <a:rPr lang="en-US" smtClean="0"/>
              <a:pPr/>
              <a:t>10-Apr-18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00CE-24C7-464C-A9AB-4CDE18EC4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oleObject" Target="../embeddings/oleObject4.bin"/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12" Type="http://schemas.openxmlformats.org/officeDocument/2006/relationships/image" Target="../media/image2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3.bin"/><Relationship Id="rId5" Type="http://schemas.openxmlformats.org/officeDocument/2006/relationships/image" Target="../media/image24.png"/><Relationship Id="rId10" Type="http://schemas.openxmlformats.org/officeDocument/2006/relationships/image" Target="../media/image21.wmf"/><Relationship Id="rId4" Type="http://schemas.openxmlformats.org/officeDocument/2006/relationships/image" Target="../media/image5.jpeg"/><Relationship Id="rId9" Type="http://schemas.openxmlformats.org/officeDocument/2006/relationships/oleObject" Target="../embeddings/oleObject2.bin"/><Relationship Id="rId1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wmf"/><Relationship Id="rId9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0" y="760412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0" y="6211824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87725" y="3886200"/>
            <a:ext cx="468820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/>
            <a:r>
              <a:rPr lang="en-US" sz="2400" dirty="0" err="1" smtClean="0">
                <a:latin typeface="+mj-lt"/>
              </a:rPr>
              <a:t>Anastasios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Lagoyannis</a:t>
            </a:r>
            <a:endParaRPr lang="en-US" sz="2400" dirty="0" smtClean="0">
              <a:latin typeface="+mj-lt"/>
            </a:endParaRPr>
          </a:p>
          <a:p>
            <a:pPr marL="342900" indent="-342900" algn="ctr"/>
            <a:r>
              <a:rPr lang="en-US" sz="2200" dirty="0" smtClean="0">
                <a:latin typeface="+mj-lt"/>
              </a:rPr>
              <a:t>Tandem Accelerator Laboratory</a:t>
            </a:r>
          </a:p>
          <a:p>
            <a:pPr marL="342900" indent="-342900" algn="ctr"/>
            <a:r>
              <a:rPr lang="en-US" sz="2200" dirty="0" smtClean="0">
                <a:latin typeface="+mj-lt"/>
              </a:rPr>
              <a:t>Institute of Nuclear and Particle Physics</a:t>
            </a:r>
          </a:p>
          <a:p>
            <a:pPr marL="342900" indent="-342900" algn="ctr"/>
            <a:r>
              <a:rPr lang="en-US" sz="2200" dirty="0" smtClean="0">
                <a:latin typeface="+mj-lt"/>
              </a:rPr>
              <a:t>N.C.S.R. “</a:t>
            </a:r>
            <a:r>
              <a:rPr lang="en-US" sz="2200" dirty="0" err="1" smtClean="0">
                <a:latin typeface="+mj-lt"/>
              </a:rPr>
              <a:t>Demokritos</a:t>
            </a:r>
            <a:r>
              <a:rPr lang="en-US" sz="2200" dirty="0" smtClean="0">
                <a:latin typeface="+mj-lt"/>
              </a:rPr>
              <a:t>”</a:t>
            </a:r>
            <a:endParaRPr lang="en-US" sz="22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2057400"/>
            <a:ext cx="8686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ISOLDE @ CERN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0" y="760412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0" y="795051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0" y="6211824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64" descr="dem4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 flipH="1">
            <a:off x="64008" y="6294120"/>
            <a:ext cx="527959" cy="51392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19191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157639" y="152400"/>
            <a:ext cx="282872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Experimental Setup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2000" y="6229957"/>
            <a:ext cx="2912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200" dirty="0" smtClean="0">
                <a:latin typeface="Book Antiqua" pitchFamily="18" charset="0"/>
              </a:rPr>
              <a:t>A. </a:t>
            </a:r>
            <a:r>
              <a:rPr lang="en-US" sz="1200" dirty="0" err="1" smtClean="0">
                <a:latin typeface="Book Antiqua" pitchFamily="18" charset="0"/>
              </a:rPr>
              <a:t>Lagoyannis</a:t>
            </a:r>
            <a:endParaRPr lang="en-US" sz="1200" dirty="0" smtClean="0">
              <a:latin typeface="Book Antiqua" pitchFamily="18" charset="0"/>
            </a:endParaRP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Institute of Nuclear and Particle Physics</a:t>
            </a: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NCSR “</a:t>
            </a:r>
            <a:r>
              <a:rPr lang="en-US" sz="1200" dirty="0" err="1" smtClean="0">
                <a:latin typeface="Book Antiqua" pitchFamily="18" charset="0"/>
              </a:rPr>
              <a:t>Demokritos</a:t>
            </a:r>
            <a:r>
              <a:rPr lang="en-US" sz="1200" dirty="0" smtClean="0">
                <a:latin typeface="Book Antiqua" pitchFamily="18" charset="0"/>
              </a:rPr>
              <a:t>”</a:t>
            </a:r>
            <a:endParaRPr lang="en-US" sz="1200" dirty="0">
              <a:latin typeface="Book Antiqua" pitchFamily="18" charset="0"/>
            </a:endParaRPr>
          </a:p>
        </p:txBody>
      </p: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0" y="990600"/>
            <a:ext cx="5072063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>
              <a:buSzPct val="120000"/>
              <a:buFont typeface="Wingdings" pitchFamily="2" charset="2"/>
              <a:buBlip>
                <a:blip r:embed="rId4"/>
              </a:buBlip>
            </a:pPr>
            <a:r>
              <a:rPr lang="en-US" altLang="en-US" sz="1800" b="0" dirty="0">
                <a:latin typeface="Arial" charset="0"/>
              </a:rPr>
              <a:t>  “Thick” </a:t>
            </a:r>
            <a:r>
              <a:rPr lang="en-US" altLang="en-US" sz="1600" b="0" dirty="0">
                <a:latin typeface="Arial" charset="0"/>
              </a:rPr>
              <a:t>CD</a:t>
            </a:r>
            <a:r>
              <a:rPr lang="en-US" altLang="en-US" sz="1600" b="0" baseline="-25000" dirty="0">
                <a:latin typeface="Arial" charset="0"/>
              </a:rPr>
              <a:t>2</a:t>
            </a:r>
            <a:r>
              <a:rPr lang="en-US" altLang="en-US" sz="1800" b="0" dirty="0">
                <a:latin typeface="Arial" charset="0"/>
              </a:rPr>
              <a:t> target measurement (1mgr/cm</a:t>
            </a:r>
            <a:r>
              <a:rPr lang="en-US" altLang="en-US" sz="1800" b="0" baseline="30000" dirty="0">
                <a:latin typeface="Arial" charset="0"/>
              </a:rPr>
              <a:t>2</a:t>
            </a:r>
            <a:r>
              <a:rPr lang="en-US" altLang="en-US" sz="1800" b="0" dirty="0">
                <a:latin typeface="Arial" charset="0"/>
              </a:rPr>
              <a:t>) </a:t>
            </a:r>
          </a:p>
          <a:p>
            <a:pPr eaLnBrk="1" hangingPunct="1">
              <a:buFont typeface="Wingdings" pitchFamily="2" charset="2"/>
              <a:buBlip>
                <a:blip r:embed="rId5"/>
              </a:buBlip>
            </a:pPr>
            <a:r>
              <a:rPr lang="en-US" altLang="en-US" sz="1800" b="0" dirty="0">
                <a:latin typeface="Arial" charset="0"/>
              </a:rPr>
              <a:t>        Spectroscopic information for the</a:t>
            </a:r>
            <a:endParaRPr lang="el-GR" altLang="en-US" sz="1800" b="0" dirty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1800" b="0" dirty="0">
                <a:latin typeface="Arial" charset="0"/>
              </a:rPr>
              <a:t>  </a:t>
            </a:r>
            <a:r>
              <a:rPr lang="el-GR" altLang="en-US" sz="1800" b="0" dirty="0">
                <a:latin typeface="Arial" charset="0"/>
              </a:rPr>
              <a:t> </a:t>
            </a:r>
            <a:r>
              <a:rPr lang="en-US" altLang="en-US" sz="1800" b="0" dirty="0">
                <a:latin typeface="Arial" charset="0"/>
              </a:rPr>
              <a:t>        excited states</a:t>
            </a:r>
            <a:r>
              <a:rPr lang="el-GR" altLang="en-US" sz="1800" b="0" dirty="0">
                <a:latin typeface="Arial" charset="0"/>
              </a:rPr>
              <a:t> </a:t>
            </a:r>
            <a:r>
              <a:rPr lang="en-US" altLang="en-US" sz="1800" b="0" dirty="0">
                <a:latin typeface="Arial" charset="0"/>
              </a:rPr>
              <a:t>up to 3 MeV. </a:t>
            </a:r>
          </a:p>
          <a:p>
            <a:pPr eaLnBrk="1" hangingPunct="1">
              <a:buFont typeface="Wingdings" pitchFamily="2" charset="2"/>
              <a:buBlip>
                <a:blip r:embed="rId5"/>
              </a:buBlip>
            </a:pPr>
            <a:r>
              <a:rPr lang="en-US" altLang="en-US" sz="1800" b="0" dirty="0">
                <a:latin typeface="Arial" charset="0"/>
              </a:rPr>
              <a:t>        Coincidences with </a:t>
            </a:r>
            <a:r>
              <a:rPr lang="el-GR" altLang="en-US" sz="1800" b="0" dirty="0">
                <a:latin typeface="Arial" charset="0"/>
              </a:rPr>
              <a:t>γ</a:t>
            </a:r>
            <a:endParaRPr lang="en-US" altLang="en-US" sz="1800" b="0" dirty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1800" b="0" dirty="0">
              <a:solidFill>
                <a:schemeClr val="accent2"/>
              </a:solidFill>
              <a:latin typeface="Arial" charset="0"/>
            </a:endParaRPr>
          </a:p>
          <a:p>
            <a:pPr eaLnBrk="1" hangingPunct="1">
              <a:buSzPct val="120000"/>
              <a:buFont typeface="Wingdings" pitchFamily="2" charset="2"/>
              <a:buBlip>
                <a:blip r:embed="rId4"/>
              </a:buBlip>
            </a:pPr>
            <a:r>
              <a:rPr lang="en-US" altLang="en-US" sz="1800" b="0" dirty="0">
                <a:latin typeface="Arial" charset="0"/>
              </a:rPr>
              <a:t>  “Thin” </a:t>
            </a:r>
            <a:r>
              <a:rPr lang="en-US" altLang="en-US" sz="1600" b="0" dirty="0">
                <a:latin typeface="Arial" charset="0"/>
              </a:rPr>
              <a:t>CD</a:t>
            </a:r>
            <a:r>
              <a:rPr lang="en-US" altLang="en-US" sz="1600" b="0" baseline="-25000" dirty="0">
                <a:latin typeface="Arial" charset="0"/>
              </a:rPr>
              <a:t>2</a:t>
            </a:r>
            <a:r>
              <a:rPr lang="en-US" altLang="en-US" sz="1800" b="0" dirty="0">
                <a:latin typeface="Arial" charset="0"/>
              </a:rPr>
              <a:t> target measurement (100 </a:t>
            </a:r>
            <a:r>
              <a:rPr lang="el-GR" altLang="en-US" sz="1800" b="0" dirty="0">
                <a:latin typeface="Arial" charset="0"/>
              </a:rPr>
              <a:t>μ</a:t>
            </a:r>
            <a:r>
              <a:rPr lang="en-US" altLang="en-US" sz="1800" b="0" dirty="0">
                <a:latin typeface="Arial" charset="0"/>
              </a:rPr>
              <a:t>gr/cm</a:t>
            </a:r>
            <a:r>
              <a:rPr lang="en-US" altLang="en-US" sz="1800" b="0" baseline="30000" dirty="0">
                <a:latin typeface="Arial" charset="0"/>
              </a:rPr>
              <a:t>2</a:t>
            </a:r>
            <a:r>
              <a:rPr lang="en-US" altLang="en-US" sz="1800" b="0" dirty="0">
                <a:latin typeface="Arial" charset="0"/>
              </a:rPr>
              <a:t>)</a:t>
            </a:r>
            <a:endParaRPr lang="el-GR" altLang="en-US" sz="1800" b="0" dirty="0">
              <a:latin typeface="Arial" charset="0"/>
            </a:endParaRPr>
          </a:p>
          <a:p>
            <a:pPr eaLnBrk="1" hangingPunct="1">
              <a:buFont typeface="Wingdings" pitchFamily="2" charset="2"/>
              <a:buBlip>
                <a:blip r:embed="rId5"/>
              </a:buBlip>
            </a:pPr>
            <a:r>
              <a:rPr lang="el-GR" altLang="en-US" sz="1800" b="0" dirty="0">
                <a:latin typeface="Arial" charset="0"/>
              </a:rPr>
              <a:t>     </a:t>
            </a:r>
            <a:r>
              <a:rPr lang="en-GB" altLang="en-US" sz="1800" b="0" dirty="0">
                <a:latin typeface="Arial" charset="0"/>
              </a:rPr>
              <a:t> </a:t>
            </a:r>
            <a:r>
              <a:rPr lang="en-US" altLang="en-US" sz="1800" b="0" dirty="0">
                <a:latin typeface="Arial" charset="0"/>
              </a:rPr>
              <a:t> Spectroscopic information for the ground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1800" b="0" dirty="0">
                <a:latin typeface="Arial" charset="0"/>
              </a:rPr>
              <a:t>          and the second excited state.  </a:t>
            </a:r>
          </a:p>
          <a:p>
            <a:pPr eaLnBrk="1" hangingPunct="1">
              <a:buFont typeface="Wingdings" pitchFamily="2" charset="2"/>
              <a:buBlip>
                <a:blip r:embed="rId5"/>
              </a:buBlip>
            </a:pPr>
            <a:r>
              <a:rPr lang="en-US" altLang="en-US" sz="1800" b="0" dirty="0">
                <a:latin typeface="Arial" charset="0"/>
              </a:rPr>
              <a:t>       Singles: only backward angles</a:t>
            </a:r>
            <a:endParaRPr lang="en-GB" altLang="en-US" sz="1800" b="0" dirty="0">
              <a:latin typeface="Arial" charset="0"/>
            </a:endParaRPr>
          </a:p>
        </p:txBody>
      </p:sp>
      <p:pic>
        <p:nvPicPr>
          <p:cNvPr id="29" name="Picture 27" descr="D:\transferReactions\proposal\67Ni_levels.ep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114800"/>
            <a:ext cx="373380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Line 28"/>
          <p:cNvSpPr>
            <a:spLocks noChangeShapeType="1"/>
          </p:cNvSpPr>
          <p:nvPr/>
        </p:nvSpPr>
        <p:spPr bwMode="auto">
          <a:xfrm>
            <a:off x="1019175" y="5610225"/>
            <a:ext cx="2057400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29"/>
          <p:cNvSpPr>
            <a:spLocks noChangeShapeType="1"/>
          </p:cNvSpPr>
          <p:nvPr/>
        </p:nvSpPr>
        <p:spPr bwMode="auto">
          <a:xfrm>
            <a:off x="1019175" y="5953125"/>
            <a:ext cx="2057400" cy="0"/>
          </a:xfrm>
          <a:prstGeom prst="line">
            <a:avLst/>
          </a:prstGeom>
          <a:noFill/>
          <a:ln w="635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30"/>
          <p:cNvSpPr>
            <a:spLocks noChangeShapeType="1"/>
          </p:cNvSpPr>
          <p:nvPr/>
        </p:nvSpPr>
        <p:spPr bwMode="auto">
          <a:xfrm>
            <a:off x="1019175" y="5391150"/>
            <a:ext cx="2057400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31"/>
          <p:cNvSpPr>
            <a:spLocks noChangeShapeType="1"/>
          </p:cNvSpPr>
          <p:nvPr/>
        </p:nvSpPr>
        <p:spPr bwMode="auto">
          <a:xfrm>
            <a:off x="1019175" y="5105400"/>
            <a:ext cx="2057400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32"/>
          <p:cNvSpPr>
            <a:spLocks noChangeShapeType="1"/>
          </p:cNvSpPr>
          <p:nvPr/>
        </p:nvSpPr>
        <p:spPr bwMode="auto">
          <a:xfrm>
            <a:off x="1019175" y="4981575"/>
            <a:ext cx="2057400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1019175" y="4876800"/>
            <a:ext cx="2057400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34"/>
          <p:cNvSpPr>
            <a:spLocks noChangeShapeType="1"/>
          </p:cNvSpPr>
          <p:nvPr/>
        </p:nvSpPr>
        <p:spPr bwMode="auto">
          <a:xfrm>
            <a:off x="1019175" y="4762500"/>
            <a:ext cx="2057400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35"/>
          <p:cNvSpPr>
            <a:spLocks noChangeShapeType="1"/>
          </p:cNvSpPr>
          <p:nvPr/>
        </p:nvSpPr>
        <p:spPr bwMode="auto">
          <a:xfrm>
            <a:off x="1019175" y="4181475"/>
            <a:ext cx="2057400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36"/>
          <p:cNvSpPr>
            <a:spLocks noChangeShapeType="1"/>
          </p:cNvSpPr>
          <p:nvPr/>
        </p:nvSpPr>
        <p:spPr bwMode="auto">
          <a:xfrm>
            <a:off x="1000125" y="5467350"/>
            <a:ext cx="2057400" cy="0"/>
          </a:xfrm>
          <a:prstGeom prst="line">
            <a:avLst/>
          </a:prstGeom>
          <a:noFill/>
          <a:ln w="635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9" name="Picture 3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352800"/>
            <a:ext cx="3736975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3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219200"/>
            <a:ext cx="1887538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Line 39"/>
          <p:cNvSpPr>
            <a:spLocks noChangeShapeType="1"/>
          </p:cNvSpPr>
          <p:nvPr/>
        </p:nvSpPr>
        <p:spPr bwMode="auto">
          <a:xfrm>
            <a:off x="6067425" y="4343400"/>
            <a:ext cx="838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40"/>
          <p:cNvSpPr>
            <a:spLocks noChangeShapeType="1"/>
          </p:cNvSpPr>
          <p:nvPr/>
        </p:nvSpPr>
        <p:spPr bwMode="auto">
          <a:xfrm>
            <a:off x="5029200" y="4343400"/>
            <a:ext cx="762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3" name="Group 41"/>
          <p:cNvGrpSpPr>
            <a:grpSpLocks/>
          </p:cNvGrpSpPr>
          <p:nvPr/>
        </p:nvGrpSpPr>
        <p:grpSpPr bwMode="auto">
          <a:xfrm>
            <a:off x="6324600" y="4648200"/>
            <a:ext cx="457200" cy="457200"/>
            <a:chOff x="3984" y="2976"/>
            <a:chExt cx="288" cy="288"/>
          </a:xfrm>
        </p:grpSpPr>
        <p:graphicFrame>
          <p:nvGraphicFramePr>
            <p:cNvPr id="44" name="Object 42"/>
            <p:cNvGraphicFramePr>
              <a:graphicFrameLocks noChangeAspect="1"/>
            </p:cNvGraphicFramePr>
            <p:nvPr/>
          </p:nvGraphicFramePr>
          <p:xfrm>
            <a:off x="4176" y="2976"/>
            <a:ext cx="96" cy="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84" name="CorelDRAW" r:id="rId9" imgW="304800" imgH="304800" progId="CorelDRAW.Graphic.9">
                    <p:embed/>
                  </p:oleObj>
                </mc:Choice>
                <mc:Fallback>
                  <p:oleObj name="CorelDRAW" r:id="rId9" imgW="304800" imgH="304800" progId="CorelDRAW.Graphic.9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76" y="2976"/>
                          <a:ext cx="96" cy="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5" name="Line 43"/>
            <p:cNvSpPr>
              <a:spLocks noChangeShapeType="1"/>
            </p:cNvSpPr>
            <p:nvPr/>
          </p:nvSpPr>
          <p:spPr bwMode="auto">
            <a:xfrm flipH="1">
              <a:off x="3984" y="3072"/>
              <a:ext cx="192" cy="19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6" name="Group 44"/>
          <p:cNvGrpSpPr>
            <a:grpSpLocks/>
          </p:cNvGrpSpPr>
          <p:nvPr/>
        </p:nvGrpSpPr>
        <p:grpSpPr bwMode="auto">
          <a:xfrm>
            <a:off x="7086600" y="2895600"/>
            <a:ext cx="1438275" cy="1627188"/>
            <a:chOff x="4464" y="1872"/>
            <a:chExt cx="906" cy="1025"/>
          </a:xfrm>
        </p:grpSpPr>
        <p:graphicFrame>
          <p:nvGraphicFramePr>
            <p:cNvPr id="47" name="Object 45"/>
            <p:cNvGraphicFramePr>
              <a:graphicFrameLocks noChangeAspect="1"/>
            </p:cNvGraphicFramePr>
            <p:nvPr/>
          </p:nvGraphicFramePr>
          <p:xfrm>
            <a:off x="4656" y="2688"/>
            <a:ext cx="191" cy="2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85" name="CorelDRAW" r:id="rId11" imgW="914400" imgH="914400" progId="CorelDRAW.Graphic.9">
                    <p:embed/>
                  </p:oleObj>
                </mc:Choice>
                <mc:Fallback>
                  <p:oleObj name="CorelDRAW" r:id="rId11" imgW="914400" imgH="914400" progId="CorelDRAW.Graphic.9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56" y="2688"/>
                          <a:ext cx="191" cy="2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" name="Line 46"/>
            <p:cNvSpPr>
              <a:spLocks noChangeShapeType="1"/>
            </p:cNvSpPr>
            <p:nvPr/>
          </p:nvSpPr>
          <p:spPr bwMode="auto">
            <a:xfrm>
              <a:off x="4842" y="2784"/>
              <a:ext cx="528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49" name="Object 47"/>
            <p:cNvGraphicFramePr>
              <a:graphicFrameLocks noChangeAspect="1"/>
            </p:cNvGraphicFramePr>
            <p:nvPr/>
          </p:nvGraphicFramePr>
          <p:xfrm>
            <a:off x="4464" y="1872"/>
            <a:ext cx="384" cy="8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86" name="CorelDRAW" r:id="rId13" imgW="4314833" imgH="9715410" progId="CorelDRAW.Graphic.9">
                    <p:embed/>
                  </p:oleObj>
                </mc:Choice>
                <mc:Fallback>
                  <p:oleObj name="CorelDRAW" r:id="rId13" imgW="4314833" imgH="9715410" progId="CorelDRAW.Graphic.9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64" y="1872"/>
                          <a:ext cx="384" cy="8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0" y="760412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0" y="795051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0" y="6211824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64" descr="dem4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 flipH="1">
            <a:off x="64008" y="6294120"/>
            <a:ext cx="527959" cy="51392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19191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762000" y="6229957"/>
            <a:ext cx="2912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200" dirty="0" smtClean="0">
                <a:latin typeface="Book Antiqua" pitchFamily="18" charset="0"/>
              </a:rPr>
              <a:t>A. </a:t>
            </a:r>
            <a:r>
              <a:rPr lang="en-US" sz="1200" dirty="0" err="1" smtClean="0">
                <a:latin typeface="Book Antiqua" pitchFamily="18" charset="0"/>
              </a:rPr>
              <a:t>Lagoyannis</a:t>
            </a:r>
            <a:endParaRPr lang="en-US" sz="1200" dirty="0" smtClean="0">
              <a:latin typeface="Book Antiqua" pitchFamily="18" charset="0"/>
            </a:endParaRP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Institute of Nuclear and Particle Physics</a:t>
            </a: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NCSR “</a:t>
            </a:r>
            <a:r>
              <a:rPr lang="en-US" sz="1200" dirty="0" err="1" smtClean="0">
                <a:latin typeface="Book Antiqua" pitchFamily="18" charset="0"/>
              </a:rPr>
              <a:t>Demokritos</a:t>
            </a:r>
            <a:r>
              <a:rPr lang="en-US" sz="1200" dirty="0" smtClean="0">
                <a:latin typeface="Book Antiqua" pitchFamily="18" charset="0"/>
              </a:rPr>
              <a:t>”</a:t>
            </a:r>
            <a:endParaRPr lang="en-US" sz="1200" dirty="0">
              <a:latin typeface="Book Antiqu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28234" y="152400"/>
            <a:ext cx="128753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Miniball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pic>
        <p:nvPicPr>
          <p:cNvPr id="13" name="Picture 4" descr="8er_fern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750" y="990600"/>
            <a:ext cx="3219450" cy="5029200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" name="Picture 2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7" y="3782170"/>
            <a:ext cx="3578225" cy="178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914400"/>
            <a:ext cx="135572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 Box 31"/>
          <p:cNvSpPr txBox="1">
            <a:spLocks noChangeArrowheads="1"/>
          </p:cNvSpPr>
          <p:nvPr/>
        </p:nvSpPr>
        <p:spPr bwMode="auto">
          <a:xfrm>
            <a:off x="4232275" y="1676400"/>
            <a:ext cx="6794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chemeClr val="accent2"/>
                </a:solidFill>
                <a:latin typeface="Arial" charset="0"/>
              </a:rPr>
              <a:t>8 x</a:t>
            </a:r>
            <a:endParaRPr lang="en-GB" altLang="en-US" sz="28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5" name="Text Box 32"/>
          <p:cNvSpPr txBox="1">
            <a:spLocks noChangeArrowheads="1"/>
          </p:cNvSpPr>
          <p:nvPr/>
        </p:nvSpPr>
        <p:spPr bwMode="auto">
          <a:xfrm>
            <a:off x="6324600" y="1676400"/>
            <a:ext cx="2555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chemeClr val="accent2"/>
                </a:solidFill>
                <a:latin typeface="Arial" charset="0"/>
              </a:rPr>
              <a:t>= 168 channels</a:t>
            </a:r>
            <a:endParaRPr lang="en-GB" altLang="en-US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6" name="Text Box 36"/>
          <p:cNvSpPr txBox="1">
            <a:spLocks noChangeArrowheads="1"/>
          </p:cNvSpPr>
          <p:nvPr/>
        </p:nvSpPr>
        <p:spPr bwMode="auto">
          <a:xfrm>
            <a:off x="5406113" y="5549279"/>
            <a:ext cx="2716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l-GR" altLang="en-US" dirty="0">
                <a:solidFill>
                  <a:schemeClr val="accent2"/>
                </a:solidFill>
                <a:latin typeface="Arial" charset="0"/>
              </a:rPr>
              <a:t>ε =  10% @ 1 </a:t>
            </a:r>
            <a:r>
              <a:rPr lang="en-US" altLang="en-US" dirty="0">
                <a:solidFill>
                  <a:schemeClr val="accent2"/>
                </a:solidFill>
                <a:latin typeface="Arial" charset="0"/>
              </a:rPr>
              <a:t>MeV</a:t>
            </a:r>
            <a:endParaRPr lang="en-GB" altLang="en-US" dirty="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4" descr="dem4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 flipH="1">
            <a:off x="64008" y="6294120"/>
            <a:ext cx="527959" cy="51392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19191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598400" y="152400"/>
            <a:ext cx="194720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Silicon Barrel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97" name="Straight Arrow Connector 96"/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/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762000" y="6229957"/>
            <a:ext cx="2912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200" dirty="0" smtClean="0">
                <a:latin typeface="Book Antiqua" pitchFamily="18" charset="0"/>
              </a:rPr>
              <a:t>A. </a:t>
            </a:r>
            <a:r>
              <a:rPr lang="en-US" sz="1200" dirty="0" err="1" smtClean="0">
                <a:latin typeface="Book Antiqua" pitchFamily="18" charset="0"/>
              </a:rPr>
              <a:t>Lagoyannis</a:t>
            </a:r>
            <a:endParaRPr lang="en-US" sz="1200" dirty="0" smtClean="0">
              <a:latin typeface="Book Antiqua" pitchFamily="18" charset="0"/>
            </a:endParaRP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Institute of Nuclear and Particle Physics</a:t>
            </a: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NCSR “</a:t>
            </a:r>
            <a:r>
              <a:rPr lang="en-US" sz="1200" dirty="0" err="1" smtClean="0">
                <a:latin typeface="Book Antiqua" pitchFamily="18" charset="0"/>
              </a:rPr>
              <a:t>Demokritos</a:t>
            </a:r>
            <a:r>
              <a:rPr lang="en-US" sz="1200" dirty="0" smtClean="0">
                <a:latin typeface="Book Antiqua" pitchFamily="18" charset="0"/>
              </a:rPr>
              <a:t>”</a:t>
            </a:r>
            <a:endParaRPr lang="en-US" sz="1200" dirty="0">
              <a:latin typeface="Book Antiqua" pitchFamily="18" charset="0"/>
            </a:endParaRPr>
          </a:p>
        </p:txBody>
      </p:sp>
      <p:pic>
        <p:nvPicPr>
          <p:cNvPr id="68" name="Picture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112" y="2286000"/>
            <a:ext cx="1766888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2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838200"/>
            <a:ext cx="2209800" cy="153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0" name="Group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382684"/>
              </p:ext>
            </p:extLst>
          </p:nvPr>
        </p:nvGraphicFramePr>
        <p:xfrm>
          <a:off x="138112" y="979488"/>
          <a:ext cx="5486400" cy="2011582"/>
        </p:xfrm>
        <a:graphic>
          <a:graphicData uri="http://schemas.openxmlformats.org/drawingml/2006/table">
            <a:tbl>
              <a:tblPr/>
              <a:tblGrid>
                <a:gridCol w="1482725"/>
                <a:gridCol w="889000"/>
                <a:gridCol w="965200"/>
                <a:gridCol w="2149475"/>
              </a:tblGrid>
              <a:tr h="2438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Detector</a:t>
                      </a:r>
                      <a:endParaRPr kumimoji="0" lang="en-GB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Angles</a:t>
                      </a:r>
                      <a:endParaRPr kumimoji="0" lang="en-GB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Thickness</a:t>
                      </a:r>
                      <a:endParaRPr kumimoji="0" lang="en-GB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Segmentation</a:t>
                      </a:r>
                      <a:endParaRPr kumimoji="0" lang="en-GB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Forw. CD (</a:t>
                      </a:r>
                      <a:r>
                        <a:rPr kumimoji="0" lang="el-G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Δ</a:t>
                      </a: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E)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8-30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 </a:t>
                      </a:r>
                      <a:r>
                        <a:rPr kumimoji="0" lang="el-G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μ</a:t>
                      </a: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 annular x 24 radial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Forw. CD (E)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8-30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 mm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Forw. Barrel (</a:t>
                      </a:r>
                      <a:r>
                        <a:rPr kumimoji="0" lang="el-G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Δ</a:t>
                      </a: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E)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30-75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 </a:t>
                      </a:r>
                      <a:r>
                        <a:rPr kumimoji="0" lang="el-G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μ</a:t>
                      </a: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 stripes </a:t>
                      </a: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  <a:sym typeface="Symbol" pitchFamily="18" charset="2"/>
                        </a:rPr>
                        <a:t></a:t>
                      </a:r>
                      <a:r>
                        <a:rPr kumimoji="0" lang="en-GB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beam + ch. Div resistive layer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Forw. Barrel (PAD)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30-75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mm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Back. Barrel 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104-152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 </a:t>
                      </a:r>
                      <a:r>
                        <a:rPr kumimoji="0" lang="el-G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μ</a:t>
                      </a: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 stripes </a:t>
                      </a: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  <a:sym typeface="Symbol" pitchFamily="18" charset="2"/>
                        </a:rPr>
                        <a:t></a:t>
                      </a:r>
                      <a:r>
                        <a:rPr kumimoji="0" lang="en-GB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beam + ch. Div resistive layer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Back. CD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152-172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 </a:t>
                      </a:r>
                      <a:r>
                        <a:rPr kumimoji="0" lang="el-G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μ</a:t>
                      </a: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 annular x 24 radial</a:t>
                      </a:r>
                      <a:endParaRPr kumimoji="0" lang="en-GB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1" name="Picture 72" descr="D:\transferReactions\brix2008\Graphic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" y="4038600"/>
            <a:ext cx="15938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73" descr="D:\transferReactions\brix2008\Graphic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512" y="4038600"/>
            <a:ext cx="1590675" cy="211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74" descr="D:\transferReactions\brix2008\Graphic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912" y="4038600"/>
            <a:ext cx="1590675" cy="211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Picture 75" descr="D:\transferReactions\brix2008\Graphic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312" y="4038600"/>
            <a:ext cx="1598613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76" descr="8er_fern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912" y="4038600"/>
            <a:ext cx="1552575" cy="2105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Text Box 77"/>
          <p:cNvSpPr txBox="1">
            <a:spLocks noChangeArrowheads="1"/>
          </p:cNvSpPr>
          <p:nvPr/>
        </p:nvSpPr>
        <p:spPr bwMode="auto">
          <a:xfrm>
            <a:off x="290512" y="3276600"/>
            <a:ext cx="467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2"/>
                </a:solidFill>
                <a:latin typeface="Arial" charset="0"/>
              </a:rPr>
              <a:t>Particle detector: 464 channels</a:t>
            </a:r>
            <a:endParaRPr lang="en-GB" altLang="en-US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4" descr="dem4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 flipH="1">
            <a:off x="64008" y="6294120"/>
            <a:ext cx="527959" cy="51392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19191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642098" y="152400"/>
            <a:ext cx="185980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HIE - ISOLDE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97" name="Straight Arrow Connector 96"/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/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762000" y="6229957"/>
            <a:ext cx="2912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200" dirty="0" smtClean="0">
                <a:latin typeface="Book Antiqua" pitchFamily="18" charset="0"/>
              </a:rPr>
              <a:t>A. </a:t>
            </a:r>
            <a:r>
              <a:rPr lang="en-US" sz="1200" dirty="0" err="1" smtClean="0">
                <a:latin typeface="Book Antiqua" pitchFamily="18" charset="0"/>
              </a:rPr>
              <a:t>Lagoyannis</a:t>
            </a:r>
            <a:endParaRPr lang="en-US" sz="1200" dirty="0" smtClean="0">
              <a:latin typeface="Book Antiqua" pitchFamily="18" charset="0"/>
            </a:endParaRP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Institute of Nuclear and Particle Physics</a:t>
            </a: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NCSR “</a:t>
            </a:r>
            <a:r>
              <a:rPr lang="en-US" sz="1200" dirty="0" err="1" smtClean="0">
                <a:latin typeface="Book Antiqua" pitchFamily="18" charset="0"/>
              </a:rPr>
              <a:t>Demokritos</a:t>
            </a:r>
            <a:r>
              <a:rPr lang="en-US" sz="1200" dirty="0" smtClean="0">
                <a:latin typeface="Book Antiqua" pitchFamily="18" charset="0"/>
              </a:rPr>
              <a:t>”</a:t>
            </a:r>
            <a:endParaRPr lang="en-US" sz="1200" dirty="0">
              <a:latin typeface="Book Antiqua" pitchFamily="18" charset="0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457200" y="1295400"/>
            <a:ext cx="8229600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en-US" altLang="en-US" sz="2600" dirty="0" smtClean="0"/>
              <a:t>Intensity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en-US" altLang="en-US" sz="2600" dirty="0" smtClean="0"/>
              <a:t>Energy	</a:t>
            </a:r>
          </a:p>
          <a:p>
            <a:pPr lvl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altLang="en-US" sz="2600" dirty="0" err="1" smtClean="0">
                <a:solidFill>
                  <a:schemeClr val="accent2"/>
                </a:solidFill>
              </a:rPr>
              <a:t>Coulex</a:t>
            </a:r>
            <a:r>
              <a:rPr lang="en-US" altLang="en-US" sz="2600" dirty="0" smtClean="0">
                <a:solidFill>
                  <a:schemeClr val="accent2"/>
                </a:solidFill>
              </a:rPr>
              <a:t> for all RIB</a:t>
            </a:r>
          </a:p>
          <a:p>
            <a:pPr lvl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altLang="en-US" sz="2600" dirty="0" smtClean="0">
                <a:solidFill>
                  <a:schemeClr val="accent2"/>
                </a:solidFill>
              </a:rPr>
              <a:t>Transfer reactions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en-US" altLang="en-US" sz="2600" dirty="0" smtClean="0"/>
              <a:t>Efficiency	</a:t>
            </a:r>
            <a:r>
              <a:rPr lang="en-US" altLang="en-US" sz="2600" dirty="0" smtClean="0">
                <a:solidFill>
                  <a:schemeClr val="accent2"/>
                </a:solidFill>
              </a:rPr>
              <a:t>low energy + accelerated</a:t>
            </a:r>
            <a:endParaRPr lang="en-US" altLang="en-US" sz="2600" dirty="0" smtClean="0"/>
          </a:p>
          <a:p>
            <a:pPr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en-US" altLang="en-US" sz="2600" dirty="0" smtClean="0"/>
              <a:t>Selectivity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en-US" altLang="en-US" sz="2600" dirty="0" smtClean="0"/>
              <a:t>Beam “quality”</a:t>
            </a:r>
          </a:p>
          <a:p>
            <a:pPr lvl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altLang="en-US" sz="2600" dirty="0" smtClean="0">
                <a:solidFill>
                  <a:schemeClr val="accent2"/>
                </a:solidFill>
              </a:rPr>
              <a:t>Reduced phase space</a:t>
            </a:r>
          </a:p>
          <a:p>
            <a:pPr lvl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altLang="en-US" sz="2600" dirty="0" smtClean="0">
                <a:solidFill>
                  <a:schemeClr val="accent2"/>
                </a:solidFill>
              </a:rPr>
              <a:t>Bunching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en-US" altLang="en-US" sz="2600" dirty="0" smtClean="0"/>
              <a:t>Polarization .....</a:t>
            </a:r>
            <a:endParaRPr lang="en-US" altLang="en-US" sz="2600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812062"/>
            <a:ext cx="3200400" cy="223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 descr="beta-nm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657600"/>
            <a:ext cx="4648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938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4" descr="dem4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 flipH="1">
            <a:off x="64008" y="6294120"/>
            <a:ext cx="527959" cy="51392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19191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</p:pic>
      <p:cxnSp>
        <p:nvCxnSpPr>
          <p:cNvPr id="95" name="Straight Arrow Connector 94"/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97" name="Straight Arrow Connector 96"/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/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762000" y="6229957"/>
            <a:ext cx="2912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200" dirty="0" smtClean="0">
                <a:latin typeface="Book Antiqua" pitchFamily="18" charset="0"/>
              </a:rPr>
              <a:t>A. </a:t>
            </a:r>
            <a:r>
              <a:rPr lang="en-US" sz="1200" dirty="0" err="1" smtClean="0">
                <a:latin typeface="Book Antiqua" pitchFamily="18" charset="0"/>
              </a:rPr>
              <a:t>Lagoyannis</a:t>
            </a:r>
            <a:endParaRPr lang="en-US" sz="1200" dirty="0" smtClean="0">
              <a:latin typeface="Book Antiqua" pitchFamily="18" charset="0"/>
            </a:endParaRP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Institute of Nuclear and Particle Physics</a:t>
            </a: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NCSR “</a:t>
            </a:r>
            <a:r>
              <a:rPr lang="en-US" sz="1200" dirty="0" err="1" smtClean="0">
                <a:latin typeface="Book Antiqua" pitchFamily="18" charset="0"/>
              </a:rPr>
              <a:t>Demokritos</a:t>
            </a:r>
            <a:r>
              <a:rPr lang="en-US" sz="1200" dirty="0" smtClean="0">
                <a:latin typeface="Book Antiqua" pitchFamily="18" charset="0"/>
              </a:rPr>
              <a:t>”</a:t>
            </a:r>
            <a:endParaRPr lang="en-US" sz="1200" dirty="0">
              <a:latin typeface="Book Antiqua" pitchFamily="18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/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/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/>
          <a:p>
            <a:r>
              <a:rPr lang="en-US" altLang="en-US"/>
              <a:t>Annual NuSTAR meeting 2008</a:t>
            </a:r>
          </a:p>
        </p:txBody>
      </p:sp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533400" y="5562600"/>
            <a:ext cx="79629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2800"/>
          </a:p>
          <a:p>
            <a:endParaRPr lang="en-US" altLang="en-US" sz="2800"/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762000" y="830759"/>
            <a:ext cx="8077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en-US" altLang="en-US" sz="2200" dirty="0"/>
              <a:t>Increase in REX energy from 3 to 10 MeV/u</a:t>
            </a:r>
          </a:p>
          <a:p>
            <a:r>
              <a:rPr lang="en-US" altLang="en-US" sz="2200" dirty="0"/>
              <a:t>  (first step an increase to 5.5 MeV/u)</a:t>
            </a:r>
            <a:endParaRPr lang="en-GB" altLang="en-US" sz="2200" dirty="0"/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81000" y="5174159"/>
            <a:ext cx="8153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en-US" altLang="en-US" sz="2200"/>
              <a:t>Super-HRS for isobaric separation</a:t>
            </a:r>
          </a:p>
          <a:p>
            <a:r>
              <a:rPr lang="en-US" altLang="en-US" sz="2200"/>
              <a:t>RILIS upgrade &amp; LIST</a:t>
            </a:r>
            <a:endParaRPr lang="en-GB" altLang="en-US" sz="2200"/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395288" y="4581525"/>
            <a:ext cx="8153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en-US" altLang="en-US" sz="2200" dirty="0"/>
              <a:t>RFQ cooler, REX-TRAP, </a:t>
            </a:r>
            <a:r>
              <a:rPr lang="en-US" altLang="en-US" sz="2200" dirty="0" smtClean="0"/>
              <a:t>REX-EBIS    </a:t>
            </a:r>
            <a:r>
              <a:rPr lang="en-US" altLang="en-US" sz="2200" dirty="0"/>
              <a:t>REX-ECR upgrades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95288" y="3644900"/>
            <a:ext cx="8153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en-US" altLang="en-US" sz="2200" b="1" dirty="0"/>
              <a:t>Increase proton intensity </a:t>
            </a:r>
            <a:r>
              <a:rPr lang="en-GB" altLang="en-US" sz="2200" b="1" dirty="0">
                <a:cs typeface="Times New Roman" pitchFamily="18" charset="0"/>
              </a:rPr>
              <a:t>2 </a:t>
            </a:r>
            <a:r>
              <a:rPr lang="en-GB" altLang="en-US" sz="2200" b="1" dirty="0">
                <a:cs typeface="Times New Roman" pitchFamily="18" charset="0"/>
                <a:sym typeface="Symbol" pitchFamily="18" charset="2"/>
              </a:rPr>
              <a:t></a:t>
            </a:r>
            <a:r>
              <a:rPr lang="en-GB" altLang="en-US" sz="2200" b="1" dirty="0">
                <a:cs typeface="Times New Roman" pitchFamily="18" charset="0"/>
              </a:rPr>
              <a:t> 6 </a:t>
            </a:r>
            <a:r>
              <a:rPr lang="en-GB" altLang="en-US" sz="2200" b="1" dirty="0">
                <a:cs typeface="Times New Roman" pitchFamily="18" charset="0"/>
                <a:sym typeface="Symbol" pitchFamily="18" charset="2"/>
              </a:rPr>
              <a:t>A </a:t>
            </a:r>
            <a:r>
              <a:rPr lang="en-US" altLang="en-US" sz="2200" b="1" dirty="0"/>
              <a:t>(LINAC4, PSB upgrade) - target and front-end upgrade</a:t>
            </a:r>
            <a:endParaRPr lang="en-GB" altLang="en-US" sz="2200" b="1" dirty="0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0" y="1557338"/>
            <a:ext cx="9144000" cy="20161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4032250" cy="164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5" y="1916113"/>
            <a:ext cx="4752975" cy="159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3642098" y="152400"/>
            <a:ext cx="185980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HIE - ISOLDE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76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0" y="760412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0" y="795051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sz="2200" b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0" y="6211824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64" descr="dem4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 flipH="1">
            <a:off x="64008" y="6294120"/>
            <a:ext cx="527959" cy="51392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19191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762000" y="6229957"/>
            <a:ext cx="2912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200" dirty="0" smtClean="0">
                <a:latin typeface="Book Antiqua" pitchFamily="18" charset="0"/>
              </a:rPr>
              <a:t>A. </a:t>
            </a:r>
            <a:r>
              <a:rPr lang="en-US" sz="1200" dirty="0" err="1" smtClean="0">
                <a:latin typeface="Book Antiqua" pitchFamily="18" charset="0"/>
              </a:rPr>
              <a:t>Lagoyannis</a:t>
            </a:r>
            <a:endParaRPr lang="en-US" sz="1200" dirty="0" smtClean="0">
              <a:latin typeface="Book Antiqua" pitchFamily="18" charset="0"/>
            </a:endParaRP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Institute of Nuclear and Particle Physics</a:t>
            </a: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NCSR “</a:t>
            </a:r>
            <a:r>
              <a:rPr lang="en-US" sz="1200" dirty="0" err="1" smtClean="0">
                <a:latin typeface="Book Antiqua" pitchFamily="18" charset="0"/>
              </a:rPr>
              <a:t>Demokritos</a:t>
            </a:r>
            <a:r>
              <a:rPr lang="en-US" sz="1200" dirty="0" smtClean="0">
                <a:latin typeface="Book Antiqua" pitchFamily="18" charset="0"/>
              </a:rPr>
              <a:t>”</a:t>
            </a:r>
            <a:endParaRPr lang="en-US" sz="1200" dirty="0">
              <a:latin typeface="Book Antiqu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00223" y="152400"/>
            <a:ext cx="174355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Why RIB’s ?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pic>
        <p:nvPicPr>
          <p:cNvPr id="11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28687"/>
            <a:ext cx="7315200" cy="509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0" y="760412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0" y="795051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0" y="6211824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64" descr="dem4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 flipH="1">
            <a:off x="64008" y="6294120"/>
            <a:ext cx="527959" cy="51392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19191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297741" y="152400"/>
            <a:ext cx="254851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Production of RIB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6229957"/>
            <a:ext cx="2912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200" dirty="0" smtClean="0">
                <a:latin typeface="Book Antiqua" pitchFamily="18" charset="0"/>
              </a:rPr>
              <a:t>A. </a:t>
            </a:r>
            <a:r>
              <a:rPr lang="en-US" sz="1200" dirty="0" err="1" smtClean="0">
                <a:latin typeface="Book Antiqua" pitchFamily="18" charset="0"/>
              </a:rPr>
              <a:t>Lagoyannis</a:t>
            </a:r>
            <a:endParaRPr lang="en-US" sz="1200" dirty="0" smtClean="0">
              <a:latin typeface="Book Antiqua" pitchFamily="18" charset="0"/>
            </a:endParaRP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Institute of Nuclear and Particle Physics</a:t>
            </a: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NCSR “</a:t>
            </a:r>
            <a:r>
              <a:rPr lang="en-US" sz="1200" dirty="0" err="1" smtClean="0">
                <a:latin typeface="Book Antiqua" pitchFamily="18" charset="0"/>
              </a:rPr>
              <a:t>Demokritos</a:t>
            </a:r>
            <a:r>
              <a:rPr lang="en-US" sz="1200" dirty="0" smtClean="0">
                <a:latin typeface="Book Antiqua" pitchFamily="18" charset="0"/>
              </a:rPr>
              <a:t>”</a:t>
            </a:r>
            <a:endParaRPr lang="en-US" sz="1200" dirty="0">
              <a:latin typeface="Book Antiqua" pitchFamily="18" charset="0"/>
            </a:endParaRPr>
          </a:p>
        </p:txBody>
      </p:sp>
      <p:pic>
        <p:nvPicPr>
          <p:cNvPr id="12" name="Picture 3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038600"/>
            <a:ext cx="3048000" cy="196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85812"/>
            <a:ext cx="8991600" cy="279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Box 29"/>
          <p:cNvSpPr txBox="1">
            <a:spLocks noChangeArrowheads="1"/>
          </p:cNvSpPr>
          <p:nvPr/>
        </p:nvSpPr>
        <p:spPr bwMode="auto">
          <a:xfrm>
            <a:off x="152400" y="3048000"/>
            <a:ext cx="359579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Blip>
                <a:blip r:embed="rId5"/>
              </a:buBlip>
            </a:pP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 Time limit ~1 </a:t>
            </a:r>
            <a:r>
              <a:rPr lang="el-GR" altLang="en-US" sz="1800" b="0" dirty="0">
                <a:solidFill>
                  <a:schemeClr val="accent2"/>
                </a:solidFill>
                <a:latin typeface="Arial" charset="0"/>
              </a:rPr>
              <a:t>μ</a:t>
            </a: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s</a:t>
            </a:r>
          </a:p>
          <a:p>
            <a:pPr>
              <a:buFontTx/>
              <a:buBlip>
                <a:blip r:embed="rId5"/>
              </a:buBlip>
            </a:pP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 High luminosity</a:t>
            </a:r>
          </a:p>
          <a:p>
            <a:pPr>
              <a:buFontTx/>
              <a:buBlip>
                <a:blip r:embed="rId5"/>
              </a:buBlip>
            </a:pP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 High energy beam &gt;100 MeV/u</a:t>
            </a:r>
          </a:p>
          <a:p>
            <a:pPr>
              <a:buFontTx/>
              <a:buBlip>
                <a:blip r:embed="rId5"/>
              </a:buBlip>
            </a:pP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 No </a:t>
            </a:r>
            <a:r>
              <a:rPr lang="en-US" altLang="en-US" sz="1800" b="0" dirty="0" smtClean="0">
                <a:solidFill>
                  <a:schemeClr val="accent2"/>
                </a:solidFill>
                <a:latin typeface="Arial" charset="0"/>
              </a:rPr>
              <a:t>chemistry</a:t>
            </a:r>
            <a:endParaRPr lang="en-US" altLang="en-US" sz="1800" b="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8" name="Text Box 30"/>
          <p:cNvSpPr txBox="1">
            <a:spLocks noChangeArrowheads="1"/>
          </p:cNvSpPr>
          <p:nvPr/>
        </p:nvSpPr>
        <p:spPr bwMode="auto">
          <a:xfrm>
            <a:off x="4986338" y="3733800"/>
            <a:ext cx="417498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Blip>
                <a:blip r:embed="rId5"/>
              </a:buBlip>
            </a:pP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 Time limit ~10-100 </a:t>
            </a:r>
            <a:r>
              <a:rPr lang="en-US" altLang="en-US" sz="1800" b="0" dirty="0" err="1">
                <a:solidFill>
                  <a:schemeClr val="accent2"/>
                </a:solidFill>
                <a:latin typeface="Arial" charset="0"/>
              </a:rPr>
              <a:t>ms</a:t>
            </a:r>
            <a:endParaRPr lang="en-US" altLang="en-US" sz="1800" b="0" dirty="0">
              <a:solidFill>
                <a:schemeClr val="accent2"/>
              </a:solidFill>
              <a:latin typeface="Arial" charset="0"/>
            </a:endParaRPr>
          </a:p>
          <a:p>
            <a:pPr>
              <a:buFontTx/>
              <a:buBlip>
                <a:blip r:embed="rId5"/>
              </a:buBlip>
            </a:pP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 High beam intensity close to stability</a:t>
            </a:r>
          </a:p>
          <a:p>
            <a:pPr>
              <a:buFontTx/>
              <a:buBlip>
                <a:blip r:embed="rId5"/>
              </a:buBlip>
            </a:pP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 Better beam quality (purity, optics …)</a:t>
            </a:r>
          </a:p>
          <a:p>
            <a:pPr>
              <a:buFontTx/>
              <a:buBlip>
                <a:blip r:embed="rId5"/>
              </a:buBlip>
            </a:pP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 Nuclei produced at </a:t>
            </a:r>
            <a:r>
              <a:rPr lang="en-US" altLang="en-US" sz="1800" b="0" dirty="0" smtClean="0">
                <a:solidFill>
                  <a:schemeClr val="accent2"/>
                </a:solidFill>
                <a:latin typeface="Arial" charset="0"/>
              </a:rPr>
              <a:t>rest</a:t>
            </a:r>
            <a:endParaRPr lang="en-US" altLang="en-US" sz="1800" b="0" dirty="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0" y="760412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0" y="795051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0" y="6211824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64" descr="dem4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 flipH="1">
            <a:off x="64008" y="6294120"/>
            <a:ext cx="527959" cy="51392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19191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110977" y="152400"/>
            <a:ext cx="92204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CERN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6248400"/>
            <a:ext cx="2912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200" dirty="0" smtClean="0">
                <a:latin typeface="Book Antiqua" pitchFamily="18" charset="0"/>
              </a:rPr>
              <a:t>A. </a:t>
            </a:r>
            <a:r>
              <a:rPr lang="en-US" sz="1200" dirty="0" err="1" smtClean="0">
                <a:latin typeface="Book Antiqua" pitchFamily="18" charset="0"/>
              </a:rPr>
              <a:t>Lagoyannis</a:t>
            </a:r>
            <a:endParaRPr lang="en-US" sz="1200" dirty="0" smtClean="0">
              <a:latin typeface="Book Antiqua" pitchFamily="18" charset="0"/>
            </a:endParaRP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Institute of Nuclear and Particle Physics</a:t>
            </a: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NCSR “</a:t>
            </a:r>
            <a:r>
              <a:rPr lang="en-US" sz="1200" dirty="0" err="1" smtClean="0">
                <a:latin typeface="Book Antiqua" pitchFamily="18" charset="0"/>
              </a:rPr>
              <a:t>Demokritos</a:t>
            </a:r>
            <a:r>
              <a:rPr lang="en-US" sz="1200" dirty="0" smtClean="0">
                <a:latin typeface="Book Antiqua" pitchFamily="18" charset="0"/>
              </a:rPr>
              <a:t>”</a:t>
            </a:r>
            <a:endParaRPr lang="en-US" sz="1200" dirty="0">
              <a:latin typeface="Book Antiqua" pitchFamily="18" charset="0"/>
            </a:endParaRPr>
          </a:p>
        </p:txBody>
      </p:sp>
      <p:pic>
        <p:nvPicPr>
          <p:cNvPr id="11" name="Picture 4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7" y="1295400"/>
            <a:ext cx="4191000" cy="284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3" descr="pscomplex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887" y="1295400"/>
            <a:ext cx="3998913" cy="330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87" y="4495800"/>
            <a:ext cx="990600" cy="98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49"/>
          <p:cNvGrpSpPr>
            <a:grpSpLocks/>
          </p:cNvGrpSpPr>
          <p:nvPr/>
        </p:nvGrpSpPr>
        <p:grpSpPr bwMode="auto">
          <a:xfrm>
            <a:off x="5526087" y="3124200"/>
            <a:ext cx="2362200" cy="2441575"/>
            <a:chOff x="3408" y="2544"/>
            <a:chExt cx="1488" cy="1538"/>
          </a:xfrm>
        </p:grpSpPr>
        <p:pic>
          <p:nvPicPr>
            <p:cNvPr id="18" name="Picture 46" descr="http://fys.kuleuven.be/iks/lisol/images/isolde.gif">
              <a:hlinkClick r:id=""/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8" y="3552"/>
              <a:ext cx="1104" cy="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Oval 48"/>
            <p:cNvSpPr>
              <a:spLocks noChangeArrowheads="1"/>
            </p:cNvSpPr>
            <p:nvPr/>
          </p:nvSpPr>
          <p:spPr bwMode="auto">
            <a:xfrm>
              <a:off x="4608" y="2544"/>
              <a:ext cx="288" cy="288"/>
            </a:xfrm>
            <a:prstGeom prst="ellipse">
              <a:avLst/>
            </a:prstGeom>
            <a:noFill/>
            <a:ln w="412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0" y="760412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0" y="795051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Penning trap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0" y="6211824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64" descr="dem4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 flipH="1">
            <a:off x="64008" y="6294120"/>
            <a:ext cx="527959" cy="51392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19191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62000" y="914400"/>
            <a:ext cx="2266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Resonance Ionization </a:t>
            </a:r>
            <a:endParaRPr lang="en-US" b="1" dirty="0" smtClean="0"/>
          </a:p>
          <a:p>
            <a:r>
              <a:rPr lang="en-US" b="1" dirty="0" smtClean="0"/>
              <a:t>Laser </a:t>
            </a:r>
            <a:r>
              <a:rPr lang="en-US" b="1" dirty="0"/>
              <a:t>Ion Source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2000" y="6229957"/>
            <a:ext cx="2912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200" dirty="0" smtClean="0">
                <a:latin typeface="Book Antiqua" pitchFamily="18" charset="0"/>
              </a:rPr>
              <a:t>A. </a:t>
            </a:r>
            <a:r>
              <a:rPr lang="en-US" sz="1200" dirty="0" err="1" smtClean="0">
                <a:latin typeface="Book Antiqua" pitchFamily="18" charset="0"/>
              </a:rPr>
              <a:t>Lagoyannis</a:t>
            </a:r>
            <a:endParaRPr lang="en-US" sz="1200" dirty="0" smtClean="0">
              <a:latin typeface="Book Antiqua" pitchFamily="18" charset="0"/>
            </a:endParaRP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Institute of Nuclear and Particle Physics</a:t>
            </a: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NCSR “</a:t>
            </a:r>
            <a:r>
              <a:rPr lang="en-US" sz="1200" dirty="0" err="1" smtClean="0">
                <a:latin typeface="Book Antiqua" pitchFamily="18" charset="0"/>
              </a:rPr>
              <a:t>Demokritos</a:t>
            </a:r>
            <a:r>
              <a:rPr lang="en-US" sz="1200" dirty="0" smtClean="0">
                <a:latin typeface="Book Antiqua" pitchFamily="18" charset="0"/>
              </a:rPr>
              <a:t>”</a:t>
            </a:r>
            <a:endParaRPr lang="en-US" sz="1200" dirty="0">
              <a:latin typeface="Book Antiqua" pitchFamily="18" charset="0"/>
            </a:endParaRPr>
          </a:p>
        </p:txBody>
      </p:sp>
      <p:pic>
        <p:nvPicPr>
          <p:cNvPr id="8194" name="Picture 2" descr="Σχετική εικόν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914400"/>
            <a:ext cx="3446377" cy="229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028700"/>
            <a:ext cx="129540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 descr="http://rex-isolde.web.cern.ch/sites/rex-isolde.web.cern.ch/files/images/CCiso1_01_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29000"/>
            <a:ext cx="3200400" cy="2485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044509" y="3638650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REXTRAP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486400" y="3500151"/>
            <a:ext cx="32817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Penning </a:t>
            </a:r>
            <a:r>
              <a:rPr lang="en-US" dirty="0" smtClean="0"/>
              <a:t>trap, slowing down ions,</a:t>
            </a:r>
          </a:p>
          <a:p>
            <a:r>
              <a:rPr lang="en-US" dirty="0"/>
              <a:t>a</a:t>
            </a:r>
            <a:r>
              <a:rPr lang="en-US" dirty="0" smtClean="0"/>
              <a:t>ccumulation and bunching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056474" y="4472088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REXEBIS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568722" y="4348656"/>
            <a:ext cx="25948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Electron Beam Ion Source</a:t>
            </a:r>
          </a:p>
          <a:p>
            <a:r>
              <a:rPr lang="en-US" dirty="0" smtClean="0"/>
              <a:t>Charge breeding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858518" y="5259270"/>
            <a:ext cx="1651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Mass separator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721122" y="5279158"/>
            <a:ext cx="1042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A/q &lt; 4.5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996362" y="152400"/>
            <a:ext cx="115127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ISOLDE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88" y="1600819"/>
            <a:ext cx="3324286" cy="137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995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0" y="760412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0" y="795051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0" y="6211824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64" descr="dem4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 flipH="1">
            <a:off x="64008" y="6294120"/>
            <a:ext cx="527959" cy="51392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19191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996362" y="152400"/>
            <a:ext cx="115127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ISOLDE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6229957"/>
            <a:ext cx="2912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200" dirty="0" smtClean="0">
                <a:latin typeface="Book Antiqua" pitchFamily="18" charset="0"/>
              </a:rPr>
              <a:t>A. </a:t>
            </a:r>
            <a:r>
              <a:rPr lang="en-US" sz="1200" dirty="0" err="1" smtClean="0">
                <a:latin typeface="Book Antiqua" pitchFamily="18" charset="0"/>
              </a:rPr>
              <a:t>Lagoyannis</a:t>
            </a:r>
            <a:endParaRPr lang="en-US" sz="1200" dirty="0" smtClean="0">
              <a:latin typeface="Book Antiqua" pitchFamily="18" charset="0"/>
            </a:endParaRP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Institute of Nuclear and Particle Physics</a:t>
            </a: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NCSR “</a:t>
            </a:r>
            <a:r>
              <a:rPr lang="en-US" sz="1200" dirty="0" err="1" smtClean="0">
                <a:latin typeface="Book Antiqua" pitchFamily="18" charset="0"/>
              </a:rPr>
              <a:t>Demokritos</a:t>
            </a:r>
            <a:r>
              <a:rPr lang="en-US" sz="1200" dirty="0" smtClean="0">
                <a:latin typeface="Book Antiqua" pitchFamily="18" charset="0"/>
              </a:rPr>
              <a:t>”</a:t>
            </a:r>
            <a:endParaRPr lang="en-US" sz="1200" dirty="0">
              <a:latin typeface="Book Antiqua" pitchFamily="18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552700"/>
            <a:ext cx="4098723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4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676625"/>
              </p:ext>
            </p:extLst>
          </p:nvPr>
        </p:nvGraphicFramePr>
        <p:xfrm>
          <a:off x="152400" y="908050"/>
          <a:ext cx="4781550" cy="526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CorelPhotoPaint.Image.9" r:id="rId5" imgW="4819048" imgH="5304762" progId="CorelPhotoPaint.Image.9">
                  <p:embed/>
                </p:oleObj>
              </mc:Choice>
              <mc:Fallback>
                <p:oleObj name="CorelPhotoPaint.Image.9" r:id="rId5" imgW="4819048" imgH="5304762" progId="CorelPhotoPaint.Image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908050"/>
                        <a:ext cx="4781550" cy="526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Line 30"/>
          <p:cNvSpPr>
            <a:spLocks noChangeShapeType="1"/>
          </p:cNvSpPr>
          <p:nvPr/>
        </p:nvSpPr>
        <p:spPr bwMode="auto">
          <a:xfrm flipH="1">
            <a:off x="2895600" y="1600200"/>
            <a:ext cx="2286000" cy="1295400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31"/>
          <p:cNvSpPr>
            <a:spLocks/>
          </p:cNvSpPr>
          <p:nvPr/>
        </p:nvSpPr>
        <p:spPr bwMode="auto">
          <a:xfrm>
            <a:off x="2514600" y="2895600"/>
            <a:ext cx="825500" cy="1295400"/>
          </a:xfrm>
          <a:custGeom>
            <a:avLst/>
            <a:gdLst>
              <a:gd name="T0" fmla="*/ 240 w 520"/>
              <a:gd name="T1" fmla="*/ 0 h 816"/>
              <a:gd name="T2" fmla="*/ 480 w 520"/>
              <a:gd name="T3" fmla="*/ 144 h 816"/>
              <a:gd name="T4" fmla="*/ 480 w 520"/>
              <a:gd name="T5" fmla="*/ 240 h 816"/>
              <a:gd name="T6" fmla="*/ 288 w 520"/>
              <a:gd name="T7" fmla="*/ 480 h 816"/>
              <a:gd name="T8" fmla="*/ 240 w 520"/>
              <a:gd name="T9" fmla="*/ 624 h 816"/>
              <a:gd name="T10" fmla="*/ 0 w 520"/>
              <a:gd name="T11" fmla="*/ 816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0" h="816">
                <a:moveTo>
                  <a:pt x="240" y="0"/>
                </a:moveTo>
                <a:cubicBezTo>
                  <a:pt x="340" y="52"/>
                  <a:pt x="440" y="104"/>
                  <a:pt x="480" y="144"/>
                </a:cubicBezTo>
                <a:cubicBezTo>
                  <a:pt x="520" y="184"/>
                  <a:pt x="512" y="184"/>
                  <a:pt x="480" y="240"/>
                </a:cubicBezTo>
                <a:cubicBezTo>
                  <a:pt x="448" y="296"/>
                  <a:pt x="328" y="416"/>
                  <a:pt x="288" y="480"/>
                </a:cubicBezTo>
                <a:cubicBezTo>
                  <a:pt x="248" y="544"/>
                  <a:pt x="288" y="568"/>
                  <a:pt x="240" y="624"/>
                </a:cubicBezTo>
                <a:cubicBezTo>
                  <a:pt x="192" y="680"/>
                  <a:pt x="96" y="748"/>
                  <a:pt x="0" y="816"/>
                </a:cubicBezTo>
              </a:path>
            </a:pathLst>
          </a:cu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32"/>
          <p:cNvSpPr>
            <a:spLocks/>
          </p:cNvSpPr>
          <p:nvPr/>
        </p:nvSpPr>
        <p:spPr bwMode="auto">
          <a:xfrm>
            <a:off x="2133600" y="3886200"/>
            <a:ext cx="304800" cy="495300"/>
          </a:xfrm>
          <a:custGeom>
            <a:avLst/>
            <a:gdLst>
              <a:gd name="T0" fmla="*/ 192 w 192"/>
              <a:gd name="T1" fmla="*/ 240 h 312"/>
              <a:gd name="T2" fmla="*/ 96 w 192"/>
              <a:gd name="T3" fmla="*/ 288 h 312"/>
              <a:gd name="T4" fmla="*/ 0 w 192"/>
              <a:gd name="T5" fmla="*/ 96 h 312"/>
              <a:gd name="T6" fmla="*/ 96 w 192"/>
              <a:gd name="T7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2" h="312">
                <a:moveTo>
                  <a:pt x="192" y="240"/>
                </a:moveTo>
                <a:cubicBezTo>
                  <a:pt x="160" y="276"/>
                  <a:pt x="128" y="312"/>
                  <a:pt x="96" y="288"/>
                </a:cubicBezTo>
                <a:cubicBezTo>
                  <a:pt x="64" y="264"/>
                  <a:pt x="0" y="144"/>
                  <a:pt x="0" y="96"/>
                </a:cubicBezTo>
                <a:cubicBezTo>
                  <a:pt x="0" y="48"/>
                  <a:pt x="48" y="24"/>
                  <a:pt x="96" y="0"/>
                </a:cubicBezTo>
              </a:path>
            </a:pathLst>
          </a:custGeom>
          <a:noFill/>
          <a:ln w="38100" cap="flat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33"/>
          <p:cNvSpPr>
            <a:spLocks/>
          </p:cNvSpPr>
          <p:nvPr/>
        </p:nvSpPr>
        <p:spPr bwMode="auto">
          <a:xfrm>
            <a:off x="914400" y="4038600"/>
            <a:ext cx="1143000" cy="1219200"/>
          </a:xfrm>
          <a:custGeom>
            <a:avLst/>
            <a:gdLst>
              <a:gd name="T0" fmla="*/ 720 w 720"/>
              <a:gd name="T1" fmla="*/ 0 h 768"/>
              <a:gd name="T2" fmla="*/ 672 w 720"/>
              <a:gd name="T3" fmla="*/ 48 h 768"/>
              <a:gd name="T4" fmla="*/ 672 w 720"/>
              <a:gd name="T5" fmla="*/ 144 h 768"/>
              <a:gd name="T6" fmla="*/ 624 w 720"/>
              <a:gd name="T7" fmla="*/ 192 h 768"/>
              <a:gd name="T8" fmla="*/ 96 w 720"/>
              <a:gd name="T9" fmla="*/ 624 h 768"/>
              <a:gd name="T10" fmla="*/ 48 w 720"/>
              <a:gd name="T11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0" h="768">
                <a:moveTo>
                  <a:pt x="720" y="0"/>
                </a:moveTo>
                <a:cubicBezTo>
                  <a:pt x="700" y="12"/>
                  <a:pt x="680" y="24"/>
                  <a:pt x="672" y="48"/>
                </a:cubicBezTo>
                <a:cubicBezTo>
                  <a:pt x="664" y="72"/>
                  <a:pt x="680" y="120"/>
                  <a:pt x="672" y="144"/>
                </a:cubicBezTo>
                <a:cubicBezTo>
                  <a:pt x="664" y="168"/>
                  <a:pt x="720" y="112"/>
                  <a:pt x="624" y="192"/>
                </a:cubicBezTo>
                <a:cubicBezTo>
                  <a:pt x="528" y="272"/>
                  <a:pt x="192" y="528"/>
                  <a:pt x="96" y="624"/>
                </a:cubicBezTo>
                <a:cubicBezTo>
                  <a:pt x="0" y="720"/>
                  <a:pt x="24" y="744"/>
                  <a:pt x="48" y="768"/>
                </a:cubicBezTo>
              </a:path>
            </a:pathLst>
          </a:cu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3" name="Group 35"/>
          <p:cNvGrpSpPr>
            <a:grpSpLocks/>
          </p:cNvGrpSpPr>
          <p:nvPr/>
        </p:nvGrpSpPr>
        <p:grpSpPr bwMode="auto">
          <a:xfrm>
            <a:off x="2968625" y="2830513"/>
            <a:ext cx="3165475" cy="1181100"/>
            <a:chOff x="1966" y="2023"/>
            <a:chExt cx="1994" cy="744"/>
          </a:xfrm>
        </p:grpSpPr>
        <p:sp>
          <p:nvSpPr>
            <p:cNvPr id="24" name="Text Box 36"/>
            <p:cNvSpPr txBox="1">
              <a:spLocks noChangeArrowheads="1"/>
            </p:cNvSpPr>
            <p:nvPr/>
          </p:nvSpPr>
          <p:spPr bwMode="auto">
            <a:xfrm>
              <a:off x="3364" y="2479"/>
              <a:ext cx="59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0">
                  <a:solidFill>
                    <a:srgbClr val="006600"/>
                  </a:solidFill>
                  <a:latin typeface="Arial" charset="0"/>
                </a:rPr>
                <a:t>RILIS</a:t>
              </a:r>
              <a:endParaRPr lang="en-GB" altLang="en-US" b="0">
                <a:solidFill>
                  <a:srgbClr val="006600"/>
                </a:solidFill>
                <a:latin typeface="Arial" charset="0"/>
              </a:endParaRPr>
            </a:p>
          </p:txBody>
        </p:sp>
        <p:sp>
          <p:nvSpPr>
            <p:cNvPr id="25" name="Line 37"/>
            <p:cNvSpPr>
              <a:spLocks noChangeShapeType="1"/>
            </p:cNvSpPr>
            <p:nvPr/>
          </p:nvSpPr>
          <p:spPr bwMode="auto">
            <a:xfrm>
              <a:off x="1978" y="2047"/>
              <a:ext cx="1392" cy="528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38"/>
            <p:cNvSpPr>
              <a:spLocks noChangeShapeType="1"/>
            </p:cNvSpPr>
            <p:nvPr/>
          </p:nvSpPr>
          <p:spPr bwMode="auto">
            <a:xfrm>
              <a:off x="1966" y="2083"/>
              <a:ext cx="1392" cy="52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39"/>
            <p:cNvSpPr>
              <a:spLocks noChangeShapeType="1"/>
            </p:cNvSpPr>
            <p:nvPr/>
          </p:nvSpPr>
          <p:spPr bwMode="auto">
            <a:xfrm>
              <a:off x="2008" y="2023"/>
              <a:ext cx="1392" cy="528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" name="Text Box 40"/>
          <p:cNvSpPr txBox="1">
            <a:spLocks noChangeArrowheads="1"/>
          </p:cNvSpPr>
          <p:nvPr/>
        </p:nvSpPr>
        <p:spPr bwMode="auto">
          <a:xfrm>
            <a:off x="2362200" y="1447800"/>
            <a:ext cx="2354263" cy="36195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1600">
                <a:solidFill>
                  <a:srgbClr val="006600"/>
                </a:solidFill>
                <a:latin typeface="Arial" charset="0"/>
              </a:rPr>
              <a:t>1.4 GeV proton beam</a:t>
            </a:r>
            <a:endParaRPr lang="en-GB" altLang="en-US" sz="1600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29" name="Text Box 41"/>
          <p:cNvSpPr txBox="1">
            <a:spLocks noChangeArrowheads="1"/>
          </p:cNvSpPr>
          <p:nvPr/>
        </p:nvSpPr>
        <p:spPr bwMode="auto">
          <a:xfrm>
            <a:off x="228600" y="5562600"/>
            <a:ext cx="1143000" cy="36195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1600">
                <a:solidFill>
                  <a:srgbClr val="006600"/>
                </a:solidFill>
                <a:latin typeface="Arial" charset="0"/>
              </a:rPr>
              <a:t>MNIBALL</a:t>
            </a:r>
            <a:endParaRPr lang="en-GB" altLang="en-US" sz="1600">
              <a:solidFill>
                <a:srgbClr val="0066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0" y="760412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0" y="795051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0" y="6211824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64" descr="dem4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 flipH="1">
            <a:off x="64008" y="6294120"/>
            <a:ext cx="527959" cy="51392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19191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089528" y="152400"/>
            <a:ext cx="96494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Yields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2000" y="6229957"/>
            <a:ext cx="2912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200" dirty="0" smtClean="0">
                <a:latin typeface="Book Antiqua" pitchFamily="18" charset="0"/>
              </a:rPr>
              <a:t>A. </a:t>
            </a:r>
            <a:r>
              <a:rPr lang="en-US" sz="1200" dirty="0" err="1" smtClean="0">
                <a:latin typeface="Book Antiqua" pitchFamily="18" charset="0"/>
              </a:rPr>
              <a:t>Lagoyannis</a:t>
            </a:r>
            <a:endParaRPr lang="en-US" sz="1200" dirty="0" smtClean="0">
              <a:latin typeface="Book Antiqua" pitchFamily="18" charset="0"/>
            </a:endParaRP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Institute of Nuclear and Particle Physics</a:t>
            </a: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NCSR “</a:t>
            </a:r>
            <a:r>
              <a:rPr lang="en-US" sz="1200" dirty="0" err="1" smtClean="0">
                <a:latin typeface="Book Antiqua" pitchFamily="18" charset="0"/>
              </a:rPr>
              <a:t>Demokritos</a:t>
            </a:r>
            <a:r>
              <a:rPr lang="en-US" sz="1200" dirty="0" smtClean="0">
                <a:latin typeface="Book Antiqua" pitchFamily="18" charset="0"/>
              </a:rPr>
              <a:t>”</a:t>
            </a:r>
            <a:endParaRPr lang="en-US" sz="1200" dirty="0">
              <a:latin typeface="Book Antiqua" pitchFamily="18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449" y="828742"/>
            <a:ext cx="6934200" cy="530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836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0" y="760412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0" y="795051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0" y="6211824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64" descr="dem4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 flipH="1">
            <a:off x="64008" y="6294120"/>
            <a:ext cx="527959" cy="51392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19191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321882" y="152400"/>
            <a:ext cx="250023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Physics case: </a:t>
            </a:r>
            <a:r>
              <a:rPr lang="en-US" sz="26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68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Ni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2000" y="6229957"/>
            <a:ext cx="2912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200" dirty="0" smtClean="0">
                <a:latin typeface="Book Antiqua" pitchFamily="18" charset="0"/>
              </a:rPr>
              <a:t>A. </a:t>
            </a:r>
            <a:r>
              <a:rPr lang="en-US" sz="1200" dirty="0" err="1" smtClean="0">
                <a:latin typeface="Book Antiqua" pitchFamily="18" charset="0"/>
              </a:rPr>
              <a:t>Lagoyannis</a:t>
            </a:r>
            <a:endParaRPr lang="en-US" sz="1200" dirty="0" smtClean="0">
              <a:latin typeface="Book Antiqua" pitchFamily="18" charset="0"/>
            </a:endParaRP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Institute of Nuclear and Particle Physics</a:t>
            </a: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NCSR “</a:t>
            </a:r>
            <a:r>
              <a:rPr lang="en-US" sz="1200" dirty="0" err="1" smtClean="0">
                <a:latin typeface="Book Antiqua" pitchFamily="18" charset="0"/>
              </a:rPr>
              <a:t>Demokritos</a:t>
            </a:r>
            <a:r>
              <a:rPr lang="en-US" sz="1200" dirty="0" smtClean="0">
                <a:latin typeface="Book Antiqua" pitchFamily="18" charset="0"/>
              </a:rPr>
              <a:t>”</a:t>
            </a:r>
            <a:endParaRPr lang="en-US" sz="1200" dirty="0">
              <a:latin typeface="Book Antiqua" pitchFamily="18" charset="0"/>
            </a:endParaRP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76200" y="1752600"/>
            <a:ext cx="5656263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>
              <a:buSzPct val="55000"/>
              <a:buFont typeface="Wingdings" pitchFamily="2" charset="2"/>
              <a:buBlip>
                <a:blip r:embed="rId3"/>
              </a:buBlip>
            </a:pPr>
            <a:r>
              <a:rPr lang="en-US" altLang="en-US" sz="1600" b="0" dirty="0">
                <a:latin typeface="Tahoma" pitchFamily="34" charset="0"/>
              </a:rPr>
              <a:t>  </a:t>
            </a:r>
            <a:r>
              <a:rPr lang="en-US" altLang="en-US" sz="1800" b="0" dirty="0">
                <a:latin typeface="Tahoma" pitchFamily="34" charset="0"/>
              </a:rPr>
              <a:t>First excited state 0</a:t>
            </a:r>
            <a:r>
              <a:rPr lang="en-US" altLang="en-US" sz="1800" b="0" baseline="30000" dirty="0">
                <a:latin typeface="Tahoma" pitchFamily="34" charset="0"/>
              </a:rPr>
              <a:t>+</a:t>
            </a:r>
            <a:r>
              <a:rPr lang="en-US" altLang="en-US" sz="1800" b="0" dirty="0">
                <a:latin typeface="Tahoma" pitchFamily="34" charset="0"/>
              </a:rPr>
              <a:t> at higher energies</a:t>
            </a:r>
          </a:p>
          <a:p>
            <a:pPr eaLnBrk="1" hangingPunct="1">
              <a:buSzPct val="50000"/>
              <a:buFont typeface="Wingdings" pitchFamily="2" charset="2"/>
              <a:buBlip>
                <a:blip r:embed="rId3"/>
              </a:buBlip>
            </a:pPr>
            <a:r>
              <a:rPr lang="en-US" altLang="en-US" sz="1800" b="0" dirty="0">
                <a:latin typeface="Tahoma" pitchFamily="34" charset="0"/>
              </a:rPr>
              <a:t> The 2</a:t>
            </a:r>
            <a:r>
              <a:rPr lang="en-US" altLang="en-US" sz="1800" b="0" baseline="30000" dirty="0">
                <a:latin typeface="Tahoma" pitchFamily="34" charset="0"/>
              </a:rPr>
              <a:t>+</a:t>
            </a:r>
            <a:r>
              <a:rPr lang="en-US" altLang="en-US" sz="1800" b="0" dirty="0">
                <a:latin typeface="Tahoma" pitchFamily="34" charset="0"/>
              </a:rPr>
              <a:t> state at larger excitation energy </a:t>
            </a:r>
          </a:p>
          <a:p>
            <a:pPr eaLnBrk="1" hangingPunct="1">
              <a:buSzPct val="50000"/>
              <a:buFont typeface="Wingdings" pitchFamily="2" charset="2"/>
              <a:buBlip>
                <a:blip r:embed="rId3"/>
              </a:buBlip>
            </a:pPr>
            <a:r>
              <a:rPr lang="en-US" altLang="en-US" sz="1800" b="0" dirty="0">
                <a:latin typeface="Tahoma" pitchFamily="34" charset="0"/>
              </a:rPr>
              <a:t> Small B(E2, 0</a:t>
            </a:r>
            <a:r>
              <a:rPr lang="en-US" altLang="en-US" sz="1800" b="0" baseline="30000" dirty="0">
                <a:latin typeface="Tahoma" pitchFamily="34" charset="0"/>
              </a:rPr>
              <a:t>+       </a:t>
            </a:r>
            <a:r>
              <a:rPr lang="en-US" altLang="en-US" sz="1800" b="0" dirty="0">
                <a:latin typeface="Tahoma" pitchFamily="34" charset="0"/>
              </a:rPr>
              <a:t>2</a:t>
            </a:r>
            <a:r>
              <a:rPr lang="en-US" altLang="en-US" sz="1800" b="0" baseline="30000" dirty="0">
                <a:latin typeface="Tahoma" pitchFamily="34" charset="0"/>
              </a:rPr>
              <a:t>+</a:t>
            </a:r>
            <a:r>
              <a:rPr lang="en-US" altLang="en-US" sz="1800" b="0" dirty="0">
                <a:latin typeface="Tahoma" pitchFamily="34" charset="0"/>
              </a:rPr>
              <a:t>)  </a:t>
            </a:r>
          </a:p>
          <a:p>
            <a:pPr eaLnBrk="1" hangingPunct="1">
              <a:buSzPct val="50000"/>
              <a:buFont typeface="Wingdings" pitchFamily="2" charset="2"/>
              <a:buBlip>
                <a:blip r:embed="rId3"/>
              </a:buBlip>
            </a:pPr>
            <a:r>
              <a:rPr lang="en-US" altLang="en-US" sz="1800" b="0" dirty="0">
                <a:solidFill>
                  <a:srgbClr val="FF0000"/>
                </a:solidFill>
                <a:latin typeface="Tahoma" pitchFamily="34" charset="0"/>
              </a:rPr>
              <a:t> No irregularity at the S</a:t>
            </a:r>
            <a:r>
              <a:rPr lang="en-US" altLang="en-US" sz="1800" b="0" baseline="-25000" dirty="0">
                <a:solidFill>
                  <a:srgbClr val="FF0000"/>
                </a:solidFill>
                <a:latin typeface="Tahoma" pitchFamily="34" charset="0"/>
              </a:rPr>
              <a:t>2n</a:t>
            </a:r>
            <a:r>
              <a:rPr lang="en-US" altLang="en-US" sz="1800" b="0" dirty="0">
                <a:solidFill>
                  <a:srgbClr val="FF0000"/>
                </a:solidFill>
                <a:latin typeface="Tahoma" pitchFamily="34" charset="0"/>
              </a:rPr>
              <a:t> or at the binding energies</a:t>
            </a:r>
          </a:p>
          <a:p>
            <a:pPr eaLnBrk="1" hangingPunct="1">
              <a:buSzPct val="50000"/>
              <a:buFont typeface="Wingdings" pitchFamily="2" charset="2"/>
              <a:buBlip>
                <a:blip r:embed="rId3"/>
              </a:buBlip>
            </a:pPr>
            <a:r>
              <a:rPr lang="en-US" altLang="en-US" sz="1800" b="0" dirty="0">
                <a:solidFill>
                  <a:srgbClr val="FF0000"/>
                </a:solidFill>
                <a:latin typeface="Tahoma" pitchFamily="34" charset="0"/>
              </a:rPr>
              <a:t> Fragile nature of the N=40 subshell closure</a:t>
            </a:r>
          </a:p>
          <a:p>
            <a:pPr eaLnBrk="1" hangingPunct="1">
              <a:buSzPct val="50000"/>
              <a:buFont typeface="Wingdings" pitchFamily="2" charset="2"/>
              <a:buBlip>
                <a:blip r:embed="rId3"/>
              </a:buBlip>
            </a:pPr>
            <a:r>
              <a:rPr lang="en-US" altLang="en-US" sz="1800" b="0" dirty="0">
                <a:solidFill>
                  <a:srgbClr val="FF0000"/>
                </a:solidFill>
                <a:latin typeface="Tahoma" pitchFamily="34" charset="0"/>
              </a:rPr>
              <a:t> Other reasons for the small observed B(E2, 0</a:t>
            </a:r>
            <a:r>
              <a:rPr lang="en-US" altLang="en-US" sz="1800" b="0" baseline="30000" dirty="0">
                <a:solidFill>
                  <a:srgbClr val="FF0000"/>
                </a:solidFill>
                <a:latin typeface="Tahoma" pitchFamily="34" charset="0"/>
              </a:rPr>
              <a:t>+       </a:t>
            </a:r>
            <a:r>
              <a:rPr lang="en-US" altLang="en-US" sz="1800" b="0" dirty="0">
                <a:solidFill>
                  <a:srgbClr val="FF0000"/>
                </a:solidFill>
                <a:latin typeface="Tahoma" pitchFamily="34" charset="0"/>
              </a:rPr>
              <a:t>2</a:t>
            </a:r>
            <a:r>
              <a:rPr lang="en-US" altLang="en-US" sz="1800" b="0" baseline="30000" dirty="0">
                <a:solidFill>
                  <a:srgbClr val="FF0000"/>
                </a:solidFill>
                <a:latin typeface="Tahoma" pitchFamily="34" charset="0"/>
              </a:rPr>
              <a:t>+</a:t>
            </a:r>
            <a:r>
              <a:rPr lang="en-US" altLang="en-US" sz="1800" b="0" dirty="0">
                <a:solidFill>
                  <a:srgbClr val="FF0000"/>
                </a:solidFill>
                <a:latin typeface="Tahoma" pitchFamily="34" charset="0"/>
              </a:rPr>
              <a:t>)</a:t>
            </a:r>
            <a:endParaRPr lang="en-GB" altLang="en-US" sz="1800" b="0" dirty="0">
              <a:solidFill>
                <a:srgbClr val="FF0000"/>
              </a:solidFill>
              <a:latin typeface="Tahoma" pitchFamily="34" charset="0"/>
            </a:endParaRPr>
          </a:p>
        </p:txBody>
      </p:sp>
      <p:pic>
        <p:nvPicPr>
          <p:cNvPr id="21" name="Picture 2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371600"/>
            <a:ext cx="3352800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248400" y="4419600"/>
            <a:ext cx="2257425" cy="1814513"/>
            <a:chOff x="6172200" y="4724400"/>
            <a:chExt cx="2257425" cy="1814513"/>
          </a:xfrm>
        </p:grpSpPr>
        <p:sp>
          <p:nvSpPr>
            <p:cNvPr id="26" name="Text Box 30"/>
            <p:cNvSpPr txBox="1">
              <a:spLocks noChangeArrowheads="1"/>
            </p:cNvSpPr>
            <p:nvPr/>
          </p:nvSpPr>
          <p:spPr bwMode="auto">
            <a:xfrm>
              <a:off x="7210425" y="6172200"/>
              <a:ext cx="56832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800" b="0" baseline="30000">
                  <a:latin typeface="Arial" charset="0"/>
                </a:rPr>
                <a:t>68</a:t>
              </a:r>
              <a:r>
                <a:rPr lang="en-US" altLang="en-US" sz="1800" b="0">
                  <a:latin typeface="Arial" charset="0"/>
                </a:rPr>
                <a:t>Ni</a:t>
              </a:r>
              <a:endParaRPr lang="en-GB" altLang="en-US" sz="1800" b="0">
                <a:latin typeface="Arial" charset="0"/>
              </a:endParaRPr>
            </a:p>
          </p:txBody>
        </p:sp>
        <p:sp>
          <p:nvSpPr>
            <p:cNvPr id="27" name="Line 31"/>
            <p:cNvSpPr>
              <a:spLocks noChangeShapeType="1"/>
            </p:cNvSpPr>
            <p:nvPr/>
          </p:nvSpPr>
          <p:spPr bwMode="auto">
            <a:xfrm>
              <a:off x="6524625" y="4724400"/>
              <a:ext cx="0" cy="137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32"/>
            <p:cNvSpPr>
              <a:spLocks noChangeShapeType="1"/>
            </p:cNvSpPr>
            <p:nvPr/>
          </p:nvSpPr>
          <p:spPr bwMode="auto">
            <a:xfrm>
              <a:off x="7286625" y="4724400"/>
              <a:ext cx="0" cy="137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33"/>
            <p:cNvSpPr>
              <a:spLocks noChangeShapeType="1"/>
            </p:cNvSpPr>
            <p:nvPr/>
          </p:nvSpPr>
          <p:spPr bwMode="auto">
            <a:xfrm>
              <a:off x="8429625" y="4724400"/>
              <a:ext cx="0" cy="137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34"/>
            <p:cNvSpPr>
              <a:spLocks noChangeShapeType="1"/>
            </p:cNvSpPr>
            <p:nvPr/>
          </p:nvSpPr>
          <p:spPr bwMode="auto">
            <a:xfrm>
              <a:off x="7667625" y="4724400"/>
              <a:ext cx="0" cy="137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35"/>
            <p:cNvSpPr>
              <a:spLocks noChangeShapeType="1"/>
            </p:cNvSpPr>
            <p:nvPr/>
          </p:nvSpPr>
          <p:spPr bwMode="auto">
            <a:xfrm>
              <a:off x="6524625" y="59436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36"/>
            <p:cNvSpPr>
              <a:spLocks noChangeShapeType="1"/>
            </p:cNvSpPr>
            <p:nvPr/>
          </p:nvSpPr>
          <p:spPr bwMode="auto">
            <a:xfrm>
              <a:off x="6524625" y="57912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37"/>
            <p:cNvSpPr>
              <a:spLocks noChangeShapeType="1"/>
            </p:cNvSpPr>
            <p:nvPr/>
          </p:nvSpPr>
          <p:spPr bwMode="auto">
            <a:xfrm>
              <a:off x="6524625" y="51054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38"/>
            <p:cNvSpPr>
              <a:spLocks noChangeShapeType="1"/>
            </p:cNvSpPr>
            <p:nvPr/>
          </p:nvSpPr>
          <p:spPr bwMode="auto">
            <a:xfrm>
              <a:off x="6524625" y="52578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39"/>
            <p:cNvSpPr>
              <a:spLocks noChangeShapeType="1"/>
            </p:cNvSpPr>
            <p:nvPr/>
          </p:nvSpPr>
          <p:spPr bwMode="auto">
            <a:xfrm>
              <a:off x="6524625" y="54102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40"/>
            <p:cNvSpPr>
              <a:spLocks noChangeShapeType="1"/>
            </p:cNvSpPr>
            <p:nvPr/>
          </p:nvSpPr>
          <p:spPr bwMode="auto">
            <a:xfrm>
              <a:off x="7667625" y="51054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41"/>
            <p:cNvSpPr>
              <a:spLocks noChangeShapeType="1"/>
            </p:cNvSpPr>
            <p:nvPr/>
          </p:nvSpPr>
          <p:spPr bwMode="auto">
            <a:xfrm>
              <a:off x="7667625" y="54864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42"/>
            <p:cNvSpPr>
              <a:spLocks noChangeShapeType="1"/>
            </p:cNvSpPr>
            <p:nvPr/>
          </p:nvSpPr>
          <p:spPr bwMode="auto">
            <a:xfrm>
              <a:off x="7667625" y="56388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43"/>
            <p:cNvSpPr>
              <a:spLocks noChangeShapeType="1"/>
            </p:cNvSpPr>
            <p:nvPr/>
          </p:nvSpPr>
          <p:spPr bwMode="auto">
            <a:xfrm>
              <a:off x="7667625" y="57912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 Box 44"/>
            <p:cNvSpPr txBox="1">
              <a:spLocks noChangeArrowheads="1"/>
            </p:cNvSpPr>
            <p:nvPr/>
          </p:nvSpPr>
          <p:spPr bwMode="auto">
            <a:xfrm>
              <a:off x="6172200" y="5794375"/>
              <a:ext cx="411163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200" b="0">
                  <a:latin typeface="Arial" charset="0"/>
                </a:rPr>
                <a:t>d</a:t>
              </a:r>
              <a:r>
                <a:rPr lang="en-US" altLang="en-US" sz="1200" b="0" baseline="-25000">
                  <a:latin typeface="Arial" charset="0"/>
                </a:rPr>
                <a:t>3/2</a:t>
              </a:r>
              <a:endParaRPr lang="en-GB" altLang="en-US" sz="1200" b="0" baseline="-25000">
                <a:latin typeface="Arial" charset="0"/>
              </a:endParaRPr>
            </a:p>
          </p:txBody>
        </p:sp>
        <p:sp>
          <p:nvSpPr>
            <p:cNvPr id="41" name="Text Box 45"/>
            <p:cNvSpPr txBox="1">
              <a:spLocks noChangeArrowheads="1"/>
            </p:cNvSpPr>
            <p:nvPr/>
          </p:nvSpPr>
          <p:spPr bwMode="auto">
            <a:xfrm>
              <a:off x="6200775" y="5638800"/>
              <a:ext cx="369888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200" b="0">
                  <a:latin typeface="Arial" charset="0"/>
                </a:rPr>
                <a:t>f</a:t>
              </a:r>
              <a:r>
                <a:rPr lang="en-US" altLang="en-US" sz="1200" b="0" baseline="-25000">
                  <a:latin typeface="Arial" charset="0"/>
                </a:rPr>
                <a:t>7/2</a:t>
              </a:r>
              <a:endParaRPr lang="en-GB" altLang="en-US" sz="1200" b="0" baseline="-25000">
                <a:latin typeface="Arial" charset="0"/>
              </a:endParaRPr>
            </a:p>
          </p:txBody>
        </p:sp>
        <p:sp>
          <p:nvSpPr>
            <p:cNvPr id="42" name="Text Box 46"/>
            <p:cNvSpPr txBox="1">
              <a:spLocks noChangeArrowheads="1"/>
            </p:cNvSpPr>
            <p:nvPr/>
          </p:nvSpPr>
          <p:spPr bwMode="auto">
            <a:xfrm>
              <a:off x="6191250" y="5238750"/>
              <a:ext cx="411163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200" b="0">
                  <a:latin typeface="Arial" charset="0"/>
                </a:rPr>
                <a:t>p</a:t>
              </a:r>
              <a:r>
                <a:rPr lang="en-US" altLang="en-US" sz="1200" b="0" baseline="-25000">
                  <a:latin typeface="Arial" charset="0"/>
                </a:rPr>
                <a:t>3/2</a:t>
              </a:r>
              <a:endParaRPr lang="en-GB" altLang="en-US" sz="1200" b="0" baseline="-25000">
                <a:latin typeface="Arial" charset="0"/>
              </a:endParaRPr>
            </a:p>
          </p:txBody>
        </p:sp>
        <p:sp>
          <p:nvSpPr>
            <p:cNvPr id="43" name="Text Box 47"/>
            <p:cNvSpPr txBox="1">
              <a:spLocks noChangeArrowheads="1"/>
            </p:cNvSpPr>
            <p:nvPr/>
          </p:nvSpPr>
          <p:spPr bwMode="auto">
            <a:xfrm>
              <a:off x="6210300" y="5067300"/>
              <a:ext cx="369888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200" b="0">
                  <a:latin typeface="Arial" charset="0"/>
                </a:rPr>
                <a:t>f</a:t>
              </a:r>
              <a:r>
                <a:rPr lang="en-US" altLang="en-US" sz="1200" b="0" baseline="-25000">
                  <a:latin typeface="Arial" charset="0"/>
                </a:rPr>
                <a:t>5/2</a:t>
              </a:r>
              <a:endParaRPr lang="en-GB" altLang="en-US" sz="1200" b="0" baseline="-25000">
                <a:latin typeface="Arial" charset="0"/>
              </a:endParaRPr>
            </a:p>
          </p:txBody>
        </p:sp>
        <p:sp>
          <p:nvSpPr>
            <p:cNvPr id="44" name="Text Box 48"/>
            <p:cNvSpPr txBox="1">
              <a:spLocks noChangeArrowheads="1"/>
            </p:cNvSpPr>
            <p:nvPr/>
          </p:nvSpPr>
          <p:spPr bwMode="auto">
            <a:xfrm>
              <a:off x="6181725" y="4914900"/>
              <a:ext cx="411163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200" b="0">
                  <a:latin typeface="Arial" charset="0"/>
                </a:rPr>
                <a:t>p</a:t>
              </a:r>
              <a:r>
                <a:rPr lang="en-US" altLang="en-US" sz="1200" b="0" baseline="-25000">
                  <a:latin typeface="Arial" charset="0"/>
                </a:rPr>
                <a:t>1/2</a:t>
              </a:r>
              <a:endParaRPr lang="en-GB" altLang="en-US" sz="1200" b="0" baseline="-25000">
                <a:latin typeface="Arial" charset="0"/>
              </a:endParaRPr>
            </a:p>
          </p:txBody>
        </p:sp>
        <p:sp>
          <p:nvSpPr>
            <p:cNvPr id="45" name="Rectangle 49"/>
            <p:cNvSpPr>
              <a:spLocks noChangeArrowheads="1"/>
            </p:cNvSpPr>
            <p:nvPr/>
          </p:nvSpPr>
          <p:spPr bwMode="auto">
            <a:xfrm>
              <a:off x="6448425" y="5648325"/>
              <a:ext cx="933450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200" b="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●●●●●●●●</a:t>
              </a:r>
              <a:r>
                <a:rPr lang="en-GB" altLang="en-US" sz="900" b="0">
                  <a:solidFill>
                    <a:schemeClr val="accent2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6" name="Rectangle 50"/>
            <p:cNvSpPr>
              <a:spLocks noChangeArrowheads="1"/>
            </p:cNvSpPr>
            <p:nvPr/>
          </p:nvSpPr>
          <p:spPr bwMode="auto">
            <a:xfrm>
              <a:off x="6638925" y="5800725"/>
              <a:ext cx="609600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200" b="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●●●●</a:t>
              </a:r>
              <a:endParaRPr lang="en-GB" altLang="en-US" sz="900" b="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47" name="Text Box 51"/>
            <p:cNvSpPr txBox="1">
              <a:spLocks noChangeArrowheads="1"/>
            </p:cNvSpPr>
            <p:nvPr/>
          </p:nvSpPr>
          <p:spPr bwMode="auto">
            <a:xfrm>
              <a:off x="6705600" y="5438775"/>
              <a:ext cx="381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400" b="0">
                  <a:latin typeface="Arial" charset="0"/>
                </a:rPr>
                <a:t>28</a:t>
              </a:r>
              <a:endParaRPr lang="en-GB" altLang="en-US" sz="1400" b="0">
                <a:latin typeface="Arial" charset="0"/>
              </a:endParaRPr>
            </a:p>
          </p:txBody>
        </p:sp>
        <p:sp>
          <p:nvSpPr>
            <p:cNvPr id="48" name="Text Box 52"/>
            <p:cNvSpPr txBox="1">
              <a:spLocks noChangeArrowheads="1"/>
            </p:cNvSpPr>
            <p:nvPr/>
          </p:nvSpPr>
          <p:spPr bwMode="auto">
            <a:xfrm>
              <a:off x="7337425" y="5634038"/>
              <a:ext cx="411163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200" b="0">
                  <a:latin typeface="Arial" charset="0"/>
                </a:rPr>
                <a:t>p</a:t>
              </a:r>
              <a:r>
                <a:rPr lang="en-US" altLang="en-US" sz="1200" b="0" baseline="-25000">
                  <a:latin typeface="Arial" charset="0"/>
                </a:rPr>
                <a:t>3/2</a:t>
              </a:r>
              <a:endParaRPr lang="en-GB" altLang="en-US" sz="1200" b="0" baseline="-25000">
                <a:latin typeface="Arial" charset="0"/>
              </a:endParaRPr>
            </a:p>
          </p:txBody>
        </p:sp>
        <p:sp>
          <p:nvSpPr>
            <p:cNvPr id="49" name="Text Box 53"/>
            <p:cNvSpPr txBox="1">
              <a:spLocks noChangeArrowheads="1"/>
            </p:cNvSpPr>
            <p:nvPr/>
          </p:nvSpPr>
          <p:spPr bwMode="auto">
            <a:xfrm>
              <a:off x="7327900" y="5300663"/>
              <a:ext cx="411163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200" b="0">
                  <a:latin typeface="Arial" charset="0"/>
                </a:rPr>
                <a:t>p</a:t>
              </a:r>
              <a:r>
                <a:rPr lang="en-US" altLang="en-US" sz="1200" b="0" baseline="-25000">
                  <a:latin typeface="Arial" charset="0"/>
                </a:rPr>
                <a:t>1/2</a:t>
              </a:r>
              <a:endParaRPr lang="en-GB" altLang="en-US" sz="1200" b="0" baseline="-25000">
                <a:latin typeface="Arial" charset="0"/>
              </a:endParaRPr>
            </a:p>
          </p:txBody>
        </p:sp>
        <p:sp>
          <p:nvSpPr>
            <p:cNvPr id="50" name="Text Box 54"/>
            <p:cNvSpPr txBox="1">
              <a:spLocks noChangeArrowheads="1"/>
            </p:cNvSpPr>
            <p:nvPr/>
          </p:nvSpPr>
          <p:spPr bwMode="auto">
            <a:xfrm>
              <a:off x="7324725" y="4924425"/>
              <a:ext cx="411163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200" b="0">
                  <a:latin typeface="Arial" charset="0"/>
                </a:rPr>
                <a:t>g</a:t>
              </a:r>
              <a:r>
                <a:rPr lang="en-US" altLang="en-US" sz="1200" b="0" baseline="-25000">
                  <a:latin typeface="Arial" charset="0"/>
                </a:rPr>
                <a:t>9/2</a:t>
              </a:r>
              <a:endParaRPr lang="en-GB" altLang="en-US" sz="1200" b="0" baseline="-25000">
                <a:latin typeface="Arial" charset="0"/>
              </a:endParaRPr>
            </a:p>
          </p:txBody>
        </p:sp>
        <p:sp>
          <p:nvSpPr>
            <p:cNvPr id="51" name="Text Box 55"/>
            <p:cNvSpPr txBox="1">
              <a:spLocks noChangeArrowheads="1"/>
            </p:cNvSpPr>
            <p:nvPr/>
          </p:nvSpPr>
          <p:spPr bwMode="auto">
            <a:xfrm>
              <a:off x="7361238" y="5467350"/>
              <a:ext cx="369887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200" b="0">
                  <a:latin typeface="Arial" charset="0"/>
                </a:rPr>
                <a:t>f</a:t>
              </a:r>
              <a:r>
                <a:rPr lang="en-US" altLang="en-US" sz="1200" b="0" baseline="-25000">
                  <a:latin typeface="Arial" charset="0"/>
                </a:rPr>
                <a:t>5/2</a:t>
              </a:r>
              <a:endParaRPr lang="en-GB" altLang="en-US" sz="1200" b="0" baseline="-25000">
                <a:latin typeface="Arial" charset="0"/>
              </a:endParaRPr>
            </a:p>
          </p:txBody>
        </p:sp>
        <p:sp>
          <p:nvSpPr>
            <p:cNvPr id="52" name="Rectangle 56"/>
            <p:cNvSpPr>
              <a:spLocks noChangeArrowheads="1"/>
            </p:cNvSpPr>
            <p:nvPr/>
          </p:nvSpPr>
          <p:spPr bwMode="auto">
            <a:xfrm>
              <a:off x="7781925" y="5648325"/>
              <a:ext cx="609600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200" b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●●●●</a:t>
              </a:r>
              <a:endParaRPr lang="en-GB" altLang="en-US" sz="1200" b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53" name="Rectangle 57"/>
            <p:cNvSpPr>
              <a:spLocks noChangeArrowheads="1"/>
            </p:cNvSpPr>
            <p:nvPr/>
          </p:nvSpPr>
          <p:spPr bwMode="auto">
            <a:xfrm>
              <a:off x="7686675" y="5497513"/>
              <a:ext cx="742950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200" b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●●●●●●</a:t>
              </a:r>
              <a:r>
                <a:rPr lang="en-GB" altLang="en-US" sz="900" b="0">
                  <a:solidFill>
                    <a:srgbClr val="FF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54" name="Rectangle 58"/>
            <p:cNvSpPr>
              <a:spLocks noChangeArrowheads="1"/>
            </p:cNvSpPr>
            <p:nvPr/>
          </p:nvSpPr>
          <p:spPr bwMode="auto">
            <a:xfrm>
              <a:off x="7877175" y="5343525"/>
              <a:ext cx="428625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200" b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●●</a:t>
              </a:r>
              <a:endParaRPr lang="en-GB" altLang="en-US" sz="12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 Box 59"/>
            <p:cNvSpPr txBox="1">
              <a:spLocks noChangeArrowheads="1"/>
            </p:cNvSpPr>
            <p:nvPr/>
          </p:nvSpPr>
          <p:spPr bwMode="auto">
            <a:xfrm>
              <a:off x="7839075" y="5105400"/>
              <a:ext cx="381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n-US" altLang="en-US" sz="1400" b="0">
                  <a:latin typeface="Arial" charset="0"/>
                </a:rPr>
                <a:t>40</a:t>
              </a:r>
              <a:endParaRPr lang="en-GB" altLang="en-US" sz="1400" b="0">
                <a:latin typeface="Arial" charset="0"/>
              </a:endParaRPr>
            </a:p>
          </p:txBody>
        </p:sp>
        <p:sp>
          <p:nvSpPr>
            <p:cNvPr id="56" name="Text Box 60"/>
            <p:cNvSpPr txBox="1">
              <a:spLocks noChangeArrowheads="1"/>
            </p:cNvSpPr>
            <p:nvPr/>
          </p:nvSpPr>
          <p:spPr bwMode="auto">
            <a:xfrm>
              <a:off x="6724650" y="5953125"/>
              <a:ext cx="306388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l-GR" altLang="en-US" sz="1400" b="0">
                  <a:latin typeface="Arial" charset="0"/>
                </a:rPr>
                <a:t>π</a:t>
              </a:r>
              <a:endParaRPr lang="en-GB" altLang="en-US" sz="1400" b="0">
                <a:latin typeface="Arial" charset="0"/>
              </a:endParaRPr>
            </a:p>
          </p:txBody>
        </p:sp>
        <p:sp>
          <p:nvSpPr>
            <p:cNvPr id="57" name="Text Box 61"/>
            <p:cNvSpPr txBox="1">
              <a:spLocks noChangeArrowheads="1"/>
            </p:cNvSpPr>
            <p:nvPr/>
          </p:nvSpPr>
          <p:spPr bwMode="auto">
            <a:xfrm>
              <a:off x="7915275" y="5962650"/>
              <a:ext cx="27305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Eurostile Bold" pitchFamily="34" charset="0"/>
                </a:defRPr>
              </a:lvl9pPr>
            </a:lstStyle>
            <a:p>
              <a:pPr eaLnBrk="1" hangingPunct="1"/>
              <a:r>
                <a:rPr lang="el-GR" altLang="en-US" sz="1400" b="0">
                  <a:latin typeface="Arial" charset="0"/>
                </a:rPr>
                <a:t>ν</a:t>
              </a:r>
              <a:endParaRPr lang="en-GB" altLang="en-US" sz="1400" b="0">
                <a:latin typeface="Arial" charset="0"/>
              </a:endParaRPr>
            </a:p>
          </p:txBody>
        </p:sp>
      </p:grpSp>
      <p:pic>
        <p:nvPicPr>
          <p:cNvPr id="58" name="Picture 62" descr="D:\transferReactions\proposal\be2-e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86200"/>
            <a:ext cx="4057650" cy="1957388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 Box 63"/>
          <p:cNvSpPr txBox="1">
            <a:spLocks noChangeArrowheads="1"/>
          </p:cNvSpPr>
          <p:nvPr/>
        </p:nvSpPr>
        <p:spPr bwMode="auto">
          <a:xfrm>
            <a:off x="847725" y="762000"/>
            <a:ext cx="7600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Is the nature of the N=40 subshell closure understood?</a:t>
            </a:r>
            <a:endParaRPr lang="en-GB" altLang="en-US" b="0">
              <a:latin typeface="Arial" charset="0"/>
            </a:endParaRPr>
          </a:p>
        </p:txBody>
      </p:sp>
      <p:sp>
        <p:nvSpPr>
          <p:cNvPr id="60" name="Text Box 64"/>
          <p:cNvSpPr txBox="1">
            <a:spLocks noChangeArrowheads="1"/>
          </p:cNvSpPr>
          <p:nvPr/>
        </p:nvSpPr>
        <p:spPr bwMode="auto">
          <a:xfrm>
            <a:off x="5638800" y="3919538"/>
            <a:ext cx="3359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GB" altLang="en-US" sz="1200" b="0">
                <a:latin typeface="Arial" charset="0"/>
              </a:rPr>
              <a:t>S. Rahaman </a:t>
            </a:r>
            <a:r>
              <a:rPr lang="en-GB" altLang="en-US" sz="1200" b="0" i="1">
                <a:latin typeface="Arial" charset="0"/>
              </a:rPr>
              <a:t>et al</a:t>
            </a:r>
            <a:r>
              <a:rPr lang="en-GB" altLang="en-US" sz="1200" b="0">
                <a:latin typeface="Arial" charset="0"/>
              </a:rPr>
              <a:t>., Eur. Phys. J. A 34, 5 (2007)</a:t>
            </a:r>
          </a:p>
        </p:txBody>
      </p:sp>
      <p:sp>
        <p:nvSpPr>
          <p:cNvPr id="61" name="Line 65"/>
          <p:cNvSpPr>
            <a:spLocks noChangeShapeType="1"/>
          </p:cNvSpPr>
          <p:nvPr/>
        </p:nvSpPr>
        <p:spPr bwMode="auto">
          <a:xfrm>
            <a:off x="1790700" y="2495550"/>
            <a:ext cx="244475" cy="1588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" name="Line 66"/>
          <p:cNvSpPr>
            <a:spLocks noChangeShapeType="1"/>
          </p:cNvSpPr>
          <p:nvPr/>
        </p:nvSpPr>
        <p:spPr bwMode="auto">
          <a:xfrm>
            <a:off x="4991100" y="3314700"/>
            <a:ext cx="244475" cy="15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" name="Rectangle 67"/>
          <p:cNvSpPr>
            <a:spLocks noChangeArrowheads="1"/>
          </p:cNvSpPr>
          <p:nvPr/>
        </p:nvSpPr>
        <p:spPr bwMode="auto">
          <a:xfrm>
            <a:off x="5638800" y="1295400"/>
            <a:ext cx="3429000" cy="28956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0" y="760412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0" y="795051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0" y="6211824"/>
            <a:ext cx="9144000" cy="1588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64" descr="dem4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 flipH="1">
            <a:off x="64008" y="6294120"/>
            <a:ext cx="527959" cy="51392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19191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762000" y="6229957"/>
            <a:ext cx="2912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200" dirty="0" smtClean="0">
                <a:latin typeface="Book Antiqua" pitchFamily="18" charset="0"/>
              </a:rPr>
              <a:t>A. </a:t>
            </a:r>
            <a:r>
              <a:rPr lang="en-US" sz="1200" dirty="0" err="1" smtClean="0">
                <a:latin typeface="Book Antiqua" pitchFamily="18" charset="0"/>
              </a:rPr>
              <a:t>Lagoyannis</a:t>
            </a:r>
            <a:endParaRPr lang="en-US" sz="1200" dirty="0" smtClean="0">
              <a:latin typeface="Book Antiqua" pitchFamily="18" charset="0"/>
            </a:endParaRP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Institute of Nuclear and Particle Physics</a:t>
            </a:r>
          </a:p>
          <a:p>
            <a:pPr marL="342900" indent="-342900"/>
            <a:r>
              <a:rPr lang="en-US" sz="1200" dirty="0" smtClean="0">
                <a:latin typeface="Book Antiqua" pitchFamily="18" charset="0"/>
              </a:rPr>
              <a:t>NCSR “</a:t>
            </a:r>
            <a:r>
              <a:rPr lang="en-US" sz="1200" dirty="0" err="1" smtClean="0">
                <a:latin typeface="Book Antiqua" pitchFamily="18" charset="0"/>
              </a:rPr>
              <a:t>Demokritos</a:t>
            </a:r>
            <a:r>
              <a:rPr lang="en-US" sz="1200" dirty="0" smtClean="0">
                <a:latin typeface="Book Antiqua" pitchFamily="18" charset="0"/>
              </a:rPr>
              <a:t>”</a:t>
            </a:r>
            <a:endParaRPr lang="en-US" sz="1200" dirty="0">
              <a:latin typeface="Book Antiqua" pitchFamily="18" charset="0"/>
            </a:endParaRPr>
          </a:p>
        </p:txBody>
      </p:sp>
      <p:sp>
        <p:nvSpPr>
          <p:cNvPr id="10" name="Text Box 1052"/>
          <p:cNvSpPr txBox="1">
            <a:spLocks noChangeArrowheads="1"/>
          </p:cNvSpPr>
          <p:nvPr/>
        </p:nvSpPr>
        <p:spPr bwMode="auto">
          <a:xfrm>
            <a:off x="7188200" y="5729287"/>
            <a:ext cx="568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800" b="0" baseline="30000">
                <a:latin typeface="Arial" charset="0"/>
              </a:rPr>
              <a:t>67</a:t>
            </a:r>
            <a:r>
              <a:rPr lang="en-US" altLang="en-US" sz="1800" b="0">
                <a:latin typeface="Arial" charset="0"/>
              </a:rPr>
              <a:t>Ni</a:t>
            </a:r>
            <a:endParaRPr lang="en-GB" altLang="en-US" sz="1800" b="0">
              <a:latin typeface="Arial" charset="0"/>
            </a:endParaRPr>
          </a:p>
        </p:txBody>
      </p:sp>
      <p:sp>
        <p:nvSpPr>
          <p:cNvPr id="11" name="Line 1053"/>
          <p:cNvSpPr>
            <a:spLocks noChangeShapeType="1"/>
          </p:cNvSpPr>
          <p:nvPr/>
        </p:nvSpPr>
        <p:spPr bwMode="auto">
          <a:xfrm>
            <a:off x="6502400" y="4281487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054"/>
          <p:cNvSpPr>
            <a:spLocks noChangeShapeType="1"/>
          </p:cNvSpPr>
          <p:nvPr/>
        </p:nvSpPr>
        <p:spPr bwMode="auto">
          <a:xfrm>
            <a:off x="7264400" y="4281487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1055"/>
          <p:cNvSpPr>
            <a:spLocks noChangeShapeType="1"/>
          </p:cNvSpPr>
          <p:nvPr/>
        </p:nvSpPr>
        <p:spPr bwMode="auto">
          <a:xfrm>
            <a:off x="8407400" y="4281487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1056"/>
          <p:cNvSpPr>
            <a:spLocks noChangeShapeType="1"/>
          </p:cNvSpPr>
          <p:nvPr/>
        </p:nvSpPr>
        <p:spPr bwMode="auto">
          <a:xfrm>
            <a:off x="7645400" y="4281487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1057"/>
          <p:cNvSpPr>
            <a:spLocks noChangeShapeType="1"/>
          </p:cNvSpPr>
          <p:nvPr/>
        </p:nvSpPr>
        <p:spPr bwMode="auto">
          <a:xfrm>
            <a:off x="6502400" y="5500687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1058"/>
          <p:cNvSpPr>
            <a:spLocks noChangeShapeType="1"/>
          </p:cNvSpPr>
          <p:nvPr/>
        </p:nvSpPr>
        <p:spPr bwMode="auto">
          <a:xfrm>
            <a:off x="6502400" y="5348287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1059"/>
          <p:cNvSpPr>
            <a:spLocks noChangeShapeType="1"/>
          </p:cNvSpPr>
          <p:nvPr/>
        </p:nvSpPr>
        <p:spPr bwMode="auto">
          <a:xfrm>
            <a:off x="6502400" y="4662487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1060"/>
          <p:cNvSpPr>
            <a:spLocks noChangeShapeType="1"/>
          </p:cNvSpPr>
          <p:nvPr/>
        </p:nvSpPr>
        <p:spPr bwMode="auto">
          <a:xfrm>
            <a:off x="6502400" y="4814887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061"/>
          <p:cNvSpPr>
            <a:spLocks noChangeShapeType="1"/>
          </p:cNvSpPr>
          <p:nvPr/>
        </p:nvSpPr>
        <p:spPr bwMode="auto">
          <a:xfrm>
            <a:off x="6502400" y="4967287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062"/>
          <p:cNvSpPr>
            <a:spLocks noChangeShapeType="1"/>
          </p:cNvSpPr>
          <p:nvPr/>
        </p:nvSpPr>
        <p:spPr bwMode="auto">
          <a:xfrm>
            <a:off x="7645400" y="4662487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1063"/>
          <p:cNvSpPr>
            <a:spLocks noChangeShapeType="1"/>
          </p:cNvSpPr>
          <p:nvPr/>
        </p:nvSpPr>
        <p:spPr bwMode="auto">
          <a:xfrm>
            <a:off x="7645400" y="5043487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064"/>
          <p:cNvSpPr>
            <a:spLocks noChangeShapeType="1"/>
          </p:cNvSpPr>
          <p:nvPr/>
        </p:nvSpPr>
        <p:spPr bwMode="auto">
          <a:xfrm>
            <a:off x="7645400" y="5195887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1065"/>
          <p:cNvSpPr>
            <a:spLocks noChangeShapeType="1"/>
          </p:cNvSpPr>
          <p:nvPr/>
        </p:nvSpPr>
        <p:spPr bwMode="auto">
          <a:xfrm>
            <a:off x="7645400" y="5348287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Text Box 1066"/>
          <p:cNvSpPr txBox="1">
            <a:spLocks noChangeArrowheads="1"/>
          </p:cNvSpPr>
          <p:nvPr/>
        </p:nvSpPr>
        <p:spPr bwMode="auto">
          <a:xfrm>
            <a:off x="6149975" y="5351462"/>
            <a:ext cx="4111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200" b="0">
                <a:latin typeface="Arial" charset="0"/>
              </a:rPr>
              <a:t>d</a:t>
            </a:r>
            <a:r>
              <a:rPr lang="en-US" altLang="en-US" sz="1200" b="0" baseline="-25000">
                <a:latin typeface="Arial" charset="0"/>
              </a:rPr>
              <a:t>3/2</a:t>
            </a:r>
            <a:endParaRPr lang="en-GB" altLang="en-US" sz="1200" b="0" baseline="-25000">
              <a:latin typeface="Arial" charset="0"/>
            </a:endParaRPr>
          </a:p>
        </p:txBody>
      </p:sp>
      <p:sp>
        <p:nvSpPr>
          <p:cNvPr id="30" name="Text Box 1067"/>
          <p:cNvSpPr txBox="1">
            <a:spLocks noChangeArrowheads="1"/>
          </p:cNvSpPr>
          <p:nvPr/>
        </p:nvSpPr>
        <p:spPr bwMode="auto">
          <a:xfrm>
            <a:off x="6178550" y="5195887"/>
            <a:ext cx="3698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200" b="0">
                <a:latin typeface="Arial" charset="0"/>
              </a:rPr>
              <a:t>f</a:t>
            </a:r>
            <a:r>
              <a:rPr lang="en-US" altLang="en-US" sz="1200" b="0" baseline="-25000">
                <a:latin typeface="Arial" charset="0"/>
              </a:rPr>
              <a:t>7/2</a:t>
            </a:r>
            <a:endParaRPr lang="en-GB" altLang="en-US" sz="1200" b="0" baseline="-25000">
              <a:latin typeface="Arial" charset="0"/>
            </a:endParaRPr>
          </a:p>
        </p:txBody>
      </p:sp>
      <p:sp>
        <p:nvSpPr>
          <p:cNvPr id="31" name="Text Box 1068"/>
          <p:cNvSpPr txBox="1">
            <a:spLocks noChangeArrowheads="1"/>
          </p:cNvSpPr>
          <p:nvPr/>
        </p:nvSpPr>
        <p:spPr bwMode="auto">
          <a:xfrm>
            <a:off x="6169025" y="4795837"/>
            <a:ext cx="4111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200" b="0">
                <a:latin typeface="Arial" charset="0"/>
              </a:rPr>
              <a:t>p</a:t>
            </a:r>
            <a:r>
              <a:rPr lang="en-US" altLang="en-US" sz="1200" b="0" baseline="-25000">
                <a:latin typeface="Arial" charset="0"/>
              </a:rPr>
              <a:t>3/2</a:t>
            </a:r>
            <a:endParaRPr lang="en-GB" altLang="en-US" sz="1200" b="0" baseline="-25000">
              <a:latin typeface="Arial" charset="0"/>
            </a:endParaRPr>
          </a:p>
        </p:txBody>
      </p:sp>
      <p:sp>
        <p:nvSpPr>
          <p:cNvPr id="32" name="Text Box 1069"/>
          <p:cNvSpPr txBox="1">
            <a:spLocks noChangeArrowheads="1"/>
          </p:cNvSpPr>
          <p:nvPr/>
        </p:nvSpPr>
        <p:spPr bwMode="auto">
          <a:xfrm>
            <a:off x="6188075" y="4624387"/>
            <a:ext cx="3698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200" b="0">
                <a:latin typeface="Arial" charset="0"/>
              </a:rPr>
              <a:t>f</a:t>
            </a:r>
            <a:r>
              <a:rPr lang="en-US" altLang="en-US" sz="1200" b="0" baseline="-25000">
                <a:latin typeface="Arial" charset="0"/>
              </a:rPr>
              <a:t>5/2</a:t>
            </a:r>
            <a:endParaRPr lang="en-GB" altLang="en-US" sz="1200" b="0" baseline="-25000">
              <a:latin typeface="Arial" charset="0"/>
            </a:endParaRPr>
          </a:p>
        </p:txBody>
      </p:sp>
      <p:sp>
        <p:nvSpPr>
          <p:cNvPr id="33" name="Text Box 1070"/>
          <p:cNvSpPr txBox="1">
            <a:spLocks noChangeArrowheads="1"/>
          </p:cNvSpPr>
          <p:nvPr/>
        </p:nvSpPr>
        <p:spPr bwMode="auto">
          <a:xfrm>
            <a:off x="6159500" y="4471987"/>
            <a:ext cx="4111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200" b="0">
                <a:latin typeface="Arial" charset="0"/>
              </a:rPr>
              <a:t>p</a:t>
            </a:r>
            <a:r>
              <a:rPr lang="en-US" altLang="en-US" sz="1200" b="0" baseline="-25000">
                <a:latin typeface="Arial" charset="0"/>
              </a:rPr>
              <a:t>1/2</a:t>
            </a:r>
            <a:endParaRPr lang="en-GB" altLang="en-US" sz="1200" b="0" baseline="-25000">
              <a:latin typeface="Arial" charset="0"/>
            </a:endParaRPr>
          </a:p>
        </p:txBody>
      </p:sp>
      <p:sp>
        <p:nvSpPr>
          <p:cNvPr id="34" name="Rectangle 1071"/>
          <p:cNvSpPr>
            <a:spLocks noChangeArrowheads="1"/>
          </p:cNvSpPr>
          <p:nvPr/>
        </p:nvSpPr>
        <p:spPr bwMode="auto">
          <a:xfrm>
            <a:off x="6426200" y="5205412"/>
            <a:ext cx="9334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200" b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●●●●●●●●</a:t>
            </a:r>
            <a:r>
              <a:rPr lang="en-GB" altLang="en-US" sz="900" b="0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35" name="Rectangle 1072"/>
          <p:cNvSpPr>
            <a:spLocks noChangeArrowheads="1"/>
          </p:cNvSpPr>
          <p:nvPr/>
        </p:nvSpPr>
        <p:spPr bwMode="auto">
          <a:xfrm>
            <a:off x="6616700" y="5357812"/>
            <a:ext cx="609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●●●●</a:t>
            </a:r>
            <a:endParaRPr lang="en-GB" altLang="en-US" sz="900" b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6" name="Text Box 1073"/>
          <p:cNvSpPr txBox="1">
            <a:spLocks noChangeArrowheads="1"/>
          </p:cNvSpPr>
          <p:nvPr/>
        </p:nvSpPr>
        <p:spPr bwMode="auto">
          <a:xfrm>
            <a:off x="6683375" y="4995862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400" b="0">
                <a:latin typeface="Arial" charset="0"/>
              </a:rPr>
              <a:t>28</a:t>
            </a:r>
            <a:endParaRPr lang="en-GB" altLang="en-US" sz="1400" b="0">
              <a:latin typeface="Arial" charset="0"/>
            </a:endParaRPr>
          </a:p>
        </p:txBody>
      </p:sp>
      <p:sp>
        <p:nvSpPr>
          <p:cNvPr id="37" name="Text Box 1074"/>
          <p:cNvSpPr txBox="1">
            <a:spLocks noChangeArrowheads="1"/>
          </p:cNvSpPr>
          <p:nvPr/>
        </p:nvSpPr>
        <p:spPr bwMode="auto">
          <a:xfrm>
            <a:off x="7315200" y="5191125"/>
            <a:ext cx="4111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200" b="0">
                <a:latin typeface="Arial" charset="0"/>
              </a:rPr>
              <a:t>p</a:t>
            </a:r>
            <a:r>
              <a:rPr lang="en-US" altLang="en-US" sz="1200" b="0" baseline="-25000">
                <a:latin typeface="Arial" charset="0"/>
              </a:rPr>
              <a:t>3/2</a:t>
            </a:r>
            <a:endParaRPr lang="en-GB" altLang="en-US" sz="1200" b="0" baseline="-25000">
              <a:latin typeface="Arial" charset="0"/>
            </a:endParaRPr>
          </a:p>
        </p:txBody>
      </p:sp>
      <p:sp>
        <p:nvSpPr>
          <p:cNvPr id="38" name="Text Box 1075"/>
          <p:cNvSpPr txBox="1">
            <a:spLocks noChangeArrowheads="1"/>
          </p:cNvSpPr>
          <p:nvPr/>
        </p:nvSpPr>
        <p:spPr bwMode="auto">
          <a:xfrm>
            <a:off x="7305675" y="4857750"/>
            <a:ext cx="4111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200" b="0">
                <a:latin typeface="Arial" charset="0"/>
              </a:rPr>
              <a:t>p</a:t>
            </a:r>
            <a:r>
              <a:rPr lang="en-US" altLang="en-US" sz="1200" b="0" baseline="-25000">
                <a:latin typeface="Arial" charset="0"/>
              </a:rPr>
              <a:t>1/2</a:t>
            </a:r>
            <a:endParaRPr lang="en-GB" altLang="en-US" sz="1200" b="0" baseline="-25000">
              <a:latin typeface="Arial" charset="0"/>
            </a:endParaRPr>
          </a:p>
        </p:txBody>
      </p:sp>
      <p:sp>
        <p:nvSpPr>
          <p:cNvPr id="39" name="Text Box 1076"/>
          <p:cNvSpPr txBox="1">
            <a:spLocks noChangeArrowheads="1"/>
          </p:cNvSpPr>
          <p:nvPr/>
        </p:nvSpPr>
        <p:spPr bwMode="auto">
          <a:xfrm>
            <a:off x="7302500" y="4481512"/>
            <a:ext cx="4111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200" b="0">
                <a:latin typeface="Arial" charset="0"/>
              </a:rPr>
              <a:t>g</a:t>
            </a:r>
            <a:r>
              <a:rPr lang="en-US" altLang="en-US" sz="1200" b="0" baseline="-25000">
                <a:latin typeface="Arial" charset="0"/>
              </a:rPr>
              <a:t>9/2</a:t>
            </a:r>
            <a:endParaRPr lang="en-GB" altLang="en-US" sz="1200" b="0" baseline="-25000">
              <a:latin typeface="Arial" charset="0"/>
            </a:endParaRPr>
          </a:p>
        </p:txBody>
      </p:sp>
      <p:sp>
        <p:nvSpPr>
          <p:cNvPr id="40" name="Text Box 1077"/>
          <p:cNvSpPr txBox="1">
            <a:spLocks noChangeArrowheads="1"/>
          </p:cNvSpPr>
          <p:nvPr/>
        </p:nvSpPr>
        <p:spPr bwMode="auto">
          <a:xfrm>
            <a:off x="7339013" y="5024437"/>
            <a:ext cx="369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200" b="0">
                <a:latin typeface="Arial" charset="0"/>
              </a:rPr>
              <a:t>f</a:t>
            </a:r>
            <a:r>
              <a:rPr lang="en-US" altLang="en-US" sz="1200" b="0" baseline="-25000">
                <a:latin typeface="Arial" charset="0"/>
              </a:rPr>
              <a:t>5/2</a:t>
            </a:r>
            <a:endParaRPr lang="en-GB" altLang="en-US" sz="1200" b="0" baseline="-25000">
              <a:latin typeface="Arial" charset="0"/>
            </a:endParaRPr>
          </a:p>
        </p:txBody>
      </p:sp>
      <p:sp>
        <p:nvSpPr>
          <p:cNvPr id="41" name="Rectangle 1078"/>
          <p:cNvSpPr>
            <a:spLocks noChangeArrowheads="1"/>
          </p:cNvSpPr>
          <p:nvPr/>
        </p:nvSpPr>
        <p:spPr bwMode="auto">
          <a:xfrm>
            <a:off x="7759700" y="5205412"/>
            <a:ext cx="609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●●●●</a:t>
            </a:r>
            <a:endParaRPr lang="en-GB" altLang="en-US" sz="1200" b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2" name="Rectangle 1079"/>
          <p:cNvSpPr>
            <a:spLocks noChangeArrowheads="1"/>
          </p:cNvSpPr>
          <p:nvPr/>
        </p:nvSpPr>
        <p:spPr bwMode="auto">
          <a:xfrm>
            <a:off x="7664450" y="5054600"/>
            <a:ext cx="7429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●●●●●●</a:t>
            </a:r>
            <a:r>
              <a:rPr lang="en-GB" altLang="en-US" sz="900" b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43" name="Rectangle 1080"/>
          <p:cNvSpPr>
            <a:spLocks noChangeArrowheads="1"/>
          </p:cNvSpPr>
          <p:nvPr/>
        </p:nvSpPr>
        <p:spPr bwMode="auto">
          <a:xfrm>
            <a:off x="7854950" y="4900612"/>
            <a:ext cx="4286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●</a:t>
            </a:r>
            <a:endParaRPr lang="en-GB" altLang="en-US" sz="1200" b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4" name="Oval 1081"/>
          <p:cNvSpPr>
            <a:spLocks noChangeArrowheads="1"/>
          </p:cNvSpPr>
          <p:nvPr/>
        </p:nvSpPr>
        <p:spPr bwMode="auto">
          <a:xfrm flipH="1">
            <a:off x="8045450" y="5005387"/>
            <a:ext cx="71438" cy="71438"/>
          </a:xfrm>
          <a:prstGeom prst="ellips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5" name="Text Box 1082"/>
          <p:cNvSpPr txBox="1">
            <a:spLocks noChangeArrowheads="1"/>
          </p:cNvSpPr>
          <p:nvPr/>
        </p:nvSpPr>
        <p:spPr bwMode="auto">
          <a:xfrm>
            <a:off x="7816850" y="4662487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n-US" altLang="en-US" sz="1400" b="0">
                <a:latin typeface="Arial" charset="0"/>
              </a:rPr>
              <a:t>40</a:t>
            </a:r>
            <a:endParaRPr lang="en-GB" altLang="en-US" sz="1400" b="0">
              <a:latin typeface="Arial" charset="0"/>
            </a:endParaRPr>
          </a:p>
        </p:txBody>
      </p:sp>
      <p:sp>
        <p:nvSpPr>
          <p:cNvPr id="46" name="Text Box 1083"/>
          <p:cNvSpPr txBox="1">
            <a:spLocks noChangeArrowheads="1"/>
          </p:cNvSpPr>
          <p:nvPr/>
        </p:nvSpPr>
        <p:spPr bwMode="auto">
          <a:xfrm>
            <a:off x="6702425" y="5510212"/>
            <a:ext cx="3063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l-GR" altLang="en-US" sz="1400" b="0">
                <a:latin typeface="Arial" charset="0"/>
              </a:rPr>
              <a:t>π</a:t>
            </a:r>
            <a:endParaRPr lang="en-GB" altLang="en-US" sz="1400" b="0">
              <a:latin typeface="Arial" charset="0"/>
            </a:endParaRPr>
          </a:p>
        </p:txBody>
      </p:sp>
      <p:sp>
        <p:nvSpPr>
          <p:cNvPr id="47" name="Text Box 1084"/>
          <p:cNvSpPr txBox="1">
            <a:spLocks noChangeArrowheads="1"/>
          </p:cNvSpPr>
          <p:nvPr/>
        </p:nvSpPr>
        <p:spPr bwMode="auto">
          <a:xfrm>
            <a:off x="7893050" y="5519737"/>
            <a:ext cx="273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/>
            <a:r>
              <a:rPr lang="el-GR" altLang="en-US" sz="1400" b="0">
                <a:latin typeface="Arial" charset="0"/>
              </a:rPr>
              <a:t>ν</a:t>
            </a:r>
            <a:endParaRPr lang="en-GB" altLang="en-US" sz="1400" b="0">
              <a:latin typeface="Arial" charset="0"/>
            </a:endParaRPr>
          </a:p>
        </p:txBody>
      </p:sp>
      <p:sp>
        <p:nvSpPr>
          <p:cNvPr id="48" name="Text Box 1085"/>
          <p:cNvSpPr txBox="1">
            <a:spLocks noChangeArrowheads="1"/>
          </p:cNvSpPr>
          <p:nvPr/>
        </p:nvSpPr>
        <p:spPr bwMode="auto">
          <a:xfrm>
            <a:off x="-120734" y="854075"/>
            <a:ext cx="934101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algn="ctr" eaLnBrk="1" hangingPunct="1"/>
            <a:r>
              <a:rPr lang="en-US" altLang="en-US" b="0" dirty="0">
                <a:latin typeface="Arial" charset="0"/>
              </a:rPr>
              <a:t>Study of the single particle character of the neutron rich Ni isotopes</a:t>
            </a:r>
          </a:p>
          <a:p>
            <a:pPr algn="ctr" eaLnBrk="1" hangingPunct="1"/>
            <a:r>
              <a:rPr lang="en-US" altLang="en-US" b="0" dirty="0">
                <a:latin typeface="Arial" charset="0"/>
              </a:rPr>
              <a:t>Physics case: </a:t>
            </a:r>
            <a:r>
              <a:rPr lang="en-US" altLang="en-US" b="0" baseline="30000" dirty="0">
                <a:latin typeface="Arial" charset="0"/>
              </a:rPr>
              <a:t>2</a:t>
            </a:r>
            <a:r>
              <a:rPr lang="en-US" altLang="en-US" b="0" dirty="0">
                <a:latin typeface="Arial" charset="0"/>
              </a:rPr>
              <a:t>H(</a:t>
            </a:r>
            <a:r>
              <a:rPr lang="en-US" altLang="en-US" b="0" baseline="30000" dirty="0">
                <a:latin typeface="Arial" charset="0"/>
              </a:rPr>
              <a:t>66</a:t>
            </a:r>
            <a:r>
              <a:rPr lang="en-US" altLang="en-US" b="0" dirty="0">
                <a:latin typeface="Arial" charset="0"/>
              </a:rPr>
              <a:t>NI,p)</a:t>
            </a:r>
            <a:r>
              <a:rPr lang="en-US" altLang="en-US" b="0" baseline="30000" dirty="0">
                <a:latin typeface="Arial" charset="0"/>
              </a:rPr>
              <a:t>67</a:t>
            </a:r>
            <a:r>
              <a:rPr lang="en-US" altLang="en-US" b="0" dirty="0">
                <a:latin typeface="Arial" charset="0"/>
              </a:rPr>
              <a:t>Ni </a:t>
            </a:r>
            <a:r>
              <a:rPr lang="en-US" altLang="en-US" b="0" dirty="0" smtClean="0">
                <a:latin typeface="Arial" charset="0"/>
              </a:rPr>
              <a:t>,</a:t>
            </a:r>
            <a:r>
              <a:rPr lang="en-US" altLang="en-US" b="0" dirty="0">
                <a:latin typeface="Arial" charset="0"/>
              </a:rPr>
              <a:t>Q = 3.583 MeV</a:t>
            </a:r>
            <a:r>
              <a:rPr lang="en-US" altLang="en-US" dirty="0">
                <a:solidFill>
                  <a:schemeClr val="accent1"/>
                </a:solidFill>
                <a:latin typeface="Arial" charset="0"/>
              </a:rPr>
              <a:t> </a:t>
            </a:r>
            <a:endParaRPr lang="en-GB" altLang="en-US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9" name="Text Box 1086"/>
          <p:cNvSpPr txBox="1">
            <a:spLocks noChangeArrowheads="1"/>
          </p:cNvSpPr>
          <p:nvPr/>
        </p:nvSpPr>
        <p:spPr bwMode="auto">
          <a:xfrm>
            <a:off x="1066800" y="1778675"/>
            <a:ext cx="7579319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1pPr>
            <a:lvl2pPr marL="800100" indent="-3429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2pPr>
            <a:lvl3pPr marL="1257300" indent="-3429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3pPr>
            <a:lvl4pPr marL="1714500" indent="-3429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4pPr>
            <a:lvl5pPr marL="2171700" indent="-342900" eaLnBrk="0" hangingPunct="0">
              <a:defRPr sz="2400" b="1">
                <a:solidFill>
                  <a:schemeClr val="tx1"/>
                </a:solidFill>
                <a:latin typeface="Eurostile Bold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Eurostile Bold" pitchFamily="34" charset="0"/>
              </a:defRPr>
            </a:lvl9pPr>
          </a:lstStyle>
          <a:p>
            <a:pPr eaLnBrk="1" hangingPunct="1">
              <a:buSzPct val="50000"/>
              <a:buFont typeface="Wingdings" pitchFamily="2" charset="2"/>
              <a:buBlip>
                <a:blip r:embed="rId3"/>
              </a:buBlip>
            </a:pPr>
            <a:r>
              <a:rPr lang="en-US" altLang="en-US" sz="1800" b="0" baseline="30000" dirty="0" smtClean="0">
                <a:solidFill>
                  <a:schemeClr val="accent2"/>
                </a:solidFill>
                <a:latin typeface="Arial" charset="0"/>
              </a:rPr>
              <a:t>67</a:t>
            </a:r>
            <a:r>
              <a:rPr lang="en-US" altLang="en-US" sz="1800" b="0" dirty="0" smtClean="0">
                <a:solidFill>
                  <a:schemeClr val="accent2"/>
                </a:solidFill>
                <a:latin typeface="Arial" charset="0"/>
              </a:rPr>
              <a:t>Ni</a:t>
            </a:r>
            <a:r>
              <a:rPr lang="en-US" altLang="en-US" sz="1800" b="0" baseline="30000" dirty="0" smtClean="0">
                <a:solidFill>
                  <a:schemeClr val="accent2"/>
                </a:solidFill>
                <a:latin typeface="Arial" charset="0"/>
              </a:rPr>
              <a:t>g</a:t>
            </a:r>
            <a:r>
              <a:rPr lang="en-US" altLang="en-US" sz="1800" b="0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one hole state of the </a:t>
            </a:r>
            <a:r>
              <a:rPr lang="en-US" altLang="en-US" sz="1800" b="0" baseline="30000" dirty="0">
                <a:solidFill>
                  <a:schemeClr val="accent2"/>
                </a:solidFill>
                <a:latin typeface="Arial" charset="0"/>
              </a:rPr>
              <a:t>68</a:t>
            </a: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Ni</a:t>
            </a:r>
          </a:p>
          <a:p>
            <a:pPr eaLnBrk="1" hangingPunct="1">
              <a:buSzPct val="50000"/>
              <a:buFont typeface="Wingdings" pitchFamily="2" charset="2"/>
              <a:buBlip>
                <a:blip r:embed="rId3"/>
              </a:buBlip>
            </a:pP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g factor exp. value smaller by a factor of 2 than the expected for 1g</a:t>
            </a:r>
            <a:r>
              <a:rPr lang="en-US" altLang="en-US" sz="1800" b="0" baseline="-25000" dirty="0">
                <a:solidFill>
                  <a:schemeClr val="accent2"/>
                </a:solidFill>
                <a:latin typeface="Arial" charset="0"/>
              </a:rPr>
              <a:t>9/2</a:t>
            </a:r>
          </a:p>
          <a:p>
            <a:pPr eaLnBrk="1" hangingPunct="1">
              <a:buSzPct val="50000"/>
              <a:buFont typeface="Wingdings" pitchFamily="2" charset="2"/>
              <a:buBlip>
                <a:blip r:embed="rId3"/>
              </a:buBlip>
            </a:pP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Unambiguous determination of the spin and parities of the</a:t>
            </a:r>
          </a:p>
          <a:p>
            <a:pPr eaLnBrk="1" hangingPunct="1">
              <a:buSzPct val="50000"/>
              <a:buFont typeface="Wingdings" pitchFamily="2" charset="2"/>
              <a:buNone/>
            </a:pP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      the first excited states - one more state </a:t>
            </a:r>
            <a:r>
              <a:rPr lang="el-GR" altLang="en-US" sz="1800" b="0" dirty="0">
                <a:solidFill>
                  <a:schemeClr val="accent2"/>
                </a:solidFill>
                <a:latin typeface="Arial" charset="0"/>
              </a:rPr>
              <a:t>ν</a:t>
            </a:r>
            <a:r>
              <a:rPr lang="el-GR" altLang="en-US" sz="1800" b="0" baseline="-25000" dirty="0">
                <a:solidFill>
                  <a:schemeClr val="accent2"/>
                </a:solidFill>
                <a:latin typeface="Arial" charset="0"/>
              </a:rPr>
              <a:t>3/2</a:t>
            </a:r>
            <a:r>
              <a:rPr lang="el-GR" altLang="en-US" sz="1800" b="0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not yet observed </a:t>
            </a:r>
          </a:p>
          <a:p>
            <a:pPr eaLnBrk="1" hangingPunct="1">
              <a:buSzPct val="50000"/>
              <a:buFont typeface="Wingdings" pitchFamily="2" charset="2"/>
              <a:buBlip>
                <a:blip r:embed="rId3"/>
              </a:buBlip>
            </a:pP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Single particle character of the states of </a:t>
            </a:r>
            <a:r>
              <a:rPr lang="en-US" altLang="en-US" sz="1800" b="0" baseline="30000" dirty="0">
                <a:solidFill>
                  <a:schemeClr val="accent2"/>
                </a:solidFill>
                <a:latin typeface="Arial" charset="0"/>
              </a:rPr>
              <a:t>67</a:t>
            </a: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Ni</a:t>
            </a:r>
            <a:r>
              <a:rPr lang="el-GR" altLang="en-US" sz="1800" b="0" dirty="0">
                <a:solidFill>
                  <a:schemeClr val="accent2"/>
                </a:solidFill>
                <a:latin typeface="Arial" charset="0"/>
              </a:rPr>
              <a:t> (</a:t>
            </a: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relative SF’s)</a:t>
            </a:r>
          </a:p>
          <a:p>
            <a:pPr eaLnBrk="1" hangingPunct="1">
              <a:buSzPct val="50000"/>
              <a:buFont typeface="Wingdings" pitchFamily="2" charset="2"/>
              <a:buBlip>
                <a:blip r:embed="rId3"/>
              </a:buBlip>
            </a:pP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A good starting point as to determine the single particle </a:t>
            </a:r>
          </a:p>
          <a:p>
            <a:pPr eaLnBrk="1" hangingPunct="1">
              <a:buSzPct val="50000"/>
            </a:pPr>
            <a:r>
              <a:rPr lang="en-US" altLang="en-US" sz="1800" b="0" dirty="0">
                <a:solidFill>
                  <a:schemeClr val="accent2"/>
                </a:solidFill>
                <a:latin typeface="Arial" charset="0"/>
              </a:rPr>
              <a:t>     character of the Ni isotopic chain – single particle systematics </a:t>
            </a:r>
            <a:endParaRPr lang="en-GB" altLang="en-US" sz="1800" b="0" dirty="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0" name="Picture 1087" descr="D:\transferReactions\proposal\67Ni_levels.ep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4025900"/>
            <a:ext cx="3962400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3321882" y="152400"/>
            <a:ext cx="250023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Physics case: </a:t>
            </a:r>
            <a:r>
              <a:rPr lang="en-US" sz="26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68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Ni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99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2625</TotalTime>
  <Words>749</Words>
  <Application>Microsoft Office PowerPoint</Application>
  <PresentationFormat>On-screen Show (4:3)</PresentationFormat>
  <Paragraphs>195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Presentation1</vt:lpstr>
      <vt:lpstr>CorelPhotoPaint.Image.9</vt:lpstr>
      <vt:lpstr>CorelDRAW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Lagosoft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Lago</dc:creator>
  <cp:lastModifiedBy>lago</cp:lastModifiedBy>
  <cp:revision>291</cp:revision>
  <dcterms:created xsi:type="dcterms:W3CDTF">2010-09-10T11:36:57Z</dcterms:created>
  <dcterms:modified xsi:type="dcterms:W3CDTF">2018-04-10T16:59:59Z</dcterms:modified>
</cp:coreProperties>
</file>