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7"/>
  </p:notesMasterIdLst>
  <p:sldIdLst>
    <p:sldId id="256" r:id="rId2"/>
    <p:sldId id="364" r:id="rId3"/>
    <p:sldId id="378" r:id="rId4"/>
    <p:sldId id="387" r:id="rId5"/>
    <p:sldId id="381" r:id="rId6"/>
    <p:sldId id="390" r:id="rId7"/>
    <p:sldId id="360" r:id="rId8"/>
    <p:sldId id="362" r:id="rId9"/>
    <p:sldId id="363" r:id="rId10"/>
    <p:sldId id="393" r:id="rId11"/>
    <p:sldId id="384" r:id="rId12"/>
    <p:sldId id="385" r:id="rId13"/>
    <p:sldId id="394" r:id="rId14"/>
    <p:sldId id="395" r:id="rId15"/>
    <p:sldId id="340" r:id="rId16"/>
    <p:sldId id="396" r:id="rId17"/>
    <p:sldId id="343" r:id="rId18"/>
    <p:sldId id="348" r:id="rId19"/>
    <p:sldId id="369" r:id="rId20"/>
    <p:sldId id="429" r:id="rId21"/>
    <p:sldId id="430" r:id="rId22"/>
    <p:sldId id="406" r:id="rId23"/>
    <p:sldId id="397" r:id="rId24"/>
    <p:sldId id="399" r:id="rId25"/>
    <p:sldId id="404" r:id="rId26"/>
    <p:sldId id="398" r:id="rId27"/>
    <p:sldId id="408" r:id="rId28"/>
    <p:sldId id="405" r:id="rId29"/>
    <p:sldId id="409" r:id="rId30"/>
    <p:sldId id="410" r:id="rId31"/>
    <p:sldId id="413" r:id="rId32"/>
    <p:sldId id="417" r:id="rId33"/>
    <p:sldId id="418" r:id="rId34"/>
    <p:sldId id="419" r:id="rId35"/>
    <p:sldId id="420" r:id="rId36"/>
    <p:sldId id="424" r:id="rId37"/>
    <p:sldId id="425" r:id="rId38"/>
    <p:sldId id="427" r:id="rId39"/>
    <p:sldId id="431" r:id="rId40"/>
    <p:sldId id="422" r:id="rId41"/>
    <p:sldId id="421" r:id="rId42"/>
    <p:sldId id="370" r:id="rId43"/>
    <p:sldId id="433" r:id="rId44"/>
    <p:sldId id="434" r:id="rId45"/>
    <p:sldId id="435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291AEE"/>
    <a:srgbClr val="3141D7"/>
    <a:srgbClr val="1A0EB8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79" autoAdjust="0"/>
    <p:restoredTop sz="94660"/>
  </p:normalViewPr>
  <p:slideViewPr>
    <p:cSldViewPr snapToGrid="0">
      <p:cViewPr varScale="1">
        <p:scale>
          <a:sx n="81" d="100"/>
          <a:sy n="81" d="100"/>
        </p:scale>
        <p:origin x="1707" y="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75ACE2-D07C-4A6D-8DA3-541ADB78C2CC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C7A654D2-55FF-4402-AFB7-A3AFEAFF8738}">
      <dgm:prSet phldrT="[Text]" custT="1"/>
      <dgm:spPr/>
      <dgm:t>
        <a:bodyPr/>
        <a:lstStyle/>
        <a:p>
          <a:r>
            <a:rPr lang="en-US" sz="1800" dirty="0" smtClean="0"/>
            <a:t>Astro-physics scenarios</a:t>
          </a:r>
          <a:endParaRPr lang="en-US" sz="1800" dirty="0"/>
        </a:p>
      </dgm:t>
    </dgm:pt>
    <dgm:pt modelId="{CB9CE211-5181-4FDC-A522-A5201F268847}" type="parTrans" cxnId="{30FE7FB6-B410-4BAD-BCD3-0D1BC662F26B}">
      <dgm:prSet/>
      <dgm:spPr/>
      <dgm:t>
        <a:bodyPr/>
        <a:lstStyle/>
        <a:p>
          <a:endParaRPr lang="en-US"/>
        </a:p>
      </dgm:t>
    </dgm:pt>
    <dgm:pt modelId="{76582E70-19B3-4988-9F0B-3D0BF361C7C4}" type="sibTrans" cxnId="{30FE7FB6-B410-4BAD-BCD3-0D1BC662F26B}">
      <dgm:prSet/>
      <dgm:spPr/>
      <dgm:t>
        <a:bodyPr/>
        <a:lstStyle/>
        <a:p>
          <a:endParaRPr lang="en-US"/>
        </a:p>
      </dgm:t>
    </dgm:pt>
    <dgm:pt modelId="{B9499498-1BBA-4C08-BD44-97AB0AF7C75E}">
      <dgm:prSet phldrT="[Text]"/>
      <dgm:spPr/>
      <dgm:t>
        <a:bodyPr/>
        <a:lstStyle/>
        <a:p>
          <a:r>
            <a:rPr lang="en-US" dirty="0" smtClean="0"/>
            <a:t>Nuclear Physics</a:t>
          </a:r>
          <a:endParaRPr lang="en-US" dirty="0"/>
        </a:p>
      </dgm:t>
    </dgm:pt>
    <dgm:pt modelId="{1CBC34E9-89E1-42B7-B35C-829726345A45}" type="parTrans" cxnId="{D23B27CA-BE65-4A7F-AD29-39AFB736BE88}">
      <dgm:prSet/>
      <dgm:spPr/>
      <dgm:t>
        <a:bodyPr/>
        <a:lstStyle/>
        <a:p>
          <a:endParaRPr lang="en-US"/>
        </a:p>
      </dgm:t>
    </dgm:pt>
    <dgm:pt modelId="{97CDAC3A-D01D-412B-8A3C-5F58600C0588}" type="sibTrans" cxnId="{D23B27CA-BE65-4A7F-AD29-39AFB736BE88}">
      <dgm:prSet/>
      <dgm:spPr/>
      <dgm:t>
        <a:bodyPr/>
        <a:lstStyle/>
        <a:p>
          <a:endParaRPr lang="en-US"/>
        </a:p>
      </dgm:t>
    </dgm:pt>
    <dgm:pt modelId="{5C0EFAD8-6F82-4EAA-B20B-418644D1F273}">
      <dgm:prSet phldrT="[Text]"/>
      <dgm:spPr/>
      <dgm:t>
        <a:bodyPr/>
        <a:lstStyle/>
        <a:p>
          <a:r>
            <a:rPr lang="en-US" dirty="0" smtClean="0"/>
            <a:t>Elemental abundances in Universe</a:t>
          </a:r>
          <a:endParaRPr lang="en-US" dirty="0"/>
        </a:p>
      </dgm:t>
    </dgm:pt>
    <dgm:pt modelId="{D3BB2C24-318C-4B2F-838F-60A6FBEEFE1C}" type="parTrans" cxnId="{D67A36C9-222A-460F-AF04-E2901837D5B4}">
      <dgm:prSet/>
      <dgm:spPr/>
      <dgm:t>
        <a:bodyPr/>
        <a:lstStyle/>
        <a:p>
          <a:endParaRPr lang="en-US"/>
        </a:p>
      </dgm:t>
    </dgm:pt>
    <dgm:pt modelId="{957FD941-2211-4272-A17B-D80EB3F7D3C1}" type="sibTrans" cxnId="{D67A36C9-222A-460F-AF04-E2901837D5B4}">
      <dgm:prSet/>
      <dgm:spPr/>
      <dgm:t>
        <a:bodyPr/>
        <a:lstStyle/>
        <a:p>
          <a:endParaRPr lang="en-US"/>
        </a:p>
      </dgm:t>
    </dgm:pt>
    <dgm:pt modelId="{0A2086F5-0AF5-4AE1-B321-73AFA3EADA8C}" type="pres">
      <dgm:prSet presAssocID="{2D75ACE2-D07C-4A6D-8DA3-541ADB78C2CC}" presName="linearFlow" presStyleCnt="0">
        <dgm:presLayoutVars>
          <dgm:dir/>
          <dgm:resizeHandles val="exact"/>
        </dgm:presLayoutVars>
      </dgm:prSet>
      <dgm:spPr/>
    </dgm:pt>
    <dgm:pt modelId="{55EB197C-1810-4DBF-9D8B-07A4978AEFD4}" type="pres">
      <dgm:prSet presAssocID="{C7A654D2-55FF-4402-AFB7-A3AFEAFF873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E79CF0-CC5E-4C2D-8DB6-EB10F73CBEAE}" type="pres">
      <dgm:prSet presAssocID="{76582E70-19B3-4988-9F0B-3D0BF361C7C4}" presName="spacerL" presStyleCnt="0"/>
      <dgm:spPr/>
    </dgm:pt>
    <dgm:pt modelId="{00B3213B-33B9-4C3A-A4E4-888D9C241621}" type="pres">
      <dgm:prSet presAssocID="{76582E70-19B3-4988-9F0B-3D0BF361C7C4}" presName="sibTrans" presStyleLbl="sibTrans2D1" presStyleIdx="0" presStyleCnt="2"/>
      <dgm:spPr/>
      <dgm:t>
        <a:bodyPr/>
        <a:lstStyle/>
        <a:p>
          <a:endParaRPr lang="en-US"/>
        </a:p>
      </dgm:t>
    </dgm:pt>
    <dgm:pt modelId="{A1859AE5-84E8-4DE2-8A82-225D7DAB207A}" type="pres">
      <dgm:prSet presAssocID="{76582E70-19B3-4988-9F0B-3D0BF361C7C4}" presName="spacerR" presStyleCnt="0"/>
      <dgm:spPr/>
    </dgm:pt>
    <dgm:pt modelId="{33E42EAA-7DA3-44AF-880B-13D765338F69}" type="pres">
      <dgm:prSet presAssocID="{B9499498-1BBA-4C08-BD44-97AB0AF7C75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724070-401F-45BB-AAC4-593B53E3D01E}" type="pres">
      <dgm:prSet presAssocID="{97CDAC3A-D01D-412B-8A3C-5F58600C0588}" presName="spacerL" presStyleCnt="0"/>
      <dgm:spPr/>
    </dgm:pt>
    <dgm:pt modelId="{413F28D1-D8B8-4F9E-8D11-EFF9A8B7DCCF}" type="pres">
      <dgm:prSet presAssocID="{97CDAC3A-D01D-412B-8A3C-5F58600C0588}" presName="sibTrans" presStyleLbl="sibTrans2D1" presStyleIdx="1" presStyleCnt="2"/>
      <dgm:spPr/>
      <dgm:t>
        <a:bodyPr/>
        <a:lstStyle/>
        <a:p>
          <a:endParaRPr lang="en-US"/>
        </a:p>
      </dgm:t>
    </dgm:pt>
    <dgm:pt modelId="{67EAE6FF-475E-4D0F-8D54-DB4E4BA3639C}" type="pres">
      <dgm:prSet presAssocID="{97CDAC3A-D01D-412B-8A3C-5F58600C0588}" presName="spacerR" presStyleCnt="0"/>
      <dgm:spPr/>
    </dgm:pt>
    <dgm:pt modelId="{5BE25876-22E2-4CA4-88E6-E99293AB8CCB}" type="pres">
      <dgm:prSet presAssocID="{5C0EFAD8-6F82-4EAA-B20B-418644D1F27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0FE7FB6-B410-4BAD-BCD3-0D1BC662F26B}" srcId="{2D75ACE2-D07C-4A6D-8DA3-541ADB78C2CC}" destId="{C7A654D2-55FF-4402-AFB7-A3AFEAFF8738}" srcOrd="0" destOrd="0" parTransId="{CB9CE211-5181-4FDC-A522-A5201F268847}" sibTransId="{76582E70-19B3-4988-9F0B-3D0BF361C7C4}"/>
    <dgm:cxn modelId="{55646DA7-3648-4749-9DE0-00D8CCFBBC9A}" type="presOf" srcId="{76582E70-19B3-4988-9F0B-3D0BF361C7C4}" destId="{00B3213B-33B9-4C3A-A4E4-888D9C241621}" srcOrd="0" destOrd="0" presId="urn:microsoft.com/office/officeart/2005/8/layout/equation1"/>
    <dgm:cxn modelId="{D23B27CA-BE65-4A7F-AD29-39AFB736BE88}" srcId="{2D75ACE2-D07C-4A6D-8DA3-541ADB78C2CC}" destId="{B9499498-1BBA-4C08-BD44-97AB0AF7C75E}" srcOrd="1" destOrd="0" parTransId="{1CBC34E9-89E1-42B7-B35C-829726345A45}" sibTransId="{97CDAC3A-D01D-412B-8A3C-5F58600C0588}"/>
    <dgm:cxn modelId="{0F6FECA6-EEE7-46DE-BCE3-DF42809ED391}" type="presOf" srcId="{C7A654D2-55FF-4402-AFB7-A3AFEAFF8738}" destId="{55EB197C-1810-4DBF-9D8B-07A4978AEFD4}" srcOrd="0" destOrd="0" presId="urn:microsoft.com/office/officeart/2005/8/layout/equation1"/>
    <dgm:cxn modelId="{DE605B82-4C99-4DAB-A3E4-B4B49B829427}" type="presOf" srcId="{2D75ACE2-D07C-4A6D-8DA3-541ADB78C2CC}" destId="{0A2086F5-0AF5-4AE1-B321-73AFA3EADA8C}" srcOrd="0" destOrd="0" presId="urn:microsoft.com/office/officeart/2005/8/layout/equation1"/>
    <dgm:cxn modelId="{68C216AC-24CF-4AD6-8EB3-D4F6FD28E268}" type="presOf" srcId="{97CDAC3A-D01D-412B-8A3C-5F58600C0588}" destId="{413F28D1-D8B8-4F9E-8D11-EFF9A8B7DCCF}" srcOrd="0" destOrd="0" presId="urn:microsoft.com/office/officeart/2005/8/layout/equation1"/>
    <dgm:cxn modelId="{D67A36C9-222A-460F-AF04-E2901837D5B4}" srcId="{2D75ACE2-D07C-4A6D-8DA3-541ADB78C2CC}" destId="{5C0EFAD8-6F82-4EAA-B20B-418644D1F273}" srcOrd="2" destOrd="0" parTransId="{D3BB2C24-318C-4B2F-838F-60A6FBEEFE1C}" sibTransId="{957FD941-2211-4272-A17B-D80EB3F7D3C1}"/>
    <dgm:cxn modelId="{2BCDDAFA-3808-4211-8E30-4B45A4BEFD32}" type="presOf" srcId="{B9499498-1BBA-4C08-BD44-97AB0AF7C75E}" destId="{33E42EAA-7DA3-44AF-880B-13D765338F69}" srcOrd="0" destOrd="0" presId="urn:microsoft.com/office/officeart/2005/8/layout/equation1"/>
    <dgm:cxn modelId="{BEFCDF32-3325-423B-B351-3C6C82D4BFDF}" type="presOf" srcId="{5C0EFAD8-6F82-4EAA-B20B-418644D1F273}" destId="{5BE25876-22E2-4CA4-88E6-E99293AB8CCB}" srcOrd="0" destOrd="0" presId="urn:microsoft.com/office/officeart/2005/8/layout/equation1"/>
    <dgm:cxn modelId="{EDA4A343-E285-4B9E-B18B-5E068D305978}" type="presParOf" srcId="{0A2086F5-0AF5-4AE1-B321-73AFA3EADA8C}" destId="{55EB197C-1810-4DBF-9D8B-07A4978AEFD4}" srcOrd="0" destOrd="0" presId="urn:microsoft.com/office/officeart/2005/8/layout/equation1"/>
    <dgm:cxn modelId="{A06A5578-1EA9-4A11-8B65-FA75F6702BF2}" type="presParOf" srcId="{0A2086F5-0AF5-4AE1-B321-73AFA3EADA8C}" destId="{C3E79CF0-CC5E-4C2D-8DB6-EB10F73CBEAE}" srcOrd="1" destOrd="0" presId="urn:microsoft.com/office/officeart/2005/8/layout/equation1"/>
    <dgm:cxn modelId="{BF1EEDB6-BE53-4BD6-8A59-9925CBCE77E7}" type="presParOf" srcId="{0A2086F5-0AF5-4AE1-B321-73AFA3EADA8C}" destId="{00B3213B-33B9-4C3A-A4E4-888D9C241621}" srcOrd="2" destOrd="0" presId="urn:microsoft.com/office/officeart/2005/8/layout/equation1"/>
    <dgm:cxn modelId="{518DCEBC-EBF6-40A2-B978-4FB8E1E83DC4}" type="presParOf" srcId="{0A2086F5-0AF5-4AE1-B321-73AFA3EADA8C}" destId="{A1859AE5-84E8-4DE2-8A82-225D7DAB207A}" srcOrd="3" destOrd="0" presId="urn:microsoft.com/office/officeart/2005/8/layout/equation1"/>
    <dgm:cxn modelId="{5428FBB6-8515-4171-85A8-0318AB5B6FC8}" type="presParOf" srcId="{0A2086F5-0AF5-4AE1-B321-73AFA3EADA8C}" destId="{33E42EAA-7DA3-44AF-880B-13D765338F69}" srcOrd="4" destOrd="0" presId="urn:microsoft.com/office/officeart/2005/8/layout/equation1"/>
    <dgm:cxn modelId="{336FEA51-32F3-4371-964A-68507942A04A}" type="presParOf" srcId="{0A2086F5-0AF5-4AE1-B321-73AFA3EADA8C}" destId="{BA724070-401F-45BB-AAC4-593B53E3D01E}" srcOrd="5" destOrd="0" presId="urn:microsoft.com/office/officeart/2005/8/layout/equation1"/>
    <dgm:cxn modelId="{1672268E-031C-46B8-AF12-3315C7111A13}" type="presParOf" srcId="{0A2086F5-0AF5-4AE1-B321-73AFA3EADA8C}" destId="{413F28D1-D8B8-4F9E-8D11-EFF9A8B7DCCF}" srcOrd="6" destOrd="0" presId="urn:microsoft.com/office/officeart/2005/8/layout/equation1"/>
    <dgm:cxn modelId="{E129943E-DAED-4AC5-BA5C-6ED976D052B5}" type="presParOf" srcId="{0A2086F5-0AF5-4AE1-B321-73AFA3EADA8C}" destId="{67EAE6FF-475E-4D0F-8D54-DB4E4BA3639C}" srcOrd="7" destOrd="0" presId="urn:microsoft.com/office/officeart/2005/8/layout/equation1"/>
    <dgm:cxn modelId="{81BD3AD1-0CA6-49CA-B247-A83B90C68441}" type="presParOf" srcId="{0A2086F5-0AF5-4AE1-B321-73AFA3EADA8C}" destId="{5BE25876-22E2-4CA4-88E6-E99293AB8CCB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EB197C-1810-4DBF-9D8B-07A4978AEFD4}">
      <dsp:nvSpPr>
        <dsp:cNvPr id="0" name=""/>
        <dsp:cNvSpPr/>
      </dsp:nvSpPr>
      <dsp:spPr>
        <a:xfrm>
          <a:off x="1182" y="569624"/>
          <a:ext cx="1566793" cy="15667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Astro-physics scenarios</a:t>
          </a:r>
          <a:endParaRPr lang="en-US" sz="1800" kern="1200" dirty="0"/>
        </a:p>
      </dsp:txBody>
      <dsp:txXfrm>
        <a:off x="230634" y="799076"/>
        <a:ext cx="1107889" cy="1107889"/>
      </dsp:txXfrm>
    </dsp:sp>
    <dsp:sp modelId="{00B3213B-33B9-4C3A-A4E4-888D9C241621}">
      <dsp:nvSpPr>
        <dsp:cNvPr id="0" name=""/>
        <dsp:cNvSpPr/>
      </dsp:nvSpPr>
      <dsp:spPr>
        <a:xfrm>
          <a:off x="1695199" y="898651"/>
          <a:ext cx="908740" cy="908740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1815652" y="1246153"/>
        <a:ext cx="667834" cy="213736"/>
      </dsp:txXfrm>
    </dsp:sp>
    <dsp:sp modelId="{33E42EAA-7DA3-44AF-880B-13D765338F69}">
      <dsp:nvSpPr>
        <dsp:cNvPr id="0" name=""/>
        <dsp:cNvSpPr/>
      </dsp:nvSpPr>
      <dsp:spPr>
        <a:xfrm>
          <a:off x="2731163" y="569624"/>
          <a:ext cx="1566793" cy="15667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Nuclear Physics</a:t>
          </a:r>
          <a:endParaRPr lang="en-US" sz="1700" kern="1200" dirty="0"/>
        </a:p>
      </dsp:txBody>
      <dsp:txXfrm>
        <a:off x="2960615" y="799076"/>
        <a:ext cx="1107889" cy="1107889"/>
      </dsp:txXfrm>
    </dsp:sp>
    <dsp:sp modelId="{413F28D1-D8B8-4F9E-8D11-EFF9A8B7DCCF}">
      <dsp:nvSpPr>
        <dsp:cNvPr id="0" name=""/>
        <dsp:cNvSpPr/>
      </dsp:nvSpPr>
      <dsp:spPr>
        <a:xfrm>
          <a:off x="4425181" y="898651"/>
          <a:ext cx="908740" cy="908740"/>
        </a:xfrm>
        <a:prstGeom prst="mathEqual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4545634" y="1085851"/>
        <a:ext cx="667834" cy="534340"/>
      </dsp:txXfrm>
    </dsp:sp>
    <dsp:sp modelId="{5BE25876-22E2-4CA4-88E6-E99293AB8CCB}">
      <dsp:nvSpPr>
        <dsp:cNvPr id="0" name=""/>
        <dsp:cNvSpPr/>
      </dsp:nvSpPr>
      <dsp:spPr>
        <a:xfrm>
          <a:off x="5461145" y="569624"/>
          <a:ext cx="1566793" cy="15667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Elemental abundances in Universe</a:t>
          </a:r>
          <a:endParaRPr lang="en-US" sz="1700" kern="1200" dirty="0"/>
        </a:p>
      </dsp:txBody>
      <dsp:txXfrm>
        <a:off x="5690597" y="799076"/>
        <a:ext cx="1107889" cy="11078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AFADCA-D66F-405E-919C-73AE9878E58D}" type="datetimeFigureOut">
              <a:rPr lang="en-US" smtClean="0"/>
              <a:t>10/27/2020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C2556B-D289-4DAA-8E4D-5C9C78F752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036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2556B-D289-4DAA-8E4D-5C9C78F75268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8257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2556B-D289-4DAA-8E4D-5C9C78F75268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5118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2556B-D289-4DAA-8E4D-5C9C78F75268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206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41054-C2D7-46D0-9776-8E9DE8BA19B0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4127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A3783-D4CB-4142-9021-B4720705A559}" type="datetimeFigureOut">
              <a:rPr lang="en-US" smtClean="0"/>
              <a:t>10/27/2020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5FDD-C868-416F-B1F3-3912D4CDE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191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A3783-D4CB-4142-9021-B4720705A559}" type="datetimeFigureOut">
              <a:rPr lang="en-US" smtClean="0"/>
              <a:t>10/27/2020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5FDD-C868-416F-B1F3-3912D4CDE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520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A3783-D4CB-4142-9021-B4720705A559}" type="datetimeFigureOut">
              <a:rPr lang="en-US" smtClean="0"/>
              <a:t>10/27/2020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5FDD-C868-416F-B1F3-3912D4CDE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7289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288" y="0"/>
            <a:ext cx="8604251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68288" y="1412875"/>
            <a:ext cx="8604251" cy="47752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771775" y="6318251"/>
            <a:ext cx="1314451" cy="457200"/>
          </a:xfrm>
        </p:spPr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2414" y="6318251"/>
            <a:ext cx="2357437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000066"/>
                </a:solidFill>
              </a:rPr>
              <a:t>P. Dimitriou, TM on FPY, 23-26 May 2016, IAEA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43389" y="6318251"/>
            <a:ext cx="652463" cy="457200"/>
          </a:xfrm>
        </p:spPr>
        <p:txBody>
          <a:bodyPr/>
          <a:lstStyle>
            <a:lvl1pPr>
              <a:defRPr/>
            </a:lvl1pPr>
          </a:lstStyle>
          <a:p>
            <a:fld id="{B616467B-97BC-4FD1-B75D-3DB54EBAC5E3}" type="slidenum">
              <a:rPr lang="en-GB">
                <a:solidFill>
                  <a:srgbClr val="000066"/>
                </a:solidFill>
              </a:rPr>
              <a:pPr/>
              <a:t>‹#›</a:t>
            </a:fld>
            <a:endParaRPr lang="en-GB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71750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A3783-D4CB-4142-9021-B4720705A559}" type="datetimeFigureOut">
              <a:rPr lang="en-US" smtClean="0"/>
              <a:t>10/27/2020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5FDD-C868-416F-B1F3-3912D4CDE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388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A3783-D4CB-4142-9021-B4720705A559}" type="datetimeFigureOut">
              <a:rPr lang="en-US" smtClean="0"/>
              <a:t>10/27/2020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5FDD-C868-416F-B1F3-3912D4CDE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099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A3783-D4CB-4142-9021-B4720705A559}" type="datetimeFigureOut">
              <a:rPr lang="en-US" smtClean="0"/>
              <a:t>10/27/2020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5FDD-C868-416F-B1F3-3912D4CDE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46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A3783-D4CB-4142-9021-B4720705A559}" type="datetimeFigureOut">
              <a:rPr lang="en-US" smtClean="0"/>
              <a:t>10/27/2020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5FDD-C868-416F-B1F3-3912D4CDE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541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A3783-D4CB-4142-9021-B4720705A559}" type="datetimeFigureOut">
              <a:rPr lang="en-US" smtClean="0"/>
              <a:t>10/27/2020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5FDD-C868-416F-B1F3-3912D4CDE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104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A3783-D4CB-4142-9021-B4720705A559}" type="datetimeFigureOut">
              <a:rPr lang="en-US" smtClean="0"/>
              <a:t>10/27/2020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5FDD-C868-416F-B1F3-3912D4CDE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070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A3783-D4CB-4142-9021-B4720705A559}" type="datetimeFigureOut">
              <a:rPr lang="en-US" smtClean="0"/>
              <a:t>10/27/2020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5FDD-C868-416F-B1F3-3912D4CDE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927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A3783-D4CB-4142-9021-B4720705A559}" type="datetimeFigureOut">
              <a:rPr lang="en-US" smtClean="0"/>
              <a:t>10/27/2020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5FDD-C868-416F-B1F3-3912D4CDE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458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4A3783-D4CB-4142-9021-B4720705A559}" type="datetimeFigureOut">
              <a:rPr lang="en-US" smtClean="0"/>
              <a:t>10/27/2020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485FDD-C868-416F-B1F3-3912D4CDE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337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8.png"/><Relationship Id="rId7" Type="http://schemas.openxmlformats.org/officeDocument/2006/relationships/image" Target="../media/image31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m/url?sa=i&amp;rct=j&amp;q=&amp;esrc=s&amp;frm=1&amp;source=images&amp;cd=&amp;cad=rja&amp;docid=9lrsG1DqT-MESM&amp;tbnid=b_gqlunI095-eM:&amp;ved=0CAUQjRw&amp;url=http://newscenter.lbl.gov/feature-stories/2010/11/12/gretina-cave/&amp;ei=4JETUtO1K-W6yAHj4IGIAw&amp;psig=AFQjCNELGyls_GAUiDmxaGkelYa6PW_eJQ&amp;ust=1377100612664627" TargetMode="Externa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2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2.png"/><Relationship Id="rId18" Type="http://schemas.openxmlformats.org/officeDocument/2006/relationships/image" Target="../media/image67.png"/><Relationship Id="rId26" Type="http://schemas.openxmlformats.org/officeDocument/2006/relationships/image" Target="../media/image75.png"/><Relationship Id="rId3" Type="http://schemas.openxmlformats.org/officeDocument/2006/relationships/image" Target="../media/image52.png"/><Relationship Id="rId21" Type="http://schemas.openxmlformats.org/officeDocument/2006/relationships/image" Target="../media/image70.png"/><Relationship Id="rId34" Type="http://schemas.openxmlformats.org/officeDocument/2006/relationships/image" Target="../media/image83.png"/><Relationship Id="rId7" Type="http://schemas.openxmlformats.org/officeDocument/2006/relationships/image" Target="../media/image56.png"/><Relationship Id="rId12" Type="http://schemas.openxmlformats.org/officeDocument/2006/relationships/image" Target="../media/image61.png"/><Relationship Id="rId17" Type="http://schemas.openxmlformats.org/officeDocument/2006/relationships/image" Target="../media/image66.png"/><Relationship Id="rId25" Type="http://schemas.openxmlformats.org/officeDocument/2006/relationships/image" Target="../media/image74.png"/><Relationship Id="rId33" Type="http://schemas.openxmlformats.org/officeDocument/2006/relationships/image" Target="../media/image82.png"/><Relationship Id="rId2" Type="http://schemas.openxmlformats.org/officeDocument/2006/relationships/image" Target="../media/image51.png"/><Relationship Id="rId16" Type="http://schemas.openxmlformats.org/officeDocument/2006/relationships/image" Target="../media/image65.png"/><Relationship Id="rId20" Type="http://schemas.openxmlformats.org/officeDocument/2006/relationships/image" Target="../media/image69.png"/><Relationship Id="rId29" Type="http://schemas.openxmlformats.org/officeDocument/2006/relationships/image" Target="../media/image7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5.png"/><Relationship Id="rId11" Type="http://schemas.openxmlformats.org/officeDocument/2006/relationships/image" Target="../media/image60.png"/><Relationship Id="rId24" Type="http://schemas.openxmlformats.org/officeDocument/2006/relationships/image" Target="../media/image73.png"/><Relationship Id="rId32" Type="http://schemas.openxmlformats.org/officeDocument/2006/relationships/image" Target="../media/image81.png"/><Relationship Id="rId5" Type="http://schemas.openxmlformats.org/officeDocument/2006/relationships/image" Target="../media/image54.png"/><Relationship Id="rId15" Type="http://schemas.openxmlformats.org/officeDocument/2006/relationships/image" Target="../media/image64.png"/><Relationship Id="rId23" Type="http://schemas.openxmlformats.org/officeDocument/2006/relationships/image" Target="../media/image72.png"/><Relationship Id="rId28" Type="http://schemas.openxmlformats.org/officeDocument/2006/relationships/image" Target="../media/image77.png"/><Relationship Id="rId10" Type="http://schemas.openxmlformats.org/officeDocument/2006/relationships/image" Target="../media/image59.png"/><Relationship Id="rId19" Type="http://schemas.openxmlformats.org/officeDocument/2006/relationships/image" Target="../media/image68.png"/><Relationship Id="rId31" Type="http://schemas.openxmlformats.org/officeDocument/2006/relationships/image" Target="../media/image80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Relationship Id="rId14" Type="http://schemas.openxmlformats.org/officeDocument/2006/relationships/image" Target="../media/image63.png"/><Relationship Id="rId22" Type="http://schemas.openxmlformats.org/officeDocument/2006/relationships/image" Target="../media/image71.png"/><Relationship Id="rId27" Type="http://schemas.openxmlformats.org/officeDocument/2006/relationships/image" Target="../media/image76.png"/><Relationship Id="rId30" Type="http://schemas.openxmlformats.org/officeDocument/2006/relationships/image" Target="../media/image79.png"/><Relationship Id="rId35" Type="http://schemas.openxmlformats.org/officeDocument/2006/relationships/image" Target="../media/image84.png"/><Relationship Id="rId8" Type="http://schemas.openxmlformats.org/officeDocument/2006/relationships/image" Target="../media/image57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9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2.png"/><Relationship Id="rId4" Type="http://schemas.openxmlformats.org/officeDocument/2006/relationships/image" Target="../media/image105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gif"/><Relationship Id="rId13" Type="http://schemas.openxmlformats.org/officeDocument/2006/relationships/image" Target="../media/image117.png"/><Relationship Id="rId18" Type="http://schemas.openxmlformats.org/officeDocument/2006/relationships/image" Target="../media/image122.png"/><Relationship Id="rId3" Type="http://schemas.openxmlformats.org/officeDocument/2006/relationships/image" Target="../media/image107.jpeg"/><Relationship Id="rId7" Type="http://schemas.openxmlformats.org/officeDocument/2006/relationships/image" Target="../media/image111.png"/><Relationship Id="rId12" Type="http://schemas.openxmlformats.org/officeDocument/2006/relationships/image" Target="../media/image116.gif"/><Relationship Id="rId17" Type="http://schemas.openxmlformats.org/officeDocument/2006/relationships/image" Target="../media/image121.jpg"/><Relationship Id="rId2" Type="http://schemas.openxmlformats.org/officeDocument/2006/relationships/image" Target="../media/image106.png"/><Relationship Id="rId16" Type="http://schemas.openxmlformats.org/officeDocument/2006/relationships/image" Target="../media/image12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0.png"/><Relationship Id="rId11" Type="http://schemas.openxmlformats.org/officeDocument/2006/relationships/image" Target="../media/image115.jpeg"/><Relationship Id="rId5" Type="http://schemas.openxmlformats.org/officeDocument/2006/relationships/image" Target="../media/image109.gif"/><Relationship Id="rId15" Type="http://schemas.openxmlformats.org/officeDocument/2006/relationships/image" Target="../media/image119.jpeg"/><Relationship Id="rId10" Type="http://schemas.openxmlformats.org/officeDocument/2006/relationships/image" Target="../media/image114.gif"/><Relationship Id="rId19" Type="http://schemas.openxmlformats.org/officeDocument/2006/relationships/image" Target="../media/image123.png"/><Relationship Id="rId4" Type="http://schemas.openxmlformats.org/officeDocument/2006/relationships/image" Target="../media/image108.gif"/><Relationship Id="rId9" Type="http://schemas.openxmlformats.org/officeDocument/2006/relationships/image" Target="../media/image113.gif"/><Relationship Id="rId14" Type="http://schemas.openxmlformats.org/officeDocument/2006/relationships/image" Target="../media/image118.gi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7" Type="http://schemas.openxmlformats.org/officeDocument/2006/relationships/image" Target="../media/image12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7.png"/><Relationship Id="rId5" Type="http://schemas.openxmlformats.org/officeDocument/2006/relationships/image" Target="../media/image126.png"/><Relationship Id="rId4" Type="http://schemas.openxmlformats.org/officeDocument/2006/relationships/image" Target="../media/image12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2.png"/><Relationship Id="rId5" Type="http://schemas.openxmlformats.org/officeDocument/2006/relationships/image" Target="../media/image131.jpeg"/><Relationship Id="rId4" Type="http://schemas.openxmlformats.org/officeDocument/2006/relationships/image" Target="../media/image13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7" Type="http://schemas.openxmlformats.org/officeDocument/2006/relationships/image" Target="../media/image13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5.jpeg"/><Relationship Id="rId5" Type="http://schemas.openxmlformats.org/officeDocument/2006/relationships/image" Target="../media/image134.png"/><Relationship Id="rId4" Type="http://schemas.openxmlformats.org/officeDocument/2006/relationships/hyperlink" Target="http://www.inp.demokritos.gr/cnr2020" TargetMode="Externa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2.png"/><Relationship Id="rId5" Type="http://schemas.openxmlformats.org/officeDocument/2006/relationships/image" Target="../media/image141.jpeg"/><Relationship Id="rId4" Type="http://schemas.openxmlformats.org/officeDocument/2006/relationships/image" Target="../media/image14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7524"/>
            <a:ext cx="7772400" cy="282274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Nuclear Reactions for  Astrophysics</a:t>
            </a:r>
            <a:br>
              <a:rPr lang="en-US" dirty="0" smtClean="0"/>
            </a:br>
            <a:r>
              <a:rPr lang="en-US" dirty="0"/>
              <a:t>&amp;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Nuclear Data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534136"/>
            <a:ext cx="6858000" cy="1655762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Paraskevi</a:t>
            </a:r>
            <a:r>
              <a:rPr lang="en-US" dirty="0" smtClean="0"/>
              <a:t> (Vivian) </a:t>
            </a:r>
            <a:r>
              <a:rPr lang="en-US" dirty="0" err="1" smtClean="0"/>
              <a:t>Dimitriou</a:t>
            </a:r>
            <a:endParaRPr lang="en-US" dirty="0" smtClean="0"/>
          </a:p>
          <a:p>
            <a:r>
              <a:rPr lang="en-US" dirty="0" smtClean="0"/>
              <a:t>Institute of Nuclear and Particle Physics</a:t>
            </a:r>
          </a:p>
          <a:p>
            <a:r>
              <a:rPr lang="en-US" dirty="0" smtClean="0"/>
              <a:t>National Center for Scientific Research “</a:t>
            </a:r>
            <a:r>
              <a:rPr lang="en-US" dirty="0" err="1" smtClean="0"/>
              <a:t>Demokritos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Athens, Greece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3621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3021"/>
            <a:ext cx="7886700" cy="950431"/>
          </a:xfrm>
        </p:spPr>
        <p:txBody>
          <a:bodyPr>
            <a:normAutofit/>
          </a:bodyPr>
          <a:lstStyle/>
          <a:p>
            <a:r>
              <a:rPr lang="en-US" dirty="0" smtClean="0"/>
              <a:t>International collaboration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903" y="799568"/>
            <a:ext cx="8698230" cy="5966992"/>
          </a:xfrm>
        </p:spPr>
        <p:txBody>
          <a:bodyPr>
            <a:normAutofit fontScale="77500" lnSpcReduction="20000"/>
          </a:bodyPr>
          <a:lstStyle/>
          <a:p>
            <a:r>
              <a:rPr lang="en-US" sz="2200" dirty="0"/>
              <a:t>Project on </a:t>
            </a:r>
            <a:r>
              <a:rPr lang="en-US" sz="2200" dirty="0" smtClean="0"/>
              <a:t>Measurements of </a:t>
            </a:r>
          </a:p>
          <a:p>
            <a:pPr marL="0" indent="0">
              <a:buNone/>
            </a:pPr>
            <a:r>
              <a:rPr lang="en-US" sz="2200" dirty="0" smtClean="0"/>
              <a:t>alpha-elastic cross </a:t>
            </a:r>
            <a:r>
              <a:rPr lang="en-US" sz="2200" dirty="0"/>
              <a:t>sections </a:t>
            </a:r>
            <a:r>
              <a:rPr lang="en-US" sz="2200" dirty="0" smtClean="0"/>
              <a:t>near </a:t>
            </a:r>
          </a:p>
          <a:p>
            <a:pPr marL="0" indent="0">
              <a:buNone/>
            </a:pPr>
            <a:r>
              <a:rPr lang="en-US" sz="2200" dirty="0" smtClean="0"/>
              <a:t>the Coulomb barrier @ GANIL</a:t>
            </a:r>
          </a:p>
          <a:p>
            <a:r>
              <a:rPr lang="en-US" sz="2200" dirty="0" smtClean="0"/>
              <a:t>Goal: Assess the two main global </a:t>
            </a:r>
          </a:p>
          <a:p>
            <a:pPr marL="0" indent="0">
              <a:buNone/>
            </a:pPr>
            <a:r>
              <a:rPr lang="en-US" sz="2200" dirty="0" smtClean="0"/>
              <a:t>alpha-nucleus OMPs: </a:t>
            </a:r>
            <a:r>
              <a:rPr lang="en-US" sz="2200" dirty="0" err="1" smtClean="0"/>
              <a:t>Demetriou</a:t>
            </a:r>
            <a:r>
              <a:rPr lang="en-US" sz="2200" dirty="0" smtClean="0"/>
              <a:t> III </a:t>
            </a:r>
          </a:p>
          <a:p>
            <a:pPr marL="0" indent="0">
              <a:buNone/>
            </a:pPr>
            <a:r>
              <a:rPr lang="en-US" sz="2200" dirty="0" smtClean="0"/>
              <a:t>and </a:t>
            </a:r>
            <a:r>
              <a:rPr lang="en-US" sz="2200" dirty="0" err="1" smtClean="0"/>
              <a:t>Avrigeanu</a:t>
            </a:r>
            <a:r>
              <a:rPr lang="en-US" sz="2200" dirty="0" smtClean="0"/>
              <a:t> (2014)</a:t>
            </a:r>
          </a:p>
          <a:p>
            <a:pPr marL="0" indent="0">
              <a:buNone/>
            </a:pPr>
            <a:endParaRPr lang="en-US" sz="2200" dirty="0"/>
          </a:p>
          <a:p>
            <a:endParaRPr lang="en-US" sz="2200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sz="2200" dirty="0" smtClean="0"/>
          </a:p>
          <a:p>
            <a:r>
              <a:rPr lang="en-US" sz="2200" dirty="0" smtClean="0"/>
              <a:t>Collaboration between GANIL</a:t>
            </a:r>
            <a:r>
              <a:rPr lang="en-US" sz="2200" dirty="0"/>
              <a:t>, </a:t>
            </a:r>
            <a:r>
              <a:rPr lang="en-US" sz="2200" dirty="0" err="1"/>
              <a:t>Universite</a:t>
            </a:r>
            <a:r>
              <a:rPr lang="en-US" sz="2200" dirty="0"/>
              <a:t> de Lyon, , NCSR </a:t>
            </a:r>
            <a:r>
              <a:rPr lang="en-US" sz="2200" dirty="0" err="1"/>
              <a:t>Demokritos</a:t>
            </a:r>
            <a:r>
              <a:rPr lang="en-US" sz="2200" dirty="0"/>
              <a:t> </a:t>
            </a:r>
            <a:r>
              <a:rPr lang="en-US" sz="2200" dirty="0" smtClean="0"/>
              <a:t>, </a:t>
            </a:r>
            <a:r>
              <a:rPr lang="en-US" sz="2200" dirty="0" err="1" smtClean="0"/>
              <a:t>Universite</a:t>
            </a:r>
            <a:r>
              <a:rPr lang="en-US" sz="2200" dirty="0" smtClean="0"/>
              <a:t> </a:t>
            </a:r>
            <a:r>
              <a:rPr lang="en-US" sz="2200" dirty="0" err="1"/>
              <a:t>Libre</a:t>
            </a:r>
            <a:r>
              <a:rPr lang="en-US" sz="2200" dirty="0"/>
              <a:t> de </a:t>
            </a:r>
            <a:r>
              <a:rPr lang="en-US" sz="2200" dirty="0" err="1" smtClean="0"/>
              <a:t>Bruxelles</a:t>
            </a:r>
            <a:r>
              <a:rPr lang="en-US" sz="2200" dirty="0" smtClean="0"/>
              <a:t>, </a:t>
            </a:r>
            <a:r>
              <a:rPr lang="en-US" sz="2200" dirty="0" err="1" smtClean="0"/>
              <a:t>Subatech</a:t>
            </a:r>
            <a:r>
              <a:rPr lang="en-US" sz="2200" dirty="0" smtClean="0"/>
              <a:t>-Nantes, </a:t>
            </a:r>
            <a:r>
              <a:rPr lang="en-US" sz="2200" dirty="0" err="1" smtClean="0"/>
              <a:t>Orsay</a:t>
            </a:r>
            <a:r>
              <a:rPr lang="en-US" sz="2200" dirty="0" smtClean="0"/>
              <a:t>, ILL-Grenoble, </a:t>
            </a:r>
            <a:r>
              <a:rPr lang="en-US" sz="2200" dirty="0" err="1" smtClean="0"/>
              <a:t>iThemba</a:t>
            </a:r>
            <a:r>
              <a:rPr lang="en-US" sz="2200" dirty="0" smtClean="0"/>
              <a:t> LABS, Strasbourg, Univ. Surrey, Univ. Huelva, Univ. Jyvaskyla, </a:t>
            </a:r>
            <a:r>
              <a:rPr lang="en-US" sz="2000" dirty="0"/>
              <a:t>University of the Witwatersrand</a:t>
            </a:r>
            <a:endParaRPr lang="en-US" sz="2200" dirty="0"/>
          </a:p>
          <a:p>
            <a:r>
              <a:rPr lang="en-US" sz="2200" dirty="0" smtClean="0"/>
              <a:t>PAC approved measurements:  June/July 2021</a:t>
            </a:r>
            <a:endParaRPr lang="en-US" sz="2200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5486"/>
          <a:stretch/>
        </p:blipFill>
        <p:spPr>
          <a:xfrm>
            <a:off x="1611446" y="2775491"/>
            <a:ext cx="5929864" cy="274435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3350" y="724506"/>
            <a:ext cx="5156036" cy="2050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32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18" y="18231"/>
            <a:ext cx="8960951" cy="9550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Systematics of proton-nucleus JLM/B OMP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6379" y="1446217"/>
            <a:ext cx="4120604" cy="247144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716" y="1516521"/>
            <a:ext cx="5647132" cy="313538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smtClean="0"/>
              <a:t>New measurements by </a:t>
            </a:r>
            <a:r>
              <a:rPr lang="en-US" sz="2000" dirty="0" err="1" smtClean="0"/>
              <a:t>Demokritos</a:t>
            </a:r>
            <a:r>
              <a:rPr lang="en-US" sz="2000" dirty="0" smtClean="0"/>
              <a:t> groups (yellow boxes):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1600" dirty="0" err="1" smtClean="0"/>
              <a:t>Spyrou</a:t>
            </a:r>
            <a:r>
              <a:rPr lang="en-US" sz="1600" dirty="0" smtClean="0"/>
              <a:t>, …,PD, et al., Phys</a:t>
            </a:r>
            <a:r>
              <a:rPr lang="en-US" sz="1600" dirty="0"/>
              <a:t>. Rev. C 77, 065801 (2008</a:t>
            </a:r>
            <a:r>
              <a:rPr lang="en-US" sz="1600" dirty="0" smtClean="0"/>
              <a:t>)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1600" dirty="0" err="1" smtClean="0"/>
              <a:t>Harissopulos</a:t>
            </a:r>
            <a:r>
              <a:rPr lang="en-US" sz="1600" dirty="0" smtClean="0"/>
              <a:t>, …,PD, et al., Phys</a:t>
            </a:r>
            <a:r>
              <a:rPr lang="en-US" sz="1600" dirty="0"/>
              <a:t>. Rev. C 87, 025806 (2013</a:t>
            </a:r>
            <a:r>
              <a:rPr lang="en-US" sz="1600" dirty="0" smtClean="0"/>
              <a:t>)</a:t>
            </a:r>
            <a:endParaRPr lang="en-GB" sz="1600" dirty="0" smtClean="0"/>
          </a:p>
          <a:p>
            <a:pPr marL="0" indent="0">
              <a:spcBef>
                <a:spcPts val="600"/>
              </a:spcBef>
              <a:buNone/>
            </a:pPr>
            <a:r>
              <a:rPr lang="en-GB" sz="1600" dirty="0" err="1" smtClean="0"/>
              <a:t>Harissopulos</a:t>
            </a:r>
            <a:r>
              <a:rPr lang="en-GB" sz="1600" dirty="0" smtClean="0"/>
              <a:t>, …,PD, </a:t>
            </a:r>
            <a:r>
              <a:rPr lang="en-US" sz="1600" dirty="0"/>
              <a:t>Phys. Rev. C </a:t>
            </a:r>
            <a:r>
              <a:rPr lang="en-US" sz="1600" b="1" dirty="0"/>
              <a:t>93</a:t>
            </a:r>
            <a:r>
              <a:rPr lang="en-US" sz="1600" dirty="0"/>
              <a:t>, 025804 (2016</a:t>
            </a:r>
            <a:r>
              <a:rPr lang="en-US" sz="1600" dirty="0" smtClean="0"/>
              <a:t>)</a:t>
            </a:r>
            <a:endParaRPr lang="en-GB" sz="1600" dirty="0" smtClean="0"/>
          </a:p>
          <a:p>
            <a:pPr marL="0" indent="0">
              <a:spcBef>
                <a:spcPts val="600"/>
              </a:spcBef>
              <a:buNone/>
            </a:pPr>
            <a:r>
              <a:rPr lang="en-GB" sz="1600" dirty="0" err="1" smtClean="0"/>
              <a:t>Foteinou</a:t>
            </a:r>
            <a:r>
              <a:rPr lang="en-GB" sz="1600" dirty="0" smtClean="0"/>
              <a:t>, …., PD, Phys. Rev. C </a:t>
            </a:r>
            <a:r>
              <a:rPr lang="en-US" sz="1600" b="1" dirty="0"/>
              <a:t>97</a:t>
            </a:r>
            <a:r>
              <a:rPr lang="en-US" sz="1600" dirty="0"/>
              <a:t>, 035806 (2018)</a:t>
            </a:r>
            <a:endParaRPr lang="en-GB" sz="1600" dirty="0" smtClean="0"/>
          </a:p>
          <a:p>
            <a:pPr marL="0" indent="0">
              <a:spcBef>
                <a:spcPts val="600"/>
              </a:spcBef>
              <a:buNone/>
            </a:pPr>
            <a:r>
              <a:rPr lang="en-GB" sz="1600" dirty="0" err="1" smtClean="0"/>
              <a:t>Foteinou</a:t>
            </a:r>
            <a:r>
              <a:rPr lang="en-GB" sz="1600" dirty="0" smtClean="0"/>
              <a:t>,…, PD, et al., </a:t>
            </a:r>
            <a:r>
              <a:rPr lang="en-US" sz="1600" dirty="0"/>
              <a:t>Eur. Phys. J. A (2019) </a:t>
            </a:r>
            <a:r>
              <a:rPr lang="en-US" sz="1600" b="1" dirty="0"/>
              <a:t>55</a:t>
            </a:r>
            <a:r>
              <a:rPr lang="en-US" sz="1600" dirty="0"/>
              <a:t>: </a:t>
            </a:r>
            <a:r>
              <a:rPr lang="en-US" sz="1600" dirty="0" smtClean="0"/>
              <a:t>67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GB" sz="1600" dirty="0" err="1" smtClean="0"/>
              <a:t>Harissopulos</a:t>
            </a:r>
            <a:r>
              <a:rPr lang="en-GB" sz="1600" dirty="0" smtClean="0"/>
              <a:t>, ..,PD, Phys. Rev. C, accepted for publication</a:t>
            </a:r>
            <a:endParaRPr lang="en-US" sz="1600" dirty="0" smtClean="0"/>
          </a:p>
          <a:p>
            <a:pPr marL="0" indent="0">
              <a:spcBef>
                <a:spcPts val="600"/>
              </a:spcBef>
              <a:buNone/>
            </a:pPr>
            <a:r>
              <a:rPr lang="en-GB" sz="1600" dirty="0" smtClean="0"/>
              <a:t>V. </a:t>
            </a:r>
            <a:r>
              <a:rPr lang="en-GB" sz="1600" dirty="0" err="1" smtClean="0"/>
              <a:t>Foteinou</a:t>
            </a:r>
            <a:r>
              <a:rPr lang="en-GB" sz="1600" dirty="0" smtClean="0"/>
              <a:t>, PhD Thesis, 2017</a:t>
            </a:r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V. </a:t>
            </a:r>
            <a:r>
              <a:rPr lang="en-US" sz="2000" dirty="0" err="1" smtClean="0"/>
              <a:t>Foteinou</a:t>
            </a:r>
            <a:r>
              <a:rPr lang="en-US" sz="2000" dirty="0" smtClean="0"/>
              <a:t>, PhD thesis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9138" t="954"/>
          <a:stretch/>
        </p:blipFill>
        <p:spPr>
          <a:xfrm>
            <a:off x="3340064" y="4211787"/>
            <a:ext cx="3020463" cy="262268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r="5900"/>
          <a:stretch/>
        </p:blipFill>
        <p:spPr>
          <a:xfrm>
            <a:off x="222727" y="4211786"/>
            <a:ext cx="3117337" cy="257451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/>
          <a:srcRect l="14297" t="880"/>
          <a:stretch/>
        </p:blipFill>
        <p:spPr>
          <a:xfrm>
            <a:off x="6145728" y="4199434"/>
            <a:ext cx="2914281" cy="258686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30979" y="4217687"/>
            <a:ext cx="1215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aseline="30000" dirty="0" smtClean="0"/>
              <a:t>94</a:t>
            </a:r>
            <a:r>
              <a:rPr lang="en-GB" dirty="0" smtClean="0"/>
              <a:t>Mo </a:t>
            </a:r>
          </a:p>
          <a:p>
            <a:r>
              <a:rPr lang="el-GR" dirty="0" smtClean="0"/>
              <a:t>λ</a:t>
            </a:r>
            <a:r>
              <a:rPr lang="en-GB" baseline="-25000" dirty="0" smtClean="0"/>
              <a:t>V </a:t>
            </a:r>
            <a:r>
              <a:rPr lang="en-GB" dirty="0" smtClean="0"/>
              <a:t>= 0.90</a:t>
            </a:r>
            <a:endParaRPr lang="en-US" baseline="-25000" dirty="0"/>
          </a:p>
        </p:txBody>
      </p:sp>
      <p:sp>
        <p:nvSpPr>
          <p:cNvPr id="10" name="TextBox 9"/>
          <p:cNvSpPr txBox="1"/>
          <p:nvPr/>
        </p:nvSpPr>
        <p:spPr>
          <a:xfrm>
            <a:off x="5055741" y="4217690"/>
            <a:ext cx="1215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aseline="30000" dirty="0" smtClean="0"/>
              <a:t>96</a:t>
            </a:r>
            <a:r>
              <a:rPr lang="en-GB" dirty="0" smtClean="0"/>
              <a:t>Mo </a:t>
            </a:r>
          </a:p>
          <a:p>
            <a:r>
              <a:rPr lang="el-GR" dirty="0" smtClean="0"/>
              <a:t>λ</a:t>
            </a:r>
            <a:r>
              <a:rPr lang="en-GB" baseline="-25000" dirty="0" smtClean="0"/>
              <a:t>V </a:t>
            </a:r>
            <a:r>
              <a:rPr lang="en-GB" dirty="0" smtClean="0"/>
              <a:t>= 1.04</a:t>
            </a:r>
            <a:endParaRPr lang="en-US" baseline="-25000" dirty="0"/>
          </a:p>
        </p:txBody>
      </p:sp>
      <p:sp>
        <p:nvSpPr>
          <p:cNvPr id="11" name="TextBox 10"/>
          <p:cNvSpPr txBox="1"/>
          <p:nvPr/>
        </p:nvSpPr>
        <p:spPr>
          <a:xfrm>
            <a:off x="7950924" y="4217688"/>
            <a:ext cx="1215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aseline="30000" dirty="0" smtClean="0"/>
              <a:t>98</a:t>
            </a:r>
            <a:r>
              <a:rPr lang="en-GB" dirty="0" smtClean="0"/>
              <a:t>Mo </a:t>
            </a:r>
          </a:p>
          <a:p>
            <a:r>
              <a:rPr lang="el-GR" dirty="0" smtClean="0"/>
              <a:t>λ</a:t>
            </a:r>
            <a:r>
              <a:rPr lang="en-GB" baseline="-25000" dirty="0" smtClean="0"/>
              <a:t>V </a:t>
            </a:r>
            <a:r>
              <a:rPr lang="en-GB" dirty="0" smtClean="0"/>
              <a:t>= 0.95</a:t>
            </a:r>
            <a:endParaRPr lang="en-US" baseline="-25000" dirty="0"/>
          </a:p>
        </p:txBody>
      </p:sp>
      <p:sp>
        <p:nvSpPr>
          <p:cNvPr id="6" name="TextBox 5"/>
          <p:cNvSpPr txBox="1"/>
          <p:nvPr/>
        </p:nvSpPr>
        <p:spPr>
          <a:xfrm>
            <a:off x="5444547" y="1607903"/>
            <a:ext cx="1189281" cy="3870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22727" y="776294"/>
            <a:ext cx="99345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JLM/B: Semi-microscopic nucleon-nucleus OMP of </a:t>
            </a:r>
            <a:r>
              <a:rPr lang="en-US" sz="1600" dirty="0" err="1" smtClean="0"/>
              <a:t>Bauge</a:t>
            </a:r>
            <a:r>
              <a:rPr lang="en-US" sz="1600" dirty="0" smtClean="0"/>
              <a:t>, </a:t>
            </a:r>
            <a:r>
              <a:rPr lang="en-US" sz="1600" dirty="0" err="1" smtClean="0"/>
              <a:t>Girod</a:t>
            </a:r>
            <a:r>
              <a:rPr lang="en-US" sz="1600" dirty="0" smtClean="0"/>
              <a:t>, Delaroche, PRC 63 (2001) </a:t>
            </a:r>
            <a:r>
              <a:rPr lang="en-US" sz="1600" dirty="0"/>
              <a:t>024607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834610" y="3965431"/>
            <a:ext cx="363500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err="1"/>
              <a:t>Foteinou</a:t>
            </a:r>
            <a:r>
              <a:rPr lang="en-GB" sz="1200" dirty="0" smtClean="0"/>
              <a:t>, et al., </a:t>
            </a:r>
            <a:r>
              <a:rPr lang="en-GB" sz="1200" dirty="0"/>
              <a:t>Phys. Rev. C </a:t>
            </a:r>
            <a:r>
              <a:rPr lang="en-US" sz="1200" b="1" dirty="0"/>
              <a:t>97</a:t>
            </a:r>
            <a:r>
              <a:rPr lang="en-US" sz="1200" dirty="0"/>
              <a:t>, 035806 (2018)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23995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13" y="0"/>
            <a:ext cx="7886700" cy="1325563"/>
          </a:xfrm>
        </p:spPr>
        <p:txBody>
          <a:bodyPr/>
          <a:lstStyle/>
          <a:p>
            <a:r>
              <a:rPr lang="en-US" dirty="0" smtClean="0"/>
              <a:t>Improved proton JLM/B OMP based on systematics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773" y="1522034"/>
            <a:ext cx="4212139" cy="5144576"/>
          </a:xfrm>
        </p:spPr>
        <p:txBody>
          <a:bodyPr>
            <a:normAutofit/>
          </a:bodyPr>
          <a:lstStyle/>
          <a:p>
            <a:r>
              <a:rPr lang="en-US" sz="1800" dirty="0"/>
              <a:t>All available experimental (p,</a:t>
            </a:r>
            <a:r>
              <a:rPr lang="el-GR" sz="1800" dirty="0"/>
              <a:t>γ</a:t>
            </a:r>
            <a:r>
              <a:rPr lang="en-US" sz="1800" dirty="0"/>
              <a:t>) cross sections at </a:t>
            </a:r>
            <a:r>
              <a:rPr lang="en-US" sz="1800" dirty="0" err="1"/>
              <a:t>astrophysically</a:t>
            </a:r>
            <a:r>
              <a:rPr lang="en-US" sz="1800" dirty="0"/>
              <a:t> relevant </a:t>
            </a:r>
            <a:r>
              <a:rPr lang="en-US" sz="1800" dirty="0" smtClean="0"/>
              <a:t>energies retrieved</a:t>
            </a:r>
          </a:p>
          <a:p>
            <a:r>
              <a:rPr lang="en-US" sz="1800" dirty="0" smtClean="0"/>
              <a:t>Criteria for using them in fitting procedure applied</a:t>
            </a:r>
            <a:endParaRPr lang="en-US" sz="1800" dirty="0"/>
          </a:p>
          <a:p>
            <a:r>
              <a:rPr lang="en-US" sz="1800" dirty="0" smtClean="0"/>
              <a:t>Experimental uncertainties sorted</a:t>
            </a:r>
          </a:p>
          <a:p>
            <a:pPr marL="0" indent="0"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39 nuclides; A=50-150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rgbClr val="3141D7"/>
                </a:solidFill>
              </a:rPr>
              <a:t>V-51; Cr-50</a:t>
            </a:r>
            <a:r>
              <a:rPr lang="en-US" sz="1400" dirty="0">
                <a:solidFill>
                  <a:srgbClr val="3141D7"/>
                </a:solidFill>
              </a:rPr>
              <a:t>, </a:t>
            </a:r>
            <a:r>
              <a:rPr lang="en-US" sz="1400" dirty="0" smtClean="0">
                <a:solidFill>
                  <a:srgbClr val="3141D7"/>
                </a:solidFill>
              </a:rPr>
              <a:t>Cr-54; Fe-54</a:t>
            </a:r>
            <a:r>
              <a:rPr lang="en-US" sz="1400" dirty="0">
                <a:solidFill>
                  <a:srgbClr val="3141D7"/>
                </a:solidFill>
              </a:rPr>
              <a:t>, Fe-56, </a:t>
            </a:r>
            <a:r>
              <a:rPr lang="en-US" sz="1400" dirty="0" smtClean="0">
                <a:solidFill>
                  <a:srgbClr val="3141D7"/>
                </a:solidFill>
              </a:rPr>
              <a:t>Fe-58; Co-59; Ni-58</a:t>
            </a:r>
            <a:r>
              <a:rPr lang="en-US" sz="1400" dirty="0">
                <a:solidFill>
                  <a:srgbClr val="3141D7"/>
                </a:solidFill>
              </a:rPr>
              <a:t>, Ni-60, Ni-61, Ni-62, </a:t>
            </a:r>
            <a:r>
              <a:rPr lang="en-US" sz="1400" dirty="0" smtClean="0">
                <a:solidFill>
                  <a:srgbClr val="3141D7"/>
                </a:solidFill>
              </a:rPr>
              <a:t>Ni-64; Cu-63</a:t>
            </a:r>
            <a:r>
              <a:rPr lang="en-US" sz="1400" dirty="0">
                <a:solidFill>
                  <a:srgbClr val="3141D7"/>
                </a:solidFill>
              </a:rPr>
              <a:t>, </a:t>
            </a:r>
            <a:r>
              <a:rPr lang="en-US" sz="1400" dirty="0" smtClean="0">
                <a:solidFill>
                  <a:srgbClr val="3141D7"/>
                </a:solidFill>
              </a:rPr>
              <a:t>Cu-65; Zn-67</a:t>
            </a:r>
            <a:r>
              <a:rPr lang="en-US" sz="1400" dirty="0">
                <a:solidFill>
                  <a:srgbClr val="3141D7"/>
                </a:solidFill>
              </a:rPr>
              <a:t>, </a:t>
            </a:r>
            <a:r>
              <a:rPr lang="en-US" sz="1400" dirty="0" smtClean="0">
                <a:solidFill>
                  <a:srgbClr val="3141D7"/>
                </a:solidFill>
              </a:rPr>
              <a:t>Zn-68; Sr-84</a:t>
            </a:r>
            <a:r>
              <a:rPr lang="en-US" sz="1400" dirty="0">
                <a:solidFill>
                  <a:srgbClr val="3141D7"/>
                </a:solidFill>
              </a:rPr>
              <a:t>, Sr-86, Sr-88, </a:t>
            </a:r>
            <a:r>
              <a:rPr lang="en-US" sz="1400" dirty="0" smtClean="0">
                <a:solidFill>
                  <a:srgbClr val="3141D7"/>
                </a:solidFill>
              </a:rPr>
              <a:t>Sr-87; Y-89; Zr-90</a:t>
            </a:r>
            <a:r>
              <a:rPr lang="en-US" sz="1400" dirty="0">
                <a:solidFill>
                  <a:srgbClr val="3141D7"/>
                </a:solidFill>
              </a:rPr>
              <a:t>, </a:t>
            </a:r>
            <a:r>
              <a:rPr lang="en-US" sz="1400" dirty="0" smtClean="0">
                <a:solidFill>
                  <a:srgbClr val="3141D7"/>
                </a:solidFill>
              </a:rPr>
              <a:t>Zr-92; Mo-92</a:t>
            </a:r>
            <a:r>
              <a:rPr lang="en-US" sz="1400" dirty="0">
                <a:solidFill>
                  <a:srgbClr val="3141D7"/>
                </a:solidFill>
              </a:rPr>
              <a:t>, Mo-94, Mo-95, </a:t>
            </a:r>
            <a:r>
              <a:rPr lang="en-US" sz="1400" dirty="0" smtClean="0">
                <a:solidFill>
                  <a:srgbClr val="3141D7"/>
                </a:solidFill>
              </a:rPr>
              <a:t>Mo-98; Ru-99; Pd-105; In-113; Sn-112</a:t>
            </a:r>
            <a:r>
              <a:rPr lang="en-US" sz="1400" dirty="0">
                <a:solidFill>
                  <a:srgbClr val="3141D7"/>
                </a:solidFill>
              </a:rPr>
              <a:t>, Sn-114, </a:t>
            </a:r>
            <a:r>
              <a:rPr lang="en-US" sz="1400" dirty="0" smtClean="0">
                <a:solidFill>
                  <a:srgbClr val="3141D7"/>
                </a:solidFill>
              </a:rPr>
              <a:t>Sn-116; Sb-121; Ba-130; Ce-142; Sm-144</a:t>
            </a:r>
            <a:r>
              <a:rPr lang="en-US" sz="1400" dirty="0">
                <a:solidFill>
                  <a:srgbClr val="3141D7"/>
                </a:solidFill>
              </a:rPr>
              <a:t>, </a:t>
            </a:r>
            <a:r>
              <a:rPr lang="en-US" sz="1400" dirty="0" smtClean="0">
                <a:solidFill>
                  <a:srgbClr val="3141D7"/>
                </a:solidFill>
              </a:rPr>
              <a:t>Sn-147; Gd-152</a:t>
            </a:r>
          </a:p>
          <a:p>
            <a:pPr marL="0" indent="0">
              <a:buNone/>
            </a:pPr>
            <a:endParaRPr lang="en-US" sz="1400" dirty="0">
              <a:solidFill>
                <a:srgbClr val="3141D7"/>
              </a:solidFill>
            </a:endParaRPr>
          </a:p>
          <a:p>
            <a:r>
              <a:rPr lang="en-US" sz="1800" dirty="0"/>
              <a:t>Verification on all available (</a:t>
            </a:r>
            <a:r>
              <a:rPr lang="en-US" sz="1800" dirty="0" err="1"/>
              <a:t>p,n</a:t>
            </a:r>
            <a:r>
              <a:rPr lang="en-US" sz="1800" dirty="0"/>
              <a:t>) cross sections  </a:t>
            </a: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50 nuclides; A=50-181</a:t>
            </a:r>
            <a:endParaRPr lang="en-US" sz="18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605552" y="1522034"/>
                <a:ext cx="4609239" cy="4752156"/>
              </a:xfrm>
            </p:spPr>
            <p:txBody>
              <a:bodyPr>
                <a:normAutofit/>
              </a:bodyPr>
              <a:lstStyle/>
              <a:p>
                <a:r>
                  <a:rPr lang="en-US" sz="1800" dirty="0" smtClean="0"/>
                  <a:t>New parameterization of global semi-microscopic nucleon optical potential </a:t>
                </a:r>
                <a:r>
                  <a:rPr lang="en-US" sz="1800" dirty="0"/>
                  <a:t>(E and A dependence</a:t>
                </a:r>
                <a:r>
                  <a:rPr lang="en-US" sz="1800" dirty="0" smtClean="0"/>
                  <a:t>)</a:t>
                </a:r>
                <a:endParaRPr lang="en-US" sz="1800" dirty="0"/>
              </a:p>
              <a:p>
                <a:endParaRPr lang="en-US" sz="18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𝚤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+(ℓ∙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)∙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𝑆𝑂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𝑆𝑂</m:t>
                          </m:r>
                        </m:sub>
                      </m:sSub>
                    </m:oMath>
                  </m:oMathPara>
                </a14:m>
                <a:endParaRPr lang="en-US" sz="1400" dirty="0" smtClean="0"/>
              </a:p>
              <a:p>
                <a:pPr marL="0" indent="0">
                  <a:buNone/>
                </a:pPr>
                <a:endParaRPr lang="en-US" sz="1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</m:sub>
                      </m:sSub>
                      <m:r>
                        <a:rPr lang="en-US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)∙</m:t>
                      </m:r>
                      <m:r>
                        <a:rPr lang="en-US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US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lang="en-US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800" dirty="0" smtClean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en-US" sz="1800" dirty="0" smtClean="0">
                  <a:solidFill>
                    <a:srgbClr val="FF0000"/>
                  </a:solidFill>
                </a:endParaRPr>
              </a:p>
              <a:p>
                <a:r>
                  <a:rPr lang="en-US" sz="1800" dirty="0" smtClean="0"/>
                  <a:t>New </a:t>
                </a:r>
                <a:r>
                  <a:rPr lang="el-GR" sz="1800" dirty="0" smtClean="0">
                    <a:solidFill>
                      <a:srgbClr val="FF0000"/>
                    </a:solidFill>
                  </a:rPr>
                  <a:t>λ</a:t>
                </a:r>
                <a:r>
                  <a:rPr lang="en-US" sz="1800" baseline="-25000" dirty="0" smtClean="0">
                    <a:solidFill>
                      <a:srgbClr val="FF0000"/>
                    </a:solidFill>
                  </a:rPr>
                  <a:t>V,W</a:t>
                </a:r>
                <a:r>
                  <a:rPr lang="en-US" sz="18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sz="1800" dirty="0" smtClean="0"/>
                  <a:t>values adjusted to reproduce experimental data on (p,</a:t>
                </a:r>
                <a:r>
                  <a:rPr lang="el-GR" sz="1800" dirty="0" smtClean="0"/>
                  <a:t>γ</a:t>
                </a:r>
                <a:r>
                  <a:rPr lang="en-US" sz="1800" dirty="0" smtClean="0"/>
                  <a:t>) and (</a:t>
                </a:r>
                <a:r>
                  <a:rPr lang="en-US" sz="1800" dirty="0" err="1" smtClean="0"/>
                  <a:t>p,n</a:t>
                </a:r>
                <a:r>
                  <a:rPr lang="en-US" sz="1800" dirty="0" smtClean="0"/>
                  <a:t>) cross sections</a:t>
                </a:r>
              </a:p>
              <a:p>
                <a:endParaRPr lang="en-US" sz="1800" dirty="0"/>
              </a:p>
              <a:p>
                <a:r>
                  <a:rPr lang="en-US" sz="1800" dirty="0" smtClean="0"/>
                  <a:t>Large-scale calculations for p-process nucleosynthesis</a:t>
                </a:r>
              </a:p>
              <a:p>
                <a:pPr marL="0" indent="0">
                  <a:buNone/>
                </a:pPr>
                <a:endParaRPr lang="en-US" sz="1800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605552" y="1522034"/>
                <a:ext cx="4609239" cy="4752156"/>
              </a:xfrm>
              <a:blipFill rotWithShape="0">
                <a:blip r:embed="rId2"/>
                <a:stretch>
                  <a:fillRect l="-926" t="-1284" r="-2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/>
          <p:cNvCxnSpPr/>
          <p:nvPr/>
        </p:nvCxnSpPr>
        <p:spPr>
          <a:xfrm>
            <a:off x="4412717" y="1480738"/>
            <a:ext cx="47195" cy="4684088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6601392" y="3126658"/>
            <a:ext cx="678426" cy="560439"/>
          </a:xfrm>
          <a:prstGeom prst="ellipse">
            <a:avLst/>
          </a:prstGeom>
          <a:noFill/>
          <a:ln>
            <a:solidFill>
              <a:srgbClr val="291A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12666" y="6501089"/>
            <a:ext cx="4035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Vagena</a:t>
            </a:r>
            <a:r>
              <a:rPr lang="en-US" dirty="0" smtClean="0"/>
              <a:t>, </a:t>
            </a:r>
            <a:r>
              <a:rPr lang="en-US" dirty="0" err="1" smtClean="0"/>
              <a:t>Axiotis</a:t>
            </a:r>
            <a:r>
              <a:rPr lang="en-US" dirty="0" smtClean="0"/>
              <a:t>, PD, submitted to PRC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334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" y="105554"/>
            <a:ext cx="7886700" cy="43566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Systematics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61" y="666570"/>
            <a:ext cx="3959117" cy="2969338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159046" y="2694014"/>
            <a:ext cx="4984304" cy="420760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7773" y="6428875"/>
            <a:ext cx="4035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Vagena</a:t>
            </a:r>
            <a:r>
              <a:rPr lang="en-US" dirty="0" smtClean="0"/>
              <a:t>, </a:t>
            </a:r>
            <a:r>
              <a:rPr lang="en-US" dirty="0" err="1" smtClean="0"/>
              <a:t>Axiotis</a:t>
            </a:r>
            <a:r>
              <a:rPr lang="en-US" dirty="0" smtClean="0"/>
              <a:t>, PD, submitted to PRC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05135" y="682539"/>
            <a:ext cx="1200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</a:t>
            </a:r>
            <a:r>
              <a:rPr lang="en-US" dirty="0" smtClean="0"/>
              <a:t>eal V vs A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1652" y="105554"/>
            <a:ext cx="4914002" cy="3757766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5920372" y="0"/>
            <a:ext cx="1256562" cy="2838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(p,</a:t>
            </a:r>
            <a:r>
              <a:rPr lang="el-GR" dirty="0" smtClean="0"/>
              <a:t>γ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6022917" y="3579517"/>
            <a:ext cx="1256562" cy="2838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</a:t>
            </a:r>
            <a:r>
              <a:rPr lang="en-US" dirty="0" err="1" smtClean="0"/>
              <a:t>p,</a:t>
            </a:r>
            <a:r>
              <a:rPr lang="en-US" dirty="0" err="1"/>
              <a:t>n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6054" y="3935534"/>
            <a:ext cx="3309244" cy="249334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27008" y="3635908"/>
            <a:ext cx="3226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MACS (mod) / MACS (</a:t>
            </a:r>
            <a:r>
              <a:rPr lang="en-US" dirty="0" err="1" smtClean="0"/>
              <a:t>def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60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" y="111455"/>
            <a:ext cx="7886700" cy="4961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Future plans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98286" y="822735"/>
            <a:ext cx="7886700" cy="5477776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 smtClean="0"/>
              <a:t> </a:t>
            </a:r>
            <a:r>
              <a:rPr lang="en-US" dirty="0" smtClean="0"/>
              <a:t>Sensitivity studies of solar abundances with respect to nuclear data using </a:t>
            </a:r>
            <a:r>
              <a:rPr lang="en-US" dirty="0" err="1" smtClean="0"/>
              <a:t>NucNet</a:t>
            </a:r>
            <a:r>
              <a:rPr lang="en-US" dirty="0"/>
              <a:t> </a:t>
            </a:r>
            <a:r>
              <a:rPr lang="en-US" dirty="0" smtClean="0"/>
              <a:t>network calculation code: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a</a:t>
            </a:r>
            <a:r>
              <a:rPr lang="en-US" dirty="0" smtClean="0"/>
              <a:t>lpha OMP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Proton OMP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New photon strength </a:t>
            </a:r>
            <a:r>
              <a:rPr lang="en-US" dirty="0" smtClean="0"/>
              <a:t>functions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/>
              <a:t>Verification of photon strength function models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/>
              <a:t> New photon strength function measurements at Tandem Laboratory; collaboration with </a:t>
            </a:r>
            <a:r>
              <a:rPr lang="en-US" dirty="0" err="1"/>
              <a:t>iThemba</a:t>
            </a:r>
            <a:r>
              <a:rPr lang="en-US" dirty="0"/>
              <a:t> LABS, SA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58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88"/>
            <a:ext cx="7886700" cy="820280"/>
          </a:xfrm>
        </p:spPr>
        <p:txBody>
          <a:bodyPr/>
          <a:lstStyle/>
          <a:p>
            <a:r>
              <a:rPr lang="en-US" dirty="0" smtClean="0"/>
              <a:t>Nuclear data 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0968" y="524483"/>
            <a:ext cx="3355386" cy="2193906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3708088" y="1178061"/>
            <a:ext cx="2016006" cy="1363185"/>
            <a:chOff x="3708088" y="1178061"/>
            <a:chExt cx="2016006" cy="1363185"/>
          </a:xfrm>
        </p:grpSpPr>
        <p:sp>
          <p:nvSpPr>
            <p:cNvPr id="15" name="Left Arrow 14"/>
            <p:cNvSpPr/>
            <p:nvPr/>
          </p:nvSpPr>
          <p:spPr>
            <a:xfrm>
              <a:off x="3708088" y="1178061"/>
              <a:ext cx="1932880" cy="1363185"/>
            </a:xfrm>
            <a:prstGeom prst="leftArrow">
              <a:avLst/>
            </a:prstGeom>
            <a:solidFill>
              <a:srgbClr val="008080"/>
            </a:soli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985051" y="1536487"/>
              <a:ext cx="17390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Feedback, new data needs</a:t>
              </a:r>
              <a:endParaRPr lang="en-US" b="1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-56498" y="984476"/>
            <a:ext cx="3777468" cy="1878587"/>
            <a:chOff x="-56498" y="787224"/>
            <a:chExt cx="3777468" cy="2273091"/>
          </a:xfrm>
        </p:grpSpPr>
        <p:pic>
          <p:nvPicPr>
            <p:cNvPr id="12" name="Imagen 2" descr="Rb94_GePreamp_all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61831" y="787224"/>
              <a:ext cx="2063131" cy="1111913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92220" y="1888740"/>
              <a:ext cx="1428750" cy="1171575"/>
            </a:xfrm>
            <a:prstGeom prst="rect">
              <a:avLst/>
            </a:prstGeom>
          </p:spPr>
        </p:pic>
        <p:pic>
          <p:nvPicPr>
            <p:cNvPr id="19" name="Picture 13"/>
            <p:cNvPicPr>
              <a:picLocks noChangeAspect="1" noChangeArrowheads="1"/>
            </p:cNvPicPr>
            <p:nvPr/>
          </p:nvPicPr>
          <p:blipFill>
            <a:blip r:embed="rId5" cstate="print"/>
            <a:srcRect r="2264"/>
            <a:stretch>
              <a:fillRect/>
            </a:stretch>
          </p:blipFill>
          <p:spPr bwMode="auto">
            <a:xfrm>
              <a:off x="38039" y="1788367"/>
              <a:ext cx="2212618" cy="978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0" descr="http://newscenter.lbl.gov/wp-content/uploads/GRETINA-to-GRETA.jpg">
              <a:hlinkClick r:id="rId6"/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6498" y="830652"/>
              <a:ext cx="1820791" cy="12075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3048682"/>
            <a:ext cx="9144000" cy="318403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8039" y="5577479"/>
            <a:ext cx="397056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Evaluation: recommendation of best values based on assessment of Exp. Data and reproduction by theory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83191" y="6085311"/>
            <a:ext cx="287710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ENSDF, </a:t>
            </a:r>
            <a:r>
              <a:rPr lang="en-US" sz="1400" b="1" dirty="0" err="1" smtClean="0">
                <a:solidFill>
                  <a:srgbClr val="FF0000"/>
                </a:solidFill>
              </a:rPr>
              <a:t>NuDAT</a:t>
            </a:r>
            <a:r>
              <a:rPr lang="en-US" sz="1400" b="1" dirty="0" smtClean="0">
                <a:solidFill>
                  <a:srgbClr val="FF0000"/>
                </a:solidFill>
              </a:rPr>
              <a:t>, </a:t>
            </a:r>
            <a:r>
              <a:rPr lang="en-US" sz="1400" b="1" dirty="0" err="1" smtClean="0">
                <a:solidFill>
                  <a:srgbClr val="FF0000"/>
                </a:solidFill>
              </a:rPr>
              <a:t>LiveChart</a:t>
            </a:r>
            <a:r>
              <a:rPr lang="en-US" sz="1400" b="1" dirty="0" smtClean="0">
                <a:solidFill>
                  <a:srgbClr val="FF0000"/>
                </a:solidFill>
              </a:rPr>
              <a:t>, MIRD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114347" y="2718389"/>
            <a:ext cx="4461048" cy="2662787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594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864" y="0"/>
            <a:ext cx="7886700" cy="1325563"/>
          </a:xfrm>
        </p:spPr>
        <p:txBody>
          <a:bodyPr/>
          <a:lstStyle/>
          <a:p>
            <a:r>
              <a:rPr lang="en-US" dirty="0" smtClean="0"/>
              <a:t>Nuclear Data @ IAEA (2012-2019)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393" y="1223889"/>
            <a:ext cx="8680532" cy="503237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Coordinated Research Projects (CRP): proposals + budgets evaluated by IAEA research contracts committee</a:t>
            </a:r>
          </a:p>
          <a:p>
            <a:pPr lvl="1"/>
            <a:r>
              <a:rPr lang="en-US" dirty="0" smtClean="0"/>
              <a:t>CRP on Photonuclear Data Library and Photon Strength Functions (2016-2019), budget: 200K</a:t>
            </a:r>
          </a:p>
          <a:p>
            <a:pPr lvl="1"/>
            <a:r>
              <a:rPr lang="en-US" dirty="0" smtClean="0"/>
              <a:t>CRP on beta-delayed neutron emission (2013-2018), budget: 150K</a:t>
            </a:r>
          </a:p>
          <a:p>
            <a:pPr lvl="1"/>
            <a:r>
              <a:rPr lang="en-US" dirty="0" smtClean="0"/>
              <a:t>CRP on Particle Induced Gamma ray Emission Spectroscopy (PIGE) (2011-2015), budget: 150K</a:t>
            </a:r>
          </a:p>
          <a:p>
            <a:pPr lvl="1"/>
            <a:endParaRPr lang="en-US" dirty="0"/>
          </a:p>
          <a:p>
            <a:r>
              <a:rPr lang="en-US" dirty="0" smtClean="0"/>
              <a:t>Data Development Projects: </a:t>
            </a:r>
            <a:r>
              <a:rPr lang="en-US" dirty="0" err="1" smtClean="0"/>
              <a:t>proposals+budgets</a:t>
            </a:r>
            <a:r>
              <a:rPr lang="en-US" dirty="0" smtClean="0"/>
              <a:t> evaluated by Nuclear Data Section; projects ongoing</a:t>
            </a:r>
          </a:p>
          <a:p>
            <a:pPr lvl="1"/>
            <a:r>
              <a:rPr lang="en-US" dirty="0" smtClean="0"/>
              <a:t>Resolved-Resonance-Region: evaluation of reaction cross sections (2015-)</a:t>
            </a:r>
          </a:p>
          <a:p>
            <a:pPr lvl="2"/>
            <a:r>
              <a:rPr lang="en-US" dirty="0" smtClean="0"/>
              <a:t>Evaluation of charged-particle reactions in the RRR</a:t>
            </a:r>
          </a:p>
          <a:p>
            <a:pPr lvl="2"/>
            <a:r>
              <a:rPr lang="en-US" dirty="0" smtClean="0"/>
              <a:t>Ion Beam Analysis Data Library (IBANDL)</a:t>
            </a:r>
          </a:p>
          <a:p>
            <a:pPr lvl="1"/>
            <a:r>
              <a:rPr lang="en-US" dirty="0" smtClean="0"/>
              <a:t>Decay Data for monitoring applications (2019-)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876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" y="51991"/>
            <a:ext cx="7886700" cy="1325563"/>
          </a:xfrm>
        </p:spPr>
        <p:txBody>
          <a:bodyPr/>
          <a:lstStyle/>
          <a:p>
            <a:r>
              <a:rPr lang="en-US" dirty="0" smtClean="0"/>
              <a:t>Compound nucleus –</a:t>
            </a:r>
            <a:br>
              <a:rPr lang="en-US" dirty="0" smtClean="0"/>
            </a:br>
            <a:r>
              <a:rPr lang="en-US" dirty="0" smtClean="0"/>
              <a:t>Resonance region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733264"/>
            <a:ext cx="6541446" cy="312190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5846" y="5228932"/>
            <a:ext cx="39017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3141D7"/>
                </a:solidFill>
              </a:rPr>
              <a:t>Resonance parameters cannot be predicted by theory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3141D7"/>
                </a:solidFill>
              </a:rPr>
              <a:t>Are adjusted to experimental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4469746" y="5403806"/>
            <a:ext cx="526473" cy="476597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311207" y="5403806"/>
            <a:ext cx="3186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Experimental data are required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8" name="Content Placeholder 3"/>
          <p:cNvPicPr>
            <a:picLocks noChangeAspect="1"/>
          </p:cNvPicPr>
          <p:nvPr/>
        </p:nvPicPr>
        <p:blipFill rotWithShape="1">
          <a:blip r:embed="rId3"/>
          <a:srcRect l="54862"/>
          <a:stretch/>
        </p:blipFill>
        <p:spPr>
          <a:xfrm>
            <a:off x="6181554" y="318564"/>
            <a:ext cx="2829341" cy="336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49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766" y="175940"/>
            <a:ext cx="8954140" cy="2148405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IAEA Project 1: </a:t>
            </a:r>
            <a:r>
              <a:rPr lang="en-US" sz="4000" dirty="0" smtClean="0">
                <a:solidFill>
                  <a:srgbClr val="000000"/>
                </a:solidFill>
              </a:rPr>
              <a:t>R-matrix codes for charged-particle reactions in the resolved resonance region and evaluation of cross sections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1131" y="3403927"/>
            <a:ext cx="4734089" cy="2998511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Inter-comparison of R-matrix codes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Evaluation of compound system Be-7: 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Incident channels: p+</a:t>
            </a:r>
            <a:r>
              <a:rPr lang="en-US" sz="2000" baseline="30000" dirty="0" smtClean="0">
                <a:solidFill>
                  <a:schemeClr val="tx1"/>
                </a:solidFill>
              </a:rPr>
              <a:t>6</a:t>
            </a:r>
            <a:r>
              <a:rPr lang="en-US" sz="2000" dirty="0" smtClean="0">
                <a:solidFill>
                  <a:schemeClr val="tx1"/>
                </a:solidFill>
              </a:rPr>
              <a:t>Li, </a:t>
            </a:r>
            <a:r>
              <a:rPr lang="en-US" sz="2000" baseline="30000" dirty="0" smtClean="0">
                <a:solidFill>
                  <a:schemeClr val="tx1"/>
                </a:solidFill>
              </a:rPr>
              <a:t>4</a:t>
            </a:r>
            <a:r>
              <a:rPr lang="en-US" sz="2000" dirty="0" smtClean="0">
                <a:solidFill>
                  <a:schemeClr val="tx1"/>
                </a:solidFill>
              </a:rPr>
              <a:t>He+</a:t>
            </a:r>
            <a:r>
              <a:rPr lang="en-US" sz="2000" baseline="30000" dirty="0" smtClean="0">
                <a:solidFill>
                  <a:schemeClr val="tx1"/>
                </a:solidFill>
              </a:rPr>
              <a:t>3</a:t>
            </a:r>
            <a:r>
              <a:rPr lang="en-US" sz="2000" dirty="0" smtClean="0">
                <a:solidFill>
                  <a:schemeClr val="tx1"/>
                </a:solidFill>
              </a:rPr>
              <a:t>He → (</a:t>
            </a:r>
            <a:r>
              <a:rPr lang="en-US" sz="2000" dirty="0" err="1" smtClean="0">
                <a:solidFill>
                  <a:schemeClr val="tx1"/>
                </a:solidFill>
              </a:rPr>
              <a:t>p,p</a:t>
            </a:r>
            <a:r>
              <a:rPr lang="en-US" sz="2000" dirty="0" smtClean="0">
                <a:solidFill>
                  <a:schemeClr val="tx1"/>
                </a:solidFill>
              </a:rPr>
              <a:t>), Reactions: (</a:t>
            </a:r>
            <a:r>
              <a:rPr lang="en-US" sz="2000" dirty="0" err="1" smtClean="0">
                <a:solidFill>
                  <a:schemeClr val="tx1"/>
                </a:solidFill>
              </a:rPr>
              <a:t>p,alpha</a:t>
            </a:r>
            <a:r>
              <a:rPr lang="en-US" sz="2000" dirty="0" smtClean="0">
                <a:solidFill>
                  <a:schemeClr val="tx1"/>
                </a:solidFill>
              </a:rPr>
              <a:t>), (p, </a:t>
            </a:r>
            <a:r>
              <a:rPr lang="en-US" sz="2000" baseline="30000" dirty="0" smtClean="0">
                <a:solidFill>
                  <a:schemeClr val="tx1"/>
                </a:solidFill>
              </a:rPr>
              <a:t>3</a:t>
            </a:r>
            <a:r>
              <a:rPr lang="en-US" sz="2000" dirty="0" smtClean="0">
                <a:solidFill>
                  <a:schemeClr val="tx1"/>
                </a:solidFill>
              </a:rPr>
              <a:t>He), (p,</a:t>
            </a:r>
            <a:r>
              <a:rPr lang="el-GR" sz="2000" dirty="0" smtClean="0">
                <a:solidFill>
                  <a:schemeClr val="tx1"/>
                </a:solidFill>
              </a:rPr>
              <a:t>γ</a:t>
            </a:r>
            <a:r>
              <a:rPr lang="en-US" sz="2000" dirty="0" smtClean="0">
                <a:solidFill>
                  <a:schemeClr val="tx1"/>
                </a:solidFill>
              </a:rPr>
              <a:t>), (</a:t>
            </a:r>
            <a:r>
              <a:rPr lang="en-US" sz="2000" baseline="30000" dirty="0" smtClean="0">
                <a:solidFill>
                  <a:schemeClr val="tx1"/>
                </a:solidFill>
              </a:rPr>
              <a:t>3</a:t>
            </a:r>
            <a:r>
              <a:rPr lang="en-US" sz="2000" dirty="0" smtClean="0">
                <a:solidFill>
                  <a:schemeClr val="tx1"/>
                </a:solidFill>
              </a:rPr>
              <a:t>He,p), (</a:t>
            </a:r>
            <a:r>
              <a:rPr lang="en-US" sz="2000" baseline="30000" dirty="0" smtClean="0">
                <a:solidFill>
                  <a:schemeClr val="tx1"/>
                </a:solidFill>
              </a:rPr>
              <a:t>3</a:t>
            </a:r>
            <a:r>
              <a:rPr lang="en-US" sz="2000" dirty="0" smtClean="0">
                <a:solidFill>
                  <a:schemeClr val="tx1"/>
                </a:solidFill>
              </a:rPr>
              <a:t>He,n),  </a:t>
            </a:r>
            <a:r>
              <a:rPr lang="en-US" sz="2000" dirty="0" err="1" smtClean="0">
                <a:solidFill>
                  <a:schemeClr val="tx1"/>
                </a:solidFill>
              </a:rPr>
              <a:t>etc</a:t>
            </a:r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000" dirty="0">
                <a:solidFill>
                  <a:schemeClr val="tx1"/>
                </a:solidFill>
              </a:rPr>
              <a:t>C</a:t>
            </a:r>
            <a:r>
              <a:rPr lang="en-US" sz="2000" dirty="0" smtClean="0">
                <a:solidFill>
                  <a:schemeClr val="tx1"/>
                </a:solidFill>
              </a:rPr>
              <a:t>ompound systems N-15, N-16: 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Compound system: O-17</a:t>
            </a:r>
          </a:p>
          <a:p>
            <a:r>
              <a:rPr lang="en-US" sz="2000" dirty="0" err="1" smtClean="0">
                <a:solidFill>
                  <a:schemeClr val="tx1"/>
                </a:solidFill>
              </a:rPr>
              <a:t>Compoun</a:t>
            </a:r>
            <a:r>
              <a:rPr lang="en-US" sz="2000" dirty="0" smtClean="0">
                <a:solidFill>
                  <a:schemeClr val="tx1"/>
                </a:solidFill>
              </a:rPr>
              <a:t> system: Be-10</a:t>
            </a:r>
          </a:p>
          <a:p>
            <a:endParaRPr lang="en-US" sz="2000" dirty="0">
              <a:solidFill>
                <a:srgbClr val="3141D7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9430" y="2093567"/>
            <a:ext cx="3896016" cy="43088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P. </a:t>
            </a:r>
            <a:r>
              <a:rPr lang="en-US" dirty="0" err="1" smtClean="0"/>
              <a:t>Dimitriou</a:t>
            </a:r>
            <a:r>
              <a:rPr lang="en-US" dirty="0" smtClean="0"/>
              <a:t>, Coordinator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H. </a:t>
            </a:r>
            <a:r>
              <a:rPr lang="en-US" dirty="0" err="1" smtClean="0"/>
              <a:t>Leeb</a:t>
            </a:r>
            <a:r>
              <a:rPr lang="en-US" dirty="0" smtClean="0"/>
              <a:t>, </a:t>
            </a:r>
            <a:r>
              <a:rPr lang="en-US" dirty="0" err="1" smtClean="0"/>
              <a:t>Technisches</a:t>
            </a:r>
            <a:r>
              <a:rPr lang="en-US" dirty="0" smtClean="0"/>
              <a:t> </a:t>
            </a:r>
            <a:r>
              <a:rPr lang="en-US" dirty="0" err="1" smtClean="0"/>
              <a:t>Universit</a:t>
            </a:r>
            <a:r>
              <a:rPr lang="az-Cyrl-AZ" dirty="0" smtClean="0"/>
              <a:t>ӓ</a:t>
            </a:r>
            <a:r>
              <a:rPr lang="en-US" dirty="0" smtClean="0"/>
              <a:t>t Wien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Ian Thompson, Lawrence Livermore National Laboratory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Gerry Hale, Mark Paris, Los Alamos National Laboratory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Marco </a:t>
            </a:r>
            <a:r>
              <a:rPr lang="en-US" dirty="0" err="1" smtClean="0"/>
              <a:t>Pigni</a:t>
            </a:r>
            <a:r>
              <a:rPr lang="en-US" dirty="0" smtClean="0"/>
              <a:t>, Oak Ridge National Laboratory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James </a:t>
            </a:r>
            <a:r>
              <a:rPr lang="en-US" dirty="0" err="1" smtClean="0"/>
              <a:t>deBoer</a:t>
            </a:r>
            <a:r>
              <a:rPr lang="en-US" dirty="0" smtClean="0"/>
              <a:t>, Notre Dame University</a:t>
            </a:r>
          </a:p>
          <a:p>
            <a:pPr>
              <a:spcAft>
                <a:spcPts val="600"/>
              </a:spcAft>
            </a:pPr>
            <a:r>
              <a:rPr lang="en-US" dirty="0" err="1" smtClean="0"/>
              <a:t>Zhenpeng</a:t>
            </a:r>
            <a:r>
              <a:rPr lang="en-US" dirty="0" smtClean="0"/>
              <a:t> Chen, Tsinghua University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Satoshi </a:t>
            </a:r>
            <a:r>
              <a:rPr lang="en-US" dirty="0" err="1" smtClean="0"/>
              <a:t>Kunieda</a:t>
            </a:r>
            <a:r>
              <a:rPr lang="en-US" dirty="0" smtClean="0"/>
              <a:t>, Japan Atomic Energy Agency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Pierre </a:t>
            </a:r>
            <a:r>
              <a:rPr lang="en-US" dirty="0" err="1" smtClean="0"/>
              <a:t>Tamagno</a:t>
            </a:r>
            <a:r>
              <a:rPr lang="en-US" dirty="0" smtClean="0"/>
              <a:t>, CEA </a:t>
            </a:r>
            <a:r>
              <a:rPr lang="en-US" dirty="0" err="1" smtClean="0"/>
              <a:t>Cadarache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4221131" y="2212258"/>
            <a:ext cx="4734089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Budget: 50K +</a:t>
            </a:r>
          </a:p>
          <a:p>
            <a:r>
              <a:rPr lang="en-US" dirty="0" smtClean="0"/>
              <a:t>Duration: 2015 – </a:t>
            </a:r>
          </a:p>
          <a:p>
            <a:r>
              <a:rPr lang="en-US" dirty="0" smtClean="0"/>
              <a:t>Output: publications, data files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289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768" y="155352"/>
            <a:ext cx="7886700" cy="1325563"/>
          </a:xfrm>
        </p:spPr>
        <p:txBody>
          <a:bodyPr/>
          <a:lstStyle/>
          <a:p>
            <a:r>
              <a:rPr lang="en-US" dirty="0" smtClean="0"/>
              <a:t>Step 1: Verification of R-matrix codes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7657" y="2210390"/>
            <a:ext cx="7075502" cy="39343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47658" y="1554480"/>
            <a:ext cx="5859620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Thompson, </a:t>
            </a:r>
            <a:r>
              <a:rPr lang="en-US" sz="1600" dirty="0" err="1" smtClean="0"/>
              <a:t>deBoer</a:t>
            </a:r>
            <a:r>
              <a:rPr lang="en-US" sz="1600" dirty="0" smtClean="0"/>
              <a:t>, </a:t>
            </a:r>
            <a:r>
              <a:rPr lang="en-US" sz="1600" dirty="0" err="1" smtClean="0"/>
              <a:t>Dimitriou</a:t>
            </a:r>
            <a:r>
              <a:rPr lang="en-US" sz="1600" dirty="0" smtClean="0"/>
              <a:t>, Chen et al, Eur. Phys. J. A (2019) 55:92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96768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790" y="46416"/>
            <a:ext cx="7886700" cy="1325563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455" y="1260036"/>
            <a:ext cx="7954911" cy="5459330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 Nuclear Reactions for Astrophysics</a:t>
            </a:r>
          </a:p>
          <a:p>
            <a:pPr lvl="1"/>
            <a:r>
              <a:rPr lang="en-US" dirty="0" smtClean="0"/>
              <a:t>Global semi-microscopic alpha-nucleus optical potential</a:t>
            </a:r>
          </a:p>
          <a:p>
            <a:pPr lvl="1"/>
            <a:r>
              <a:rPr lang="en-US" dirty="0" smtClean="0"/>
              <a:t>Systematics of proton-nucleus optical potential</a:t>
            </a:r>
          </a:p>
          <a:p>
            <a:pPr marL="457200" lvl="1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Nuclear Reaction Data</a:t>
            </a:r>
          </a:p>
          <a:p>
            <a:pPr lvl="1"/>
            <a:r>
              <a:rPr lang="en-US" dirty="0" smtClean="0"/>
              <a:t>Nuclear reactions in the resolved resonance region</a:t>
            </a:r>
          </a:p>
          <a:p>
            <a:pPr lvl="1"/>
            <a:r>
              <a:rPr lang="en-US" dirty="0" smtClean="0"/>
              <a:t>Photon strength functions </a:t>
            </a:r>
          </a:p>
          <a:p>
            <a:pPr lvl="1"/>
            <a:r>
              <a:rPr lang="en-US" dirty="0" smtClean="0"/>
              <a:t>Photonuclear data library</a:t>
            </a:r>
          </a:p>
          <a:p>
            <a:pPr lvl="1"/>
            <a:r>
              <a:rPr lang="en-US" dirty="0" smtClean="0"/>
              <a:t>Ion Beam Analysis</a:t>
            </a:r>
          </a:p>
          <a:p>
            <a:pPr lvl="1"/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Nuclear Structure Data Evaluation</a:t>
            </a:r>
          </a:p>
          <a:p>
            <a:pPr lvl="1"/>
            <a:r>
              <a:rPr lang="en-US" dirty="0"/>
              <a:t>Beta-delayed neutron emission data</a:t>
            </a:r>
          </a:p>
          <a:p>
            <a:pPr lvl="1"/>
            <a:r>
              <a:rPr lang="en-US" dirty="0" smtClean="0"/>
              <a:t>Decay Data for Monitoring Applications</a:t>
            </a:r>
          </a:p>
          <a:p>
            <a:pPr marL="457200" lvl="1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Other</a:t>
            </a:r>
          </a:p>
          <a:p>
            <a:pPr lvl="1"/>
            <a:r>
              <a:rPr lang="en-US" dirty="0" smtClean="0"/>
              <a:t>International Network of Nuclear Structure and Decay Data evaluators</a:t>
            </a:r>
            <a:endParaRPr lang="el-GR" dirty="0" smtClean="0"/>
          </a:p>
          <a:p>
            <a:pPr lvl="1"/>
            <a:r>
              <a:rPr lang="en-US" dirty="0"/>
              <a:t>IAEA-ICTP Workshops</a:t>
            </a:r>
          </a:p>
          <a:p>
            <a:pPr lvl="1"/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International Workshop on Compound-Nuclear Reactions and Related Topics (CNR*20)  (CALIBRA WP.1.10)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69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95" y="85427"/>
            <a:ext cx="7886700" cy="1325563"/>
          </a:xfrm>
        </p:spPr>
        <p:txBody>
          <a:bodyPr/>
          <a:lstStyle/>
          <a:p>
            <a:r>
              <a:rPr lang="en-US" dirty="0" smtClean="0"/>
              <a:t>Step 2: Evaluation of Be-7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14977"/>
            <a:ext cx="9090906" cy="5604387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All channels and exp. data up to 20 MeV   [SAMMY R-</a:t>
            </a:r>
            <a:r>
              <a:rPr lang="en-US" sz="2000" dirty="0" err="1" smtClean="0"/>
              <a:t>matix</a:t>
            </a:r>
            <a:r>
              <a:rPr lang="en-US" sz="2000" dirty="0" smtClean="0"/>
              <a:t> code]   </a:t>
            </a:r>
          </a:p>
          <a:p>
            <a:pPr marL="0" indent="0">
              <a:buNone/>
            </a:pPr>
            <a:r>
              <a:rPr lang="en-US" sz="2000" dirty="0" smtClean="0"/>
              <a:t>                           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82" y="1527933"/>
            <a:ext cx="2240104" cy="29290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4699" y="2992448"/>
            <a:ext cx="2464802" cy="172536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6148" y="2952313"/>
            <a:ext cx="2487483" cy="17412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1379" y="4855719"/>
            <a:ext cx="2531442" cy="177200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524" y="4790820"/>
            <a:ext cx="2616107" cy="18312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073" y="4835532"/>
            <a:ext cx="2521689" cy="176518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20469" y="1704914"/>
            <a:ext cx="5769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First attempt: up to Ex=8 MeV-no correlation matrix (only statistical uncertainties)- </a:t>
            </a:r>
            <a:r>
              <a:rPr lang="el-GR" dirty="0" smtClean="0"/>
              <a:t>χ</a:t>
            </a:r>
            <a:r>
              <a:rPr lang="en-US" baseline="30000" dirty="0" smtClean="0"/>
              <a:t>2</a:t>
            </a:r>
            <a:r>
              <a:rPr lang="en-US" dirty="0" smtClean="0"/>
              <a:t>=6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90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in progress</a:t>
            </a:r>
            <a:r>
              <a:rPr lang="en-US" dirty="0" smtClean="0"/>
              <a:t> </a:t>
            </a:r>
            <a:r>
              <a:rPr lang="en-US" dirty="0" smtClean="0"/>
              <a:t>– IAEA collaboration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8367866" cy="4351338"/>
          </a:xfrm>
        </p:spPr>
        <p:txBody>
          <a:bodyPr/>
          <a:lstStyle/>
          <a:p>
            <a:r>
              <a:rPr lang="en-US" dirty="0" smtClean="0"/>
              <a:t>Completion of joint evaluation of Be-7 – publication</a:t>
            </a:r>
          </a:p>
          <a:p>
            <a:r>
              <a:rPr lang="en-US" dirty="0" smtClean="0"/>
              <a:t>Evaluation of other compound systems (N-15,16; O-17)</a:t>
            </a:r>
          </a:p>
          <a:p>
            <a:r>
              <a:rPr lang="en-US" dirty="0" smtClean="0"/>
              <a:t>Evaluations of other systems relevant to IBA</a:t>
            </a:r>
          </a:p>
          <a:p>
            <a:r>
              <a:rPr lang="en-US" dirty="0" smtClean="0"/>
              <a:t>Evaluations will include full covariance matrices</a:t>
            </a:r>
          </a:p>
          <a:p>
            <a:r>
              <a:rPr lang="en-US" dirty="0" smtClean="0"/>
              <a:t>Evaluations will be included in evaluated libraries (ENDF/B) and will also be made available through IBANDL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523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6312" y="4389370"/>
            <a:ext cx="1010061" cy="18546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" y="105555"/>
            <a:ext cx="7886700" cy="1325563"/>
          </a:xfrm>
        </p:spPr>
        <p:txBody>
          <a:bodyPr/>
          <a:lstStyle/>
          <a:p>
            <a:r>
              <a:rPr lang="en-US" dirty="0" smtClean="0"/>
              <a:t>Electromagnetic response of nucleus: E1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66359" y="1330433"/>
            <a:ext cx="6291293" cy="315731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69093" y="6306992"/>
            <a:ext cx="6419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dirty="0" smtClean="0"/>
              <a:t>Photo-nuclear:   (</a:t>
            </a:r>
            <a:r>
              <a:rPr lang="en-US" dirty="0" smtClean="0">
                <a:sym typeface="Symbol" panose="05050102010706020507" pitchFamily="18" charset="2"/>
              </a:rPr>
              <a:t>,X) 	</a:t>
            </a:r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    Photo-</a:t>
            </a:r>
            <a:r>
              <a:rPr lang="en-US" dirty="0" err="1" smtClean="0">
                <a:sym typeface="Symbol" panose="05050102010706020507" pitchFamily="18" charset="2"/>
              </a:rPr>
              <a:t>deexcitation</a:t>
            </a:r>
            <a:r>
              <a:rPr lang="en-US" dirty="0" smtClean="0">
                <a:sym typeface="Symbol" panose="05050102010706020507" pitchFamily="18" charset="2"/>
              </a:rPr>
              <a:t>: (X,), (X,</a:t>
            </a:r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Y)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8392" y="4181353"/>
            <a:ext cx="2173789" cy="206269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976045" y="4996565"/>
            <a:ext cx="466049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i="1" dirty="0" smtClean="0"/>
              <a:t>f</a:t>
            </a:r>
            <a:r>
              <a:rPr lang="en-US" dirty="0">
                <a:sym typeface="Symbol" panose="05050102010706020507" pitchFamily="18" charset="2"/>
              </a:rPr>
              <a:t>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24057" y="5212702"/>
            <a:ext cx="430654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i="1" dirty="0" smtClean="0"/>
              <a:t>f</a:t>
            </a:r>
            <a:r>
              <a:rPr lang="en-US" dirty="0" smtClean="0">
                <a:sym typeface="Symbol" panose="05050102010706020507" pitchFamily="18" charset="2"/>
              </a:rPr>
              <a:t>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576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IAEA Project 2: </a:t>
            </a:r>
            <a:r>
              <a:rPr lang="en-US" sz="3600" dirty="0" smtClean="0">
                <a:solidFill>
                  <a:srgbClr val="000000"/>
                </a:solidFill>
              </a:rPr>
              <a:t>Coordinated Research Project on Photonuclear Data Library and Photon Strength Functions</a:t>
            </a:r>
            <a:endParaRPr lang="en-US" sz="3600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8361" y="1690690"/>
            <a:ext cx="3886200" cy="436794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en-US" sz="2000" dirty="0" smtClean="0"/>
              <a:t>Coordinator: P. </a:t>
            </a:r>
            <a:r>
              <a:rPr lang="en-US" sz="2000" dirty="0" err="1" smtClean="0"/>
              <a:t>Dimitriou</a:t>
            </a:r>
            <a:endParaRPr lang="en-US" sz="2000" dirty="0" smtClean="0"/>
          </a:p>
          <a:p>
            <a:pPr>
              <a:spcAft>
                <a:spcPts val="600"/>
              </a:spcAft>
            </a:pPr>
            <a:r>
              <a:rPr lang="en-US" sz="2000" dirty="0" smtClean="0"/>
              <a:t>16 participants/groups from 15 countries: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GB" sz="2000" dirty="0" smtClean="0"/>
              <a:t>Konan Univ. (Japan),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GB" sz="2000" dirty="0" smtClean="0"/>
              <a:t>IFIN-HH (Romania),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GB" sz="2000" dirty="0" smtClean="0"/>
              <a:t>Moscow </a:t>
            </a:r>
            <a:r>
              <a:rPr lang="en-GB" sz="2000" dirty="0"/>
              <a:t>State </a:t>
            </a:r>
            <a:r>
              <a:rPr lang="en-GB" sz="2000" dirty="0" smtClean="0"/>
              <a:t>Univ. (Russia),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GB" sz="2000" dirty="0" smtClean="0"/>
              <a:t>CNDC (China),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GB" sz="2000" dirty="0" smtClean="0"/>
              <a:t>JAEA (Japan),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GB" sz="2000" dirty="0" smtClean="0"/>
              <a:t>KAERI (S. Korea),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GB" sz="2000" dirty="0" smtClean="0"/>
              <a:t>Univ</a:t>
            </a:r>
            <a:r>
              <a:rPr lang="en-GB" sz="2000" dirty="0"/>
              <a:t>. </a:t>
            </a:r>
            <a:r>
              <a:rPr lang="en-GB" sz="2000" dirty="0" smtClean="0"/>
              <a:t>Oslo (Norway),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GB" sz="2000" dirty="0" err="1" smtClean="0"/>
              <a:t>iTHEMBA</a:t>
            </a:r>
            <a:r>
              <a:rPr lang="en-GB" sz="2000" dirty="0" smtClean="0"/>
              <a:t> LABS (S. Africa),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GB" sz="2000" dirty="0" smtClean="0"/>
              <a:t>HZ Dresden-</a:t>
            </a:r>
            <a:r>
              <a:rPr lang="en-GB" sz="2000" dirty="0" err="1" smtClean="0"/>
              <a:t>Rosendorf</a:t>
            </a:r>
            <a:r>
              <a:rPr lang="en-GB" sz="2000" dirty="0" smtClean="0"/>
              <a:t> (Germany),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GB" sz="2000" dirty="0" smtClean="0"/>
              <a:t>Charles </a:t>
            </a:r>
            <a:r>
              <a:rPr lang="en-GB" sz="2000" dirty="0"/>
              <a:t>Univ. </a:t>
            </a:r>
            <a:r>
              <a:rPr lang="en-GB" sz="2000" dirty="0" smtClean="0"/>
              <a:t>Prague (Czech Rep.),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GB" sz="2000" dirty="0" smtClean="0"/>
              <a:t>Budapest </a:t>
            </a:r>
            <a:r>
              <a:rPr lang="en-GB" sz="2000" dirty="0"/>
              <a:t>Energy </a:t>
            </a:r>
            <a:r>
              <a:rPr lang="en-GB" sz="2000" dirty="0" smtClean="0"/>
              <a:t>Centre (Hungary),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GB" sz="2000" dirty="0" smtClean="0"/>
              <a:t>LBNL/UCB (USA),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GB" sz="2000" dirty="0" smtClean="0"/>
              <a:t>Netherlands,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GB" sz="2000" dirty="0" smtClean="0"/>
              <a:t>ULB (Belgium),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GB" sz="2000" dirty="0" smtClean="0"/>
              <a:t>Kiev University (Ukraine),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GB" sz="2000" dirty="0" smtClean="0"/>
              <a:t>LANL (USA)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693118"/>
            <a:ext cx="3886200" cy="4371760"/>
          </a:xfrm>
        </p:spPr>
        <p:txBody>
          <a:bodyPr>
            <a:normAutofit fontScale="92500" lnSpcReduction="20000"/>
          </a:bodyPr>
          <a:lstStyle/>
          <a:p>
            <a:r>
              <a:rPr lang="en-GB" sz="2400" dirty="0"/>
              <a:t>Budget: 200K Euros</a:t>
            </a:r>
          </a:p>
          <a:p>
            <a:r>
              <a:rPr lang="en-GB" sz="2400" dirty="0"/>
              <a:t>Duration: </a:t>
            </a:r>
            <a:r>
              <a:rPr lang="en-GB" sz="2400" dirty="0" smtClean="0"/>
              <a:t>2016-2019</a:t>
            </a:r>
          </a:p>
          <a:p>
            <a:r>
              <a:rPr lang="en-GB" sz="2400" dirty="0" err="1" smtClean="0"/>
              <a:t>Ouput</a:t>
            </a:r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/>
              <a:t>Online databases:</a:t>
            </a:r>
          </a:p>
          <a:p>
            <a:pPr marL="0" indent="0">
              <a:buNone/>
            </a:pPr>
            <a:r>
              <a:rPr lang="en-GB" sz="2400" dirty="0" smtClean="0"/>
              <a:t>www-nds.iara.org/</a:t>
            </a:r>
            <a:r>
              <a:rPr lang="en-GB" sz="2400" dirty="0" err="1" smtClean="0"/>
              <a:t>PSFdatabase</a:t>
            </a:r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/>
              <a:t>www-nds.iaea.org/</a:t>
            </a:r>
            <a:endParaRPr lang="en-GB" sz="2400" dirty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/>
              <a:t>Publications</a:t>
            </a:r>
            <a:r>
              <a:rPr lang="en-GB" sz="2400" dirty="0"/>
              <a:t>: </a:t>
            </a:r>
          </a:p>
          <a:p>
            <a:pPr marL="0" indent="0">
              <a:buNone/>
            </a:pPr>
            <a:r>
              <a:rPr lang="en-GB" sz="2400" dirty="0" err="1"/>
              <a:t>Goriely</a:t>
            </a:r>
            <a:r>
              <a:rPr lang="en-GB" sz="2400" dirty="0"/>
              <a:t>, PD, et al.,  </a:t>
            </a:r>
            <a:r>
              <a:rPr lang="en-GB" sz="2400" dirty="0" smtClean="0"/>
              <a:t>                    Eur</a:t>
            </a:r>
            <a:r>
              <a:rPr lang="en-GB" sz="2400" dirty="0"/>
              <a:t>. Phys. J. </a:t>
            </a:r>
            <a:r>
              <a:rPr lang="en-US" sz="2400" dirty="0"/>
              <a:t>A, 55: 172 (2019)</a:t>
            </a:r>
          </a:p>
          <a:p>
            <a:pPr marL="0" indent="0">
              <a:buNone/>
            </a:pPr>
            <a:r>
              <a:rPr lang="en-US" sz="2400" dirty="0"/>
              <a:t>Kawano, Cho, PD, et al., Nuclear Data Sheets 163, 112 (2020)</a:t>
            </a:r>
            <a:endParaRPr lang="en-GB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5040" y="3790051"/>
            <a:ext cx="4099310" cy="1442816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5040" y="5244664"/>
            <a:ext cx="4085682" cy="1564729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1247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19" y="116632"/>
            <a:ext cx="7606421" cy="1434898"/>
          </a:xfrm>
        </p:spPr>
        <p:txBody>
          <a:bodyPr>
            <a:noAutofit/>
          </a:bodyPr>
          <a:lstStyle/>
          <a:p>
            <a:r>
              <a:rPr lang="en-GB" sz="4000" dirty="0" smtClean="0"/>
              <a:t>Scope: Measurements, compilation, </a:t>
            </a:r>
            <a:r>
              <a:rPr lang="en-GB" sz="4000" u="sng" dirty="0" smtClean="0"/>
              <a:t>evaluation</a:t>
            </a:r>
            <a:r>
              <a:rPr lang="en-GB" sz="4000" dirty="0" smtClean="0"/>
              <a:t>, theory, dissemination I</a:t>
            </a:r>
            <a:endParaRPr lang="en-GB" sz="4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39A7C6A0-D22A-42DA-8964-803783CC6C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1584" y="1551530"/>
            <a:ext cx="9144000" cy="401301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961534" y="5636659"/>
            <a:ext cx="61972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Photon Strength Functions: Connecting </a:t>
            </a:r>
            <a:r>
              <a:rPr lang="en-US" dirty="0"/>
              <a:t>GDR and low-energy photon strength</a:t>
            </a:r>
          </a:p>
        </p:txBody>
      </p:sp>
    </p:spTree>
    <p:extLst>
      <p:ext uri="{BB962C8B-B14F-4D97-AF65-F5344CB8AC3E}">
        <p14:creationId xmlns:p14="http://schemas.microsoft.com/office/powerpoint/2010/main" val="4655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19" y="116632"/>
            <a:ext cx="7606421" cy="803667"/>
          </a:xfrm>
        </p:spPr>
        <p:txBody>
          <a:bodyPr>
            <a:noAutofit/>
          </a:bodyPr>
          <a:lstStyle/>
          <a:p>
            <a:r>
              <a:rPr lang="en-GB" sz="4000" dirty="0" smtClean="0"/>
              <a:t>Scope: Measurements, compilation, evaluation, theory, dissemination III</a:t>
            </a:r>
            <a:endParaRPr lang="en-GB" sz="4000" dirty="0"/>
          </a:p>
        </p:txBody>
      </p:sp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xmlns="" id="{A9CDE31B-EC3C-45BD-B565-5EE6F82AAB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4394"/>
          <a:stretch/>
        </p:blipFill>
        <p:spPr>
          <a:xfrm>
            <a:off x="239731" y="1817002"/>
            <a:ext cx="8904269" cy="4865014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xmlns="" id="{E80B581C-4B9C-4C69-84E5-60B0261B0E99}"/>
              </a:ext>
            </a:extLst>
          </p:cNvPr>
          <p:cNvSpPr txBox="1">
            <a:spLocks/>
          </p:cNvSpPr>
          <p:nvPr/>
        </p:nvSpPr>
        <p:spPr>
          <a:xfrm>
            <a:off x="902602" y="1282587"/>
            <a:ext cx="8141109" cy="5344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smtClean="0">
                <a:latin typeface="+mn-lt"/>
              </a:rPr>
              <a:t>New results for </a:t>
            </a:r>
            <a:r>
              <a:rPr lang="en-US" sz="2000" baseline="30000" dirty="0" smtClean="0">
                <a:latin typeface="+mn-lt"/>
              </a:rPr>
              <a:t>209</a:t>
            </a:r>
            <a:r>
              <a:rPr lang="en-US" sz="2000" dirty="0" smtClean="0">
                <a:latin typeface="+mn-lt"/>
              </a:rPr>
              <a:t>Bi(</a:t>
            </a:r>
            <a:r>
              <a:rPr lang="el-GR" sz="2000" dirty="0" smtClean="0">
                <a:latin typeface="+mn-lt"/>
                <a:cs typeface="Arial" panose="020B0604020202020204" pitchFamily="34" charset="0"/>
              </a:rPr>
              <a:t>γ</a:t>
            </a:r>
            <a:r>
              <a:rPr lang="en-US" sz="2000" dirty="0" smtClean="0">
                <a:latin typeface="+mn-lt"/>
                <a:cs typeface="Arial" panose="020B0604020202020204" pitchFamily="34" charset="0"/>
              </a:rPr>
              <a:t>,</a:t>
            </a:r>
            <a:r>
              <a:rPr lang="en-US" sz="2000" dirty="0" err="1" smtClean="0">
                <a:latin typeface="+mn-lt"/>
                <a:cs typeface="Arial" panose="020B0604020202020204" pitchFamily="34" charset="0"/>
              </a:rPr>
              <a:t>xn</a:t>
            </a:r>
            <a:r>
              <a:rPr lang="en-US" sz="2000" dirty="0" smtClean="0">
                <a:latin typeface="+mn-lt"/>
                <a:cs typeface="Arial" panose="020B0604020202020204" pitchFamily="34" charset="0"/>
              </a:rPr>
              <a:t>): sorting photo-multi-nucleon emission channels</a:t>
            </a:r>
            <a:endParaRPr lang="en-GB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2705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0003" y="0"/>
            <a:ext cx="8975501" cy="1468939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Atlas of Giant Dipole Resonance Parameters: </a:t>
            </a:r>
            <a:r>
              <a:rPr lang="en-US" sz="4000" b="1" dirty="0"/>
              <a:t>ground state </a:t>
            </a:r>
            <a:r>
              <a:rPr lang="en-US" sz="4000" b="1" dirty="0" err="1"/>
              <a:t>photoabsorption</a:t>
            </a:r>
            <a:r>
              <a:rPr lang="en-US" sz="4000" b="1" dirty="0"/>
              <a:t> parameters</a:t>
            </a:r>
            <a:br>
              <a:rPr lang="en-US" sz="4000" b="1" dirty="0"/>
            </a:br>
            <a:r>
              <a:rPr lang="en-US" sz="4000" b="1" dirty="0"/>
              <a:t>with uncertainties</a:t>
            </a:r>
            <a:endParaRPr lang="en-US" sz="40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8285" y="1421901"/>
            <a:ext cx="6884548" cy="6135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69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5043"/>
            <a:ext cx="8604251" cy="90872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+mn-lt"/>
              </a:rPr>
              <a:t>Beta-delayed </a:t>
            </a:r>
            <a:r>
              <a:rPr lang="en-US" smtClean="0">
                <a:latin typeface="+mn-lt"/>
              </a:rPr>
              <a:t>neutron emission</a:t>
            </a:r>
            <a:endParaRPr lang="en-GB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Text Box 23"/>
          <p:cNvSpPr txBox="1">
            <a:spLocks noChangeArrowheads="1"/>
          </p:cNvSpPr>
          <p:nvPr/>
        </p:nvSpPr>
        <p:spPr bwMode="auto">
          <a:xfrm>
            <a:off x="240305" y="2357497"/>
            <a:ext cx="4979767" cy="1528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867" b="1" dirty="0">
                <a:solidFill>
                  <a:schemeClr val="tx1">
                    <a:lumMod val="40000"/>
                    <a:lumOff val="60000"/>
                  </a:schemeClr>
                </a:solidFill>
                <a:ea typeface="ＭＳ Ｐゴシック" charset="0"/>
                <a:cs typeface="ＭＳ Ｐゴシック" charset="0"/>
              </a:rPr>
              <a:t>Nuclear Astrophysics:</a:t>
            </a:r>
          </a:p>
          <a:p>
            <a:pPr>
              <a:defRPr/>
            </a:pPr>
            <a:r>
              <a:rPr lang="en-US" sz="1867" dirty="0">
                <a:solidFill>
                  <a:schemeClr val="tx2"/>
                </a:solidFill>
                <a:ea typeface="ＭＳ Ｐゴシック" charset="0"/>
                <a:cs typeface="ＭＳ Ｐゴシック" charset="0"/>
              </a:rPr>
              <a:t>Far from the stability, </a:t>
            </a:r>
            <a:r>
              <a:rPr lang="en-US" sz="1867" b="1" dirty="0">
                <a:solidFill>
                  <a:schemeClr val="tx2"/>
                </a:solidFill>
                <a:ea typeface="ＭＳ Ｐゴシック" charset="0"/>
                <a:cs typeface="ＭＳ Ｐゴシック" charset="0"/>
                <a:sym typeface="Symbol" charset="0"/>
              </a:rPr>
              <a:t>-delayed neutron emission</a:t>
            </a:r>
            <a:r>
              <a:rPr lang="en-US" sz="1867" dirty="0">
                <a:solidFill>
                  <a:schemeClr val="tx2"/>
                </a:solidFill>
                <a:ea typeface="ＭＳ Ｐゴシック" charset="0"/>
                <a:cs typeface="ＭＳ Ｐゴシック" charset="0"/>
              </a:rPr>
              <a:t> becomes the dominant decay process  and determines abundances after neutron freeze-out in r-process nucleosy</a:t>
            </a:r>
            <a:r>
              <a:rPr lang="en-US" sz="1867" dirty="0">
                <a:ea typeface="ＭＳ Ｐゴシック" charset="0"/>
                <a:sym typeface="Symbol" charset="0"/>
              </a:rPr>
              <a:t>nthesis.</a:t>
            </a:r>
            <a:endParaRPr lang="en-US" sz="1867" dirty="0">
              <a:solidFill>
                <a:schemeClr val="tx2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98856" y="1052738"/>
            <a:ext cx="5021216" cy="95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867" b="1">
                <a:solidFill>
                  <a:schemeClr val="tx1">
                    <a:lumMod val="40000"/>
                    <a:lumOff val="60000"/>
                  </a:schemeClr>
                </a:solidFill>
                <a:ea typeface="ＭＳ Ｐゴシック" charset="0"/>
                <a:sym typeface="Symbol" charset="0"/>
              </a:rPr>
              <a:t>Nuclear Reactors kinetics and safe operation:</a:t>
            </a:r>
          </a:p>
          <a:p>
            <a:pPr>
              <a:defRPr/>
            </a:pPr>
            <a:r>
              <a:rPr lang="en-US" sz="1867" b="1">
                <a:ea typeface="ＭＳ Ｐゴシック" charset="0"/>
                <a:sym typeface="Symbol" charset="0"/>
              </a:rPr>
              <a:t>P</a:t>
            </a:r>
            <a:r>
              <a:rPr lang="en-US" sz="1867" b="1" baseline="-25000">
                <a:ea typeface="ＭＳ Ｐゴシック" charset="0"/>
                <a:sym typeface="Symbol" charset="0"/>
              </a:rPr>
              <a:t>n</a:t>
            </a:r>
            <a:r>
              <a:rPr lang="en-US" sz="1867">
                <a:ea typeface="ＭＳ Ｐゴシック" charset="0"/>
                <a:sym typeface="Symbol" charset="0"/>
              </a:rPr>
              <a:t> determines the delayed neutron fraction </a:t>
            </a:r>
            <a:r>
              <a:rPr lang="en-US" sz="1867" i="1">
                <a:ea typeface="ＭＳ Ｐゴシック" charset="0"/>
                <a:sym typeface="Symbol" charset="0"/>
              </a:rPr>
              <a:t></a:t>
            </a:r>
            <a:r>
              <a:rPr lang="en-US" sz="1867" i="1" baseline="-25000">
                <a:ea typeface="ＭＳ Ｐゴシック" charset="0"/>
                <a:sym typeface="Symbol" charset="0"/>
              </a:rPr>
              <a:t>eff</a:t>
            </a:r>
            <a:r>
              <a:rPr lang="en-US" sz="1867">
                <a:ea typeface="ＭＳ Ｐゴシック" charset="0"/>
                <a:sym typeface="Symbol" charset="0"/>
              </a:rPr>
              <a:t>  important for reactor kinetics and safety. </a:t>
            </a:r>
            <a:endParaRPr lang="en-US" sz="1867" dirty="0">
              <a:ea typeface="ＭＳ Ｐゴシック" charset="0"/>
              <a:sym typeface="Symbol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9154" y="908720"/>
            <a:ext cx="3473327" cy="2592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7A557F22-E1C7-425C-B8AF-85F7C3329E6D}"/>
              </a:ext>
            </a:extLst>
          </p:cNvPr>
          <p:cNvGrpSpPr/>
          <p:nvPr/>
        </p:nvGrpSpPr>
        <p:grpSpPr>
          <a:xfrm>
            <a:off x="5148065" y="3909053"/>
            <a:ext cx="3957356" cy="2852936"/>
            <a:chOff x="36513" y="1179513"/>
            <a:chExt cx="6262687" cy="4606925"/>
          </a:xfrm>
        </p:grpSpPr>
        <p:pic>
          <p:nvPicPr>
            <p:cNvPr id="13" name="Picture 48" descr="con52_130">
              <a:extLst>
                <a:ext uri="{FF2B5EF4-FFF2-40B4-BE49-F238E27FC236}">
                  <a16:creationId xmlns:a16="http://schemas.microsoft.com/office/drawing/2014/main" xmlns="" id="{47185D4B-6936-4CDB-AB48-CD41C71856F6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8675" y="3556000"/>
              <a:ext cx="719138" cy="71913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49" descr="con52_131">
              <a:extLst>
                <a:ext uri="{FF2B5EF4-FFF2-40B4-BE49-F238E27FC236}">
                  <a16:creationId xmlns:a16="http://schemas.microsoft.com/office/drawing/2014/main" xmlns="" id="{1FDED427-2B3B-4B10-AD55-F55633C0DF6C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20838" y="3521075"/>
              <a:ext cx="719137" cy="71913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50" descr="con52_132">
              <a:extLst>
                <a:ext uri="{FF2B5EF4-FFF2-40B4-BE49-F238E27FC236}">
                  <a16:creationId xmlns:a16="http://schemas.microsoft.com/office/drawing/2014/main" xmlns="" id="{9278531F-10BA-4377-AFEA-3E4AFD154A3D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9825" y="3521075"/>
              <a:ext cx="719138" cy="71913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51" descr="con52_133">
              <a:extLst>
                <a:ext uri="{FF2B5EF4-FFF2-40B4-BE49-F238E27FC236}">
                  <a16:creationId xmlns:a16="http://schemas.microsoft.com/office/drawing/2014/main" xmlns="" id="{39F5176F-D78A-4CB6-AEA4-25AB731E58F4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3575" y="3521075"/>
              <a:ext cx="719138" cy="71913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52" descr="con52_134">
              <a:extLst>
                <a:ext uri="{FF2B5EF4-FFF2-40B4-BE49-F238E27FC236}">
                  <a16:creationId xmlns:a16="http://schemas.microsoft.com/office/drawing/2014/main" xmlns="" id="{071222E7-8BD7-46E4-AA3B-6313E374B110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5738" y="3521075"/>
              <a:ext cx="719137" cy="71913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54" descr="con53_131">
              <a:extLst>
                <a:ext uri="{FF2B5EF4-FFF2-40B4-BE49-F238E27FC236}">
                  <a16:creationId xmlns:a16="http://schemas.microsoft.com/office/drawing/2014/main" xmlns="" id="{4A1F4C74-31CB-4774-9997-62C3F0D100E7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8675" y="2763838"/>
              <a:ext cx="719138" cy="71913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55" descr="con53_132">
              <a:extLst>
                <a:ext uri="{FF2B5EF4-FFF2-40B4-BE49-F238E27FC236}">
                  <a16:creationId xmlns:a16="http://schemas.microsoft.com/office/drawing/2014/main" xmlns="" id="{8CAD8E9C-7357-438B-96DB-16CA1133A0C4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20838" y="2763838"/>
              <a:ext cx="719137" cy="71913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56" descr="con53_133">
              <a:extLst>
                <a:ext uri="{FF2B5EF4-FFF2-40B4-BE49-F238E27FC236}">
                  <a16:creationId xmlns:a16="http://schemas.microsoft.com/office/drawing/2014/main" xmlns="" id="{0953964B-A4B6-4252-9615-A23C949F0F76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9825" y="2763838"/>
              <a:ext cx="719138" cy="71913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57" descr="con53_134">
              <a:extLst>
                <a:ext uri="{FF2B5EF4-FFF2-40B4-BE49-F238E27FC236}">
                  <a16:creationId xmlns:a16="http://schemas.microsoft.com/office/drawing/2014/main" xmlns="" id="{4F142098-6171-43E5-9152-145073211FE3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3575" y="2763838"/>
              <a:ext cx="719138" cy="71913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58" descr="con53_135">
              <a:extLst>
                <a:ext uri="{FF2B5EF4-FFF2-40B4-BE49-F238E27FC236}">
                  <a16:creationId xmlns:a16="http://schemas.microsoft.com/office/drawing/2014/main" xmlns="" id="{03263EB4-B79D-4EE3-A517-1532D4B8C00D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5738" y="2763838"/>
              <a:ext cx="719137" cy="71913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59" descr="con54_134">
              <a:extLst>
                <a:ext uri="{FF2B5EF4-FFF2-40B4-BE49-F238E27FC236}">
                  <a16:creationId xmlns:a16="http://schemas.microsoft.com/office/drawing/2014/main" xmlns="" id="{C30EE05E-1009-4963-966B-E203D2F6BCED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9825" y="1971675"/>
              <a:ext cx="719138" cy="71913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71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60" descr="con54_135">
              <a:extLst>
                <a:ext uri="{FF2B5EF4-FFF2-40B4-BE49-F238E27FC236}">
                  <a16:creationId xmlns:a16="http://schemas.microsoft.com/office/drawing/2014/main" xmlns="" id="{CA7937C0-82B4-4091-9E9B-8D16DEA93085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3575" y="1971675"/>
              <a:ext cx="719138" cy="71913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61" descr="con54_136">
              <a:extLst>
                <a:ext uri="{FF2B5EF4-FFF2-40B4-BE49-F238E27FC236}">
                  <a16:creationId xmlns:a16="http://schemas.microsoft.com/office/drawing/2014/main" xmlns="" id="{626AB287-1DF0-4CBE-B22C-F5131CC36DBF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5738" y="1971675"/>
              <a:ext cx="719137" cy="71913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66" descr="con50_130">
              <a:extLst>
                <a:ext uri="{FF2B5EF4-FFF2-40B4-BE49-F238E27FC236}">
                  <a16:creationId xmlns:a16="http://schemas.microsoft.com/office/drawing/2014/main" xmlns="" id="{EFABB07E-9180-464C-BBEA-59E64DF8D0D2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8238" y="5067300"/>
              <a:ext cx="719137" cy="71913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67" descr="con50_131">
              <a:extLst>
                <a:ext uri="{FF2B5EF4-FFF2-40B4-BE49-F238E27FC236}">
                  <a16:creationId xmlns:a16="http://schemas.microsoft.com/office/drawing/2014/main" xmlns="" id="{B2FC0258-900B-4A90-AE5E-646DAF090272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1988" y="5067300"/>
              <a:ext cx="719137" cy="71913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68" descr="con50_132">
              <a:extLst>
                <a:ext uri="{FF2B5EF4-FFF2-40B4-BE49-F238E27FC236}">
                  <a16:creationId xmlns:a16="http://schemas.microsoft.com/office/drawing/2014/main" xmlns="" id="{CD92C8BA-41A6-4162-8AFA-F76F7A401FC6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5738" y="5067300"/>
              <a:ext cx="719137" cy="71913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69" descr="con50_133">
              <a:extLst>
                <a:ext uri="{FF2B5EF4-FFF2-40B4-BE49-F238E27FC236}">
                  <a16:creationId xmlns:a16="http://schemas.microsoft.com/office/drawing/2014/main" xmlns="" id="{59CBE80C-260A-45B2-BD92-99DEEC3DACED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6313" y="5067300"/>
              <a:ext cx="719137" cy="71913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70" descr="con50_134">
              <a:extLst>
                <a:ext uri="{FF2B5EF4-FFF2-40B4-BE49-F238E27FC236}">
                  <a16:creationId xmlns:a16="http://schemas.microsoft.com/office/drawing/2014/main" xmlns="" id="{919ACAEE-7F6D-4A86-B0ED-19DE66A7D693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0063" y="5067300"/>
              <a:ext cx="719137" cy="71913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71" descr="con51_130">
              <a:extLst>
                <a:ext uri="{FF2B5EF4-FFF2-40B4-BE49-F238E27FC236}">
                  <a16:creationId xmlns:a16="http://schemas.microsoft.com/office/drawing/2014/main" xmlns="" id="{1E07B564-D619-42D9-B650-38823166A73D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20838" y="4276725"/>
              <a:ext cx="719137" cy="71913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72" descr="con51_131">
              <a:extLst>
                <a:ext uri="{FF2B5EF4-FFF2-40B4-BE49-F238E27FC236}">
                  <a16:creationId xmlns:a16="http://schemas.microsoft.com/office/drawing/2014/main" xmlns="" id="{0EA2F3C4-715D-407B-B532-43FB9896CBDB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3000" y="4276725"/>
              <a:ext cx="719138" cy="71913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73" descr="con51_132">
              <a:extLst>
                <a:ext uri="{FF2B5EF4-FFF2-40B4-BE49-F238E27FC236}">
                  <a16:creationId xmlns:a16="http://schemas.microsoft.com/office/drawing/2014/main" xmlns="" id="{27829709-5357-401D-B168-15832DB7A440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5163" y="4276725"/>
              <a:ext cx="719137" cy="71913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Picture 74" descr="con51_133">
              <a:extLst>
                <a:ext uri="{FF2B5EF4-FFF2-40B4-BE49-F238E27FC236}">
                  <a16:creationId xmlns:a16="http://schemas.microsoft.com/office/drawing/2014/main" xmlns="" id="{E8E2D62A-9348-42BE-8674-3C3B1272003F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7325" y="4276725"/>
              <a:ext cx="719138" cy="71913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75" descr="con51_134">
              <a:extLst>
                <a:ext uri="{FF2B5EF4-FFF2-40B4-BE49-F238E27FC236}">
                  <a16:creationId xmlns:a16="http://schemas.microsoft.com/office/drawing/2014/main" xmlns="" id="{19692703-C9A1-4588-9FC8-527D9941948C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9488" y="4275138"/>
              <a:ext cx="719137" cy="71913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Picture 77" descr="con54_131">
              <a:extLst>
                <a:ext uri="{FF2B5EF4-FFF2-40B4-BE49-F238E27FC236}">
                  <a16:creationId xmlns:a16="http://schemas.microsoft.com/office/drawing/2014/main" xmlns="" id="{623A45FE-F72F-4907-B3DA-F9FC8909A8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13" y="1971675"/>
              <a:ext cx="719137" cy="71913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" name="Picture 78" descr="con54_132">
              <a:extLst>
                <a:ext uri="{FF2B5EF4-FFF2-40B4-BE49-F238E27FC236}">
                  <a16:creationId xmlns:a16="http://schemas.microsoft.com/office/drawing/2014/main" xmlns="" id="{E3300EF9-F52D-4CBC-87CF-E22CD30C4C4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8675" y="1971675"/>
              <a:ext cx="719138" cy="71913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71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Picture 79" descr="con54_133">
              <a:extLst>
                <a:ext uri="{FF2B5EF4-FFF2-40B4-BE49-F238E27FC236}">
                  <a16:creationId xmlns:a16="http://schemas.microsoft.com/office/drawing/2014/main" xmlns="" id="{A5C2DDE9-A9FA-4289-A6AC-0B1147E4F8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20838" y="1971675"/>
              <a:ext cx="719137" cy="71913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Picture 83" descr="con55_132">
              <a:extLst>
                <a:ext uri="{FF2B5EF4-FFF2-40B4-BE49-F238E27FC236}">
                  <a16:creationId xmlns:a16="http://schemas.microsoft.com/office/drawing/2014/main" xmlns="" id="{F38BDD6D-4133-48AF-B816-72F161A9ADB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13" y="1179513"/>
              <a:ext cx="719137" cy="71913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84" descr="con55_133">
              <a:extLst>
                <a:ext uri="{FF2B5EF4-FFF2-40B4-BE49-F238E27FC236}">
                  <a16:creationId xmlns:a16="http://schemas.microsoft.com/office/drawing/2014/main" xmlns="" id="{1CF2A912-FB59-4EED-80CC-021FDC353A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8675" y="1179513"/>
              <a:ext cx="719138" cy="71913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71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Picture 85" descr="con55_134">
              <a:extLst>
                <a:ext uri="{FF2B5EF4-FFF2-40B4-BE49-F238E27FC236}">
                  <a16:creationId xmlns:a16="http://schemas.microsoft.com/office/drawing/2014/main" xmlns="" id="{D62F1BD7-9ACC-468B-AA53-FF243A713A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20838" y="1179513"/>
              <a:ext cx="719137" cy="71913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Picture 86" descr="con55_135">
              <a:extLst>
                <a:ext uri="{FF2B5EF4-FFF2-40B4-BE49-F238E27FC236}">
                  <a16:creationId xmlns:a16="http://schemas.microsoft.com/office/drawing/2014/main" xmlns="" id="{CAC37679-1074-4072-90A4-A33C9FD679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413" y="1179513"/>
              <a:ext cx="719137" cy="71913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" name="Picture 87" descr="con55_136">
              <a:extLst>
                <a:ext uri="{FF2B5EF4-FFF2-40B4-BE49-F238E27FC236}">
                  <a16:creationId xmlns:a16="http://schemas.microsoft.com/office/drawing/2014/main" xmlns="" id="{313E15C0-7199-483D-B7AC-E75764786C8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5163" y="1179513"/>
              <a:ext cx="719137" cy="71913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" name="Picture 88" descr="con55_137">
              <a:extLst>
                <a:ext uri="{FF2B5EF4-FFF2-40B4-BE49-F238E27FC236}">
                  <a16:creationId xmlns:a16="http://schemas.microsoft.com/office/drawing/2014/main" xmlns="" id="{99A43E8D-2209-42B5-9D3C-B9B7675C01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5738" y="1179513"/>
              <a:ext cx="719137" cy="71913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5" name="Group 108">
              <a:extLst>
                <a:ext uri="{FF2B5EF4-FFF2-40B4-BE49-F238E27FC236}">
                  <a16:creationId xmlns:a16="http://schemas.microsoft.com/office/drawing/2014/main" xmlns="" id="{FAE7BBA8-B4F9-4B65-9485-858A576167D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8675" y="1971675"/>
              <a:ext cx="5256213" cy="3600450"/>
              <a:chOff x="703" y="981"/>
              <a:chExt cx="3311" cy="2268"/>
            </a:xfrm>
          </p:grpSpPr>
          <p:sp>
            <p:nvSpPr>
              <p:cNvPr id="57" name="Line 100">
                <a:extLst>
                  <a:ext uri="{FF2B5EF4-FFF2-40B4-BE49-F238E27FC236}">
                    <a16:creationId xmlns:a16="http://schemas.microsoft.com/office/drawing/2014/main" xmlns="" id="{4A37547B-D586-4A9F-8C69-3C913F520A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925" y="3249"/>
                <a:ext cx="1089" cy="0"/>
              </a:xfrm>
              <a:prstGeom prst="line">
                <a:avLst/>
              </a:prstGeom>
              <a:noFill/>
              <a:ln w="76200" cap="rnd">
                <a:solidFill>
                  <a:srgbClr val="FFFF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2400">
                  <a:latin typeface="Calibri" pitchFamily="34" charset="0"/>
                </a:endParaRPr>
              </a:p>
            </p:txBody>
          </p:sp>
          <p:grpSp>
            <p:nvGrpSpPr>
              <p:cNvPr id="58" name="Group 107">
                <a:extLst>
                  <a:ext uri="{FF2B5EF4-FFF2-40B4-BE49-F238E27FC236}">
                    <a16:creationId xmlns:a16="http://schemas.microsoft.com/office/drawing/2014/main" xmlns="" id="{D532E200-E44D-4359-B4DC-9E25E21AD54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03" y="981"/>
                <a:ext cx="2222" cy="2222"/>
                <a:chOff x="703" y="981"/>
                <a:chExt cx="2222" cy="2222"/>
              </a:xfrm>
            </p:grpSpPr>
            <p:sp>
              <p:nvSpPr>
                <p:cNvPr id="59" name="Line 97">
                  <a:extLst>
                    <a:ext uri="{FF2B5EF4-FFF2-40B4-BE49-F238E27FC236}">
                      <a16:creationId xmlns:a16="http://schemas.microsoft.com/office/drawing/2014/main" xmlns="" id="{C3965CC5-0FE1-4150-A8CE-6A0EF362D63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976" y="1253"/>
                  <a:ext cx="1949" cy="1950"/>
                </a:xfrm>
                <a:prstGeom prst="line">
                  <a:avLst/>
                </a:prstGeom>
                <a:noFill/>
                <a:ln w="76200" cap="rnd">
                  <a:solidFill>
                    <a:srgbClr val="FFFF00"/>
                  </a:solidFill>
                  <a:prstDash val="sysDot"/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 sz="2400">
                    <a:latin typeface="Calibri" pitchFamily="34" charset="0"/>
                  </a:endParaRPr>
                </a:p>
              </p:txBody>
            </p:sp>
            <p:sp>
              <p:nvSpPr>
                <p:cNvPr id="60" name="Rectangle 102">
                  <a:extLst>
                    <a:ext uri="{FF2B5EF4-FFF2-40B4-BE49-F238E27FC236}">
                      <a16:creationId xmlns:a16="http://schemas.microsoft.com/office/drawing/2014/main" xmlns="" id="{0B4BF961-7EA0-4D50-8282-28310350B1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03" y="981"/>
                  <a:ext cx="453" cy="454"/>
                </a:xfrm>
                <a:prstGeom prst="rect">
                  <a:avLst/>
                </a:prstGeom>
                <a:noFill/>
                <a:ln w="57150">
                  <a:solidFill>
                    <a:srgbClr val="FFFF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de-DE" sz="2400">
                    <a:latin typeface="Calibri" pitchFamily="34" charset="0"/>
                  </a:endParaRPr>
                </a:p>
              </p:txBody>
            </p:sp>
          </p:grpSp>
        </p:grpSp>
        <p:grpSp>
          <p:nvGrpSpPr>
            <p:cNvPr id="46" name="Group 109">
              <a:extLst>
                <a:ext uri="{FF2B5EF4-FFF2-40B4-BE49-F238E27FC236}">
                  <a16:creationId xmlns:a16="http://schemas.microsoft.com/office/drawing/2014/main" xmlns="" id="{01B1ACF0-6921-4FE4-AB9F-94F949D1BE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8675" y="1179513"/>
              <a:ext cx="5040313" cy="4248150"/>
              <a:chOff x="703" y="482"/>
              <a:chExt cx="3175" cy="2676"/>
            </a:xfrm>
          </p:grpSpPr>
          <p:sp>
            <p:nvSpPr>
              <p:cNvPr id="53" name="Line 99">
                <a:extLst>
                  <a:ext uri="{FF2B5EF4-FFF2-40B4-BE49-F238E27FC236}">
                    <a16:creationId xmlns:a16="http://schemas.microsoft.com/office/drawing/2014/main" xmlns="" id="{98B45895-DF30-4F32-8581-91E173AC56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379" y="3158"/>
                <a:ext cx="499" cy="0"/>
              </a:xfrm>
              <a:prstGeom prst="line">
                <a:avLst/>
              </a:prstGeom>
              <a:noFill/>
              <a:ln w="76200">
                <a:solidFill>
                  <a:srgbClr val="66FF33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2400">
                  <a:latin typeface="Calibri" pitchFamily="34" charset="0"/>
                </a:endParaRPr>
              </a:p>
            </p:txBody>
          </p:sp>
          <p:grpSp>
            <p:nvGrpSpPr>
              <p:cNvPr id="54" name="Group 106">
                <a:extLst>
                  <a:ext uri="{FF2B5EF4-FFF2-40B4-BE49-F238E27FC236}">
                    <a16:creationId xmlns:a16="http://schemas.microsoft.com/office/drawing/2014/main" xmlns="" id="{A0C4C51B-2AC2-40F1-9B90-F7FF4EEFC19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03" y="482"/>
                <a:ext cx="2721" cy="2676"/>
                <a:chOff x="703" y="482"/>
                <a:chExt cx="2721" cy="2676"/>
              </a:xfrm>
            </p:grpSpPr>
            <p:sp>
              <p:nvSpPr>
                <p:cNvPr id="55" name="Line 96">
                  <a:extLst>
                    <a:ext uri="{FF2B5EF4-FFF2-40B4-BE49-F238E27FC236}">
                      <a16:creationId xmlns:a16="http://schemas.microsoft.com/office/drawing/2014/main" xmlns="" id="{FB890896-5FDC-457B-B704-CA7E3939164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930" y="709"/>
                  <a:ext cx="2494" cy="2449"/>
                </a:xfrm>
                <a:prstGeom prst="line">
                  <a:avLst/>
                </a:prstGeom>
                <a:noFill/>
                <a:ln w="76200">
                  <a:solidFill>
                    <a:srgbClr val="66FF33"/>
                  </a:solidFill>
                  <a:prstDash val="sysDot"/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 sz="2400">
                    <a:latin typeface="Calibri" pitchFamily="34" charset="0"/>
                  </a:endParaRPr>
                </a:p>
              </p:txBody>
            </p:sp>
            <p:sp>
              <p:nvSpPr>
                <p:cNvPr id="56" name="Rectangle 55">
                  <a:extLst>
                    <a:ext uri="{FF2B5EF4-FFF2-40B4-BE49-F238E27FC236}">
                      <a16:creationId xmlns:a16="http://schemas.microsoft.com/office/drawing/2014/main" xmlns="" id="{74747622-26C5-4794-9F4A-3DD2CEA60B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03" y="482"/>
                  <a:ext cx="453" cy="454"/>
                </a:xfrm>
                <a:prstGeom prst="rect">
                  <a:avLst/>
                </a:prstGeom>
                <a:noFill/>
                <a:ln w="57150">
                  <a:solidFill>
                    <a:srgbClr val="66FF33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de-DE" sz="2400">
                    <a:latin typeface="Calibri" pitchFamily="34" charset="0"/>
                  </a:endParaRPr>
                </a:p>
              </p:txBody>
            </p:sp>
          </p:grpSp>
        </p:grpSp>
        <p:grpSp>
          <p:nvGrpSpPr>
            <p:cNvPr id="47" name="Group 105">
              <a:extLst>
                <a:ext uri="{FF2B5EF4-FFF2-40B4-BE49-F238E27FC236}">
                  <a16:creationId xmlns:a16="http://schemas.microsoft.com/office/drawing/2014/main" xmlns="" id="{2B8B4C94-F2F8-49FD-9E94-9755CEB453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13000" y="1971675"/>
              <a:ext cx="3886200" cy="3814763"/>
              <a:chOff x="1701" y="981"/>
              <a:chExt cx="2448" cy="2403"/>
            </a:xfrm>
          </p:grpSpPr>
          <p:sp>
            <p:nvSpPr>
              <p:cNvPr id="51" name="Line 44">
                <a:extLst>
                  <a:ext uri="{FF2B5EF4-FFF2-40B4-BE49-F238E27FC236}">
                    <a16:creationId xmlns:a16="http://schemas.microsoft.com/office/drawing/2014/main" xmlns="" id="{3C7DDB04-BE0E-465F-ABF9-A3F5FFB6F2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927" y="1207"/>
                <a:ext cx="2222" cy="2177"/>
              </a:xfrm>
              <a:prstGeom prst="line">
                <a:avLst/>
              </a:prstGeom>
              <a:noFill/>
              <a:ln w="76200">
                <a:solidFill>
                  <a:srgbClr val="FF33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2400">
                  <a:latin typeface="Calibri" pitchFamily="34" charset="0"/>
                </a:endParaRPr>
              </a:p>
            </p:txBody>
          </p:sp>
          <p:sp>
            <p:nvSpPr>
              <p:cNvPr id="52" name="Rectangle 104">
                <a:extLst>
                  <a:ext uri="{FF2B5EF4-FFF2-40B4-BE49-F238E27FC236}">
                    <a16:creationId xmlns:a16="http://schemas.microsoft.com/office/drawing/2014/main" xmlns="" id="{2785FBCC-5667-420E-91F6-7AA60B7002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1" y="981"/>
                <a:ext cx="453" cy="454"/>
              </a:xfrm>
              <a:prstGeom prst="rect">
                <a:avLst/>
              </a:prstGeom>
              <a:noFill/>
              <a:ln w="57150">
                <a:solidFill>
                  <a:srgbClr val="FF33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de-DE" sz="2400">
                  <a:latin typeface="Calibri" pitchFamily="34" charset="0"/>
                </a:endParaRPr>
              </a:p>
            </p:txBody>
          </p:sp>
        </p:grp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068C6B0E-E39D-41B1-BAD0-BD82773059AF}"/>
              </a:ext>
            </a:extLst>
          </p:cNvPr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645412" y="3946930"/>
            <a:ext cx="3939697" cy="2867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134907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IAEA Project 3: Coordinated Research Project on beta-delayed neutron emission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973101"/>
            <a:ext cx="3886200" cy="422121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32500" lnSpcReduction="20000"/>
          </a:bodyPr>
          <a:lstStyle/>
          <a:p>
            <a:pPr>
              <a:spcAft>
                <a:spcPts val="1200"/>
              </a:spcAft>
            </a:pPr>
            <a:r>
              <a:rPr lang="en-US" sz="4000" dirty="0" smtClean="0"/>
              <a:t>Coordinator: P. </a:t>
            </a:r>
            <a:r>
              <a:rPr lang="en-US" sz="4000" dirty="0" err="1" smtClean="0"/>
              <a:t>Dimitriou</a:t>
            </a:r>
            <a:endParaRPr lang="en-US" sz="4000" dirty="0" smtClean="0"/>
          </a:p>
          <a:p>
            <a:pPr>
              <a:spcAft>
                <a:spcPts val="1200"/>
              </a:spcAft>
            </a:pPr>
            <a:r>
              <a:rPr lang="en-US" sz="4000" dirty="0" smtClean="0"/>
              <a:t>17 groups from 14 countries</a:t>
            </a:r>
          </a:p>
          <a:p>
            <a:pPr marL="0" indent="0" fontAlgn="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4000" dirty="0"/>
              <a:t>V. </a:t>
            </a:r>
            <a:r>
              <a:rPr lang="en-US" sz="4000" dirty="0" err="1"/>
              <a:t>Piksaikin</a:t>
            </a:r>
            <a:r>
              <a:rPr lang="en-US" sz="4000" dirty="0"/>
              <a:t>, I. </a:t>
            </a:r>
            <a:r>
              <a:rPr lang="en-US" sz="4000" dirty="0" err="1" smtClean="0"/>
              <a:t>Borzov</a:t>
            </a:r>
            <a:r>
              <a:rPr lang="en-US" sz="4000" dirty="0" smtClean="0"/>
              <a:t>, IPPE</a:t>
            </a:r>
            <a:r>
              <a:rPr lang="en-US" sz="4000" dirty="0"/>
              <a:t>, </a:t>
            </a:r>
            <a:r>
              <a:rPr lang="en-US" sz="4000" dirty="0" err="1"/>
              <a:t>Kurchatov</a:t>
            </a:r>
            <a:r>
              <a:rPr lang="en-US" sz="4000" dirty="0"/>
              <a:t> </a:t>
            </a:r>
            <a:r>
              <a:rPr lang="en-US" sz="4000" dirty="0" smtClean="0"/>
              <a:t>, </a:t>
            </a:r>
            <a:r>
              <a:rPr lang="en-US" sz="4000" dirty="0"/>
              <a:t> </a:t>
            </a:r>
            <a:r>
              <a:rPr lang="en-US" sz="4000" dirty="0" smtClean="0"/>
              <a:t>Russia</a:t>
            </a:r>
            <a:endParaRPr lang="en-US" sz="4000" dirty="0"/>
          </a:p>
          <a:p>
            <a:pPr marL="0" indent="0" fontAlgn="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4000" dirty="0"/>
              <a:t>D. </a:t>
            </a:r>
            <a:r>
              <a:rPr lang="en-US" sz="4000" dirty="0" smtClean="0"/>
              <a:t>Cano, CIEMAT, Spain</a:t>
            </a:r>
            <a:endParaRPr lang="en-US" sz="4000" dirty="0"/>
          </a:p>
          <a:p>
            <a:pPr marL="0" indent="0" fontAlgn="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4000" dirty="0"/>
              <a:t>S. </a:t>
            </a:r>
            <a:r>
              <a:rPr lang="en-US" sz="4000" dirty="0" smtClean="0"/>
              <a:t>Chiba, Tokyo </a:t>
            </a:r>
            <a:r>
              <a:rPr lang="en-US" sz="4000" dirty="0"/>
              <a:t>Inst. </a:t>
            </a:r>
            <a:r>
              <a:rPr lang="en-US" sz="4000" dirty="0" err="1" smtClean="0"/>
              <a:t>Techn</a:t>
            </a:r>
            <a:r>
              <a:rPr lang="en-US" sz="4000" dirty="0" smtClean="0"/>
              <a:t>., Japan</a:t>
            </a:r>
            <a:endParaRPr lang="en-US" sz="4000" dirty="0"/>
          </a:p>
          <a:p>
            <a:pPr marL="0" indent="0" fontAlgn="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4000" dirty="0"/>
              <a:t>M. </a:t>
            </a:r>
            <a:r>
              <a:rPr lang="en-US" sz="4000" dirty="0" err="1"/>
              <a:t>Fallot</a:t>
            </a:r>
            <a:r>
              <a:rPr lang="en-US" sz="4000" dirty="0"/>
              <a:t>, A. </a:t>
            </a:r>
            <a:r>
              <a:rPr lang="en-US" sz="4000" dirty="0" smtClean="0"/>
              <a:t>Porta, SUBATECH Nantes, France</a:t>
            </a:r>
            <a:endParaRPr lang="en-US" sz="4000" dirty="0"/>
          </a:p>
          <a:p>
            <a:pPr marL="0" indent="0" fontAlgn="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4000" dirty="0"/>
              <a:t>P. </a:t>
            </a:r>
            <a:r>
              <a:rPr lang="en-US" sz="4000" dirty="0" smtClean="0"/>
              <a:t>Garrett, I</a:t>
            </a:r>
            <a:r>
              <a:rPr lang="en-US" sz="4000" dirty="0"/>
              <a:t>. </a:t>
            </a:r>
            <a:r>
              <a:rPr lang="en-US" sz="4000" dirty="0" err="1" smtClean="0"/>
              <a:t>Dillmann</a:t>
            </a:r>
            <a:r>
              <a:rPr lang="en-US" sz="4000" dirty="0" smtClean="0"/>
              <a:t>, </a:t>
            </a:r>
            <a:r>
              <a:rPr lang="en-GB" sz="4000" dirty="0" smtClean="0"/>
              <a:t>B</a:t>
            </a:r>
            <a:r>
              <a:rPr lang="en-GB" sz="4000" dirty="0"/>
              <a:t>. </a:t>
            </a:r>
            <a:r>
              <a:rPr lang="en-GB" sz="4000" dirty="0" smtClean="0"/>
              <a:t>Singh</a:t>
            </a:r>
            <a:r>
              <a:rPr lang="en-US" sz="4000" dirty="0" smtClean="0"/>
              <a:t>, Univ</a:t>
            </a:r>
            <a:r>
              <a:rPr lang="en-US" sz="4000" dirty="0"/>
              <a:t>. </a:t>
            </a:r>
            <a:r>
              <a:rPr lang="en-US" sz="4000" dirty="0" smtClean="0"/>
              <a:t>Guelph, TRIUMF, McMaster Univ., Canada</a:t>
            </a:r>
            <a:endParaRPr lang="en-US" sz="4000" dirty="0"/>
          </a:p>
          <a:p>
            <a:pPr marL="0" indent="0" fontAlgn="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4000" dirty="0"/>
              <a:t>G. </a:t>
            </a:r>
            <a:r>
              <a:rPr lang="en-US" sz="4000" dirty="0" smtClean="0"/>
              <a:t>Mukherjee, P</a:t>
            </a:r>
            <a:r>
              <a:rPr lang="en-US" sz="4000" dirty="0"/>
              <a:t>. </a:t>
            </a:r>
            <a:r>
              <a:rPr lang="en-US" sz="4000" dirty="0" smtClean="0"/>
              <a:t>Banerjee, VECC, India</a:t>
            </a:r>
            <a:endParaRPr lang="en-US" sz="4000" dirty="0"/>
          </a:p>
          <a:p>
            <a:pPr marL="0" indent="0" fontAlgn="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4000" dirty="0"/>
              <a:t>K. </a:t>
            </a:r>
            <a:r>
              <a:rPr lang="en-US" sz="4000" dirty="0" err="1" smtClean="0"/>
              <a:t>Rykaczewski</a:t>
            </a:r>
            <a:r>
              <a:rPr lang="en-US" sz="4000" dirty="0" smtClean="0"/>
              <a:t>, R</a:t>
            </a:r>
            <a:r>
              <a:rPr lang="en-US" sz="4000" dirty="0"/>
              <a:t>. </a:t>
            </a:r>
            <a:r>
              <a:rPr lang="en-US" sz="4000" dirty="0" err="1" smtClean="0"/>
              <a:t>Grzywacz</a:t>
            </a:r>
            <a:r>
              <a:rPr lang="en-US" sz="4000" dirty="0" smtClean="0"/>
              <a:t>, ORNL, Univ</a:t>
            </a:r>
            <a:r>
              <a:rPr lang="en-US" sz="4000" dirty="0"/>
              <a:t>. </a:t>
            </a:r>
            <a:r>
              <a:rPr lang="en-US" sz="4000" dirty="0" err="1" smtClean="0"/>
              <a:t>Tennesse</a:t>
            </a:r>
            <a:r>
              <a:rPr lang="en-US" sz="4000" dirty="0" smtClean="0"/>
              <a:t>, USA</a:t>
            </a:r>
            <a:endParaRPr lang="en-US" sz="4000" dirty="0"/>
          </a:p>
          <a:p>
            <a:pPr marL="0" indent="0" fontAlgn="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4000" dirty="0"/>
              <a:t>J. </a:t>
            </a:r>
            <a:r>
              <a:rPr lang="en-US" sz="4000" dirty="0" err="1" smtClean="0"/>
              <a:t>Tain</a:t>
            </a:r>
            <a:r>
              <a:rPr lang="en-US" sz="4000" dirty="0" smtClean="0"/>
              <a:t>, A</a:t>
            </a:r>
            <a:r>
              <a:rPr lang="en-US" sz="4000" dirty="0"/>
              <a:t>. </a:t>
            </a:r>
            <a:r>
              <a:rPr lang="en-US" sz="4000" dirty="0" err="1" smtClean="0"/>
              <a:t>Algora</a:t>
            </a:r>
            <a:r>
              <a:rPr lang="en-US" sz="4000" dirty="0" smtClean="0"/>
              <a:t>, CSIC-Univ</a:t>
            </a:r>
            <a:r>
              <a:rPr lang="en-US" sz="4000" dirty="0"/>
              <a:t>. </a:t>
            </a:r>
            <a:r>
              <a:rPr lang="en-US" sz="4000" dirty="0" smtClean="0"/>
              <a:t>Valencia, Spain</a:t>
            </a:r>
            <a:endParaRPr lang="en-US" sz="4000" dirty="0"/>
          </a:p>
          <a:p>
            <a:pPr marL="0" indent="0" fontAlgn="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4000" dirty="0"/>
              <a:t>X. </a:t>
            </a:r>
            <a:r>
              <a:rPr lang="en-US" sz="4000" dirty="0" smtClean="0"/>
              <a:t>Huang, CNDC, China</a:t>
            </a:r>
            <a:endParaRPr lang="en-US" sz="4000" dirty="0"/>
          </a:p>
          <a:p>
            <a:pPr marL="0" indent="0" fontAlgn="t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4000" dirty="0"/>
              <a:t>F. </a:t>
            </a:r>
            <a:r>
              <a:rPr lang="en-GB" sz="4000" dirty="0" smtClean="0"/>
              <a:t>Minato</a:t>
            </a:r>
            <a:r>
              <a:rPr lang="en-US" sz="4000" dirty="0" smtClean="0"/>
              <a:t>, </a:t>
            </a:r>
            <a:r>
              <a:rPr lang="en-GB" sz="4000" dirty="0" smtClean="0"/>
              <a:t>JAEA</a:t>
            </a:r>
            <a:r>
              <a:rPr lang="en-US" sz="4000" dirty="0" smtClean="0"/>
              <a:t>, </a:t>
            </a:r>
            <a:r>
              <a:rPr lang="en-GB" sz="4000" dirty="0" smtClean="0"/>
              <a:t>Japan</a:t>
            </a:r>
            <a:endParaRPr lang="en-US" sz="4000" dirty="0"/>
          </a:p>
          <a:p>
            <a:pPr marL="0" indent="0" fontAlgn="t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4000" dirty="0"/>
              <a:t>T. </a:t>
            </a:r>
            <a:r>
              <a:rPr lang="en-GB" sz="4000" dirty="0" err="1" smtClean="0"/>
              <a:t>Marketin</a:t>
            </a:r>
            <a:r>
              <a:rPr lang="en-US" sz="4000" dirty="0" smtClean="0"/>
              <a:t>, </a:t>
            </a:r>
            <a:r>
              <a:rPr lang="en-GB" sz="4000" dirty="0" smtClean="0"/>
              <a:t>Univ</a:t>
            </a:r>
            <a:r>
              <a:rPr lang="en-GB" sz="4000" dirty="0"/>
              <a:t>. of </a:t>
            </a:r>
            <a:r>
              <a:rPr lang="en-GB" sz="4000" dirty="0" smtClean="0"/>
              <a:t>Zagreb</a:t>
            </a:r>
            <a:r>
              <a:rPr lang="en-US" sz="4000" dirty="0" smtClean="0"/>
              <a:t>, </a:t>
            </a:r>
            <a:r>
              <a:rPr lang="en-GB" sz="4000" dirty="0" smtClean="0"/>
              <a:t>Croatia</a:t>
            </a:r>
            <a:endParaRPr lang="en-US" sz="4000" dirty="0"/>
          </a:p>
          <a:p>
            <a:pPr marL="0" indent="0" fontAlgn="t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4000" dirty="0"/>
              <a:t>R. </a:t>
            </a:r>
            <a:r>
              <a:rPr lang="en-GB" sz="4000" dirty="0" smtClean="0"/>
              <a:t>Mills</a:t>
            </a:r>
            <a:r>
              <a:rPr lang="en-US" sz="4000" dirty="0" smtClean="0"/>
              <a:t>, </a:t>
            </a:r>
            <a:r>
              <a:rPr lang="en-GB" sz="4000" dirty="0" smtClean="0"/>
              <a:t>NNL</a:t>
            </a:r>
            <a:r>
              <a:rPr lang="en-US" sz="4000" dirty="0" smtClean="0"/>
              <a:t>, </a:t>
            </a:r>
            <a:r>
              <a:rPr lang="en-GB" sz="4000" dirty="0" smtClean="0"/>
              <a:t>UK</a:t>
            </a:r>
            <a:endParaRPr lang="en-US" sz="4000" dirty="0"/>
          </a:p>
          <a:p>
            <a:pPr marL="0" indent="0" fontAlgn="t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4000" dirty="0"/>
              <a:t>A. </a:t>
            </a:r>
            <a:r>
              <a:rPr lang="en-GB" sz="4000" dirty="0" err="1"/>
              <a:t>Sonzogni</a:t>
            </a:r>
            <a:r>
              <a:rPr lang="en-GB" sz="4000" dirty="0"/>
              <a:t>, T. </a:t>
            </a:r>
            <a:r>
              <a:rPr lang="en-GB" sz="4000" dirty="0" smtClean="0"/>
              <a:t>Johnson</a:t>
            </a:r>
            <a:r>
              <a:rPr lang="en-US" sz="4000" dirty="0" smtClean="0"/>
              <a:t>, </a:t>
            </a:r>
            <a:r>
              <a:rPr lang="en-GB" sz="4000" dirty="0" smtClean="0"/>
              <a:t>E</a:t>
            </a:r>
            <a:r>
              <a:rPr lang="en-GB" sz="4000" dirty="0"/>
              <a:t>. </a:t>
            </a:r>
            <a:r>
              <a:rPr lang="en-GB" sz="4000" dirty="0" err="1" smtClean="0"/>
              <a:t>McCutchan</a:t>
            </a:r>
            <a:r>
              <a:rPr lang="en-US" sz="4000" dirty="0" smtClean="0"/>
              <a:t>, </a:t>
            </a:r>
            <a:r>
              <a:rPr lang="en-GB" sz="4000" dirty="0" smtClean="0"/>
              <a:t>BNL</a:t>
            </a:r>
            <a:r>
              <a:rPr lang="en-US" sz="4000" dirty="0" smtClean="0"/>
              <a:t>, </a:t>
            </a:r>
            <a:r>
              <a:rPr lang="en-GB" sz="4000" dirty="0" smtClean="0"/>
              <a:t>USA</a:t>
            </a:r>
            <a:endParaRPr lang="en-US" sz="4000" dirty="0"/>
          </a:p>
          <a:p>
            <a:pPr marL="0" indent="0" fontAlgn="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4000" dirty="0"/>
              <a:t>D. </a:t>
            </a:r>
            <a:r>
              <a:rPr lang="en-US" sz="4000" dirty="0" err="1"/>
              <a:t>Foligno</a:t>
            </a:r>
            <a:r>
              <a:rPr lang="en-US" sz="4000" dirty="0"/>
              <a:t>, P. </a:t>
            </a:r>
            <a:r>
              <a:rPr lang="en-US" sz="4000" dirty="0" err="1" smtClean="0"/>
              <a:t>Leconte</a:t>
            </a:r>
            <a:r>
              <a:rPr lang="en-US" sz="4000" dirty="0" smtClean="0"/>
              <a:t>, CEA </a:t>
            </a:r>
            <a:r>
              <a:rPr lang="en-US" sz="4000" dirty="0" err="1" smtClean="0"/>
              <a:t>Cadarache</a:t>
            </a:r>
            <a:r>
              <a:rPr lang="en-US" sz="4000" dirty="0" smtClean="0"/>
              <a:t>, France</a:t>
            </a:r>
            <a:endParaRPr lang="en-US" sz="4000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4839805" y="1869869"/>
            <a:ext cx="4109515" cy="4988131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1800" dirty="0" smtClean="0"/>
              <a:t>Budget: 150K Euros</a:t>
            </a:r>
          </a:p>
          <a:p>
            <a:pPr>
              <a:spcAft>
                <a:spcPts val="1200"/>
              </a:spcAft>
            </a:pPr>
            <a:r>
              <a:rPr lang="en-US" sz="1800" dirty="0" smtClean="0"/>
              <a:t>Duration: 2013-2017</a:t>
            </a:r>
          </a:p>
          <a:p>
            <a:pPr>
              <a:spcAft>
                <a:spcPts val="1200"/>
              </a:spcAft>
            </a:pPr>
            <a:r>
              <a:rPr lang="en-US" sz="1800" dirty="0" smtClean="0"/>
              <a:t>Output: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1800" dirty="0" smtClean="0"/>
              <a:t>Database:                                                             www-nds.iaea.org/beta-delayed-neutron/database.html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1800" dirty="0" smtClean="0"/>
              <a:t>Publication: Nuclear Data Sheets, accepted for publication</a:t>
            </a:r>
          </a:p>
          <a:p>
            <a:pPr marL="0" indent="0">
              <a:spcAft>
                <a:spcPts val="1200"/>
              </a:spcAft>
              <a:buNone/>
            </a:pPr>
            <a:endParaRPr lang="en-US" sz="1800" dirty="0" smtClean="0"/>
          </a:p>
          <a:p>
            <a:pPr marL="0" indent="0">
              <a:spcAft>
                <a:spcPts val="1200"/>
              </a:spcAft>
              <a:buNone/>
            </a:pPr>
            <a:endParaRPr lang="en-US" sz="4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05FF4507-BD06-4593-BE8D-14E9AAFCA7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3587" y="5241461"/>
            <a:ext cx="4691464" cy="952855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2905433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94765" y="146456"/>
            <a:ext cx="8855071" cy="1325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Scope: </a:t>
            </a:r>
            <a:r>
              <a:rPr lang="en-US" dirty="0" err="1" smtClean="0"/>
              <a:t>measurements,</a:t>
            </a:r>
            <a:r>
              <a:rPr lang="en-US" u="sng" dirty="0" err="1" smtClean="0"/>
              <a:t>compilation</a:t>
            </a:r>
            <a:r>
              <a:rPr lang="en-US" dirty="0" smtClean="0"/>
              <a:t>, </a:t>
            </a:r>
            <a:r>
              <a:rPr lang="en-US" u="sng" dirty="0" smtClean="0"/>
              <a:t>evaluation, theory</a:t>
            </a:r>
            <a:r>
              <a:rPr lang="en-US" dirty="0" smtClean="0"/>
              <a:t>, validation and dissemination I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FB27B15-5D03-4613-BCE0-E36ABAA5E406}"/>
              </a:ext>
            </a:extLst>
          </p:cNvPr>
          <p:cNvSpPr txBox="1"/>
          <p:nvPr/>
        </p:nvSpPr>
        <p:spPr>
          <a:xfrm>
            <a:off x="419051" y="1836622"/>
            <a:ext cx="5728413" cy="120032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Compilation-Evaluation</a:t>
            </a:r>
            <a:endParaRPr lang="en-GB" dirty="0"/>
          </a:p>
          <a:p>
            <a:r>
              <a:rPr lang="en-GB" dirty="0"/>
              <a:t>(T</a:t>
            </a:r>
            <a:r>
              <a:rPr lang="en-GB" baseline="-25000" dirty="0"/>
              <a:t>1/2</a:t>
            </a:r>
            <a:r>
              <a:rPr lang="en-GB" dirty="0"/>
              <a:t>, </a:t>
            </a:r>
            <a:r>
              <a:rPr lang="en-GB" dirty="0" err="1"/>
              <a:t>P</a:t>
            </a:r>
            <a:r>
              <a:rPr lang="en-GB" baseline="-25000" dirty="0" err="1"/>
              <a:t>n</a:t>
            </a:r>
            <a:r>
              <a:rPr lang="en-GB" dirty="0"/>
              <a:t>) data have been extracted and evaluated for </a:t>
            </a:r>
            <a:r>
              <a:rPr lang="en-GB" dirty="0" smtClean="0"/>
              <a:t>653 </a:t>
            </a:r>
            <a:r>
              <a:rPr lang="en-GB" dirty="0"/>
              <a:t>neutron-rich known or </a:t>
            </a:r>
            <a:r>
              <a:rPr lang="en-GB" dirty="0" smtClean="0"/>
              <a:t>potential-delayed </a:t>
            </a:r>
            <a:r>
              <a:rPr lang="en-GB" dirty="0"/>
              <a:t>neutron emitters</a:t>
            </a:r>
          </a:p>
          <a:p>
            <a:r>
              <a:rPr lang="en-GB" dirty="0"/>
              <a:t>from about 600 publications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7876" y="1349848"/>
            <a:ext cx="2294173" cy="226398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613851" y="980516"/>
            <a:ext cx="1699015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New standards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53" y="3692793"/>
            <a:ext cx="3528702" cy="276295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94765" y="3267899"/>
            <a:ext cx="3952568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New systematics:  </a:t>
            </a:r>
            <a:r>
              <a:rPr lang="en-US" dirty="0" err="1" smtClean="0"/>
              <a:t>McCutchan</a:t>
            </a:r>
            <a:r>
              <a:rPr lang="en-US" dirty="0" smtClean="0"/>
              <a:t> et al 2012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1122" y="3719386"/>
            <a:ext cx="4353508" cy="326322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513010" y="3554844"/>
            <a:ext cx="391127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New models: DF3+CQRPA, RHB+QRPA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8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Nucleosynthesis: the origin of the solar system elements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8650" y="3518137"/>
            <a:ext cx="7886700" cy="3196270"/>
          </a:xfrm>
          <a:prstGeom prst="rect">
            <a:avLst/>
          </a:prstGeom>
        </p:spPr>
      </p:pic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8680903"/>
              </p:ext>
            </p:extLst>
          </p:nvPr>
        </p:nvGraphicFramePr>
        <p:xfrm>
          <a:off x="1102770" y="1120877"/>
          <a:ext cx="7029121" cy="27060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99953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6"/>
          <p:cNvSpPr>
            <a:spLocks noGrp="1"/>
          </p:cNvSpPr>
          <p:nvPr>
            <p:ph type="title"/>
          </p:nvPr>
        </p:nvSpPr>
        <p:spPr>
          <a:xfrm>
            <a:off x="133103" y="199944"/>
            <a:ext cx="8633337" cy="1325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Scope: </a:t>
            </a:r>
            <a:r>
              <a:rPr lang="en-US" dirty="0" err="1" smtClean="0"/>
              <a:t>measurements,compilation</a:t>
            </a:r>
            <a:r>
              <a:rPr lang="en-US" dirty="0" smtClean="0"/>
              <a:t>, evaluation, theory, </a:t>
            </a:r>
            <a:r>
              <a:rPr lang="en-US" u="sng" dirty="0" smtClean="0"/>
              <a:t>validation</a:t>
            </a:r>
            <a:r>
              <a:rPr lang="en-US" dirty="0" smtClean="0"/>
              <a:t> and dissemination II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D75B67A8-2E4B-4EC7-860E-7044B1403A1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2732" y="1714457"/>
            <a:ext cx="4441268" cy="3102644"/>
          </a:xfrm>
          <a:prstGeom prst="rect">
            <a:avLst/>
          </a:prstGeom>
        </p:spPr>
      </p:pic>
      <p:pic>
        <p:nvPicPr>
          <p:cNvPr id="6" name="Imagen 4" descr="Imagen que contiene cielo&#10;&#10;Descripción generada con confianza muy alta">
            <a:extLst>
              <a:ext uri="{FF2B5EF4-FFF2-40B4-BE49-F238E27FC236}">
                <a16:creationId xmlns:a16="http://schemas.microsoft.com/office/drawing/2014/main" xmlns="" id="{8663F9EA-FE3B-409A-A484-87F3ABEFC4F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40" r="7943"/>
          <a:stretch/>
        </p:blipFill>
        <p:spPr>
          <a:xfrm>
            <a:off x="-138266" y="4336026"/>
            <a:ext cx="5140920" cy="252197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14741" y="1296817"/>
            <a:ext cx="4159045" cy="64633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Comparison with ENDF/B-VIII.0 library and recommended values 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94052" y="3942540"/>
            <a:ext cx="430868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ES" dirty="0" err="1" smtClean="0"/>
              <a:t>Comparisons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keff</a:t>
            </a:r>
            <a:r>
              <a:rPr lang="es-ES" dirty="0" smtClean="0"/>
              <a:t> </a:t>
            </a:r>
            <a:r>
              <a:rPr lang="es-ES" dirty="0"/>
              <a:t>and </a:t>
            </a:r>
            <a:r>
              <a:rPr lang="en-US" dirty="0"/>
              <a:t>β</a:t>
            </a:r>
            <a:r>
              <a:rPr lang="es-ES" dirty="0" err="1"/>
              <a:t>eff</a:t>
            </a:r>
            <a:r>
              <a:rPr lang="es-ES" dirty="0"/>
              <a:t> </a:t>
            </a:r>
            <a:r>
              <a:rPr lang="es-ES" dirty="0" err="1"/>
              <a:t>benchmarks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30362" y="2056685"/>
            <a:ext cx="4784379" cy="132343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Summation calculations of total delayed neutron yield </a:t>
            </a:r>
            <a:r>
              <a:rPr lang="el-GR" sz="2000" dirty="0" smtClean="0"/>
              <a:t>ν</a:t>
            </a:r>
            <a:r>
              <a:rPr lang="en-US" sz="2000" baseline="-25000" dirty="0" smtClean="0"/>
              <a:t>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Time-dependent calculations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Integral reactor calculations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6854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390" y="106188"/>
            <a:ext cx="8928306" cy="1433542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IAEA Project 4: Coordinated Research Project on Reference Database for Particle-Induced Gamma-ray Emission spectroscopy (PIGE)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391" y="1666342"/>
            <a:ext cx="4218038" cy="435133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en-US" dirty="0" smtClean="0"/>
              <a:t>Coordinator: P. </a:t>
            </a:r>
            <a:r>
              <a:rPr lang="en-US" dirty="0" err="1" smtClean="0"/>
              <a:t>Dimitriou</a:t>
            </a:r>
            <a:endParaRPr lang="en-US" dirty="0" smtClean="0"/>
          </a:p>
          <a:p>
            <a:r>
              <a:rPr lang="en-US" dirty="0" smtClean="0"/>
              <a:t>10 participants/groups from 10 countries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Becker, Germany</a:t>
            </a:r>
          </a:p>
          <a:p>
            <a:pPr marL="0" indent="0">
              <a:buNone/>
            </a:pPr>
            <a:r>
              <a:rPr lang="en-US" dirty="0" err="1" smtClean="0"/>
              <a:t>Bogdanovic-Radovic</a:t>
            </a:r>
            <a:r>
              <a:rPr lang="en-US" dirty="0" smtClean="0"/>
              <a:t>, Croatia</a:t>
            </a:r>
          </a:p>
          <a:p>
            <a:pPr marL="0" indent="0">
              <a:buNone/>
            </a:pPr>
            <a:r>
              <a:rPr lang="en-US" dirty="0" smtClean="0"/>
              <a:t>Chiari, Italy</a:t>
            </a:r>
          </a:p>
          <a:p>
            <a:pPr marL="0" indent="0">
              <a:buNone/>
            </a:pPr>
            <a:r>
              <a:rPr lang="en-US" dirty="0" err="1" smtClean="0"/>
              <a:t>Raisanen</a:t>
            </a:r>
            <a:r>
              <a:rPr lang="en-US" dirty="0" smtClean="0"/>
              <a:t>, Finland</a:t>
            </a:r>
          </a:p>
          <a:p>
            <a:pPr marL="0" indent="0">
              <a:buNone/>
            </a:pPr>
            <a:r>
              <a:rPr lang="en-US" dirty="0" smtClean="0"/>
              <a:t>De Jesus, Portugal</a:t>
            </a:r>
          </a:p>
          <a:p>
            <a:pPr marL="0" indent="0">
              <a:buNone/>
            </a:pPr>
            <a:r>
              <a:rPr lang="en-US" dirty="0" err="1" smtClean="0"/>
              <a:t>Kakuee</a:t>
            </a:r>
            <a:r>
              <a:rPr lang="en-US" dirty="0" smtClean="0"/>
              <a:t>, Iran</a:t>
            </a:r>
          </a:p>
          <a:p>
            <a:pPr marL="0" indent="0">
              <a:buNone/>
            </a:pPr>
            <a:r>
              <a:rPr lang="en-US" dirty="0"/>
              <a:t>Kiss, </a:t>
            </a:r>
            <a:r>
              <a:rPr lang="en-US" dirty="0" smtClean="0"/>
              <a:t>Hungary</a:t>
            </a:r>
          </a:p>
          <a:p>
            <a:pPr marL="0" indent="0">
              <a:buNone/>
            </a:pPr>
            <a:r>
              <a:rPr lang="en-US" dirty="0" err="1" smtClean="0"/>
              <a:t>Lagoyannis</a:t>
            </a:r>
            <a:r>
              <a:rPr lang="en-US" dirty="0" smtClean="0"/>
              <a:t>, Greece</a:t>
            </a:r>
          </a:p>
          <a:p>
            <a:pPr marL="0" indent="0">
              <a:buNone/>
            </a:pPr>
            <a:r>
              <a:rPr lang="en-US" dirty="0" err="1" smtClean="0"/>
              <a:t>Zucchatti</a:t>
            </a:r>
            <a:r>
              <a:rPr lang="en-US" dirty="0" smtClean="0"/>
              <a:t>, Spain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0223" y="1666342"/>
            <a:ext cx="4302473" cy="4244812"/>
          </a:xfrm>
        </p:spPr>
        <p:txBody>
          <a:bodyPr>
            <a:noAutofit/>
          </a:bodyPr>
          <a:lstStyle/>
          <a:p>
            <a:r>
              <a:rPr lang="en-US" sz="2000" dirty="0" smtClean="0"/>
              <a:t>Budget: 150K Euros</a:t>
            </a:r>
          </a:p>
          <a:p>
            <a:r>
              <a:rPr lang="en-US" sz="2000" dirty="0" smtClean="0"/>
              <a:t>Duration: 2011-2015</a:t>
            </a:r>
          </a:p>
          <a:p>
            <a:r>
              <a:rPr lang="en-US" sz="2000" dirty="0" smtClean="0"/>
              <a:t>Output: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Ion Beam Analysis Data Library (IBANDL) 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IAEA-TECDOC-1822: Handbook of PIGE analysis</a:t>
            </a:r>
            <a:endParaRPr lang="en-US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536" y="3969818"/>
            <a:ext cx="1873162" cy="2677519"/>
          </a:xfrm>
          <a:prstGeom prst="rect">
            <a:avLst/>
          </a:prstGeom>
          <a:ln w="3175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803614" y="4284557"/>
            <a:ext cx="367965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GB" sz="1600" dirty="0" smtClean="0"/>
              <a:t>Over 600 new data sets in IBANDL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GB" sz="1600" dirty="0" smtClean="0"/>
              <a:t>200 new measurements (data sets)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GB" sz="1600" dirty="0" smtClean="0"/>
              <a:t>Comparisons with measured thick-target yields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GB" sz="1600" dirty="0" smtClean="0"/>
              <a:t>Assessments - Recommendations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77775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9367"/>
            <a:ext cx="8946003" cy="1325563"/>
          </a:xfrm>
        </p:spPr>
        <p:txBody>
          <a:bodyPr>
            <a:normAutofit/>
          </a:bodyPr>
          <a:lstStyle/>
          <a:p>
            <a:r>
              <a:rPr lang="en-GB" dirty="0" smtClean="0"/>
              <a:t>Ion Beam Analysis Nuclear Data </a:t>
            </a:r>
            <a:r>
              <a:rPr lang="en-GB" dirty="0" err="1" smtClean="0"/>
              <a:t>Libary</a:t>
            </a:r>
            <a:r>
              <a:rPr lang="en-GB" dirty="0" smtClean="0"/>
              <a:t> (IBANDL)</a:t>
            </a:r>
            <a:endParaRPr lang="en-GB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803" y="3411942"/>
            <a:ext cx="3999323" cy="2639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9077" y="6101448"/>
            <a:ext cx="40190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Number of PIGE data sets in IBANDL</a:t>
            </a:r>
          </a:p>
          <a:p>
            <a:r>
              <a:rPr lang="en-GB" dirty="0" smtClean="0"/>
              <a:t>(before and during CRP)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973129" y="6101447"/>
            <a:ext cx="34034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Number of data sets in IBANDL</a:t>
            </a:r>
          </a:p>
          <a:p>
            <a:r>
              <a:rPr lang="en-GB" dirty="0" smtClean="0"/>
              <a:t>(before and after the CRP)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814" y="3412936"/>
            <a:ext cx="4104456" cy="2638803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6989"/>
            <a:ext cx="9144000" cy="100702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55" b="-1"/>
          <a:stretch/>
        </p:blipFill>
        <p:spPr>
          <a:xfrm>
            <a:off x="0" y="2404921"/>
            <a:ext cx="9144000" cy="866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201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7" y="146850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IAEA Project 5: IAEA Inter-comparison of PIGE Analysis Codes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18276" y="1825625"/>
            <a:ext cx="4296574" cy="315343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Coordinator: P. </a:t>
            </a:r>
            <a:r>
              <a:rPr lang="en-US" dirty="0" err="1" smtClean="0"/>
              <a:t>Dimitriou</a:t>
            </a:r>
            <a:endParaRPr lang="en-US" dirty="0" smtClean="0"/>
          </a:p>
          <a:p>
            <a:r>
              <a:rPr lang="en-US" dirty="0" smtClean="0"/>
              <a:t>Participants:</a:t>
            </a:r>
          </a:p>
          <a:p>
            <a:pPr marL="0" indent="0">
              <a:buNone/>
            </a:pPr>
            <a:r>
              <a:rPr lang="en-US" dirty="0" err="1" smtClean="0"/>
              <a:t>Barradas</a:t>
            </a:r>
            <a:r>
              <a:rPr lang="en-US" dirty="0" smtClean="0"/>
              <a:t>, IAEA</a:t>
            </a:r>
          </a:p>
          <a:p>
            <a:pPr marL="0" indent="0">
              <a:buNone/>
            </a:pPr>
            <a:r>
              <a:rPr lang="en-US" dirty="0" smtClean="0"/>
              <a:t>Cruz, Portugal</a:t>
            </a:r>
          </a:p>
          <a:p>
            <a:pPr marL="0" indent="0">
              <a:buNone/>
            </a:pPr>
            <a:r>
              <a:rPr lang="en-US" dirty="0" err="1" smtClean="0"/>
              <a:t>Lagoyannis</a:t>
            </a:r>
            <a:r>
              <a:rPr lang="en-US" dirty="0" smtClean="0"/>
              <a:t>, Greece</a:t>
            </a:r>
          </a:p>
          <a:p>
            <a:pPr marL="0" indent="0">
              <a:buNone/>
            </a:pPr>
            <a:r>
              <a:rPr lang="en-US" dirty="0" smtClean="0"/>
              <a:t>Meyer, Germany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dirty="0" smtClean="0"/>
              <a:t>Budget: 15K Euros</a:t>
            </a:r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 smtClean="0"/>
              <a:t>Recommended PIGE Analysis Codes</a:t>
            </a:r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 smtClean="0"/>
              <a:t>Publication: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922" y="4698612"/>
            <a:ext cx="6030984" cy="2043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86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3" y="41459"/>
            <a:ext cx="7886700" cy="1325563"/>
          </a:xfrm>
        </p:spPr>
        <p:txBody>
          <a:bodyPr/>
          <a:lstStyle/>
          <a:p>
            <a:r>
              <a:rPr lang="en-US" dirty="0" smtClean="0"/>
              <a:t>Nuclear Data for Monitoring Applications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013634" y="1728071"/>
            <a:ext cx="3011252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CTBT Radionuclides:</a:t>
            </a:r>
          </a:p>
          <a:p>
            <a:r>
              <a:rPr lang="en-US" dirty="0" smtClean="0"/>
              <a:t>From nuclear weapons (fission &amp; activation products)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005" y="2913142"/>
            <a:ext cx="3099005" cy="153917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13142"/>
            <a:ext cx="6013634" cy="374807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3634" y="4578098"/>
            <a:ext cx="2949688" cy="200972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13473" y="1728071"/>
            <a:ext cx="5315318" cy="92333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An International Atomic Energy Agency Project to </a:t>
            </a:r>
          </a:p>
          <a:p>
            <a:r>
              <a:rPr lang="en-US" dirty="0"/>
              <a:t>c</a:t>
            </a:r>
            <a:r>
              <a:rPr lang="en-US" dirty="0" smtClean="0"/>
              <a:t>reate a library of decay data for radionuclides relevant to  CTBTO</a:t>
            </a:r>
          </a:p>
        </p:txBody>
      </p:sp>
    </p:spTree>
    <p:extLst>
      <p:ext uri="{BB962C8B-B14F-4D97-AF65-F5344CB8AC3E}">
        <p14:creationId xmlns:p14="http://schemas.microsoft.com/office/powerpoint/2010/main" val="419069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90" y="152137"/>
            <a:ext cx="9006217" cy="1325563"/>
          </a:xfrm>
        </p:spPr>
        <p:txBody>
          <a:bodyPr>
            <a:normAutofit/>
          </a:bodyPr>
          <a:lstStyle/>
          <a:p>
            <a:r>
              <a:rPr lang="en-US" dirty="0" smtClean="0"/>
              <a:t>IAEA Project: Evaluation of </a:t>
            </a:r>
            <a:br>
              <a:rPr lang="en-US" dirty="0" smtClean="0"/>
            </a:br>
            <a:r>
              <a:rPr lang="en-US" dirty="0" smtClean="0"/>
              <a:t>decay data for monitoring applications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8025" y="1800346"/>
            <a:ext cx="3383280" cy="128171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en-US" sz="1600" dirty="0" smtClean="0"/>
              <a:t>Critical assessment of all measurements and uncertainties </a:t>
            </a:r>
          </a:p>
          <a:p>
            <a:r>
              <a:rPr lang="en-US" sz="1600" dirty="0" smtClean="0"/>
              <a:t>Averaging methods</a:t>
            </a:r>
          </a:p>
          <a:p>
            <a:r>
              <a:rPr lang="en-US" sz="1600" dirty="0" smtClean="0"/>
              <a:t>Procedures, policies, analysis codes developed and used for the Evaluated Nuclear Structure Data File (ENSDF)</a:t>
            </a:r>
            <a:endParaRPr lang="en-US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3923" y="1702334"/>
            <a:ext cx="1251306" cy="16452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1916" y="5120821"/>
            <a:ext cx="2260637" cy="137314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1008" t="930" b="3683"/>
          <a:stretch/>
        </p:blipFill>
        <p:spPr>
          <a:xfrm>
            <a:off x="6899242" y="3480011"/>
            <a:ext cx="2025987" cy="150001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318025" y="3244040"/>
            <a:ext cx="6336263" cy="313786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 smtClean="0">
                <a:solidFill>
                  <a:srgbClr val="3141D7"/>
                </a:solidFill>
              </a:rPr>
              <a:t>27 top priority fission products for monitoring nuclear explosions by measuring radionuclide concentrations in air samples (CTBTO)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Under the auspices of the International Atomic Energy Agency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6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600" dirty="0" err="1" smtClean="0"/>
              <a:t>Paraskevi</a:t>
            </a:r>
            <a:r>
              <a:rPr lang="en-US" sz="1600" dirty="0" smtClean="0"/>
              <a:t> </a:t>
            </a:r>
            <a:r>
              <a:rPr lang="en-US" sz="1600" dirty="0" err="1" smtClean="0"/>
              <a:t>Dimitriou</a:t>
            </a:r>
            <a:r>
              <a:rPr lang="en-US" sz="1600" dirty="0"/>
              <a:t>,</a:t>
            </a:r>
            <a:r>
              <a:rPr lang="en-US" sz="1600" dirty="0" smtClean="0"/>
              <a:t> NCSR “</a:t>
            </a:r>
            <a:r>
              <a:rPr lang="en-US" sz="1600" dirty="0" err="1" smtClean="0"/>
              <a:t>Demokritos</a:t>
            </a:r>
            <a:r>
              <a:rPr lang="en-US" sz="1600" dirty="0" smtClean="0"/>
              <a:t>”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600" dirty="0" err="1" smtClean="0"/>
              <a:t>Balraj</a:t>
            </a:r>
            <a:r>
              <a:rPr lang="en-US" sz="1600" dirty="0" smtClean="0"/>
              <a:t> Singh, McMaster University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600" dirty="0" err="1" smtClean="0"/>
              <a:t>Jagdish</a:t>
            </a:r>
            <a:r>
              <a:rPr lang="en-US" sz="1600" dirty="0" smtClean="0"/>
              <a:t> </a:t>
            </a:r>
            <a:r>
              <a:rPr lang="en-US" sz="1600" dirty="0" err="1" smtClean="0"/>
              <a:t>Tuli</a:t>
            </a:r>
            <a:r>
              <a:rPr lang="en-US" sz="1600" dirty="0" smtClean="0"/>
              <a:t>, University of Berkeley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600" dirty="0" smtClean="0"/>
              <a:t>Filip </a:t>
            </a:r>
            <a:r>
              <a:rPr lang="en-US" sz="1600" dirty="0" err="1" smtClean="0"/>
              <a:t>Kondev</a:t>
            </a:r>
            <a:r>
              <a:rPr lang="en-US" sz="1600" dirty="0" smtClean="0"/>
              <a:t>, Argonne National Laboratory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600" dirty="0" smtClean="0"/>
              <a:t>Tibor </a:t>
            </a:r>
            <a:r>
              <a:rPr lang="en-US" sz="1600" dirty="0" err="1" smtClean="0"/>
              <a:t>Kibedi</a:t>
            </a:r>
            <a:r>
              <a:rPr lang="en-US" sz="1600" dirty="0" smtClean="0"/>
              <a:t>, Australian National University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600" dirty="0" smtClean="0"/>
              <a:t>Alan Nichols, Surrey University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600" dirty="0" smtClean="0"/>
              <a:t>Jun Chen, NSCL, MSU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600" dirty="0" err="1" smtClean="0"/>
              <a:t>Sorin</a:t>
            </a:r>
            <a:r>
              <a:rPr lang="en-US" sz="1600" dirty="0" smtClean="0"/>
              <a:t> </a:t>
            </a:r>
            <a:r>
              <a:rPr lang="en-US" sz="1600" dirty="0" err="1" smtClean="0"/>
              <a:t>Pascu</a:t>
            </a:r>
            <a:r>
              <a:rPr lang="en-US" sz="1600" dirty="0" smtClean="0"/>
              <a:t>, IFIN-HH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833443" y="1782785"/>
            <a:ext cx="3383280" cy="128171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400" dirty="0" smtClean="0"/>
              <a:t>Budget: 30K Euros per year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400" dirty="0" smtClean="0"/>
              <a:t>Duration: 2019-2022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400" dirty="0" smtClean="0"/>
              <a:t>Output: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400" dirty="0" smtClean="0"/>
              <a:t>Online data library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400" dirty="0" smtClean="0"/>
              <a:t>Publication</a:t>
            </a:r>
          </a:p>
        </p:txBody>
      </p:sp>
    </p:spTree>
    <p:extLst>
      <p:ext uri="{BB962C8B-B14F-4D97-AF65-F5344CB8AC3E}">
        <p14:creationId xmlns:p14="http://schemas.microsoft.com/office/powerpoint/2010/main" val="155176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6A632C7D-3FFA-4DD7-B380-E134BDD1C2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2927" y="1179062"/>
            <a:ext cx="5926867" cy="53277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601E0C2C-146B-4F1D-BEAD-6F16BB70C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164637"/>
            <a:ext cx="7968885" cy="864096"/>
          </a:xfrm>
        </p:spPr>
        <p:txBody>
          <a:bodyPr>
            <a:normAutofit fontScale="90000"/>
          </a:bodyPr>
          <a:lstStyle/>
          <a:p>
            <a:r>
              <a:rPr lang="en-US" dirty="0"/>
              <a:t>Evaluated Nuclear Structure and Decay </a:t>
            </a:r>
            <a:r>
              <a:rPr lang="en-US" dirty="0" smtClean="0"/>
              <a:t>Data File: </a:t>
            </a:r>
            <a:r>
              <a:rPr lang="en-US" dirty="0" smtClean="0"/>
              <a:t>ENSDF</a:t>
            </a:r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168DD9C4-2309-4E26-B619-C3314598ACA1}"/>
              </a:ext>
            </a:extLst>
          </p:cNvPr>
          <p:cNvGrpSpPr/>
          <p:nvPr/>
        </p:nvGrpSpPr>
        <p:grpSpPr>
          <a:xfrm>
            <a:off x="119706" y="4170844"/>
            <a:ext cx="3334313" cy="2560097"/>
            <a:chOff x="167150" y="2571750"/>
            <a:chExt cx="3121148" cy="2308324"/>
          </a:xfrm>
        </p:grpSpPr>
        <p:pic>
          <p:nvPicPr>
            <p:cNvPr id="11" name="Picture 10">
              <a:extLst>
                <a:ext uri="{FF2B5EF4-FFF2-40B4-BE49-F238E27FC236}">
                  <a16:creationId xmlns="" xmlns:a16="http://schemas.microsoft.com/office/drawing/2014/main" id="{A392A75B-1157-4B6C-AB64-32F99FCAD6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907" t="2340" b="2435"/>
            <a:stretch/>
          </p:blipFill>
          <p:spPr>
            <a:xfrm>
              <a:off x="167150" y="2571750"/>
              <a:ext cx="3121148" cy="2308324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="" xmlns:a16="http://schemas.microsoft.com/office/drawing/2014/main" id="{080B0C23-746C-4C44-8F9C-306F534BA7FC}"/>
                </a:ext>
              </a:extLst>
            </p:cNvPr>
            <p:cNvSpPr txBox="1"/>
            <p:nvPr/>
          </p:nvSpPr>
          <p:spPr>
            <a:xfrm>
              <a:off x="1052736" y="4443958"/>
              <a:ext cx="792088" cy="2385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67" b="1" dirty="0"/>
                <a:t>ENSDF</a:t>
              </a:r>
              <a:endParaRPr lang="en-GB" sz="1467" b="1" dirty="0"/>
            </a:p>
          </p:txBody>
        </p:sp>
      </p:grpSp>
      <p:pic>
        <p:nvPicPr>
          <p:cNvPr id="13" name="Picture 14" descr="NDS">
            <a:extLst>
              <a:ext uri="{FF2B5EF4-FFF2-40B4-BE49-F238E27FC236}">
                <a16:creationId xmlns="" xmlns:a16="http://schemas.microsoft.com/office/drawing/2014/main" id="{3C6ECB9A-8501-45E1-8011-028E22CEEA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906" y="2206637"/>
            <a:ext cx="1767323" cy="1959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/>
          <a:srcRect l="1008" t="930" b="3683"/>
          <a:stretch/>
        </p:blipFill>
        <p:spPr>
          <a:xfrm>
            <a:off x="3454019" y="2494908"/>
            <a:ext cx="5418611" cy="4011857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8099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3156" y="24120"/>
            <a:ext cx="78573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>
                <a:latin typeface="+mj-lt"/>
              </a:rPr>
              <a:t>International Network of Nuclear Structure and Decay Data Evaluators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32015" y="1862825"/>
            <a:ext cx="863247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omic Sans MS" panose="030F0702030302020204" pitchFamily="66" charset="0"/>
              </a:rPr>
              <a:t> </a:t>
            </a:r>
          </a:p>
          <a:p>
            <a:endParaRPr lang="en-GB" sz="1600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1405" y="122003"/>
            <a:ext cx="981075" cy="857275"/>
          </a:xfrm>
          <a:prstGeom prst="rect">
            <a:avLst/>
          </a:prstGeom>
        </p:spPr>
      </p:pic>
      <p:pic>
        <p:nvPicPr>
          <p:cNvPr id="3074" name="Picture 2" descr="C:\INPC2016\logos\anl_logo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3701" y="4005064"/>
            <a:ext cx="1119587" cy="7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INPC2016\logos\ANULogo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7" y="1220755"/>
            <a:ext cx="2075079" cy="726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INPC2016\logos\atomki_logo_64b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6480" y="2084851"/>
            <a:ext cx="1177969" cy="786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INPC2016\logos\Blue-0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4690" y="5637245"/>
            <a:ext cx="4667791" cy="429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INPC2016\logos\jilin_logo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8254" y="5541235"/>
            <a:ext cx="1190069" cy="892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INPC2016\logos\lbnl-campus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2006" y="2726923"/>
            <a:ext cx="1683877" cy="808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C:\INPC2016\logos\logo.gif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100"/>
          <a:stretch/>
        </p:blipFill>
        <p:spPr bwMode="auto">
          <a:xfrm>
            <a:off x="6972267" y="1124744"/>
            <a:ext cx="1704621" cy="649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C:\INPC2016\logos\mcmaster.gif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9" y="4131079"/>
            <a:ext cx="856531" cy="1074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 descr="C:\INPC2016\logos\nipne.jpg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5104811" y="2468894"/>
            <a:ext cx="1775743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9" name="Picture 17" descr="C:\INPC2016\logos\nndcblue.gif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988841"/>
            <a:ext cx="9525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C:\INPC2016\logos\nscl-logo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50" y="3703261"/>
            <a:ext cx="1320009" cy="1261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1" name="Picture 19" descr="C:\INPC2016\logos\ornl-banr.gif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17" y="3083001"/>
            <a:ext cx="1182905" cy="34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2" name="Picture 20" descr="C:\INPC2016\logos\small_logo.jp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2003" y="1892829"/>
            <a:ext cx="1497816" cy="451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3" name="Picture 21" descr="C:\INPC2016\logos\sanktpeterburg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8117" y="3969061"/>
            <a:ext cx="1080120" cy="939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97029" y="5165468"/>
            <a:ext cx="1505861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67" dirty="0" err="1"/>
              <a:t>McMASTER</a:t>
            </a:r>
            <a:r>
              <a:rPr lang="en-GB" sz="1467" dirty="0"/>
              <a:t> UNIV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59066" y="4888470"/>
            <a:ext cx="1995225" cy="5438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67" dirty="0"/>
              <a:t>PETESRBURG NUCLEAR </a:t>
            </a:r>
          </a:p>
          <a:p>
            <a:pPr algn="ctr"/>
            <a:r>
              <a:rPr lang="en-GB" sz="1467" dirty="0"/>
              <a:t>PHYSICS INSTITUTE</a:t>
            </a:r>
            <a:endParaRPr lang="en-GB" sz="1467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669A236E-4CF6-47E5-BFDE-5236593C9CE9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89" y="5206904"/>
            <a:ext cx="969579" cy="129443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238A685A-312B-4F45-A9FF-BDFEF8BE0E2D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4723" y="2660915"/>
            <a:ext cx="692728" cy="84512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7A2F058F-47B3-4117-AC39-ADA057843B28}"/>
              </a:ext>
            </a:extLst>
          </p:cNvPr>
          <p:cNvSpPr txBox="1"/>
          <p:nvPr/>
        </p:nvSpPr>
        <p:spPr>
          <a:xfrm>
            <a:off x="259128" y="2703214"/>
            <a:ext cx="692728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67" dirty="0"/>
              <a:t>BNL</a:t>
            </a:r>
            <a:endParaRPr lang="en-GB" sz="1467" dirty="0"/>
          </a:p>
        </p:txBody>
      </p: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B7178E47-E1E2-4E66-89DA-D1199EB2C953}"/>
              </a:ext>
            </a:extLst>
          </p:cNvPr>
          <p:cNvSpPr txBox="1"/>
          <p:nvPr/>
        </p:nvSpPr>
        <p:spPr>
          <a:xfrm>
            <a:off x="1716319" y="2330848"/>
            <a:ext cx="820168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67" dirty="0"/>
              <a:t>TUNL</a:t>
            </a:r>
            <a:endParaRPr lang="en-GB" sz="1467" dirty="0"/>
          </a:p>
        </p:txBody>
      </p:sp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5CD2A58E-81F4-4B64-83EC-1FFEAB1FEB90}"/>
              </a:ext>
            </a:extLst>
          </p:cNvPr>
          <p:cNvSpPr txBox="1"/>
          <p:nvPr/>
        </p:nvSpPr>
        <p:spPr>
          <a:xfrm>
            <a:off x="2216093" y="3524099"/>
            <a:ext cx="761396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67" dirty="0"/>
              <a:t>LBNL</a:t>
            </a:r>
            <a:endParaRPr lang="en-GB" sz="1467" dirty="0"/>
          </a:p>
        </p:txBody>
      </p: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D9E23551-779F-48DD-9454-A8B2267721AE}"/>
              </a:ext>
            </a:extLst>
          </p:cNvPr>
          <p:cNvSpPr txBox="1"/>
          <p:nvPr/>
        </p:nvSpPr>
        <p:spPr>
          <a:xfrm>
            <a:off x="2151080" y="4773150"/>
            <a:ext cx="778881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67" dirty="0"/>
              <a:t>ORNL</a:t>
            </a:r>
            <a:endParaRPr lang="en-GB" sz="1467" dirty="0"/>
          </a:p>
        </p:txBody>
      </p: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71C506ED-6A30-4631-B67D-57A59F6FCC97}"/>
              </a:ext>
            </a:extLst>
          </p:cNvPr>
          <p:cNvSpPr txBox="1"/>
          <p:nvPr/>
        </p:nvSpPr>
        <p:spPr>
          <a:xfrm>
            <a:off x="462328" y="4904390"/>
            <a:ext cx="692728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67" dirty="0"/>
              <a:t>MSU</a:t>
            </a:r>
            <a:endParaRPr lang="en-GB" sz="1467" dirty="0"/>
          </a:p>
        </p:txBody>
      </p: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651CBD5B-A9C2-486B-9DA0-A8372E253EF3}"/>
              </a:ext>
            </a:extLst>
          </p:cNvPr>
          <p:cNvSpPr txBox="1"/>
          <p:nvPr/>
        </p:nvSpPr>
        <p:spPr>
          <a:xfrm>
            <a:off x="251521" y="3429000"/>
            <a:ext cx="860772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67" dirty="0"/>
              <a:t>ORNL</a:t>
            </a:r>
            <a:endParaRPr lang="en-GB" sz="1467" dirty="0"/>
          </a:p>
        </p:txBody>
      </p: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C02D74B4-A8A1-4396-B02D-25E9A4BAB322}"/>
              </a:ext>
            </a:extLst>
          </p:cNvPr>
          <p:cNvSpPr txBox="1"/>
          <p:nvPr/>
        </p:nvSpPr>
        <p:spPr>
          <a:xfrm>
            <a:off x="155510" y="6440560"/>
            <a:ext cx="1946719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67" dirty="0"/>
              <a:t>Texas A&amp;M</a:t>
            </a:r>
            <a:endParaRPr lang="en-GB" sz="1467" dirty="0"/>
          </a:p>
        </p:txBody>
      </p:sp>
      <p:sp>
        <p:nvSpPr>
          <p:cNvPr id="34" name="TextBox 33">
            <a:extLst>
              <a:ext uri="{FF2B5EF4-FFF2-40B4-BE49-F238E27FC236}">
                <a16:creationId xmlns="" xmlns:a16="http://schemas.microsoft.com/office/drawing/2014/main" id="{FD6AB96F-336D-4D44-9348-0FF60274CF78}"/>
              </a:ext>
            </a:extLst>
          </p:cNvPr>
          <p:cNvSpPr txBox="1"/>
          <p:nvPr/>
        </p:nvSpPr>
        <p:spPr>
          <a:xfrm>
            <a:off x="3414990" y="1947034"/>
            <a:ext cx="3269245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33" dirty="0"/>
              <a:t>AUSTRALIAN NATIONAL UNIVERSITY</a:t>
            </a:r>
            <a:endParaRPr lang="en-GB" sz="1333" dirty="0"/>
          </a:p>
        </p:txBody>
      </p: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330F2050-99D8-4D05-9B50-6B05067A8D98}"/>
              </a:ext>
            </a:extLst>
          </p:cNvPr>
          <p:cNvSpPr txBox="1"/>
          <p:nvPr/>
        </p:nvSpPr>
        <p:spPr>
          <a:xfrm>
            <a:off x="6204182" y="1685331"/>
            <a:ext cx="3269245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33" dirty="0"/>
              <a:t>JAPAN ATOMIC ENERGY AGENCY</a:t>
            </a:r>
            <a:endParaRPr lang="en-GB" sz="1333" dirty="0"/>
          </a:p>
        </p:txBody>
      </p:sp>
      <p:sp>
        <p:nvSpPr>
          <p:cNvPr id="36" name="TextBox 35">
            <a:extLst>
              <a:ext uri="{FF2B5EF4-FFF2-40B4-BE49-F238E27FC236}">
                <a16:creationId xmlns="" xmlns:a16="http://schemas.microsoft.com/office/drawing/2014/main" id="{8D63C46A-0089-4820-A221-AC4E221AE088}"/>
              </a:ext>
            </a:extLst>
          </p:cNvPr>
          <p:cNvSpPr txBox="1"/>
          <p:nvPr/>
        </p:nvSpPr>
        <p:spPr>
          <a:xfrm>
            <a:off x="7220773" y="2852937"/>
            <a:ext cx="1671707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33" dirty="0"/>
              <a:t>ATOMKI CENTER</a:t>
            </a:r>
            <a:endParaRPr lang="en-GB" sz="1333" dirty="0"/>
          </a:p>
        </p:txBody>
      </p:sp>
      <p:sp>
        <p:nvSpPr>
          <p:cNvPr id="37" name="TextBox 36">
            <a:extLst>
              <a:ext uri="{FF2B5EF4-FFF2-40B4-BE49-F238E27FC236}">
                <a16:creationId xmlns="" xmlns:a16="http://schemas.microsoft.com/office/drawing/2014/main" id="{32C0F4A2-5CA0-45A0-B902-623FE4CFD9E9}"/>
              </a:ext>
            </a:extLst>
          </p:cNvPr>
          <p:cNvSpPr txBox="1"/>
          <p:nvPr/>
        </p:nvSpPr>
        <p:spPr>
          <a:xfrm>
            <a:off x="5532107" y="3484748"/>
            <a:ext cx="1036997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33" dirty="0"/>
              <a:t>IFIN-HH </a:t>
            </a:r>
            <a:endParaRPr lang="en-GB" sz="1333" dirty="0"/>
          </a:p>
        </p:txBody>
      </p:sp>
      <p:sp>
        <p:nvSpPr>
          <p:cNvPr id="38" name="TextBox 37">
            <a:extLst>
              <a:ext uri="{FF2B5EF4-FFF2-40B4-BE49-F238E27FC236}">
                <a16:creationId xmlns="" xmlns:a16="http://schemas.microsoft.com/office/drawing/2014/main" id="{FD1AE625-3334-4ED3-84A6-97AC762D4B86}"/>
              </a:ext>
            </a:extLst>
          </p:cNvPr>
          <p:cNvSpPr txBox="1"/>
          <p:nvPr/>
        </p:nvSpPr>
        <p:spPr>
          <a:xfrm>
            <a:off x="4855149" y="6077036"/>
            <a:ext cx="3821739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33" dirty="0"/>
              <a:t>CHINA INSTITUTE OF ATOMIC ENERGY</a:t>
            </a:r>
            <a:endParaRPr lang="en-GB" sz="1333" dirty="0"/>
          </a:p>
        </p:txBody>
      </p:sp>
      <p:sp>
        <p:nvSpPr>
          <p:cNvPr id="39" name="TextBox 38">
            <a:extLst>
              <a:ext uri="{FF2B5EF4-FFF2-40B4-BE49-F238E27FC236}">
                <a16:creationId xmlns="" xmlns:a16="http://schemas.microsoft.com/office/drawing/2014/main" id="{C10DE05E-6468-4452-9F6C-2C0FA62E4874}"/>
              </a:ext>
            </a:extLst>
          </p:cNvPr>
          <p:cNvSpPr txBox="1"/>
          <p:nvPr/>
        </p:nvSpPr>
        <p:spPr>
          <a:xfrm>
            <a:off x="2145229" y="6405331"/>
            <a:ext cx="1946719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33" dirty="0"/>
              <a:t>JILIN UNIVERSITY</a:t>
            </a:r>
            <a:endParaRPr lang="en-GB" sz="1333" dirty="0"/>
          </a:p>
        </p:txBody>
      </p:sp>
      <p:sp>
        <p:nvSpPr>
          <p:cNvPr id="40" name="TextBox 39">
            <a:extLst>
              <a:ext uri="{FF2B5EF4-FFF2-40B4-BE49-F238E27FC236}">
                <a16:creationId xmlns="" xmlns:a16="http://schemas.microsoft.com/office/drawing/2014/main" id="{7FB8B33A-82B2-4062-A608-4DD50F2993BD}"/>
              </a:ext>
            </a:extLst>
          </p:cNvPr>
          <p:cNvSpPr txBox="1"/>
          <p:nvPr/>
        </p:nvSpPr>
        <p:spPr>
          <a:xfrm>
            <a:off x="3644435" y="3471584"/>
            <a:ext cx="1887672" cy="502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33" dirty="0"/>
              <a:t>ST KLIMENT </a:t>
            </a:r>
          </a:p>
          <a:p>
            <a:r>
              <a:rPr lang="en-US" sz="1333" dirty="0"/>
              <a:t>UNIVERSITY SOFIA</a:t>
            </a:r>
            <a:endParaRPr lang="en-GB" sz="1333" dirty="0"/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79A5E7F8-B87C-40A8-961C-B368236E686C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544296" y="3255575"/>
            <a:ext cx="912481" cy="1106039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="" xmlns:a16="http://schemas.microsoft.com/office/drawing/2014/main" id="{D7B276CA-9327-49A9-99E3-8D0AA791CA6B}"/>
              </a:ext>
            </a:extLst>
          </p:cNvPr>
          <p:cNvSpPr txBox="1"/>
          <p:nvPr/>
        </p:nvSpPr>
        <p:spPr>
          <a:xfrm>
            <a:off x="7508805" y="4348844"/>
            <a:ext cx="1671707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33" dirty="0"/>
              <a:t>VECC INDIA</a:t>
            </a:r>
            <a:endParaRPr lang="en-GB" sz="1333" dirty="0"/>
          </a:p>
        </p:txBody>
      </p:sp>
      <p:sp>
        <p:nvSpPr>
          <p:cNvPr id="7" name="TextBox 6"/>
          <p:cNvSpPr txBox="1"/>
          <p:nvPr/>
        </p:nvSpPr>
        <p:spPr>
          <a:xfrm>
            <a:off x="605492" y="1337669"/>
            <a:ext cx="166576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17 Data Centers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76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Scientific Secretary of the NSDD network 2013-2019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Coordination: meetings, communication </a:t>
            </a:r>
          </a:p>
          <a:p>
            <a:r>
              <a:rPr lang="en-US" dirty="0" smtClean="0"/>
              <a:t>Training: IAEA-ICTP workshops, Advanced workshops</a:t>
            </a:r>
          </a:p>
          <a:p>
            <a:r>
              <a:rPr lang="en-US" dirty="0" smtClean="0"/>
              <a:t>Technical support: evaluation, project on analysis &amp; checking codes, projects on horizontal evaluations (nuclear moments)</a:t>
            </a:r>
          </a:p>
          <a:p>
            <a:r>
              <a:rPr lang="en-US" dirty="0" smtClean="0"/>
              <a:t>Financial: funding schemes for beginners, horizontal evaluation (nuclear moments, Atlas of Isomers)</a:t>
            </a:r>
          </a:p>
          <a:p>
            <a:r>
              <a:rPr lang="en-US" dirty="0" smtClean="0"/>
              <a:t>Dissemination: Live Chart, Decay Data Portal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980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601" y="158752"/>
            <a:ext cx="7886700" cy="1325563"/>
          </a:xfrm>
        </p:spPr>
        <p:txBody>
          <a:bodyPr/>
          <a:lstStyle/>
          <a:p>
            <a:r>
              <a:rPr lang="en-US" dirty="0" smtClean="0"/>
              <a:t>Nuclear Moments database: since 2015 on IAEA web server</a:t>
            </a:r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="" xmlns:a16="http://schemas.microsoft.com/office/drawing/2014/main" id="{C3201CB4-B5E0-42DF-8B24-47E8CC94381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/>
          <a:stretch/>
        </p:blipFill>
        <p:spPr>
          <a:xfrm>
            <a:off x="-28865" y="2035277"/>
            <a:ext cx="4433050" cy="2298106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576056" y="1510851"/>
            <a:ext cx="4461756" cy="4351338"/>
          </a:xfrm>
        </p:spPr>
        <p:txBody>
          <a:bodyPr/>
          <a:lstStyle/>
          <a:p>
            <a:r>
              <a:rPr lang="en-US" dirty="0" smtClean="0"/>
              <a:t>Project on evaluation of Nuclear Moments (2017)</a:t>
            </a:r>
          </a:p>
          <a:p>
            <a:r>
              <a:rPr lang="en-US" dirty="0" smtClean="0"/>
              <a:t>Participants: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Stone, </a:t>
            </a:r>
            <a:r>
              <a:rPr lang="en-US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Stuchbery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, </a:t>
            </a:r>
            <a:r>
              <a:rPr lang="en-US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Jakowski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, </a:t>
            </a:r>
            <a:r>
              <a:rPr lang="en-US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Persson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, </a:t>
            </a:r>
            <a:r>
              <a:rPr lang="en-US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Pykko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, </a:t>
            </a:r>
            <a:r>
              <a:rPr lang="en-US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Kondev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, </a:t>
            </a:r>
            <a:r>
              <a:rPr lang="en-US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Nuyens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, Lloyd, </a:t>
            </a:r>
            <a:r>
              <a:rPr lang="en-US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Mertzimekis</a:t>
            </a:r>
            <a:endParaRPr lang="en-US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Budget: 30K Euros</a:t>
            </a:r>
          </a:p>
          <a:p>
            <a:endParaRPr lang="en-US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4432" y="1837638"/>
            <a:ext cx="4418617" cy="82887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95207" y="4688542"/>
            <a:ext cx="2817956" cy="200708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32544" y="4599345"/>
            <a:ext cx="3148590" cy="196153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2602" y="4567542"/>
            <a:ext cx="2621894" cy="2290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8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5"/>
          <p:cNvSpPr>
            <a:spLocks noGrp="1"/>
          </p:cNvSpPr>
          <p:nvPr>
            <p:ph type="title"/>
          </p:nvPr>
        </p:nvSpPr>
        <p:spPr>
          <a:xfrm>
            <a:off x="-15434" y="-9781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en-US" sz="4000" dirty="0" smtClean="0"/>
              <a:t>Heavy-element Nucleosynthesis</a:t>
            </a:r>
            <a:endParaRPr lang="el-GR" altLang="en-US" sz="4000" dirty="0" smtClean="0"/>
          </a:p>
        </p:txBody>
      </p:sp>
      <p:pic>
        <p:nvPicPr>
          <p:cNvPr id="7172" name="Picture 2" descr="fig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12"/>
          <a:stretch>
            <a:fillRect/>
          </a:stretch>
        </p:blipFill>
        <p:spPr bwMode="auto">
          <a:xfrm>
            <a:off x="727075" y="799876"/>
            <a:ext cx="8201025" cy="5487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2884487" y="1360426"/>
            <a:ext cx="1943100" cy="482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latin typeface="Comic Sans MS" pitchFamily="66" charset="0"/>
              </a:rPr>
              <a:t>p process</a:t>
            </a:r>
            <a:endParaRPr lang="el-GR" sz="2000" dirty="0">
              <a:latin typeface="Comic Sans MS" pitchFamily="66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359275" y="1911551"/>
            <a:ext cx="720725" cy="504825"/>
          </a:xfrm>
          <a:prstGeom prst="straightConnector1">
            <a:avLst/>
          </a:prstGeom>
          <a:ln w="508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"/>
          <p:cNvSpPr/>
          <p:nvPr/>
        </p:nvSpPr>
        <p:spPr>
          <a:xfrm>
            <a:off x="6068055" y="4373951"/>
            <a:ext cx="1943100" cy="482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latin typeface="Comic Sans MS" pitchFamily="66" charset="0"/>
              </a:rPr>
              <a:t>r process</a:t>
            </a:r>
            <a:endParaRPr lang="el-GR" sz="2000" dirty="0">
              <a:latin typeface="Comic Sans MS" pitchFamily="66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607805" y="2655570"/>
            <a:ext cx="1943100" cy="482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latin typeface="Comic Sans MS" pitchFamily="66" charset="0"/>
              </a:rPr>
              <a:t>s process</a:t>
            </a:r>
            <a:endParaRPr lang="el-GR" sz="2000" dirty="0">
              <a:latin typeface="Comic Sans MS" pitchFamily="66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6335820" y="3766268"/>
            <a:ext cx="647700" cy="503238"/>
          </a:xfrm>
          <a:prstGeom prst="straightConnector1">
            <a:avLst/>
          </a:prstGeom>
          <a:ln w="508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6823705" y="2106623"/>
            <a:ext cx="431800" cy="431800"/>
          </a:xfrm>
          <a:prstGeom prst="straightConnector1">
            <a:avLst/>
          </a:prstGeom>
          <a:ln w="508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649" y="3826859"/>
            <a:ext cx="3776899" cy="26550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4210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1180"/>
          <a:stretch/>
        </p:blipFill>
        <p:spPr>
          <a:xfrm>
            <a:off x="7846141" y="973394"/>
            <a:ext cx="1250663" cy="17894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4661" y="2223225"/>
            <a:ext cx="1379875" cy="1961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286" y="235341"/>
            <a:ext cx="7886700" cy="7380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IAEA-ICTP Workshops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22899"/>
            <a:ext cx="7338614" cy="4814212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IAEA-ICTP Workshop on Nuclear Data for Analytical Applications, 21-25 October 2013</a:t>
            </a:r>
          </a:p>
          <a:p>
            <a:pPr lvl="1"/>
            <a:r>
              <a:rPr lang="en-US" dirty="0" smtClean="0"/>
              <a:t>Budget: 15K Euros</a:t>
            </a:r>
          </a:p>
          <a:p>
            <a:pPr lvl="1"/>
            <a:r>
              <a:rPr lang="en-US" dirty="0" smtClean="0"/>
              <a:t>Trainees: 20</a:t>
            </a:r>
          </a:p>
          <a:p>
            <a:pPr lvl="1"/>
            <a:r>
              <a:rPr lang="en-US" dirty="0" smtClean="0"/>
              <a:t>Lecturers: 5</a:t>
            </a:r>
          </a:p>
          <a:p>
            <a:r>
              <a:rPr lang="en-US" dirty="0" smtClean="0"/>
              <a:t>IAEA-ICTP Workshop on Nuclear Structure and Decay Data, 24-28 March 2014</a:t>
            </a:r>
          </a:p>
          <a:p>
            <a:pPr lvl="1"/>
            <a:r>
              <a:rPr lang="en-US" dirty="0" smtClean="0"/>
              <a:t>Budget: 10K Euros</a:t>
            </a:r>
          </a:p>
          <a:p>
            <a:pPr lvl="1"/>
            <a:r>
              <a:rPr lang="en-US" dirty="0" smtClean="0"/>
              <a:t>Trainees: 20</a:t>
            </a:r>
          </a:p>
          <a:p>
            <a:pPr lvl="1"/>
            <a:r>
              <a:rPr lang="en-US" dirty="0" smtClean="0"/>
              <a:t>Lecturers: 5</a:t>
            </a:r>
          </a:p>
          <a:p>
            <a:pPr lvl="1"/>
            <a:r>
              <a:rPr lang="en-US" dirty="0"/>
              <a:t>Publication</a:t>
            </a:r>
            <a:r>
              <a:rPr lang="en-US" dirty="0" smtClean="0"/>
              <a:t>: </a:t>
            </a:r>
            <a:r>
              <a:rPr lang="en-US" i="1" dirty="0" smtClean="0"/>
              <a:t>Nuclear </a:t>
            </a:r>
            <a:r>
              <a:rPr lang="en-US" i="1" dirty="0"/>
              <a:t>Data Sheets for </a:t>
            </a:r>
            <a:r>
              <a:rPr lang="en-US" i="1" dirty="0" smtClean="0"/>
              <a:t>A=227, </a:t>
            </a:r>
            <a:r>
              <a:rPr lang="da-DK" i="1" dirty="0" smtClean="0"/>
              <a:t>F</a:t>
            </a:r>
            <a:r>
              <a:rPr lang="da-DK" i="1" dirty="0"/>
              <a:t>. Kondev, E. McCutchan, B. Singh, J. Tuli, K. Abusalem, P. Dimitriou, et al</a:t>
            </a:r>
            <a:r>
              <a:rPr lang="da-DK" i="1" dirty="0" smtClean="0"/>
              <a:t>., </a:t>
            </a:r>
            <a:r>
              <a:rPr lang="en-US" i="1" dirty="0" smtClean="0"/>
              <a:t>Nuclear </a:t>
            </a:r>
            <a:r>
              <a:rPr lang="en-US" i="1" dirty="0"/>
              <a:t>Data Sheets 132, 257 (2016</a:t>
            </a:r>
            <a:r>
              <a:rPr lang="en-US" i="1" dirty="0" smtClean="0"/>
              <a:t>)</a:t>
            </a:r>
            <a:endParaRPr lang="en-US" i="1" dirty="0"/>
          </a:p>
          <a:p>
            <a:r>
              <a:rPr lang="en-US" dirty="0" smtClean="0"/>
              <a:t>IAEA-ICTP Workshop on Nuclear Structure and Decay Data, 16-30 August 2016</a:t>
            </a:r>
          </a:p>
          <a:p>
            <a:pPr lvl="1"/>
            <a:r>
              <a:rPr lang="en-US" dirty="0" smtClean="0"/>
              <a:t>Budget: 15K Euros</a:t>
            </a:r>
          </a:p>
          <a:p>
            <a:pPr lvl="1"/>
            <a:r>
              <a:rPr lang="en-US" dirty="0" smtClean="0"/>
              <a:t>Trainees: 24</a:t>
            </a:r>
          </a:p>
          <a:p>
            <a:pPr lvl="1"/>
            <a:r>
              <a:rPr lang="en-US" dirty="0" smtClean="0"/>
              <a:t>Lecturers: 10</a:t>
            </a:r>
          </a:p>
          <a:p>
            <a:pPr lvl="1"/>
            <a:r>
              <a:rPr lang="en-US" dirty="0" smtClean="0"/>
              <a:t>Publication: </a:t>
            </a:r>
            <a:r>
              <a:rPr lang="en-US" i="1" dirty="0"/>
              <a:t>Nuclear Data Sheets for </a:t>
            </a:r>
            <a:r>
              <a:rPr lang="en-US" i="1" dirty="0" smtClean="0"/>
              <a:t>A=217, </a:t>
            </a:r>
            <a:r>
              <a:rPr lang="da-DK" i="1" dirty="0"/>
              <a:t>F. Kondev, E. McCutchan, </a:t>
            </a:r>
            <a:r>
              <a:rPr lang="da-DK" i="1" dirty="0" smtClean="0"/>
              <a:t>B. Singh, </a:t>
            </a:r>
            <a:r>
              <a:rPr lang="da-DK" i="1" dirty="0"/>
              <a:t>et al., </a:t>
            </a:r>
            <a:r>
              <a:rPr lang="en-US" i="1" dirty="0"/>
              <a:t>Nuclear Data Sheets </a:t>
            </a:r>
            <a:r>
              <a:rPr lang="en-US" i="1" dirty="0" smtClean="0"/>
              <a:t>147, 382 </a:t>
            </a:r>
            <a:r>
              <a:rPr lang="en-US" i="1" dirty="0"/>
              <a:t>(</a:t>
            </a:r>
            <a:r>
              <a:rPr lang="en-US" i="1" dirty="0" smtClean="0"/>
              <a:t>2018)</a:t>
            </a:r>
            <a:endParaRPr lang="en-US" dirty="0" smtClean="0"/>
          </a:p>
          <a:p>
            <a:r>
              <a:rPr lang="en-US" dirty="0" smtClean="0"/>
              <a:t>IAEA-ICTP Workshop on Nuclear Structure and Decay Data, 15-26 October 2018</a:t>
            </a:r>
          </a:p>
          <a:p>
            <a:pPr lvl="1"/>
            <a:r>
              <a:rPr lang="en-US" dirty="0" smtClean="0"/>
              <a:t>Budget: 15K Euros</a:t>
            </a:r>
          </a:p>
          <a:p>
            <a:pPr lvl="1"/>
            <a:r>
              <a:rPr lang="en-US" dirty="0" smtClean="0"/>
              <a:t>Trainees: 21</a:t>
            </a:r>
          </a:p>
          <a:p>
            <a:pPr lvl="1"/>
            <a:r>
              <a:rPr lang="en-US" dirty="0" smtClean="0"/>
              <a:t>Lecturers: 8</a:t>
            </a:r>
          </a:p>
          <a:p>
            <a:pPr lvl="1"/>
            <a:r>
              <a:rPr lang="en-US" dirty="0" smtClean="0"/>
              <a:t>Publication</a:t>
            </a:r>
            <a:r>
              <a:rPr lang="en-US" i="1" dirty="0" smtClean="0"/>
              <a:t>: Nuclear Data Sheets for A=218, B. Singh, S.M. </a:t>
            </a:r>
            <a:r>
              <a:rPr lang="en-US" i="1" dirty="0" err="1" smtClean="0"/>
              <a:t>Basunia</a:t>
            </a:r>
            <a:r>
              <a:rPr lang="en-US" i="1" dirty="0" smtClean="0"/>
              <a:t>, M. Martin, E. </a:t>
            </a:r>
            <a:r>
              <a:rPr lang="en-US" i="1" dirty="0" err="1" smtClean="0"/>
              <a:t>McCutchan</a:t>
            </a:r>
            <a:r>
              <a:rPr lang="en-US" i="1" dirty="0" smtClean="0"/>
              <a:t>         et al., Nuclear </a:t>
            </a:r>
            <a:r>
              <a:rPr lang="en-US" i="1" dirty="0"/>
              <a:t>Data Sheets </a:t>
            </a:r>
            <a:r>
              <a:rPr lang="en-US" i="1" dirty="0" smtClean="0"/>
              <a:t>160, 417  </a:t>
            </a:r>
            <a:r>
              <a:rPr lang="en-US" i="1" dirty="0"/>
              <a:t>(2019)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7493" y="702023"/>
            <a:ext cx="6312310" cy="92333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Workshops co-sponsored by ICTP </a:t>
            </a:r>
            <a:r>
              <a:rPr lang="en-US" dirty="0" smtClean="0"/>
              <a:t>(Trieste) and </a:t>
            </a:r>
            <a:r>
              <a:rPr lang="en-US" dirty="0" smtClean="0"/>
              <a:t>IAEA</a:t>
            </a:r>
          </a:p>
          <a:p>
            <a:r>
              <a:rPr lang="en-US" dirty="0" smtClean="0"/>
              <a:t>Proposals submitted from </a:t>
            </a:r>
            <a:r>
              <a:rPr lang="en-US" dirty="0" smtClean="0"/>
              <a:t>IAEA </a:t>
            </a:r>
            <a:r>
              <a:rPr lang="en-US" dirty="0" smtClean="0"/>
              <a:t>departments are reviewed and selected by ICTP-IAEA committee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728"/>
          <a:stretch/>
        </p:blipFill>
        <p:spPr>
          <a:xfrm>
            <a:off x="7241275" y="3682166"/>
            <a:ext cx="1274262" cy="1833992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15228" y="4975783"/>
            <a:ext cx="1305253" cy="18588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4457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79" y="126054"/>
            <a:ext cx="8875059" cy="107576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462718"/>
            <a:ext cx="4663440" cy="3705007"/>
          </a:xfrm>
        </p:spPr>
        <p:txBody>
          <a:bodyPr>
            <a:noAutofit/>
          </a:bodyPr>
          <a:lstStyle/>
          <a:p>
            <a:r>
              <a:rPr lang="en-US" sz="1200" dirty="0" smtClean="0"/>
              <a:t>Series of </a:t>
            </a:r>
            <a:r>
              <a:rPr lang="en-US" sz="1200" dirty="0"/>
              <a:t>international conferences</a:t>
            </a:r>
            <a:r>
              <a:rPr lang="en-US" sz="1200" dirty="0" smtClean="0"/>
              <a:t>: Yosemite </a:t>
            </a:r>
            <a:r>
              <a:rPr lang="en-US" sz="1200" dirty="0"/>
              <a:t>National Park (2007), Bordeaux (2009), Prague (2011), Sao Paolo (2013), Tokyo (2015) and Berkeley (2018</a:t>
            </a:r>
            <a:r>
              <a:rPr lang="en-US" sz="1200" dirty="0" smtClean="0"/>
              <a:t>)</a:t>
            </a:r>
          </a:p>
          <a:p>
            <a:r>
              <a:rPr lang="en-US" sz="1200" dirty="0" smtClean="0">
                <a:solidFill>
                  <a:srgbClr val="291AEE"/>
                </a:solidFill>
              </a:rPr>
              <a:t>Venue: </a:t>
            </a:r>
            <a:r>
              <a:rPr lang="en-US" sz="1200" dirty="0" smtClean="0"/>
              <a:t>National Hellenic Research Foundation</a:t>
            </a:r>
          </a:p>
          <a:p>
            <a:r>
              <a:rPr lang="en-US" sz="1200" dirty="0" err="1" smtClean="0">
                <a:solidFill>
                  <a:srgbClr val="291AEE"/>
                </a:solidFill>
              </a:rPr>
              <a:t>Organised</a:t>
            </a:r>
            <a:r>
              <a:rPr lang="en-US" sz="1200" dirty="0" smtClean="0">
                <a:solidFill>
                  <a:srgbClr val="291AEE"/>
                </a:solidFill>
              </a:rPr>
              <a:t>:</a:t>
            </a:r>
            <a:r>
              <a:rPr lang="en-US" sz="1200" dirty="0" smtClean="0"/>
              <a:t> by INPP (CALIBRA) in collaboration with Los Alamos National Laboratory</a:t>
            </a:r>
          </a:p>
          <a:p>
            <a:r>
              <a:rPr lang="en-US" sz="1200" dirty="0">
                <a:solidFill>
                  <a:srgbClr val="291AEE"/>
                </a:solidFill>
              </a:rPr>
              <a:t>Proceedings:</a:t>
            </a:r>
            <a:r>
              <a:rPr lang="en-US" sz="1200" dirty="0"/>
              <a:t> peer-reviewed in EPJ Web of Conferences; topical issue in EPJ Nuclear Sciences &amp; </a:t>
            </a:r>
            <a:r>
              <a:rPr lang="en-US" sz="1200" dirty="0" smtClean="0"/>
              <a:t>Technologies</a:t>
            </a:r>
            <a:endParaRPr lang="en-US" sz="1200" dirty="0"/>
          </a:p>
          <a:p>
            <a:r>
              <a:rPr lang="en-US" sz="1200" dirty="0">
                <a:solidFill>
                  <a:srgbClr val="291AEE"/>
                </a:solidFill>
              </a:rPr>
              <a:t>website:</a:t>
            </a:r>
            <a:r>
              <a:rPr lang="en-US" sz="1200" dirty="0"/>
              <a:t> </a:t>
            </a:r>
            <a:r>
              <a:rPr lang="en-US" sz="1200" dirty="0">
                <a:hlinkClick r:id="rId4"/>
              </a:rPr>
              <a:t>http://</a:t>
            </a:r>
            <a:r>
              <a:rPr lang="en-US" sz="1200" dirty="0" smtClean="0">
                <a:hlinkClick r:id="rId4"/>
              </a:rPr>
              <a:t>www.inp.demokritos.gr/cnr2020</a:t>
            </a:r>
            <a:endParaRPr lang="en-US" sz="1200" dirty="0" smtClean="0"/>
          </a:p>
          <a:p>
            <a:r>
              <a:rPr lang="en-US" sz="1200" dirty="0">
                <a:solidFill>
                  <a:srgbClr val="291AEE"/>
                </a:solidFill>
              </a:rPr>
              <a:t>Local Organizing </a:t>
            </a:r>
            <a:r>
              <a:rPr lang="en-US" sz="1200" dirty="0" smtClean="0">
                <a:solidFill>
                  <a:srgbClr val="291AEE"/>
                </a:solidFill>
              </a:rPr>
              <a:t>Committee</a:t>
            </a:r>
            <a:endParaRPr lang="en-US" sz="1200" dirty="0">
              <a:solidFill>
                <a:srgbClr val="291AEE"/>
              </a:solidFill>
            </a:endParaRPr>
          </a:p>
          <a:p>
            <a:pPr marL="457200" lvl="1" indent="0">
              <a:spcBef>
                <a:spcPts val="0"/>
              </a:spcBef>
              <a:buNone/>
            </a:pPr>
            <a:r>
              <a:rPr lang="en-US" sz="1100" dirty="0" err="1"/>
              <a:t>Paraskevi</a:t>
            </a:r>
            <a:r>
              <a:rPr lang="en-US" sz="1100" dirty="0"/>
              <a:t> </a:t>
            </a:r>
            <a:r>
              <a:rPr lang="en-US" sz="1100" dirty="0" err="1"/>
              <a:t>Dimitriou</a:t>
            </a:r>
            <a:r>
              <a:rPr lang="en-US" sz="1100" dirty="0"/>
              <a:t> (NCSR “</a:t>
            </a:r>
            <a:r>
              <a:rPr lang="en-US" sz="1100" dirty="0" err="1"/>
              <a:t>Demokritos</a:t>
            </a:r>
            <a:r>
              <a:rPr lang="en-US" sz="1100" dirty="0"/>
              <a:t>”) - Chair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sz="1100" dirty="0" err="1"/>
              <a:t>Michail</a:t>
            </a:r>
            <a:r>
              <a:rPr lang="en-US" sz="1100" dirty="0"/>
              <a:t> </a:t>
            </a:r>
            <a:r>
              <a:rPr lang="en-US" sz="1100" dirty="0" err="1"/>
              <a:t>Axiotis</a:t>
            </a:r>
            <a:r>
              <a:rPr lang="en-US" sz="1100" dirty="0"/>
              <a:t> (NCSR “</a:t>
            </a:r>
            <a:r>
              <a:rPr lang="en-US" sz="1100" dirty="0" err="1"/>
              <a:t>Demokritos</a:t>
            </a:r>
            <a:r>
              <a:rPr lang="en-US" sz="1100" dirty="0"/>
              <a:t>”)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sz="1100" dirty="0"/>
              <a:t>Anastasia </a:t>
            </a:r>
            <a:r>
              <a:rPr lang="en-US" sz="1100" dirty="0" err="1"/>
              <a:t>Georgiadou</a:t>
            </a:r>
            <a:r>
              <a:rPr lang="en-US" sz="1100" dirty="0"/>
              <a:t> (LANL)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sz="1100" dirty="0" err="1"/>
              <a:t>Anastasios</a:t>
            </a:r>
            <a:r>
              <a:rPr lang="en-US" sz="1100" dirty="0"/>
              <a:t> </a:t>
            </a:r>
            <a:r>
              <a:rPr lang="en-US" sz="1100" dirty="0" err="1"/>
              <a:t>Lagoyannis</a:t>
            </a:r>
            <a:r>
              <a:rPr lang="en-US" sz="1100" dirty="0"/>
              <a:t> (NCSR “</a:t>
            </a:r>
            <a:r>
              <a:rPr lang="en-US" sz="1100" dirty="0" err="1"/>
              <a:t>Demokritos</a:t>
            </a:r>
            <a:r>
              <a:rPr lang="en-US" sz="1100" dirty="0"/>
              <a:t>”)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sz="1100" dirty="0"/>
              <a:t>Eleni </a:t>
            </a:r>
            <a:r>
              <a:rPr lang="en-US" sz="1100" dirty="0" err="1"/>
              <a:t>Vagena</a:t>
            </a:r>
            <a:r>
              <a:rPr lang="en-US" sz="1100" dirty="0"/>
              <a:t> (NCSR “</a:t>
            </a:r>
            <a:r>
              <a:rPr lang="en-US" sz="1100" dirty="0" err="1"/>
              <a:t>Demokritos</a:t>
            </a:r>
            <a:r>
              <a:rPr lang="en-US" sz="1100" dirty="0"/>
              <a:t>”)</a:t>
            </a:r>
          </a:p>
          <a:p>
            <a:endParaRPr lang="en-US" sz="1200" dirty="0"/>
          </a:p>
          <a:p>
            <a:endParaRPr lang="en-US" sz="12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1799" y="1060243"/>
            <a:ext cx="9161698" cy="240247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507108" y="3380122"/>
            <a:ext cx="4507106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291AEE"/>
                </a:solidFill>
              </a:rPr>
              <a:t> </a:t>
            </a:r>
            <a:r>
              <a:rPr lang="en-US" sz="1200" dirty="0" smtClean="0">
                <a:solidFill>
                  <a:srgbClr val="291AEE"/>
                </a:solidFill>
              </a:rPr>
              <a:t>           Topics</a:t>
            </a:r>
            <a:r>
              <a:rPr lang="en-US" sz="1200" dirty="0">
                <a:solidFill>
                  <a:srgbClr val="291AEE"/>
                </a:solidFill>
              </a:rPr>
              <a:t>:</a:t>
            </a:r>
          </a:p>
          <a:p>
            <a:pPr lvl="1"/>
            <a:r>
              <a:rPr lang="en-US" sz="1100" dirty="0"/>
              <a:t>Nuclear reaction mechanisms (direct, compound, pre-equilibrium, other)</a:t>
            </a:r>
          </a:p>
          <a:p>
            <a:pPr lvl="1"/>
            <a:r>
              <a:rPr lang="en-US" sz="1100" dirty="0"/>
              <a:t>Nuclear fission</a:t>
            </a:r>
          </a:p>
          <a:p>
            <a:pPr lvl="1"/>
            <a:r>
              <a:rPr lang="en-US" sz="1100" dirty="0"/>
              <a:t>Statistical Hauser-</a:t>
            </a:r>
            <a:r>
              <a:rPr lang="en-US" sz="1100" dirty="0" err="1"/>
              <a:t>Feshbach</a:t>
            </a:r>
            <a:r>
              <a:rPr lang="en-US" sz="1100" dirty="0"/>
              <a:t> theory</a:t>
            </a:r>
          </a:p>
          <a:p>
            <a:pPr lvl="1"/>
            <a:r>
              <a:rPr lang="en-US" sz="1100" dirty="0"/>
              <a:t>Surrogate methods</a:t>
            </a:r>
          </a:p>
          <a:p>
            <a:pPr lvl="1"/>
            <a:r>
              <a:rPr lang="en-US" sz="1100" dirty="0"/>
              <a:t>Optical model</a:t>
            </a:r>
          </a:p>
          <a:p>
            <a:pPr lvl="1"/>
            <a:r>
              <a:rPr lang="en-US" sz="1100" dirty="0"/>
              <a:t>Level densities and photon strength functions</a:t>
            </a:r>
          </a:p>
          <a:p>
            <a:pPr lvl="1"/>
            <a:r>
              <a:rPr lang="en-US" sz="1100" dirty="0"/>
              <a:t>R-matrix theory and connecting resolved resonances with statistical regime</a:t>
            </a:r>
          </a:p>
          <a:p>
            <a:pPr lvl="1"/>
            <a:r>
              <a:rPr lang="en-US" sz="1100" dirty="0"/>
              <a:t>Nuclear structure for nuclear reactions</a:t>
            </a:r>
          </a:p>
          <a:p>
            <a:pPr lvl="1"/>
            <a:r>
              <a:rPr lang="en-US" sz="1100" dirty="0"/>
              <a:t>Measurements relevant to compound-nuclear reactions (direct and indirect)</a:t>
            </a:r>
          </a:p>
          <a:p>
            <a:pPr lvl="1"/>
            <a:r>
              <a:rPr lang="en-US" sz="1100" dirty="0"/>
              <a:t>Nuclear data</a:t>
            </a:r>
          </a:p>
          <a:p>
            <a:pPr lvl="1"/>
            <a:r>
              <a:rPr lang="en-US" sz="1100" dirty="0"/>
              <a:t>Applications in nuclear astrophysics, energy, medical physics etc.</a:t>
            </a:r>
          </a:p>
          <a:p>
            <a:pPr lvl="1"/>
            <a:r>
              <a:rPr lang="en-US" sz="1100" dirty="0"/>
              <a:t>Experimental facilities</a:t>
            </a:r>
          </a:p>
          <a:p>
            <a:pPr lvl="1"/>
            <a:endParaRPr lang="en-US" sz="1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3894" y="6288592"/>
            <a:ext cx="4655845" cy="34989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7868" y="6143440"/>
            <a:ext cx="1067640" cy="5694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84844" y="1788008"/>
            <a:ext cx="5557192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5400" dirty="0" smtClean="0"/>
              <a:t>Postponed to 2021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209016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90" y="182246"/>
            <a:ext cx="7886700" cy="1325563"/>
          </a:xfrm>
        </p:spPr>
        <p:txBody>
          <a:bodyPr/>
          <a:lstStyle/>
          <a:p>
            <a:r>
              <a:rPr lang="en-US" dirty="0" smtClean="0"/>
              <a:t>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7" y="1465244"/>
            <a:ext cx="8744731" cy="3484315"/>
          </a:xfrm>
        </p:spPr>
        <p:txBody>
          <a:bodyPr>
            <a:normAutofit/>
          </a:bodyPr>
          <a:lstStyle/>
          <a:p>
            <a:r>
              <a:rPr lang="en-US" sz="2400" dirty="0" smtClean="0"/>
              <a:t>Nuclear astrophysics:</a:t>
            </a:r>
          </a:p>
          <a:p>
            <a:pPr lvl="1"/>
            <a:r>
              <a:rPr lang="en-US" sz="2000" dirty="0" smtClean="0"/>
              <a:t>Nuclear data needs for r-process nucleosynthesis (fission properties)</a:t>
            </a:r>
          </a:p>
          <a:p>
            <a:pPr lvl="1"/>
            <a:r>
              <a:rPr lang="en-US" sz="2000" dirty="0" smtClean="0"/>
              <a:t>Sensitivity analyses of abundance calculations on nuclear data input</a:t>
            </a:r>
          </a:p>
          <a:p>
            <a:pPr lvl="1"/>
            <a:r>
              <a:rPr lang="en-US" sz="2000" dirty="0" smtClean="0"/>
              <a:t>R-matrix analyses for nuclear </a:t>
            </a:r>
            <a:r>
              <a:rPr lang="en-US" sz="2000" dirty="0" smtClean="0"/>
              <a:t>astrophysics</a:t>
            </a:r>
          </a:p>
          <a:p>
            <a:pPr marL="457200" lvl="1" indent="0">
              <a:buNone/>
            </a:pPr>
            <a:endParaRPr lang="en-US" sz="2000" dirty="0" smtClean="0"/>
          </a:p>
          <a:p>
            <a:r>
              <a:rPr lang="en-US" sz="2400" dirty="0" smtClean="0"/>
              <a:t>Nuclear Data – IAEA collaboration</a:t>
            </a:r>
          </a:p>
          <a:p>
            <a:pPr lvl="1"/>
            <a:r>
              <a:rPr lang="en-US" sz="2000" dirty="0" smtClean="0"/>
              <a:t>Evaluation of reaction data for energy, IBA and astrophysics applications</a:t>
            </a:r>
            <a:endParaRPr lang="en-US" sz="2000" dirty="0"/>
          </a:p>
          <a:p>
            <a:pPr lvl="1"/>
            <a:r>
              <a:rPr lang="en-US" sz="2000" dirty="0" smtClean="0"/>
              <a:t>Evaluation of decay data for monitoring applications, decay heat, anti-neutrino spectra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362503" y="5040337"/>
            <a:ext cx="21608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Thank you!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1463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19" y="116632"/>
            <a:ext cx="7606421" cy="803667"/>
          </a:xfrm>
        </p:spPr>
        <p:txBody>
          <a:bodyPr>
            <a:noAutofit/>
          </a:bodyPr>
          <a:lstStyle/>
          <a:p>
            <a:r>
              <a:rPr lang="en-GB" sz="4000" dirty="0" smtClean="0"/>
              <a:t>Scope: Measurements, compilation, </a:t>
            </a:r>
            <a:r>
              <a:rPr lang="en-GB" sz="4000" u="sng" dirty="0" smtClean="0"/>
              <a:t>evaluation</a:t>
            </a:r>
            <a:r>
              <a:rPr lang="en-GB" sz="4000" dirty="0" smtClean="0"/>
              <a:t>, theory, dissemination II</a:t>
            </a:r>
            <a:endParaRPr lang="en-GB" sz="4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FB135567-683E-4C46-A113-A6EBC19500B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251"/>
          <a:stretch/>
        </p:blipFill>
        <p:spPr>
          <a:xfrm>
            <a:off x="790513" y="1240360"/>
            <a:ext cx="7433187" cy="516613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42452" y="6221833"/>
            <a:ext cx="78284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Photon Strength Functions: Connecting </a:t>
            </a:r>
            <a:r>
              <a:rPr lang="en-US" dirty="0"/>
              <a:t>GDR and low-energy photon strength</a:t>
            </a:r>
          </a:p>
        </p:txBody>
      </p:sp>
    </p:spTree>
    <p:extLst>
      <p:ext uri="{BB962C8B-B14F-4D97-AF65-F5344CB8AC3E}">
        <p14:creationId xmlns:p14="http://schemas.microsoft.com/office/powerpoint/2010/main" val="113782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9573"/>
            <a:ext cx="9144000" cy="5792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50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51520" y="1268760"/>
            <a:ext cx="8712968" cy="4713387"/>
          </a:xfrm>
        </p:spPr>
        <p:txBody>
          <a:bodyPr/>
          <a:lstStyle/>
          <a:p>
            <a:r>
              <a:rPr lang="en-GB" dirty="0" smtClean="0"/>
              <a:t>PIGE Concepts and Implementation</a:t>
            </a:r>
          </a:p>
          <a:p>
            <a:pPr lvl="1"/>
            <a:r>
              <a:rPr lang="en-GB" dirty="0" smtClean="0"/>
              <a:t>Bulk analysis</a:t>
            </a:r>
          </a:p>
          <a:p>
            <a:pPr lvl="1"/>
            <a:r>
              <a:rPr lang="en-GB" dirty="0" smtClean="0"/>
              <a:t>Depth profiling</a:t>
            </a:r>
          </a:p>
          <a:p>
            <a:r>
              <a:rPr lang="en-GB" dirty="0" smtClean="0"/>
              <a:t>Minimal PIGE facility</a:t>
            </a:r>
          </a:p>
          <a:p>
            <a:r>
              <a:rPr lang="en-GB" dirty="0" smtClean="0"/>
              <a:t>Examples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3196" y="0"/>
            <a:ext cx="7886700" cy="1325563"/>
          </a:xfrm>
        </p:spPr>
        <p:txBody>
          <a:bodyPr/>
          <a:lstStyle/>
          <a:p>
            <a:r>
              <a:rPr lang="en-GB" dirty="0" smtClean="0"/>
              <a:t>IAEA-TECDOC-1822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4495" y="1916832"/>
            <a:ext cx="3345557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7174" y="4295175"/>
            <a:ext cx="1851892" cy="2049252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0728" y="4272727"/>
            <a:ext cx="1401672" cy="2036593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149080"/>
            <a:ext cx="3703234" cy="2332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197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785" y="56123"/>
            <a:ext cx="7886700" cy="982164"/>
          </a:xfrm>
        </p:spPr>
        <p:txBody>
          <a:bodyPr/>
          <a:lstStyle/>
          <a:p>
            <a:r>
              <a:rPr lang="en-US" dirty="0" smtClean="0"/>
              <a:t>Nuclear Data Needs 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22E9C47D-9E07-44A3-86CF-D1B7E4DC42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618" y="987496"/>
            <a:ext cx="8359736" cy="5330713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>
            <a:off x="996920" y="4315394"/>
            <a:ext cx="145856" cy="4600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Rounded Rectangle 6"/>
          <p:cNvSpPr/>
          <p:nvPr/>
        </p:nvSpPr>
        <p:spPr>
          <a:xfrm>
            <a:off x="194029" y="4799287"/>
            <a:ext cx="1565139" cy="67878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41222" y="4803715"/>
            <a:ext cx="1795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Fusion reactions: CNO cycles</a:t>
            </a:r>
            <a:endParaRPr lang="en-US" sz="1600" dirty="0"/>
          </a:p>
        </p:txBody>
      </p:sp>
      <p:sp>
        <p:nvSpPr>
          <p:cNvPr id="5" name="Rounded Rectangle 4"/>
          <p:cNvSpPr/>
          <p:nvPr/>
        </p:nvSpPr>
        <p:spPr>
          <a:xfrm>
            <a:off x="5215030" y="3114859"/>
            <a:ext cx="2773648" cy="1032387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1875995" y="1085481"/>
            <a:ext cx="3173853" cy="967494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4920062" y="2052975"/>
            <a:ext cx="418854" cy="106188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209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2226" y="-26442"/>
            <a:ext cx="8229600" cy="719138"/>
          </a:xfrm>
        </p:spPr>
        <p:txBody>
          <a:bodyPr/>
          <a:lstStyle/>
          <a:p>
            <a:pPr algn="l"/>
            <a:r>
              <a:rPr lang="en-US" altLang="en-US" sz="3600" dirty="0" smtClean="0"/>
              <a:t>Nuclear reaction theory</a:t>
            </a:r>
            <a:endParaRPr lang="el-GR" altLang="en-US" sz="3600" dirty="0" smtClean="0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250825" y="692150"/>
            <a:ext cx="3168650" cy="792163"/>
          </a:xfrm>
        </p:spPr>
        <p:txBody>
          <a:bodyPr>
            <a:normAutofit fontScale="92500" lnSpcReduction="20000"/>
          </a:bodyPr>
          <a:lstStyle/>
          <a:p>
            <a:r>
              <a:rPr lang="en-US" altLang="en-US" sz="1400" dirty="0" smtClean="0"/>
              <a:t>particle-induced</a:t>
            </a:r>
          </a:p>
          <a:p>
            <a:r>
              <a:rPr lang="en-US" altLang="en-US" sz="1400" dirty="0" smtClean="0"/>
              <a:t>medium-heavy nuclei</a:t>
            </a:r>
          </a:p>
          <a:p>
            <a:r>
              <a:rPr lang="en-US" altLang="en-US" sz="1400" dirty="0" smtClean="0"/>
              <a:t>large particle separation energies</a:t>
            </a:r>
            <a:endParaRPr lang="el-GR" altLang="en-US" sz="1400" dirty="0" smtClean="0"/>
          </a:p>
        </p:txBody>
      </p:sp>
      <p:sp>
        <p:nvSpPr>
          <p:cNvPr id="6" name="Rounded Rectangle 5"/>
          <p:cNvSpPr/>
          <p:nvPr/>
        </p:nvSpPr>
        <p:spPr>
          <a:xfrm>
            <a:off x="250825" y="692150"/>
            <a:ext cx="2952750" cy="865188"/>
          </a:xfrm>
          <a:prstGeom prst="round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l-GR"/>
          </a:p>
        </p:txBody>
      </p:sp>
      <p:sp>
        <p:nvSpPr>
          <p:cNvPr id="22533" name="TextBox 6"/>
          <p:cNvSpPr txBox="1">
            <a:spLocks noChangeArrowheads="1"/>
          </p:cNvSpPr>
          <p:nvPr/>
        </p:nvSpPr>
        <p:spPr bwMode="auto">
          <a:xfrm>
            <a:off x="3546475" y="836613"/>
            <a:ext cx="22494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compound nucleus </a:t>
            </a:r>
          </a:p>
          <a:p>
            <a:pPr eaLnBrk="1" hangingPunct="1"/>
            <a:r>
              <a:rPr lang="en-US" altLang="en-US"/>
              <a:t>reaction mechanism</a:t>
            </a:r>
            <a:endParaRPr lang="el-GR" altLang="en-US"/>
          </a:p>
        </p:txBody>
      </p:sp>
      <p:sp>
        <p:nvSpPr>
          <p:cNvPr id="8" name="Rounded Rectangle 7"/>
          <p:cNvSpPr/>
          <p:nvPr/>
        </p:nvSpPr>
        <p:spPr>
          <a:xfrm>
            <a:off x="3492500" y="765175"/>
            <a:ext cx="2303463" cy="863600"/>
          </a:xfrm>
          <a:prstGeom prst="round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l-GR"/>
          </a:p>
        </p:txBody>
      </p:sp>
      <p:sp>
        <p:nvSpPr>
          <p:cNvPr id="22535" name="TextBox 9"/>
          <p:cNvSpPr txBox="1">
            <a:spLocks noChangeArrowheads="1"/>
          </p:cNvSpPr>
          <p:nvPr/>
        </p:nvSpPr>
        <p:spPr bwMode="auto">
          <a:xfrm>
            <a:off x="6156325" y="981075"/>
            <a:ext cx="272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Hauser-Feshbach theory</a:t>
            </a:r>
            <a:endParaRPr lang="el-GR" altLang="en-US"/>
          </a:p>
        </p:txBody>
      </p:sp>
      <p:sp>
        <p:nvSpPr>
          <p:cNvPr id="11" name="Rounded Rectangle 10"/>
          <p:cNvSpPr/>
          <p:nvPr/>
        </p:nvSpPr>
        <p:spPr>
          <a:xfrm>
            <a:off x="6084888" y="908050"/>
            <a:ext cx="2879725" cy="503238"/>
          </a:xfrm>
          <a:prstGeom prst="round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l-GR"/>
          </a:p>
        </p:txBody>
      </p:sp>
      <p:pic>
        <p:nvPicPr>
          <p:cNvPr id="22552" name="Picture 2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700213"/>
            <a:ext cx="54673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 Box 15"/>
          <p:cNvSpPr txBox="1">
            <a:spLocks noChangeArrowheads="1"/>
          </p:cNvSpPr>
          <p:nvPr/>
        </p:nvSpPr>
        <p:spPr bwMode="auto">
          <a:xfrm>
            <a:off x="179388" y="1844675"/>
            <a:ext cx="29527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l-GR" sz="2400" dirty="0">
                <a:latin typeface="+mn-lt"/>
              </a:rPr>
              <a:t>α</a:t>
            </a:r>
            <a:r>
              <a:rPr lang="en-US" sz="2400" dirty="0">
                <a:latin typeface="+mn-lt"/>
              </a:rPr>
              <a:t> + A  </a:t>
            </a:r>
            <a:r>
              <a:rPr lang="en-US" sz="2400" dirty="0">
                <a:latin typeface="+mn-lt"/>
                <a:sym typeface="Symbol" pitchFamily="18" charset="2"/>
              </a:rPr>
              <a:t>  C</a:t>
            </a:r>
            <a:r>
              <a:rPr lang="en-US" sz="2400" baseline="30000" dirty="0">
                <a:latin typeface="+mn-lt"/>
                <a:sym typeface="Symbol" pitchFamily="18" charset="2"/>
              </a:rPr>
              <a:t>* </a:t>
            </a:r>
            <a:r>
              <a:rPr lang="en-US" sz="2400" dirty="0">
                <a:latin typeface="+mn-lt"/>
                <a:sym typeface="Symbol" pitchFamily="18" charset="2"/>
              </a:rPr>
              <a:t>  b + B</a:t>
            </a:r>
            <a:endParaRPr lang="en-GB" sz="2400" dirty="0">
              <a:latin typeface="+mn-lt"/>
              <a:sym typeface="Symbol" pitchFamily="18" charset="2"/>
            </a:endParaRPr>
          </a:p>
        </p:txBody>
      </p:sp>
      <p:grpSp>
        <p:nvGrpSpPr>
          <p:cNvPr id="2" name="Group 63"/>
          <p:cNvGrpSpPr>
            <a:grpSpLocks/>
          </p:cNvGrpSpPr>
          <p:nvPr/>
        </p:nvGrpSpPr>
        <p:grpSpPr bwMode="auto">
          <a:xfrm>
            <a:off x="3576733" y="4027717"/>
            <a:ext cx="5346700" cy="584775"/>
            <a:chOff x="1071538" y="2247892"/>
            <a:chExt cx="5558484" cy="536248"/>
          </a:xfrm>
        </p:grpSpPr>
        <p:sp>
          <p:nvSpPr>
            <p:cNvPr id="30" name="TextBox 29"/>
            <p:cNvSpPr txBox="1"/>
            <p:nvPr/>
          </p:nvSpPr>
          <p:spPr>
            <a:xfrm>
              <a:off x="1821256" y="2247892"/>
              <a:ext cx="4808766" cy="53624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600" kern="0" dirty="0" smtClean="0">
                  <a:solidFill>
                    <a:prstClr val="black"/>
                  </a:solidFill>
                </a:rPr>
                <a:t>Transmission through barrier –</a:t>
              </a:r>
            </a:p>
            <a:p>
              <a:pPr>
                <a:defRPr/>
              </a:pPr>
              <a:r>
                <a:rPr lang="en-US" sz="1600" kern="0" dirty="0" smtClean="0">
                  <a:solidFill>
                    <a:srgbClr val="FF0000"/>
                  </a:solidFill>
                </a:rPr>
                <a:t>particle-nucleus OMP</a:t>
              </a:r>
              <a:endParaRPr lang="en-US" sz="1600" kern="0" dirty="0">
                <a:solidFill>
                  <a:srgbClr val="FF0000"/>
                </a:solidFill>
              </a:endParaRPr>
            </a:p>
          </p:txBody>
        </p:sp>
        <p:pic>
          <p:nvPicPr>
            <p:cNvPr id="22574" name="Picture 30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1538" y="2268053"/>
              <a:ext cx="390525" cy="428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75" name="TextBox 30"/>
            <p:cNvSpPr txBox="1">
              <a:spLocks noChangeArrowheads="1"/>
            </p:cNvSpPr>
            <p:nvPr/>
          </p:nvSpPr>
          <p:spPr bwMode="auto">
            <a:xfrm>
              <a:off x="1500166" y="2357430"/>
              <a:ext cx="2487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:</a:t>
              </a:r>
            </a:p>
          </p:txBody>
        </p:sp>
      </p:grpSp>
      <p:grpSp>
        <p:nvGrpSpPr>
          <p:cNvPr id="3" name="Group 64"/>
          <p:cNvGrpSpPr>
            <a:grpSpLocks/>
          </p:cNvGrpSpPr>
          <p:nvPr/>
        </p:nvGrpSpPr>
        <p:grpSpPr bwMode="auto">
          <a:xfrm>
            <a:off x="3989030" y="4929129"/>
            <a:ext cx="4827931" cy="584775"/>
            <a:chOff x="1483785" y="3092169"/>
            <a:chExt cx="4827347" cy="584778"/>
          </a:xfrm>
        </p:grpSpPr>
        <p:sp>
          <p:nvSpPr>
            <p:cNvPr id="22570" name="TextBox 33"/>
            <p:cNvSpPr txBox="1">
              <a:spLocks noChangeArrowheads="1"/>
            </p:cNvSpPr>
            <p:nvPr/>
          </p:nvSpPr>
          <p:spPr bwMode="auto">
            <a:xfrm>
              <a:off x="1483785" y="3216341"/>
              <a:ext cx="2487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dirty="0"/>
                <a:t>: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696829" y="3092169"/>
              <a:ext cx="4614303" cy="58477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600" kern="0" dirty="0" smtClean="0">
                  <a:solidFill>
                    <a:prstClr val="black"/>
                  </a:solidFill>
                </a:rPr>
                <a:t>E/M response – Dipole strength</a:t>
              </a:r>
            </a:p>
            <a:p>
              <a:pPr>
                <a:defRPr/>
              </a:pPr>
              <a:r>
                <a:rPr lang="en-US" sz="1600" kern="0" dirty="0">
                  <a:solidFill>
                    <a:srgbClr val="FF0000"/>
                  </a:solidFill>
                </a:rPr>
                <a:t>p</a:t>
              </a:r>
              <a:r>
                <a:rPr lang="en-US" sz="1600" kern="0" dirty="0" smtClean="0">
                  <a:solidFill>
                    <a:srgbClr val="FF0000"/>
                  </a:solidFill>
                </a:rPr>
                <a:t>hoton strength function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4" name="Group 65"/>
          <p:cNvGrpSpPr>
            <a:grpSpLocks/>
          </p:cNvGrpSpPr>
          <p:nvPr/>
        </p:nvGrpSpPr>
        <p:grpSpPr bwMode="auto">
          <a:xfrm>
            <a:off x="3563939" y="5761840"/>
            <a:ext cx="4824412" cy="641925"/>
            <a:chOff x="823886" y="3738568"/>
            <a:chExt cx="4824535" cy="641925"/>
          </a:xfrm>
        </p:grpSpPr>
        <p:pic>
          <p:nvPicPr>
            <p:cNvPr id="22566" name="Picture 19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3886" y="3786190"/>
              <a:ext cx="377601" cy="357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" name="TextBox 38"/>
            <p:cNvSpPr txBox="1"/>
            <p:nvPr/>
          </p:nvSpPr>
          <p:spPr>
            <a:xfrm>
              <a:off x="1760535" y="3795718"/>
              <a:ext cx="3887886" cy="5847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600" kern="0" dirty="0">
                  <a:solidFill>
                    <a:prstClr val="black"/>
                  </a:solidFill>
                  <a:latin typeface="+mn-lt"/>
                </a:rPr>
                <a:t>sum of </a:t>
              </a:r>
              <a:r>
                <a:rPr lang="en-US" sz="1600" kern="0" dirty="0" smtClean="0">
                  <a:solidFill>
                    <a:prstClr val="black"/>
                  </a:solidFill>
                  <a:latin typeface="+mn-lt"/>
                </a:rPr>
                <a:t>transmission probabilities </a:t>
              </a:r>
              <a:r>
                <a:rPr lang="en-US" sz="1600" kern="0" dirty="0">
                  <a:solidFill>
                    <a:prstClr val="black"/>
                  </a:solidFill>
                  <a:latin typeface="+mn-lt"/>
                </a:rPr>
                <a:t>over all exit channels </a:t>
              </a:r>
              <a:r>
                <a:rPr lang="en-US" sz="1600" b="1" i="1" kern="0" dirty="0" err="1">
                  <a:solidFill>
                    <a:prstClr val="black"/>
                  </a:solidFill>
                  <a:latin typeface="+mn-lt"/>
                </a:rPr>
                <a:t>i</a:t>
              </a:r>
              <a:endParaRPr lang="en-US" sz="1600" b="1" i="1" dirty="0">
                <a:latin typeface="+mn-lt"/>
              </a:endParaRPr>
            </a:p>
          </p:txBody>
        </p:sp>
        <p:pic>
          <p:nvPicPr>
            <p:cNvPr id="22568" name="Picture 34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1538" y="3738568"/>
              <a:ext cx="390525" cy="428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69" name="TextBox 40"/>
            <p:cNvSpPr txBox="1">
              <a:spLocks noChangeArrowheads="1"/>
            </p:cNvSpPr>
            <p:nvPr/>
          </p:nvSpPr>
          <p:spPr bwMode="auto">
            <a:xfrm>
              <a:off x="1471958" y="3771902"/>
              <a:ext cx="2487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:</a:t>
              </a:r>
            </a:p>
          </p:txBody>
        </p:sp>
      </p:grpSp>
      <p:pic>
        <p:nvPicPr>
          <p:cNvPr id="43" name="Picture 42" descr="CN_FORMATION_TEST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95" y="2570955"/>
            <a:ext cx="3290948" cy="3744913"/>
          </a:xfrm>
          <a:prstGeom prst="rect">
            <a:avLst/>
          </a:prstGeom>
          <a:ln w="25400">
            <a:solidFill>
              <a:schemeClr val="bg1">
                <a:lumMod val="75000"/>
              </a:schemeClr>
            </a:solidFill>
          </a:ln>
        </p:spPr>
      </p:pic>
      <p:sp>
        <p:nvSpPr>
          <p:cNvPr id="66" name="Right Arrow 65"/>
          <p:cNvSpPr/>
          <p:nvPr/>
        </p:nvSpPr>
        <p:spPr>
          <a:xfrm>
            <a:off x="3203575" y="981075"/>
            <a:ext cx="288925" cy="412750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l-GR"/>
          </a:p>
        </p:txBody>
      </p:sp>
      <p:sp>
        <p:nvSpPr>
          <p:cNvPr id="67" name="Right Arrow 66"/>
          <p:cNvSpPr/>
          <p:nvPr/>
        </p:nvSpPr>
        <p:spPr>
          <a:xfrm>
            <a:off x="5795963" y="981075"/>
            <a:ext cx="288925" cy="412750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l-GR"/>
          </a:p>
        </p:txBody>
      </p:sp>
      <p:pic>
        <p:nvPicPr>
          <p:cNvPr id="49" name="Picture 37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8426" y="2720664"/>
            <a:ext cx="2866709" cy="599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ight Arrow 6"/>
          <p:cNvSpPr/>
          <p:nvPr/>
        </p:nvSpPr>
        <p:spPr>
          <a:xfrm>
            <a:off x="3348037" y="2746372"/>
            <a:ext cx="658804" cy="3825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254928" y="3241657"/>
            <a:ext cx="2859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a</a:t>
            </a:r>
            <a:r>
              <a:rPr lang="en-US" dirty="0" smtClean="0">
                <a:solidFill>
                  <a:srgbClr val="000000"/>
                </a:solidFill>
              </a:rPr>
              <a:t>verage over </a:t>
            </a:r>
            <a:r>
              <a:rPr lang="en-US" dirty="0" smtClean="0">
                <a:solidFill>
                  <a:srgbClr val="FF0000"/>
                </a:solidFill>
              </a:rPr>
              <a:t>level densities </a:t>
            </a:r>
            <a:endParaRPr 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505181" y="5006008"/>
                <a:ext cx="442452" cy="4310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sub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p>
                      </m:sSubSup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5181" y="5006008"/>
                <a:ext cx="442452" cy="431015"/>
              </a:xfrm>
              <a:prstGeom prst="rect">
                <a:avLst/>
              </a:prstGeom>
              <a:blipFill rotWithShape="0">
                <a:blip r:embed="rId8"/>
                <a:stretch>
                  <a:fillRect b="-56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9967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28" y="20354"/>
            <a:ext cx="8880495" cy="1325563"/>
          </a:xfrm>
        </p:spPr>
        <p:txBody>
          <a:bodyPr/>
          <a:lstStyle/>
          <a:p>
            <a:r>
              <a:rPr lang="en-US" dirty="0" smtClean="0"/>
              <a:t>Impact of nuclear uncertainties on p-process abundances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16755" y="5106142"/>
            <a:ext cx="8005206" cy="12270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Major nuclear uncertainties in theoretical photo-disintegration rates:</a:t>
            </a:r>
          </a:p>
          <a:p>
            <a:pPr lvl="1"/>
            <a:r>
              <a:rPr lang="en-US" sz="1800" dirty="0" smtClean="0">
                <a:solidFill>
                  <a:srgbClr val="3141D7"/>
                </a:solidFill>
              </a:rPr>
              <a:t>Global alpha-nucleus optical potential (A&gt;150)</a:t>
            </a:r>
          </a:p>
          <a:p>
            <a:pPr lvl="1"/>
            <a:r>
              <a:rPr lang="en-US" sz="1800" dirty="0" smtClean="0">
                <a:solidFill>
                  <a:srgbClr val="3141D7"/>
                </a:solidFill>
              </a:rPr>
              <a:t>GLOBAL </a:t>
            </a:r>
            <a:r>
              <a:rPr lang="en-US" sz="1800" dirty="0">
                <a:solidFill>
                  <a:srgbClr val="3141D7"/>
                </a:solidFill>
              </a:rPr>
              <a:t>nucleon-nucleus potential, NLD, </a:t>
            </a:r>
            <a:r>
              <a:rPr lang="el-GR" sz="1800" dirty="0" smtClean="0">
                <a:solidFill>
                  <a:srgbClr val="3141D7"/>
                </a:solidFill>
              </a:rPr>
              <a:t>γ</a:t>
            </a:r>
            <a:r>
              <a:rPr lang="en-US" sz="1800" dirty="0" smtClean="0">
                <a:solidFill>
                  <a:srgbClr val="3141D7"/>
                </a:solidFill>
              </a:rPr>
              <a:t>-strength </a:t>
            </a:r>
            <a:r>
              <a:rPr lang="en-US" sz="1800" dirty="0">
                <a:solidFill>
                  <a:srgbClr val="3141D7"/>
                </a:solidFill>
              </a:rPr>
              <a:t>(light A&lt;90 p-nuclides</a:t>
            </a:r>
            <a:r>
              <a:rPr lang="en-US" sz="1800" dirty="0" smtClean="0">
                <a:solidFill>
                  <a:srgbClr val="3141D7"/>
                </a:solidFill>
              </a:rPr>
              <a:t>)</a:t>
            </a:r>
            <a:br>
              <a:rPr lang="en-US" sz="1800" dirty="0" smtClean="0">
                <a:solidFill>
                  <a:srgbClr val="3141D7"/>
                </a:solidFill>
              </a:rPr>
            </a:br>
            <a:endParaRPr lang="en-US" sz="1800" dirty="0" smtClean="0">
              <a:solidFill>
                <a:srgbClr val="3141D7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9329" y="1540870"/>
            <a:ext cx="5213633" cy="3370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40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996" y="-1"/>
            <a:ext cx="7886700" cy="841433"/>
          </a:xfrm>
        </p:spPr>
        <p:txBody>
          <a:bodyPr/>
          <a:lstStyle/>
          <a:p>
            <a:r>
              <a:rPr lang="el-GR" dirty="0"/>
              <a:t>α</a:t>
            </a:r>
            <a:r>
              <a:rPr lang="en-US" dirty="0" smtClean="0"/>
              <a:t>-nucleus Optical Model Potential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31126"/>
            <a:ext cx="5200075" cy="336368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81467" y="858302"/>
            <a:ext cx="3786626" cy="2748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6"/>
          <p:cNvGrpSpPr>
            <a:grpSpLocks/>
          </p:cNvGrpSpPr>
          <p:nvPr/>
        </p:nvGrpSpPr>
        <p:grpSpPr bwMode="auto">
          <a:xfrm>
            <a:off x="5200075" y="693080"/>
            <a:ext cx="3600450" cy="3954463"/>
            <a:chOff x="3152" y="1211"/>
            <a:chExt cx="2268" cy="2491"/>
          </a:xfrm>
        </p:grpSpPr>
        <p:pic>
          <p:nvPicPr>
            <p:cNvPr id="12" name="Picture 17" descr="sfact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920" b="6396"/>
            <a:stretch>
              <a:fillRect/>
            </a:stretch>
          </p:blipFill>
          <p:spPr bwMode="auto">
            <a:xfrm>
              <a:off x="3152" y="1434"/>
              <a:ext cx="2268" cy="2268"/>
            </a:xfrm>
            <a:prstGeom prst="rect">
              <a:avLst/>
            </a:prstGeom>
            <a:noFill/>
            <a:ln w="38100" cmpd="thickThin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 Box 18"/>
            <p:cNvSpPr txBox="1">
              <a:spLocks noChangeArrowheads="1"/>
            </p:cNvSpPr>
            <p:nvPr/>
          </p:nvSpPr>
          <p:spPr bwMode="auto">
            <a:xfrm>
              <a:off x="3265" y="1211"/>
              <a:ext cx="2071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1600">
                  <a:solidFill>
                    <a:srgbClr val="FF0000"/>
                  </a:solidFill>
                  <a:latin typeface="Calibri" panose="020F0502020204030204" pitchFamily="34" charset="0"/>
                </a:rPr>
                <a:t>Demetriou et al, NPA 707, 253 (2002)</a:t>
              </a:r>
              <a:endParaRPr lang="el-GR" altLang="en-US" sz="160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50567" y="752929"/>
            <a:ext cx="4993550" cy="286232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New global semi-microscopic alpha-nucleus optical potential:</a:t>
            </a:r>
          </a:p>
          <a:p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dirty="0" err="1" smtClean="0"/>
              <a:t>Demetriou</a:t>
            </a:r>
            <a:r>
              <a:rPr lang="en-US" dirty="0" smtClean="0"/>
              <a:t>, </a:t>
            </a:r>
            <a:r>
              <a:rPr lang="en-US" dirty="0" err="1" smtClean="0"/>
              <a:t>Grama</a:t>
            </a:r>
            <a:r>
              <a:rPr lang="en-US" dirty="0" smtClean="0"/>
              <a:t> and </a:t>
            </a:r>
            <a:r>
              <a:rPr lang="en-US" dirty="0" err="1" smtClean="0"/>
              <a:t>Goriely</a:t>
            </a:r>
            <a:r>
              <a:rPr lang="en-US" dirty="0" smtClean="0"/>
              <a:t>, NPA 707, 253</a:t>
            </a:r>
          </a:p>
          <a:p>
            <a:r>
              <a:rPr lang="en-US" dirty="0"/>
              <a:t> </a:t>
            </a:r>
            <a:r>
              <a:rPr lang="en-US" dirty="0" smtClean="0"/>
              <a:t>    (2002</a:t>
            </a:r>
            <a:r>
              <a:rPr lang="en-US" dirty="0" smtClean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Microscopic real V + Woods-</a:t>
            </a:r>
            <a:r>
              <a:rPr lang="en-US" dirty="0"/>
              <a:t>S</a:t>
            </a:r>
            <a:r>
              <a:rPr lang="en-US" dirty="0" smtClean="0"/>
              <a:t>axon imaginary 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W: Fermi-type energy dependence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Update of alpha-nucleus OMP:</a:t>
            </a:r>
          </a:p>
          <a:p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err="1" smtClean="0"/>
              <a:t>Demetriou</a:t>
            </a:r>
            <a:r>
              <a:rPr lang="en-US" dirty="0" smtClean="0"/>
              <a:t> and </a:t>
            </a:r>
            <a:r>
              <a:rPr lang="en-US" dirty="0" err="1" smtClean="0"/>
              <a:t>Axiotis</a:t>
            </a:r>
            <a:r>
              <a:rPr lang="en-US" dirty="0" smtClean="0"/>
              <a:t>, Proc. Of Tours   </a:t>
            </a:r>
          </a:p>
          <a:p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smtClean="0"/>
              <a:t>Symposium, </a:t>
            </a:r>
            <a:r>
              <a:rPr lang="en-US" dirty="0" smtClean="0"/>
              <a:t>2007 (Marie Curie ERG FP6)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424515" y="5121667"/>
            <a:ext cx="4470399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l-GR" dirty="0"/>
              <a:t>α</a:t>
            </a:r>
            <a:r>
              <a:rPr lang="en-US" dirty="0" smtClean="0"/>
              <a:t>-OMP implemented in widely used nuclear reaction code TALYS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86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375"/>
            <a:ext cx="9092954" cy="731520"/>
          </a:xfrm>
        </p:spPr>
        <p:txBody>
          <a:bodyPr>
            <a:noAutofit/>
          </a:bodyPr>
          <a:lstStyle/>
          <a:p>
            <a:r>
              <a:rPr lang="en-US" sz="3200" dirty="0" smtClean="0"/>
              <a:t>New: improved global alpha OP for deformed nuclei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208" y="713824"/>
            <a:ext cx="6389001" cy="1657718"/>
          </a:xfrm>
        </p:spPr>
        <p:txBody>
          <a:bodyPr>
            <a:normAutofit/>
          </a:bodyPr>
          <a:lstStyle/>
          <a:p>
            <a:r>
              <a:rPr lang="en-US" sz="1600" dirty="0" smtClean="0"/>
              <a:t>New data since 2007: discrepancies observed for rare-earth nuclei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Include deformation in real  double-folding potential</a:t>
            </a:r>
          </a:p>
          <a:p>
            <a:endParaRPr lang="en-US" sz="16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1600" dirty="0" smtClean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2210"/>
          <a:stretch/>
        </p:blipFill>
        <p:spPr>
          <a:xfrm>
            <a:off x="1403208" y="2571582"/>
            <a:ext cx="5505774" cy="392569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516075" y="1495486"/>
                <a:ext cx="2956642" cy="7927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→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</m:t>
                          </m:r>
                          <m:f>
                            <m:f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/15</m:t>
                              </m:r>
                            </m:num>
                            <m:den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1+</m:t>
                              </m:r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exp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⁡</m:t>
                              </m:r>
                              <m:d>
                                <m:dPr>
                                  <m:ctrlP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𝐸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−18</m:t>
                                      </m:r>
                                    </m:num>
                                    <m:den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den>
                          </m:f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6075" y="1495486"/>
                <a:ext cx="2956642" cy="79271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3095999" y="6386829"/>
            <a:ext cx="2778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PD, </a:t>
            </a:r>
            <a:r>
              <a:rPr lang="en-US" dirty="0" err="1" smtClean="0"/>
              <a:t>Goriely</a:t>
            </a:r>
            <a:r>
              <a:rPr lang="en-US" dirty="0" smtClean="0"/>
              <a:t>, in preparation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688491" y="2349744"/>
            <a:ext cx="1593381" cy="27699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Average increase 30%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249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6696</TotalTime>
  <Words>2861</Words>
  <Application>Microsoft Office PowerPoint</Application>
  <PresentationFormat>On-screen Show (4:3)</PresentationFormat>
  <Paragraphs>438</Paragraphs>
  <Slides>45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5" baseType="lpstr">
      <vt:lpstr>ＭＳ Ｐゴシック</vt:lpstr>
      <vt:lpstr>Arial</vt:lpstr>
      <vt:lpstr>Calibri</vt:lpstr>
      <vt:lpstr>Calibri Light</vt:lpstr>
      <vt:lpstr>Cambria Math</vt:lpstr>
      <vt:lpstr>Comic Sans MS</vt:lpstr>
      <vt:lpstr>Symbol</vt:lpstr>
      <vt:lpstr>Times New Roman</vt:lpstr>
      <vt:lpstr>Wingdings</vt:lpstr>
      <vt:lpstr>Office Theme</vt:lpstr>
      <vt:lpstr>Nuclear Reactions for  Astrophysics &amp; Nuclear Data</vt:lpstr>
      <vt:lpstr>Outline</vt:lpstr>
      <vt:lpstr>Nucleosynthesis: the origin of the solar system elements</vt:lpstr>
      <vt:lpstr>Heavy-element Nucleosynthesis</vt:lpstr>
      <vt:lpstr>Nuclear Data Needs </vt:lpstr>
      <vt:lpstr>Nuclear reaction theory</vt:lpstr>
      <vt:lpstr>Impact of nuclear uncertainties on p-process abundances</vt:lpstr>
      <vt:lpstr>α-nucleus Optical Model Potential</vt:lpstr>
      <vt:lpstr>New: improved global alpha OP for deformed nuclei</vt:lpstr>
      <vt:lpstr>International collaboration</vt:lpstr>
      <vt:lpstr>Systematics of proton-nucleus JLM/B OMP</vt:lpstr>
      <vt:lpstr>Improved proton JLM/B OMP based on systematics </vt:lpstr>
      <vt:lpstr>Systematics</vt:lpstr>
      <vt:lpstr>Future plans</vt:lpstr>
      <vt:lpstr>Nuclear data </vt:lpstr>
      <vt:lpstr>Nuclear Data @ IAEA (2012-2019)</vt:lpstr>
      <vt:lpstr>Compound nucleus – Resonance region</vt:lpstr>
      <vt:lpstr>IAEA Project 1: R-matrix codes for charged-particle reactions in the resolved resonance region and evaluation of cross sections  </vt:lpstr>
      <vt:lpstr>Step 1: Verification of R-matrix codes</vt:lpstr>
      <vt:lpstr>Step 2: Evaluation of Be-7</vt:lpstr>
      <vt:lpstr>Work in progress – IAEA collaboration</vt:lpstr>
      <vt:lpstr>Electromagnetic response of nucleus: E1</vt:lpstr>
      <vt:lpstr>IAEA Project 2: Coordinated Research Project on Photonuclear Data Library and Photon Strength Functions</vt:lpstr>
      <vt:lpstr>Scope: Measurements, compilation, evaluation, theory, dissemination I</vt:lpstr>
      <vt:lpstr>Scope: Measurements, compilation, evaluation, theory, dissemination III</vt:lpstr>
      <vt:lpstr>Atlas of Giant Dipole Resonance Parameters: ground state photoabsorption parameters with uncertainties</vt:lpstr>
      <vt:lpstr>Beta-delayed neutron emission</vt:lpstr>
      <vt:lpstr>IAEA Project 3: Coordinated Research Project on beta-delayed neutron emission</vt:lpstr>
      <vt:lpstr>Scope: measurements,compilation, evaluation, theory, validation and dissemination I</vt:lpstr>
      <vt:lpstr>Scope: measurements,compilation, evaluation, theory, validation and dissemination II</vt:lpstr>
      <vt:lpstr>IAEA Project 4: Coordinated Research Project on Reference Database for Particle-Induced Gamma-ray Emission spectroscopy (PIGE)</vt:lpstr>
      <vt:lpstr>Ion Beam Analysis Nuclear Data Libary (IBANDL)</vt:lpstr>
      <vt:lpstr>IAEA Project 5: IAEA Inter-comparison of PIGE Analysis Codes</vt:lpstr>
      <vt:lpstr>Nuclear Data for Monitoring Applications</vt:lpstr>
      <vt:lpstr>IAEA Project: Evaluation of  decay data for monitoring applications </vt:lpstr>
      <vt:lpstr>Evaluated Nuclear Structure and Decay Data File: ENSDF</vt:lpstr>
      <vt:lpstr>PowerPoint Presentation</vt:lpstr>
      <vt:lpstr>Scientific Secretary of the NSDD network 2013-2019</vt:lpstr>
      <vt:lpstr>Nuclear Moments database: since 2015 on IAEA web server</vt:lpstr>
      <vt:lpstr>IAEA-ICTP Workshops </vt:lpstr>
      <vt:lpstr>PowerPoint Presentation</vt:lpstr>
      <vt:lpstr>Future</vt:lpstr>
      <vt:lpstr>Scope: Measurements, compilation, evaluation, theory, dissemination II</vt:lpstr>
      <vt:lpstr>PowerPoint Presentation</vt:lpstr>
      <vt:lpstr>IAEA-TECDOC-1822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Vivian</dc:creator>
  <cp:lastModifiedBy>Vivian</cp:lastModifiedBy>
  <cp:revision>210</cp:revision>
  <dcterms:created xsi:type="dcterms:W3CDTF">2019-07-28T19:19:42Z</dcterms:created>
  <dcterms:modified xsi:type="dcterms:W3CDTF">2020-10-27T09:54:13Z</dcterms:modified>
</cp:coreProperties>
</file>