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2" r:id="rId13"/>
    <p:sldId id="268" r:id="rId14"/>
    <p:sldId id="352" r:id="rId15"/>
    <p:sldId id="353" r:id="rId16"/>
    <p:sldId id="371" r:id="rId17"/>
    <p:sldId id="359" r:id="rId18"/>
    <p:sldId id="351" r:id="rId19"/>
    <p:sldId id="269" r:id="rId20"/>
    <p:sldId id="354" r:id="rId21"/>
    <p:sldId id="355" r:id="rId22"/>
    <p:sldId id="356" r:id="rId23"/>
    <p:sldId id="357" r:id="rId24"/>
    <p:sldId id="358" r:id="rId25"/>
    <p:sldId id="360" r:id="rId26"/>
    <p:sldId id="361" r:id="rId27"/>
    <p:sldId id="274" r:id="rId28"/>
    <p:sldId id="276" r:id="rId29"/>
    <p:sldId id="362" r:id="rId30"/>
    <p:sldId id="364" r:id="rId31"/>
    <p:sldId id="365" r:id="rId32"/>
    <p:sldId id="277" r:id="rId33"/>
    <p:sldId id="367" r:id="rId34"/>
    <p:sldId id="369" r:id="rId35"/>
    <p:sldId id="370" r:id="rId36"/>
    <p:sldId id="368" r:id="rId37"/>
    <p:sldId id="372" r:id="rId38"/>
    <p:sldId id="373" r:id="rId39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8000"/>
    <a:srgbClr val="FFFF99"/>
    <a:srgbClr val="99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3" autoAdjust="0"/>
    <p:restoredTop sz="93608" autoAdjust="0"/>
  </p:normalViewPr>
  <p:slideViewPr>
    <p:cSldViewPr snapToGrid="0">
      <p:cViewPr varScale="1">
        <p:scale>
          <a:sx n="64" d="100"/>
          <a:sy n="64" d="100"/>
        </p:scale>
        <p:origin x="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4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image" Target="../media/image77.emf"/><Relationship Id="rId4" Type="http://schemas.openxmlformats.org/officeDocument/2006/relationships/image" Target="../media/image8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9062" tIns="49531" rIns="99062" bIns="495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62" tIns="49531" rIns="99062" bIns="49531" rtlCol="0"/>
          <a:lstStyle>
            <a:lvl1pPr algn="r">
              <a:defRPr sz="1200"/>
            </a:lvl1pPr>
          </a:lstStyle>
          <a:p>
            <a:fld id="{1DBF26F1-E27D-42B3-B426-5524DF9F7D6D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2" tIns="49531" rIns="99062" bIns="495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9062" tIns="49531" rIns="99062" bIns="495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9062" tIns="49531" rIns="99062" bIns="495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9062" tIns="49531" rIns="99062" bIns="49531" rtlCol="0" anchor="b"/>
          <a:lstStyle>
            <a:lvl1pPr algn="r">
              <a:defRPr sz="1200"/>
            </a:lvl1pPr>
          </a:lstStyle>
          <a:p>
            <a:fld id="{8016C156-55F7-4BFB-9C35-89BE4E7F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65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EC284-64DF-49ED-B0DB-9B94BF379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CD5AAD-F8D4-411A-8A0D-F75F64F8B8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702D5-C491-4925-A4B6-CD95592FD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F7104-DA56-4116-BD85-F6F5FFB8A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3E65E-946E-4EE1-89ED-B631A9157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0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630FE-F270-4F62-8394-CD1243B29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570908-A1D1-46B9-AD8F-18C20A3B8D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E5D36-17D1-4DC1-ABD3-218007D58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98CEE-9621-4DF2-AC4A-08643E21C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BFF38-67CA-41E9-9685-12C0DED3A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1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D4127C-A679-4DE8-9EAE-6E895BA613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4DED81-CD23-459F-82DF-5919DE3A3C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8D1F8-694D-449F-A76C-9E2E8D50E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EB3D2-BA88-4DCA-BB0B-6C95316B6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ABF22-86AC-454B-AC5B-034A45E44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0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ED80D-DEC5-4781-8419-65EF37C8B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34054-826A-48CC-A2FD-B898046EC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2E1B3-32F9-4871-98FC-ED2EAC56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E70BA-A147-4D23-9157-886C67521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2B8EF-6749-4B36-8522-B90108A46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1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7FF1B-329B-466B-B290-058520489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07E7B6-AA98-4ACD-9618-127F26A33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6E3D3-68CD-4596-9D0F-AA711F266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00641-84E6-4EBA-942C-33A269585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895B0-E23B-40DD-8F54-B7534AD19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0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DB965-08DA-4DAD-802E-B5D33C252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80B1C-BE7E-46AE-9885-4FCE3A5468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A8A56-DB06-4D29-84A7-DD473140DC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0219B4-298F-4D1E-820C-6BC837BA9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F45EF7-86A3-4FAB-85C7-026ABD1B4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CF32F8-6002-4A98-9F4A-349AB1320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27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F1E29-7BAA-45DA-84B3-89FA6B9FE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18CE4-AE86-4C7C-8D66-010750AFC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A00BCC-043E-4347-BE58-10912EF7F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F98DD-3A31-446B-87A5-2DDDF72369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04E1F1-9B77-467C-85E1-BBEE1EF2BB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AC37FC-2A23-48EC-A8C4-9D2E0B126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1FB077-A4B4-45C5-B033-54E452742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776006-F908-4233-B9D1-ABE7BE04A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6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1C8F4-3D01-4745-9BD1-9CA0330AA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280876-5E2D-4F11-9545-8A71E0696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1FD202-EC72-4108-8398-B5A4BA49E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FA13F-4513-4EFA-86E7-6A49A30C1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42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ED2641-69E3-4337-B831-7BED283BE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659A3C-66E9-4AD2-97E6-6DEDACACC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8CC7F-F7B0-4204-BD00-03D660432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890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1330F-6721-4EFC-97E6-A2836BFF7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F7521-0FCF-439B-9FCC-1539D1E0E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E4A92-99EA-40DD-A168-AE446FD496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721ABF-B48A-4D14-BA93-3C37EED91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2AAFC-0439-4E1C-A861-E51C23B44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1E645-4CEE-4FED-B94F-EA8A124A3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0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3AAD6-F872-4BB2-99B8-BEE7F5E6A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C840F-40DB-4C9C-8466-BC411875AD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25C13C-33B1-4F8C-8D16-EB1FC7083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3FDF19-E36B-4CB5-8246-822F7CE36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85F2E7-BFA2-4039-844E-0257D876E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526E20-6AEB-48B7-A5B1-AAD1AFB71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0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296C31-608D-41F2-97E8-715231F73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305D1-E216-4D09-87B4-EB4387A62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2FA6B-DF9A-4332-ADFB-2665BAF2DF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0514F-9270-4CB5-865F-A290F9ACE3C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4536F-BDA7-4FBA-936B-7AF093552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94AFF-6062-4C64-952C-AAB2EB654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9EF3-FC23-443F-AE35-180E6B531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87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emf"/><Relationship Id="rId5" Type="http://schemas.openxmlformats.org/officeDocument/2006/relationships/image" Target="../media/image38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8.jpeg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emf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8.e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80.emf"/><Relationship Id="rId4" Type="http://schemas.openxmlformats.org/officeDocument/2006/relationships/image" Target="../media/image77.emf"/><Relationship Id="rId9" Type="http://schemas.openxmlformats.org/officeDocument/2006/relationships/oleObject" Target="../embeddings/oleObject1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emf"/><Relationship Id="rId4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jpeg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jpe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emf"/><Relationship Id="rId5" Type="http://schemas.openxmlformats.org/officeDocument/2006/relationships/image" Target="../media/image12.w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37A2CE1-DB02-4110-85A8-040BA9CD50A0}"/>
              </a:ext>
            </a:extLst>
          </p:cNvPr>
          <p:cNvSpPr txBox="1">
            <a:spLocks noChangeArrowheads="1"/>
          </p:cNvSpPr>
          <p:nvPr/>
        </p:nvSpPr>
        <p:spPr>
          <a:xfrm>
            <a:off x="3510470" y="276860"/>
            <a:ext cx="5349752" cy="123524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altLang="en-US" sz="2800" b="1" dirty="0">
                <a:solidFill>
                  <a:schemeClr val="bg1"/>
                </a:solidFill>
              </a:rPr>
              <a:t>Τ</a:t>
            </a:r>
            <a:r>
              <a:rPr lang="en-US" altLang="en-US" sz="2800" b="1" dirty="0">
                <a:solidFill>
                  <a:schemeClr val="bg1"/>
                </a:solidFill>
              </a:rPr>
              <a:t>he 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</a:t>
            </a:r>
            <a:r>
              <a:rPr lang="en-US" altLang="en-US" sz="2800" b="1" dirty="0">
                <a:solidFill>
                  <a:schemeClr val="bg1"/>
                </a:solidFill>
              </a:rPr>
              <a:t> Neutrino Telescope</a:t>
            </a:r>
            <a:br>
              <a:rPr lang="en-US" altLang="en-US" sz="3200" dirty="0"/>
            </a:br>
            <a:r>
              <a:rPr lang="en-US" altLang="en-US" sz="3200" dirty="0"/>
              <a:t>                 </a:t>
            </a:r>
            <a:r>
              <a:rPr lang="en-US" altLang="en-US" sz="2400" dirty="0"/>
              <a:t>E. </a:t>
            </a:r>
            <a:r>
              <a:rPr lang="en-US" altLang="en-US" sz="2400" dirty="0" err="1"/>
              <a:t>Tzamariudaki</a:t>
            </a:r>
            <a:endParaRPr lang="el-GR" altLang="en-US" sz="2400" dirty="0"/>
          </a:p>
        </p:txBody>
      </p:sp>
      <p:pic>
        <p:nvPicPr>
          <p:cNvPr id="5" name="Picture 25">
            <a:extLst>
              <a:ext uri="{FF2B5EF4-FFF2-40B4-BE49-F238E27FC236}">
                <a16:creationId xmlns:a16="http://schemas.microsoft.com/office/drawing/2014/main" id="{2CE9C58A-D2DA-46E3-A5CC-9A4A086BC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99" y="1"/>
            <a:ext cx="1409219" cy="123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0B2A56B3-2FD8-4A0E-A60C-861777006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138" y="2181726"/>
            <a:ext cx="8989374" cy="455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KM3NeT_logo_web_no_shade.gif">
            <a:extLst>
              <a:ext uri="{FF2B5EF4-FFF2-40B4-BE49-F238E27FC236}">
                <a16:creationId xmlns:a16="http://schemas.microsoft.com/office/drawing/2014/main" id="{CDCFA300-552D-4532-9059-2FABE007A0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3861" y="42864"/>
            <a:ext cx="1195453" cy="123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2412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55919B05-ED92-4759-929B-9A2BBEF95420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 technology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50">
            <a:extLst>
              <a:ext uri="{FF2B5EF4-FFF2-40B4-BE49-F238E27FC236}">
                <a16:creationId xmlns:a16="http://schemas.microsoft.com/office/drawing/2014/main" id="{AEE4AF3D-F33E-4EB2-82B6-CDC7E24A3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1320" y="6296465"/>
            <a:ext cx="2232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66"/>
                </a:solidFill>
              </a:rPr>
              <a:t>Launcher of OMs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5C9E843-C32B-4973-BCC0-CCE4EE91F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995" y="1687953"/>
            <a:ext cx="7850188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2">
            <a:extLst>
              <a:ext uri="{FF2B5EF4-FFF2-40B4-BE49-F238E27FC236}">
                <a16:creationId xmlns:a16="http://schemas.microsoft.com/office/drawing/2014/main" id="{FE50DC58-3C36-4463-9F27-B7BCFB431FBF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 flipH="1" flipV="1">
            <a:off x="5214833" y="4064440"/>
            <a:ext cx="2376487" cy="2416175"/>
          </a:xfrm>
          <a:prstGeom prst="straightConnector1">
            <a:avLst/>
          </a:prstGeom>
          <a:noFill/>
          <a:ln w="28575" algn="ctr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40985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526175E9-D28B-4DAE-982D-616ADD171329}"/>
              </a:ext>
            </a:extLst>
          </p:cNvPr>
          <p:cNvSpPr txBox="1">
            <a:spLocks noChangeArrowheads="1"/>
          </p:cNvSpPr>
          <p:nvPr/>
        </p:nvSpPr>
        <p:spPr>
          <a:xfrm>
            <a:off x="34925" y="28673"/>
            <a:ext cx="6061076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 technology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2">
            <a:extLst>
              <a:ext uri="{FF2B5EF4-FFF2-40B4-BE49-F238E27FC236}">
                <a16:creationId xmlns:a16="http://schemas.microsoft.com/office/drawing/2014/main" id="{C07CBE1E-7226-4A74-BE0A-48F6069EF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429" y="862219"/>
            <a:ext cx="702340" cy="582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 Box 29">
            <a:extLst>
              <a:ext uri="{FF2B5EF4-FFF2-40B4-BE49-F238E27FC236}">
                <a16:creationId xmlns:a16="http://schemas.microsoft.com/office/drawing/2014/main" id="{96F1FBF6-713C-42F0-A336-35714F34A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2393" y="3529730"/>
            <a:ext cx="935240" cy="461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59112" rIns="90000" bIns="45000"/>
          <a:lstStyle>
            <a:lvl1pPr defTabSz="457200">
              <a:spcBef>
                <a:spcPct val="20000"/>
              </a:spcBef>
              <a:buChar char="•"/>
              <a:tabLst>
                <a:tab pos="7239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tabLst>
                <a:tab pos="7239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n-US" altLang="en-US" sz="1600" b="1">
                <a:solidFill>
                  <a:srgbClr val="008000"/>
                </a:solidFill>
              </a:rPr>
              <a:t>36 m</a:t>
            </a:r>
          </a:p>
        </p:txBody>
      </p:sp>
      <p:sp>
        <p:nvSpPr>
          <p:cNvPr id="7" name="Line 30">
            <a:extLst>
              <a:ext uri="{FF2B5EF4-FFF2-40B4-BE49-F238E27FC236}">
                <a16:creationId xmlns:a16="http://schemas.microsoft.com/office/drawing/2014/main" id="{DE27E328-947F-4D37-9B6A-9FCC2E4C2B2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82468" y="3474622"/>
            <a:ext cx="0" cy="402281"/>
          </a:xfrm>
          <a:prstGeom prst="line">
            <a:avLst/>
          </a:prstGeom>
          <a:noFill/>
          <a:ln w="18360">
            <a:solidFill>
              <a:srgbClr val="008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48">
            <a:extLst>
              <a:ext uri="{FF2B5EF4-FFF2-40B4-BE49-F238E27FC236}">
                <a16:creationId xmlns:a16="http://schemas.microsoft.com/office/drawing/2014/main" id="{FEFF81A7-0363-44BF-90FC-04E49E7FD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4654" y="883911"/>
            <a:ext cx="28892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252593"/>
                </a:solidFill>
              </a:rPr>
              <a:t>Installation method </a:t>
            </a:r>
          </a:p>
        </p:txBody>
      </p:sp>
      <p:pic>
        <p:nvPicPr>
          <p:cNvPr id="9" name="Picture 49">
            <a:extLst>
              <a:ext uri="{FF2B5EF4-FFF2-40B4-BE49-F238E27FC236}">
                <a16:creationId xmlns:a16="http://schemas.microsoft.com/office/drawing/2014/main" id="{D4BF4C94-2E86-4B04-A770-3133349F6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46" y="1514752"/>
            <a:ext cx="2882900" cy="38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50">
            <a:extLst>
              <a:ext uri="{FF2B5EF4-FFF2-40B4-BE49-F238E27FC236}">
                <a16:creationId xmlns:a16="http://schemas.microsoft.com/office/drawing/2014/main" id="{EE213B6C-36CD-4F0D-97EB-AF56F647E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343" y="1067734"/>
            <a:ext cx="2232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66"/>
                </a:solidFill>
              </a:rPr>
              <a:t>Launcher of OMs </a:t>
            </a:r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206A1802-4ED1-4304-8B8F-36BFA6ED6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414" y="5411025"/>
            <a:ext cx="3405187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>
                <a:solidFill>
                  <a:srgbClr val="FF0066"/>
                </a:solidFill>
              </a:rPr>
              <a:t>Rapid deployment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>
                <a:solidFill>
                  <a:srgbClr val="FF0066"/>
                </a:solidFill>
              </a:rPr>
              <a:t>Autonomous unfurling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>
                <a:solidFill>
                  <a:srgbClr val="FF0066"/>
                </a:solidFill>
              </a:rPr>
              <a:t>Multiple DUs per sea campaign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>
                <a:solidFill>
                  <a:srgbClr val="FF0066"/>
                </a:solidFill>
              </a:rPr>
              <a:t>Easy recovery – floats to the surface for recycling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0104622B-5305-4451-BA4F-F64AE23FB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794" y="2145266"/>
            <a:ext cx="2134031" cy="409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54">
            <a:extLst>
              <a:ext uri="{FF2B5EF4-FFF2-40B4-BE49-F238E27FC236}">
                <a16:creationId xmlns:a16="http://schemas.microsoft.com/office/drawing/2014/main" id="{8E6BD708-457C-412D-88F0-098D3E1A1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6496" y="1750198"/>
            <a:ext cx="19719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66"/>
                </a:solidFill>
              </a:rPr>
              <a:t>DU unfurling 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5F521EB4-25E7-4748-A300-A6356F2CA442}"/>
              </a:ext>
            </a:extLst>
          </p:cNvPr>
          <p:cNvSpPr/>
          <p:nvPr/>
        </p:nvSpPr>
        <p:spPr>
          <a:xfrm>
            <a:off x="3863274" y="4885340"/>
            <a:ext cx="696418" cy="40005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A8DB809-3291-4D75-BC49-1A7D5AFDF39A}"/>
              </a:ext>
            </a:extLst>
          </p:cNvPr>
          <p:cNvSpPr/>
          <p:nvPr/>
        </p:nvSpPr>
        <p:spPr>
          <a:xfrm>
            <a:off x="8829405" y="5200644"/>
            <a:ext cx="696418" cy="40005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55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>
            <a:extLst>
              <a:ext uri="{FF2B5EF4-FFF2-40B4-BE49-F238E27FC236}">
                <a16:creationId xmlns:a16="http://schemas.microsoft.com/office/drawing/2014/main" id="{6AEC5EED-7898-4C80-841C-7F7BD64AC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80" y="4221163"/>
            <a:ext cx="31242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CCF923-33C4-4D58-BFD4-CBD05C748360}"/>
              </a:ext>
            </a:extLst>
          </p:cNvPr>
          <p:cNvSpPr txBox="1"/>
          <p:nvPr/>
        </p:nvSpPr>
        <p:spPr>
          <a:xfrm>
            <a:off x="42317" y="908050"/>
            <a:ext cx="3429001" cy="615950"/>
          </a:xfrm>
          <a:prstGeom prst="rect">
            <a:avLst/>
          </a:prstGeom>
          <a:solidFill>
            <a:srgbClr val="00206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for the full detector </a:t>
            </a:r>
          </a:p>
          <a:p>
            <a:pPr>
              <a:defRPr/>
            </a:pPr>
            <a:r>
              <a:rPr lang="en-US" sz="1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(MC simulation)</a:t>
            </a:r>
          </a:p>
        </p:txBody>
      </p:sp>
      <p:pic>
        <p:nvPicPr>
          <p:cNvPr id="7" name="Picture 19">
            <a:extLst>
              <a:ext uri="{FF2B5EF4-FFF2-40B4-BE49-F238E27FC236}">
                <a16:creationId xmlns:a16="http://schemas.microsoft.com/office/drawing/2014/main" id="{8B6BEB4C-C20B-4C99-BB2B-554B0C723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80" y="1700213"/>
            <a:ext cx="3124200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0">
            <a:extLst>
              <a:ext uri="{FF2B5EF4-FFF2-40B4-BE49-F238E27FC236}">
                <a16:creationId xmlns:a16="http://schemas.microsoft.com/office/drawing/2014/main" id="{4FCDAC85-78A2-4622-B352-4658EAB16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17" y="2060575"/>
            <a:ext cx="1009651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track </a:t>
            </a:r>
          </a:p>
        </p:txBody>
      </p:sp>
      <p:sp>
        <p:nvSpPr>
          <p:cNvPr id="9" name="TextBox 22">
            <a:extLst>
              <a:ext uri="{FF2B5EF4-FFF2-40B4-BE49-F238E27FC236}">
                <a16:creationId xmlns:a16="http://schemas.microsoft.com/office/drawing/2014/main" id="{5B6930EF-D370-4738-8244-202796861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8844" y="2636838"/>
            <a:ext cx="2841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two characteristic event topologies: </a:t>
            </a:r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id="{94821C07-5232-4745-AA07-76DF441F28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7227" y="3429000"/>
            <a:ext cx="2768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tracks:</a:t>
            </a:r>
            <a:r>
              <a:rPr lang="en-US" altLang="en-US" sz="1800" dirty="0"/>
              <a:t>  </a:t>
            </a:r>
            <a:r>
              <a:rPr lang="en-US" altLang="en-US" sz="1800" b="0" dirty="0"/>
              <a:t>muons emitting light as they travel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/>
              <a:t>             linear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316D8E-0CF5-4F2D-842F-D7904FB8B44D}"/>
              </a:ext>
            </a:extLst>
          </p:cNvPr>
          <p:cNvCxnSpPr>
            <a:cxnSpLocks/>
          </p:cNvCxnSpPr>
          <p:nvPr/>
        </p:nvCxnSpPr>
        <p:spPr>
          <a:xfrm>
            <a:off x="4299391" y="5748494"/>
            <a:ext cx="339725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8410ADE-CCAF-46E7-89DA-CCC49CA440CA}"/>
              </a:ext>
            </a:extLst>
          </p:cNvPr>
          <p:cNvCxnSpPr>
            <a:cxnSpLocks/>
          </p:cNvCxnSpPr>
          <p:nvPr/>
        </p:nvCxnSpPr>
        <p:spPr>
          <a:xfrm>
            <a:off x="4194565" y="4149725"/>
            <a:ext cx="341312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27">
            <a:extLst>
              <a:ext uri="{FF2B5EF4-FFF2-40B4-BE49-F238E27FC236}">
                <a16:creationId xmlns:a16="http://schemas.microsoft.com/office/drawing/2014/main" id="{052C27F7-C7FA-4314-9942-830F50978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120" y="6211888"/>
            <a:ext cx="1387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 shower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149FB6-E7FD-436D-821C-712D9DDAA2FA}"/>
              </a:ext>
            </a:extLst>
          </p:cNvPr>
          <p:cNvSpPr txBox="1"/>
          <p:nvPr/>
        </p:nvSpPr>
        <p:spPr>
          <a:xfrm>
            <a:off x="5847523" y="965951"/>
            <a:ext cx="2492375" cy="876300"/>
          </a:xfrm>
          <a:prstGeom prst="rect">
            <a:avLst/>
          </a:prstGeom>
          <a:solidFill>
            <a:srgbClr val="00206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1</a:t>
            </a:r>
            <a:r>
              <a:rPr lang="en-US" sz="17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Detection Unit deployed</a:t>
            </a:r>
          </a:p>
          <a:p>
            <a:pPr>
              <a:defRPr/>
            </a:pPr>
            <a:r>
              <a:rPr lang="en-US" sz="1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(real event)</a:t>
            </a:r>
          </a:p>
        </p:txBody>
      </p:sp>
      <p:sp>
        <p:nvSpPr>
          <p:cNvPr id="15" name="TextBox 31">
            <a:extLst>
              <a:ext uri="{FF2B5EF4-FFF2-40B4-BE49-F238E27FC236}">
                <a16:creationId xmlns:a16="http://schemas.microsoft.com/office/drawing/2014/main" id="{261F99EE-10F0-41B1-B9ED-FE0859DF9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4564" y="4724400"/>
            <a:ext cx="34290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cascades:</a:t>
            </a:r>
            <a:r>
              <a:rPr lang="en-US" altLang="en-US" sz="1800" b="1" dirty="0"/>
              <a:t> </a:t>
            </a:r>
            <a:r>
              <a:rPr lang="en-US" altLang="en-US" sz="1800" b="0" dirty="0"/>
              <a:t>point-like light emission from electromagnetic and hadronic particle showers 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/>
              <a:t>            spherical</a:t>
            </a:r>
          </a:p>
        </p:txBody>
      </p:sp>
      <p:pic>
        <p:nvPicPr>
          <p:cNvPr id="16" name="run2307ev5025">
            <a:hlinkClick r:id="" action="ppaction://media"/>
            <a:extLst>
              <a:ext uri="{FF2B5EF4-FFF2-40B4-BE49-F238E27FC236}">
                <a16:creationId xmlns:a16="http://schemas.microsoft.com/office/drawing/2014/main" id="{E865B928-B70C-4FBF-9CA9-ED054C1153A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33290" y="965951"/>
            <a:ext cx="3377245" cy="5055337"/>
          </a:xfrm>
          <a:prstGeom prst="rect">
            <a:avLst/>
          </a:prstGeom>
        </p:spPr>
      </p:pic>
      <p:sp>
        <p:nvSpPr>
          <p:cNvPr id="17" name="Rectangle 11">
            <a:extLst>
              <a:ext uri="{FF2B5EF4-FFF2-40B4-BE49-F238E27FC236}">
                <a16:creationId xmlns:a16="http://schemas.microsoft.com/office/drawing/2014/main" id="{90FB64EF-0037-4444-B127-6E735C612CBF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signatures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14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171F9C9A-AF1A-4B35-9D39-04A5C97D4E8C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Focusing on the observation of High Energy Neutrinos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75D39AFE-5B91-4854-A6A6-DA3237CC7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578" y="949374"/>
            <a:ext cx="53292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>
                <a:solidFill>
                  <a:srgbClr val="FF0000"/>
                </a:solidFill>
              </a:rPr>
              <a:t>  Muon Energy Reconstruction</a:t>
            </a:r>
            <a:endParaRPr lang="el-GR" alt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CE6F0748-3C91-46CC-AA6D-599A478D0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8" y="1457815"/>
            <a:ext cx="7864619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0000"/>
                </a:solidFill>
              </a:rPr>
              <a:t> muon energy estimation: critical for differentiating muons from neutrinos originating from astrophysical sources from muons and neutrinos generated in the atmosphere</a:t>
            </a:r>
            <a:r>
              <a:rPr lang="en-US" altLang="en-US" dirty="0"/>
              <a:t> </a:t>
            </a:r>
            <a:endParaRPr lang="el-GR" altLang="en-US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639AD20E-CFEC-46BC-BE48-83447740D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451" y="4085464"/>
            <a:ext cx="3368675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A8D29E28-FA06-4E67-9291-BAF2078B5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78" y="2573990"/>
            <a:ext cx="2286000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" name="16 - TextBox">
            <a:extLst>
              <a:ext uri="{FF2B5EF4-FFF2-40B4-BE49-F238E27FC236}">
                <a16:creationId xmlns:a16="http://schemas.microsoft.com/office/drawing/2014/main" id="{CE3A5FC9-B577-4735-A778-33625F38B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0818" y="3984738"/>
            <a:ext cx="3786187" cy="203200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C00000"/>
                </a:solidFill>
              </a:rPr>
              <a:t>For a reliable estimation of the muon energy a containment selection is applied: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>
                <a:solidFill>
                  <a:srgbClr val="C00000"/>
                </a:solidFill>
              </a:rPr>
              <a:t> a minimum track length in the instrumented volume is required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>
                <a:solidFill>
                  <a:srgbClr val="C00000"/>
                </a:solidFill>
              </a:rPr>
              <a:t> a maximum contribution of boarder strings is allowed  </a:t>
            </a:r>
            <a:endParaRPr lang="en-GB" altLang="en-US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31C428-95DD-48F6-A51B-3505510B1F56}"/>
              </a:ext>
            </a:extLst>
          </p:cNvPr>
          <p:cNvSpPr txBox="1"/>
          <p:nvPr/>
        </p:nvSpPr>
        <p:spPr>
          <a:xfrm>
            <a:off x="4729650" y="3846782"/>
            <a:ext cx="1103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ICECUBE</a:t>
            </a:r>
          </a:p>
        </p:txBody>
      </p:sp>
    </p:spTree>
    <p:extLst>
      <p:ext uri="{BB962C8B-B14F-4D97-AF65-F5344CB8AC3E}">
        <p14:creationId xmlns:p14="http://schemas.microsoft.com/office/powerpoint/2010/main" val="3093465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171F9C9A-AF1A-4B35-9D39-04A5C97D4E8C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Energy Reconstruction: ERENN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10 - TextBox">
            <a:extLst>
              <a:ext uri="{FF2B5EF4-FFF2-40B4-BE49-F238E27FC236}">
                <a16:creationId xmlns:a16="http://schemas.microsoft.com/office/drawing/2014/main" id="{70342A3F-7181-4C06-9774-6477E1900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93" y="991762"/>
            <a:ext cx="4703558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700" dirty="0">
                <a:solidFill>
                  <a:srgbClr val="002060"/>
                </a:solidFill>
              </a:rPr>
              <a:t>A MLP Neural Network has been trained using information :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1700" dirty="0">
                <a:solidFill>
                  <a:srgbClr val="002060"/>
                </a:solidFill>
              </a:rPr>
              <a:t> number of  PMTs with signal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1700" dirty="0">
                <a:solidFill>
                  <a:srgbClr val="002060"/>
                </a:solidFill>
              </a:rPr>
              <a:t> Time over threshold in PMTs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1700" dirty="0">
                <a:solidFill>
                  <a:srgbClr val="002060"/>
                </a:solidFill>
              </a:rPr>
              <a:t>  number of OMs with signal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1700" dirty="0">
                <a:solidFill>
                  <a:srgbClr val="002060"/>
                </a:solidFill>
              </a:rPr>
              <a:t> number of PMTs with no signal</a:t>
            </a:r>
            <a:endParaRPr lang="en-GB" altLang="en-US" sz="1700" dirty="0">
              <a:solidFill>
                <a:srgbClr val="002060"/>
              </a:solidFill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F6D16A31-8B14-45E3-998F-42899C397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478" y="1378366"/>
            <a:ext cx="3160484" cy="2677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17D8CE7C-ED82-4D2D-9AF2-CA64A9356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978" y="1373557"/>
            <a:ext cx="3160484" cy="267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id="{D322F7C7-8A9F-4EFE-A33B-1CDA65A16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83" y="4533236"/>
            <a:ext cx="2976364" cy="21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6DF139B0-CDA2-492B-B265-497FDBC63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2851" y="4485051"/>
            <a:ext cx="3046696" cy="2199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14 - TextBox">
            <a:extLst>
              <a:ext uri="{FF2B5EF4-FFF2-40B4-BE49-F238E27FC236}">
                <a16:creationId xmlns:a16="http://schemas.microsoft.com/office/drawing/2014/main" id="{A68289A8-200F-47FE-9445-23B37C607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9574" y="4172392"/>
            <a:ext cx="27146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Energy Resolution: 0.27   </a:t>
            </a:r>
            <a:endParaRPr lang="en-GB" altLang="en-US" sz="1600" dirty="0">
              <a:solidFill>
                <a:srgbClr val="FF0000"/>
              </a:solidFill>
            </a:endParaRPr>
          </a:p>
        </p:txBody>
      </p:sp>
      <p:sp>
        <p:nvSpPr>
          <p:cNvPr id="22" name="14 - TextBox">
            <a:extLst>
              <a:ext uri="{FF2B5EF4-FFF2-40B4-BE49-F238E27FC236}">
                <a16:creationId xmlns:a16="http://schemas.microsoft.com/office/drawing/2014/main" id="{50E39CEA-8205-45C3-97D6-F3184A05B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2212" y="4135568"/>
            <a:ext cx="27393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Energy Resolution: 0.28   </a:t>
            </a:r>
            <a:endParaRPr lang="en-GB" altLang="en-US" sz="1600" dirty="0">
              <a:solidFill>
                <a:srgbClr val="FF0000"/>
              </a:solidFill>
            </a:endParaRPr>
          </a:p>
        </p:txBody>
      </p:sp>
      <p:sp>
        <p:nvSpPr>
          <p:cNvPr id="29" name="15 - TextBox">
            <a:extLst>
              <a:ext uri="{FF2B5EF4-FFF2-40B4-BE49-F238E27FC236}">
                <a16:creationId xmlns:a16="http://schemas.microsoft.com/office/drawing/2014/main" id="{C0E88DF7-3607-4FA1-87DD-28A8701B8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7852" y="980929"/>
            <a:ext cx="24574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events satisfying a containment selection</a:t>
            </a:r>
            <a:endParaRPr lang="en-GB" altLang="en-US" sz="1600" dirty="0">
              <a:solidFill>
                <a:srgbClr val="FF0000"/>
              </a:solidFill>
            </a:endParaRPr>
          </a:p>
        </p:txBody>
      </p:sp>
      <p:sp>
        <p:nvSpPr>
          <p:cNvPr id="30" name="16 - TextBox">
            <a:extLst>
              <a:ext uri="{FF2B5EF4-FFF2-40B4-BE49-F238E27FC236}">
                <a16:creationId xmlns:a16="http://schemas.microsoft.com/office/drawing/2014/main" id="{37EE8E67-970D-4BEA-828F-9568E5A5A0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2212" y="1194064"/>
            <a:ext cx="2571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all reconstructed events</a:t>
            </a:r>
            <a:endParaRPr lang="en-GB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936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171F9C9A-AF1A-4B35-9D39-04A5C97D4E8C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Reconstruction: ERENN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5 - TextBox">
            <a:extLst>
              <a:ext uri="{FF2B5EF4-FFF2-40B4-BE49-F238E27FC236}">
                <a16:creationId xmlns:a16="http://schemas.microsoft.com/office/drawing/2014/main" id="{0D063668-6077-46A7-B696-FAFB65F2F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30300"/>
            <a:ext cx="471389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700" dirty="0">
                <a:solidFill>
                  <a:srgbClr val="FF0000"/>
                </a:solidFill>
              </a:rPr>
              <a:t>Muon energy reconstruction</a:t>
            </a:r>
          </a:p>
          <a:p>
            <a:pPr eaLnBrk="1" hangingPunct="1"/>
            <a:r>
              <a:rPr lang="en-US" altLang="en-US" sz="1700" dirty="0">
                <a:solidFill>
                  <a:srgbClr val="002060"/>
                </a:solidFill>
              </a:rPr>
              <a:t>events satisfying a containment selection</a:t>
            </a:r>
            <a:endParaRPr lang="en-GB" altLang="en-US" sz="1700" dirty="0">
              <a:solidFill>
                <a:srgbClr val="002060"/>
              </a:solidFill>
            </a:endParaRPr>
          </a:p>
        </p:txBody>
      </p:sp>
      <p:sp>
        <p:nvSpPr>
          <p:cNvPr id="15" name="16 - TextBox">
            <a:extLst>
              <a:ext uri="{FF2B5EF4-FFF2-40B4-BE49-F238E27FC236}">
                <a16:creationId xmlns:a16="http://schemas.microsoft.com/office/drawing/2014/main" id="{9E23E999-BB2A-404A-B054-FBD16BBAC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3245" y="1857375"/>
            <a:ext cx="4500562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700" dirty="0">
                <a:solidFill>
                  <a:srgbClr val="FF0000"/>
                </a:solidFill>
              </a:rPr>
              <a:t>Neutrino energy reconstruction</a:t>
            </a:r>
          </a:p>
          <a:p>
            <a:pPr eaLnBrk="1" hangingPunct="1"/>
            <a:r>
              <a:rPr lang="en-US" altLang="en-US" sz="1700" dirty="0">
                <a:solidFill>
                  <a:srgbClr val="002060"/>
                </a:solidFill>
              </a:rPr>
              <a:t>events satisfying a containment selection</a:t>
            </a:r>
            <a:endParaRPr lang="en-GB" altLang="en-US" sz="1700" dirty="0">
              <a:solidFill>
                <a:srgbClr val="002060"/>
              </a:solidFill>
            </a:endParaRPr>
          </a:p>
          <a:p>
            <a:pPr eaLnBrk="1" hangingPunct="1"/>
            <a:r>
              <a:rPr lang="en-US" altLang="en-US" sz="1700" dirty="0">
                <a:solidFill>
                  <a:srgbClr val="002060"/>
                </a:solidFill>
              </a:rPr>
              <a:t>and have the interaction vertex inside a fiducial volume (atmospheric muon background rejection is applied)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C206C735-D62D-41B9-AA61-AB9F8D3C3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05" y="1777550"/>
            <a:ext cx="4071937" cy="351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0D0C0529-6039-4880-BB75-3FC2EF6D1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257" y="3201988"/>
            <a:ext cx="4108771" cy="349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0177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171F9C9A-AF1A-4B35-9D39-04A5C97D4E8C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Reconstruction: ERENN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C37C01-8910-4B7F-9690-E785FC45511E}"/>
              </a:ext>
            </a:extLst>
          </p:cNvPr>
          <p:cNvSpPr txBox="1"/>
          <p:nvPr/>
        </p:nvSpPr>
        <p:spPr>
          <a:xfrm>
            <a:off x="409906" y="1986454"/>
            <a:ext cx="11020097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Internal note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KM3NeT official analysis/results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PhD E. </a:t>
            </a:r>
            <a:r>
              <a:rPr lang="en-US" dirty="0" err="1"/>
              <a:t>Drakopoulou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Published in 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“Letter of Intent for KM3NeT 2.0”, </a:t>
            </a:r>
            <a:r>
              <a:rPr lang="en-GB" dirty="0"/>
              <a:t>Published in </a:t>
            </a:r>
            <a:r>
              <a:rPr lang="en-GB" dirty="0" err="1"/>
              <a:t>J.Phys</a:t>
            </a:r>
            <a:r>
              <a:rPr lang="en-GB" dirty="0"/>
              <a:t>. G43 (2016) no.8, 084001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“Muon and neutrino energy reconstruction for KM3NeT”, Published in EPJ Web Conf.  121(2016) 05009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“Energy reconstruction of high energy muon and neutrino events in KM3NeT”, Published in EPJ Web Conf. 116(2016) 02001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“Muon track reconstruction and muon energy estimate in the KM3NeT/ARCA detector”, Published in </a:t>
            </a:r>
            <a:r>
              <a:rPr lang="en-GB" dirty="0" err="1"/>
              <a:t>PoS</a:t>
            </a:r>
            <a:r>
              <a:rPr lang="en-GB" dirty="0"/>
              <a:t> ICRC2015(2016) 1114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“Muon and Neutrino Energy Reconstruction for KM3NeT”,  Published in </a:t>
            </a:r>
            <a:r>
              <a:rPr lang="en-GB" dirty="0" err="1"/>
              <a:t>PoS</a:t>
            </a:r>
            <a:r>
              <a:rPr lang="en-GB" dirty="0"/>
              <a:t> NEUTEL2015 (2015) 071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423FB5-1DAA-4F13-A866-988D9FBF33E8}"/>
              </a:ext>
            </a:extLst>
          </p:cNvPr>
          <p:cNvSpPr txBox="1"/>
          <p:nvPr/>
        </p:nvSpPr>
        <p:spPr>
          <a:xfrm>
            <a:off x="394139" y="1623848"/>
            <a:ext cx="305851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This work:</a:t>
            </a:r>
          </a:p>
        </p:txBody>
      </p:sp>
    </p:spTree>
    <p:extLst>
      <p:ext uri="{BB962C8B-B14F-4D97-AF65-F5344CB8AC3E}">
        <p14:creationId xmlns:p14="http://schemas.microsoft.com/office/powerpoint/2010/main" val="1872226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69EB70BF-A1C7-4596-8BF2-A2922D78734C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85372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ARCA: reconstruction performance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FA8B493B-C23C-4A2E-8284-486750D45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021" y="1360488"/>
            <a:ext cx="407987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KM3NeT_logo_web_no_shade.gif">
            <a:extLst>
              <a:ext uri="{FF2B5EF4-FFF2-40B4-BE49-F238E27FC236}">
                <a16:creationId xmlns:a16="http://schemas.microsoft.com/office/drawing/2014/main" id="{F729DD18-6B60-4271-95A5-757402A4EA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171" y="692150"/>
            <a:ext cx="7461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3811F805-0F87-492B-BAA8-B459ACDFE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57313"/>
            <a:ext cx="394493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2E5D087A-110C-477A-A7C4-D49BEC653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6803" y="1703721"/>
            <a:ext cx="2303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angular resolution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0362640C-8E9C-4A3D-9E77-89B3D1799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391025"/>
            <a:ext cx="3351213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FBC4A2B2-5BC1-4232-A106-B01B8F1F09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631" y="4331065"/>
            <a:ext cx="2576465" cy="235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A887189B-B4F7-4BC6-AA61-572BFF1CB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63" y="755650"/>
            <a:ext cx="801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2060"/>
                </a:solidFill>
              </a:rPr>
              <a:t>CC </a:t>
            </a:r>
            <a:r>
              <a:rPr lang="el-GR" altLang="en-US" sz="1800" b="1">
                <a:solidFill>
                  <a:srgbClr val="002060"/>
                </a:solidFill>
              </a:rPr>
              <a:t>ν</a:t>
            </a:r>
            <a:r>
              <a:rPr lang="el-GR" altLang="en-US" sz="1200" b="1">
                <a:solidFill>
                  <a:srgbClr val="002060"/>
                </a:solidFill>
              </a:rPr>
              <a:t>μ</a:t>
            </a:r>
            <a:endParaRPr lang="en-US" altLang="en-US" sz="1200" b="1">
              <a:solidFill>
                <a:srgbClr val="002060"/>
              </a:solidFill>
            </a:endParaRP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7FE03224-23DD-4D9B-9CF7-8D35822D5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752" y="766763"/>
            <a:ext cx="10620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2060"/>
                </a:solidFill>
              </a:rPr>
              <a:t>NC </a:t>
            </a:r>
            <a:r>
              <a:rPr lang="el-GR" altLang="en-US" sz="1800" b="1" dirty="0">
                <a:solidFill>
                  <a:srgbClr val="002060"/>
                </a:solidFill>
              </a:rPr>
              <a:t>ν</a:t>
            </a:r>
            <a:r>
              <a:rPr lang="en-US" altLang="en-US" sz="1200" b="1" dirty="0">
                <a:solidFill>
                  <a:srgbClr val="002060"/>
                </a:solidFill>
              </a:rPr>
              <a:t>all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2060"/>
                </a:solidFill>
              </a:rPr>
              <a:t>CC </a:t>
            </a:r>
            <a:r>
              <a:rPr lang="el-GR" altLang="en-US" sz="1800" b="1" dirty="0">
                <a:solidFill>
                  <a:srgbClr val="002060"/>
                </a:solidFill>
              </a:rPr>
              <a:t>ν</a:t>
            </a:r>
            <a:r>
              <a:rPr lang="en-US" altLang="en-US" sz="1200" b="1" dirty="0">
                <a:solidFill>
                  <a:srgbClr val="002060"/>
                </a:solidFill>
              </a:rPr>
              <a:t>e</a:t>
            </a:r>
            <a:endParaRPr lang="en-US" altLang="en-US" sz="1800" b="1" dirty="0">
              <a:solidFill>
                <a:srgbClr val="002060"/>
              </a:solidFill>
            </a:endParaRP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72DCFF05-1E96-4AD3-9D00-DCE142917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3753" y="4232115"/>
            <a:ext cx="2301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energy resolution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11D817BB-4DDE-4983-B74B-EBC13CEA78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2399" y="1628775"/>
            <a:ext cx="647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 2°</a:t>
            </a: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DF9891A6-EBF9-48BE-B2AF-ACA6B1FF1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8852" y="6165850"/>
            <a:ext cx="9826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5%</a:t>
            </a:r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9D8655F2-4122-4400-AEF9-324937AC0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6227763"/>
            <a:ext cx="2201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BR" alt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0.27 Log E (E&gt;10 TeV)</a:t>
            </a:r>
            <a:endParaRPr lang="en-US" altLang="en-US" sz="1800" b="1" dirty="0">
              <a:solidFill>
                <a:srgbClr val="FF0000"/>
              </a:solidFill>
            </a:endParaRP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65E993A3-6564-447C-980F-CA65262BB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4292600"/>
            <a:ext cx="773113" cy="3397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chemeClr val="bg1"/>
                </a:solidFill>
              </a:rPr>
              <a:t>LoI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1A4189-8822-42F9-A3A8-88BB11DF895C}"/>
              </a:ext>
            </a:extLst>
          </p:cNvPr>
          <p:cNvSpPr txBox="1"/>
          <p:nvPr/>
        </p:nvSpPr>
        <p:spPr>
          <a:xfrm rot="16200000">
            <a:off x="6810046" y="4500344"/>
            <a:ext cx="130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E</a:t>
            </a:r>
            <a:r>
              <a:rPr lang="en-US" sz="1400" baseline="-25000" dirty="0" err="1"/>
              <a:t>reco</a:t>
            </a:r>
            <a:r>
              <a:rPr lang="en-US" sz="1400" dirty="0"/>
              <a:t> / E</a:t>
            </a:r>
            <a:r>
              <a:rPr lang="el-GR" sz="1400" baseline="-25000" dirty="0"/>
              <a:t>ν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459B4-4A3B-4F61-AE63-B61C43F419FE}"/>
              </a:ext>
            </a:extLst>
          </p:cNvPr>
          <p:cNvSpPr txBox="1"/>
          <p:nvPr/>
        </p:nvSpPr>
        <p:spPr>
          <a:xfrm>
            <a:off x="9225959" y="6496128"/>
            <a:ext cx="1303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r>
              <a:rPr lang="el-GR" sz="1200" baseline="-25000" dirty="0"/>
              <a:t>ν</a:t>
            </a:r>
            <a:r>
              <a:rPr lang="en-US" sz="1200" baseline="-25000" dirty="0"/>
              <a:t> </a:t>
            </a:r>
            <a:r>
              <a:rPr lang="en-US" sz="1200" dirty="0"/>
              <a:t>[GeV]</a:t>
            </a:r>
          </a:p>
        </p:txBody>
      </p:sp>
    </p:spTree>
    <p:extLst>
      <p:ext uri="{BB962C8B-B14F-4D97-AF65-F5344CB8AC3E}">
        <p14:creationId xmlns:p14="http://schemas.microsoft.com/office/powerpoint/2010/main" val="2722689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171F9C9A-AF1A-4B35-9D39-04A5C97D4E8C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IceCube</a:t>
            </a:r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high energy neutrino analysis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6DFA41F9-7D23-4414-B197-F64524D02A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955675"/>
            <a:ext cx="6229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FF0000"/>
                </a:solidFill>
              </a:rPr>
              <a:t> what have we learnt (so far) from </a:t>
            </a:r>
            <a:r>
              <a:rPr lang="en-US" altLang="en-US" sz="2000" b="1" dirty="0" err="1">
                <a:solidFill>
                  <a:srgbClr val="FF0000"/>
                </a:solidFill>
              </a:rPr>
              <a:t>IceCube</a:t>
            </a:r>
            <a:endParaRPr lang="el-GR" alt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A19893C1-1B4D-4F71-994F-821B583E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4019" y="1700213"/>
            <a:ext cx="64748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1054F"/>
                </a:solidFill>
              </a:rPr>
              <a:t>In 2013 IceCube discovered a high-energy diffuse flux of neutrino events with E 30TeV – few PeV of cosmic origin </a:t>
            </a:r>
          </a:p>
        </p:txBody>
      </p:sp>
      <p:pic>
        <p:nvPicPr>
          <p:cNvPr id="8" name="Picture 2" descr="medium">
            <a:extLst>
              <a:ext uri="{FF2B5EF4-FFF2-40B4-BE49-F238E27FC236}">
                <a16:creationId xmlns:a16="http://schemas.microsoft.com/office/drawing/2014/main" id="{D71BDC21-08B6-4447-BA5D-40D278702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55" y="1584206"/>
            <a:ext cx="40100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3 - TextBox">
            <a:extLst>
              <a:ext uri="{FF2B5EF4-FFF2-40B4-BE49-F238E27FC236}">
                <a16:creationId xmlns:a16="http://schemas.microsoft.com/office/drawing/2014/main" id="{E8C55C26-8338-4299-B6F8-EE9FDAFBF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0946" y="1891973"/>
            <a:ext cx="1285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/>
              <a:t>ICECUBE</a:t>
            </a:r>
            <a:endParaRPr lang="en-GB" alt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0A3339-852C-405D-B184-4761E8AE5279}"/>
              </a:ext>
            </a:extLst>
          </p:cNvPr>
          <p:cNvSpPr txBox="1"/>
          <p:nvPr/>
        </p:nvSpPr>
        <p:spPr>
          <a:xfrm>
            <a:off x="1839919" y="4597291"/>
            <a:ext cx="836037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excess in both track and cascade channels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spectral index for different classes of events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prompt component from charm decays observed</a:t>
            </a:r>
          </a:p>
        </p:txBody>
      </p:sp>
      <p:sp>
        <p:nvSpPr>
          <p:cNvPr id="11" name="21 - TextBox">
            <a:extLst>
              <a:ext uri="{FF2B5EF4-FFF2-40B4-BE49-F238E27FC236}">
                <a16:creationId xmlns:a16="http://schemas.microsoft.com/office/drawing/2014/main" id="{6BD09DC9-C008-49C8-9198-BBE590716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0504" y="2852738"/>
            <a:ext cx="4752975" cy="5842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/>
              <a:t>interaction vertex inside the detector used to suppress the atmospheric muon background  </a:t>
            </a:r>
            <a:endParaRPr lang="en-GB" altLang="en-US" sz="1600" b="1" dirty="0"/>
          </a:p>
        </p:txBody>
      </p:sp>
      <p:sp>
        <p:nvSpPr>
          <p:cNvPr id="12" name="11 - TextBox">
            <a:extLst>
              <a:ext uri="{FF2B5EF4-FFF2-40B4-BE49-F238E27FC236}">
                <a16:creationId xmlns:a16="http://schemas.microsoft.com/office/drawing/2014/main" id="{8750F30C-E1F0-42BD-AEBF-C6CFFD737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957" y="6003053"/>
            <a:ext cx="7030867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99"/>
                </a:solidFill>
              </a:rPr>
              <a:t>Ensure that KM3NeT can detect an “ICECUBE-like” signal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99"/>
                </a:solidFill>
              </a:rPr>
              <a:t>How fast?</a:t>
            </a:r>
            <a:endParaRPr lang="en-GB" altLang="en-US" sz="1800" b="1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080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D400754E-B652-49CA-ABDE-869057ED7B89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IceCube</a:t>
            </a:r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high energy neutrino analysis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F437FBD-8A81-4823-8807-40C54A539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13" y="1032155"/>
            <a:ext cx="77597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F3893787-E711-4665-A48C-8A0EF8F00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4936" y="5811293"/>
            <a:ext cx="94756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600" b="1" dirty="0"/>
              <a:t>through-going tracks (Northern hemisphere).  spectrum: E</a:t>
            </a:r>
            <a:r>
              <a:rPr lang="it-IT" altLang="en-US" sz="2000" b="1" baseline="30000" dirty="0"/>
              <a:t>-2.13</a:t>
            </a:r>
            <a:r>
              <a:rPr lang="it-IT" altLang="en-US" sz="16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it-IT" altLang="en-US" sz="1600" b="1" dirty="0"/>
              <a:t>HESE (tracks and showers). E &gt; 30 TeV up to 2 PeV. spectrum: E</a:t>
            </a:r>
            <a:r>
              <a:rPr lang="it-IT" altLang="en-US" sz="2000" b="1" baseline="30000" dirty="0"/>
              <a:t>-2.5</a:t>
            </a:r>
            <a:r>
              <a:rPr lang="it-IT" altLang="en-US" sz="16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it-IT" altLang="en-US" sz="1600" b="1" dirty="0"/>
              <a:t>Above 100 TeV the HESE sample in agreement with the through-going tracks sample.</a:t>
            </a:r>
          </a:p>
        </p:txBody>
      </p:sp>
    </p:spTree>
    <p:extLst>
      <p:ext uri="{BB962C8B-B14F-4D97-AF65-F5344CB8AC3E}">
        <p14:creationId xmlns:p14="http://schemas.microsoft.com/office/powerpoint/2010/main" val="213578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>
            <a:extLst>
              <a:ext uri="{FF2B5EF4-FFF2-40B4-BE49-F238E27FC236}">
                <a16:creationId xmlns:a16="http://schemas.microsoft.com/office/drawing/2014/main" id="{84125485-A3B6-4524-A35D-827B8207B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60" y="802189"/>
            <a:ext cx="5329238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AE1C27D5-85DF-46AE-800A-C2689800A7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5805488"/>
            <a:ext cx="2736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</a:rPr>
              <a:t>neutrinos: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</a:rPr>
              <a:t>  unique messengers</a:t>
            </a:r>
            <a:endParaRPr lang="el-GR" altLang="en-US" sz="1600" b="1" dirty="0">
              <a:solidFill>
                <a:srgbClr val="FF0000"/>
              </a:solidFill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D702FA5-13F0-4115-96B0-FB9F3CAFA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15" y="3423946"/>
            <a:ext cx="8964613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l-GR" altLang="en-US" sz="1700" dirty="0">
                <a:solidFill>
                  <a:srgbClr val="FF0066"/>
                </a:solidFill>
              </a:rPr>
              <a:t>ν  </a:t>
            </a:r>
            <a:r>
              <a:rPr lang="en-US" altLang="en-US" sz="1700" dirty="0">
                <a:solidFill>
                  <a:srgbClr val="A50021"/>
                </a:solidFill>
              </a:rPr>
              <a:t>and</a:t>
            </a:r>
            <a:r>
              <a:rPr lang="en-US" altLang="en-US" sz="1700" dirty="0"/>
              <a:t> </a:t>
            </a:r>
            <a:r>
              <a:rPr lang="el-GR" altLang="en-US" sz="1700" dirty="0">
                <a:solidFill>
                  <a:srgbClr val="000099"/>
                </a:solidFill>
              </a:rPr>
              <a:t>γ</a:t>
            </a:r>
            <a:r>
              <a:rPr lang="en-US" altLang="en-US" sz="1700" dirty="0">
                <a:solidFill>
                  <a:srgbClr val="000099"/>
                </a:solidFill>
              </a:rPr>
              <a:t> </a:t>
            </a:r>
            <a:r>
              <a:rPr lang="en-US" altLang="en-US" sz="1700" dirty="0">
                <a:solidFill>
                  <a:srgbClr val="A50021"/>
                </a:solidFill>
              </a:rPr>
              <a:t>produced in the interaction of high energy nucleons with matter or radiation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289F67D5-B483-4B0B-8744-B60580C622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08500"/>
            <a:ext cx="9144000" cy="323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500" dirty="0"/>
              <a:t>cosmic ray acceleration yields</a:t>
            </a:r>
            <a:r>
              <a:rPr lang="en-US" altLang="en-US" sz="1500" dirty="0">
                <a:solidFill>
                  <a:srgbClr val="A50021"/>
                </a:solidFill>
              </a:rPr>
              <a:t> </a:t>
            </a:r>
            <a:r>
              <a:rPr lang="en-US" altLang="en-US" sz="1500" dirty="0">
                <a:solidFill>
                  <a:srgbClr val="FF0066"/>
                </a:solidFill>
              </a:rPr>
              <a:t>neutrinos</a:t>
            </a:r>
            <a:r>
              <a:rPr lang="en-US" altLang="en-US" sz="1500" dirty="0">
                <a:solidFill>
                  <a:srgbClr val="A50021"/>
                </a:solidFill>
              </a:rPr>
              <a:t> </a:t>
            </a:r>
            <a:r>
              <a:rPr lang="en-US" altLang="en-US" sz="1500" dirty="0"/>
              <a:t>and</a:t>
            </a:r>
            <a:r>
              <a:rPr lang="en-US" altLang="en-US" sz="1500" dirty="0">
                <a:solidFill>
                  <a:srgbClr val="A50021"/>
                </a:solidFill>
              </a:rPr>
              <a:t> </a:t>
            </a:r>
            <a:r>
              <a:rPr lang="en-US" altLang="en-US" sz="1500" dirty="0">
                <a:solidFill>
                  <a:srgbClr val="000099"/>
                </a:solidFill>
              </a:rPr>
              <a:t>gammas</a:t>
            </a:r>
            <a:r>
              <a:rPr lang="en-US" altLang="en-US" sz="1500" dirty="0">
                <a:solidFill>
                  <a:srgbClr val="A50021"/>
                </a:solidFill>
              </a:rPr>
              <a:t> </a:t>
            </a:r>
            <a:r>
              <a:rPr lang="en-US" altLang="en-US" sz="1500" dirty="0"/>
              <a:t>with similar abundance and energy spectra</a:t>
            </a:r>
            <a:endParaRPr lang="el-GR" altLang="en-US" sz="1500" dirty="0"/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6AC6612B-ACC3-4F45-9723-51CFFAA1A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834" y="3652842"/>
            <a:ext cx="470396" cy="344149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id="{F414E914-8DCF-4B9F-81CD-DCA184200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4075447"/>
            <a:ext cx="1584325" cy="453691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0" name="Oval 8">
            <a:extLst>
              <a:ext uri="{FF2B5EF4-FFF2-40B4-BE49-F238E27FC236}">
                <a16:creationId xmlns:a16="http://schemas.microsoft.com/office/drawing/2014/main" id="{8A237052-F5C2-4BBA-8F45-257795818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470" y="3684926"/>
            <a:ext cx="654844" cy="374478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graphicFrame>
        <p:nvGraphicFramePr>
          <p:cNvPr id="11" name="Object 9">
            <a:extLst>
              <a:ext uri="{FF2B5EF4-FFF2-40B4-BE49-F238E27FC236}">
                <a16:creationId xmlns:a16="http://schemas.microsoft.com/office/drawing/2014/main" id="{DE347ABA-3EE7-4BDB-A39B-E79B0A6CBD99}"/>
              </a:ext>
            </a:extLst>
          </p:cNvPr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94077986"/>
              </p:ext>
            </p:extLst>
          </p:nvPr>
        </p:nvGraphicFramePr>
        <p:xfrm>
          <a:off x="772860" y="3700969"/>
          <a:ext cx="3897565" cy="374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0" name="Equation" r:id="rId4" imgW="2514596" imgH="133214" progId="Equation.DSMT4">
                  <p:embed/>
                </p:oleObj>
              </mc:Choice>
              <mc:Fallback>
                <p:oleObj name="Equation" r:id="rId4" imgW="2514596" imgH="133214" progId="Equation.DSMT4">
                  <p:embed/>
                  <p:pic>
                    <p:nvPicPr>
                      <p:cNvPr id="5129" name="Object 9">
                        <a:extLst>
                          <a:ext uri="{FF2B5EF4-FFF2-40B4-BE49-F238E27FC236}">
                            <a16:creationId xmlns:a16="http://schemas.microsoft.com/office/drawing/2014/main" id="{B934A8FF-F0A5-4604-B89D-F40EAA4EEE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860" y="3700969"/>
                        <a:ext cx="3897565" cy="3744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0">
            <a:extLst>
              <a:ext uri="{FF2B5EF4-FFF2-40B4-BE49-F238E27FC236}">
                <a16:creationId xmlns:a16="http://schemas.microsoft.com/office/drawing/2014/main" id="{7AB7EF6E-8EF2-4D4F-B1DE-31A95FE74D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957211"/>
              </p:ext>
            </p:extLst>
          </p:nvPr>
        </p:nvGraphicFramePr>
        <p:xfrm>
          <a:off x="3201068" y="4005263"/>
          <a:ext cx="1397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1" name="Equation" r:id="rId6" imgW="19134" imgH="76232" progId="Equation.3">
                  <p:embed/>
                </p:oleObj>
              </mc:Choice>
              <mc:Fallback>
                <p:oleObj name="Equation" r:id="rId6" imgW="19134" imgH="76232" progId="Equation.3">
                  <p:embed/>
                  <p:pic>
                    <p:nvPicPr>
                      <p:cNvPr id="5130" name="Object 10">
                        <a:extLst>
                          <a:ext uri="{FF2B5EF4-FFF2-40B4-BE49-F238E27FC236}">
                            <a16:creationId xmlns:a16="http://schemas.microsoft.com/office/drawing/2014/main" id="{A7C0969E-710A-4241-A6D3-9E8A8DF71A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1068" y="4005263"/>
                        <a:ext cx="139700" cy="20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1">
            <a:extLst>
              <a:ext uri="{FF2B5EF4-FFF2-40B4-BE49-F238E27FC236}">
                <a16:creationId xmlns:a16="http://schemas.microsoft.com/office/drawing/2014/main" id="{2187D67B-3D25-41C2-90F5-79BB9CB609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535663"/>
              </p:ext>
            </p:extLst>
          </p:nvPr>
        </p:nvGraphicFramePr>
        <p:xfrm>
          <a:off x="3193570" y="4104774"/>
          <a:ext cx="1790345" cy="36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2" name="Equation" r:id="rId8" imgW="1123934" imgH="133214" progId="Equation.DSMT4">
                  <p:embed/>
                </p:oleObj>
              </mc:Choice>
              <mc:Fallback>
                <p:oleObj name="Equation" r:id="rId8" imgW="1123934" imgH="133214" progId="Equation.DSMT4">
                  <p:embed/>
                  <p:pic>
                    <p:nvPicPr>
                      <p:cNvPr id="5131" name="Object 11">
                        <a:extLst>
                          <a:ext uri="{FF2B5EF4-FFF2-40B4-BE49-F238E27FC236}">
                            <a16:creationId xmlns:a16="http://schemas.microsoft.com/office/drawing/2014/main" id="{7036BD27-15CD-46C1-AAF6-BCB16B401CA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3570" y="4104774"/>
                        <a:ext cx="1790345" cy="36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2">
            <a:extLst>
              <a:ext uri="{FF2B5EF4-FFF2-40B4-BE49-F238E27FC236}">
                <a16:creationId xmlns:a16="http://schemas.microsoft.com/office/drawing/2014/main" id="{D7BC4922-9164-47C2-9811-63297A22D4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921407"/>
              </p:ext>
            </p:extLst>
          </p:nvPr>
        </p:nvGraphicFramePr>
        <p:xfrm>
          <a:off x="5871410" y="3614997"/>
          <a:ext cx="2444961" cy="326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3" name="Equation" r:id="rId10" imgW="1590804" imgH="104723" progId="Equation.DSMT4">
                  <p:embed/>
                </p:oleObj>
              </mc:Choice>
              <mc:Fallback>
                <p:oleObj name="Equation" r:id="rId10" imgW="1590804" imgH="104723" progId="Equation.DSMT4">
                  <p:embed/>
                  <p:pic>
                    <p:nvPicPr>
                      <p:cNvPr id="177164" name="Object 12">
                        <a:extLst>
                          <a:ext uri="{FF2B5EF4-FFF2-40B4-BE49-F238E27FC236}">
                            <a16:creationId xmlns:a16="http://schemas.microsoft.com/office/drawing/2014/main" id="{7EC4A7D1-F5F3-4175-85E2-DA3C92D4C0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1410" y="3614997"/>
                        <a:ext cx="2444961" cy="326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3">
            <a:extLst>
              <a:ext uri="{FF2B5EF4-FFF2-40B4-BE49-F238E27FC236}">
                <a16:creationId xmlns:a16="http://schemas.microsoft.com/office/drawing/2014/main" id="{1C79D03B-4D9A-4F85-8E9E-B0AD18935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7368" y="5661025"/>
            <a:ext cx="8986085" cy="109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5000"/>
              </a:spcBef>
              <a:defRPr/>
            </a:pPr>
            <a:r>
              <a:rPr lang="en-US" altLang="en-US" sz="1500" b="1" dirty="0">
                <a:solidFill>
                  <a:srgbClr val="000066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 no interactions with ambient matter or radiation</a:t>
            </a:r>
          </a:p>
          <a:p>
            <a:pPr eaLnBrk="1" hangingPunct="1">
              <a:lnSpc>
                <a:spcPct val="75000"/>
              </a:lnSpc>
              <a:spcBef>
                <a:spcPct val="55000"/>
              </a:spcBef>
              <a:defRPr/>
            </a:pPr>
            <a:r>
              <a:rPr lang="en-US" altLang="en-US" sz="1500" b="1" dirty="0">
                <a:solidFill>
                  <a:srgbClr val="000066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 no deflection by magnetic fields</a:t>
            </a:r>
          </a:p>
          <a:p>
            <a:pPr eaLnBrk="1" hangingPunct="1">
              <a:lnSpc>
                <a:spcPct val="75000"/>
              </a:lnSpc>
              <a:spcBef>
                <a:spcPct val="55000"/>
              </a:spcBef>
              <a:defRPr/>
            </a:pPr>
            <a:r>
              <a:rPr lang="en-US" altLang="en-US" sz="1500" b="1" dirty="0">
                <a:solidFill>
                  <a:srgbClr val="000066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 information on the internal processes of the astrophysical sources inaccessible through photons or cosmic rays  </a:t>
            </a:r>
            <a:endParaRPr lang="el-GR" altLang="en-US" sz="1500" b="1" dirty="0">
              <a:solidFill>
                <a:srgbClr val="000066"/>
              </a:solidFill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6" name="Text Box 14">
            <a:extLst>
              <a:ext uri="{FF2B5EF4-FFF2-40B4-BE49-F238E27FC236}">
                <a16:creationId xmlns:a16="http://schemas.microsoft.com/office/drawing/2014/main" id="{DCE03024-BD74-4F6B-97E2-342E26AD2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1780" y="4937960"/>
            <a:ext cx="8351838" cy="641350"/>
          </a:xfrm>
          <a:prstGeom prst="rect">
            <a:avLst/>
          </a:prstGeom>
          <a:solidFill>
            <a:srgbClr val="D3EBED"/>
          </a:solidFill>
          <a:ln w="28575">
            <a:solidFill>
              <a:srgbClr val="D3EBED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en-US" sz="1700" b="1" dirty="0">
                <a:solidFill>
                  <a:srgbClr val="FF0000"/>
                </a:solidFill>
              </a:rPr>
              <a:t>origin of UHE cosmic rays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en-US" sz="1700" b="1" dirty="0">
                <a:solidFill>
                  <a:srgbClr val="FF0000"/>
                </a:solidFill>
              </a:rPr>
              <a:t>production mechanism of HE gamma-rays (hadronic or leptonic)</a:t>
            </a:r>
            <a:endParaRPr lang="el-GR" altLang="en-US" sz="1700" b="1" dirty="0">
              <a:solidFill>
                <a:srgbClr val="FF0000"/>
              </a:solidFill>
            </a:endParaRP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3C197B24-3D9C-49A7-909D-86106AEBDB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12157074" cy="649288"/>
          </a:xfr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/>
            <a:r>
              <a:rPr lang="en-US" altLang="en-US" sz="2400" b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Exploring the High Energy Universe </a:t>
            </a:r>
            <a:endParaRPr lang="el-GR" altLang="en-US" sz="2400" b="1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58FAEF-2EC6-46F1-9351-AD06DB0B8951}"/>
              </a:ext>
            </a:extLst>
          </p:cNvPr>
          <p:cNvSpPr txBox="1"/>
          <p:nvPr/>
        </p:nvSpPr>
        <p:spPr>
          <a:xfrm>
            <a:off x="7835462" y="1116217"/>
            <a:ext cx="3760134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Messengers</a:t>
            </a: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8C9B3636-015B-400B-BD9E-407ADB87A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462" y="1501315"/>
            <a:ext cx="3760134" cy="338554"/>
          </a:xfrm>
          <a:prstGeom prst="rect">
            <a:avLst/>
          </a:prstGeom>
          <a:solidFill>
            <a:srgbClr val="FFFF99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66"/>
                </a:solidFill>
              </a:rPr>
              <a:t>Cosmic rays      Photons</a:t>
            </a:r>
          </a:p>
        </p:txBody>
      </p:sp>
      <p:sp>
        <p:nvSpPr>
          <p:cNvPr id="20" name="TextBox 18">
            <a:extLst>
              <a:ext uri="{FF2B5EF4-FFF2-40B4-BE49-F238E27FC236}">
                <a16:creationId xmlns:a16="http://schemas.microsoft.com/office/drawing/2014/main" id="{F60C45B8-3B04-4863-A729-E59D4B711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462" y="1816865"/>
            <a:ext cx="3760134" cy="338554"/>
          </a:xfrm>
          <a:prstGeom prst="rect">
            <a:avLst/>
          </a:prstGeom>
          <a:solidFill>
            <a:srgbClr val="FFFF99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66"/>
                </a:solidFill>
              </a:rPr>
              <a:t>  Neutrinos     Gravitational Waves</a:t>
            </a:r>
          </a:p>
        </p:txBody>
      </p:sp>
    </p:spTree>
    <p:extLst>
      <p:ext uri="{BB962C8B-B14F-4D97-AF65-F5344CB8AC3E}">
        <p14:creationId xmlns:p14="http://schemas.microsoft.com/office/powerpoint/2010/main" val="246336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Εικόνα 7">
            <a:extLst>
              <a:ext uri="{FF2B5EF4-FFF2-40B4-BE49-F238E27FC236}">
                <a16:creationId xmlns:a16="http://schemas.microsoft.com/office/drawing/2014/main" id="{FCCD8053-8AE2-43CC-89EF-CFB4355B25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49462" y="3484189"/>
            <a:ext cx="4193628" cy="3022779"/>
          </a:xfrm>
          <a:prstGeom prst="rect">
            <a:avLst/>
          </a:prstGeom>
        </p:spPr>
      </p:pic>
      <p:pic>
        <p:nvPicPr>
          <p:cNvPr id="7" name="Εικόνα 5">
            <a:extLst>
              <a:ext uri="{FF2B5EF4-FFF2-40B4-BE49-F238E27FC236}">
                <a16:creationId xmlns:a16="http://schemas.microsoft.com/office/drawing/2014/main" id="{E1FE787A-42FA-4227-8B8A-72A6C887B5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94498" y="1153716"/>
            <a:ext cx="3583094" cy="2582705"/>
          </a:xfrm>
          <a:prstGeom prst="rect">
            <a:avLst/>
          </a:prstGeom>
        </p:spPr>
      </p:pic>
      <p:sp>
        <p:nvSpPr>
          <p:cNvPr id="4" name="Rectangle 11">
            <a:extLst>
              <a:ext uri="{FF2B5EF4-FFF2-40B4-BE49-F238E27FC236}">
                <a16:creationId xmlns:a16="http://schemas.microsoft.com/office/drawing/2014/main" id="{D400754E-B652-49CA-ABDE-869057ED7B89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Atmospheric Muon Background Rejection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80F80E-4635-436B-9104-16769F4A78BF}"/>
              </a:ext>
            </a:extLst>
          </p:cNvPr>
          <p:cNvSpPr txBox="1"/>
          <p:nvPr/>
        </p:nvSpPr>
        <p:spPr>
          <a:xfrm>
            <a:off x="157643" y="1245468"/>
            <a:ext cx="5596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Containment requirement alone is not enough</a:t>
            </a:r>
          </a:p>
        </p:txBody>
      </p:sp>
      <p:sp>
        <p:nvSpPr>
          <p:cNvPr id="12" name="Θέση κειμένου 2">
            <a:extLst>
              <a:ext uri="{FF2B5EF4-FFF2-40B4-BE49-F238E27FC236}">
                <a16:creationId xmlns:a16="http://schemas.microsoft.com/office/drawing/2014/main" id="{942D2A98-D9A7-48B8-9896-BC970F3E653D}"/>
              </a:ext>
            </a:extLst>
          </p:cNvPr>
          <p:cNvSpPr txBox="1">
            <a:spLocks/>
          </p:cNvSpPr>
          <p:nvPr/>
        </p:nvSpPr>
        <p:spPr>
          <a:xfrm>
            <a:off x="9443550" y="4053983"/>
            <a:ext cx="2711666" cy="2042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3427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3427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34270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3427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3427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buFont typeface="Arial"/>
              <a:buNone/>
            </a:pP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MUPAGE </a:t>
            </a:r>
            <a:r>
              <a:rPr lang="en-US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bundle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10 </a:t>
            </a:r>
            <a:r>
              <a:rPr lang="en-US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250" indent="0">
              <a:buNone/>
            </a:pPr>
            <a:r>
              <a:rPr lang="en-US" sz="1600" dirty="0">
                <a:solidFill>
                  <a:srgbClr val="DC12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MUPAGE </a:t>
            </a:r>
            <a:r>
              <a:rPr lang="en-US" sz="1600" dirty="0" err="1">
                <a:solidFill>
                  <a:srgbClr val="DC12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aseline="-25000" dirty="0" err="1">
                <a:solidFill>
                  <a:srgbClr val="DC12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bundle</a:t>
            </a:r>
            <a:r>
              <a:rPr lang="en-US" sz="1600" dirty="0">
                <a:solidFill>
                  <a:srgbClr val="DC12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50 </a:t>
            </a:r>
            <a:r>
              <a:rPr lang="en-US" sz="1600" dirty="0" err="1">
                <a:solidFill>
                  <a:srgbClr val="DC12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250" indent="0">
              <a:buNone/>
            </a:pPr>
            <a:r>
              <a:rPr lang="el-GR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el-GR" sz="1600" baseline="-250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l-GR" sz="1600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 outside </a:t>
            </a:r>
            <a:r>
              <a:rPr lang="en-US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</a:t>
            </a:r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250" indent="0">
              <a:buNone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el-GR" sz="16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el-GR" sz="1600" baseline="-25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l-G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l-GR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en-US" sz="1600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shower events</a:t>
            </a:r>
          </a:p>
          <a:p>
            <a:pPr marL="95250" indent="0">
              <a:buFont typeface="Arial"/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HEST events</a:t>
            </a:r>
          </a:p>
          <a:p>
            <a:pPr marL="95250" indent="0">
              <a:buFont typeface="Arial"/>
              <a:buNone/>
            </a:pP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5E936A4-A7A1-47D6-BF1B-0584829A1647}"/>
              </a:ext>
            </a:extLst>
          </p:cNvPr>
          <p:cNvCxnSpPr>
            <a:cxnSpLocks/>
          </p:cNvCxnSpPr>
          <p:nvPr/>
        </p:nvCxnSpPr>
        <p:spPr>
          <a:xfrm>
            <a:off x="4209393" y="1640911"/>
            <a:ext cx="3894083" cy="5189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Θέση κειμένου 2">
            <a:extLst>
              <a:ext uri="{FF2B5EF4-FFF2-40B4-BE49-F238E27FC236}">
                <a16:creationId xmlns:a16="http://schemas.microsoft.com/office/drawing/2014/main" id="{71DE5BD5-D1D4-4035-94C4-211211C44D51}"/>
              </a:ext>
            </a:extLst>
          </p:cNvPr>
          <p:cNvSpPr txBox="1">
            <a:spLocks/>
          </p:cNvSpPr>
          <p:nvPr/>
        </p:nvSpPr>
        <p:spPr>
          <a:xfrm>
            <a:off x="5692409" y="6264871"/>
            <a:ext cx="5611463" cy="574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34270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3427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34270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3427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3427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buFont typeface="Arial"/>
              <a:buNone/>
            </a:pPr>
            <a:r>
              <a:rPr lang="en-US" sz="1800" dirty="0"/>
              <a:t>BDT output value for all events not used for training.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848107-B69B-47D8-83FA-8FAB4A71A6E0}"/>
              </a:ext>
            </a:extLst>
          </p:cNvPr>
          <p:cNvSpPr txBox="1"/>
          <p:nvPr/>
        </p:nvSpPr>
        <p:spPr>
          <a:xfrm>
            <a:off x="34924" y="2308491"/>
            <a:ext cx="580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MAMBA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BDT training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5F3F7C-3F61-40E5-ACC3-FCAB1E391157}"/>
              </a:ext>
            </a:extLst>
          </p:cNvPr>
          <p:cNvSpPr txBox="1"/>
          <p:nvPr/>
        </p:nvSpPr>
        <p:spPr>
          <a:xfrm>
            <a:off x="78824" y="3026979"/>
            <a:ext cx="52069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activity in DOMs located at the border areas of the instrumented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Large number of DOMs with hits consistent with the reconstructed track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Activity behind the reconstructed vertex, along the reconstructed track, in an area close to the edge of the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activity behind the reconstructed vertex – indication of neutrino interaction hadronic activity</a:t>
            </a:r>
          </a:p>
        </p:txBody>
      </p:sp>
    </p:spTree>
    <p:extLst>
      <p:ext uri="{BB962C8B-B14F-4D97-AF65-F5344CB8AC3E}">
        <p14:creationId xmlns:p14="http://schemas.microsoft.com/office/powerpoint/2010/main" val="3890057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D400754E-B652-49CA-ABDE-869057ED7B89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Starting Tracks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age2">
            <a:extLst>
              <a:ext uri="{FF2B5EF4-FFF2-40B4-BE49-F238E27FC236}">
                <a16:creationId xmlns:a16="http://schemas.microsoft.com/office/drawing/2014/main" id="{134D05E2-C18D-4A2D-A929-BE9D86087D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0180" y="962273"/>
            <a:ext cx="4442077" cy="3206208"/>
          </a:xfrm>
          <a:prstGeom prst="rect">
            <a:avLst/>
          </a:prstGeom>
        </p:spPr>
      </p:pic>
      <p:pic>
        <p:nvPicPr>
          <p:cNvPr id="27" name="Image3">
            <a:extLst>
              <a:ext uri="{FF2B5EF4-FFF2-40B4-BE49-F238E27FC236}">
                <a16:creationId xmlns:a16="http://schemas.microsoft.com/office/drawing/2014/main" id="{1885173F-0BAD-43CC-8EE2-CAD575812D6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065635" y="978897"/>
            <a:ext cx="4473609" cy="3228967"/>
          </a:xfrm>
          <a:prstGeom prst="rect">
            <a:avLst/>
          </a:prstGeom>
        </p:spPr>
      </p:pic>
      <p:pic>
        <p:nvPicPr>
          <p:cNvPr id="25" name="Image1">
            <a:extLst>
              <a:ext uri="{FF2B5EF4-FFF2-40B4-BE49-F238E27FC236}">
                <a16:creationId xmlns:a16="http://schemas.microsoft.com/office/drawing/2014/main" id="{1DD16D17-8D11-493D-9C51-6AAFA3B4809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8138604" y="3807230"/>
            <a:ext cx="4176012" cy="3014168"/>
          </a:xfrm>
          <a:prstGeom prst="rect">
            <a:avLst/>
          </a:prstGeom>
        </p:spPr>
      </p:pic>
      <p:sp>
        <p:nvSpPr>
          <p:cNvPr id="28" name="Shape 151">
            <a:extLst>
              <a:ext uri="{FF2B5EF4-FFF2-40B4-BE49-F238E27FC236}">
                <a16:creationId xmlns:a16="http://schemas.microsoft.com/office/drawing/2014/main" id="{86421EED-FC84-40C3-8BAD-239D4D1FA033}"/>
              </a:ext>
            </a:extLst>
          </p:cNvPr>
          <p:cNvSpPr txBox="1"/>
          <p:nvPr/>
        </p:nvSpPr>
        <p:spPr>
          <a:xfrm>
            <a:off x="236826" y="4779506"/>
            <a:ext cx="4222199" cy="1887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34270"/>
              </a:buClr>
              <a:buSzPts val="1800"/>
              <a:buChar char="●"/>
            </a:pPr>
            <a:r>
              <a:rPr lang="en-GB" sz="1800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ARCA (2 blocks) </a:t>
            </a:r>
            <a:r>
              <a:rPr lang="en-GB" sz="1800" b="1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sensitive</a:t>
            </a:r>
            <a:r>
              <a:rPr lang="en-GB" sz="1800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 (90% CL) to astrophysical flux in 1.3 years:</a:t>
            </a:r>
            <a:endParaRPr sz="1800" dirty="0">
              <a:solidFill>
                <a:srgbClr val="23427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30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34270"/>
              </a:buClr>
              <a:buSzPts val="1600"/>
              <a:buChar char="○"/>
            </a:pPr>
            <a:r>
              <a:rPr lang="en-GB" sz="1600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MRF cut at </a:t>
            </a:r>
            <a:r>
              <a:rPr lang="en-GB" sz="1600" dirty="0" err="1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reco</a:t>
            </a:r>
            <a:r>
              <a:rPr lang="en-GB" sz="1600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 E ≥ 10</a:t>
            </a:r>
            <a:r>
              <a:rPr lang="en-GB" sz="1600" baseline="30000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5.0</a:t>
            </a:r>
            <a:r>
              <a:rPr lang="en-GB" sz="1600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 GeV and BTD value ≥ 0.29</a:t>
            </a:r>
            <a:endParaRPr sz="1600" dirty="0">
              <a:solidFill>
                <a:srgbClr val="23427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30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34270"/>
              </a:buClr>
              <a:buSzPts val="1600"/>
              <a:buChar char="○"/>
            </a:pPr>
            <a:r>
              <a:rPr lang="en-GB" sz="1600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Signal events: 5.8 (91% HEST) </a:t>
            </a:r>
          </a:p>
          <a:p>
            <a:pPr marL="914400" lvl="1" indent="-330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34270"/>
              </a:buClr>
              <a:buSzPts val="1600"/>
              <a:buChar char="○"/>
            </a:pPr>
            <a:r>
              <a:rPr lang="en-GB" sz="1600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Background events: 6.6 (99% HEST)</a:t>
            </a:r>
          </a:p>
          <a:p>
            <a:pPr marL="914400" lvl="1" indent="-330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34270"/>
              </a:buClr>
              <a:buSzPts val="1600"/>
              <a:buChar char="○"/>
            </a:pPr>
            <a:r>
              <a:rPr lang="en-GB" sz="1600" u="sng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NO </a:t>
            </a:r>
            <a:r>
              <a:rPr lang="en-GB" sz="1600" u="sng" dirty="0" err="1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atm</a:t>
            </a:r>
            <a:r>
              <a:rPr lang="en-GB" sz="1600" u="sng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 muon left</a:t>
            </a:r>
            <a:r>
              <a:rPr lang="en-GB" sz="1600" dirty="0">
                <a:solidFill>
                  <a:srgbClr val="23427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Shape 151">
                <a:extLst>
                  <a:ext uri="{FF2B5EF4-FFF2-40B4-BE49-F238E27FC236}">
                    <a16:creationId xmlns:a16="http://schemas.microsoft.com/office/drawing/2014/main" id="{5C16754A-EB40-4406-BDFD-7154A3B17051}"/>
                  </a:ext>
                </a:extLst>
              </p:cNvPr>
              <p:cNvSpPr txBox="1"/>
              <p:nvPr/>
            </p:nvSpPr>
            <p:spPr>
              <a:xfrm>
                <a:off x="103943" y="3928815"/>
                <a:ext cx="3835323" cy="864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114300">
                  <a:lnSpc>
                    <a:spcPct val="90000"/>
                  </a:lnSpc>
                  <a:spcBef>
                    <a:spcPts val="500"/>
                  </a:spcBef>
                  <a:buClr>
                    <a:srgbClr val="234270"/>
                  </a:buClr>
                  <a:buSzPts val="1800"/>
                </a:pPr>
                <a:r>
                  <a:rPr lang="en-US" sz="1600" dirty="0">
                    <a:solidFill>
                      <a:srgbClr val="23427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Efficiency of truly contained track (</a:t>
                </a:r>
                <a14:m>
                  <m:oMath xmlns:m="http://schemas.openxmlformats.org/officeDocument/2006/math">
                    <m:r>
                      <a:rPr lang="el-GR" sz="1600" i="1" dirty="0">
                        <a:solidFill>
                          <a:srgbClr val="23427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Calibri"/>
                      </a:rPr>
                      <m:t>𝜈</m:t>
                    </m:r>
                    <m:r>
                      <a:rPr lang="el-GR" sz="1600" i="1" baseline="-25000" dirty="0" err="1">
                        <a:solidFill>
                          <a:srgbClr val="23427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Calibri"/>
                      </a:rPr>
                      <m:t>𝜇</m:t>
                    </m:r>
                    <m:r>
                      <a:rPr lang="el-GR" sz="1600" b="0" i="0" baseline="-25000" dirty="0" smtClean="0">
                        <a:solidFill>
                          <a:srgbClr val="23427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Calibri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rgbClr val="23427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and anti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l-GR" sz="1600" i="1" dirty="0" smtClean="0">
                            <a:solidFill>
                              <a:srgbClr val="23427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Calibri"/>
                          </a:rPr>
                        </m:ctrlPr>
                      </m:accPr>
                      <m:e>
                        <m:r>
                          <a:rPr lang="el-GR" sz="1600" i="1" dirty="0">
                            <a:solidFill>
                              <a:srgbClr val="23427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Calibri"/>
                          </a:rPr>
                          <m:t>𝜈</m:t>
                        </m:r>
                        <m:r>
                          <a:rPr lang="el-GR" sz="1600" i="1" baseline="-25000" dirty="0" err="1">
                            <a:solidFill>
                              <a:srgbClr val="23427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Calibri"/>
                          </a:rPr>
                          <m:t>𝜇</m:t>
                        </m:r>
                      </m:e>
                    </m:acc>
                    <m:r>
                      <a:rPr lang="el-GR" sz="1600" b="0" i="1" dirty="0" smtClean="0">
                        <a:solidFill>
                          <a:srgbClr val="23427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Calibri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rgbClr val="23427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) events</a:t>
                </a:r>
                <a:endParaRPr lang="en-GB" sz="1600" dirty="0">
                  <a:solidFill>
                    <a:srgbClr val="23427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</mc:Choice>
        <mc:Fallback xmlns="">
          <p:sp>
            <p:nvSpPr>
              <p:cNvPr id="29" name="Shape 151">
                <a:extLst>
                  <a:ext uri="{FF2B5EF4-FFF2-40B4-BE49-F238E27FC236}">
                    <a16:creationId xmlns:a16="http://schemas.microsoft.com/office/drawing/2014/main" id="{5C16754A-EB40-4406-BDFD-7154A3B17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43" y="3928815"/>
                <a:ext cx="3835323" cy="8649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Shape 151">
            <a:extLst>
              <a:ext uri="{FF2B5EF4-FFF2-40B4-BE49-F238E27FC236}">
                <a16:creationId xmlns:a16="http://schemas.microsoft.com/office/drawing/2014/main" id="{A09F77FC-D4E2-467B-B437-81C46725DECC}"/>
              </a:ext>
            </a:extLst>
          </p:cNvPr>
          <p:cNvSpPr txBox="1"/>
          <p:nvPr/>
        </p:nvSpPr>
        <p:spPr>
          <a:xfrm>
            <a:off x="4608626" y="3982232"/>
            <a:ext cx="3651651" cy="864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>
              <a:lnSpc>
                <a:spcPct val="90000"/>
              </a:lnSpc>
              <a:spcBef>
                <a:spcPts val="500"/>
              </a:spcBef>
              <a:buClr>
                <a:srgbClr val="234270"/>
              </a:buClr>
              <a:buSzPts val="1800"/>
            </a:pPr>
            <a:r>
              <a:rPr lang="en-US" sz="1600" dirty="0">
                <a:solidFill>
                  <a:srgbClr val="23427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MUPAGE events </a:t>
            </a:r>
            <a:r>
              <a:rPr lang="en-US" sz="1600" dirty="0" err="1">
                <a:solidFill>
                  <a:srgbClr val="23427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E</a:t>
            </a:r>
            <a:r>
              <a:rPr lang="en-US" sz="1600" baseline="-25000" dirty="0" err="1">
                <a:solidFill>
                  <a:srgbClr val="23427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bundle</a:t>
            </a:r>
            <a:r>
              <a:rPr lang="en-US" sz="1600" baseline="-25000" dirty="0">
                <a:solidFill>
                  <a:srgbClr val="23427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 </a:t>
            </a:r>
            <a:r>
              <a:rPr lang="en-US" sz="1600" dirty="0">
                <a:solidFill>
                  <a:srgbClr val="23427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≥ 50 </a:t>
            </a:r>
            <a:r>
              <a:rPr lang="en-US" sz="1600" dirty="0" err="1">
                <a:solidFill>
                  <a:srgbClr val="23427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TeV</a:t>
            </a:r>
            <a:r>
              <a:rPr lang="en-US" sz="1600" dirty="0">
                <a:solidFill>
                  <a:srgbClr val="23427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endParaRPr lang="en-GB" sz="1600" dirty="0">
              <a:solidFill>
                <a:srgbClr val="234270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23DAB2-5022-4298-9CDD-7963439B2E31}"/>
              </a:ext>
            </a:extLst>
          </p:cNvPr>
          <p:cNvSpPr txBox="1"/>
          <p:nvPr/>
        </p:nvSpPr>
        <p:spPr>
          <a:xfrm>
            <a:off x="8260277" y="3600890"/>
            <a:ext cx="3910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/>
              <a:t>Φ</a:t>
            </a:r>
            <a:r>
              <a:rPr lang="el-GR" sz="1600" baseline="-25000" dirty="0"/>
              <a:t>0</a:t>
            </a:r>
            <a:r>
              <a:rPr lang="el-GR" sz="1600" dirty="0"/>
              <a:t> =</a:t>
            </a:r>
            <a:r>
              <a:rPr lang="en-GB" sz="1600" dirty="0"/>
              <a:t>2.3·10</a:t>
            </a:r>
            <a:r>
              <a:rPr lang="en-GB" sz="1600" baseline="30000" dirty="0"/>
              <a:t>-18</a:t>
            </a:r>
            <a:r>
              <a:rPr lang="en-GB" sz="1600" dirty="0"/>
              <a:t>·(E</a:t>
            </a:r>
            <a:r>
              <a:rPr lang="el-GR" sz="1600" baseline="-25000" dirty="0"/>
              <a:t>ν</a:t>
            </a:r>
            <a:r>
              <a:rPr lang="en-GB" sz="1600" dirty="0"/>
              <a:t>/100TeV)</a:t>
            </a:r>
            <a:r>
              <a:rPr lang="en-GB" sz="1600" baseline="30000" dirty="0"/>
              <a:t>-2.5</a:t>
            </a:r>
            <a:r>
              <a:rPr lang="en-GB" sz="1600" dirty="0"/>
              <a:t> GeV s</a:t>
            </a:r>
            <a:r>
              <a:rPr lang="en-GB" sz="1600" baseline="30000" dirty="0"/>
              <a:t>-1</a:t>
            </a:r>
            <a:r>
              <a:rPr lang="en-GB" sz="1600" dirty="0"/>
              <a:t> cm</a:t>
            </a:r>
            <a:r>
              <a:rPr lang="en-GB" sz="1600" baseline="30000" dirty="0"/>
              <a:t>-2</a:t>
            </a:r>
            <a:r>
              <a:rPr lang="en-GB" sz="1600" dirty="0"/>
              <a:t> sr</a:t>
            </a:r>
            <a:r>
              <a:rPr lang="en-GB" sz="1600" baseline="30000" dirty="0"/>
              <a:t>-1</a:t>
            </a:r>
            <a:r>
              <a:rPr lang="en-GB" sz="1600" dirty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39311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D400754E-B652-49CA-ABDE-869057ED7B89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Starting Events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Θέση κειμένου 2">
            <a:extLst>
              <a:ext uri="{FF2B5EF4-FFF2-40B4-BE49-F238E27FC236}">
                <a16:creationId xmlns:a16="http://schemas.microsoft.com/office/drawing/2014/main" id="{C28A5FA3-96D3-40D7-A161-9E983C628ABF}"/>
              </a:ext>
            </a:extLst>
          </p:cNvPr>
          <p:cNvSpPr txBox="1">
            <a:spLocks/>
          </p:cNvSpPr>
          <p:nvPr/>
        </p:nvSpPr>
        <p:spPr>
          <a:xfrm>
            <a:off x="45318" y="1033549"/>
            <a:ext cx="9555874" cy="649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Shower-Track differentiation to select contained shower events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C4382F-2C77-4E15-BBF3-9ACC70263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41" y="1881159"/>
            <a:ext cx="5372655" cy="4809181"/>
          </a:xfrm>
          <a:prstGeom prst="rect">
            <a:avLst/>
          </a:prstGeom>
        </p:spPr>
      </p:pic>
      <p:pic>
        <p:nvPicPr>
          <p:cNvPr id="13" name="Image3">
            <a:extLst>
              <a:ext uri="{FF2B5EF4-FFF2-40B4-BE49-F238E27FC236}">
                <a16:creationId xmlns:a16="http://schemas.microsoft.com/office/drawing/2014/main" id="{6475F9BD-A1B8-469C-90A8-DB58ED534C2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132270" y="2232891"/>
            <a:ext cx="5760720" cy="415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010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D400754E-B652-49CA-ABDE-869057ED7B89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Starting Events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Θέση κειμένου 2">
            <a:extLst>
              <a:ext uri="{FF2B5EF4-FFF2-40B4-BE49-F238E27FC236}">
                <a16:creationId xmlns:a16="http://schemas.microsoft.com/office/drawing/2014/main" id="{C28A5FA3-96D3-40D7-A161-9E983C628ABF}"/>
              </a:ext>
            </a:extLst>
          </p:cNvPr>
          <p:cNvSpPr txBox="1">
            <a:spLocks/>
          </p:cNvSpPr>
          <p:nvPr/>
        </p:nvSpPr>
        <p:spPr>
          <a:xfrm>
            <a:off x="45318" y="1033549"/>
            <a:ext cx="9555874" cy="649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Shower-Track differentiation to select contained shower events</a:t>
            </a:r>
          </a:p>
        </p:txBody>
      </p:sp>
      <p:pic>
        <p:nvPicPr>
          <p:cNvPr id="11" name="Image1">
            <a:extLst>
              <a:ext uri="{FF2B5EF4-FFF2-40B4-BE49-F238E27FC236}">
                <a16:creationId xmlns:a16="http://schemas.microsoft.com/office/drawing/2014/main" id="{EBA0EA2B-2888-41DB-A781-B029E00FAD0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274164" y="2138289"/>
            <a:ext cx="5760720" cy="4157980"/>
          </a:xfrm>
          <a:prstGeom prst="rect">
            <a:avLst/>
          </a:prstGeom>
        </p:spPr>
      </p:pic>
      <p:sp>
        <p:nvSpPr>
          <p:cNvPr id="12" name="Shape 151">
            <a:extLst>
              <a:ext uri="{FF2B5EF4-FFF2-40B4-BE49-F238E27FC236}">
                <a16:creationId xmlns:a16="http://schemas.microsoft.com/office/drawing/2014/main" id="{12D19946-1F68-485B-94D1-3C88257B39E6}"/>
              </a:ext>
            </a:extLst>
          </p:cNvPr>
          <p:cNvSpPr txBox="1"/>
          <p:nvPr/>
        </p:nvSpPr>
        <p:spPr>
          <a:xfrm>
            <a:off x="4187207" y="1721650"/>
            <a:ext cx="5337026" cy="552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>
              <a:lnSpc>
                <a:spcPct val="90000"/>
              </a:lnSpc>
              <a:spcBef>
                <a:spcPts val="500"/>
              </a:spcBef>
              <a:buClr>
                <a:srgbClr val="234270"/>
              </a:buClr>
              <a:buSzPts val="1800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Selection efficiency </a:t>
            </a:r>
            <a:endParaRPr lang="en-GB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C37F89-C58A-402E-AA35-96C7C8B153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33" y="2106559"/>
            <a:ext cx="5760721" cy="415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911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D400754E-B652-49CA-ABDE-869057ED7B89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Starting Events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Θέση κειμένου 2">
            <a:extLst>
              <a:ext uri="{FF2B5EF4-FFF2-40B4-BE49-F238E27FC236}">
                <a16:creationId xmlns:a16="http://schemas.microsoft.com/office/drawing/2014/main" id="{C28A5FA3-96D3-40D7-A161-9E983C628ABF}"/>
              </a:ext>
            </a:extLst>
          </p:cNvPr>
          <p:cNvSpPr txBox="1">
            <a:spLocks/>
          </p:cNvSpPr>
          <p:nvPr/>
        </p:nvSpPr>
        <p:spPr>
          <a:xfrm>
            <a:off x="45318" y="1853363"/>
            <a:ext cx="4826227" cy="1173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Discovery potential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 diffuse flux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astrophysical neutrinos</a:t>
            </a:r>
          </a:p>
        </p:txBody>
      </p:sp>
      <p:pic>
        <p:nvPicPr>
          <p:cNvPr id="10" name="Image2">
            <a:extLst>
              <a:ext uri="{FF2B5EF4-FFF2-40B4-BE49-F238E27FC236}">
                <a16:creationId xmlns:a16="http://schemas.microsoft.com/office/drawing/2014/main" id="{BDFEA871-062F-467A-B984-DDB7F06C7C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211111" y="750905"/>
            <a:ext cx="5760720" cy="41579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9C0A2B-7341-4843-B9FD-11721B284851}"/>
              </a:ext>
            </a:extLst>
          </p:cNvPr>
          <p:cNvSpPr txBox="1"/>
          <p:nvPr/>
        </p:nvSpPr>
        <p:spPr>
          <a:xfrm>
            <a:off x="395292" y="3557182"/>
            <a:ext cx="5958215" cy="369332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Discovery at 5</a:t>
            </a:r>
            <a:r>
              <a:rPr lang="el-GR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significance in less than one year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D85DA8-29F6-425B-BC16-AFB735373ECA}"/>
              </a:ext>
            </a:extLst>
          </p:cNvPr>
          <p:cNvSpPr txBox="1"/>
          <p:nvPr/>
        </p:nvSpPr>
        <p:spPr>
          <a:xfrm>
            <a:off x="110356" y="1093643"/>
            <a:ext cx="4430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Φ</a:t>
            </a:r>
            <a:r>
              <a:rPr lang="el-GR" baseline="-25000" dirty="0"/>
              <a:t>0</a:t>
            </a:r>
            <a:r>
              <a:rPr lang="el-GR" dirty="0"/>
              <a:t> =</a:t>
            </a:r>
            <a:r>
              <a:rPr lang="en-GB" dirty="0"/>
              <a:t>2.3·10</a:t>
            </a:r>
            <a:r>
              <a:rPr lang="en-GB" baseline="30000" dirty="0"/>
              <a:t>-18</a:t>
            </a:r>
            <a:r>
              <a:rPr lang="en-GB" dirty="0"/>
              <a:t>·(E</a:t>
            </a:r>
            <a:r>
              <a:rPr lang="el-GR" baseline="-25000" dirty="0"/>
              <a:t>ν</a:t>
            </a:r>
            <a:r>
              <a:rPr lang="en-GB" dirty="0"/>
              <a:t>/100TeV)</a:t>
            </a:r>
            <a:r>
              <a:rPr lang="en-GB" baseline="30000" dirty="0"/>
              <a:t>-2.5</a:t>
            </a:r>
            <a:r>
              <a:rPr lang="en-GB" dirty="0"/>
              <a:t> GeV s</a:t>
            </a:r>
            <a:r>
              <a:rPr lang="en-GB" baseline="30000" dirty="0"/>
              <a:t>-1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 sr</a:t>
            </a:r>
            <a:r>
              <a:rPr lang="en-GB" baseline="30000" dirty="0"/>
              <a:t>-1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D67B90-7351-4504-9A74-1B725CE89187}"/>
              </a:ext>
            </a:extLst>
          </p:cNvPr>
          <p:cNvSpPr txBox="1"/>
          <p:nvPr/>
        </p:nvSpPr>
        <p:spPr>
          <a:xfrm>
            <a:off x="110352" y="4776964"/>
            <a:ext cx="11020097" cy="175432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Internal 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KM3NeT official analysis/results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PhD K. </a:t>
            </a:r>
            <a:r>
              <a:rPr lang="en-US" dirty="0" err="1"/>
              <a:t>Pikounis</a:t>
            </a:r>
            <a:r>
              <a:rPr lang="en-US" dirty="0"/>
              <a:t> in preparation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Presented in: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“Analysis of vertex-contained high energy neutrino events for the KM3NeT/ARCA detector”, </a:t>
            </a:r>
            <a:r>
              <a:rPr lang="en-GB" dirty="0"/>
              <a:t>Poster, Neutrino 2018 – International Conference on Neutrino Physics and Astrophysics, Heidelberg, DOI: 10.5281/zenodo.1300717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1851B1-DB49-4650-A1FE-67C3AD55DECB}"/>
              </a:ext>
            </a:extLst>
          </p:cNvPr>
          <p:cNvSpPr txBox="1"/>
          <p:nvPr/>
        </p:nvSpPr>
        <p:spPr>
          <a:xfrm>
            <a:off x="94586" y="4430121"/>
            <a:ext cx="305851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This work:</a:t>
            </a:r>
          </a:p>
        </p:txBody>
      </p:sp>
    </p:spTree>
    <p:extLst>
      <p:ext uri="{BB962C8B-B14F-4D97-AF65-F5344CB8AC3E}">
        <p14:creationId xmlns:p14="http://schemas.microsoft.com/office/powerpoint/2010/main" val="14101417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D400754E-B652-49CA-ABDE-869057ED7B89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 of alternative detector configurations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Θέση κειμένου 2">
            <a:extLst>
              <a:ext uri="{FF2B5EF4-FFF2-40B4-BE49-F238E27FC236}">
                <a16:creationId xmlns:a16="http://schemas.microsoft.com/office/drawing/2014/main" id="{C28A5FA3-96D3-40D7-A161-9E983C628ABF}"/>
              </a:ext>
            </a:extLst>
          </p:cNvPr>
          <p:cNvSpPr txBox="1">
            <a:spLocks/>
          </p:cNvSpPr>
          <p:nvPr/>
        </p:nvSpPr>
        <p:spPr>
          <a:xfrm>
            <a:off x="45318" y="812825"/>
            <a:ext cx="7758613" cy="1575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Objective: effect of larger and sparser detector geometries on</a:t>
            </a:r>
          </a:p>
          <a:p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Angular  resolution</a:t>
            </a:r>
          </a:p>
          <a:p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resolution</a:t>
            </a:r>
          </a:p>
          <a:p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 &amp; Discovery Potential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B7A393-3AC4-43DD-84B7-881122D48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6" y="3247705"/>
            <a:ext cx="5535106" cy="33415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A61C595-E5DF-4423-810E-0D4B9EF1BE81}"/>
              </a:ext>
            </a:extLst>
          </p:cNvPr>
          <p:cNvSpPr txBox="1"/>
          <p:nvPr/>
        </p:nvSpPr>
        <p:spPr>
          <a:xfrm>
            <a:off x="725217" y="3177905"/>
            <a:ext cx="2254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Angular resolution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F162C6-A0AE-406D-9E50-802FE2933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656" y="3222350"/>
            <a:ext cx="5535106" cy="33511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B902889-FEE8-40FE-91DE-C4725E4DAB3D}"/>
              </a:ext>
            </a:extLst>
          </p:cNvPr>
          <p:cNvSpPr txBox="1"/>
          <p:nvPr/>
        </p:nvSpPr>
        <p:spPr>
          <a:xfrm>
            <a:off x="6758155" y="3141110"/>
            <a:ext cx="2254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resolution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AAB96-091D-4EF7-8F77-CE895EC70763}"/>
              </a:ext>
            </a:extLst>
          </p:cNvPr>
          <p:cNvSpPr txBox="1"/>
          <p:nvPr/>
        </p:nvSpPr>
        <p:spPr>
          <a:xfrm>
            <a:off x="10006852" y="3512275"/>
            <a:ext cx="9912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90m</a:t>
            </a:r>
          </a:p>
          <a:p>
            <a:r>
              <a:rPr lang="en-US" b="1" dirty="0">
                <a:solidFill>
                  <a:srgbClr val="00B0F0"/>
                </a:solidFill>
              </a:rPr>
              <a:t>90m can</a:t>
            </a:r>
            <a:endParaRPr lang="el-GR" b="1" dirty="0">
              <a:solidFill>
                <a:srgbClr val="00B0F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120m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150m</a:t>
            </a:r>
          </a:p>
          <a:p>
            <a:r>
              <a:rPr lang="en-US" b="1" dirty="0">
                <a:solidFill>
                  <a:srgbClr val="0070C0"/>
                </a:solidFill>
              </a:rPr>
              <a:t>180m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207347-999B-4FB0-9E65-5390138F614C}"/>
              </a:ext>
            </a:extLst>
          </p:cNvPr>
          <p:cNvSpPr txBox="1"/>
          <p:nvPr/>
        </p:nvSpPr>
        <p:spPr>
          <a:xfrm>
            <a:off x="4363728" y="3587754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90m</a:t>
            </a:r>
            <a:endParaRPr lang="el-GR" b="1" dirty="0"/>
          </a:p>
          <a:p>
            <a:r>
              <a:rPr lang="en-US" b="1" dirty="0">
                <a:solidFill>
                  <a:srgbClr val="00B050"/>
                </a:solidFill>
              </a:rPr>
              <a:t>120m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150m</a:t>
            </a:r>
          </a:p>
          <a:p>
            <a:r>
              <a:rPr lang="en-US" b="1" dirty="0">
                <a:solidFill>
                  <a:srgbClr val="0070C0"/>
                </a:solidFill>
              </a:rPr>
              <a:t>180m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424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D400754E-B652-49CA-ABDE-869057ED7B89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041461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 of alternative detector configurations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73E2C5-7ECB-4E40-A17B-790C449B2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87" y="1303965"/>
            <a:ext cx="5878845" cy="42325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1FD5D58-B7FE-4A36-B8EF-56E9FAE02A77}"/>
                  </a:ext>
                </a:extLst>
              </p:cNvPr>
              <p:cNvSpPr txBox="1"/>
              <p:nvPr/>
            </p:nvSpPr>
            <p:spPr>
              <a:xfrm>
                <a:off x="1072055" y="797293"/>
                <a:ext cx="6137795" cy="842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IceCube flux : </a:t>
                </a:r>
                <a:r>
                  <a:rPr lang="en-US" dirty="0"/>
                  <a:t>2.2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−18</m:t>
                        </m:r>
                      </m:sup>
                    </m:sSup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100 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𝑇𝑒𝑉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−2.5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𝑠𝑟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dirty="0"/>
                  <a:t>]</a:t>
                </a:r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1FD5D58-B7FE-4A36-B8EF-56E9FAE02A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055" y="797293"/>
                <a:ext cx="6137795" cy="842475"/>
              </a:xfrm>
              <a:prstGeom prst="rect">
                <a:avLst/>
              </a:prstGeom>
              <a:blipFill>
                <a:blip r:embed="rId3"/>
                <a:stretch>
                  <a:fillRect l="-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1E853366-3A95-462F-975A-70FEEED17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3616" y="3583323"/>
            <a:ext cx="823031" cy="132294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3BBF2B-F6F4-48AC-8720-4D8320D0E822}"/>
              </a:ext>
            </a:extLst>
          </p:cNvPr>
          <p:cNvSpPr txBox="1"/>
          <p:nvPr/>
        </p:nvSpPr>
        <p:spPr>
          <a:xfrm>
            <a:off x="6758154" y="2415888"/>
            <a:ext cx="35524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Discovery potential</a:t>
            </a:r>
          </a:p>
          <a:p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 diffuse flux </a:t>
            </a:r>
          </a:p>
          <a:p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astrophysical neutrinos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7BE4C-5700-42FF-9083-272CA3C565B1}"/>
              </a:ext>
            </a:extLst>
          </p:cNvPr>
          <p:cNvSpPr txBox="1"/>
          <p:nvPr/>
        </p:nvSpPr>
        <p:spPr>
          <a:xfrm>
            <a:off x="7110254" y="5962206"/>
            <a:ext cx="3310753" cy="64633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Internal note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MSc A. </a:t>
            </a:r>
            <a:r>
              <a:rPr lang="en-US" dirty="0" err="1"/>
              <a:t>Sinopoulou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893068-3CED-4E77-9B7A-3B61DC5EFC84}"/>
              </a:ext>
            </a:extLst>
          </p:cNvPr>
          <p:cNvSpPr txBox="1"/>
          <p:nvPr/>
        </p:nvSpPr>
        <p:spPr>
          <a:xfrm>
            <a:off x="7094503" y="5580989"/>
            <a:ext cx="305851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This work:</a:t>
            </a:r>
          </a:p>
        </p:txBody>
      </p:sp>
    </p:spTree>
    <p:extLst>
      <p:ext uri="{BB962C8B-B14F-4D97-AF65-F5344CB8AC3E}">
        <p14:creationId xmlns:p14="http://schemas.microsoft.com/office/powerpoint/2010/main" val="20926883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D8A52F80-0A67-424A-8B52-BBB96FE707A5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KM3NeT: Installation of the first DUs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4B97B852-C0C7-4AE4-B0EC-35653BDF8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3044" y="4768632"/>
            <a:ext cx="3294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0" dirty="0">
                <a:latin typeface="Tw Cen MT" panose="020B0602020104020603" pitchFamily="34" charset="0"/>
              </a:rPr>
              <a:t>1</a:t>
            </a:r>
            <a:r>
              <a:rPr lang="en-US" altLang="en-US" sz="2000" b="0" baseline="30000" dirty="0">
                <a:latin typeface="Tw Cen MT" panose="020B0602020104020603" pitchFamily="34" charset="0"/>
              </a:rPr>
              <a:t>st</a:t>
            </a:r>
            <a:r>
              <a:rPr lang="en-US" altLang="en-US" sz="2000" b="0" dirty="0">
                <a:latin typeface="Tw Cen MT" panose="020B0602020104020603" pitchFamily="34" charset="0"/>
              </a:rPr>
              <a:t> DU deployed Dec 2016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0" dirty="0">
                <a:latin typeface="Tw Cen MT" panose="020B0602020104020603" pitchFamily="34" charset="0"/>
              </a:rPr>
              <a:t>2</a:t>
            </a:r>
            <a:r>
              <a:rPr lang="en-US" altLang="en-US" sz="2000" b="0" baseline="30000" dirty="0">
                <a:latin typeface="Tw Cen MT" panose="020B0602020104020603" pitchFamily="34" charset="0"/>
              </a:rPr>
              <a:t>nd</a:t>
            </a:r>
            <a:r>
              <a:rPr lang="en-US" altLang="en-US" sz="2000" b="0" dirty="0">
                <a:latin typeface="Tw Cen MT" panose="020B0602020104020603" pitchFamily="34" charset="0"/>
              </a:rPr>
              <a:t> DU deployed May 2017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D53AF12-2264-412B-884D-95D64F25D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436" y="1264860"/>
            <a:ext cx="3095625" cy="2247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EF5423E1-9E9A-4264-974C-E370E4C02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9" y="1935715"/>
            <a:ext cx="3095625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6D184C41-E278-4502-88C1-ED41815C1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2" y="2664372"/>
            <a:ext cx="1885492" cy="407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108401FA-3610-4FD8-B056-8588802D2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238" y="1842705"/>
            <a:ext cx="2089150" cy="20050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CE195C-6FDD-4A11-B801-61FFA5B9A1F0}"/>
              </a:ext>
            </a:extLst>
          </p:cNvPr>
          <p:cNvSpPr txBox="1"/>
          <p:nvPr/>
        </p:nvSpPr>
        <p:spPr>
          <a:xfrm>
            <a:off x="1977042" y="5732463"/>
            <a:ext cx="3097213" cy="923925"/>
          </a:xfrm>
          <a:prstGeom prst="rect">
            <a:avLst/>
          </a:prstGeom>
          <a:solidFill>
            <a:srgbClr val="00206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Real event  recorded with the first 2 ARCA Detection Units deployed </a:t>
            </a: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F8ACD2E6-D1D3-45BF-942A-592C570BA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8467" y="4330373"/>
            <a:ext cx="1152525" cy="36988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ARCA</a:t>
            </a: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8908E59E-B29D-4CD0-BBF8-AC77CA302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2512" y="1194843"/>
            <a:ext cx="2874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333399"/>
                </a:solidFill>
              </a:rPr>
              <a:t>DOM after DU unfurling</a:t>
            </a:r>
          </a:p>
        </p:txBody>
      </p:sp>
    </p:spTree>
    <p:extLst>
      <p:ext uri="{BB962C8B-B14F-4D97-AF65-F5344CB8AC3E}">
        <p14:creationId xmlns:p14="http://schemas.microsoft.com/office/powerpoint/2010/main" val="39349979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A80D6B7-8F8D-44D5-904F-CD18760E3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42" y="695500"/>
            <a:ext cx="4798575" cy="3132812"/>
          </a:xfrm>
          <a:prstGeom prst="rect">
            <a:avLst/>
          </a:prstGeom>
        </p:spPr>
      </p:pic>
      <p:sp>
        <p:nvSpPr>
          <p:cNvPr id="4" name="Rectangle 11">
            <a:extLst>
              <a:ext uri="{FF2B5EF4-FFF2-40B4-BE49-F238E27FC236}">
                <a16:creationId xmlns:a16="http://schemas.microsoft.com/office/drawing/2014/main" id="{EF2F5A53-422C-4DFC-9771-D8280025B36B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ARCA: Muon depth dependence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546D8A32-622E-400A-8EFA-87A0B5694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439" y="6237288"/>
            <a:ext cx="504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66"/>
                </a:solidFill>
              </a:rPr>
              <a:t>F1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C42E0CD0-AC43-4D63-8F54-5E6820944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8864" y="1916113"/>
            <a:ext cx="6397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0066"/>
                </a:solidFill>
              </a:rPr>
              <a:t>F18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B4C9510A-82B9-4DA3-B8C7-63F66654C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901" y="692150"/>
            <a:ext cx="503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l-GR" altLang="en-US" sz="2000" b="1" dirty="0"/>
              <a:t>μ</a:t>
            </a:r>
            <a:endParaRPr lang="en-US" altLang="en-US" sz="2000" b="1" dirty="0"/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:a16="http://schemas.microsoft.com/office/drawing/2014/main" id="{4D178D56-4F3F-44C3-8A62-0D93126C9CD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63439" y="714375"/>
            <a:ext cx="0" cy="5738813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20">
            <a:extLst>
              <a:ext uri="{FF2B5EF4-FFF2-40B4-BE49-F238E27FC236}">
                <a16:creationId xmlns:a16="http://schemas.microsoft.com/office/drawing/2014/main" id="{6D50853C-251A-4366-A552-05BA98208C0D}"/>
              </a:ext>
            </a:extLst>
          </p:cNvPr>
          <p:cNvCxnSpPr>
            <a:cxnSpLocks/>
          </p:cNvCxnSpPr>
          <p:nvPr/>
        </p:nvCxnSpPr>
        <p:spPr bwMode="auto">
          <a:xfrm>
            <a:off x="1015839" y="692150"/>
            <a:ext cx="0" cy="14414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" name="Picture 2">
            <a:extLst>
              <a:ext uri="{FF2B5EF4-FFF2-40B4-BE49-F238E27FC236}">
                <a16:creationId xmlns:a16="http://schemas.microsoft.com/office/drawing/2014/main" id="{658003A7-D340-49D9-A3EC-D80F282F7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97" y="908050"/>
            <a:ext cx="1772245" cy="212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4">
            <a:extLst>
              <a:ext uri="{FF2B5EF4-FFF2-40B4-BE49-F238E27FC236}">
                <a16:creationId xmlns:a16="http://schemas.microsoft.com/office/drawing/2014/main" id="{A95B9623-6F8D-47CE-896A-A8C3E1F0EF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633" y="3121361"/>
            <a:ext cx="47985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/>
              <a:t>Require ≥ 8 PMTs in coincidence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1600" b="0" dirty="0"/>
              <a:t>remove optical background at DOM level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/>
              <a:t>Measure the atmospheric muons versus depth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C2F621-FF57-4DFA-BDD3-1EBF8D90E7BD}"/>
              </a:ext>
            </a:extLst>
          </p:cNvPr>
          <p:cNvCxnSpPr>
            <a:cxnSpLocks/>
          </p:cNvCxnSpPr>
          <p:nvPr/>
        </p:nvCxnSpPr>
        <p:spPr>
          <a:xfrm>
            <a:off x="1196847" y="3551576"/>
            <a:ext cx="341313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E4FF68BF-B90F-4277-8378-542E7D9607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829" y="4179090"/>
            <a:ext cx="3679750" cy="23743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36038F9-AE6F-48B1-B31B-A77D80E93A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863" y="4125735"/>
            <a:ext cx="3802577" cy="245358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BFB8A78-1DF2-44CA-8A74-F25192E8D942}"/>
              </a:ext>
            </a:extLst>
          </p:cNvPr>
          <p:cNvSpPr txBox="1"/>
          <p:nvPr/>
        </p:nvSpPr>
        <p:spPr>
          <a:xfrm>
            <a:off x="2475176" y="6453188"/>
            <a:ext cx="862822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700" dirty="0"/>
              <a:t>                              </a:t>
            </a:r>
            <a:r>
              <a:rPr lang="el-GR" sz="1700" i="1" baseline="30000" dirty="0"/>
              <a:t>40</a:t>
            </a:r>
            <a:r>
              <a:rPr lang="el-GR" sz="1700" i="1" dirty="0"/>
              <a:t>Κ (𝑚 ≥ 2)                                              </a:t>
            </a:r>
            <a:r>
              <a:rPr lang="en-US" sz="1700" i="1"/>
              <a:t>Atmospheric muons</a:t>
            </a:r>
            <a:r>
              <a:rPr lang="el-GR" sz="1700" i="1"/>
              <a:t> </a:t>
            </a:r>
            <a:r>
              <a:rPr lang="el-GR" sz="1700" i="1" dirty="0"/>
              <a:t>(𝑚 ≥ 8)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0832CDB-859C-441C-BF86-F2506D9B0B32}"/>
              </a:ext>
            </a:extLst>
          </p:cNvPr>
          <p:cNvCxnSpPr/>
          <p:nvPr/>
        </p:nvCxnSpPr>
        <p:spPr>
          <a:xfrm flipH="1">
            <a:off x="372777" y="2380592"/>
            <a:ext cx="431253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BC8B7D-107B-46C0-A156-1038D3F54E23}"/>
              </a:ext>
            </a:extLst>
          </p:cNvPr>
          <p:cNvCxnSpPr/>
          <p:nvPr/>
        </p:nvCxnSpPr>
        <p:spPr>
          <a:xfrm flipH="1">
            <a:off x="351759" y="4030691"/>
            <a:ext cx="431253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FAE7B78-A92F-4AE2-BD40-55B0665CAB9B}"/>
              </a:ext>
            </a:extLst>
          </p:cNvPr>
          <p:cNvCxnSpPr/>
          <p:nvPr/>
        </p:nvCxnSpPr>
        <p:spPr>
          <a:xfrm flipH="1">
            <a:off x="346500" y="5412822"/>
            <a:ext cx="431253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E8ADDF6-C05E-49C7-A730-B1805FA61E0B}"/>
              </a:ext>
            </a:extLst>
          </p:cNvPr>
          <p:cNvCxnSpPr/>
          <p:nvPr/>
        </p:nvCxnSpPr>
        <p:spPr>
          <a:xfrm flipH="1">
            <a:off x="325481" y="6400806"/>
            <a:ext cx="431253" cy="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2">
            <a:extLst>
              <a:ext uri="{FF2B5EF4-FFF2-40B4-BE49-F238E27FC236}">
                <a16:creationId xmlns:a16="http://schemas.microsoft.com/office/drawing/2014/main" id="{B5CCB869-C555-41E5-B264-8AF755BD2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2" y="862219"/>
            <a:ext cx="520537" cy="599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3284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509CB73-AD21-4440-84B9-A4984A0B95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16" y="1765733"/>
            <a:ext cx="6116291" cy="4083269"/>
          </a:xfrm>
          <a:prstGeom prst="rect">
            <a:avLst/>
          </a:prstGeom>
        </p:spPr>
      </p:pic>
      <p:sp>
        <p:nvSpPr>
          <p:cNvPr id="4" name="Rectangle 11">
            <a:extLst>
              <a:ext uri="{FF2B5EF4-FFF2-40B4-BE49-F238E27FC236}">
                <a16:creationId xmlns:a16="http://schemas.microsoft.com/office/drawing/2014/main" id="{EF2F5A53-422C-4DFC-9771-D8280025B36B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ARCA: Muon depth dependence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546D8A32-622E-400A-8EFA-87A0B5694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6237288"/>
            <a:ext cx="504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66"/>
                </a:solidFill>
              </a:rPr>
              <a:t>F1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C42E0CD0-AC43-4D63-8F54-5E6820944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1916113"/>
            <a:ext cx="6397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0066"/>
                </a:solidFill>
              </a:rPr>
              <a:t>F18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B4C9510A-82B9-4DA3-B8C7-63F66654C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692150"/>
            <a:ext cx="503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l-GR" altLang="en-US" sz="2000" b="1" dirty="0"/>
              <a:t>μ</a:t>
            </a:r>
            <a:endParaRPr lang="en-US" altLang="en-US" sz="2000" b="1" dirty="0"/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:a16="http://schemas.microsoft.com/office/drawing/2014/main" id="{4D178D56-4F3F-44C3-8A62-0D93126C9CD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1188" y="714375"/>
            <a:ext cx="0" cy="5738813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20">
            <a:extLst>
              <a:ext uri="{FF2B5EF4-FFF2-40B4-BE49-F238E27FC236}">
                <a16:creationId xmlns:a16="http://schemas.microsoft.com/office/drawing/2014/main" id="{6D50853C-251A-4366-A552-05BA98208C0D}"/>
              </a:ext>
            </a:extLst>
          </p:cNvPr>
          <p:cNvCxnSpPr>
            <a:cxnSpLocks/>
          </p:cNvCxnSpPr>
          <p:nvPr/>
        </p:nvCxnSpPr>
        <p:spPr bwMode="auto">
          <a:xfrm>
            <a:off x="763588" y="692150"/>
            <a:ext cx="0" cy="14414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" name="Picture 2">
            <a:extLst>
              <a:ext uri="{FF2B5EF4-FFF2-40B4-BE49-F238E27FC236}">
                <a16:creationId xmlns:a16="http://schemas.microsoft.com/office/drawing/2014/main" id="{658003A7-D340-49D9-A3EC-D80F282F7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094" y="908050"/>
            <a:ext cx="1772245" cy="212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4">
            <a:extLst>
              <a:ext uri="{FF2B5EF4-FFF2-40B4-BE49-F238E27FC236}">
                <a16:creationId xmlns:a16="http://schemas.microsoft.com/office/drawing/2014/main" id="{A95B9623-6F8D-47CE-896A-A8C3E1F0EF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765" y="3215954"/>
            <a:ext cx="47985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/>
              <a:t>Require ≥ 8 PMTs in coincidence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1600" b="0" dirty="0"/>
              <a:t>remove optical background at DOM level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/>
              <a:t>Measure the atmospheric muons versus depth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C2F621-FF57-4DFA-BDD3-1EBF8D90E7BD}"/>
              </a:ext>
            </a:extLst>
          </p:cNvPr>
          <p:cNvCxnSpPr>
            <a:cxnSpLocks/>
          </p:cNvCxnSpPr>
          <p:nvPr/>
        </p:nvCxnSpPr>
        <p:spPr>
          <a:xfrm>
            <a:off x="1370282" y="3630406"/>
            <a:ext cx="341313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3">
            <a:extLst>
              <a:ext uri="{FF2B5EF4-FFF2-40B4-BE49-F238E27FC236}">
                <a16:creationId xmlns:a16="http://schemas.microsoft.com/office/drawing/2014/main" id="{90326AF2-FEC9-4ED8-AC59-8667371EA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6627" y="1268413"/>
            <a:ext cx="47452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 from the first 2 DUs</a:t>
            </a:r>
          </a:p>
        </p:txBody>
      </p:sp>
      <p:pic>
        <p:nvPicPr>
          <p:cNvPr id="18" name="Picture 22">
            <a:extLst>
              <a:ext uri="{FF2B5EF4-FFF2-40B4-BE49-F238E27FC236}">
                <a16:creationId xmlns:a16="http://schemas.microsoft.com/office/drawing/2014/main" id="{B4C9A8BA-B494-4E09-B25C-6C6244E459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2" y="908050"/>
            <a:ext cx="520537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809DC4A-A05E-422E-ACF6-7D23DCB2101C}"/>
              </a:ext>
            </a:extLst>
          </p:cNvPr>
          <p:cNvSpPr txBox="1"/>
          <p:nvPr/>
        </p:nvSpPr>
        <p:spPr>
          <a:xfrm>
            <a:off x="2159863" y="5946440"/>
            <a:ext cx="4146327" cy="36933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Diploma Thesis D. Stavropoulos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F9C03D-FC9D-429C-8F18-F8E5D986507A}"/>
              </a:ext>
            </a:extLst>
          </p:cNvPr>
          <p:cNvSpPr txBox="1"/>
          <p:nvPr/>
        </p:nvSpPr>
        <p:spPr>
          <a:xfrm>
            <a:off x="2144126" y="5580989"/>
            <a:ext cx="305851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This work:</a:t>
            </a:r>
          </a:p>
        </p:txBody>
      </p:sp>
    </p:spTree>
    <p:extLst>
      <p:ext uri="{BB962C8B-B14F-4D97-AF65-F5344CB8AC3E}">
        <p14:creationId xmlns:p14="http://schemas.microsoft.com/office/powerpoint/2010/main" val="1922447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5">
            <a:extLst>
              <a:ext uri="{FF2B5EF4-FFF2-40B4-BE49-F238E27FC236}">
                <a16:creationId xmlns:a16="http://schemas.microsoft.com/office/drawing/2014/main" id="{34F7F9F0-E6AE-42EF-81DE-ABF894670CA2}"/>
              </a:ext>
            </a:extLst>
          </p:cNvPr>
          <p:cNvGrpSpPr>
            <a:grpSpLocks/>
          </p:cNvGrpSpPr>
          <p:nvPr/>
        </p:nvGrpSpPr>
        <p:grpSpPr bwMode="auto">
          <a:xfrm>
            <a:off x="5496178" y="4221163"/>
            <a:ext cx="3822700" cy="2489200"/>
            <a:chOff x="591678" y="1670050"/>
            <a:chExt cx="6082204" cy="4845050"/>
          </a:xfrm>
        </p:grpSpPr>
        <p:pic>
          <p:nvPicPr>
            <p:cNvPr id="5" name="Picture 25">
              <a:extLst>
                <a:ext uri="{FF2B5EF4-FFF2-40B4-BE49-F238E27FC236}">
                  <a16:creationId xmlns:a16="http://schemas.microsoft.com/office/drawing/2014/main" id="{D57026F8-83FF-436F-988E-AC23E6C0F26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00" t="1698" r="30499" b="1282"/>
            <a:stretch>
              <a:fillRect/>
            </a:stretch>
          </p:blipFill>
          <p:spPr bwMode="auto">
            <a:xfrm>
              <a:off x="1041399" y="1720969"/>
              <a:ext cx="5486400" cy="4000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Line 30">
              <a:extLst>
                <a:ext uri="{FF2B5EF4-FFF2-40B4-BE49-F238E27FC236}">
                  <a16:creationId xmlns:a16="http://schemas.microsoft.com/office/drawing/2014/main" id="{555F34DD-835C-4B5D-A883-51050A7AD4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9863" y="1889125"/>
              <a:ext cx="0" cy="37258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7" name="Group 36">
              <a:extLst>
                <a:ext uri="{FF2B5EF4-FFF2-40B4-BE49-F238E27FC236}">
                  <a16:creationId xmlns:a16="http://schemas.microsoft.com/office/drawing/2014/main" id="{23B90364-EA2C-4E4D-82F7-E01D585C5F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6950" y="5670550"/>
              <a:ext cx="5676932" cy="844550"/>
              <a:chOff x="36" y="72"/>
              <a:chExt cx="3576" cy="532"/>
            </a:xfrm>
          </p:grpSpPr>
          <p:sp>
            <p:nvSpPr>
              <p:cNvPr id="14" name="Rectangle 32">
                <a:extLst>
                  <a:ext uri="{FF2B5EF4-FFF2-40B4-BE49-F238E27FC236}">
                    <a16:creationId xmlns:a16="http://schemas.microsoft.com/office/drawing/2014/main" id="{DF6A54E4-A5A6-44BC-8F5E-63BCAAA96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" y="72"/>
                <a:ext cx="75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/>
                  <a:t>1</a:t>
                </a:r>
              </a:p>
            </p:txBody>
          </p:sp>
          <p:sp>
            <p:nvSpPr>
              <p:cNvPr id="15" name="Rectangle 33">
                <a:extLst>
                  <a:ext uri="{FF2B5EF4-FFF2-40B4-BE49-F238E27FC236}">
                    <a16:creationId xmlns:a16="http://schemas.microsoft.com/office/drawing/2014/main" id="{7405C796-E862-4329-9AAD-872A32907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0"/>
                <a:ext cx="75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/>
                  <a:t>5</a:t>
                </a:r>
              </a:p>
            </p:txBody>
          </p:sp>
          <p:sp>
            <p:nvSpPr>
              <p:cNvPr id="16" name="Rectangle 35">
                <a:extLst>
                  <a:ext uri="{FF2B5EF4-FFF2-40B4-BE49-F238E27FC236}">
                    <a16:creationId xmlns:a16="http://schemas.microsoft.com/office/drawing/2014/main" id="{56CBF756-A694-4695-A25C-50FEF33A3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1" y="302"/>
                <a:ext cx="1071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600"/>
                  <a:t>E</a:t>
                </a:r>
                <a:r>
                  <a:rPr lang="en-US" altLang="en-US" sz="1600" baseline="-6000">
                    <a:latin typeface="Candara" panose="020E0502030303020204" pitchFamily="34" charset="0"/>
                    <a:sym typeface="Candara" panose="020E0502030303020204" pitchFamily="34" charset="0"/>
                  </a:rPr>
                  <a:t>ν</a:t>
                </a:r>
                <a:r>
                  <a:rPr lang="en-US" altLang="en-US" sz="1600"/>
                  <a:t> [GeV]</a:t>
                </a:r>
              </a:p>
            </p:txBody>
          </p:sp>
        </p:grpSp>
        <p:sp>
          <p:nvSpPr>
            <p:cNvPr id="8" name="Rectangle 38">
              <a:extLst>
                <a:ext uri="{FF2B5EF4-FFF2-40B4-BE49-F238E27FC236}">
                  <a16:creationId xmlns:a16="http://schemas.microsoft.com/office/drawing/2014/main" id="{10C4B458-CE08-4C0B-B60D-100EA9900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254" y="1670050"/>
              <a:ext cx="119104" cy="41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1</a:t>
              </a:r>
            </a:p>
          </p:txBody>
        </p:sp>
        <p:sp>
          <p:nvSpPr>
            <p:cNvPr id="9" name="Rectangle 39">
              <a:extLst>
                <a:ext uri="{FF2B5EF4-FFF2-40B4-BE49-F238E27FC236}">
                  <a16:creationId xmlns:a16="http://schemas.microsoft.com/office/drawing/2014/main" id="{0F1151C7-5969-4470-9A1F-A33AB745F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678" y="3524251"/>
              <a:ext cx="730845" cy="41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0.5</a:t>
              </a:r>
            </a:p>
          </p:txBody>
        </p:sp>
        <p:sp>
          <p:nvSpPr>
            <p:cNvPr id="10" name="Rectangle 40">
              <a:extLst>
                <a:ext uri="{FF2B5EF4-FFF2-40B4-BE49-F238E27FC236}">
                  <a16:creationId xmlns:a16="http://schemas.microsoft.com/office/drawing/2014/main" id="{DA5F23C1-70B0-4E9F-8A9E-446F4524F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156" y="5378449"/>
              <a:ext cx="119104" cy="41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0</a:t>
              </a:r>
            </a:p>
          </p:txBody>
        </p:sp>
        <p:sp>
          <p:nvSpPr>
            <p:cNvPr id="11" name="Line 41">
              <a:extLst>
                <a:ext uri="{FF2B5EF4-FFF2-40B4-BE49-F238E27FC236}">
                  <a16:creationId xmlns:a16="http://schemas.microsoft.com/office/drawing/2014/main" id="{565514F4-FB69-485B-9380-247E5D9D58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3801" y="2012636"/>
              <a:ext cx="0" cy="115252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" name="Rectangle 42">
              <a:extLst>
                <a:ext uri="{FF2B5EF4-FFF2-40B4-BE49-F238E27FC236}">
                  <a16:creationId xmlns:a16="http://schemas.microsoft.com/office/drawing/2014/main" id="{CAC0F7D3-8F9C-49EC-87F6-E920FC5E5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8769" y="3461296"/>
              <a:ext cx="759066" cy="598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0000FF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ν</a:t>
              </a:r>
              <a:r>
                <a:rPr lang="en-US" altLang="en-US" sz="2000" baseline="-6000">
                  <a:solidFill>
                    <a:srgbClr val="0000FF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μ</a:t>
              </a:r>
            </a:p>
          </p:txBody>
        </p:sp>
        <p:sp>
          <p:nvSpPr>
            <p:cNvPr id="13" name="Rectangle 43">
              <a:extLst>
                <a:ext uri="{FF2B5EF4-FFF2-40B4-BE49-F238E27FC236}">
                  <a16:creationId xmlns:a16="http://schemas.microsoft.com/office/drawing/2014/main" id="{10D1AB7E-8AEC-49BC-89A5-376E9CA7E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8554" y="4438649"/>
              <a:ext cx="633589" cy="598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FF0000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ν</a:t>
              </a:r>
              <a:r>
                <a:rPr lang="en-US" altLang="en-US" sz="2000" baseline="-6000">
                  <a:solidFill>
                    <a:srgbClr val="FF0000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e</a:t>
              </a:r>
            </a:p>
          </p:txBody>
        </p:sp>
      </p:grpSp>
      <p:pic>
        <p:nvPicPr>
          <p:cNvPr id="17" name="Picture 6" descr="Afbeeldingsresultaat voor mass hierarchy">
            <a:extLst>
              <a:ext uri="{FF2B5EF4-FFF2-40B4-BE49-F238E27FC236}">
                <a16:creationId xmlns:a16="http://schemas.microsoft.com/office/drawing/2014/main" id="{8AE17F7A-9A58-4D25-9F5F-515DF1442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836613"/>
            <a:ext cx="3930650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7">
            <a:extLst>
              <a:ext uri="{FF2B5EF4-FFF2-40B4-BE49-F238E27FC236}">
                <a16:creationId xmlns:a16="http://schemas.microsoft.com/office/drawing/2014/main" id="{92141301-0414-48AF-B333-46655BE7F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8" y="877780"/>
            <a:ext cx="411480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normal ordering (NO)      inverted ordering (IO) </a:t>
            </a:r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15049EA4-D2BD-4748-A814-0CF41F1EC1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388" y="44450"/>
            <a:ext cx="12139612" cy="649288"/>
          </a:xfr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/>
            <a:r>
              <a:rPr lang="en-US" altLang="en-US" sz="2400" b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Determining the ordering of the neutrino mass eigenstates </a:t>
            </a:r>
            <a:endParaRPr lang="el-GR" altLang="en-US" sz="2400" b="1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1B7286F8-AF20-47C2-B361-E0D5DD538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4390" y="3573463"/>
            <a:ext cx="4603750" cy="593725"/>
          </a:xfrm>
          <a:prstGeom prst="rect">
            <a:avLst/>
          </a:prstGeom>
          <a:solidFill>
            <a:srgbClr val="0047FF">
              <a:alpha val="70195"/>
            </a:srgbClr>
          </a:solidFill>
          <a:ln w="2556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chemeClr val="bg1"/>
                </a:solidFill>
              </a:rPr>
              <a:t>ORCA: measuring the neutrino mass ordering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chemeClr val="bg1"/>
                </a:solidFill>
              </a:rPr>
              <a:t>(MC  Simulation)</a:t>
            </a:r>
          </a:p>
        </p:txBody>
      </p:sp>
      <p:sp>
        <p:nvSpPr>
          <p:cNvPr id="21" name="Rectangle 44">
            <a:extLst>
              <a:ext uri="{FF2B5EF4-FFF2-40B4-BE49-F238E27FC236}">
                <a16:creationId xmlns:a16="http://schemas.microsoft.com/office/drawing/2014/main" id="{C108E475-E305-46A9-9B76-22C7EFDAE12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76990" y="4981575"/>
            <a:ext cx="1879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P(</a:t>
            </a:r>
            <a:r>
              <a:rPr lang="en-US" altLang="en-US" sz="1400">
                <a:latin typeface="Candara Bold" panose="020E0702030303020204" pitchFamily="34" charset="0"/>
                <a:sym typeface="Candara Bold" panose="020E0702030303020204" pitchFamily="34" charset="0"/>
              </a:rPr>
              <a:t>ν</a:t>
            </a:r>
            <a:r>
              <a:rPr lang="en-US" altLang="en-US" sz="1400" baseline="-6000">
                <a:latin typeface="Candara Bold" panose="020E0702030303020204" pitchFamily="34" charset="0"/>
                <a:sym typeface="Candara Bold" panose="020E0702030303020204" pitchFamily="34" charset="0"/>
              </a:rPr>
              <a:t>μ</a:t>
            </a:r>
            <a:r>
              <a:rPr lang="en-US" altLang="en-US" sz="14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 → </a:t>
            </a:r>
            <a:r>
              <a:rPr lang="en-US" altLang="en-US" sz="1400">
                <a:latin typeface="Candara Bold" panose="020E0702030303020204" pitchFamily="34" charset="0"/>
                <a:sym typeface="Candara Bold" panose="020E0702030303020204" pitchFamily="34" charset="0"/>
              </a:rPr>
              <a:t>ν</a:t>
            </a:r>
            <a:r>
              <a:rPr lang="en-US" altLang="en-US" sz="1400" baseline="-6000">
                <a:latin typeface="Candara Bold" panose="020E0702030303020204" pitchFamily="34" charset="0"/>
                <a:sym typeface="Candara Bold" panose="020E0702030303020204" pitchFamily="34" charset="0"/>
              </a:rPr>
              <a:t>μ</a:t>
            </a:r>
            <a:r>
              <a:rPr lang="en-US" altLang="en-US" sz="14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) for θ=130º</a:t>
            </a:r>
          </a:p>
        </p:txBody>
      </p:sp>
      <p:sp>
        <p:nvSpPr>
          <p:cNvPr id="22" name="Line 29">
            <a:extLst>
              <a:ext uri="{FF2B5EF4-FFF2-40B4-BE49-F238E27FC236}">
                <a16:creationId xmlns:a16="http://schemas.microsoft.com/office/drawing/2014/main" id="{8AEC234B-0D4D-43B5-B6E1-687516A01176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7796465" y="4565650"/>
            <a:ext cx="454025" cy="8731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" name="Rectangle 12">
            <a:extLst>
              <a:ext uri="{FF2B5EF4-FFF2-40B4-BE49-F238E27FC236}">
                <a16:creationId xmlns:a16="http://schemas.microsoft.com/office/drawing/2014/main" id="{2B31AA84-FDBF-4BAE-9CAB-B0A121F21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3353" y="4381500"/>
            <a:ext cx="417512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IO</a:t>
            </a:r>
          </a:p>
        </p:txBody>
      </p:sp>
      <p:sp>
        <p:nvSpPr>
          <p:cNvPr id="24" name="Line 28">
            <a:extLst>
              <a:ext uri="{FF2B5EF4-FFF2-40B4-BE49-F238E27FC236}">
                <a16:creationId xmlns:a16="http://schemas.microsoft.com/office/drawing/2014/main" id="{3B625A61-7ACB-48AA-BFD2-37F94FC0818D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7772653" y="4894263"/>
            <a:ext cx="557212" cy="23495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" name="Rectangle 14">
            <a:extLst>
              <a:ext uri="{FF2B5EF4-FFF2-40B4-BE49-F238E27FC236}">
                <a16:creationId xmlns:a16="http://schemas.microsoft.com/office/drawing/2014/main" id="{DF6A6A4A-EA51-47CB-B64F-A0640F0AC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4953" y="4765675"/>
            <a:ext cx="55721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NO</a:t>
            </a:r>
          </a:p>
        </p:txBody>
      </p:sp>
      <p:sp>
        <p:nvSpPr>
          <p:cNvPr id="26" name="TextBox 46">
            <a:extLst>
              <a:ext uri="{FF2B5EF4-FFF2-40B4-BE49-F238E27FC236}">
                <a16:creationId xmlns:a16="http://schemas.microsoft.com/office/drawing/2014/main" id="{E24C4B70-E464-4155-8EC9-CC7A39F60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7392" y="1790199"/>
            <a:ext cx="46974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700" b="1" dirty="0"/>
              <a:t>A</a:t>
            </a:r>
            <a:r>
              <a:rPr lang="en-US" altLang="en-US" sz="1700" b="1" dirty="0" err="1"/>
              <a:t>tmospheric</a:t>
            </a:r>
            <a:r>
              <a:rPr lang="en-US" altLang="en-US" sz="1700" b="1" dirty="0"/>
              <a:t> neutrinos:</a:t>
            </a:r>
            <a:r>
              <a:rPr lang="fr-FR" altLang="en-US" sz="17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en-US" sz="1700" b="1" dirty="0"/>
              <a:t>"free </a:t>
            </a:r>
            <a:r>
              <a:rPr lang="fr-FR" altLang="en-US" sz="1700" b="1" dirty="0" err="1"/>
              <a:t>beam</a:t>
            </a:r>
            <a:r>
              <a:rPr lang="fr-FR" altLang="en-US" sz="1700" b="1" dirty="0"/>
              <a:t>"  of </a:t>
            </a:r>
            <a:r>
              <a:rPr lang="fr-FR" altLang="en-US" sz="1700" b="1" dirty="0" err="1"/>
              <a:t>known</a:t>
            </a:r>
            <a:r>
              <a:rPr lang="fr-FR" altLang="en-US" sz="1700" b="1" dirty="0"/>
              <a:t> composition (</a:t>
            </a:r>
            <a:r>
              <a:rPr lang="fr-FR" altLang="en-US" sz="1700" b="1" dirty="0" err="1">
                <a:solidFill>
                  <a:srgbClr val="FF0000"/>
                </a:solidFill>
                <a:ea typeface="Lucida Grande"/>
                <a:cs typeface="Lucida Grande"/>
              </a:rPr>
              <a:t>ν</a:t>
            </a:r>
            <a:r>
              <a:rPr lang="fr-FR" altLang="en-US" sz="1700" b="1" baseline="-25000" dirty="0" err="1">
                <a:solidFill>
                  <a:srgbClr val="FF0000"/>
                </a:solidFill>
              </a:rPr>
              <a:t>e</a:t>
            </a:r>
            <a:r>
              <a:rPr lang="fr-FR" altLang="en-US" sz="1700" b="1" dirty="0"/>
              <a:t>, </a:t>
            </a:r>
            <a:r>
              <a:rPr lang="fr-FR" altLang="en-US" sz="1700" b="1" dirty="0" err="1">
                <a:solidFill>
                  <a:srgbClr val="0000FF"/>
                </a:solidFill>
                <a:ea typeface="Lucida Grande"/>
                <a:cs typeface="Lucida Grande"/>
              </a:rPr>
              <a:t>ν</a:t>
            </a:r>
            <a:r>
              <a:rPr lang="fr-FR" altLang="en-US" sz="1700" b="1" baseline="-25000" dirty="0" err="1">
                <a:solidFill>
                  <a:srgbClr val="0000FF"/>
                </a:solidFill>
                <a:ea typeface="Lucida Grande"/>
                <a:cs typeface="Lucida Grande"/>
              </a:rPr>
              <a:t>μ</a:t>
            </a:r>
            <a:r>
              <a:rPr lang="fr-FR" altLang="en-US" sz="1700" b="1" dirty="0"/>
              <a:t>)</a:t>
            </a:r>
          </a:p>
        </p:txBody>
      </p:sp>
      <p:sp>
        <p:nvSpPr>
          <p:cNvPr id="27" name="TextBox 48">
            <a:extLst>
              <a:ext uri="{FF2B5EF4-FFF2-40B4-BE49-F238E27FC236}">
                <a16:creationId xmlns:a16="http://schemas.microsoft.com/office/drawing/2014/main" id="{881C894C-8230-49E7-A247-72DCFA365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4649" y="2589962"/>
            <a:ext cx="61855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700" b="1" dirty="0">
                <a:solidFill>
                  <a:srgbClr val="006600"/>
                </a:solidFill>
              </a:rPr>
              <a:t>Oscillation pattern distorted by Earth matter effects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700" b="1" dirty="0">
                <a:solidFill>
                  <a:srgbClr val="006600"/>
                </a:solidFill>
              </a:rPr>
              <a:t>maximum difference for </a:t>
            </a:r>
            <a:r>
              <a:rPr lang="el-GR" altLang="en-US" sz="1700" b="1" dirty="0">
                <a:solidFill>
                  <a:srgbClr val="006600"/>
                </a:solidFill>
              </a:rPr>
              <a:t>θ</a:t>
            </a:r>
            <a:r>
              <a:rPr lang="en-US" altLang="en-US" sz="1700" b="1" dirty="0">
                <a:solidFill>
                  <a:srgbClr val="006600"/>
                </a:solidFill>
              </a:rPr>
              <a:t>=130</a:t>
            </a:r>
            <a:r>
              <a:rPr lang="fr-FR" altLang="en-US" sz="1700" b="1" dirty="0">
                <a:solidFill>
                  <a:srgbClr val="006600"/>
                </a:solidFill>
              </a:rPr>
              <a:t>° (7645 km) and </a:t>
            </a:r>
            <a:r>
              <a:rPr lang="fr-FR" altLang="en-US" sz="1700" b="1" dirty="0" err="1">
                <a:solidFill>
                  <a:srgbClr val="006600"/>
                </a:solidFill>
              </a:rPr>
              <a:t>E</a:t>
            </a:r>
            <a:r>
              <a:rPr lang="fr-FR" altLang="en-US" sz="1700" b="1" baseline="-25000" dirty="0" err="1">
                <a:solidFill>
                  <a:srgbClr val="006600"/>
                </a:solidFill>
                <a:ea typeface="Lucida Grande"/>
                <a:cs typeface="Lucida Grande"/>
              </a:rPr>
              <a:t>ν</a:t>
            </a:r>
            <a:r>
              <a:rPr lang="fr-FR" altLang="en-US" sz="1700" b="1" dirty="0">
                <a:solidFill>
                  <a:srgbClr val="006600"/>
                </a:solidFill>
              </a:rPr>
              <a:t> = 7 </a:t>
            </a:r>
            <a:r>
              <a:rPr lang="fr-FR" altLang="en-US" sz="1700" b="1" dirty="0" err="1">
                <a:solidFill>
                  <a:srgbClr val="006600"/>
                </a:solidFill>
              </a:rPr>
              <a:t>GeV</a:t>
            </a:r>
            <a:endParaRPr lang="en-US" altLang="en-US" sz="1700" b="1" dirty="0">
              <a:solidFill>
                <a:srgbClr val="006600"/>
              </a:solidFill>
            </a:endParaRPr>
          </a:p>
        </p:txBody>
      </p:sp>
      <p:grpSp>
        <p:nvGrpSpPr>
          <p:cNvPr id="28" name="Grouper 3">
            <a:extLst>
              <a:ext uri="{FF2B5EF4-FFF2-40B4-BE49-F238E27FC236}">
                <a16:creationId xmlns:a16="http://schemas.microsoft.com/office/drawing/2014/main" id="{C01FE491-186E-46FA-912D-B2D7CD83CF0A}"/>
              </a:ext>
            </a:extLst>
          </p:cNvPr>
          <p:cNvGrpSpPr>
            <a:grpSpLocks/>
          </p:cNvGrpSpPr>
          <p:nvPr/>
        </p:nvGrpSpPr>
        <p:grpSpPr bwMode="auto">
          <a:xfrm>
            <a:off x="125413" y="4100513"/>
            <a:ext cx="766762" cy="768350"/>
            <a:chOff x="149312" y="2414705"/>
            <a:chExt cx="1319304" cy="1260000"/>
          </a:xfrm>
        </p:grpSpPr>
        <p:sp>
          <p:nvSpPr>
            <p:cNvPr id="29" name="Ellipse 24">
              <a:extLst>
                <a:ext uri="{FF2B5EF4-FFF2-40B4-BE49-F238E27FC236}">
                  <a16:creationId xmlns:a16="http://schemas.microsoft.com/office/drawing/2014/main" id="{2F3DA114-C759-430B-AAC6-0C98D949ED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312" y="2414705"/>
              <a:ext cx="1319304" cy="12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30" name="Image 2">
              <a:extLst>
                <a:ext uri="{FF2B5EF4-FFF2-40B4-BE49-F238E27FC236}">
                  <a16:creationId xmlns:a16="http://schemas.microsoft.com/office/drawing/2014/main" id="{DDA7F1BC-1F7D-496F-8409-8F00DE89CC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80" y="2480370"/>
              <a:ext cx="1154488" cy="1154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TextBox 54">
            <a:extLst>
              <a:ext uri="{FF2B5EF4-FFF2-40B4-BE49-F238E27FC236}">
                <a16:creationId xmlns:a16="http://schemas.microsoft.com/office/drawing/2014/main" id="{6159D1B1-1E60-4960-B352-625E74A88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2513" y="4279900"/>
            <a:ext cx="2549525" cy="877888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700"/>
              <a:t>Measure </a:t>
            </a:r>
            <a:r>
              <a:rPr lang="el-GR" altLang="en-US" sz="1700"/>
              <a:t>θ </a:t>
            </a:r>
            <a:r>
              <a:rPr lang="en-US" altLang="en-US" sz="1700"/>
              <a:t>and </a:t>
            </a:r>
            <a:r>
              <a:rPr lang="el-GR" altLang="en-US" sz="1700"/>
              <a:t>Ε</a:t>
            </a:r>
            <a:r>
              <a:rPr lang="el-GR" altLang="en-US" sz="1700" baseline="-25000"/>
              <a:t>ν</a:t>
            </a:r>
            <a:r>
              <a:rPr lang="el-GR" altLang="en-US" sz="1700"/>
              <a:t> </a:t>
            </a:r>
            <a:r>
              <a:rPr lang="en-US" altLang="en-US" sz="1700"/>
              <a:t>for upgoing atmospheric neutrinos (GeV scale)</a:t>
            </a:r>
          </a:p>
        </p:txBody>
      </p:sp>
      <p:sp>
        <p:nvSpPr>
          <p:cNvPr id="32" name="TextBox 55">
            <a:extLst>
              <a:ext uri="{FF2B5EF4-FFF2-40B4-BE49-F238E27FC236}">
                <a16:creationId xmlns:a16="http://schemas.microsoft.com/office/drawing/2014/main" id="{0DE7B82A-4DD6-4B9E-8139-CE441C0B9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975" y="5811838"/>
            <a:ext cx="4114800" cy="354012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700"/>
              <a:t>Treatment of systematics is important  </a:t>
            </a:r>
          </a:p>
        </p:txBody>
      </p:sp>
      <p:sp>
        <p:nvSpPr>
          <p:cNvPr id="33" name="Arrow: Down 56">
            <a:extLst>
              <a:ext uri="{FF2B5EF4-FFF2-40B4-BE49-F238E27FC236}">
                <a16:creationId xmlns:a16="http://schemas.microsoft.com/office/drawing/2014/main" id="{A0C3323F-1F6A-4F23-A478-C3DE953F31A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060575" y="5229225"/>
            <a:ext cx="265113" cy="469900"/>
          </a:xfrm>
          <a:prstGeom prst="downArrow">
            <a:avLst>
              <a:gd name="adj1" fmla="val 50000"/>
              <a:gd name="adj2" fmla="val 49949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" name="TextBox 32">
            <a:extLst>
              <a:ext uri="{FF2B5EF4-FFF2-40B4-BE49-F238E27FC236}">
                <a16:creationId xmlns:a16="http://schemas.microsoft.com/office/drawing/2014/main" id="{FB38EABF-5C45-4CA4-90B5-D800E3C96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4363" y="935627"/>
            <a:ext cx="71740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000" dirty="0">
                <a:solidFill>
                  <a:srgbClr val="2E5C8A"/>
                </a:solidFill>
              </a:rPr>
              <a:t>ORCA : Oscillation Research with </a:t>
            </a:r>
            <a:r>
              <a:rPr lang="en-US" altLang="en-US" sz="2000" dirty="0" err="1">
                <a:solidFill>
                  <a:srgbClr val="2E5C8A"/>
                </a:solidFill>
              </a:rPr>
              <a:t>Cosmics</a:t>
            </a:r>
            <a:r>
              <a:rPr lang="en-US" altLang="en-US" sz="2000" dirty="0">
                <a:solidFill>
                  <a:srgbClr val="2E5C8A"/>
                </a:solidFill>
              </a:rPr>
              <a:t> in the Abyss</a:t>
            </a:r>
          </a:p>
        </p:txBody>
      </p:sp>
    </p:spTree>
    <p:extLst>
      <p:ext uri="{BB962C8B-B14F-4D97-AF65-F5344CB8AC3E}">
        <p14:creationId xmlns:p14="http://schemas.microsoft.com/office/powerpoint/2010/main" val="10923900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EF2F5A53-422C-4DFC-9771-D8280025B36B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44439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 technology transfer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760FEF88-2E51-4823-B497-F01268A258AC}"/>
              </a:ext>
            </a:extLst>
          </p:cNvPr>
          <p:cNvSpPr txBox="1">
            <a:spLocks/>
          </p:cNvSpPr>
          <p:nvPr/>
        </p:nvSpPr>
        <p:spPr>
          <a:xfrm>
            <a:off x="75493" y="2097296"/>
            <a:ext cx="12031106" cy="234472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Objectives</a:t>
            </a:r>
          </a:p>
          <a:p>
            <a:pPr marL="342900" indent="-342900"/>
            <a:r>
              <a:rPr lang="en-US" sz="2400" b="1" dirty="0"/>
              <a:t> </a:t>
            </a:r>
            <a:r>
              <a:rPr lang="en-US" sz="2400" dirty="0"/>
              <a:t>methodology for following technological advances in key areas of interest to KM3NeT</a:t>
            </a:r>
          </a:p>
          <a:p>
            <a:pPr marL="342900" indent="-342900"/>
            <a:r>
              <a:rPr lang="en-US" sz="2400" dirty="0"/>
              <a:t>expose developed/adapted technological choices and innovative solutions to interested parties in industry</a:t>
            </a:r>
          </a:p>
          <a:p>
            <a:pPr marL="342900" indent="-342900"/>
            <a:r>
              <a:rPr lang="en-US" sz="2400" dirty="0"/>
              <a:t>technology transfer of services developed by KM3NeT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1957CE-2ABC-48DB-B07B-77580EDDB31A}"/>
              </a:ext>
            </a:extLst>
          </p:cNvPr>
          <p:cNvSpPr txBox="1"/>
          <p:nvPr/>
        </p:nvSpPr>
        <p:spPr>
          <a:xfrm>
            <a:off x="449185" y="4852672"/>
            <a:ext cx="4590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Technology and Innovation Panel of KM3NeT: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D9D64E-4D74-42AC-BC99-298C4A15CD24}"/>
              </a:ext>
            </a:extLst>
          </p:cNvPr>
          <p:cNvSpPr txBox="1"/>
          <p:nvPr/>
        </p:nvSpPr>
        <p:spPr>
          <a:xfrm>
            <a:off x="5479728" y="5018356"/>
            <a:ext cx="289228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Software</a:t>
            </a:r>
            <a:endParaRPr lang="en-US" sz="2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CLB,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White Rabbit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PMT related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Sea Operations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Calibration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F7FAA6-F74E-4A71-83FF-66E1CC16740B}"/>
              </a:ext>
            </a:extLst>
          </p:cNvPr>
          <p:cNvSpPr txBox="1"/>
          <p:nvPr/>
        </p:nvSpPr>
        <p:spPr>
          <a:xfrm>
            <a:off x="5345536" y="4648761"/>
            <a:ext cx="1319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Covering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DA5DD5D-3295-43DB-8B95-529B837DBFB5}"/>
              </a:ext>
            </a:extLst>
          </p:cNvPr>
          <p:cNvSpPr txBox="1">
            <a:spLocks/>
          </p:cNvSpPr>
          <p:nvPr/>
        </p:nvSpPr>
        <p:spPr>
          <a:xfrm>
            <a:off x="83967" y="756790"/>
            <a:ext cx="12029203" cy="1289989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+mn-lt"/>
              </a:rPr>
              <a:t>Coordination of the WP “technology transfer and innovation” of the KM3NeT-INFRADEV project</a:t>
            </a:r>
          </a:p>
          <a:p>
            <a:r>
              <a:rPr lang="en-US" sz="2400" dirty="0">
                <a:latin typeface="+mn-lt"/>
              </a:rPr>
              <a:t> (Horizon 2020) aiming to establish a methodology for the flow of information, innovation and know-how between KM3NeT and industry</a:t>
            </a:r>
          </a:p>
        </p:txBody>
      </p:sp>
    </p:spTree>
    <p:extLst>
      <p:ext uri="{BB962C8B-B14F-4D97-AF65-F5344CB8AC3E}">
        <p14:creationId xmlns:p14="http://schemas.microsoft.com/office/powerpoint/2010/main" val="15090835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EF2F5A53-422C-4DFC-9771-D8280025B36B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 technology transfer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19468A-4005-49A1-B8CE-C1B523318BB9}"/>
              </a:ext>
            </a:extLst>
          </p:cNvPr>
          <p:cNvSpPr txBox="1"/>
          <p:nvPr/>
        </p:nvSpPr>
        <p:spPr>
          <a:xfrm>
            <a:off x="100572" y="789556"/>
            <a:ext cx="6207177" cy="4308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Observation of technological advancements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088A6F-A282-4E6A-949A-E2C82C125039}"/>
              </a:ext>
            </a:extLst>
          </p:cNvPr>
          <p:cNvSpPr txBox="1"/>
          <p:nvPr/>
        </p:nvSpPr>
        <p:spPr>
          <a:xfrm>
            <a:off x="89629" y="1250552"/>
            <a:ext cx="10239527" cy="7694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Expose developed/adapted technological choices and innovative solutions to parties with potential interest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9609D5E-7421-4145-A9C9-7DEE3C82E661}"/>
              </a:ext>
            </a:extLst>
          </p:cNvPr>
          <p:cNvSpPr txBox="1">
            <a:spLocks/>
          </p:cNvSpPr>
          <p:nvPr/>
        </p:nvSpPr>
        <p:spPr>
          <a:xfrm>
            <a:off x="2968262" y="2161072"/>
            <a:ext cx="6238805" cy="2941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2060"/>
                </a:solidFill>
              </a:rPr>
              <a:t>system for </a:t>
            </a:r>
            <a:r>
              <a:rPr lang="en-GB" sz="2000" dirty="0" err="1">
                <a:solidFill>
                  <a:srgbClr val="002060"/>
                </a:solidFill>
              </a:rPr>
              <a:t>pmt</a:t>
            </a:r>
            <a:r>
              <a:rPr lang="en-GB" sz="2000" dirty="0">
                <a:solidFill>
                  <a:srgbClr val="002060"/>
                </a:solidFill>
              </a:rPr>
              <a:t> testing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2060"/>
                </a:solidFill>
              </a:rPr>
              <a:t>Positioning system and calibration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2060"/>
                </a:solidFill>
              </a:rPr>
              <a:t>Developments related to the FIDES analysis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2060"/>
                </a:solidFill>
              </a:rPr>
              <a:t>Software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2060"/>
                </a:solidFill>
              </a:rPr>
              <a:t>VEOC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2060"/>
                </a:solidFill>
              </a:rPr>
              <a:t>ROV connection tool for </a:t>
            </a:r>
            <a:r>
              <a:rPr lang="en-GB" sz="2000" dirty="0" err="1">
                <a:solidFill>
                  <a:srgbClr val="002060"/>
                </a:solidFill>
              </a:rPr>
              <a:t>wetmateable</a:t>
            </a:r>
            <a:r>
              <a:rPr lang="en-GB" sz="2000" dirty="0">
                <a:solidFill>
                  <a:srgbClr val="002060"/>
                </a:solidFill>
              </a:rPr>
              <a:t> connection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2060"/>
                </a:solidFill>
              </a:rPr>
              <a:t>Hydrophones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233E0A-0AC5-42BA-9F60-B6A71AB02688}"/>
              </a:ext>
            </a:extLst>
          </p:cNvPr>
          <p:cNvSpPr txBox="1"/>
          <p:nvPr/>
        </p:nvSpPr>
        <p:spPr>
          <a:xfrm>
            <a:off x="47297" y="2402804"/>
            <a:ext cx="30269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u="sng" dirty="0">
                <a:solidFill>
                  <a:srgbClr val="6E8F05"/>
                </a:solidFill>
              </a:rPr>
              <a:t>Items identified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E73103-55DD-457B-AD33-68444695050C}"/>
              </a:ext>
            </a:extLst>
          </p:cNvPr>
          <p:cNvSpPr txBox="1"/>
          <p:nvPr/>
        </p:nvSpPr>
        <p:spPr>
          <a:xfrm>
            <a:off x="60510" y="5220465"/>
            <a:ext cx="6207177" cy="4308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KM3NeT participation in exhibitions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391BF6-2890-430A-AA51-E0D0E41BA00F}"/>
              </a:ext>
            </a:extLst>
          </p:cNvPr>
          <p:cNvSpPr txBox="1"/>
          <p:nvPr/>
        </p:nvSpPr>
        <p:spPr>
          <a:xfrm>
            <a:off x="128747" y="5688263"/>
            <a:ext cx="89503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</a:rPr>
              <a:t>Increase the visibility of KM3NeT to technology developers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90A8C0-B3B3-405E-9F82-ABC103482760}"/>
              </a:ext>
            </a:extLst>
          </p:cNvPr>
          <p:cNvSpPr txBox="1"/>
          <p:nvPr/>
        </p:nvSpPr>
        <p:spPr>
          <a:xfrm>
            <a:off x="1369067" y="6215760"/>
            <a:ext cx="10239527" cy="415498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2">
                    <a:lumMod val="10000"/>
                  </a:schemeClr>
                </a:solidFill>
              </a:rPr>
              <a:t>present the science case of KM3NeT, technological challenges, solutions adopted, synergies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3FCBD5-27B1-49BB-9BB1-1C69CA797FA3}"/>
              </a:ext>
            </a:extLst>
          </p:cNvPr>
          <p:cNvSpPr txBox="1"/>
          <p:nvPr/>
        </p:nvSpPr>
        <p:spPr>
          <a:xfrm>
            <a:off x="515872" y="6215760"/>
            <a:ext cx="869894" cy="415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</a:rPr>
              <a:t>aim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2304942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6B650B60-2F8A-44EB-934F-C229C2E511C8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KM3NeT: Status and expectations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EDAE4C15-6CB3-411A-A3A9-B99801310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340" y="4631073"/>
            <a:ext cx="107142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800" b="1" dirty="0">
                <a:solidFill>
                  <a:srgbClr val="008000"/>
                </a:solidFill>
              </a:rPr>
              <a:t>Neutrino astronomy: almost complete sky coverage with unprecedented angular resolution</a:t>
            </a:r>
          </a:p>
          <a:p>
            <a:pPr>
              <a:spcBef>
                <a:spcPct val="0"/>
              </a:spcBef>
            </a:pPr>
            <a:r>
              <a:rPr lang="en-US" altLang="en-US" sz="1800" b="1" dirty="0" err="1">
                <a:solidFill>
                  <a:srgbClr val="008000"/>
                </a:solidFill>
              </a:rPr>
              <a:t>IceCube</a:t>
            </a:r>
            <a:r>
              <a:rPr lang="en-US" altLang="en-US" sz="1800" b="1" dirty="0">
                <a:solidFill>
                  <a:srgbClr val="008000"/>
                </a:solidFill>
              </a:rPr>
              <a:t> signal to be confirmed in less than one year of ARCA</a:t>
            </a:r>
          </a:p>
          <a:p>
            <a:pPr>
              <a:spcBef>
                <a:spcPct val="0"/>
              </a:spcBef>
            </a:pPr>
            <a:r>
              <a:rPr lang="en-US" altLang="en-US" sz="1800" b="1" dirty="0">
                <a:solidFill>
                  <a:srgbClr val="008000"/>
                </a:solidFill>
              </a:rPr>
              <a:t>Good perspectives for neutrino detection from Galactic plane and for the most intense galactic sources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26FBF7FB-749B-4B1D-AC18-56661C777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929624"/>
            <a:ext cx="576263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3406D101-4C39-4EB0-B478-DC42C8D79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210609"/>
            <a:ext cx="8497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b="1" dirty="0">
                <a:solidFill>
                  <a:srgbClr val="000066"/>
                </a:solidFill>
              </a:rPr>
              <a:t>Construction phase has started</a:t>
            </a:r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57426F21-C118-4E55-BFD9-7840D36E3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625" y="1657739"/>
            <a:ext cx="80835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800" b="1">
                <a:solidFill>
                  <a:srgbClr val="000066"/>
                </a:solidFill>
              </a:rPr>
              <a:t>2 ARCA DUs installed in KM3NeT-It; Data taking for more than a year; short circuit problem </a:t>
            </a:r>
          </a:p>
          <a:p>
            <a:pPr>
              <a:spcBef>
                <a:spcPct val="0"/>
              </a:spcBef>
            </a:pPr>
            <a:r>
              <a:rPr lang="en-US" altLang="en-US" sz="1800" b="1">
                <a:solidFill>
                  <a:srgbClr val="000066"/>
                </a:solidFill>
              </a:rPr>
              <a:t>1 ORCA DU installed in KM3NeT-Fr; new electro-optic cable</a:t>
            </a:r>
          </a:p>
          <a:p>
            <a:pPr>
              <a:spcBef>
                <a:spcPct val="0"/>
              </a:spcBef>
            </a:pPr>
            <a:r>
              <a:rPr lang="en-US" altLang="en-US" sz="1800" b="1">
                <a:solidFill>
                  <a:srgbClr val="000066"/>
                </a:solidFill>
              </a:rPr>
              <a:t>Performance according to expectation</a:t>
            </a:r>
          </a:p>
          <a:p>
            <a:pPr>
              <a:spcBef>
                <a:spcPct val="0"/>
              </a:spcBef>
            </a:pPr>
            <a:r>
              <a:rPr lang="en-US" altLang="en-US" sz="1800" b="1">
                <a:solidFill>
                  <a:srgbClr val="000066"/>
                </a:solidFill>
              </a:rPr>
              <a:t>Mass production planned to start fall 2018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2BBBF3C3-F52B-4F24-B915-7A9FDD9F8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512649"/>
            <a:ext cx="8497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b="1">
                <a:solidFill>
                  <a:srgbClr val="A50021"/>
                </a:solidFill>
              </a:rPr>
              <a:t>Data analysis ongoing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CFBC3D6E-6EC2-4FEE-B5B8-EC0D8BDA9B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239172"/>
            <a:ext cx="8497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b="1" dirty="0">
                <a:solidFill>
                  <a:srgbClr val="008000"/>
                </a:solidFill>
              </a:rPr>
              <a:t>Expectations</a:t>
            </a:r>
          </a:p>
        </p:txBody>
      </p:sp>
      <p:grpSp>
        <p:nvGrpSpPr>
          <p:cNvPr id="11" name="Grouper 3">
            <a:extLst>
              <a:ext uri="{FF2B5EF4-FFF2-40B4-BE49-F238E27FC236}">
                <a16:creationId xmlns:a16="http://schemas.microsoft.com/office/drawing/2014/main" id="{52199006-22A6-49A2-A9F7-B4A71173B20A}"/>
              </a:ext>
            </a:extLst>
          </p:cNvPr>
          <p:cNvGrpSpPr>
            <a:grpSpLocks/>
          </p:cNvGrpSpPr>
          <p:nvPr/>
        </p:nvGrpSpPr>
        <p:grpSpPr bwMode="auto">
          <a:xfrm>
            <a:off x="107950" y="5850374"/>
            <a:ext cx="576263" cy="596900"/>
            <a:chOff x="149312" y="2414705"/>
            <a:chExt cx="1319304" cy="1260000"/>
          </a:xfrm>
        </p:grpSpPr>
        <p:sp>
          <p:nvSpPr>
            <p:cNvPr id="12" name="Ellipse 24">
              <a:extLst>
                <a:ext uri="{FF2B5EF4-FFF2-40B4-BE49-F238E27FC236}">
                  <a16:creationId xmlns:a16="http://schemas.microsoft.com/office/drawing/2014/main" id="{A4A9710F-DE5C-41C7-9D68-1BBC411941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312" y="2414705"/>
              <a:ext cx="1319304" cy="12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3" name="Image 2">
              <a:extLst>
                <a:ext uri="{FF2B5EF4-FFF2-40B4-BE49-F238E27FC236}">
                  <a16:creationId xmlns:a16="http://schemas.microsoft.com/office/drawing/2014/main" id="{E991FC9C-E9F5-4F76-B32E-8A8549E960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80" y="2480370"/>
              <a:ext cx="1154488" cy="1154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5">
            <a:extLst>
              <a:ext uri="{FF2B5EF4-FFF2-40B4-BE49-F238E27FC236}">
                <a16:creationId xmlns:a16="http://schemas.microsoft.com/office/drawing/2014/main" id="{45B044A1-ED90-463E-92EA-B2FD691DB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340" y="5874357"/>
            <a:ext cx="935842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800" b="1">
                <a:solidFill>
                  <a:srgbClr val="008000"/>
                </a:solidFill>
              </a:rPr>
              <a:t>ORCA: plan for completing construction by 2020</a:t>
            </a:r>
          </a:p>
          <a:p>
            <a:pPr>
              <a:spcBef>
                <a:spcPct val="0"/>
              </a:spcBef>
            </a:pPr>
            <a:r>
              <a:rPr lang="en-US" altLang="en-US" sz="1800" b="1">
                <a:solidFill>
                  <a:srgbClr val="008000"/>
                </a:solidFill>
              </a:rPr>
              <a:t>3</a:t>
            </a:r>
            <a:r>
              <a:rPr lang="el-GR" altLang="en-US" sz="1800" b="1">
                <a:solidFill>
                  <a:srgbClr val="008000"/>
                </a:solidFill>
              </a:rPr>
              <a:t>σ</a:t>
            </a:r>
            <a:r>
              <a:rPr lang="en-US" altLang="en-US" sz="1800" b="1">
                <a:solidFill>
                  <a:srgbClr val="008000"/>
                </a:solidFill>
              </a:rPr>
              <a:t> significance for NMH could be reached in less than 3 years (with full detector)</a:t>
            </a:r>
          </a:p>
        </p:txBody>
      </p:sp>
    </p:spTree>
    <p:extLst>
      <p:ext uri="{BB962C8B-B14F-4D97-AF65-F5344CB8AC3E}">
        <p14:creationId xmlns:p14="http://schemas.microsoft.com/office/powerpoint/2010/main" val="28024111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6B650B60-2F8A-44EB-934F-C229C2E511C8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KM3NeT: Looking ahead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2BBBF3C3-F52B-4F24-B915-7A9FDD9F8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053216"/>
            <a:ext cx="8497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b="1" dirty="0">
                <a:solidFill>
                  <a:srgbClr val="A50021"/>
                </a:solidFill>
              </a:rPr>
              <a:t>Data analysis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0803FC-74E9-46E0-8AD9-6B5E14B20A56}"/>
              </a:ext>
            </a:extLst>
          </p:cNvPr>
          <p:cNvSpPr txBox="1"/>
          <p:nvPr/>
        </p:nvSpPr>
        <p:spPr>
          <a:xfrm>
            <a:off x="719944" y="1602822"/>
            <a:ext cx="11305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Involvement in the monitoring of the ARCA performance  - also versus time</a:t>
            </a:r>
          </a:p>
          <a:p>
            <a:r>
              <a:rPr lang="en-US" sz="2000" dirty="0"/>
              <a:t>                                                                                                                      (started </a:t>
            </a:r>
            <a:r>
              <a:rPr lang="en-US" sz="2000" dirty="0" err="1"/>
              <a:t>G.Zarpapis</a:t>
            </a:r>
            <a:r>
              <a:rPr lang="en-US" sz="2000" dirty="0"/>
              <a:t>, MSc D. Stavropoulos)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AF04CF-1E65-406B-9D8C-DF1DF058C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90" y="2396351"/>
            <a:ext cx="3108643" cy="20954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9328DD-F3EE-40FB-B2B0-0FCA31A16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871" y="2397738"/>
            <a:ext cx="3096319" cy="20870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345A76-C1B8-4BC4-91C9-B6AC2BDD4C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3217" y="2387131"/>
            <a:ext cx="3096320" cy="20870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399BC5-ECBF-4AC1-8379-7C4DCD9D64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624" y="4571865"/>
            <a:ext cx="3317036" cy="22358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EF3A15E-B265-42F0-956E-DBB82B1A12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9486" y="4587780"/>
            <a:ext cx="3317035" cy="223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ACB1AA-FB27-441B-B0BB-9A81F38B2BE8}"/>
              </a:ext>
            </a:extLst>
          </p:cNvPr>
          <p:cNvSpPr txBox="1"/>
          <p:nvPr/>
        </p:nvSpPr>
        <p:spPr>
          <a:xfrm>
            <a:off x="835574" y="4829501"/>
            <a:ext cx="2192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Neighbouring</a:t>
            </a:r>
            <a:r>
              <a:rPr lang="en-US" sz="1600" dirty="0"/>
              <a:t> DOMs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86143C-35FC-4711-B247-F2B08F32A2A1}"/>
              </a:ext>
            </a:extLst>
          </p:cNvPr>
          <p:cNvSpPr txBox="1"/>
          <p:nvPr/>
        </p:nvSpPr>
        <p:spPr>
          <a:xfrm>
            <a:off x="4141090" y="4824241"/>
            <a:ext cx="2575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Next-to-</a:t>
            </a:r>
            <a:r>
              <a:rPr lang="en-US" sz="1600" dirty="0" err="1"/>
              <a:t>neighbouring</a:t>
            </a:r>
            <a:r>
              <a:rPr lang="en-US" sz="1600" dirty="0"/>
              <a:t> DOMs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C27527-EE7E-44B6-9AF1-54F50C9009BA}"/>
              </a:ext>
            </a:extLst>
          </p:cNvPr>
          <p:cNvSpPr txBox="1"/>
          <p:nvPr/>
        </p:nvSpPr>
        <p:spPr>
          <a:xfrm>
            <a:off x="15753" y="2095248"/>
            <a:ext cx="1639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Triggered hits</a:t>
            </a:r>
          </a:p>
        </p:txBody>
      </p:sp>
    </p:spTree>
    <p:extLst>
      <p:ext uri="{BB962C8B-B14F-4D97-AF65-F5344CB8AC3E}">
        <p14:creationId xmlns:p14="http://schemas.microsoft.com/office/powerpoint/2010/main" val="25493493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6B650B60-2F8A-44EB-934F-C229C2E511C8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KM3NeT: Looking ahead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2BBBF3C3-F52B-4F24-B915-7A9FDD9F8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053216"/>
            <a:ext cx="8497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b="1" dirty="0">
                <a:solidFill>
                  <a:srgbClr val="A50021"/>
                </a:solidFill>
              </a:rPr>
              <a:t>Data analysis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555FC9-CD43-4ECF-9F04-20502F0F47AB}"/>
              </a:ext>
            </a:extLst>
          </p:cNvPr>
          <p:cNvSpPr txBox="1"/>
          <p:nvPr/>
        </p:nvSpPr>
        <p:spPr>
          <a:xfrm>
            <a:off x="730453" y="1644868"/>
            <a:ext cx="11305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Involvement in the DATA – MC comparisons for the understanding of the ARCA data 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Neutrinos from the ARCA 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36906A-78B3-4037-88CC-6451ED850589}"/>
              </a:ext>
            </a:extLst>
          </p:cNvPr>
          <p:cNvSpPr txBox="1"/>
          <p:nvPr/>
        </p:nvSpPr>
        <p:spPr>
          <a:xfrm>
            <a:off x="8986361" y="2285995"/>
            <a:ext cx="3184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A. </a:t>
            </a:r>
            <a:r>
              <a:rPr lang="en-US" sz="2000" dirty="0" err="1"/>
              <a:t>Sinopoulou</a:t>
            </a:r>
            <a:r>
              <a:rPr lang="en-US" sz="2000" dirty="0"/>
              <a:t>, D. </a:t>
            </a:r>
            <a:r>
              <a:rPr lang="en-US" sz="2000" dirty="0" err="1"/>
              <a:t>Tzanetatos</a:t>
            </a:r>
            <a:endParaRPr lang="en-US" sz="2000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936CDB0-6335-48CB-B02F-F7453DB565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006110"/>
              </p:ext>
            </p:extLst>
          </p:nvPr>
        </p:nvGraphicFramePr>
        <p:xfrm>
          <a:off x="393230" y="2682718"/>
          <a:ext cx="3200496" cy="2123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9" name="Acrobat Document" r:id="rId3" imgW="5400384" imgH="3390766" progId="AcroExch.Document.11">
                  <p:embed/>
                </p:oleObj>
              </mc:Choice>
              <mc:Fallback>
                <p:oleObj name="Acrobat Document" r:id="rId3" imgW="5400384" imgH="3390766" progId="AcroExch.Document.11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3230" y="2682718"/>
                        <a:ext cx="3200496" cy="2123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AE259ED-20FE-47D1-8EC1-B9D7C6204D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259197"/>
              </p:ext>
            </p:extLst>
          </p:nvPr>
        </p:nvGraphicFramePr>
        <p:xfrm>
          <a:off x="395288" y="4713560"/>
          <a:ext cx="3200496" cy="216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0" name="Acrobat Document" r:id="rId5" imgW="5400384" imgH="3390766" progId="AcroExch.Document.11">
                  <p:embed/>
                </p:oleObj>
              </mc:Choice>
              <mc:Fallback>
                <p:oleObj name="Acrobat Document" r:id="rId5" imgW="5400384" imgH="3390766" progId="AcroExch.Document.11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288" y="4713560"/>
                        <a:ext cx="3200496" cy="2166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80BE697-BE57-48C3-BA9A-5D84B554945C}"/>
              </a:ext>
            </a:extLst>
          </p:cNvPr>
          <p:cNvSpPr txBox="1"/>
          <p:nvPr/>
        </p:nvSpPr>
        <p:spPr>
          <a:xfrm>
            <a:off x="16597" y="4014280"/>
            <a:ext cx="1213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</a:t>
            </a:r>
          </a:p>
          <a:p>
            <a:r>
              <a:rPr lang="en-US" b="1" dirty="0">
                <a:solidFill>
                  <a:srgbClr val="FF0000"/>
                </a:solidFill>
              </a:rPr>
              <a:t>MC</a:t>
            </a:r>
          </a:p>
          <a:p>
            <a:r>
              <a:rPr lang="en-US" b="1" dirty="0">
                <a:solidFill>
                  <a:srgbClr val="FF0000"/>
                </a:solidFill>
              </a:rPr>
              <a:t>(MUPAGE)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4F29E1-BD71-4F8C-9F25-C00D6B05C72D}"/>
              </a:ext>
            </a:extLst>
          </p:cNvPr>
          <p:cNvSpPr txBox="1"/>
          <p:nvPr/>
        </p:nvSpPr>
        <p:spPr>
          <a:xfrm>
            <a:off x="1993478" y="2837958"/>
            <a:ext cx="1254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events </a:t>
            </a:r>
            <a:r>
              <a:rPr lang="en-US" sz="1600" dirty="0" err="1"/>
              <a:t>reco</a:t>
            </a:r>
            <a:r>
              <a:rPr lang="en-US" sz="1600" dirty="0"/>
              <a:t> </a:t>
            </a:r>
          </a:p>
          <a:p>
            <a:r>
              <a:rPr lang="en-US" sz="1600" dirty="0"/>
              <a:t>from 1 string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700AA6-643A-41E3-BB86-8C0F38B47F98}"/>
              </a:ext>
            </a:extLst>
          </p:cNvPr>
          <p:cNvSpPr txBox="1"/>
          <p:nvPr/>
        </p:nvSpPr>
        <p:spPr>
          <a:xfrm>
            <a:off x="1993478" y="4866462"/>
            <a:ext cx="1411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events </a:t>
            </a:r>
            <a:r>
              <a:rPr lang="en-US" sz="1600" dirty="0" err="1"/>
              <a:t>reco</a:t>
            </a:r>
            <a:r>
              <a:rPr lang="en-US" sz="1600" dirty="0"/>
              <a:t> </a:t>
            </a:r>
          </a:p>
          <a:p>
            <a:r>
              <a:rPr lang="en-US" sz="1600" dirty="0"/>
              <a:t>from 2 strings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F66A7EBA-31EA-4840-ABCD-C1351927E0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819666"/>
              </p:ext>
            </p:extLst>
          </p:nvPr>
        </p:nvGraphicFramePr>
        <p:xfrm>
          <a:off x="4197235" y="4614881"/>
          <a:ext cx="3511077" cy="2123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1" name="Acrobat Document" r:id="rId7" imgW="5400384" imgH="3266824" progId="AcroExch.Document.11">
                  <p:embed/>
                </p:oleObj>
              </mc:Choice>
              <mc:Fallback>
                <p:oleObj name="Acrobat Document" r:id="rId7" imgW="5400384" imgH="3266824" progId="AcroExch.Document.11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97235" y="4614881"/>
                        <a:ext cx="3511077" cy="2123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9AB4C15F-5EB9-4089-B676-08D36DA84D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928047"/>
              </p:ext>
            </p:extLst>
          </p:nvPr>
        </p:nvGraphicFramePr>
        <p:xfrm>
          <a:off x="8149748" y="4489650"/>
          <a:ext cx="3820032" cy="2310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" name="Acrobat Document" r:id="rId9" imgW="5400384" imgH="3266824" progId="AcroExch.Document.11">
                  <p:embed/>
                </p:oleObj>
              </mc:Choice>
              <mc:Fallback>
                <p:oleObj name="Acrobat Document" r:id="rId9" imgW="5400384" imgH="3266824" progId="AcroExch.Document.11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149748" y="4489650"/>
                        <a:ext cx="3820032" cy="23108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18D8E52-4018-4833-AA32-EA8A0F39BAAC}"/>
              </a:ext>
            </a:extLst>
          </p:cNvPr>
          <p:cNvSpPr txBox="1"/>
          <p:nvPr/>
        </p:nvSpPr>
        <p:spPr>
          <a:xfrm>
            <a:off x="4198141" y="3675830"/>
            <a:ext cx="33364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Atmospheric </a:t>
            </a:r>
            <a:r>
              <a:rPr lang="el-GR" dirty="0">
                <a:solidFill>
                  <a:srgbClr val="0070C0"/>
                </a:solidFill>
              </a:rPr>
              <a:t>ν </a:t>
            </a:r>
            <a:r>
              <a:rPr lang="en-US" dirty="0">
                <a:solidFill>
                  <a:srgbClr val="0070C0"/>
                </a:solidFill>
              </a:rPr>
              <a:t>MC: All events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Events that hit 2 strings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Events that hit exclusively 1 string</a:t>
            </a:r>
            <a:endParaRPr lang="el-GR" dirty="0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511E09-FE46-4EFA-8B50-EDD714D67B8A}"/>
              </a:ext>
            </a:extLst>
          </p:cNvPr>
          <p:cNvSpPr txBox="1"/>
          <p:nvPr/>
        </p:nvSpPr>
        <p:spPr>
          <a:xfrm>
            <a:off x="8598276" y="3733641"/>
            <a:ext cx="2910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Atmospheric </a:t>
            </a:r>
            <a:r>
              <a:rPr lang="el-GR" dirty="0">
                <a:solidFill>
                  <a:srgbClr val="0070C0"/>
                </a:solidFill>
              </a:rPr>
              <a:t>ν </a:t>
            </a:r>
            <a:r>
              <a:rPr lang="en-US" dirty="0">
                <a:solidFill>
                  <a:srgbClr val="0070C0"/>
                </a:solidFill>
              </a:rPr>
              <a:t>MC: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 well reconstructed  events</a:t>
            </a:r>
          </a:p>
          <a:p>
            <a:pPr algn="ctr"/>
            <a:endParaRPr lang="el-G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7453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6B650B60-2F8A-44EB-934F-C229C2E511C8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KM3NeT: Looking ahead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2BBBF3C3-F52B-4F24-B915-7A9FDD9F8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053216"/>
            <a:ext cx="8497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b="1" dirty="0">
                <a:solidFill>
                  <a:srgbClr val="A50021"/>
                </a:solidFill>
              </a:rPr>
              <a:t>Discovery potential for a diffuse flux of astrophysical neutrinos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555FC9-CD43-4ECF-9F04-20502F0F47AB}"/>
              </a:ext>
            </a:extLst>
          </p:cNvPr>
          <p:cNvSpPr txBox="1"/>
          <p:nvPr/>
        </p:nvSpPr>
        <p:spPr>
          <a:xfrm>
            <a:off x="730453" y="1644868"/>
            <a:ext cx="11305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Energy Starting Events analysis completed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Expand the analysis to include through-going tracks</a:t>
            </a:r>
          </a:p>
        </p:txBody>
      </p:sp>
      <p:pic>
        <p:nvPicPr>
          <p:cNvPr id="15" name="Image2">
            <a:extLst>
              <a:ext uri="{FF2B5EF4-FFF2-40B4-BE49-F238E27FC236}">
                <a16:creationId xmlns:a16="http://schemas.microsoft.com/office/drawing/2014/main" id="{D5EF54BB-D6F0-4642-B62A-3834721E21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821483" y="1534808"/>
            <a:ext cx="4323747" cy="3120800"/>
          </a:xfrm>
          <a:prstGeom prst="rect">
            <a:avLst/>
          </a:prstGeom>
        </p:spPr>
      </p:pic>
      <p:sp>
        <p:nvSpPr>
          <p:cNvPr id="21" name="TextBox 2">
            <a:extLst>
              <a:ext uri="{FF2B5EF4-FFF2-40B4-BE49-F238E27FC236}">
                <a16:creationId xmlns:a16="http://schemas.microsoft.com/office/drawing/2014/main" id="{C50E83C7-31DE-4A51-9519-7FD6D12E1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1483" y="1358130"/>
            <a:ext cx="24734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PhD K. </a:t>
            </a:r>
            <a:r>
              <a:rPr lang="en-US" altLang="en-US" sz="1800" b="1" dirty="0" err="1">
                <a:solidFill>
                  <a:srgbClr val="FF0000"/>
                </a:solidFill>
              </a:rPr>
              <a:t>Pikounis</a:t>
            </a:r>
            <a:endParaRPr lang="en-US" altLang="en-US" sz="1800" b="1" dirty="0">
              <a:solidFill>
                <a:srgbClr val="FF0000"/>
              </a:solidFill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7E2407B5-AA3A-4390-9ABD-A7D1F6E9DE02}"/>
              </a:ext>
            </a:extLst>
          </p:cNvPr>
          <p:cNvSpPr/>
          <p:nvPr/>
        </p:nvSpPr>
        <p:spPr>
          <a:xfrm>
            <a:off x="6526924" y="1659591"/>
            <a:ext cx="788276" cy="35839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EB4BF2-D4AC-4B5F-B97A-B1B1AC9A69A1}"/>
              </a:ext>
            </a:extLst>
          </p:cNvPr>
          <p:cNvSpPr txBox="1"/>
          <p:nvPr/>
        </p:nvSpPr>
        <p:spPr>
          <a:xfrm>
            <a:off x="127268" y="2932384"/>
            <a:ext cx="5700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source of background:</a:t>
            </a:r>
          </a:p>
          <a:p>
            <a:r>
              <a:rPr lang="en-US" dirty="0"/>
              <a:t>Mis-reconstructed atmospheric muons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E52BDA6C-63BE-4696-AF50-C94CEA9EBC65}"/>
              </a:ext>
            </a:extLst>
          </p:cNvPr>
          <p:cNvSpPr/>
          <p:nvPr/>
        </p:nvSpPr>
        <p:spPr>
          <a:xfrm>
            <a:off x="1545021" y="2352754"/>
            <a:ext cx="346841" cy="579630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5FA928-BA48-4080-A205-8F3654E67078}"/>
              </a:ext>
            </a:extLst>
          </p:cNvPr>
          <p:cNvSpPr txBox="1"/>
          <p:nvPr/>
        </p:nvSpPr>
        <p:spPr>
          <a:xfrm>
            <a:off x="127268" y="4288223"/>
            <a:ext cx="4964994" cy="175432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new quality criteria constructed: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Further suppression of atmospheric muons 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factor 25 for </a:t>
            </a:r>
            <a:r>
              <a:rPr lang="en-US" dirty="0" err="1"/>
              <a:t>E_</a:t>
            </a:r>
            <a:r>
              <a:rPr lang="en-US" baseline="-25000" dirty="0" err="1"/>
              <a:t>bundle</a:t>
            </a:r>
            <a:r>
              <a:rPr lang="en-US" dirty="0"/>
              <a:t> &gt;10 </a:t>
            </a:r>
            <a:r>
              <a:rPr lang="en-US" dirty="0" err="1"/>
              <a:t>TeV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factor 50 for </a:t>
            </a:r>
            <a:r>
              <a:rPr lang="en-US" dirty="0" err="1"/>
              <a:t>E_</a:t>
            </a:r>
            <a:r>
              <a:rPr lang="en-US" baseline="-25000" dirty="0" err="1"/>
              <a:t>bundle</a:t>
            </a:r>
            <a:r>
              <a:rPr lang="en-US" dirty="0"/>
              <a:t> &gt;50 </a:t>
            </a:r>
            <a:r>
              <a:rPr lang="en-US" dirty="0" err="1"/>
              <a:t>TeV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945057AC-C621-4D5B-BBB7-E877C21A1F42}"/>
              </a:ext>
            </a:extLst>
          </p:cNvPr>
          <p:cNvSpPr/>
          <p:nvPr/>
        </p:nvSpPr>
        <p:spPr>
          <a:xfrm>
            <a:off x="2060031" y="3640281"/>
            <a:ext cx="346841" cy="579630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1DBA13-5F71-477B-8134-5700F59514E9}"/>
              </a:ext>
            </a:extLst>
          </p:cNvPr>
          <p:cNvSpPr txBox="1"/>
          <p:nvPr/>
        </p:nvSpPr>
        <p:spPr>
          <a:xfrm>
            <a:off x="94586" y="5580987"/>
            <a:ext cx="3720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Efficiency for CC </a:t>
            </a:r>
            <a:r>
              <a:rPr lang="el-GR" dirty="0" err="1"/>
              <a:t>ν</a:t>
            </a:r>
            <a:r>
              <a:rPr lang="el-GR" baseline="-25000" dirty="0" err="1"/>
              <a:t>μ</a:t>
            </a:r>
            <a:r>
              <a:rPr lang="el-GR" dirty="0"/>
              <a:t> </a:t>
            </a:r>
            <a:r>
              <a:rPr lang="en-US" dirty="0"/>
              <a:t>events &gt; 88%</a:t>
            </a:r>
          </a:p>
        </p:txBody>
      </p:sp>
      <p:pic>
        <p:nvPicPr>
          <p:cNvPr id="14" name="Immagine 4">
            <a:extLst>
              <a:ext uri="{FF2B5EF4-FFF2-40B4-BE49-F238E27FC236}">
                <a16:creationId xmlns:a16="http://schemas.microsoft.com/office/drawing/2014/main" id="{C119A3E8-2DD7-4996-89FD-3E388B365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037" y="4358846"/>
            <a:ext cx="4249254" cy="24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>
            <a:extLst>
              <a:ext uri="{FF2B5EF4-FFF2-40B4-BE49-F238E27FC236}">
                <a16:creationId xmlns:a16="http://schemas.microsoft.com/office/drawing/2014/main" id="{672C327C-9107-4A7C-ACCA-974368EBC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5988" y="6351193"/>
            <a:ext cx="13435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 dirty="0" err="1">
                <a:solidFill>
                  <a:srgbClr val="C00000"/>
                </a:solidFill>
              </a:rPr>
              <a:t>IceCube</a:t>
            </a:r>
            <a:endParaRPr lang="en-US" altLang="en-US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905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6B650B60-2F8A-44EB-934F-C229C2E511C8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KM3NeT: Looking ahead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2BBBF3C3-F52B-4F24-B915-7A9FDD9F8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586" y="993228"/>
            <a:ext cx="52172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b="1" dirty="0">
                <a:solidFill>
                  <a:srgbClr val="008000"/>
                </a:solidFill>
              </a:rPr>
              <a:t>Acoustic Neutrino Detection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FCD422-0B92-4949-96F4-2CA60A644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952" y="835929"/>
            <a:ext cx="4950390" cy="3754229"/>
          </a:xfrm>
          <a:prstGeom prst="rect">
            <a:avLst/>
          </a:prstGeom>
        </p:spPr>
      </p:pic>
      <p:pic>
        <p:nvPicPr>
          <p:cNvPr id="11" name="Picture 10" descr="piezo_in_dome-snip.PNG">
            <a:extLst>
              <a:ext uri="{FF2B5EF4-FFF2-40B4-BE49-F238E27FC236}">
                <a16:creationId xmlns:a16="http://schemas.microsoft.com/office/drawing/2014/main" id="{34EAD895-4AF7-425B-B345-CEB04A1806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76" y="3105811"/>
            <a:ext cx="4806984" cy="1993893"/>
          </a:xfrm>
          <a:prstGeom prst="rect">
            <a:avLst/>
          </a:prstGeom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BD3FB14E-4844-41E1-9C98-970EE201F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2" y="908050"/>
            <a:ext cx="520537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F230F6D-D7C0-4950-BDDD-77280D70687F}"/>
              </a:ext>
            </a:extLst>
          </p:cNvPr>
          <p:cNvSpPr txBox="1"/>
          <p:nvPr/>
        </p:nvSpPr>
        <p:spPr>
          <a:xfrm>
            <a:off x="15757" y="756726"/>
            <a:ext cx="520537" cy="11666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F85923D-014A-4B7C-83C9-33296EFD1D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5817" y="5645061"/>
            <a:ext cx="2652299" cy="114890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A2FC9B-F5D7-40BB-A374-55A02715D8B8}"/>
              </a:ext>
            </a:extLst>
          </p:cNvPr>
          <p:cNvCxnSpPr>
            <a:cxnSpLocks/>
          </p:cNvCxnSpPr>
          <p:nvPr/>
        </p:nvCxnSpPr>
        <p:spPr>
          <a:xfrm flipV="1">
            <a:off x="473230" y="6258911"/>
            <a:ext cx="1671155" cy="3670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F8975E-7FD5-4822-B8E3-EDCA85FAC253}"/>
              </a:ext>
            </a:extLst>
          </p:cNvPr>
          <p:cNvCxnSpPr>
            <a:cxnSpLocks/>
          </p:cNvCxnSpPr>
          <p:nvPr/>
        </p:nvCxnSpPr>
        <p:spPr>
          <a:xfrm>
            <a:off x="404909" y="3782884"/>
            <a:ext cx="776267" cy="1247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031FA44-8E17-432A-AB2F-C3339CB22E3F}"/>
              </a:ext>
            </a:extLst>
          </p:cNvPr>
          <p:cNvSpPr txBox="1"/>
          <p:nvPr/>
        </p:nvSpPr>
        <p:spPr>
          <a:xfrm>
            <a:off x="740977" y="1418869"/>
            <a:ext cx="5691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KM3NeT acoustic positioning system offers an opportunity</a:t>
            </a:r>
          </a:p>
          <a:p>
            <a:r>
              <a:rPr lang="en-US" dirty="0"/>
              <a:t> for acoustic neutrino detection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D5EE33-275D-4C2E-9223-8912FC439A27}"/>
              </a:ext>
            </a:extLst>
          </p:cNvPr>
          <p:cNvSpPr txBox="1"/>
          <p:nvPr/>
        </p:nvSpPr>
        <p:spPr>
          <a:xfrm>
            <a:off x="4855762" y="6148552"/>
            <a:ext cx="4603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Digital hydrophones on the base of the DUs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5C14E4-4240-4762-A71F-A95C08E44EBA}"/>
              </a:ext>
            </a:extLst>
          </p:cNvPr>
          <p:cNvSpPr txBox="1"/>
          <p:nvPr/>
        </p:nvSpPr>
        <p:spPr>
          <a:xfrm>
            <a:off x="1355825" y="2680126"/>
            <a:ext cx="4603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Piezo-electric digital acoustic receivers </a:t>
            </a:r>
          </a:p>
        </p:txBody>
      </p:sp>
    </p:spTree>
    <p:extLst>
      <p:ext uri="{BB962C8B-B14F-4D97-AF65-F5344CB8AC3E}">
        <p14:creationId xmlns:p14="http://schemas.microsoft.com/office/powerpoint/2010/main" val="8460101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C37C01-8910-4B7F-9690-E785FC45511E}"/>
              </a:ext>
            </a:extLst>
          </p:cNvPr>
          <p:cNvSpPr txBox="1"/>
          <p:nvPr/>
        </p:nvSpPr>
        <p:spPr>
          <a:xfrm>
            <a:off x="409906" y="1986454"/>
            <a:ext cx="11020097" cy="193899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Coordinator </a:t>
            </a:r>
            <a:r>
              <a:rPr lang="en-GB" sz="2000" dirty="0"/>
              <a:t>of the Work Package “Technology transfer and innovation” of the KM3NeT-INFRADEV project funded by the European Commission’s Horizon 2020 framework.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Member of the Publication Committee of KM3NeT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Member of the Conference and Outreach Committee of KM3NeT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Member of the KM3NeT Institution Board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Gr site manager and member of the KM3NeT Management Team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5FA2BDF9-B6DA-4365-8DBB-93A398E2BC7D}"/>
              </a:ext>
            </a:extLst>
          </p:cNvPr>
          <p:cNvSpPr txBox="1">
            <a:spLocks noChangeArrowheads="1"/>
          </p:cNvSpPr>
          <p:nvPr/>
        </p:nvSpPr>
        <p:spPr>
          <a:xfrm>
            <a:off x="19158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KM3NeT: Looking ahead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F57070-1D57-4B3A-B70C-D06EBD04DC35}"/>
              </a:ext>
            </a:extLst>
          </p:cNvPr>
          <p:cNvSpPr txBox="1"/>
          <p:nvPr/>
        </p:nvSpPr>
        <p:spPr>
          <a:xfrm>
            <a:off x="394151" y="1548085"/>
            <a:ext cx="5328731" cy="40011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Leadership responsibilities:</a:t>
            </a:r>
          </a:p>
        </p:txBody>
      </p:sp>
    </p:spTree>
    <p:extLst>
      <p:ext uri="{BB962C8B-B14F-4D97-AF65-F5344CB8AC3E}">
        <p14:creationId xmlns:p14="http://schemas.microsoft.com/office/powerpoint/2010/main" val="18468586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C37C01-8910-4B7F-9690-E785FC45511E}"/>
              </a:ext>
            </a:extLst>
          </p:cNvPr>
          <p:cNvSpPr txBox="1"/>
          <p:nvPr/>
        </p:nvSpPr>
        <p:spPr>
          <a:xfrm>
            <a:off x="378374" y="1450420"/>
            <a:ext cx="11020097" cy="224676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Muon and Neutrino Energy Reconstruction for CC </a:t>
            </a:r>
            <a:r>
              <a:rPr lang="el-GR" sz="2000" dirty="0" err="1"/>
              <a:t>ν</a:t>
            </a:r>
            <a:r>
              <a:rPr lang="el-GR" sz="2000" baseline="-25000" dirty="0" err="1"/>
              <a:t>μ</a:t>
            </a:r>
            <a:r>
              <a:rPr lang="el-GR" sz="2000" dirty="0"/>
              <a:t> </a:t>
            </a:r>
            <a:r>
              <a:rPr lang="en-US" sz="2000" dirty="0"/>
              <a:t>events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Discovery potential analysis using High Energy Starting Tracks </a:t>
            </a: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Shower – Track differentiation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Discovery potential analysis using High Energy Contained Showers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Study of alternative (sparser) detector configurations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Analysis of ARCA data from the first DUs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Technology transfer and innovation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5FA2BDF9-B6DA-4365-8DBB-93A398E2BC7D}"/>
              </a:ext>
            </a:extLst>
          </p:cNvPr>
          <p:cNvSpPr txBox="1">
            <a:spLocks noChangeArrowheads="1"/>
          </p:cNvSpPr>
          <p:nvPr/>
        </p:nvSpPr>
        <p:spPr>
          <a:xfrm>
            <a:off x="19158" y="28673"/>
            <a:ext cx="12116904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F57070-1D57-4B3A-B70C-D06EBD04DC35}"/>
              </a:ext>
            </a:extLst>
          </p:cNvPr>
          <p:cNvSpPr txBox="1"/>
          <p:nvPr/>
        </p:nvSpPr>
        <p:spPr>
          <a:xfrm>
            <a:off x="378374" y="989881"/>
            <a:ext cx="5565226" cy="40011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Research Activity: (end of 2012 – today)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EB33E9-870A-46D6-A4AC-27BB61373C92}"/>
              </a:ext>
            </a:extLst>
          </p:cNvPr>
          <p:cNvSpPr txBox="1"/>
          <p:nvPr/>
        </p:nvSpPr>
        <p:spPr>
          <a:xfrm>
            <a:off x="388880" y="4216566"/>
            <a:ext cx="3058510" cy="40011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Future plans: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517AA2-3A4E-4754-9024-083F74D1F5D6}"/>
              </a:ext>
            </a:extLst>
          </p:cNvPr>
          <p:cNvSpPr txBox="1"/>
          <p:nvPr/>
        </p:nvSpPr>
        <p:spPr>
          <a:xfrm>
            <a:off x="436178" y="4645581"/>
            <a:ext cx="11561381" cy="163121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Involvement in the monitoring of the ARCA performance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Involvement in the DATA – MC comparisons for the understanding of the ARCA data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Neutrinos from the ARCA data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Discovery potential for a diffuse flux of astrophysical neutrinos including an analysis of up-coming tracks </a:t>
            </a: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Acoustic neutrino detection</a:t>
            </a:r>
          </a:p>
        </p:txBody>
      </p:sp>
    </p:spTree>
    <p:extLst>
      <p:ext uri="{BB962C8B-B14F-4D97-AF65-F5344CB8AC3E}">
        <p14:creationId xmlns:p14="http://schemas.microsoft.com/office/powerpoint/2010/main" val="1467501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0D7E777E-FBCD-4835-8BFE-E49C9A7B2D5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35375" y="155733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Equation" r:id="rId3" imgW="435285" imgH="677109" progId="Equation.DSMT4">
                  <p:embed/>
                </p:oleObj>
              </mc:Choice>
              <mc:Fallback>
                <p:oleObj name="Equation" r:id="rId3" imgW="435285" imgH="677109" progId="Equation.DSMT4">
                  <p:embed/>
                  <p:pic>
                    <p:nvPicPr>
                      <p:cNvPr id="9218" name="Object 2">
                        <a:extLst>
                          <a:ext uri="{FF2B5EF4-FFF2-40B4-BE49-F238E27FC236}">
                            <a16:creationId xmlns:a16="http://schemas.microsoft.com/office/drawing/2014/main" id="{7E636119-DD87-463D-8714-E806BF4BFF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1557338"/>
                        <a:ext cx="914400" cy="198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047A99A-6713-49D2-9632-D76E3C949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12028738" cy="649288"/>
          </a:xfr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Underwater Neutrino Telescopes:  Neutrino Observation 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90349177-914B-4333-99FE-8534F98B3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4149725"/>
            <a:ext cx="1202873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 dirty="0"/>
              <a:t> Upward-going neutrinos interact in rock or water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800" b="0" dirty="0"/>
              <a:t> charged particles (in particular muons) produce Cherenkov light in water at 43° with respect to the neutrino direction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800" b="0" dirty="0"/>
              <a:t> light is detected by array of photomultipliers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800" b="0" dirty="0"/>
              <a:t> muon direction is reconstructed using PMT positions and photon arrival times </a:t>
            </a:r>
            <a:endParaRPr lang="el-GR" altLang="en-US" sz="1800" b="0" dirty="0"/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3CE8E7E6-E6C2-40FF-9923-C393C2664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5852195"/>
            <a:ext cx="8642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 dirty="0"/>
              <a:t> the Earth provides screening against all particles except neutrinos</a:t>
            </a: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B2DC688D-360B-4161-91DB-498B12762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631" y="1009650"/>
            <a:ext cx="45593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5808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>
            <a:extLst>
              <a:ext uri="{FF2B5EF4-FFF2-40B4-BE49-F238E27FC236}">
                <a16:creationId xmlns:a16="http://schemas.microsoft.com/office/drawing/2014/main" id="{55DB78BA-73D2-4C32-BB34-12D0E62E4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59" y="1989137"/>
            <a:ext cx="5052706" cy="4192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65F7A2-5375-4C2D-AB3D-2AB054FE25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924" y="44450"/>
            <a:ext cx="12157075" cy="649288"/>
          </a:xfr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/>
            <a:r>
              <a:rPr lang="en-US" altLang="en-US" sz="2400" b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sources </a:t>
            </a:r>
            <a:endParaRPr lang="el-GR" altLang="en-US" sz="2400" b="1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6">
            <a:extLst>
              <a:ext uri="{FF2B5EF4-FFF2-40B4-BE49-F238E27FC236}">
                <a16:creationId xmlns:a16="http://schemas.microsoft.com/office/drawing/2014/main" id="{6C8ED1C9-D801-4B79-A90C-8724D530B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785" y="4054485"/>
            <a:ext cx="656556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1" dirty="0">
                <a:solidFill>
                  <a:srgbClr val="FF0000"/>
                </a:solidFill>
              </a:rPr>
              <a:t> cosmic ray interactions in the atmosphere produce</a:t>
            </a:r>
            <a:r>
              <a:rPr lang="el-GR" altLang="en-US" sz="1600" b="1" dirty="0">
                <a:solidFill>
                  <a:srgbClr val="FF0000"/>
                </a:solidFill>
              </a:rPr>
              <a:t> π</a:t>
            </a:r>
            <a:r>
              <a:rPr lang="en-US" altLang="en-US" sz="1600" b="1" baseline="30000" dirty="0">
                <a:solidFill>
                  <a:srgbClr val="FF0000"/>
                </a:solidFill>
              </a:rPr>
              <a:t>±</a:t>
            </a:r>
            <a:r>
              <a:rPr lang="en-US" altLang="en-US" sz="1600" b="1" dirty="0">
                <a:solidFill>
                  <a:srgbClr val="FF0000"/>
                </a:solidFill>
              </a:rPr>
              <a:t> and</a:t>
            </a:r>
            <a:r>
              <a:rPr lang="el-GR" altLang="en-US" sz="1600" b="1" dirty="0">
                <a:solidFill>
                  <a:srgbClr val="FF0000"/>
                </a:solidFill>
              </a:rPr>
              <a:t> </a:t>
            </a:r>
            <a:r>
              <a:rPr lang="el-GR" altLang="en-US" sz="1800" b="1" dirty="0">
                <a:solidFill>
                  <a:srgbClr val="FF0000"/>
                </a:solidFill>
              </a:rPr>
              <a:t>Κ</a:t>
            </a:r>
            <a:r>
              <a:rPr lang="en-US" altLang="en-US" sz="1800" b="1" baseline="30000" dirty="0">
                <a:solidFill>
                  <a:srgbClr val="FF0000"/>
                </a:solidFill>
              </a:rPr>
              <a:t>±</a:t>
            </a:r>
            <a:r>
              <a:rPr lang="el-GR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en-US" sz="1600" b="1" dirty="0">
                <a:solidFill>
                  <a:srgbClr val="FF0000"/>
                </a:solidFill>
              </a:rPr>
              <a:t>whose decays produce neutrinos  - atmospheric neutrinos</a:t>
            </a:r>
            <a:endParaRPr lang="el-GR" altLang="en-US" sz="1600" b="1" dirty="0">
              <a:solidFill>
                <a:srgbClr val="FF0000"/>
              </a:solidFill>
            </a:endParaRPr>
          </a:p>
        </p:txBody>
      </p:sp>
      <p:sp>
        <p:nvSpPr>
          <p:cNvPr id="7" name="Text Box 17">
            <a:extLst>
              <a:ext uri="{FF2B5EF4-FFF2-40B4-BE49-F238E27FC236}">
                <a16:creationId xmlns:a16="http://schemas.microsoft.com/office/drawing/2014/main" id="{B3EED3BE-4F37-4970-A601-B2A0BA900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48" y="4868863"/>
            <a:ext cx="6324934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1" dirty="0">
                <a:solidFill>
                  <a:srgbClr val="0070C0"/>
                </a:solidFill>
              </a:rPr>
              <a:t> cosmic rays entering the atmosphere produce extensive air showers; a component of which are high energy muons – atmospheric muons</a:t>
            </a:r>
            <a:endParaRPr lang="el-GR" altLang="en-US" sz="1600" b="1" dirty="0">
              <a:solidFill>
                <a:srgbClr val="0070C0"/>
              </a:solidFill>
            </a:endParaRPr>
          </a:p>
        </p:txBody>
      </p:sp>
      <p:sp>
        <p:nvSpPr>
          <p:cNvPr id="8" name="Text Box 20">
            <a:extLst>
              <a:ext uri="{FF2B5EF4-FFF2-40B4-BE49-F238E27FC236}">
                <a16:creationId xmlns:a16="http://schemas.microsoft.com/office/drawing/2014/main" id="{9614D8AB-3BB0-4C36-A1D9-47C47198E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874" y="5876925"/>
            <a:ext cx="57245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700" b="0" u="sng"/>
              <a:t>noise:</a:t>
            </a:r>
            <a:r>
              <a:rPr lang="en-US" altLang="en-US" sz="1700" b="0"/>
              <a:t>  background from          decays  and from bioluminescence (</a:t>
            </a:r>
            <a:r>
              <a:rPr lang="en-US" altLang="en-US" sz="1700" b="0">
                <a:solidFill>
                  <a:srgbClr val="000000"/>
                </a:solidFill>
              </a:rPr>
              <a:t>life forms in the deep sea emitting light)</a:t>
            </a:r>
            <a:endParaRPr lang="el-GR" altLang="en-US" sz="1700" b="0">
              <a:solidFill>
                <a:srgbClr val="000000"/>
              </a:solidFill>
            </a:endParaRPr>
          </a:p>
        </p:txBody>
      </p:sp>
      <p:graphicFrame>
        <p:nvGraphicFramePr>
          <p:cNvPr id="9" name="Object 21">
            <a:extLst>
              <a:ext uri="{FF2B5EF4-FFF2-40B4-BE49-F238E27FC236}">
                <a16:creationId xmlns:a16="http://schemas.microsoft.com/office/drawing/2014/main" id="{3707E97C-DE09-4E3A-AACB-C8DABDC99D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914999"/>
              </p:ext>
            </p:extLst>
          </p:nvPr>
        </p:nvGraphicFramePr>
        <p:xfrm>
          <a:off x="2851315" y="5838825"/>
          <a:ext cx="457200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" name="Equation" r:id="rId4" imgW="266469" imgH="190335" progId="Equation.DSMT4">
                  <p:embed/>
                </p:oleObj>
              </mc:Choice>
              <mc:Fallback>
                <p:oleObj name="Equation" r:id="rId4" imgW="266469" imgH="190335" progId="Equation.DSMT4">
                  <p:embed/>
                  <p:pic>
                    <p:nvPicPr>
                      <p:cNvPr id="11271" name="Object 21">
                        <a:extLst>
                          <a:ext uri="{FF2B5EF4-FFF2-40B4-BE49-F238E27FC236}">
                            <a16:creationId xmlns:a16="http://schemas.microsoft.com/office/drawing/2014/main" id="{5F843500-CF28-4126-9B9B-7AC743DB04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1315" y="5838825"/>
                        <a:ext cx="457200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13">
            <a:extLst>
              <a:ext uri="{FF2B5EF4-FFF2-40B4-BE49-F238E27FC236}">
                <a16:creationId xmlns:a16="http://schemas.microsoft.com/office/drawing/2014/main" id="{AEE26A89-0127-4ECD-A1FE-3EEECEAF4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2" y="860093"/>
            <a:ext cx="5005953" cy="28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423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8374B7-52EF-4D87-80EE-B9AE263A7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01" y="3717698"/>
            <a:ext cx="2258038" cy="2155313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ACD18717-2666-492B-B9D7-4040F8FFD98D}"/>
              </a:ext>
            </a:extLst>
          </p:cNvPr>
          <p:cNvSpPr txBox="1">
            <a:spLocks noChangeArrowheads="1"/>
          </p:cNvSpPr>
          <p:nvPr/>
        </p:nvSpPr>
        <p:spPr>
          <a:xfrm>
            <a:off x="225424" y="1432968"/>
            <a:ext cx="8810625" cy="4445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700" b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observe high energy (&gt;</a:t>
            </a:r>
            <a:r>
              <a:rPr lang="en-US" altLang="en-US" sz="1700" b="1" dirty="0" err="1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altLang="en-US" sz="1700" b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energy regime) neutrinos from astrophysical sources    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A1E98B7-30C6-45EF-B5D1-2C8F1DF58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890402"/>
            <a:ext cx="795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700" b="1" dirty="0">
                <a:solidFill>
                  <a:srgbClr val="CC0000"/>
                </a:solidFill>
              </a:rPr>
              <a:t>determine the ordering of the neutrino mass eigenstates              </a:t>
            </a:r>
          </a:p>
        </p:txBody>
      </p:sp>
      <p:graphicFrame>
        <p:nvGraphicFramePr>
          <p:cNvPr id="8" name="Object 5">
            <a:extLst>
              <a:ext uri="{FF2B5EF4-FFF2-40B4-BE49-F238E27FC236}">
                <a16:creationId xmlns:a16="http://schemas.microsoft.com/office/drawing/2014/main" id="{0901DC58-98B9-43C5-9DE0-EA2C9073B5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5013" y="3579813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5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13318" name="Object 5">
                        <a:extLst>
                          <a:ext uri="{FF2B5EF4-FFF2-40B4-BE49-F238E27FC236}">
                            <a16:creationId xmlns:a16="http://schemas.microsoft.com/office/drawing/2014/main" id="{14221542-890F-4AE9-B915-599C62FA5D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013" y="3579813"/>
                        <a:ext cx="914400" cy="198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1">
            <a:extLst>
              <a:ext uri="{FF2B5EF4-FFF2-40B4-BE49-F238E27FC236}">
                <a16:creationId xmlns:a16="http://schemas.microsoft.com/office/drawing/2014/main" id="{C999F9F5-0997-454B-B6F6-929B70AC60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924" y="44450"/>
            <a:ext cx="12157075" cy="649288"/>
          </a:xfr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 objectives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2">
            <a:extLst>
              <a:ext uri="{FF2B5EF4-FFF2-40B4-BE49-F238E27FC236}">
                <a16:creationId xmlns:a16="http://schemas.microsoft.com/office/drawing/2014/main" id="{5649FFB0-86D2-40D6-A922-A021D49BB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1963411"/>
            <a:ext cx="7489825" cy="708025"/>
          </a:xfrm>
          <a:prstGeom prst="rect">
            <a:avLst/>
          </a:prstGeom>
          <a:solidFill>
            <a:srgbClr val="66FF66"/>
          </a:solidFill>
          <a:ln w="38100">
            <a:solidFill>
              <a:srgbClr val="A5002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1" dirty="0"/>
              <a:t>neutrino cross section is extremely low : very large active volume needed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b="1" dirty="0"/>
              <a:t>Instrumented volume of several km3 :  exceed </a:t>
            </a:r>
            <a:r>
              <a:rPr lang="en-US" altLang="en-US" sz="1600" b="1" dirty="0" err="1"/>
              <a:t>IceCube</a:t>
            </a:r>
            <a:r>
              <a:rPr lang="en-US" altLang="en-US" sz="1600" b="1" dirty="0"/>
              <a:t> sensitivity </a:t>
            </a:r>
            <a:endParaRPr lang="el-GR" altLang="en-US" sz="1600" b="1" dirty="0"/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C8F3C7D1-1C03-4731-A440-96F4EA5EE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908050"/>
            <a:ext cx="8747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/>
              <a:t>KM3NeT is a network of neutrino telescopes in the deep Mediterranean Sea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3C75D3-FC29-4AA4-A8E5-3F037C50685D}"/>
              </a:ext>
            </a:extLst>
          </p:cNvPr>
          <p:cNvSpPr txBox="1"/>
          <p:nvPr/>
        </p:nvSpPr>
        <p:spPr>
          <a:xfrm>
            <a:off x="827088" y="3479037"/>
            <a:ext cx="8651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2060"/>
                </a:solidFill>
              </a:rPr>
              <a:t>1 km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F2F586-FF31-4C53-8406-5B1BDB156777}"/>
              </a:ext>
            </a:extLst>
          </p:cNvPr>
          <p:cNvSpPr txBox="1"/>
          <p:nvPr/>
        </p:nvSpPr>
        <p:spPr>
          <a:xfrm>
            <a:off x="5936220" y="3432128"/>
            <a:ext cx="1944687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building block: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115 DUs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18 DOMs / DU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31 PMTs / DOM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612061F-A42F-4EA5-A20F-31B3A511192C}"/>
              </a:ext>
            </a:extLst>
          </p:cNvPr>
          <p:cNvCxnSpPr>
            <a:cxnSpLocks/>
          </p:cNvCxnSpPr>
          <p:nvPr/>
        </p:nvCxnSpPr>
        <p:spPr bwMode="auto">
          <a:xfrm>
            <a:off x="10860969" y="4879489"/>
            <a:ext cx="64928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206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8400AB8-1AD5-403C-8693-28F556F46208}"/>
              </a:ext>
            </a:extLst>
          </p:cNvPr>
          <p:cNvSpPr txBox="1"/>
          <p:nvPr/>
        </p:nvSpPr>
        <p:spPr>
          <a:xfrm>
            <a:off x="10860969" y="4612789"/>
            <a:ext cx="86518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2060"/>
                </a:solidFill>
              </a:rPr>
              <a:t>200 m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44A89436-D898-4288-AFC3-72FBBB705B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246497"/>
              </p:ext>
            </p:extLst>
          </p:nvPr>
        </p:nvGraphicFramePr>
        <p:xfrm>
          <a:off x="5312502" y="4386214"/>
          <a:ext cx="3792368" cy="135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159">
                  <a:extLst>
                    <a:ext uri="{9D8B030D-6E8A-4147-A177-3AD203B41FA5}">
                      <a16:colId xmlns:a16="http://schemas.microsoft.com/office/drawing/2014/main" val="2306563549"/>
                    </a:ext>
                  </a:extLst>
                </a:gridCol>
                <a:gridCol w="1382356">
                  <a:extLst>
                    <a:ext uri="{9D8B030D-6E8A-4147-A177-3AD203B41FA5}">
                      <a16:colId xmlns:a16="http://schemas.microsoft.com/office/drawing/2014/main" val="1049130066"/>
                    </a:ext>
                  </a:extLst>
                </a:gridCol>
                <a:gridCol w="1222853">
                  <a:extLst>
                    <a:ext uri="{9D8B030D-6E8A-4147-A177-3AD203B41FA5}">
                      <a16:colId xmlns:a16="http://schemas.microsoft.com/office/drawing/2014/main" val="4077836158"/>
                    </a:ext>
                  </a:extLst>
                </a:gridCol>
              </a:tblGrid>
              <a:tr h="339602"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0189" marR="70189" marT="35009" marB="35009">
                    <a:solidFill>
                      <a:srgbClr val="6678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ARCA</a:t>
                      </a:r>
                    </a:p>
                  </a:txBody>
                  <a:tcPr marL="70189" marR="70189" marT="35009" marB="35009">
                    <a:solidFill>
                      <a:srgbClr val="6678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ORCA</a:t>
                      </a:r>
                    </a:p>
                  </a:txBody>
                  <a:tcPr marL="70189" marR="70189" marT="35009" marB="35009">
                    <a:solidFill>
                      <a:srgbClr val="6678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70644"/>
                  </a:ext>
                </a:extLst>
              </a:tr>
              <a:tr h="339602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 spacing</a:t>
                      </a:r>
                    </a:p>
                  </a:txBody>
                  <a:tcPr marL="70189" marR="70189" marT="35009" marB="35009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90 m</a:t>
                      </a:r>
                    </a:p>
                  </a:txBody>
                  <a:tcPr marL="70189" marR="70189" marT="35009" marB="35009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23 m</a:t>
                      </a:r>
                    </a:p>
                  </a:txBody>
                  <a:tcPr marL="70189" marR="70189" marT="35009" marB="3500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989173"/>
                  </a:ext>
                </a:extLst>
              </a:tr>
              <a:tr h="339602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OM spacing</a:t>
                      </a:r>
                    </a:p>
                  </a:txBody>
                  <a:tcPr marL="70189" marR="70189" marT="35009" marB="350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36 m</a:t>
                      </a:r>
                    </a:p>
                  </a:txBody>
                  <a:tcPr marL="70189" marR="70189" marT="35009" marB="350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9 m</a:t>
                      </a:r>
                    </a:p>
                  </a:txBody>
                  <a:tcPr marL="70189" marR="70189" marT="35009" marB="35009"/>
                </a:tc>
                <a:extLst>
                  <a:ext uri="{0D108BD9-81ED-4DB2-BD59-A6C34878D82A}">
                    <a16:rowId xmlns:a16="http://schemas.microsoft.com/office/drawing/2014/main" val="1718881235"/>
                  </a:ext>
                </a:extLst>
              </a:tr>
              <a:tr h="339602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Depth</a:t>
                      </a:r>
                    </a:p>
                  </a:txBody>
                  <a:tcPr marL="70189" marR="70189" marT="35009" marB="350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3500 m</a:t>
                      </a:r>
                    </a:p>
                  </a:txBody>
                  <a:tcPr marL="70189" marR="70189" marT="35009" marB="350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2450 m</a:t>
                      </a:r>
                    </a:p>
                  </a:txBody>
                  <a:tcPr marL="70189" marR="70189" marT="35009" marB="35009"/>
                </a:tc>
                <a:extLst>
                  <a:ext uri="{0D108BD9-81ED-4DB2-BD59-A6C34878D82A}">
                    <a16:rowId xmlns:a16="http://schemas.microsoft.com/office/drawing/2014/main" val="3760934428"/>
                  </a:ext>
                </a:extLst>
              </a:tr>
            </a:tbl>
          </a:graphicData>
        </a:graphic>
      </p:graphicFrame>
      <p:sp>
        <p:nvSpPr>
          <p:cNvPr id="21" name="TextBox 17">
            <a:extLst>
              <a:ext uri="{FF2B5EF4-FFF2-40B4-BE49-F238E27FC236}">
                <a16:creationId xmlns:a16="http://schemas.microsoft.com/office/drawing/2014/main" id="{186E2DEB-62D2-41D1-8B12-EFB2CC197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865" y="3339228"/>
            <a:ext cx="935038" cy="30797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bg1"/>
                </a:solidFill>
              </a:rPr>
              <a:t>ARCA</a:t>
            </a:r>
          </a:p>
        </p:txBody>
      </p:sp>
      <p:sp>
        <p:nvSpPr>
          <p:cNvPr id="22" name="TextBox 29">
            <a:extLst>
              <a:ext uri="{FF2B5EF4-FFF2-40B4-BE49-F238E27FC236}">
                <a16:creationId xmlns:a16="http://schemas.microsoft.com/office/drawing/2014/main" id="{EEE13067-F90F-481B-A48B-9D5055D9E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89531" y="4304814"/>
            <a:ext cx="863600" cy="30797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bg1"/>
                </a:solidFill>
              </a:rPr>
              <a:t>ORCA</a:t>
            </a:r>
          </a:p>
        </p:txBody>
      </p:sp>
      <p:sp>
        <p:nvSpPr>
          <p:cNvPr id="23" name="TextBox 19">
            <a:extLst>
              <a:ext uri="{FF2B5EF4-FFF2-40B4-BE49-F238E27FC236}">
                <a16:creationId xmlns:a16="http://schemas.microsoft.com/office/drawing/2014/main" id="{95599DAD-0BCA-458E-9CA3-30E5108D8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2558" y="1403350"/>
            <a:ext cx="93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2060"/>
                </a:solidFill>
              </a:rPr>
              <a:t>ARCA</a:t>
            </a:r>
          </a:p>
        </p:txBody>
      </p:sp>
      <p:sp>
        <p:nvSpPr>
          <p:cNvPr id="24" name="TextBox 31">
            <a:extLst>
              <a:ext uri="{FF2B5EF4-FFF2-40B4-BE49-F238E27FC236}">
                <a16:creationId xmlns:a16="http://schemas.microsoft.com/office/drawing/2014/main" id="{99D10643-FC2A-4DC0-8609-3F3BA3BBD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5614" y="2843213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2060"/>
                </a:solidFill>
              </a:rPr>
              <a:t>ORCA</a:t>
            </a:r>
          </a:p>
        </p:txBody>
      </p:sp>
      <p:sp>
        <p:nvSpPr>
          <p:cNvPr id="25" name="TextBox 20">
            <a:extLst>
              <a:ext uri="{FF2B5EF4-FFF2-40B4-BE49-F238E27FC236}">
                <a16:creationId xmlns:a16="http://schemas.microsoft.com/office/drawing/2014/main" id="{BEF652FE-065B-49C8-99F3-2D2D6843A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997248"/>
            <a:ext cx="7667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/>
              <a:t>Same collaboration, same technology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/>
              <a:t>Distributed infrastructure, phased implementation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50034F6-B909-45B0-941F-F8C8D3166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957" y="3722955"/>
            <a:ext cx="2258038" cy="215531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C83819-790F-4FEA-ABB5-BAA6E9DC8463}"/>
              </a:ext>
            </a:extLst>
          </p:cNvPr>
          <p:cNvCxnSpPr>
            <a:cxnSpLocks/>
          </p:cNvCxnSpPr>
          <p:nvPr/>
        </p:nvCxnSpPr>
        <p:spPr bwMode="auto">
          <a:xfrm>
            <a:off x="305516" y="3799494"/>
            <a:ext cx="172878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206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AE3DAB7-BE15-4BD9-90D3-BB72E1BE3A61}"/>
              </a:ext>
            </a:extLst>
          </p:cNvPr>
          <p:cNvCxnSpPr>
            <a:cxnSpLocks/>
          </p:cNvCxnSpPr>
          <p:nvPr/>
        </p:nvCxnSpPr>
        <p:spPr bwMode="auto">
          <a:xfrm>
            <a:off x="2407855" y="3815260"/>
            <a:ext cx="17272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206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4A8E0B6-FAF6-4F14-B24C-BED93D38B443}"/>
              </a:ext>
            </a:extLst>
          </p:cNvPr>
          <p:cNvSpPr txBox="1"/>
          <p:nvPr/>
        </p:nvSpPr>
        <p:spPr>
          <a:xfrm>
            <a:off x="2863803" y="3510569"/>
            <a:ext cx="8651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2060"/>
                </a:solidFill>
              </a:rPr>
              <a:t>1 km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9D4283A-77A2-43F0-BB2E-219C6FE0F0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94011" y="4897107"/>
            <a:ext cx="788521" cy="72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417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010D7B14-241D-4834-A09C-8D856E07271B}"/>
              </a:ext>
            </a:extLst>
          </p:cNvPr>
          <p:cNvSpPr txBox="1">
            <a:spLocks noChangeArrowheads="1"/>
          </p:cNvSpPr>
          <p:nvPr/>
        </p:nvSpPr>
        <p:spPr>
          <a:xfrm>
            <a:off x="1486683" y="965309"/>
            <a:ext cx="8883650" cy="444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700" b="1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observe high energy (&gt;TeV energy regime) neutrinos from astrophysical sources    </a:t>
            </a:r>
          </a:p>
        </p:txBody>
      </p:sp>
      <p:pic>
        <p:nvPicPr>
          <p:cNvPr id="6" name="Picture 31" descr="1tev_amanda">
            <a:extLst>
              <a:ext uri="{FF2B5EF4-FFF2-40B4-BE49-F238E27FC236}">
                <a16:creationId xmlns:a16="http://schemas.microsoft.com/office/drawing/2014/main" id="{7AAF4323-EE0B-47A5-BEA1-533F31F2B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471" y="2665522"/>
            <a:ext cx="4013200" cy="211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2" descr="1tev_antares">
            <a:extLst>
              <a:ext uri="{FF2B5EF4-FFF2-40B4-BE49-F238E27FC236}">
                <a16:creationId xmlns:a16="http://schemas.microsoft.com/office/drawing/2014/main" id="{D019668B-5C43-463A-BF67-B791FE858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796" y="2589322"/>
            <a:ext cx="4014787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hristos\Desktop\summerschool2013\galacticplane.png">
            <a:extLst>
              <a:ext uri="{FF2B5EF4-FFF2-40B4-BE49-F238E27FC236}">
                <a16:creationId xmlns:a16="http://schemas.microsoft.com/office/drawing/2014/main" id="{A6F3C63A-C9CF-4CC6-9A3F-874E9B038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446" y="4646722"/>
            <a:ext cx="7794625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E1875ADC-BA15-4E3B-9FC4-87BFB074E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1371" y="2251184"/>
            <a:ext cx="1655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/>
              <a:t>South Pole </a:t>
            </a:r>
          </a:p>
        </p:txBody>
      </p:sp>
      <p:sp>
        <p:nvSpPr>
          <p:cNvPr id="10" name="TextBox 30">
            <a:extLst>
              <a:ext uri="{FF2B5EF4-FFF2-40B4-BE49-F238E27FC236}">
                <a16:creationId xmlns:a16="http://schemas.microsoft.com/office/drawing/2014/main" id="{589FA3AA-4400-4C5A-863E-E8E7E4E4F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983" y="2251184"/>
            <a:ext cx="2673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/>
              <a:t>Mediterranean Sea </a:t>
            </a: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FBE07AB9-F5D3-4301-A886-1F94631D7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4946" y="2395647"/>
            <a:ext cx="1377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/>
              <a:t>IceCube</a:t>
            </a: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EE65813A-C5B7-4472-9F6D-CFBF19796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9571" y="1541572"/>
            <a:ext cx="8351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A50021"/>
                </a:solidFill>
              </a:rPr>
              <a:t>Complementarity with </a:t>
            </a:r>
            <a:r>
              <a:rPr lang="en-US" altLang="en-US" sz="1800" b="1" dirty="0" err="1">
                <a:solidFill>
                  <a:srgbClr val="A50021"/>
                </a:solidFill>
              </a:rPr>
              <a:t>IceCube</a:t>
            </a:r>
            <a:endParaRPr lang="en-US" altLang="en-US" sz="1800" b="1" dirty="0">
              <a:solidFill>
                <a:srgbClr val="A50021"/>
              </a:solidFill>
            </a:endParaRPr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3D187265-9B33-4D61-8092-F64F0E8EA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7446" y="2476609"/>
            <a:ext cx="93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2060"/>
                </a:solidFill>
              </a:rPr>
              <a:t>ARCA</a:t>
            </a: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B50488C0-48C9-438D-A75E-207E38060D51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44450"/>
            <a:ext cx="12157075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 objectives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659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6">
            <a:extLst>
              <a:ext uri="{FF2B5EF4-FFF2-40B4-BE49-F238E27FC236}">
                <a16:creationId xmlns:a16="http://schemas.microsoft.com/office/drawing/2014/main" id="{5D50EE99-E861-4F65-BC34-244AD108B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217613"/>
            <a:ext cx="6888163" cy="4579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4" descr="KM3NeT-It-Site.jpeg">
            <a:extLst>
              <a:ext uri="{FF2B5EF4-FFF2-40B4-BE49-F238E27FC236}">
                <a16:creationId xmlns:a16="http://schemas.microsoft.com/office/drawing/2014/main" id="{73C48EDE-A90C-461C-8A1F-AAD2B56E75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419" y="4095035"/>
            <a:ext cx="1878013" cy="1511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61">
            <a:extLst>
              <a:ext uri="{FF2B5EF4-FFF2-40B4-BE49-F238E27FC236}">
                <a16:creationId xmlns:a16="http://schemas.microsoft.com/office/drawing/2014/main" id="{A410BD28-DE34-465E-83B2-ED294AFCF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2998" y="981075"/>
            <a:ext cx="863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2060"/>
                </a:solidFill>
              </a:rPr>
              <a:t>ORCA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2521B4E3-F913-4177-AFEB-37631790E2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3323" y="1422892"/>
            <a:ext cx="262731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Oscillation Research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alt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Cosmics</a:t>
            </a:r>
            <a:r>
              <a:rPr lang="en-US" alt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In the Abyss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Low-energy studies of atmospheric neutrinos</a:t>
            </a:r>
          </a:p>
        </p:txBody>
      </p:sp>
      <p:cxnSp>
        <p:nvCxnSpPr>
          <p:cNvPr id="10" name="Connecteur droit avec flèche 20">
            <a:extLst>
              <a:ext uri="{FF2B5EF4-FFF2-40B4-BE49-F238E27FC236}">
                <a16:creationId xmlns:a16="http://schemas.microsoft.com/office/drawing/2014/main" id="{B816C90C-71E8-44AF-838A-8DB0B13C9DB9}"/>
              </a:ext>
            </a:extLst>
          </p:cNvPr>
          <p:cNvCxnSpPr>
            <a:cxnSpLocks/>
          </p:cNvCxnSpPr>
          <p:nvPr/>
        </p:nvCxnSpPr>
        <p:spPr>
          <a:xfrm>
            <a:off x="3610303" y="5058146"/>
            <a:ext cx="3842679" cy="2583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3" descr="carte3_eaux_territoriales">
            <a:extLst>
              <a:ext uri="{FF2B5EF4-FFF2-40B4-BE49-F238E27FC236}">
                <a16:creationId xmlns:a16="http://schemas.microsoft.com/office/drawing/2014/main" id="{C7E04DEA-6771-4A2C-BB7A-8BF6B6FF4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" t="2762" r="1910" b="3601"/>
          <a:stretch>
            <a:fillRect/>
          </a:stretch>
        </p:blipFill>
        <p:spPr bwMode="auto">
          <a:xfrm>
            <a:off x="7473635" y="1341438"/>
            <a:ext cx="1924050" cy="1285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30">
            <a:extLst>
              <a:ext uri="{FF2B5EF4-FFF2-40B4-BE49-F238E27FC236}">
                <a16:creationId xmlns:a16="http://schemas.microsoft.com/office/drawing/2014/main" id="{4D5F868F-4BB3-47E1-AE0E-A4442DB4FC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01" y="1211965"/>
            <a:ext cx="2238266" cy="646331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Baskerville Old Face" panose="02020602080505020303" pitchFamily="18" charset="0"/>
              </a:rPr>
              <a:t>&gt; 40 Institutes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Baskerville Old Face" panose="02020602080505020303" pitchFamily="18" charset="0"/>
              </a:rPr>
              <a:t> from 12 countries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8A8FB4D2-4565-447A-8127-1A2570C25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8497" y="4360869"/>
            <a:ext cx="248854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Astroparticle</a:t>
            </a:r>
            <a:r>
              <a:rPr lang="en-US" alt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Research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altLang="en-US" sz="1600" b="0" dirty="0" err="1">
                <a:latin typeface="Calibri" panose="020F0502020204030204" pitchFamily="34" charset="0"/>
                <a:cs typeface="Calibri" panose="020F0502020204030204" pitchFamily="34" charset="0"/>
              </a:rPr>
              <a:t>Cosmics</a:t>
            </a:r>
            <a:r>
              <a:rPr lang="en-US" alt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In the Abyss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High-energy neutrino astrophysics</a:t>
            </a:r>
          </a:p>
        </p:txBody>
      </p:sp>
      <p:cxnSp>
        <p:nvCxnSpPr>
          <p:cNvPr id="14" name="Connecteur droit avec flèche 5">
            <a:extLst>
              <a:ext uri="{FF2B5EF4-FFF2-40B4-BE49-F238E27FC236}">
                <a16:creationId xmlns:a16="http://schemas.microsoft.com/office/drawing/2014/main" id="{D94E1A86-BAD7-4FFB-94B1-ECE6744E330B}"/>
              </a:ext>
            </a:extLst>
          </p:cNvPr>
          <p:cNvCxnSpPr>
            <a:cxnSpLocks/>
          </p:cNvCxnSpPr>
          <p:nvPr/>
        </p:nvCxnSpPr>
        <p:spPr>
          <a:xfrm flipV="1">
            <a:off x="2450337" y="2112582"/>
            <a:ext cx="4938379" cy="2174141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61">
            <a:extLst>
              <a:ext uri="{FF2B5EF4-FFF2-40B4-BE49-F238E27FC236}">
                <a16:creationId xmlns:a16="http://schemas.microsoft.com/office/drawing/2014/main" id="{0A6C86A2-0B78-4103-A4F0-0FABA1719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2982" y="3734672"/>
            <a:ext cx="850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2060"/>
                </a:solidFill>
              </a:rPr>
              <a:t>ARCA</a:t>
            </a:r>
          </a:p>
        </p:txBody>
      </p:sp>
      <p:sp>
        <p:nvSpPr>
          <p:cNvPr id="16" name="TextBox 50">
            <a:extLst>
              <a:ext uri="{FF2B5EF4-FFF2-40B4-BE49-F238E27FC236}">
                <a16:creationId xmlns:a16="http://schemas.microsoft.com/office/drawing/2014/main" id="{40BE71D4-107A-41A5-BD63-5D4A5A9A7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57" y="5923517"/>
            <a:ext cx="1878013" cy="69215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Since April 2017:</a:t>
            </a:r>
          </a:p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CIRA Perth Australia</a:t>
            </a:r>
          </a:p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observer</a:t>
            </a:r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1996DC8E-9E20-4192-81D0-E680CB7F59C6}"/>
              </a:ext>
            </a:extLst>
          </p:cNvPr>
          <p:cNvSpPr txBox="1">
            <a:spLocks noChangeArrowheads="1"/>
          </p:cNvSpPr>
          <p:nvPr/>
        </p:nvSpPr>
        <p:spPr>
          <a:xfrm>
            <a:off x="34924" y="28673"/>
            <a:ext cx="12157075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KM3NeT: A distributed research infrastructure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50">
            <a:extLst>
              <a:ext uri="{FF2B5EF4-FFF2-40B4-BE49-F238E27FC236}">
                <a16:creationId xmlns:a16="http://schemas.microsoft.com/office/drawing/2014/main" id="{1F631798-4D28-455C-8D00-2C6FE435A9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193" y="5949789"/>
            <a:ext cx="2398214" cy="6924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Since May 2018:</a:t>
            </a:r>
          </a:p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Western Sydney University Australia</a:t>
            </a:r>
          </a:p>
        </p:txBody>
      </p:sp>
    </p:spTree>
    <p:extLst>
      <p:ext uri="{BB962C8B-B14F-4D97-AF65-F5344CB8AC3E}">
        <p14:creationId xmlns:p14="http://schemas.microsoft.com/office/powerpoint/2010/main" val="2906000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57AC602B-164E-438E-9ECE-F8C12A9D88CF}"/>
              </a:ext>
            </a:extLst>
          </p:cNvPr>
          <p:cNvSpPr txBox="1">
            <a:spLocks noChangeArrowheads="1"/>
          </p:cNvSpPr>
          <p:nvPr/>
        </p:nvSpPr>
        <p:spPr>
          <a:xfrm>
            <a:off x="34925" y="28673"/>
            <a:ext cx="6061076" cy="649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KM3NeT technology</a:t>
            </a:r>
            <a:endParaRPr lang="el-GR" altLang="en-US" sz="24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2CEE8136-8F36-43A6-B3C0-D7719C3EE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446" y="2229177"/>
            <a:ext cx="2196185" cy="291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2">
            <a:extLst>
              <a:ext uri="{FF2B5EF4-FFF2-40B4-BE49-F238E27FC236}">
                <a16:creationId xmlns:a16="http://schemas.microsoft.com/office/drawing/2014/main" id="{0AE52DBB-6BEE-400F-8AB8-36C451544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6249" y="506413"/>
            <a:ext cx="612775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Text Box 28">
            <a:extLst>
              <a:ext uri="{FF2B5EF4-FFF2-40B4-BE49-F238E27FC236}">
                <a16:creationId xmlns:a16="http://schemas.microsoft.com/office/drawing/2014/main" id="{9D2CD29B-9509-4FDB-81C0-4E91D5377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6931" y="655638"/>
            <a:ext cx="11191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59112" rIns="90000" bIns="45000"/>
          <a:lstStyle>
            <a:lvl1pPr defTabSz="457200">
              <a:spcBef>
                <a:spcPct val="20000"/>
              </a:spcBef>
              <a:buChar char="•"/>
              <a:tabLst>
                <a:tab pos="7239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tabLst>
                <a:tab pos="7239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n-US" altLang="en-US" sz="1600" b="1" dirty="0">
                <a:solidFill>
                  <a:srgbClr val="FFD320"/>
                </a:solidFill>
              </a:rPr>
              <a:t>buoy</a:t>
            </a:r>
          </a:p>
        </p:txBody>
      </p:sp>
      <p:sp>
        <p:nvSpPr>
          <p:cNvPr id="8" name="Text Box 29">
            <a:extLst>
              <a:ext uri="{FF2B5EF4-FFF2-40B4-BE49-F238E27FC236}">
                <a16:creationId xmlns:a16="http://schemas.microsoft.com/office/drawing/2014/main" id="{B82ACFA1-A852-4182-9251-88874AC51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04724" y="2451100"/>
            <a:ext cx="815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59112" rIns="90000" bIns="45000"/>
          <a:lstStyle>
            <a:lvl1pPr defTabSz="457200">
              <a:spcBef>
                <a:spcPct val="20000"/>
              </a:spcBef>
              <a:buChar char="•"/>
              <a:tabLst>
                <a:tab pos="7239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tabLst>
                <a:tab pos="7239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n-US" altLang="en-US" sz="1600" b="1">
                <a:solidFill>
                  <a:srgbClr val="008000"/>
                </a:solidFill>
              </a:rPr>
              <a:t>36 m</a:t>
            </a:r>
          </a:p>
        </p:txBody>
      </p:sp>
      <p:sp>
        <p:nvSpPr>
          <p:cNvPr id="9" name="Line 30">
            <a:extLst>
              <a:ext uri="{FF2B5EF4-FFF2-40B4-BE49-F238E27FC236}">
                <a16:creationId xmlns:a16="http://schemas.microsoft.com/office/drawing/2014/main" id="{F28FE1CB-83E6-4226-BF1B-74CDB6C28F3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04724" y="2379663"/>
            <a:ext cx="0" cy="398462"/>
          </a:xfrm>
          <a:prstGeom prst="line">
            <a:avLst/>
          </a:prstGeom>
          <a:noFill/>
          <a:ln w="18360">
            <a:solidFill>
              <a:srgbClr val="008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 Box 27">
            <a:extLst>
              <a:ext uri="{FF2B5EF4-FFF2-40B4-BE49-F238E27FC236}">
                <a16:creationId xmlns:a16="http://schemas.microsoft.com/office/drawing/2014/main" id="{4BBF27EE-C008-4786-A262-96FC0229B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65037" y="5148263"/>
            <a:ext cx="111918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59112" rIns="90000" bIns="45000"/>
          <a:lstStyle>
            <a:lvl1pPr defTabSz="457200">
              <a:spcBef>
                <a:spcPct val="20000"/>
              </a:spcBef>
              <a:buChar char="•"/>
              <a:tabLst>
                <a:tab pos="7239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tabLst>
                <a:tab pos="7239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n-US" altLang="en-US" sz="1600" b="1" dirty="0">
                <a:solidFill>
                  <a:srgbClr val="666666"/>
                </a:solidFill>
              </a:rPr>
              <a:t>anchor</a:t>
            </a: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6C5C3DF2-2B46-406C-971E-B1D51ACB9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9712" y="44450"/>
            <a:ext cx="1814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2593"/>
                </a:solidFill>
              </a:rPr>
              <a:t>Detection Unit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A1D1F750-875A-47E3-83A2-999F438AA5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8162" y="5589588"/>
            <a:ext cx="2930525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600" b="0" dirty="0"/>
              <a:t>2 </a:t>
            </a:r>
            <a:r>
              <a:rPr lang="en-US" altLang="en-US" sz="1600" b="0" dirty="0" err="1"/>
              <a:t>Dyneema</a:t>
            </a:r>
            <a:r>
              <a:rPr lang="en-US" altLang="en-US" sz="1600" b="0" dirty="0"/>
              <a:t> ropes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b="0" dirty="0"/>
              <a:t>Oil filled cables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en-US" sz="1400" b="0" dirty="0"/>
              <a:t>(2 copper wires for power,                18 optical </a:t>
            </a:r>
            <a:r>
              <a:rPr lang="en-US" altLang="en-US" sz="1400" b="0" dirty="0" err="1"/>
              <a:t>fibres</a:t>
            </a:r>
            <a:r>
              <a:rPr lang="en-US" altLang="en-US" sz="1400" b="0" dirty="0"/>
              <a:t> data transmission)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b="0" dirty="0"/>
              <a:t>Low drag</a:t>
            </a:r>
          </a:p>
        </p:txBody>
      </p:sp>
      <p:sp>
        <p:nvSpPr>
          <p:cNvPr id="13" name="TextBox 40">
            <a:extLst>
              <a:ext uri="{FF2B5EF4-FFF2-40B4-BE49-F238E27FC236}">
                <a16:creationId xmlns:a16="http://schemas.microsoft.com/office/drawing/2014/main" id="{848D3180-B1B3-4A19-B812-08C4369C9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9339" y="834480"/>
            <a:ext cx="4330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252593"/>
                </a:solidFill>
              </a:rPr>
              <a:t>The Digital Optical Module (DOM)</a:t>
            </a:r>
          </a:p>
        </p:txBody>
      </p:sp>
      <p:sp>
        <p:nvSpPr>
          <p:cNvPr id="14" name="TextShape 5">
            <a:extLst>
              <a:ext uri="{FF2B5EF4-FFF2-40B4-BE49-F238E27FC236}">
                <a16:creationId xmlns:a16="http://schemas.microsoft.com/office/drawing/2014/main" id="{6E5B5CBF-6B69-4FE7-96BD-E92900E79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5901" y="5215710"/>
            <a:ext cx="3163887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9370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n-US" altLang="en-US" sz="1600" b="0" dirty="0">
                <a:solidFill>
                  <a:srgbClr val="0033CC"/>
                </a:solidFill>
              </a:rPr>
              <a:t>Uniform angular coverage</a:t>
            </a:r>
          </a:p>
          <a:p>
            <a:pPr algn="just">
              <a:spcBef>
                <a:spcPct val="0"/>
              </a:spcBef>
            </a:pPr>
            <a:r>
              <a:rPr lang="en-US" altLang="en-US" sz="1600" b="0" dirty="0">
                <a:solidFill>
                  <a:srgbClr val="0033CC"/>
                </a:solidFill>
              </a:rPr>
              <a:t>Directional information</a:t>
            </a:r>
          </a:p>
          <a:p>
            <a:pPr algn="just">
              <a:spcBef>
                <a:spcPct val="0"/>
              </a:spcBef>
            </a:pPr>
            <a:r>
              <a:rPr lang="en-US" altLang="en-US" sz="1600" b="0" dirty="0">
                <a:solidFill>
                  <a:srgbClr val="0033CC"/>
                </a:solidFill>
              </a:rPr>
              <a:t>Digital photon counting</a:t>
            </a:r>
          </a:p>
          <a:p>
            <a:pPr algn="just">
              <a:spcBef>
                <a:spcPct val="0"/>
              </a:spcBef>
            </a:pPr>
            <a:r>
              <a:rPr lang="en-US" altLang="en-US" sz="1600" b="0" dirty="0">
                <a:solidFill>
                  <a:srgbClr val="0033CC"/>
                </a:solidFill>
              </a:rPr>
              <a:t>Wide angle of view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10A95309-20C1-4D3A-8045-BCD787C65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1141056"/>
            <a:ext cx="2097473" cy="2648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4A5F381-2F22-4D37-9043-89A51F98ECF2}"/>
              </a:ext>
            </a:extLst>
          </p:cNvPr>
          <p:cNvCxnSpPr>
            <a:cxnSpLocks/>
          </p:cNvCxnSpPr>
          <p:nvPr/>
        </p:nvCxnSpPr>
        <p:spPr bwMode="auto">
          <a:xfrm flipH="1">
            <a:off x="8087710" y="2133600"/>
            <a:ext cx="2318539" cy="98797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38">
            <a:extLst>
              <a:ext uri="{FF2B5EF4-FFF2-40B4-BE49-F238E27FC236}">
                <a16:creationId xmlns:a16="http://schemas.microsoft.com/office/drawing/2014/main" id="{C5728585-D16D-4BD9-9F28-CB9288186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9239" y="1412875"/>
            <a:ext cx="16891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0"/>
              <a:t>17” glass sphere equipped with 31 3” PMTs</a:t>
            </a:r>
          </a:p>
        </p:txBody>
      </p:sp>
      <p:sp>
        <p:nvSpPr>
          <p:cNvPr id="19" name="CuadroTexto 4">
            <a:extLst>
              <a:ext uri="{FF2B5EF4-FFF2-40B4-BE49-F238E27FC236}">
                <a16:creationId xmlns:a16="http://schemas.microsoft.com/office/drawing/2014/main" id="{3C1FB9CE-1355-4619-971E-AB4AF19FB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860800"/>
            <a:ext cx="3983038" cy="203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0"/>
              <a:t>Glass sphere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Cooling system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Power Board + CLB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Pressure gauge 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Nanobeacon 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Octopus Boards 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Acoustic sensor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PMT support structure (3D printed)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PMTs + reflector rings</a:t>
            </a:r>
          </a:p>
        </p:txBody>
      </p:sp>
      <p:sp>
        <p:nvSpPr>
          <p:cNvPr id="20" name="CuadroTexto 4">
            <a:extLst>
              <a:ext uri="{FF2B5EF4-FFF2-40B4-BE49-F238E27FC236}">
                <a16:creationId xmlns:a16="http://schemas.microsoft.com/office/drawing/2014/main" id="{506593F9-0728-42DD-B84D-97056B654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" y="5805488"/>
            <a:ext cx="25368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0"/>
              <a:t>Base Boards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Penetrator 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SFP</a:t>
            </a:r>
          </a:p>
          <a:p>
            <a:pPr>
              <a:spcBef>
                <a:spcPct val="0"/>
              </a:spcBef>
            </a:pPr>
            <a:r>
              <a:rPr lang="en-GB" altLang="en-US" sz="1400" b="0"/>
              <a:t>Fibre tray</a:t>
            </a:r>
          </a:p>
        </p:txBody>
      </p:sp>
      <p:pic>
        <p:nvPicPr>
          <p:cNvPr id="21" name="Picture 25">
            <a:extLst>
              <a:ext uri="{FF2B5EF4-FFF2-40B4-BE49-F238E27FC236}">
                <a16:creationId xmlns:a16="http://schemas.microsoft.com/office/drawing/2014/main" id="{4F54DEDB-E391-4661-9788-323BA3C49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997" y="1807620"/>
            <a:ext cx="2294653" cy="336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95FA7FF5-AAA5-412A-91F1-F2A4D440EB5B}"/>
              </a:ext>
            </a:extLst>
          </p:cNvPr>
          <p:cNvSpPr/>
          <p:nvPr/>
        </p:nvSpPr>
        <p:spPr>
          <a:xfrm>
            <a:off x="5492373" y="4165386"/>
            <a:ext cx="696418" cy="40005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4CF53D68-526F-40B5-814D-40EC693BA6EF}"/>
              </a:ext>
            </a:extLst>
          </p:cNvPr>
          <p:cNvSpPr/>
          <p:nvPr/>
        </p:nvSpPr>
        <p:spPr>
          <a:xfrm>
            <a:off x="2270949" y="3277250"/>
            <a:ext cx="696418" cy="40005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0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2036</TotalTime>
  <Words>2339</Words>
  <Application>Microsoft Office PowerPoint</Application>
  <PresentationFormat>Widescreen</PresentationFormat>
  <Paragraphs>404</Paragraphs>
  <Slides>38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55" baseType="lpstr">
      <vt:lpstr>Arial Unicode MS</vt:lpstr>
      <vt:lpstr>Arial</vt:lpstr>
      <vt:lpstr>Arial Bold</vt:lpstr>
      <vt:lpstr>Baskerville Old Face</vt:lpstr>
      <vt:lpstr>Calibri</vt:lpstr>
      <vt:lpstr>Calibri Light</vt:lpstr>
      <vt:lpstr>Cambria Math</vt:lpstr>
      <vt:lpstr>Candara</vt:lpstr>
      <vt:lpstr>Candara Bold</vt:lpstr>
      <vt:lpstr>Courier New</vt:lpstr>
      <vt:lpstr>Lucida Grande</vt:lpstr>
      <vt:lpstr>Times New Roman</vt:lpstr>
      <vt:lpstr>Tw Cen MT</vt:lpstr>
      <vt:lpstr>Wingdings</vt:lpstr>
      <vt:lpstr>Office Theme</vt:lpstr>
      <vt:lpstr>Equation</vt:lpstr>
      <vt:lpstr>Acrobat Document</vt:lpstr>
      <vt:lpstr>PowerPoint Presentation</vt:lpstr>
      <vt:lpstr>Exploring the High Energy Universe </vt:lpstr>
      <vt:lpstr>Determining the ordering of the neutrino mass eigenstates </vt:lpstr>
      <vt:lpstr>Underwater Neutrino Telescopes:  Neutrino Observation </vt:lpstr>
      <vt:lpstr>Background sources </vt:lpstr>
      <vt:lpstr>KM3NeT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gsmyris@yahoo.gr</dc:creator>
  <cp:lastModifiedBy>gsmyris@yahoo.gr</cp:lastModifiedBy>
  <cp:revision>150</cp:revision>
  <cp:lastPrinted>2018-07-05T14:31:34Z</cp:lastPrinted>
  <dcterms:created xsi:type="dcterms:W3CDTF">2018-03-30T14:41:40Z</dcterms:created>
  <dcterms:modified xsi:type="dcterms:W3CDTF">2018-07-11T07:44:38Z</dcterms:modified>
</cp:coreProperties>
</file>