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32" r:id="rId2"/>
    <p:sldId id="270" r:id="rId3"/>
    <p:sldId id="282" r:id="rId4"/>
    <p:sldId id="277" r:id="rId5"/>
    <p:sldId id="298" r:id="rId6"/>
    <p:sldId id="317" r:id="rId7"/>
    <p:sldId id="274" r:id="rId8"/>
    <p:sldId id="325" r:id="rId9"/>
    <p:sldId id="312" r:id="rId10"/>
    <p:sldId id="313" r:id="rId11"/>
    <p:sldId id="276" r:id="rId12"/>
    <p:sldId id="271" r:id="rId13"/>
    <p:sldId id="300" r:id="rId14"/>
    <p:sldId id="269" r:id="rId15"/>
    <p:sldId id="272" r:id="rId16"/>
    <p:sldId id="294" r:id="rId17"/>
    <p:sldId id="316" r:id="rId18"/>
    <p:sldId id="318" r:id="rId19"/>
    <p:sldId id="328" r:id="rId20"/>
    <p:sldId id="329" r:id="rId21"/>
    <p:sldId id="326" r:id="rId22"/>
    <p:sldId id="331" r:id="rId23"/>
    <p:sldId id="348" r:id="rId24"/>
    <p:sldId id="350" r:id="rId25"/>
    <p:sldId id="345" r:id="rId26"/>
    <p:sldId id="346" r:id="rId27"/>
    <p:sldId id="351" r:id="rId28"/>
    <p:sldId id="352" r:id="rId29"/>
    <p:sldId id="353" r:id="rId30"/>
    <p:sldId id="347" r:id="rId31"/>
    <p:sldId id="339" r:id="rId32"/>
    <p:sldId id="335" r:id="rId33"/>
    <p:sldId id="334" r:id="rId34"/>
    <p:sldId id="343" r:id="rId35"/>
    <p:sldId id="340" r:id="rId36"/>
    <p:sldId id="341" r:id="rId37"/>
    <p:sldId id="342" r:id="rId38"/>
    <p:sldId id="344" r:id="rId39"/>
    <p:sldId id="349" r:id="rId40"/>
    <p:sldId id="336" r:id="rId41"/>
    <p:sldId id="337" r:id="rId42"/>
    <p:sldId id="354" r:id="rId43"/>
    <p:sldId id="35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BC"/>
    <a:srgbClr val="000660"/>
    <a:srgbClr val="2E4E39"/>
    <a:srgbClr val="FFD651"/>
    <a:srgbClr val="FFFE68"/>
    <a:srgbClr val="E1B0FF"/>
    <a:srgbClr val="504134"/>
    <a:srgbClr val="6198B0"/>
    <a:srgbClr val="2521BC"/>
    <a:srgbClr val="C03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6707" autoAdjust="0"/>
    <p:restoredTop sz="86423" autoAdjust="0"/>
  </p:normalViewPr>
  <p:slideViewPr>
    <p:cSldViewPr>
      <p:cViewPr>
        <p:scale>
          <a:sx n="107" d="100"/>
          <a:sy n="107" d="100"/>
        </p:scale>
        <p:origin x="-211" y="7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0" y="19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335FC-44D2-0048-9EE5-835D80AE4F33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99D02-8518-AC44-A825-791FF6AF7A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8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E49A-2876-404F-A250-DFDA820C00AB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94330-6F7B-3040-B9BC-B28C97C9D3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0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94330-6F7B-3040-B9BC-B28C97C9D3B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20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17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94330-6F7B-3040-B9BC-B28C97C9D3B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Clinical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94330-6F7B-3040-B9BC-B28C97C9D3B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7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0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1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312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5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7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1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6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5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4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6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FC4F-91BE-4ECE-8AAD-8F9AE14B2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8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3" Type="http://schemas.openxmlformats.org/officeDocument/2006/relationships/image" Target="../media/image2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6" Type="http://schemas.openxmlformats.org/officeDocument/2006/relationships/image" Target="../media/image41.jpeg"/><Relationship Id="rId7" Type="http://schemas.openxmlformats.org/officeDocument/2006/relationships/image" Target="../media/image42.jpe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w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wmf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5.jpeg"/><Relationship Id="rId5" Type="http://schemas.openxmlformats.org/officeDocument/2006/relationships/image" Target="../media/image2.wmf"/><Relationship Id="rId6" Type="http://schemas.openxmlformats.org/officeDocument/2006/relationships/image" Target="../media/image46.jpeg"/><Relationship Id="rId7" Type="http://schemas.openxmlformats.org/officeDocument/2006/relationships/image" Target="../media/image9.jpeg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1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irb.hr/en/" TargetMode="External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3.jpeg"/><Relationship Id="rId12" Type="http://schemas.openxmlformats.org/officeDocument/2006/relationships/image" Target="../media/image74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irb.hr/en/" TargetMode="External"/><Relationship Id="rId3" Type="http://schemas.openxmlformats.org/officeDocument/2006/relationships/image" Target="../media/image63.png"/><Relationship Id="rId4" Type="http://schemas.openxmlformats.org/officeDocument/2006/relationships/image" Target="../media/image66.png"/><Relationship Id="rId5" Type="http://schemas.openxmlformats.org/officeDocument/2006/relationships/image" Target="../media/image67.jpeg"/><Relationship Id="rId6" Type="http://schemas.openxmlformats.org/officeDocument/2006/relationships/image" Target="../media/image68.jpeg"/><Relationship Id="rId7" Type="http://schemas.openxmlformats.org/officeDocument/2006/relationships/image" Target="../media/image69.jpeg"/><Relationship Id="rId8" Type="http://schemas.openxmlformats.org/officeDocument/2006/relationships/image" Target="../media/image70.jpeg"/><Relationship Id="rId9" Type="http://schemas.openxmlformats.org/officeDocument/2006/relationships/image" Target="../media/image71.jpeg"/><Relationship Id="rId10" Type="http://schemas.openxmlformats.org/officeDocument/2006/relationships/image" Target="../media/image7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290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Forum on New International Research Facilities for South East Europe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Forum on New International Research Facilities for South East Europe 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Jan 25-26, 2018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ICTP, Trieste, Italy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International Institute for Sustainable Technologies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WAAS Initiative for New International Research Institute in SEE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World Academy of Art &amp; Science is a network established by its founders to address global challenges confronting humanity.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                                                          Report by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M.Barone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304800"/>
            <a:ext cx="87896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C000"/>
                </a:solidFill>
              </a:rPr>
              <a:t>        Culmination of the political development so far: </a:t>
            </a:r>
            <a:br>
              <a:rPr lang="en-US" sz="2900" dirty="0" smtClean="0">
                <a:solidFill>
                  <a:srgbClr val="FFC000"/>
                </a:solidFill>
              </a:rPr>
            </a:br>
            <a:r>
              <a:rPr lang="en-US" sz="2900" dirty="0" smtClean="0">
                <a:solidFill>
                  <a:srgbClr val="FFC000"/>
                </a:solidFill>
              </a:rPr>
              <a:t>Declaration of Intent signed at CERN on October 25, 2017</a:t>
            </a:r>
            <a:endParaRPr lang="en-US" sz="2900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3" y="3740776"/>
            <a:ext cx="5034786" cy="25838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2"/>
          <a:stretch/>
        </p:blipFill>
        <p:spPr>
          <a:xfrm>
            <a:off x="19832" y="1600200"/>
            <a:ext cx="5018762" cy="16277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7895" y="1447800"/>
            <a:ext cx="3870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Signed by eight parties: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Albania, Bosnian and Herzegovina, Bulgaria, Kosovo*, The FYR of Macedonia, Montenegro,  Serbia and Slovenia.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Croatia agreed ‘ad referendum’, Greece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is  presently an observer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27895" y="3886200"/>
            <a:ext cx="350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SEE Initiative now transformed into a Project with regional character 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7895" y="5029200"/>
            <a:ext cx="3505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Further result: Intergovernmental Steering Committee formed for the further steps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780" y="6347460"/>
            <a:ext cx="878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</a:rPr>
              <a:t>SEE Ministers </a:t>
            </a:r>
            <a:r>
              <a:rPr lang="en-US" sz="2000" dirty="0" smtClean="0">
                <a:solidFill>
                  <a:schemeClr val="bg1"/>
                </a:solidFill>
              </a:rPr>
              <a:t>of Science/Corresponding Ministers or their representatives at CERN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6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192" y="1752600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rgbClr val="FFC000"/>
                </a:solidFill>
              </a:rPr>
              <a:t>How the common central facility would look like?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254" y="3097496"/>
            <a:ext cx="77255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</a:rPr>
              <a:t>Proposed are two complementary options, both based on most advanced technologies</a:t>
            </a:r>
            <a:endParaRPr lang="en-US" sz="30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7" name="Round Same Side Corner Rectangle 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7604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30158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I: 4</a:t>
            </a:r>
            <a:r>
              <a:rPr lang="en-US" sz="2500" baseline="30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Generation Synchrotron Light Source with a </a:t>
            </a:r>
            <a:b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new technique</a:t>
            </a:r>
            <a: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5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for the first time in Lund, Sweden </a:t>
            </a:r>
            <a:endParaRPr lang="en-US" sz="2500" dirty="0">
              <a:solidFill>
                <a:srgbClr val="FFC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5" t="7333" b="11333"/>
          <a:stretch/>
        </p:blipFill>
        <p:spPr>
          <a:xfrm>
            <a:off x="80207" y="2206647"/>
            <a:ext cx="6015793" cy="43465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16377" b="8667"/>
          <a:stretch/>
        </p:blipFill>
        <p:spPr>
          <a:xfrm>
            <a:off x="5711940" y="2221500"/>
            <a:ext cx="3318725" cy="21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6667" b="11333"/>
          <a:stretch/>
        </p:blipFill>
        <p:spPr>
          <a:xfrm>
            <a:off x="5711940" y="4416582"/>
            <a:ext cx="3318725" cy="21334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09800" y="2282848"/>
            <a:ext cx="2057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mtClean="0">
                <a:solidFill>
                  <a:schemeClr val="bg1"/>
                </a:solidFill>
              </a:rPr>
              <a:t>Max </a:t>
            </a:r>
            <a:r>
              <a:rPr lang="en-US" sz="2500" dirty="0" smtClean="0">
                <a:solidFill>
                  <a:schemeClr val="bg1"/>
                </a:solidFill>
              </a:rPr>
              <a:t>IV Lund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194137"/>
            <a:ext cx="8718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Science community of South-East Europe would be unified, more than 1000 Users, a broad spectrum of </a:t>
            </a:r>
            <a:r>
              <a:rPr lang="en-US" sz="20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research and applications reaching from biology up to industrial aspects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00200" y="6031468"/>
            <a:ext cx="32004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Director Dr. Christoph </a:t>
            </a:r>
            <a:r>
              <a:rPr lang="en-US" dirty="0" err="1" smtClean="0"/>
              <a:t>Quitmann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7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3116950" y="1905000"/>
            <a:ext cx="6027050" cy="4267200"/>
            <a:chOff x="2289610" y="533997"/>
            <a:chExt cx="6728883" cy="4990967"/>
          </a:xfrm>
        </p:grpSpPr>
        <p:sp>
          <p:nvSpPr>
            <p:cNvPr id="5" name="Freeform 4"/>
            <p:cNvSpPr/>
            <p:nvPr/>
          </p:nvSpPr>
          <p:spPr>
            <a:xfrm rot="3683626">
              <a:off x="3306217" y="4012377"/>
              <a:ext cx="915513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915513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 rot="1312868">
              <a:off x="3810363" y="3351785"/>
              <a:ext cx="653596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653596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 rot="20287132">
              <a:off x="3810363" y="2597438"/>
              <a:ext cx="653596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653596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 rot="17813247">
              <a:off x="3281169" y="1949117"/>
              <a:ext cx="873661" cy="451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2587"/>
                  </a:moveTo>
                  <a:lnTo>
                    <a:pt x="873661" y="22587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Oval 8"/>
            <p:cNvSpPr/>
            <p:nvPr/>
          </p:nvSpPr>
          <p:spPr>
            <a:xfrm>
              <a:off x="2289610" y="2133600"/>
              <a:ext cx="1816819" cy="1772009"/>
            </a:xfrm>
            <a:prstGeom prst="ellipse">
              <a:avLst/>
            </a:prstGeom>
            <a:blipFill rotWithShape="0">
              <a:blip r:embed="rId2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3507928" y="533997"/>
              <a:ext cx="1749872" cy="1090091"/>
            </a:xfrm>
            <a:custGeom>
              <a:avLst/>
              <a:gdLst>
                <a:gd name="connsiteX0" fmla="*/ 0 w 1325398"/>
                <a:gd name="connsiteY0" fmla="*/ 545046 h 1090091"/>
                <a:gd name="connsiteX1" fmla="*/ 241742 w 1325398"/>
                <a:gd name="connsiteY1" fmla="*/ 124089 h 1090091"/>
                <a:gd name="connsiteX2" fmla="*/ 662700 w 1325398"/>
                <a:gd name="connsiteY2" fmla="*/ 1 h 1090091"/>
                <a:gd name="connsiteX3" fmla="*/ 1083658 w 1325398"/>
                <a:gd name="connsiteY3" fmla="*/ 124090 h 1090091"/>
                <a:gd name="connsiteX4" fmla="*/ 1325399 w 1325398"/>
                <a:gd name="connsiteY4" fmla="*/ 545048 h 1090091"/>
                <a:gd name="connsiteX5" fmla="*/ 1083657 w 1325398"/>
                <a:gd name="connsiteY5" fmla="*/ 966006 h 1090091"/>
                <a:gd name="connsiteX6" fmla="*/ 662699 w 1325398"/>
                <a:gd name="connsiteY6" fmla="*/ 1090094 h 1090091"/>
                <a:gd name="connsiteX7" fmla="*/ 241741 w 1325398"/>
                <a:gd name="connsiteY7" fmla="*/ 966005 h 1090091"/>
                <a:gd name="connsiteX8" fmla="*/ 0 w 1325398"/>
                <a:gd name="connsiteY8" fmla="*/ 545047 h 1090091"/>
                <a:gd name="connsiteX9" fmla="*/ 0 w 1325398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5398" h="1090091">
                  <a:moveTo>
                    <a:pt x="0" y="545046"/>
                  </a:moveTo>
                  <a:cubicBezTo>
                    <a:pt x="0" y="382057"/>
                    <a:pt x="88688" y="227622"/>
                    <a:pt x="241742" y="124089"/>
                  </a:cubicBezTo>
                  <a:cubicBezTo>
                    <a:pt x="360343" y="43862"/>
                    <a:pt x="509138" y="1"/>
                    <a:pt x="662700" y="1"/>
                  </a:cubicBezTo>
                  <a:cubicBezTo>
                    <a:pt x="816262" y="1"/>
                    <a:pt x="965057" y="43863"/>
                    <a:pt x="1083658" y="124090"/>
                  </a:cubicBezTo>
                  <a:cubicBezTo>
                    <a:pt x="1236712" y="227624"/>
                    <a:pt x="1325399" y="382059"/>
                    <a:pt x="1325399" y="545048"/>
                  </a:cubicBezTo>
                  <a:cubicBezTo>
                    <a:pt x="1325399" y="708037"/>
                    <a:pt x="1236712" y="862472"/>
                    <a:pt x="1083657" y="966006"/>
                  </a:cubicBezTo>
                  <a:cubicBezTo>
                    <a:pt x="965056" y="1046233"/>
                    <a:pt x="816261" y="1090094"/>
                    <a:pt x="662699" y="1090094"/>
                  </a:cubicBezTo>
                  <a:cubicBezTo>
                    <a:pt x="509137" y="1090094"/>
                    <a:pt x="360342" y="1046232"/>
                    <a:pt x="241741" y="966005"/>
                  </a:cubicBezTo>
                  <a:cubicBezTo>
                    <a:pt x="88686" y="862472"/>
                    <a:pt x="0" y="708036"/>
                    <a:pt x="0" y="545047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3195" tIns="127350" rIns="153195" bIns="12735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/>
                <a:t>Life </a:t>
              </a:r>
              <a:r>
                <a:rPr lang="tr-TR" dirty="0" err="1"/>
                <a:t>Sciences</a:t>
              </a:r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5403302" y="533997"/>
              <a:ext cx="1988098" cy="1090091"/>
            </a:xfrm>
            <a:custGeom>
              <a:avLst/>
              <a:gdLst>
                <a:gd name="connsiteX0" fmla="*/ 0 w 1988098"/>
                <a:gd name="connsiteY0" fmla="*/ 0 h 1090091"/>
                <a:gd name="connsiteX1" fmla="*/ 1988098 w 1988098"/>
                <a:gd name="connsiteY1" fmla="*/ 0 h 1090091"/>
                <a:gd name="connsiteX2" fmla="*/ 1988098 w 1988098"/>
                <a:gd name="connsiteY2" fmla="*/ 1090091 h 1090091"/>
                <a:gd name="connsiteX3" fmla="*/ 0 w 1988098"/>
                <a:gd name="connsiteY3" fmla="*/ 1090091 h 1090091"/>
                <a:gd name="connsiteX4" fmla="*/ 0 w 1988098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098" h="1090091">
                  <a:moveTo>
                    <a:pt x="0" y="0"/>
                  </a:moveTo>
                  <a:lnTo>
                    <a:pt x="1988098" y="0"/>
                  </a:lnTo>
                  <a:lnTo>
                    <a:pt x="1988098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Drug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design</a:t>
              </a:r>
              <a:endParaRPr lang="en-US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Imaging</a:t>
              </a:r>
              <a:endParaRPr lang="tr-TR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Therapy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401151" y="1750060"/>
              <a:ext cx="1771049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50" tIns="127350" rIns="127350" bIns="12735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/>
                <a:t>Material</a:t>
              </a:r>
              <a:r>
                <a:rPr lang="tr-TR" dirty="0"/>
                <a:t> </a:t>
              </a:r>
              <a:r>
                <a:rPr lang="tr-TR" dirty="0" err="1"/>
                <a:t>Science</a:t>
              </a:r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289663" y="1750060"/>
              <a:ext cx="2075019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>
                  <a:solidFill>
                    <a:schemeClr val="bg1"/>
                  </a:solidFill>
                </a:rPr>
                <a:t>New </a:t>
              </a:r>
              <a:r>
                <a:rPr lang="tr-TR" dirty="0" err="1">
                  <a:solidFill>
                    <a:schemeClr val="bg1"/>
                  </a:solidFill>
                </a:rPr>
                <a:t>materials</a:t>
              </a:r>
              <a:endParaRPr lang="en-US" dirty="0">
                <a:solidFill>
                  <a:schemeClr val="bg1"/>
                </a:solidFill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Energy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401151" y="3154248"/>
              <a:ext cx="2113067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4493" tIns="124493" rIns="124493" bIns="124493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 smtClean="0"/>
                <a:t>Environmental</a:t>
              </a:r>
              <a:r>
                <a:rPr lang="tr-TR" dirty="0"/>
                <a:t/>
              </a:r>
              <a:br>
                <a:rPr lang="tr-TR" dirty="0"/>
              </a:br>
              <a:r>
                <a:rPr lang="tr-TR" dirty="0" err="1" smtClean="0"/>
                <a:t>Science</a:t>
              </a:r>
              <a:endParaRPr lang="en-US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636441" y="3154246"/>
              <a:ext cx="2382052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dirty="0" err="1">
                  <a:solidFill>
                    <a:schemeClr val="bg1"/>
                  </a:solidFill>
                </a:rPr>
                <a:t>Air</a:t>
              </a:r>
              <a:r>
                <a:rPr lang="tr-TR" dirty="0">
                  <a:solidFill>
                    <a:schemeClr val="bg1"/>
                  </a:solidFill>
                </a:rPr>
                <a:t>, </a:t>
              </a:r>
              <a:r>
                <a:rPr lang="tr-TR" dirty="0" err="1">
                  <a:solidFill>
                    <a:schemeClr val="bg1"/>
                  </a:solidFill>
                </a:rPr>
                <a:t>soil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and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water</a:t>
              </a:r>
              <a:r>
                <a:rPr lang="tr-TR" dirty="0">
                  <a:solidFill>
                    <a:schemeClr val="bg1"/>
                  </a:solidFill>
                </a:rPr>
                <a:t> </a:t>
              </a:r>
              <a:r>
                <a:rPr lang="tr-TR" dirty="0" smtClean="0">
                  <a:solidFill>
                    <a:schemeClr val="bg1"/>
                  </a:solidFill>
                </a:rPr>
                <a:t>   </a:t>
              </a:r>
              <a:br>
                <a:rPr lang="tr-TR" dirty="0" smtClean="0">
                  <a:solidFill>
                    <a:schemeClr val="bg1"/>
                  </a:solidFill>
                </a:rPr>
              </a:br>
              <a:r>
                <a:rPr lang="tr-TR" dirty="0" smtClean="0">
                  <a:solidFill>
                    <a:schemeClr val="bg1"/>
                  </a:solidFill>
                </a:rPr>
                <a:t>  </a:t>
              </a:r>
              <a:r>
                <a:rPr lang="tr-TR" dirty="0" err="1" smtClean="0">
                  <a:solidFill>
                    <a:schemeClr val="bg1"/>
                  </a:solidFill>
                </a:rPr>
                <a:t>pollution</a:t>
              </a:r>
              <a:r>
                <a:rPr lang="tr-TR" dirty="0" smtClean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analyses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699057" y="4370310"/>
              <a:ext cx="1711143" cy="1090091"/>
            </a:xfrm>
            <a:custGeom>
              <a:avLst/>
              <a:gdLst>
                <a:gd name="connsiteX0" fmla="*/ 0 w 1090091"/>
                <a:gd name="connsiteY0" fmla="*/ 545046 h 1090091"/>
                <a:gd name="connsiteX1" fmla="*/ 159641 w 1090091"/>
                <a:gd name="connsiteY1" fmla="*/ 159640 h 1090091"/>
                <a:gd name="connsiteX2" fmla="*/ 545047 w 1090091"/>
                <a:gd name="connsiteY2" fmla="*/ 0 h 1090091"/>
                <a:gd name="connsiteX3" fmla="*/ 930453 w 1090091"/>
                <a:gd name="connsiteY3" fmla="*/ 159641 h 1090091"/>
                <a:gd name="connsiteX4" fmla="*/ 1090093 w 1090091"/>
                <a:gd name="connsiteY4" fmla="*/ 545047 h 1090091"/>
                <a:gd name="connsiteX5" fmla="*/ 930453 w 1090091"/>
                <a:gd name="connsiteY5" fmla="*/ 930453 h 1090091"/>
                <a:gd name="connsiteX6" fmla="*/ 545047 w 1090091"/>
                <a:gd name="connsiteY6" fmla="*/ 1090093 h 1090091"/>
                <a:gd name="connsiteX7" fmla="*/ 159641 w 1090091"/>
                <a:gd name="connsiteY7" fmla="*/ 930452 h 1090091"/>
                <a:gd name="connsiteX8" fmla="*/ 1 w 1090091"/>
                <a:gd name="connsiteY8" fmla="*/ 545046 h 1090091"/>
                <a:gd name="connsiteX9" fmla="*/ 0 w 1090091"/>
                <a:gd name="connsiteY9" fmla="*/ 545046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0091" h="1090091">
                  <a:moveTo>
                    <a:pt x="0" y="545046"/>
                  </a:moveTo>
                  <a:cubicBezTo>
                    <a:pt x="0" y="400491"/>
                    <a:pt x="57425" y="261856"/>
                    <a:pt x="159641" y="159640"/>
                  </a:cubicBezTo>
                  <a:cubicBezTo>
                    <a:pt x="261857" y="57424"/>
                    <a:pt x="400492" y="0"/>
                    <a:pt x="545047" y="0"/>
                  </a:cubicBezTo>
                  <a:cubicBezTo>
                    <a:pt x="689602" y="0"/>
                    <a:pt x="828237" y="57425"/>
                    <a:pt x="930453" y="159641"/>
                  </a:cubicBezTo>
                  <a:cubicBezTo>
                    <a:pt x="1032669" y="261857"/>
                    <a:pt x="1090093" y="400492"/>
                    <a:pt x="1090093" y="545047"/>
                  </a:cubicBezTo>
                  <a:cubicBezTo>
                    <a:pt x="1090093" y="689602"/>
                    <a:pt x="1032669" y="828237"/>
                    <a:pt x="930453" y="930453"/>
                  </a:cubicBezTo>
                  <a:cubicBezTo>
                    <a:pt x="828237" y="1032669"/>
                    <a:pt x="689602" y="1090093"/>
                    <a:pt x="545047" y="1090093"/>
                  </a:cubicBezTo>
                  <a:cubicBezTo>
                    <a:pt x="400492" y="1090093"/>
                    <a:pt x="261857" y="1032668"/>
                    <a:pt x="159641" y="930452"/>
                  </a:cubicBezTo>
                  <a:cubicBezTo>
                    <a:pt x="57425" y="828236"/>
                    <a:pt x="1" y="689601"/>
                    <a:pt x="1" y="545046"/>
                  </a:cubicBezTo>
                  <a:lnTo>
                    <a:pt x="0" y="545046"/>
                  </a:lnTo>
                  <a:close/>
                </a:path>
              </a:pathLst>
            </a:custGeom>
            <a:solidFill>
              <a:srgbClr val="C00000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4493" tIns="124493" rIns="124493" bIns="124493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dirty="0" err="1"/>
                <a:t>Cultural</a:t>
              </a:r>
              <a:r>
                <a:rPr lang="tr-TR" dirty="0"/>
                <a:t> </a:t>
              </a:r>
              <a:r>
                <a:rPr lang="tr-TR" dirty="0" err="1" smtClean="0"/>
                <a:t>Heritage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615562" y="4434873"/>
              <a:ext cx="2977565" cy="1090091"/>
            </a:xfrm>
            <a:custGeom>
              <a:avLst/>
              <a:gdLst>
                <a:gd name="connsiteX0" fmla="*/ 0 w 1635137"/>
                <a:gd name="connsiteY0" fmla="*/ 0 h 1090091"/>
                <a:gd name="connsiteX1" fmla="*/ 1635137 w 1635137"/>
                <a:gd name="connsiteY1" fmla="*/ 0 h 1090091"/>
                <a:gd name="connsiteX2" fmla="*/ 1635137 w 1635137"/>
                <a:gd name="connsiteY2" fmla="*/ 1090091 h 1090091"/>
                <a:gd name="connsiteX3" fmla="*/ 0 w 1635137"/>
                <a:gd name="connsiteY3" fmla="*/ 1090091 h 1090091"/>
                <a:gd name="connsiteX4" fmla="*/ 0 w 1635137"/>
                <a:gd name="connsiteY4" fmla="*/ 0 h 109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137" h="1090091">
                  <a:moveTo>
                    <a:pt x="0" y="0"/>
                  </a:moveTo>
                  <a:lnTo>
                    <a:pt x="1635137" y="0"/>
                  </a:lnTo>
                  <a:lnTo>
                    <a:pt x="1635137" y="1090091"/>
                  </a:lnTo>
                  <a:lnTo>
                    <a:pt x="0" y="109009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tr-TR" smtClean="0">
                  <a:solidFill>
                    <a:schemeClr val="bg1"/>
                  </a:solidFill>
                </a:rPr>
                <a:t>Non-destructive</a:t>
              </a:r>
              <a:r>
                <a:rPr lang="tr-TR" dirty="0" smtClean="0">
                  <a:solidFill>
                    <a:schemeClr val="bg1"/>
                  </a:solidFill>
                </a:rPr>
                <a:t> </a:t>
              </a:r>
              <a:r>
                <a:rPr lang="tr-TR" dirty="0" err="1">
                  <a:solidFill>
                    <a:schemeClr val="bg1"/>
                  </a:solidFill>
                </a:rPr>
                <a:t>analyses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30568" y="152400"/>
            <a:ext cx="6794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000" dirty="0" smtClean="0">
                <a:solidFill>
                  <a:srgbClr val="FFC000"/>
                </a:solidFill>
              </a:rPr>
              <a:t>Option I: </a:t>
            </a:r>
            <a:r>
              <a:rPr lang="de-CH" sz="3000" dirty="0" err="1" smtClean="0">
                <a:solidFill>
                  <a:srgbClr val="FFC000"/>
                </a:solidFill>
              </a:rPr>
              <a:t>Applications</a:t>
            </a:r>
            <a:r>
              <a:rPr lang="de-CH" sz="3000" dirty="0" smtClean="0">
                <a:solidFill>
                  <a:srgbClr val="FFC000"/>
                </a:solidFill>
              </a:rPr>
              <a:t> </a:t>
            </a:r>
            <a:r>
              <a:rPr lang="de-CH" sz="3000" dirty="0" err="1">
                <a:solidFill>
                  <a:srgbClr val="FFC000"/>
                </a:solidFill>
              </a:rPr>
              <a:t>of</a:t>
            </a:r>
            <a:r>
              <a:rPr lang="de-CH" sz="3000" dirty="0">
                <a:solidFill>
                  <a:srgbClr val="FFC000"/>
                </a:solidFill>
              </a:rPr>
              <a:t> Synchrotron Light</a:t>
            </a:r>
            <a:endParaRPr lang="en-US" sz="3000" dirty="0">
              <a:solidFill>
                <a:srgbClr val="FFC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52400" y="838200"/>
            <a:ext cx="3743278" cy="2436631"/>
            <a:chOff x="152400" y="838200"/>
            <a:chExt cx="3743278" cy="2436631"/>
          </a:xfrm>
        </p:grpSpPr>
        <p:sp>
          <p:nvSpPr>
            <p:cNvPr id="4" name="TextBox 3"/>
            <p:cNvSpPr txBox="1"/>
            <p:nvPr/>
          </p:nvSpPr>
          <p:spPr>
            <a:xfrm>
              <a:off x="152400" y="838200"/>
              <a:ext cx="3564000" cy="241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3506" y="914400"/>
              <a:ext cx="3458461" cy="209542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304819" y="2951666"/>
              <a:ext cx="25908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b="1" dirty="0" smtClean="0">
                  <a:solidFill>
                    <a:srgbClr val="FF0000"/>
                  </a:solidFill>
                </a:rPr>
                <a:t>Synchrotron Radiation Light</a:t>
              </a:r>
              <a:endParaRPr lang="en-GB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5850" y="3837135"/>
            <a:ext cx="296455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chemeClr val="bg1"/>
                </a:solidFill>
              </a:rPr>
              <a:t>Synchrotron Radiation Light</a:t>
            </a:r>
            <a:endParaRPr lang="en-GB" sz="19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6213902"/>
            <a:ext cx="8305800" cy="41549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100" b="1" dirty="0" smtClean="0">
                <a:ln/>
                <a:solidFill>
                  <a:srgbClr val="BDC94B"/>
                </a:solidFill>
              </a:rPr>
              <a:t>Examples of possible research domains which are </a:t>
            </a:r>
            <a:r>
              <a:rPr lang="en-US" sz="2100" b="1" smtClean="0">
                <a:ln/>
                <a:solidFill>
                  <a:srgbClr val="BDC94B"/>
                </a:solidFill>
              </a:rPr>
              <a:t>relevant for </a:t>
            </a:r>
            <a:r>
              <a:rPr lang="en-US" sz="2100" b="1" dirty="0" smtClean="0">
                <a:ln/>
                <a:solidFill>
                  <a:srgbClr val="BDC94B"/>
                </a:solidFill>
              </a:rPr>
              <a:t>the region</a:t>
            </a:r>
            <a:endParaRPr lang="en-US" sz="2100" b="1" dirty="0">
              <a:ln/>
              <a:solidFill>
                <a:srgbClr val="BDC9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3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terngraphik-reduzi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3"/>
          <a:stretch>
            <a:fillRect/>
          </a:stretch>
        </p:blipFill>
        <p:spPr bwMode="auto">
          <a:xfrm>
            <a:off x="89268" y="1420813"/>
            <a:ext cx="8993531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" r="539"/>
          <a:stretch>
            <a:fillRect/>
          </a:stretch>
        </p:blipFill>
        <p:spPr bwMode="auto">
          <a:xfrm>
            <a:off x="228600" y="4572000"/>
            <a:ext cx="3036887" cy="217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255760" y="5197069"/>
            <a:ext cx="2693864" cy="1499170"/>
            <a:chOff x="77245" y="14266"/>
            <a:chExt cx="5691722" cy="3598008"/>
          </a:xfrm>
        </p:grpSpPr>
        <p:pic>
          <p:nvPicPr>
            <p:cNvPr id="7" name="Picture 5" descr="MT Aerospac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98" t="3375" r="2179" b="88280"/>
            <a:stretch>
              <a:fillRect/>
            </a:stretch>
          </p:blipFill>
          <p:spPr bwMode="auto">
            <a:xfrm>
              <a:off x="3428992" y="14266"/>
              <a:ext cx="2339975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GSI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5" y="3074276"/>
              <a:ext cx="2572056" cy="537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705600" y="1961346"/>
            <a:ext cx="2209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FFFF"/>
                </a:solidFill>
              </a:rPr>
              <a:t>HIT Heidelberg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0"/>
            <a:ext cx="784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II: Facility for </a:t>
            </a:r>
            <a:r>
              <a:rPr lang="en-US" sz="2600" dirty="0" err="1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Tumour</a:t>
            </a:r>
            <a:r>
              <a:rPr lang="en-US" sz="26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Therapy and Biomedical Research with protons and heavier 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" y="9054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About 400 patients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 year to be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treated as needed for a population of 20M. In parallel, 50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the beam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 dedicated to b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iomedical research. About 1000 researchers, including a major number from outside the SEE region. Unique.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5396086"/>
            <a:ext cx="292366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36000" rIns="0" bIns="36000" rtlCol="0">
            <a:spAutoFit/>
          </a:bodyPr>
          <a:lstStyle/>
          <a:p>
            <a:r>
              <a:rPr lang="en-US" dirty="0" smtClean="0"/>
              <a:t>Med. Director: Prof. J. Debus</a:t>
            </a:r>
          </a:p>
          <a:p>
            <a:r>
              <a:rPr lang="en-US" dirty="0" smtClean="0"/>
              <a:t>Tech. Director: Prof. T. </a:t>
            </a:r>
            <a:r>
              <a:rPr lang="en-US" dirty="0" err="1" smtClean="0"/>
              <a:t>Haberer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7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97200" y="2133600"/>
            <a:ext cx="8970600" cy="4032000"/>
            <a:chOff x="49081" y="2387092"/>
            <a:chExt cx="9099439" cy="4089909"/>
          </a:xfrm>
        </p:grpSpPr>
        <p:pic>
          <p:nvPicPr>
            <p:cNvPr id="14" name="Immagine 3" descr="Acceleratore + Impianti 2008-04-07_small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" t="2083" r="4115" b="2083"/>
            <a:stretch>
              <a:fillRect/>
            </a:stretch>
          </p:blipFill>
          <p:spPr bwMode="auto">
            <a:xfrm>
              <a:off x="49081" y="2387092"/>
              <a:ext cx="5970719" cy="4089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2387092"/>
              <a:ext cx="3128720" cy="2337308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794"/>
            <a:stretch>
              <a:fillRect/>
            </a:stretch>
          </p:blipFill>
          <p:spPr bwMode="auto">
            <a:xfrm>
              <a:off x="6019800" y="4729818"/>
              <a:ext cx="3124200" cy="174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82662" y="5870969"/>
              <a:ext cx="2133599" cy="369332"/>
            </a:xfrm>
            <a:prstGeom prst="rect">
              <a:avLst/>
            </a:prstGeom>
            <a:solidFill>
              <a:srgbClr val="3034B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altLang="x-none" b="1" i="1" dirty="0" smtClean="0">
                  <a:solidFill>
                    <a:srgbClr val="FFFF00"/>
                  </a:solidFill>
                  <a:ea typeface="ＭＳ Ｐゴシック" charset="-128"/>
                </a:rPr>
                <a:t>CNAO </a:t>
              </a:r>
              <a:r>
                <a:rPr lang="en-GB" altLang="x-none" b="1" i="1">
                  <a:solidFill>
                    <a:srgbClr val="FFFF00"/>
                  </a:solidFill>
                  <a:ea typeface="ＭＳ Ｐゴシック" charset="-128"/>
                </a:rPr>
                <a:t>at </a:t>
              </a:r>
              <a:r>
                <a:rPr lang="en-GB" altLang="x-none" b="1" i="1" smtClean="0">
                  <a:solidFill>
                    <a:srgbClr val="FFFF00"/>
                  </a:solidFill>
                  <a:ea typeface="ＭＳ Ｐゴシック" charset="-128"/>
                </a:rPr>
                <a:t>Pavia, Italy </a:t>
              </a:r>
              <a:endParaRPr lang="en-GB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27680" y="6165599"/>
            <a:ext cx="896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Spiritus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Rector Prof. Ugo </a:t>
            </a:r>
            <a:r>
              <a:rPr lang="en-US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Amaldi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President of TERA, Director of CNAO Dr. Sandro 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524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Option II: Facility for </a:t>
            </a:r>
            <a:r>
              <a:rPr lang="en-US" sz="2700" dirty="0" err="1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Tumour</a:t>
            </a:r>
            <a:r>
              <a:rPr lang="en-US" sz="27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Therapy and Biomedical Research with protons and heavier ions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12102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About 400 patients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 year to be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treated as needed for a population of 20M. </a:t>
            </a:r>
            <a:b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parallel, 50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the beam </a:t>
            </a:r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 dedicated to b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iomedical research. About 1000 researchers, including a major number from outside the SEE region. Unique.</a:t>
            </a:r>
          </a:p>
        </p:txBody>
      </p:sp>
    </p:spTree>
    <p:extLst>
      <p:ext uri="{BB962C8B-B14F-4D97-AF65-F5344CB8AC3E}">
        <p14:creationId xmlns:p14="http://schemas.microsoft.com/office/powerpoint/2010/main" val="1391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8"/>
          <a:stretch/>
        </p:blipFill>
        <p:spPr>
          <a:xfrm>
            <a:off x="6777830" y="3878997"/>
            <a:ext cx="1773311" cy="2060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68506" y="3200400"/>
            <a:ext cx="2398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Dieter </a:t>
            </a:r>
            <a:r>
              <a:rPr lang="en-US" sz="1600" dirty="0" err="1" smtClean="0">
                <a:solidFill>
                  <a:srgbClr val="FFC000"/>
                </a:solidFill>
              </a:rPr>
              <a:t>Einfeld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former Technical Director of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SESAME and ALBA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2264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Chairman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968" y="2812260"/>
            <a:ext cx="3052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Amor </a:t>
            </a:r>
            <a:r>
              <a:rPr lang="en-US" sz="1600" dirty="0" err="1" smtClean="0">
                <a:solidFill>
                  <a:srgbClr val="FFC000"/>
                </a:solidFill>
              </a:rPr>
              <a:t>Nadji</a:t>
            </a:r>
            <a:r>
              <a:rPr lang="en-US" sz="1600" dirty="0" smtClean="0">
                <a:solidFill>
                  <a:schemeClr val="bg1"/>
                </a:solidFill>
              </a:rPr>
              <a:t>, Director of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Sources and Accelerator Division of SOLEIL, France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4600" y="2743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Dr. Pedro Fernandez-</a:t>
            </a:r>
            <a:r>
              <a:rPr lang="en-US" sz="1600" dirty="0" err="1" smtClean="0">
                <a:solidFill>
                  <a:srgbClr val="FFC000"/>
                </a:solidFill>
              </a:rPr>
              <a:t>Tavarez</a:t>
            </a:r>
            <a:r>
              <a:rPr lang="en-US" sz="1600" dirty="0" smtClean="0">
                <a:solidFill>
                  <a:srgbClr val="FFC000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Machine-Director of MAX IV  Lund, Sweden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019800"/>
            <a:ext cx="3107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C000"/>
                </a:solidFill>
              </a:rPr>
              <a:t>         Prof</a:t>
            </a:r>
            <a:r>
              <a:rPr lang="en-US" sz="1600" dirty="0" smtClean="0">
                <a:solidFill>
                  <a:srgbClr val="FFC000"/>
                </a:solidFill>
              </a:rPr>
              <a:t>. Riccardo </a:t>
            </a:r>
            <a:r>
              <a:rPr lang="en-US" sz="1600" dirty="0" err="1" smtClean="0">
                <a:solidFill>
                  <a:srgbClr val="FFC000"/>
                </a:solidFill>
              </a:rPr>
              <a:t>Bartolini</a:t>
            </a:r>
            <a:r>
              <a:rPr lang="en-US" sz="1600" dirty="0" smtClean="0">
                <a:solidFill>
                  <a:srgbClr val="FFC000"/>
                </a:solidFill>
              </a:rPr>
              <a:t>,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University Oxford and Diamond, UK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7000" y="6019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   Dr. Christoph </a:t>
            </a:r>
            <a:r>
              <a:rPr lang="en-US" sz="1600" dirty="0" err="1" smtClean="0">
                <a:solidFill>
                  <a:srgbClr val="FFC000"/>
                </a:solidFill>
              </a:rPr>
              <a:t>Quitmann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Director of MAX IV, Sweden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74" y="1143000"/>
            <a:ext cx="1810051" cy="2125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60" y="732455"/>
            <a:ext cx="1787329" cy="2010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57"/>
          <a:stretch/>
        </p:blipFill>
        <p:spPr>
          <a:xfrm>
            <a:off x="488463" y="3766800"/>
            <a:ext cx="1721338" cy="22706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8"/>
          <a:stretch/>
        </p:blipFill>
        <p:spPr>
          <a:xfrm>
            <a:off x="6296060" y="1068850"/>
            <a:ext cx="2629420" cy="1653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     Members of the Editor Committee 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Option I </a:t>
            </a:r>
            <a:r>
              <a:rPr lang="mr-IN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4</a:t>
            </a:r>
            <a:r>
              <a:rPr lang="en-US" sz="2500" baseline="300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th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Generation   </a:t>
            </a:r>
            <a:b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</a:b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                                       Synchrotron Light Source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134" y="4040391"/>
            <a:ext cx="1587500" cy="20556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69272" y="61208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        Dr. Trevor </a:t>
            </a:r>
            <a:r>
              <a:rPr lang="en-US" sz="1600" dirty="0" err="1" smtClean="0">
                <a:solidFill>
                  <a:srgbClr val="FFC000"/>
                </a:solidFill>
              </a:rPr>
              <a:t>Rayment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University of Birmingham, UK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0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176754"/>
            <a:ext cx="1981200" cy="2098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3245058"/>
            <a:ext cx="2625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Ugo </a:t>
            </a:r>
            <a:r>
              <a:rPr lang="en-US" sz="1600" dirty="0" err="1" smtClean="0">
                <a:solidFill>
                  <a:srgbClr val="FFC000"/>
                </a:solidFill>
              </a:rPr>
              <a:t>Amaldi</a:t>
            </a:r>
            <a:r>
              <a:rPr lang="en-US" sz="1600" dirty="0" smtClean="0">
                <a:solidFill>
                  <a:schemeClr val="bg1"/>
                </a:solidFill>
              </a:rPr>
              <a:t>, President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of TERA, Novara, Italy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9630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Chairman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4" b="10118"/>
          <a:stretch/>
        </p:blipFill>
        <p:spPr>
          <a:xfrm>
            <a:off x="228600" y="989482"/>
            <a:ext cx="3086713" cy="1803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731" y="2819400"/>
            <a:ext cx="237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C000"/>
                </a:solidFill>
              </a:rPr>
              <a:t>Dr</a:t>
            </a:r>
            <a:r>
              <a:rPr lang="en-US" sz="1600" dirty="0" smtClean="0">
                <a:solidFill>
                  <a:srgbClr val="FFC000"/>
                </a:solidFill>
              </a:rPr>
              <a:t> Sandro Rossi</a:t>
            </a:r>
            <a:r>
              <a:rPr lang="en-US" sz="1600" dirty="0" smtClean="0">
                <a:solidFill>
                  <a:schemeClr val="bg1"/>
                </a:solidFill>
              </a:rPr>
              <a:t>, Director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of CNAO in Pavia, Italy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124" y="1066800"/>
            <a:ext cx="1736675" cy="22278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70430" y="3294656"/>
            <a:ext cx="2321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</a:t>
            </a:r>
            <a:r>
              <a:rPr lang="en-US" sz="1600" dirty="0" err="1" smtClean="0">
                <a:solidFill>
                  <a:srgbClr val="FFC000"/>
                </a:solidFill>
              </a:rPr>
              <a:t>Manjit</a:t>
            </a:r>
            <a:r>
              <a:rPr lang="en-US" sz="1600" dirty="0" smtClean="0">
                <a:solidFill>
                  <a:srgbClr val="FFC000"/>
                </a:solidFill>
              </a:rPr>
              <a:t> </a:t>
            </a:r>
            <a:r>
              <a:rPr lang="en-US" sz="1600" dirty="0" err="1" smtClean="0">
                <a:solidFill>
                  <a:srgbClr val="FFC000"/>
                </a:solidFill>
              </a:rPr>
              <a:t>Dosanjh</a:t>
            </a:r>
            <a:r>
              <a:rPr lang="en-US" sz="1600" dirty="0" smtClean="0">
                <a:solidFill>
                  <a:schemeClr val="bg1"/>
                </a:solidFill>
              </a:rPr>
              <a:t>, Staff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0" y="3502095"/>
            <a:ext cx="1573200" cy="22129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766137"/>
            <a:ext cx="2650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C000"/>
                </a:solidFill>
              </a:rPr>
              <a:t>Prof. Philippe </a:t>
            </a:r>
            <a:r>
              <a:rPr lang="en-US" sz="1500" dirty="0" err="1" smtClean="0">
                <a:solidFill>
                  <a:srgbClr val="FFC000"/>
                </a:solidFill>
              </a:rPr>
              <a:t>Lambin</a:t>
            </a:r>
            <a:r>
              <a:rPr lang="en-US" sz="1500" dirty="0" smtClean="0">
                <a:solidFill>
                  <a:srgbClr val="FFC000"/>
                </a:solidFill>
              </a:rPr>
              <a:t>, </a:t>
            </a:r>
            <a:endParaRPr lang="en-US" sz="1500" dirty="0" smtClean="0">
              <a:solidFill>
                <a:schemeClr val="bg1"/>
              </a:solidFill>
            </a:endParaRPr>
          </a:p>
          <a:p>
            <a:r>
              <a:rPr lang="en-US" sz="1500" dirty="0" smtClean="0">
                <a:solidFill>
                  <a:schemeClr val="bg1"/>
                </a:solidFill>
              </a:rPr>
              <a:t>Head of Radiation Oncology, University of Maastricht, Maastricht, Netherlands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4200" y="604462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Dr. Jacques </a:t>
            </a:r>
            <a:r>
              <a:rPr lang="en-US" sz="1600" dirty="0" err="1" smtClean="0">
                <a:solidFill>
                  <a:srgbClr val="FFC000"/>
                </a:solidFill>
              </a:rPr>
              <a:t>Balosso</a:t>
            </a:r>
            <a:r>
              <a:rPr lang="en-US" sz="1600" dirty="0" smtClean="0">
                <a:solidFill>
                  <a:srgbClr val="FFC000"/>
                </a:solidFill>
              </a:rPr>
              <a:t>,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CHU Grenoble </a:t>
            </a:r>
            <a:r>
              <a:rPr lang="en-US" sz="1600" dirty="0" err="1" smtClean="0">
                <a:solidFill>
                  <a:schemeClr val="bg1"/>
                </a:solidFill>
              </a:rPr>
              <a:t>Alpes</a:t>
            </a:r>
            <a:r>
              <a:rPr lang="en-US" sz="1600" dirty="0" smtClean="0">
                <a:solidFill>
                  <a:schemeClr val="bg1"/>
                </a:solidFill>
              </a:rPr>
              <a:t>, FR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Members of the Editor Committee 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 smtClean="0">
                <a:solidFill>
                  <a:srgbClr val="FFC000"/>
                </a:solidFill>
                <a:ea typeface="Calibri" charset="0"/>
                <a:cs typeface="Times New Roman" charset="0"/>
              </a:rPr>
              <a:t>Option II </a:t>
            </a:r>
            <a:r>
              <a:rPr lang="mr-IN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Facility for </a:t>
            </a:r>
            <a:r>
              <a:rPr lang="en-US" sz="2500" dirty="0" err="1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Tumour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Therapy and Biomedical Research with </a:t>
            </a:r>
            <a:r>
              <a:rPr lang="en-US" sz="2500" i="1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p</a:t>
            </a:r>
            <a:r>
              <a:rPr lang="en-US" sz="2500" dirty="0" smtClean="0">
                <a:solidFill>
                  <a:schemeClr val="bg1"/>
                </a:solidFill>
                <a:ea typeface="Calibri" charset="0"/>
                <a:cs typeface="Times New Roman" charset="0"/>
              </a:rPr>
              <a:t> and heavier ions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t="1696" r="9242" b="-1696"/>
          <a:stretch/>
        </p:blipFill>
        <p:spPr>
          <a:xfrm>
            <a:off x="6926941" y="4172152"/>
            <a:ext cx="1914677" cy="18110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86001" y="5993260"/>
            <a:ext cx="24904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C000"/>
                </a:solidFill>
              </a:rPr>
              <a:t>Dr. Michael </a:t>
            </a:r>
            <a:r>
              <a:rPr lang="en-US" sz="1500" dirty="0" err="1" smtClean="0">
                <a:solidFill>
                  <a:srgbClr val="FFC000"/>
                </a:solidFill>
              </a:rPr>
              <a:t>Scholz</a:t>
            </a:r>
            <a:r>
              <a:rPr lang="en-US" sz="1500" dirty="0" smtClean="0">
                <a:solidFill>
                  <a:srgbClr val="FFC000"/>
                </a:solidFill>
              </a:rPr>
              <a:t>,</a:t>
            </a:r>
            <a:endParaRPr lang="en-US" sz="1500" dirty="0" smtClean="0">
              <a:solidFill>
                <a:schemeClr val="bg1"/>
              </a:solidFill>
            </a:endParaRPr>
          </a:p>
          <a:p>
            <a:r>
              <a:rPr lang="en-US" sz="1500" dirty="0" smtClean="0">
                <a:solidFill>
                  <a:schemeClr val="bg1"/>
                </a:solidFill>
              </a:rPr>
              <a:t>Scientific Head of Biophysics </a:t>
            </a:r>
            <a:br>
              <a:rPr lang="en-US" sz="1500" dirty="0" smtClean="0">
                <a:solidFill>
                  <a:schemeClr val="bg1"/>
                </a:solidFill>
              </a:rPr>
            </a:br>
            <a:r>
              <a:rPr lang="en-US" sz="1500" dirty="0" err="1" smtClean="0">
                <a:solidFill>
                  <a:schemeClr val="bg1"/>
                </a:solidFill>
              </a:rPr>
              <a:t>Departm</a:t>
            </a:r>
            <a:r>
              <a:rPr lang="en-US" sz="1500" dirty="0" smtClean="0">
                <a:solidFill>
                  <a:schemeClr val="bg1"/>
                </a:solidFill>
              </a:rPr>
              <a:t>. GSI, Darmstadt, </a:t>
            </a:r>
            <a:r>
              <a:rPr lang="en-US" sz="1500" dirty="0">
                <a:solidFill>
                  <a:schemeClr val="bg1"/>
                </a:solidFill>
              </a:rPr>
              <a:t>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061" y="4076055"/>
            <a:ext cx="1599104" cy="191720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00599" y="5773704"/>
            <a:ext cx="2040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Prof. Brita Singers Sorensen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Depar</a:t>
            </a:r>
            <a:r>
              <a:rPr lang="en-US" sz="1600" dirty="0" smtClean="0">
                <a:solidFill>
                  <a:schemeClr val="bg1"/>
                </a:solidFill>
              </a:rPr>
              <a:t>. of Clinical Medicine, Denmark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135192"/>
            <a:ext cx="1600201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76200"/>
            <a:ext cx="8229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C000"/>
                </a:solidFill>
              </a:rPr>
              <a:t>                Status of the scientific developments </a:t>
            </a:r>
            <a:br>
              <a:rPr lang="en-US" sz="2900" dirty="0" smtClean="0">
                <a:solidFill>
                  <a:srgbClr val="FFC000"/>
                </a:solidFill>
              </a:rPr>
            </a:br>
            <a:r>
              <a:rPr lang="en-US" sz="2900" dirty="0" smtClean="0">
                <a:solidFill>
                  <a:srgbClr val="FFC000"/>
                </a:solidFill>
              </a:rPr>
              <a:t>  Concept Studies created by the Editor Committees  </a:t>
            </a:r>
            <a:endParaRPr lang="en-US" sz="29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2875496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C000"/>
                </a:solidFill>
              </a:rPr>
              <a:t>Executive Summary </a:t>
            </a:r>
            <a:r>
              <a:rPr lang="en-US" sz="2200" dirty="0" smtClean="0">
                <a:solidFill>
                  <a:schemeClr val="bg1"/>
                </a:solidFill>
              </a:rPr>
              <a:t>of the Concept Studies prepared </a:t>
            </a:r>
          </a:p>
          <a:p>
            <a:r>
              <a:rPr lang="en-US" sz="2200" dirty="0" smtClean="0">
                <a:solidFill>
                  <a:schemeClr val="bg1"/>
                </a:solidFill>
              </a:rPr>
              <a:t>for the Forum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" r="2002" b="1637"/>
          <a:stretch/>
        </p:blipFill>
        <p:spPr>
          <a:xfrm>
            <a:off x="2590800" y="1143000"/>
            <a:ext cx="3657600" cy="548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24384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Main elements of</a:t>
            </a:r>
            <a:br>
              <a:rPr lang="en-US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 a </a:t>
            </a:r>
            <a:r>
              <a:rPr lang="en-US" sz="2200" dirty="0" smtClean="0">
                <a:solidFill>
                  <a:srgbClr val="FFC000"/>
                </a:solidFill>
              </a:rPr>
              <a:t>Business Plan: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0" y="4026931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time schedule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24600" y="45295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investment costs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49867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en-US" sz="2200" dirty="0" smtClean="0">
                <a:solidFill>
                  <a:schemeClr val="bg1"/>
                </a:solidFill>
              </a:rPr>
              <a:t>operation costs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32004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-  technical parameters </a:t>
            </a:r>
            <a:br>
              <a:rPr lang="en-US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   of the facilities</a:t>
            </a:r>
          </a:p>
        </p:txBody>
      </p:sp>
    </p:spTree>
    <p:extLst>
      <p:ext uri="{BB962C8B-B14F-4D97-AF65-F5344CB8AC3E}">
        <p14:creationId xmlns:p14="http://schemas.microsoft.com/office/powerpoint/2010/main" val="135062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6858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next political and scientific-technical steps 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8194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Prepare proposals for funding requests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4965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Concept </a:t>
            </a:r>
            <a:r>
              <a:rPr lang="en-US" sz="2800" smtClean="0">
                <a:solidFill>
                  <a:schemeClr val="bg1"/>
                </a:solidFill>
              </a:rPr>
              <a:t>Design Report (CDR)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14400" y="4048780"/>
            <a:ext cx="7848600" cy="1361420"/>
            <a:chOff x="914400" y="3972580"/>
            <a:chExt cx="7848600" cy="1361420"/>
          </a:xfrm>
        </p:grpSpPr>
        <p:sp>
          <p:nvSpPr>
            <p:cNvPr id="6" name="TextBox 5"/>
            <p:cNvSpPr txBox="1"/>
            <p:nvPr/>
          </p:nvSpPr>
          <p:spPr>
            <a:xfrm>
              <a:off x="914400" y="3972580"/>
              <a:ext cx="7848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charset="2"/>
                <a:buChar char="v"/>
              </a:pPr>
              <a:r>
                <a:rPr lang="en-US" sz="2800" dirty="0" smtClean="0">
                  <a:solidFill>
                    <a:schemeClr val="bg1"/>
                  </a:solidFill>
                </a:rPr>
                <a:t>Start training programs for young people in 2018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4441448"/>
              <a:ext cx="60198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</a:t>
              </a:r>
              <a:r>
                <a:rPr lang="en-US" sz="2600" dirty="0" smtClean="0">
                  <a:solidFill>
                    <a:schemeClr val="bg1"/>
                  </a:solidFill>
                </a:rPr>
                <a:t>or technical operation crew </a:t>
              </a:r>
            </a:p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</a:t>
              </a:r>
              <a:r>
                <a:rPr lang="en-US" sz="2600" dirty="0" smtClean="0">
                  <a:solidFill>
                    <a:schemeClr val="bg1"/>
                  </a:solidFill>
                </a:rPr>
                <a:t>or future Users community</a:t>
              </a:r>
              <a:endParaRPr lang="en-US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610618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Decision on </a:t>
            </a:r>
            <a:r>
              <a:rPr lang="en-US" sz="2800" smtClean="0">
                <a:solidFill>
                  <a:schemeClr val="bg1"/>
                </a:solidFill>
              </a:rPr>
              <a:t>options and Selection </a:t>
            </a:r>
            <a:r>
              <a:rPr lang="en-US" sz="2800" dirty="0" smtClean="0">
                <a:solidFill>
                  <a:schemeClr val="bg1"/>
                </a:solidFill>
              </a:rPr>
              <a:t>of sites 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0" name="Round Same Side Corner Rectangle 9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1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2" name="TextBox 11"/>
          <p:cNvSpPr txBox="1"/>
          <p:nvPr/>
        </p:nvSpPr>
        <p:spPr>
          <a:xfrm>
            <a:off x="914400" y="1371600"/>
            <a:ext cx="77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Develop Steering Committee to a leadership role in all future science-policy steps: ‘Council’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(first meeting scheduled in Sofia on January 30)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3429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bg1"/>
                </a:solidFill>
              </a:rPr>
              <a:t>Form an Executive </a:t>
            </a:r>
            <a:r>
              <a:rPr lang="en-US" sz="2800" smtClean="0">
                <a:solidFill>
                  <a:schemeClr val="bg1"/>
                </a:solidFill>
              </a:rPr>
              <a:t>(future Directors)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0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6025"/>
          <a:stretch/>
        </p:blipFill>
        <p:spPr>
          <a:xfrm rot="5400000">
            <a:off x="4047564" y="1286436"/>
            <a:ext cx="1048872" cy="9144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/>
        </p:spPr>
      </p:pic>
      <p:sp>
        <p:nvSpPr>
          <p:cNvPr id="4" name="TextBox 3"/>
          <p:cNvSpPr txBox="1"/>
          <p:nvPr/>
        </p:nvSpPr>
        <p:spPr>
          <a:xfrm>
            <a:off x="381000" y="1295400"/>
            <a:ext cx="861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C000"/>
                </a:solidFill>
              </a:rPr>
              <a:t>Proposal </a:t>
            </a:r>
            <a:r>
              <a:rPr lang="en-US" sz="3400" smtClean="0">
                <a:solidFill>
                  <a:srgbClr val="FFC000"/>
                </a:solidFill>
              </a:rPr>
              <a:t>for Large-Scale Research </a:t>
            </a:r>
            <a:r>
              <a:rPr lang="en-US" sz="3400" dirty="0">
                <a:solidFill>
                  <a:srgbClr val="FFC000"/>
                </a:solidFill>
              </a:rPr>
              <a:t>F</a:t>
            </a:r>
            <a:r>
              <a:rPr lang="en-US" sz="3400" smtClean="0">
                <a:solidFill>
                  <a:srgbClr val="FFC000"/>
                </a:solidFill>
              </a:rPr>
              <a:t>acilities in </a:t>
            </a:r>
            <a:br>
              <a:rPr lang="en-US" sz="3400" smtClean="0">
                <a:solidFill>
                  <a:srgbClr val="FFC000"/>
                </a:solidFill>
              </a:rPr>
            </a:br>
            <a:r>
              <a:rPr lang="en-US" sz="3400" smtClean="0">
                <a:solidFill>
                  <a:srgbClr val="FFC000"/>
                </a:solidFill>
              </a:rPr>
              <a:t>                         South </a:t>
            </a:r>
            <a:r>
              <a:rPr lang="en-US" sz="3400" dirty="0" smtClean="0">
                <a:solidFill>
                  <a:srgbClr val="FFC000"/>
                </a:solidFill>
              </a:rPr>
              <a:t>East Europe</a:t>
            </a:r>
            <a:endParaRPr lang="en-US" sz="3400" dirty="0">
              <a:solidFill>
                <a:srgbClr val="FFC000"/>
              </a:solidFill>
            </a:endParaRPr>
          </a:p>
        </p:txBody>
      </p:sp>
      <p:sp>
        <p:nvSpPr>
          <p:cNvPr id="15" name="Round Same Side Corner Rectangle 14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0"/>
            <a:ext cx="533400" cy="528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chemeClr val="accent2">
                <a:lumMod val="75000"/>
                <a:alpha val="70000"/>
              </a:scheme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228600" y="5450512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Forum on New International Research Facilities for South East Europe,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ICTP Trieste, January 25-26, 2018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19400" y="3124200"/>
            <a:ext cx="3352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</a:rPr>
              <a:t> </a:t>
            </a:r>
            <a:r>
              <a:rPr lang="en-US" sz="2700" dirty="0" smtClean="0">
                <a:solidFill>
                  <a:schemeClr val="bg1"/>
                </a:solidFill>
              </a:rPr>
              <a:t> Dr. </a:t>
            </a:r>
            <a:r>
              <a:rPr lang="en-US" sz="2700" dirty="0" err="1" smtClean="0">
                <a:solidFill>
                  <a:schemeClr val="bg1"/>
                </a:solidFill>
              </a:rPr>
              <a:t>Sanja</a:t>
            </a:r>
            <a:r>
              <a:rPr lang="en-US" sz="2700" dirty="0" smtClean="0">
                <a:solidFill>
                  <a:schemeClr val="bg1"/>
                </a:solidFill>
              </a:rPr>
              <a:t> Damjanovic 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632031"/>
            <a:ext cx="5257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>
                <a:solidFill>
                  <a:schemeClr val="bg1"/>
                </a:solidFill>
              </a:rPr>
              <a:t> </a:t>
            </a:r>
            <a:r>
              <a:rPr lang="en-US" sz="2700" smtClean="0">
                <a:solidFill>
                  <a:schemeClr val="bg1"/>
                </a:solidFill>
              </a:rPr>
              <a:t>Minister of Science of Montenegro</a:t>
            </a:r>
            <a:endParaRPr lang="en-US" sz="2700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157" y="4173287"/>
            <a:ext cx="1127285" cy="5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812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723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Politically widely accepted that the SEE region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needs economic help and further stabilization.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Europe needs SEE, and SEE needs Europe.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Hence main investment from EU programs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(EU members and Non-members) </a:t>
            </a:r>
            <a:endParaRPr lang="en-GB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984647"/>
            <a:ext cx="3733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C000"/>
                </a:solidFill>
              </a:rPr>
              <a:t>Sources of funding</a:t>
            </a:r>
            <a:endParaRPr lang="en-US" sz="34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6" name="Round Same Side Corner Rectangle 5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7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8" name="TextBox 7"/>
          <p:cNvSpPr txBox="1"/>
          <p:nvPr/>
        </p:nvSpPr>
        <p:spPr>
          <a:xfrm>
            <a:off x="838200" y="4470737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EUR 150 - 200 million required per project</a:t>
            </a:r>
          </a:p>
          <a:p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guaranteeing </a:t>
            </a:r>
            <a:r>
              <a:rPr lang="en-US" sz="3000" dirty="0" err="1" smtClean="0">
                <a:solidFill>
                  <a:schemeClr val="bg1">
                    <a:lumMod val="95000"/>
                  </a:schemeClr>
                </a:solidFill>
              </a:rPr>
              <a:t>competitivity</a:t>
            </a:r>
            <a:r>
              <a:rPr lang="en-US" sz="3000" dirty="0" smtClean="0">
                <a:solidFill>
                  <a:schemeClr val="bg1">
                    <a:lumMod val="95000"/>
                  </a:schemeClr>
                </a:solidFill>
              </a:rPr>
              <a:t> in Europe </a:t>
            </a:r>
          </a:p>
        </p:txBody>
      </p:sp>
    </p:spTree>
    <p:extLst>
      <p:ext uri="{BB962C8B-B14F-4D97-AF65-F5344CB8AC3E}">
        <p14:creationId xmlns:p14="http://schemas.microsoft.com/office/powerpoint/2010/main" val="196422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84" y="838200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rgbClr val="FFC000"/>
                </a:solidFill>
              </a:rPr>
              <a:t>Support for the Training Program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7" name="Round Same Side Corner Rectangle 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4" name="TextBox 13"/>
          <p:cNvSpPr txBox="1"/>
          <p:nvPr/>
        </p:nvSpPr>
        <p:spPr>
          <a:xfrm>
            <a:off x="479847" y="3043535"/>
            <a:ext cx="837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IAEA</a:t>
            </a:r>
            <a:r>
              <a:rPr lang="en-US" sz="2400" dirty="0" smtClean="0">
                <a:solidFill>
                  <a:schemeClr val="bg1"/>
                </a:solidFill>
              </a:rPr>
              <a:t> had an important role for the Training Program to help 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the success of the SESAME  Project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5992" y="1926609"/>
            <a:ext cx="837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Establishment of an International Training Committee   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mandatory to help to organize the training program 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5992" y="5329535"/>
            <a:ext cx="8373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EU </a:t>
            </a:r>
            <a:r>
              <a:rPr lang="en-US" sz="2400" dirty="0" smtClean="0">
                <a:solidFill>
                  <a:schemeClr val="bg1"/>
                </a:solidFill>
              </a:rPr>
              <a:t>programs like Marie Curie actions through RISE and others    </a:t>
            </a:r>
            <a:endParaRPr lang="x-none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2941" y="3896279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Similar support from the IAEA to the SEE Project expected both from </a:t>
            </a:r>
            <a:r>
              <a:rPr lang="en-US" sz="2400" dirty="0" smtClean="0">
                <a:solidFill>
                  <a:srgbClr val="FFC000"/>
                </a:solidFill>
              </a:rPr>
              <a:t>Department of Technical Cooperation 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rgbClr val="FFC000"/>
                </a:solidFill>
              </a:rPr>
              <a:t>Department of Nuclear Sciences and Applications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" y="6015335"/>
            <a:ext cx="8373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ICTP </a:t>
            </a:r>
            <a:r>
              <a:rPr lang="mr-IN" sz="2400" dirty="0" smtClean="0">
                <a:solidFill>
                  <a:schemeClr val="bg1"/>
                </a:solidFill>
              </a:rPr>
              <a:t>–</a:t>
            </a:r>
            <a:r>
              <a:rPr lang="en-US" sz="2400" dirty="0" smtClean="0">
                <a:solidFill>
                  <a:schemeClr val="bg1"/>
                </a:solidFill>
              </a:rPr>
              <a:t> support for training also expected</a:t>
            </a:r>
            <a:endParaRPr lang="x-non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6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8" y="0"/>
            <a:ext cx="9141311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006839" cy="736899"/>
          </a:xfrm>
        </p:spPr>
        <p:txBody>
          <a:bodyPr>
            <a:noAutofit/>
          </a:bodyPr>
          <a:lstStyle/>
          <a:p>
            <a:r>
              <a:rPr lang="en-GB" sz="380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           Acknowledgments</a:t>
            </a:r>
            <a:endParaRPr lang="en-GB" sz="3800" dirty="0"/>
          </a:p>
        </p:txBody>
      </p:sp>
      <p:sp>
        <p:nvSpPr>
          <p:cNvPr id="12" name="TextBox 11"/>
          <p:cNvSpPr txBox="1"/>
          <p:nvPr/>
        </p:nvSpPr>
        <p:spPr>
          <a:xfrm>
            <a:off x="431964" y="1536929"/>
            <a:ext cx="44176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Ministry of Science of Montenegro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30" y="2004337"/>
            <a:ext cx="1024733" cy="981756"/>
          </a:xfrm>
          <a:prstGeom prst="rect">
            <a:avLst/>
          </a:prstGeom>
        </p:spPr>
      </p:pic>
      <p:pic>
        <p:nvPicPr>
          <p:cNvPr id="14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2486" y="1951885"/>
            <a:ext cx="990600" cy="9817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chemeClr val="accent2">
                <a:lumMod val="75000"/>
                <a:alpha val="70000"/>
              </a:scheme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28600" y="1066800"/>
            <a:ext cx="5257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Organizers </a:t>
            </a:r>
            <a:r>
              <a:rPr lang="en-US" sz="23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and sponsors of </a:t>
            </a:r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FORUM: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8186" y="1520998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ICTP, Trieste  </a:t>
            </a:r>
            <a:endParaRPr lang="en-US" sz="2100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8600" y="4415135"/>
            <a:ext cx="6144986" cy="2138065"/>
            <a:chOff x="228600" y="4186535"/>
            <a:chExt cx="6144986" cy="2138065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4186535"/>
              <a:ext cx="3733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Co-sponsors of the FORUM</a:t>
              </a:r>
              <a:endParaRPr lang="en-US" sz="23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64" y="5354983"/>
              <a:ext cx="1198215" cy="90857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786" y="5274880"/>
              <a:ext cx="965338" cy="102783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20089" y="4683442"/>
              <a:ext cx="14576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UNESCO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5089" y="4683441"/>
              <a:ext cx="14576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IAEA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25290" y="4683441"/>
              <a:ext cx="9242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EPS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0054" y="5255622"/>
              <a:ext cx="1033332" cy="103794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9699" y="5258481"/>
              <a:ext cx="1083887" cy="1066119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6" name="TextBox 25"/>
          <p:cNvSpPr txBox="1"/>
          <p:nvPr/>
        </p:nvSpPr>
        <p:spPr>
          <a:xfrm>
            <a:off x="228600" y="3052227"/>
            <a:ext cx="6858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Organizing Committee</a:t>
            </a:r>
            <a:r>
              <a:rPr lang="en-US" sz="23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Herwig </a:t>
            </a:r>
            <a:r>
              <a:rPr lang="en-US" sz="2100" dirty="0" err="1" smtClean="0">
                <a:solidFill>
                  <a:schemeClr val="bg1"/>
                </a:solidFill>
              </a:rPr>
              <a:t>Schopper</a:t>
            </a:r>
            <a:r>
              <a:rPr lang="en-US" sz="2100" dirty="0" smtClean="0">
                <a:solidFill>
                  <a:schemeClr val="bg1"/>
                </a:solidFill>
              </a:rPr>
              <a:t> (Chairman), </a:t>
            </a:r>
          </a:p>
          <a:p>
            <a:r>
              <a:rPr lang="en-US" sz="2100" dirty="0" err="1" smtClean="0">
                <a:solidFill>
                  <a:schemeClr val="bg1"/>
                </a:solidFill>
              </a:rPr>
              <a:t>Fernano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</a:rPr>
              <a:t>Ferroni</a:t>
            </a:r>
            <a:r>
              <a:rPr lang="en-US" sz="2100" dirty="0" smtClean="0">
                <a:solidFill>
                  <a:schemeClr val="bg1"/>
                </a:solidFill>
              </a:rPr>
              <a:t>, Christoph </a:t>
            </a:r>
            <a:r>
              <a:rPr lang="en-US" sz="2100" dirty="0" err="1" smtClean="0">
                <a:solidFill>
                  <a:schemeClr val="bg1"/>
                </a:solidFill>
              </a:rPr>
              <a:t>Quitmann</a:t>
            </a:r>
            <a:r>
              <a:rPr lang="en-US" sz="2100" dirty="0" smtClean="0">
                <a:solidFill>
                  <a:schemeClr val="bg1"/>
                </a:solidFill>
              </a:rPr>
              <a:t>, Nicholas </a:t>
            </a:r>
            <a:r>
              <a:rPr lang="en-US" sz="2100" dirty="0" err="1" smtClean="0">
                <a:solidFill>
                  <a:schemeClr val="bg1"/>
                </a:solidFill>
              </a:rPr>
              <a:t>Sammut</a:t>
            </a:r>
            <a:r>
              <a:rPr lang="en-US" sz="2100" dirty="0" smtClean="0">
                <a:solidFill>
                  <a:schemeClr val="bg1"/>
                </a:solidFill>
              </a:rPr>
              <a:t>, Hans J. Specht and </a:t>
            </a:r>
            <a:r>
              <a:rPr lang="en-US" sz="2100" dirty="0" err="1" smtClean="0">
                <a:solidFill>
                  <a:schemeClr val="bg1"/>
                </a:solidFill>
              </a:rPr>
              <a:t>Ruediger</a:t>
            </a:r>
            <a:r>
              <a:rPr lang="en-US" sz="2100" dirty="0" smtClean="0">
                <a:solidFill>
                  <a:schemeClr val="bg1"/>
                </a:solidFill>
              </a:rPr>
              <a:t> Voss </a:t>
            </a:r>
          </a:p>
        </p:txBody>
      </p:sp>
      <p:grpSp>
        <p:nvGrpSpPr>
          <p:cNvPr id="27" name="Group 26"/>
          <p:cNvGrpSpPr/>
          <p:nvPr/>
        </p:nvGrpSpPr>
        <p:grpSpPr>
          <a:xfrm rot="5400000">
            <a:off x="5463540" y="3162301"/>
            <a:ext cx="6858001" cy="533401"/>
            <a:chOff x="0" y="0"/>
            <a:chExt cx="9144000" cy="533401"/>
          </a:xfrm>
          <a:solidFill>
            <a:schemeClr val="accent1">
              <a:lumMod val="50000"/>
            </a:schemeClr>
          </a:solidFill>
        </p:grpSpPr>
        <p:sp>
          <p:nvSpPr>
            <p:cNvPr id="28" name="Round Same Side Corner Rectangle 27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9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6200000">
              <a:off x="296544" y="-78105"/>
              <a:ext cx="518160" cy="704851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4" name="TextBox 23"/>
          <p:cNvSpPr txBox="1"/>
          <p:nvPr/>
        </p:nvSpPr>
        <p:spPr>
          <a:xfrm>
            <a:off x="5552704" y="4912040"/>
            <a:ext cx="92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</a:rPr>
              <a:t>FIT</a:t>
            </a:r>
          </a:p>
        </p:txBody>
      </p:sp>
    </p:spTree>
    <p:extLst>
      <p:ext uri="{BB962C8B-B14F-4D97-AF65-F5344CB8AC3E}">
        <p14:creationId xmlns:p14="http://schemas.microsoft.com/office/powerpoint/2010/main" val="38447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050" name="AutoShape 2" descr="data:image/png;base64,iVBORw0KGgoAAAANSUhEUgAAAHoAAABbCAYAAAC8qZF3AAAgAElEQVR4nOy7dZhc15mv213MXNVVXV3NTGpmZmZmZqjmbnVLLbWY2bLIkiWzZQaZQXYMwQnO5JyTzGRmEidzbsCUZBJb7/2jZFnO8Jw7k7lz8j3Penb13msvetf3rd9a+2k3N3E3f0r/vVNP3znc/tiN+GMkqaLr/7gMsbwL939LnfL/8zr/veX/k6A9bPVsa08jOqAegaQLgaQbgaQLoaQLgaQLd0k37pIuhFLXb6H080oEN+8Jbj7/7P6pmQg8DO10F+TiJna9I5C4ngskn/9uK8679a67uJuylBIEt9Xx2bPP6v6sLJutgbiABhLCanATdyP6g/yf3+titCYTN3E38x3JzLekYNZ1fKF8V/+6b7VJdNv77jevNQWZ+Brab/VvvCad5pwixNLP8wulXSi0bYT41TNak0lcSA2FSaXI1W1E+DXcGtvP8rqJu4kLrf0HYzdSm05ZUvk/6JdA0oWfby2hXs0MVmZ+4Z1/FWgvRw0H+5OICalhtSOZ7T2J9FVl0JZVzEhVFkkxxZSnlHJ4KIFTzmi298dj0nRhtjaw1JzG1s5kRmtS6a3IpDypDDdxNwvNKSw0pTFbm8ZCWxKnnNHMNqVRlFzCUkMmY9VZrgFrTKelOIve0lwGKrI5Px9JXV4e+wYSGSjN5dB4DHnJJezvT2KpKY248EoOj8dQm53PSn02w7WZNBfm0FaYS1NWEUemotk7FI+vvZGJhjRK48tvgd41FsO+4RiSo8s5MpKAszaTvcOxbAqoZ99oDHc6Ywjxq2O5M4mUqErOTccwXJNBW0EefZVpjJfn0Feag5u4my0dCTRmFxMTWsXB0RhyYsuYrMkiPaaUxoxiRmsyGanK4oQzipCQGvqKczkxtYljo3GMNaRSlugC2VeeRU9VBn2lOXTkFbhA16fSkFlEW0kW7UW5NGQVMlGZxVh9BtX5OYyVFrDeG8diRyKBtpZ/G+iapHJ05iZm6jKZb01huCYdrbyb2ZYUuirTqEwroSmriInGdMqycwixthMYVEVvQQEr7cmMVmQikrXTU+ry4KmaDGoLctjblcT+4Ria8wrw9Wrk6Y1g5tsTacwsvgW6vSQLmbyLgZoMltuT6a5KY7A4n9SIGkZrMvHyqaEutYypmgw2dyVweTWIzKgKenKLGa1PZ6ophVD/WoZKcxitT6evJp2O4hx2DsTRk59/C/REUyqtpZl0lmYxX5dNTkwlZRmFLDWlccoZRWtuEUPV6RwYi6Y0rZjhkjzG6lOJCqqhvyoNh66DoaoM3MTdTNek4ybuZrEzgQsrwQyWZVMSX0FSVClNWUWM1mQyVpPJdGMqelsjI1WZ3DEVQ0NWMbFhVRwajsNN3M1AZSa9NemoZV1M17jKjgysY+dAPLMtyYT519JXmsOWziQOT8QQFVFGTVIFg5WZRG0qJS2k7l8PWqLowKBzhaUAnzoc1mYs5haEkm6MpmbC/evQ69owGdqwebSgN7Qgu7lGhAXW4GFqxWpuwV3ShcXUipu42/W3tAtfeyM6fStxITW4i7vxdzRiszYhV3S68llaMJtaEEi68TC34OuoR6dtJy68Eq2mHau5BYmiA6OuHZu5BQ+PJqKDa5DKuogMrMVqaUGm7CAxvAqRtAurpQWLpQWlup3owFrMxlasFtest3o0I1F2YDa0ER1ShcnQRkRQDXpdOzZbI2F+9Wh0rUQH16DXt+FhakWi6CA2pBqTsQWJtAsPs6ss282r2dzMpuAa5PIuYkKrUGvaMRnasFpa8DC3YDY3YfVoxmJsxddRT4BXI3ZbI372RtzE3VjMLbfG2naznWGBNTiszchU7SSGVyGUduPnXU+YXz0CaReRAbV4mFtQaNpRqzr+9aD/lP57pf9PQAulXcgVnbdExT+V5IpOxLJ/v/K8XVC5S1zlyRWdCKVdX1CcIpmrPZ/d+5fadXu6XXj+YZ9E0i/W8Yft+vem2wXZ7XUI/0AI/tFBj9an0JJbiM3Uir93A2JpFx6WZjzMLUzXZiBTdBIeUs6OrlRiAusw6NvQ6tpQadrxtjUjVXQS4NWIu+RmmDW24i7pIsDR8IV6xhrTSY0rYaQim8r0YubbEtnams5IXSpDpbl0F+TjJu4mNKCWcwvhFCeW4e3ZRHZcGSpFN75ejYhlXVhua5tc0Ym/d8OtgS5JK+LwSCylWTkMlhRgt7iWnUC/OubaEsmKrMbZlEJVWsmtdjnr09AbWrEYW9Hp2rDbmhBJu9Dr29Dp2xBIugm8WYfVoxlfexNu4m4M+jbcxN2UphVxcDiW4vQC+suy6CzMpyI/l66CAsqz8xgsz6Ijv+CPD3qiMYnOggLs1maGqjOYqs7iqDOKmOBadvfFI1d0EhFaxt6eFPw8m5msTqetNJPS9EJGy3NZbEumMK2Altx8jgzHsdGXwGRjCofHYmjNKfq8nuZU5ltTb/0dF1VMXkQNHRVpTFbmUJlSeuvZVGMqBks9e3qS6K9Npzknn1OTsay2pnF0ytW2Pb3x9Fenc3gkjpFyl3IWKzrY0pFMsH81vWU5VKSWUJ1RjFzeRXtZBhG+9ZyZiWS1Ixnxzckx15hCaXohdzij6a9NozK1mJHyHMZrMumtTifC1sB0czJduUUcHNtEeU4uRfEV9JW4RKpE2c5aRzLzdS4xt9CYisTQTE9hPrFRZVxeCaUgpuq/AuhkypJLqcnLYf9AInP1GbSVZOOsy2R7bxxaTQcRoWWsNKcT6tvAWncCR6aiKE0vJCGwnpnWZFqKcihPKeHMdDQ7ehPpqcikJT8ff89mUiIrb4EuzcqjuyiPrJiKL4C2KLvYFFaFRPpF0K0ZxbSUZ1KbUchoRQ7xIbW0FGUzU5/Btp54+sqz6CrMI8zXJYSOzkTQkFlMWGAtNTn5tOQUoVB2kpFYxKGhBPzsTewYcE1GiaSb2IgKxquyOOmM4PxcNH016ahkXUzVZLC1N4ETc1H0FGSxozeR4eI8BioycZN08fhuP6w39+AnZsOpzyihqSiblvw8ugrzSUksYX9/IsPV6VRnFjBek/XHBy1TdmI1tSGVd6FSdyJVdKJSd+Au7kah6sRd7DpEsZra0Kg7kCo6Uao6Ecu7EEldBxMadQcSZTsDRfm31LtG04HJ0kRmZDVu4u5bqlyt7kAgca2TYlkXUoWrjrqcwlsnVTJFJ+4S19r92XO1xtWmL7RN4qrns76YjG1YTW24S7rR3nZfoerAampDqepEctv6L1d2Irh5VSg7kd1so0zReaufbuJuVOpOZIquW8/HqjNvlW2+WednfXYTd6PXt+Nx855O+w9V9L8bdGHFZvaduIvtB+6gvKWTkflt3H/1GX70o5/xd3/3wZ/S/49TZ8+Zz0HnlMxx7Mx5tu7eRU51NSs7drN930FOnb+LH/zwh/zud7/jX2c3uHHjBjduv3Pjxj+Z+49hv//97//YTfhPtcGRu24DXbrAyNwKjX19pFdW0TUxxcqOPSxs28lDjz3ON7/9LX76s5/y4Ucf8bVvfYu//NGP+PTTT75Q4K/ef5/LDz3C+OoGVx55ghs3bvDhhx/y6aef/pG6+CeDPwCdnDfNxqEjdI+Pk1peTVV3H13jc/RMLTDoXOL4ned5+to1zly8m6HZJZpHZjh997387ne/4+OPP+b3v/893/3z7zG+uk7L2DwdU8t8+NGHvPeT9/jlr375f50X/VeyL4COyxhlaGGV4uZWMqvrKWpuo2V0hsmVdfpnlti+7zAXLl9hdGGZnol5moen2X7oOB9+9BEffPABP//5z3nw6iN0TCzQOOSkdXyWp59/npWN7UyubuNb3/vz/3Ih/P8W+wLo1KxR+iacFDU3k1vfTFFTGw1D43RNLTA4t5nB2SWG5pbon56jd3KRgck5hhY2s7JjD29/+Su89vprrG/sYGB2mcGpBSYXVnEurdA1PE7n1Dzf/5//i08//fRPnv1HsC+ALiqawjk/R0FDEwUNLRQ2NNE0MMTE0hY6J+cZnFtmem0740srHDp5mmvXrnHp3vs4c/4C155/juMnT7CytoWu0Wn6xmfody4xNOmke2CIXucid993Px9//DG/ev99nn7xZV55860/Qf9Psi+KsdxR1pfnKW5uIqe2gaLGZnqHhhiemmZobomJhWXWdu9nx779nDp/jkcffZT1Xbs5d/ESh48e4eiJ4yyvrDDmnKNvYoaB2c0MTEzTOzhM/9QsG7t28+WvfpnHn36amdV1Op0r/NVf/w03btzgN7/5zR97LP5b2xdAZ2WPsDw/Q2NPFwV1jZQ0t9LT149zeoKxpQXGF+aY3LzI5h3rbN5Y59kXnmd6YZGV7TvYf+gQew/sZ3Jqmum5BUad80wurTE4NUfP8CiDU4ssr27lyMk7OHLyFItbNuicXubMlfs4e+/9XHzw6r9h+/Yn+7faF0BnZg+xeXmesYlRuoYGaejooqmtk6mpCXqc04wtzjO+OEefc4rJxVlmNq8x7JzjjjtPs2V9nYWVFUYnJhmbnGZkwsnsyjoTzjkGR8aYnJ5lanaB+S3bWVzfwcTSGt0zK+w+fpojZy+wcfAYX/vmN/n1b36Dax8Ov/3tb/n9J5/8i534k/3L9sXQnTPCwtwofcN9jEwM0TfQR19vL5POSVrGxpmYmWHMOU3/1CSDTifjC3OMTM+zvmOD0YkxpmdmmJiaZGhsnMHxKUZnlhmccDI8Mc3I+CSjsws4lzezuHU7k4trDM6u4lzbycTmDZxr29l56Cjrh45z+dHH+N53v84Djz/BI089yY0bN/jtb/+eDz76iLe+/nW+/4Mf3urAjZuHM3+yf96+GLrzOphfrWZ5ax2rW+tZWGpgxtnBzOQI/ePj9I+MMjw5yej0JJMLs4zPzzIxPc3swjzj4yMMj40wOTPL6OQ4YxOTTMwu0Dc8ysDYJEOj4ywurbKwtMzG9u04F1YYW9zC3Oo6C1s2mNu8lbktGwyv7GBq+142jp5i19EjHDlznhs3bvCVb3+Hx59/mf1nL/Lc62/w4Ucf8c43vsEzr73OXQ8/ytvf+DO+eBb3J7vd/mB71cDIVDGTcxWMz5QxNlHB4EATztFBpqYnGBobYWxiDKdzHOfMJLMLCywsLrCwNMXk1CAj4/1Mz0wwszDO2EQ/syuTTDhHGXfOMDM7y9raFpaWN7O2toX19e1sbOxg67ZtLKxsYWFljc3bdzG7bQ8DSzsZ37KX2R37Wdx9gG995zs8+fIrPPrsNS49fJU777mfF66/wdrREwxv2cfQln1MbBzg7W98kxs3bvCrDz74Lyvu/vYnP+GV16/zxDPXePdr3+DXv/n1f0q9XwC9KamS5t4seoZz6R3JZtRZTEdbM5PD/QyPjjAxMcLQ6DAjo8NMTo2ytLTA7MIUveNtDI10MzDSzvBIN5PTA3QNNjEw3cWEs58x5wATswNMz00wu7zE0uo6C5u3srCyhdW1LaxvXWdtbQubt26wumM/Y5t3Mbi8g5HNO9m8ez8Xzx/imSfv48XnH2Pj+GlWDx1nZtchxrfvZXR9H0Nre5ncOMS+Mxc5/+BVdp86x8WHHuW3f//3AHz08cd8+umnvPd3P+Nvf/rT/5SB/cfso48+5MKlO1heXSAlLY2HH72Xd969Dv8JkWhg+DbQQVFlVLWmUt+VTsdQHqNTZYyONzAxWU/fQDv9o8OMTY0yMTHM5MQI84vTOBeGGXF2MD7Zz+hEH/0DHQyPd9Iz0EnvcCdjE/30j7bTM9LO5Fovs1sGmVgYZ3pxnrmlZeYXllhYXGJlbStr23fiXNvBwvZ9TG/dzcTWPezef4ATJ4/x7IOnefqhszg39jOy9QCj6/sZ2bqX4dV9jGzZz+DqXibWDzC1cYjZnYdZ3HuMg+cv87Vvf5dDFy7z4NPPsuXoHey44wK/+e1v/8MH9h+3G/zF//gGzz73BK1dnfzNj/+CX/7qf/+H1vjpp5/y3s/eo6Bsy21HoGm1FDemUlSXSU1bNm0DeQyMVDE12c3wcB9dfb109/cwNj7I6GQPg84OxpcGGZ3pYmSsi/GxPsbH++kdbKa3r4XOgRZGRroZnuihf7KdjtFmBpxd9C92MLDQxeDsAEMzA0wvOlnfts6WHXtY3LabzTv3Mr1lFwsbezlx6hj3XjrF4/ed4pH772Ru5yFG1/czseMAY9v2M7l+kMmNQwyu7mN0ywEmtx1gcvsB5ncfYWrnUZYPnWLl4Cm2HT7N/N6jzO4+yl/+7Y//Qwf3n7Nf/vIXnDlziILiIr77va/yr/Xmf8uHofc/eJ/v/MWf8fe/+3uOnN5Ba38BgZH1n4MOiSknuyyFotoMqhqyaO4ooqOrioHeNpxjg0xNjdI30MfUXA8j022MTfQyNN3BzNIAI+NdjI33MzbWR/9QC109zYyM9tLT38Lk1Ajtnc10DrbSM95B80ArfeOdDDj76BjtoH2ok9HZAUY2D7GwvoXVjR1s3buPpZ172XfoMMdOHuPOM8e568JxVvYfZXb3YVYOnGB292G2HTvHK2+9w+TGISa3H2J29zEmth9gdpcrz+ZDJ9g4fob1Q3ew7fAdrB05w6tvf4Vf/OpX/y61/tEH7/PTv/3rf/L5J598wse//vifLeOJJ54kv7CYv7+5tMAXP+P+Y636u//nn/f8z04Yf//J79l/YoOC2gROXzzIxoE5Ktui8AmtvM2jk6to6cuhti2P/PJUquvzaWqqZXywi20rUzjn+5mdG2Z6voepmS6mnN1MzvYxNd/D6FgvI8O9zMyM0tPTQn9fO2PjfUxODdA30k59Wy2jEwN0DrfRPdRFx2A7HYNtdA11MTTZR6+zg8bhZnpme5nbusDi7m1s3rOHbQePcerkKTYfOMz8roMMDA+yuLaFpb1HWdt/jK0HT7Lr+FkW9hxjY20Lu1ZXWNh7hJ3HTrOw+wjrh0+xvO8Ei3uOsXH4TnaeOs8rL77IyZMn+f5f/tWtgfrwgw948cF7eP9Xv+LDjz66df9rX36XV557lp++97fcuPEprzz9OKujA3z00UeurR3w3l//iF/8758BN/jk0095/4P3/xEUN25NhJ/85MdMzy3cgnvjxg3ef//9m7lu8Dff/zbXn3mEH/7gB/zm1y6x9pP33uOT284Ubty4wccfu9r56e9/z59/9V2+9NrLfOUbb3Lq/BGKa1MprI3n1PmjDM1U4xNS9TnoiLgyyuoTaWwvpK6uhpbmGuYn+hkpT+fxE3v4xleuc+nMIa7s38buxUkaqooY6G/j4O4ljh9YY8vWOWaco/T2tLM4P8Xddx7l7LZlZmeGGZ3o5tD4ECd2rNEz1E5LTyuDwz1cOXuChYVROifbqBtoZNdEPzs3T9K32Eufc5RtqwucXZ3l6r7tOBcWWWivZbGnnZGxCS7t382hU3dw55mzrB86xfJQP6v9XfSOjXN5xxpnDh9i38nTbBw9w7nTZ9l64BjnTp3h4t51Nuamefyl69z49FN+8d5P+Jsf/RW758bZMznIl9/+0q1BvXz6JHPtzUy11vPOW1/i7lPHma0p55EHH+SjX3/M1197gYOL0xxbneW+Ewf54Q//J9/65jf59JNP+PFf/xU/+sF3+f43v8bR/Xu45/LdvP/++/z85z9naHyCQ/v3cPnSBfasrfDCc8/yja9+mR98/3tsDHaxc6Sbk85BdjtH+OSTT/jxe+99YQJ+66032DnYwZNXH+D604+zuaWcuqxk9hxcZPPGCCvzPWzpbKKnrY7u8RxCNzV+Djo6roamljzae8qoq69itq+S0cp0nFWZrHRUcmF2mMt719na3sD+yVH2LDlpqMijoyIXZ28L9+5aZvfqHH297Wwb7+GpPUvcvWcr2xYm6GyppDo1htnmCgZr85nuqWRlYoBDQ+0c2rpES18b3R11bB/qZtt4H0O9raz0tHN0bpIt3S3sG2xn79IUQ2UFjDdUMVBVyKNHd3P+zmOcnJvk6JEj7FjfytkdW9nW0cRIaQEbA12sLsxx+PgdzDfVcfX4HrYP97DUWMPG+BCvvPoab79yjfX+TvZuXWOptYLlmmJWx4dYGx/mf/2P7/DgyR00FecxWl/Fvp27qK+sojU7g966Cq6eOcozZ46zOjHCZEMFYxX5zLQ24Gxr5KlHH+DSxjJzrXWMVpcyXlVKeWYaP/nxX/GLX/ychoY6nK01dJXn0ZSfw0xtERP1pdy5Y5Wx8kJmaosZzk9jpbGUrz//FA89cB9f/sq7fPLJJ/zud7/jyh3HGcjP4NDiDM88+ADOshxmagqYWCpn2FmIc6iO3tw0plpLaO6LITKu5XPQoZtKaWnNo6GhisaGepydxVTkpFISH8FIQQpr1UWsDbRRlhDD3ulB7tu1maXpMeKCffG1e1EcH8P61BD9fW2MVBayo72WzX0dTE+N09TWRGFCFKNluVSnxrHcXEZ5cgzrdaUsD3SxeXqYytRYBirzaWuoYWm0n/qsdHrys1kd6GX75Cj1bUN0VNZQXFhJW14Om+sr2NnXzHJLCU1lxVRnpdFbVUllQRUN1Y30900xMzbDxSv3Mt/WwHh5Ic6mekoTExjr7OXodB87hjoZKM2jKj+bsbZmBspKqM4rYqamgkPLYzgb8uhpG2SxuZarR/fw0B0HKM3JZKQwi5n6KkaK8+hp76enoozq1CROH9jNgzuXuGPHZtpy0+ivLqO3opSBglz2jLVxfKqJ5x69Qk9PD12V+Sx3VbEy2sJwcSab6wsZKM5mtLqEscZ6qpKiac5NoTErhZbcJIwGA701eZRnxbG+OENRTCRtdfU8+shVuktzWOxpp6I5jY7RRMYmGsiKCqC0MJWOwTQCoyo+Bx0cWUppaQaJKWnozN74BYRSkp1GRXosLbnZrDZWMtLeRFxYLEWJ8QzkpFGcmoSzMp/p+jKiQsJoaeunrqmRjJRM1kbHyChsxREQQWBoFNk5RZQXFZKcmktJWiL+fqGMlRdRVlhCXXkhDrOJ/ORNZEeHMliWRV5WPpl55TT3zdDcs0RIQj6J2eVEJuSSkVXMTGcr/bXlNGUlkhcbw1pLJf7eIdj9Eymr6SGnrAPfkEwqyqppLa+gqaaO0qo2wuPziInLZKQ0j8rEOLJjNhEWm0laQSM1zSP4hiWRm1PKXE89g/mpNNa20lGQw0RpAfONFSyt7KYhPZmu4nymWxpJyyokLCwCP28/igsLmSrOY89IF8UZORTEpFFSWEVzYxsTreVMV+SyubeeoydOsXW8g/nqXAYq0xmuzifS206AfyBtLT00NvWSEB6Kj6cXWelZVKTEYdNrmW0upzYlktzUBOIScjDZg0jKq8c5t05YdCY6jyCikjLIyi/CaHagNPmTV1SAd2DDbR4dWUZZdToWT2/cpSoqUyNZrEllqjSejsY2xkdmObs8wJmZJppKimjOz2N6bpXapE20F2SQkpqNf1Qy1qBoTN6h1LZPkV7ahs3hh83Lj+iEPAorewiLSkRnsqHUGKir7GC8dxw/Xz9UKj1Bvt7EetsojI9Bb/XDwzeCkoYhIuLz8AqJxyNgE37hyfgExTHQO87E7FbSNsWSHRfHbG0hRrMPOksYcSmlBEVkYfAIw8MWjKd3GHEp5ZTUDeEdGEl0bDIj/UMUFFUQFh6D3S+apKwKErNrMduC8PQOpamulrXZOQY7G2hraKIwq4DSsk5mlvcQEr6JsvJ6JronMXp4oTNaSc8qIDe/jJW+Vg6ujuMbHEfSpmTSsvKpaxlmdaKDkeJUyjITuHjhImOt5TSnRlAWFYCX3Rt3kRypXI/N7ktZeS2+wSl4OfwJDAglICAUq9VOb0kO06VppKekE52Qi87kICqjmciEUnSWQORaL8RKKxZHOIExeWj0Fjw8fZGri27z6PAKYuITkCl1SOVqGpODaUkNZaIkjpGmWkZGV7m0e5mDfSXU52dS3zpEYVkDERFR1DV1U1JWx59963tExGdg9o0gPLmU6s5phCI5Upkai82P8uZJPL1DUGiMSBVakuJTufv4JUJDowgICMHX04FSpcNsMOPpHYTS6CA8LhuLdxhmRygGzyA8fCMx2QIJCY6jrb4bm1cA/kFh5GfmERgchcESiMUejdm+CYXGgcbghcHki5dPJOGxeeiMDhy+oSSllhC+KRWd0YFa74WHdzgeXmEoNJ4oNDaS0kpYnN+GWm8nOauc5uHdTG5coaq2Ey9HAEUFdXRWtqLWmlFpPTBb/QgNi+OlZ+6mr6sBpcYTpcaMzSuYprZeIiMjiQ8JwtsngObmBtIjIygLCyQxNBC9yYZUoUUsURAcHEF8QgbegQnYvXwxW+zYPH2IiklmqKuTsaoCSqvbUKn1KHVWvEMzkKs9EcvNCCV6RAoLKmMAHvYAHL4haE1euEuyPwddU7fM+QuHEUkUWAxGauN8KY500JkZhrM+n5aKZq6cPMhGex6D9eVcuHCRsLAIkjOKCYzIRGPw4itf/yYTM8vo7EHYg2LoHN2MRKbGwycC77hKEjIq0eitKNQGhBIlBqONC4fPkpORi0Kpw2KwEBvoS4ivDyarLwqtDZ3ZD4NnECbvULQWl5crNDYMHgH4+UWh0VsxmO1ExqQQF5+K0SMAg0cYBmsEMrUnWqMXKq0NvcmH6LhCNDo7FpsvvgHh2B0BaAwOdGY/9GY/9BZ/5GobSo0nsfHZPHbvfdgdIYTG5jC4dJaJtTuJjE7CYLRRm5hHQlAESrUBpcaCzuhFZEwGb7/6AHa7H2KZCbFMj0LtgX9ACJ6+kZg8vPH29ScsJJCa1GgKN/kSHRrkgixTIxBICY+MwT8gFJunLyazDb3Bgo9vIHHxqQz3jzIzMYvDJwiz2Y5YYUCmsiCSGRFI9LgJFAjlJlQGHzQ6Cw7fEAwmB26i9M9Bp2X10dFTgVAkw8uspyHJn9wQGzVxvrRmhJMZFs2lE0fY3pZLT2kmY0P9TIyNI5QoUWqteNj92b33MN4xYRwAACAASURBVGKZHrnBjsriQ2ZRAzKFBrnagn9yC5Gplag0RtQ6EwKRDJlCw1tvvktbUwdqtZ7kqAiCfH2we5gxGsxo9VbkWis6qz8m71BUJgdm79BboE2eQah0FhRqAwHBEQSFRKI3eaMzB6H3CEemtiNTWTBafNEbvSkqaSI8KgmD2YG3fwhGiwOt3kZoSAxl6TmkxKbg7R2K1uBNRlwC0cmlmO2R+ATH07d0lvreVXz9QjBZvBgqrcXT4grbIqkarcGLyJg09u6YRyI3IZGbEIi1CMUaTGZPzFY/1BoDfv4BRIUH012Zw0JTBjaLFZFMhbtIjlyhITQsCg+rFwaTFbXGgNFoJSAwFKPJRkJ2CxExGRhNntg8/dAYvNgUn4ZQZsRdosNNoHR5tM6OXKXH7h2IxeaPQHybR2flj9HT34xYqsDHw0RTcgC5wVYqYrypSfBnYdrJnuUFVhoyqUyOxN1NSEt9Hf19AzS3D3LpnkfYte8oIqkWqcYDtcWXpGwXWKFYjsbshXdAFJ5evsiUWgRCGRqNkXtOXKCnoR2r2YOiqEB2T/VSmJdDoK8vMqUBmcaCzuqH0RGC2uKD0SsEpc4Tg8Ufoy0Qtc6CXKXHxy+Y8Kh4dEYvdCY/9OYgZCpPJAojcpWZTTHJzPT24eMbisnDh4aWTvyDIvDw8MJktJMftYn8mBiMehsKtQf9VSUkRMQgU5hw+EfQPrGb/KoBHN4BeNp9SQqPRqe3IJaqEIoVKFRmQiPiGB/uQCIzIZEbEUr0CCUq5EotOqMnMrkGrc5AYIAfubFhVCcHotebEEoUuAlleHr6kJCQgsnsiVZnwubpjdFkxcvui0ptJCYpD73BA7PFjtXqja9fKM0tnYhkRtxverRIaUGqNCOWqwgIDicwZBNiRf7tBybttPbUYfMyYTcbaU4JoDDCTmm0g7rUcGYnZ9i9ZQsLtekUxQYjEIjpbGlm/94DXLznYd5859u8+c7XkSkNSDQeqEw+RCXnIFXqcXcXI5WpGCjNpz43E6FYhrtAgk5nojS3EH/vAPQGM8115TRmxbO5o4b0hDhEUjVynRWdhx96exAaiy9mRyhqvRd6ky8Giz8anQcmixfefkEEhUahM3qi0jlQ6RwYDN5otR7IVUYSwyPoLSnAaLajN3li9fTGYLKh0ZpQ6TxRam2oDV7I1VYkciMypRG1zoZUYcRi8ycsNofgKJdAspg9yY/dhFR+M+SK5ChUFmIT0xjua0QsMyCVm5HKzQjESmRyDVnZecjkarQ6A8EBfqRGhlCW6I9SrUMgluMmlGH38iUpMQ21Wo/Z4onRZMVu98Vm9UYsVWKx+qJSGzCZPTEYrIglOoRSI0KpAYFEj7tIhVjpgViuw10oxe7tj8FsR6q8DXRCcjcNLdWoVCo8DEba0oMpi/KmNMqH0oRgEhOTCQ0MYLU5l9L4YIQiKTMTYxzcf4gr9zzEs89f59Sd56nNSECt90Bp8kaqNCKWqRFKFCiVanysNuRKHSKxHHeBBLlCg9FsQyJVojNYmBzrxTnWRXlqHC01FRh0RqQqM2qjFwbPQErTsyhMz8PPJxSDxRW6mhobaKirRaUzodIa2bNtjYCQaJRaOyaDA5XKgEprQq0zodQYUWoMmC12TGZPjEYbfp7eKDQeKHV2lForMpUHIpkeqcKITGlCpjShN9kRKzRojVa8fQJR3RSTUoUOiVyDQKxArfMkNiGN7PQkJHIDIqkOd6H8lhjV6Y1IZSp0ehMRIYEkhgVTlhiEXKHBXSzDTSTDYPRgoa+L+vxcDEYPDEYPPG0+2O2+hEXEUFBUgcXihZeXH3KFFoFIhUCqRyg1IJToEEn1SJQeCIQuR5LK1UjkaoTS20J3VGw9AwOt5Ofn4C6UUJMcQlNSKCURXiT42xCKhMikMuZqM0gJ88VdIEal0pCVlUl9fSOJSWnIFFraygoJDg5FbfFFpjIjFMkQSRSI5SqEUgVypY68qCjEYjlyhRaj2YZYpiIuOITl+RE62hopzs1kdKAHudrgmiwKIyqDF7Eh4QR62rF6eKPS2VForFjMNgqS4lDrLeiNHqRFRSFVmJCqrciUFiRyLSqtCbnKBVqu0mM02dDqLWh1JjwtNlRaGwqNBYXaglxtQaE2IlUYb8I23gIqUWgwe3ih0hlRqA3IlDokcjXuIhkqnR2VxopMrEEs0yOS6hCIVQiEMqQyFRYPG1KZCpPZSmx4ABH+DtIjfJDKVDdBSxGKpBSnZzBYmotKo0enN+NhdeDw8ichMZXCwnL8fEOxWLyQK7SIpWpMHnaEMh1CiRaRVI9S54mbUIq7SIpQLEcoVSBV5t62j46oobmthPq6MgQCCelhQQxnJ1MSYcfXpEYoFCJwd6czOx5Pg5HksFDc3US4uYtxF0gQieVIFWrSoqMJDQhArrchVVtwdxcjEssRixWIpAokMjV+VisymQqt1ohSpUOl1qNWaZge6yc+NpYDe9fYt3sLcqUeudqEWKZFqbOiNnsjFClQqC0oNFaUWisqjQGFUotOZ8Zq88LbLxirpw9StQcKtRmpTIVSY0Cq0KFQG5ArXaA1WhMarQm9zoxKY0GlNSNX6JCrTXh6eyNVGJDI9UgVOgRiBWKZGpFMTUBwKA6HN0qtEZlCi0yhw10kx2qyotR4IJVqkMj1iGVaRFItQpECqUyFp92BWKIk0NeXzLBADBo9PnYHQXY77iI5biIZQV7eZCYlEB4VQ0BQGN5+gfgHh2Px8CIzPp6ixHgsZjt2T1/UKj2+Nk/yCzLJyEwmPjGGnE1RRIaE4S6Q4O4uQSiSIZGrUGoKPgcdE9dIR2cZI321CIVS9Co1EV5WfA0aRAIBYpEIoUBIsMOOUq4izNuBu5sIdzcxbu5ihCIZUoUahVKLWGVAqjEhVRlxcxMhEitwF0oRSuTIlRrEEgUKpRa1xgVaozEglSrJyUynrKSQU0d3cubUQcQSJVKl0bVWa8w3QctRqs3IVWaUGgsKpQ65QotGa0Ch0eMfFIbDOxC5yoJcZUYmUyNX6ZEqNChueqDe6IFCpUOl0qNU6lCoTCiUBmRyDTKlEf/gUKRyHTqDB1KFHoFY6QItVWE0e2K1eaLWGJDfLFMglCGWKFGqTYhlasRSFWKpCoFIjkDk8mgPqyc2TwchoWF4OxxIpSpXv25GBKFYjViiwebpS0h4NP7BYYRHxxIdn4yHzUGMvz8qpQ6rhxdedj+0GiNms5WikgwKi7JoaipnoLaI3Nxc3IQy3N1ECCVyZAo1JmvZ7f+pMciB7eNsLPW6oEnlaFQKhO4ChEIhQqEQpUKJXKFDKlMiFMlc3uwmxt1dhJu7CIlMjViiQKn3QKI2IZJrcXMTIpYocRdIEEoU+AUGI5GrUan1t5JarUcqU2GzebJ5cZIje9e4eO4YKrUOidKAQKxCpjKiMTlcwkdtQqrQI1casNocqJU6dBojGo0Bg9kTuUKHTGVxhV2pCplCg1imQqrQIJIoUWuNyJVaZHI1UrkGicKAWKZBLFEikWuITUhGKtPh4emNWKbBXSRHJFUhECsQSVSuwwqVS2vIlDqEIjkisRylSn9zT+yqUyByrdFKlQ6tzkh4RATevr7YPB0IhHJkStPN8qUo9Q4Ueh+kaisR0bFYvXyITUxhU3wyVpsDlVKHTmPCZvXGy+6HyWTDPzCQ/II0MjOTaGiooLevjazSauRqPW5uQoRSBTKFBu/A2s9BJyU10NdWQF5GLAKhjLCQQEL8bYgEQqRiCSKhCLVShUiquyWo3NzFuLuLcbsJWixRIBCIUerMiBVGhBIlbu5Cl/hyFyOWKEhISkGu0qJS61EotShVOpRKLWKxnMT4WLauTnJw3yp3ntyHl8MXkUKHu0iBWK5Dpbe7tjJqMxK5DrnSgFiqxG6yYDdbCPd2IJHpEYhVSBQWV+iVqZDK1SgUGiRy10RUqHTIFBokN7dGYpkOoUSF6GaIlim1iGWuNVkk1bpElUSJu0iOUKxAIJQik2tc6+/Nq0AoRanWIVGoEUuVKJQ6RGIFMrnm1sSIiIxArlRjtdld76psiGV6xHIVUo0nSqM/IrkHfgGheHr7uTw6NglPu68LtNaEp80Xu6cfZrOdgOBgMrMSyMxMpLaulP7BLi5evkh9YzNubkJEEgUKtQ67b93noB3+5SQlp+Dl7YubQIyvXwCpsUFIRELUSgVioQiFXIZMaUYkNyC+uUVy+wy0mxCBUIqbuxCpUotIrkcoluPuLkIgcuUVimSkpGW4Oq/SI5OpUGsM+PsHIxbLaKqvYHl+iF0b8xw7uJ3E5GSEMvXNgVYh11gQihXIVS5PkCl0BAaFYtDo8LbZCHM4EEp0CMUqJAozcqUJjdaIWKrEw8MTsVTpWrNVrmNeiVSJSqNHrtQjk2uRKzToDK4DCrFUjclsRSTVIBDKEYhde113kWvH4ArVemRyDe4CKQKhFLlCg0SmugVYKnMtZSKxy+N1egMms5XExHiXp+s88Q2KwcPTgVLvRXR8BsHhsQSFRmH38cfbP4i4xDR8/YIRCWXIpCqsHg7snr5YzJ74BwaRkhpLVnYydXUVDAx1s7JlGzGJWbi5CxEKJag0emyOms9BTzpP89bbr2P38sbNXci+/XvISQ5FJpUQFhyAUCDAbDZhc/gjkukQiWWIxAoXaDchbm5C3N3ECEUSl8fLNbgLJbi5ixCKXDNeKJJx/Y3rWG1eyBUapFIlWp2RrKwc3N2F1FYXszg7xLa1GXZvX2J8fPTztU6iQqY2IhBKkSr0rlArVVNSUoJKqcXf4YOXxQOxRINMrkMq0xMSGonBZEYiVeHnH+QKtQoNSpUOiVSJUW8kNSkRHx9/1BoTnnYHOr0Hvn6BiCRKlGodGq0RiURxczsjw10oRW8wIZEqEUtcQstdIEEmU+LtG4BEqkQglCKRqhAIpYgkSgQ3xapQJMPL4cfRo0fw8vYnPjEdmcqCTu+BRm9CpTWjUBvRGyxY7d5YrHZCI6IJDo1A4C7GzU2MTKrGZLJhMtrw9QsgOiaK3Lx0ppzj9A904Jydprm1DTd3IYKb5xdq3W0fNTZ2PsKHH/4Ssdi1Pr/xxiuU58WhkkupqylDLBCQmpJMdk4uIrHCFY6FEtzdhbi5CXBzE+DuLkIidYVGkUKDSCJ3ebpIhlAoRSSWc/z4MQICglAotS6PUutYXlnCZPIgLy+N8bE+Jkb7aW9toLSsBC8ff4QSJSKpGqlSf2tdFEuU6A0epGdk4HD44OlhxcfuiVqtJyQsHKPJitFgwdPTE43GgFqjvwVHJldj8/TCzz+Q9Iw0PO0OcnJzaW5rJjg4hE0xsUhlKsQSBQ6HL3qDGfnNsC+VqW49U2t0yORq3N3FeDl88PMPRCJ16ZfPwApFMkRCGUKhGJFITmx8Is2tbWTnFLIpJh6RWI7D2xeLxYrRZEFnMGE0WfDzD0atMxEaEU1sQjIqsRi3m7scjc6IyWTCzU1EaFgwuXkZtHW00NHRwMbuDS7fewWdzohQKEEiVyJV3La92r7zKj/7u58QFByM2WLjS2+9Tk15HmqFlN6eDkQCESkpyUxOjSOTq5ErVCiVqpughbi5uePmJkAsUSBX6/ALDMVq80QgcClykUiGWCInMCiIhIQEzBYP10DJFKSnJlNZUYbFYsFhd2A2mvD28SUzJ4e4+Dhi42IJCQsjOSWVsrIyUlLTqKisoLyinJGRIQaHeujp7aCzo43BwT4WlmZYWpljcWmWpZUFpqYnWF5eYMo5wfz8DIvL82zdusL6+ma2bV9lfdvnaeu2VXbs2s7k9DgDg304nRNMTI7Q399FW0cLJWXFZGZmuM6soyMxmcwYTRbsXg6UKi0ikQypVIlA6Oq3QqlGrdEhEIgQCsUo1Xo87T4Ul5ZTVFyESCynsroGLy9vzGYrOp0BlUZHQFAoKo2e4NBwomOTMMslN0WvGL3ZRmxsPG7uYkLDgsnJTaehsYq29gYGh/qIj49GcNMJRTIFYlnO56A3r93Ln//FtykuKaC9o4Mr91yktroYuUxMREQ4AoE7ZpOJ+QUnkRGh+Pn50dnZjlQqxd1diFarw81NgEAoQSxTEpeQTHJKMjZPT5QqDQ6HN2KJlJDQUErLikmI30RdfS31jXU0tzQwPTOJc2aK4dFBpmamWN68yK49O9i7byf79+/iyNH9HDt2kOPHD3Hy1FFOnjrK6TtPcObsKc6cPcX5C3dy8dI5Ll+5i3vuvcSlu89z6e7z3H35Alfuuci9993NAw9e4eGr93P1kft4+OF7efyJh3n0sQd56OH7ePjq/Tx89X4eevg+HnjoHu659xJ3Xz7PXRdPc9eF01w4f4rz5+7gzJmTnDx1lCNH9nHgwG727t3B1vUV5uenKCjIJy4hnsSkBMLDw/CweuLt7cBkMiGTKZHJlPj5BTA+OU5jUwPe3r7IxFJy8nLRaPUYjGbUGh1yhQpv3wAUCjXBYZFExiRg1aoQCV2iV6kxkJ2djUAgwT8wgMysFNbW5qmtq6Cvv4OC/PSbk0KAUCpHIMn8HLRz7hxvv/0Gd18+z54921heniEyMhSRSEBGZhpSqQSlSkVdQw0FBXmUl5fS0FhDbm4mEomcyMhIBAIRWr2ByOhNFBQVMjg8wJRzkpbWZlbXltixcxvbt29h/4E9HDy0l+MnDnP6zuOcOXuSc+dOcvflc9x3/91cuXIXV67cxT33ugDd/8AV7n/gCg8+eIWHH76PRx97kKuPPMAjjz7A1av38uij9/PYYw9x7bkneP6FZ3j22pM89fRjPPPsE7z48nO88NI1nnv+aZ5/4RmuPfcUzzz7GM8//yQvv/QML774NM8//xQvvfg0r776PC+9fI0XX7rGiy89y0svX+P555/i2nNP8sILz/Dcc0/w+OMP8+STD/P44w/w4AOXuOee89xzzwXuuniGC+dPcvqOwxw/upeDB3axa9c627ZvZm5umt6+bhoaa+nobGN0bIji4gIcNjsKuRz/gEAkUilGkxmNVoeXwwdv3wCMJgvRsfGEhkfhbdCikkhxcxMjkigwmz0QSxXYHQ4yMpPZum0zpeUFtHc0ERAYiFAkRiyRojOYEcmyPgc9MXUHr772Eo88+iCnTx9nfX2JoaFOTGYztXU1hIYFY7ZaKS0rY2PHFta3rbJt+xrzC07GJ0fZsm2V5c2LrG1d4cjRfZy+8yRnzt3B2fN3cPr0Mc6eu4OLl85y9+VzXLhwmiv3XOTylbu4/4ErPPTwfTz+xFWefPpRnr32BE889QhPP/M4Tz71KM88+wTPXnuSa889xbXnnuL5F565BeLV117k9esv30pvvX2dd7/8Jd5481Wuv/EyX3rrNb729Xd56+3rvPX2dd5+5w3eefdNrr/xCm+9fZ033nyVd959k7ffeYO333mDN7/0Gm+/8wZvvPkK77z7Bl/+ylu8++U3eevt63zlq2/x1a+9w5feep3Xr7/My68+z4svPcvzzz/Fs88+yTPPPMqTTz/Ck089wmNPPMwTT17l6iP389DD9/LgQ/dw/wOXuevinZw7d5IzZ09w7PhBduxcp66uiqysdEKDgzCbLdjsdnz8/JArVMQmxJOWkU1oeCTJ8TGoVK6vfiaLDaPJA73JA7vDQUxsBKtbNlNdW0n/YA9j42M0NjcSn5BA9KZNGC0Vt6vuO3n9+iu88OI1HnnsIc5fOM3hw/tZWJxl1+7t7N23gyNHD3Ls+CHuOO0KmRfuupNLl85y5swxzp07yfnzJ7nr4hkuXTrL5St3cd/9l3jwwcs89PC9PP7E1ZvpYZ56+jGeevoxnn7mcRfI557iuRee4aWXr/Hyy9d4/foLvPb6i7zy6gu8/MrzvPjSNV559QWuv/EKr73+EtffeJXXXn+Jt995gy+99Tpvfuk13nr7+i1Qb7/1Kl/9+jv82be+xje//XW+/o0v82ff/Arf/d43+fZ3vsH/2917hbd5nWubANEr0QsBgiAJ9iL2XkAABIhCEiBBEuxgJ0WqsEmUREmkerElW25y3Fsc27HTnNiJvb13iuNuJzvZ5d+zp/3XNTMHczxzes8BFVvZsTNzPAfP9aF8IA5uPM9a613f9/LTz37Pp599yMef/I5PPv2QTz/7PZ9/8RGff/ERn336IV9++Qmfff57/vDHz/j8i4/57PPf8/Env+PLP3zGZ59/9PUP57e/+4Bf/+Z9PvjgXd57723ef+9nvPf+2/zyVz/jV++9zbu//Cm/eu/te0nzNr967+f84p2f8It3fsJPf/YmP3zzVb7/6gu88OLTPPX0E9y4cYX5hRnGJ0YZSQ3T0NiAM9tNfkEBsd4o1bW1ZOfkMTYxwVR6mqrqGlRqLQqlmnPnz1FWXsH61jqvvvYqzz7/DI89fofHn3iE9q7tb0AfPX6Xjz7+Lb/57Qf86r1ffD12vfL9F3jp5Wd54cWneenl53j5led58aVn+OFbP+CtH73GT376Jm++9Sqvv/Eyb7z5Kq+9/gpvvvUab/zw+/zoR6/z05++yds//xE//8WPef8f3uUf/+k9fvHOT3j/H97l3V++fRCR7/+CDz74Bb/+zS/59a/f48PffcBHH/+Wzz7/iI8/+R2/+/Cf+PWv3+e999/h409+x6ef/QXOx3z+xcd8+eUnfPWHT/n8i4/44stP+Pzzj/jqD5/yxZcf89kXH/PlV5/ypz9/xR//+XP+8MfP+fO//IF//2//wr/9+5/44z9/wZ/+/CX//Kcv+fyLj/j00w/55JPf8eVXn/LFl5/whz9+ce+HcvDZr/5wAP/Tzz/i408+5Pcf/YZPP/s9X3z1MV98+QkffXKQCH9JlIPE+M3Xr/3mtx/w/j+8yzvv/oyfvf0WP/7J67z1ox/w5luv8uYPX+KN11/k9R++zOtvvMJzLzzFU08/wVNPP8bdu3d49LFb3Lp9g1u3r/PYEw9z6/YNrly7wKXL+1y/eZVAsJudMyd58803eP2Hr/GD11/l1de+T3f4vnuvyg6dINp3mXDvJXqiF+gOnycQOkeHb4dO/yk6unZo6diiw7dDu/cEnb5TdPp26Oo+Q6DnHN3h8wQje3gDpwmEzhEInaOr+wz+0FkCoXOEohcIRvYIxy4S7r1EpO8y0b7L9EQvEO69RCh6gVj/FWLxK4Qi+4RjB88jfZeI3ju3b+A6oeg+vfErRPsuE4tfpTdxlXDvRWLxK/edf4lI3yV6E9foTVwjkbxJYugmA0M36U1cpX/gOvHkDfruHWPxq8TiV4n0XaJ/4Dp9A9eI9l+mN3GVvoFr9A9epzdxlWj/wXdG+y8fvB+/SrTv0r3vPngt2neZSO8lwr0XCfdeJBTZIxg+T3fPWXpiF/7qnGB4j1Bkn1BkH3/oLL7uXbyB0/iDZ/H6T+EP7uL1n6aj6wSdvh06fado7zpJu/ckbd4TdAXOfC1/zzm8gdN4A6fxBc/iC56lq3uXrsAuDvfaN6DtjmHMlgbKSiMcKgvT0TRMsH2Mns7xe5r4+nG4c5yod5KYb5po1xTRriliXdPEfNNEuqb+RlFfmogvTU/XFEHvFGHfHD3eNIH2McK+OYLeNIH2Kfxtk/jaJ+lqm6CrbZLO5lF8bQfPva3jdDSP0lI3SGvDEO2NKdoah2mpT9JUO0BDdZymmgRNNXEaq3tprOqltiJMfWWU2oowlcXdlHq8lOa3cqjYT2Wxn/JCH2rt8Lc2SbVmzTM4sMngwAaDiXWSiXWS8ePfqP8YyfhxhvqPMtR3hKG+Iwz3rTHUt8pw32GGew8z3LvCcGyF4dgyQ9FFkpEFBiPzDIbnGQjPkgjNkgjNEO9O0x+Yptc/Scw3QbRrnIh3jB7vKKGOFHUVYQz6GoKRI7Q2DNFcn6SpbpD66gS11XGqDvVRUR6jsCiExdqMXFGGICMfQUY+ElkRYtl9mxqOLB+jff2MJgcZ7ouRnhxjKT3B2swoR9IpjkyPcHR6hOMzoxxPj7Ixc0/pUTZnRllPj7KeTrE5N87N3Q1+/MqTbC1MsD47yrF0imPpUTbmJtiYT7MxN8Px2RnW0uMcn5vh6GyapfFR5lPDzI4MMjMyyMzwAOmhBBPxGBPxXtLJODPJBJPxXlLRAKOxMBOJGA9ePsP64jSpaDfJYCdDIS9DoU4Gu9vp72qkp7GU5rIc2irzaSzNpbUyj56mQ4SbKgk1lGIy9n8r6ILiZS5e2OPShX0u7e9zee88V/bOcm3vHNf3znL93O6Bzp7mxu4pbpw9yY3dbW6c3uTm6Q1unNrgxs46108c5/rJo1w7scbV7VWubC1zeXOJSxuLXDg+z/6xOfbWZjh/OM3uyiSnlyfYWRzjxHyK7bkUGzMjDPd4ybJYWJ0YIT2UYHIgzli8j5HeKAOxMP2RINGQn5DfS8DbRmd7C3W1NeTn5WE2WxDL7pt1V1WPMzc1yZHFRQ7PzbIwM8Xywgwr82lW56ZZnZtibWaC1fQ4C6MJZpJRFlNx1iaHWZsc5sjUMKsTg19rZWKQw18rycrEIMvjAyyPD7I6NcrS6CDntzd54MI+RxfnGYr1kAx3MxwNkYr6SUX8jEW7GYsGGI34GenpIhX2MxLxkwr7SYY6SQY7WEjFGAq2MxBoo7+rif6uJuK+ZuJdjcQ76ok0VxJrraG3rYZYSzXhpnJC9SX0NJQQqi/CZPz2hufO7HFW08NsLqc5tb7K2RPH2Tu1yYUzJ7i0d4Yr++e4sn+Oq/v3wO+f5ubeaW6d3+HWuRPcOrvNrd0tHjy9yQOn17l56jg3do5ydXuFK1vLXNlc4tL6IhePz3Ph6AHsc4fTnFmZ5NTSOCcXRjkxn2JrNsV41I/VbGLn0klmhgeYTiYYT8QZjfeS7I0Qj/bQ29NNuNtH0OfF722no62VlqYm6uvqMVl77wc9yvjoEOnpCWbmpllYmmd5ZZGVlQVWluZYXphhcXaK8zvHOH9ylfGBUUzeNwAAIABJREFUMCO9AVJ93SyMDbA0OcjyxACLEwMsjCeYH42zkOpnYbSf+VQ/88O9zA33MZOMMj0QZizSycWdEzxwYZ/tI2scW15kMNTJUM+BhnsOQCaD7QyFOhgKdTDY3cZAoPXrY9zXTG9HPf3eRvq8jfR564m11dDXXkNvexW9bVVEm8sP1FJOpKmUnoZigrUewg1FhOoKMBl6vxW0SBZCq1Zi1KnJthkpz7PTUpFPqKmCZHcLMwMBjkzEOLUyxtljM5zfWGJ/c5Fzm6tcOL3Old0trp09wY3dE9w8s8XNMwfAHzh9nBs7a1w/uXoAfXOZy+sLXDw2x/6RGc6tfgN7Z3GM7fkU0/EgFpOBlfQMsyODB65OxhlN9DMUjzHQe+DqSNBPT6CLgK8Tb2cbra0tNDU0YrbddzdlQ+dhZlYPM7+8wOxsmpmpceamxpibHmM+PcFcepz0xAjp8SSz4wPMjSeYHx9gbizB3Gic+fEE85Nx5ifiLEz0Mz/Wx+xojJnRGOnhMNPJHqaTPUwNBBnr9TMS7uTyqZPcvnyJo/OzjCfjJALNJIOtDASaGQg0k/C3kPA10+etp7+rnoSvgYSvkT5vHb0dtfR31tHfUUtvWzW9bdWsTcVZm4gSaykndg9spKmEUEMh3bUe/DV5eCtzCFTnEazNJ1Cdi1Ef+07QGrUCjVqORnUgrVJGplqGXqNAp1agV8sxauTkmLXUeuz4qvIJNRQRaS1jKNjAzICPI1O9bC0Nc3J1ip2js+wcm2d3fYnzm4fZ3zzMhY1l9jeW2F9f4MLxOfaOzXJubYbdw9OcXp5kZ3GC+WQEs0HP0bUzzKWGmBkeYCqZYGwwznCil8G+CPFoiFhPNz3dPrr9Xrq8HbS3t9HS1IzZ1v8N6PUzz7Fx+TK//fOXPPLWK+w98ygnbl/k1M2LrG2tM5VKMjGUYGoowUxqkHQqwWCki/7uVgZ6OhhP9jA91svMdJz56ThzU3GunD/C3FQvM2MxJlMRDqdjzI33MRYPMBzzcmX3FI/euM7u5lH6Qn6inTUM+ptI+BuIdx04tK+zlnhnNYmuGvo7q4m1VX3t1lhbJbHWSmItlUSby4g0lR4cm0sINxbR01hET0MhwVoPvio33Ydy6a52E6hy0119INN3gBbLQmg1SjLVcnQqOTq14t5RjkGrRK85AK1Xy8iz6RlpLeWov4p4tZMieyY6pRi9UoJBKcGkleIwqfFkm6godNBY5cHbXEHYX89w3MfkSITlmSFW50dZnR3l2MIEW8tpNpfSbC5OspTqw6TXcXh2moXxEWZTQ6SHBhlPJhgZ6CcZj5LoDdMXPnB1MNCFr6uTzo4OWltbsdjv26Zs7FsgPJdi/c4O1994lJd+8yMuvn6Bp3/5MgvHR0lPjJFKJhgaTDAxkmR1boKJwSjJviCjiTDjqT4mJwdJp1PMzE+wsDLL4aNzrBydZ3l1lvmlCZYWR5mbTzEzPcDESIRr58/w2AM3OX9yk4nBHgZ7WhgMNjHc08paup8+by29nTXEvVWMBqsY9Fbeg1tBtLWcaEsFkeYKwk1l91RCT1MJ0/2tjEcaibaWEWkuJdxURqixlJ6mMnqaygk1ltHTVEawsRyTMf6doDM1ygPAfyU5eq3iQGo5Zp2KaEs1LyzF+OrKHP9xY45VfxlGlQijUoxBKUanFJOpEKFVilErRKjlItQKEUp5BkpZBkp5BmqVFKNRg8NhIS/fSXlFIdV15bS31xPqaMCoy+T89assTowwNzZEeiTJ5NAAo4NxhhK9DPRH6I/2EO0JEOz24fd58XZ6aW9rw5p1H+iixhHa4hEWLqxw+umz7L24x+6LO7z84eusnZxkYT7N5HiKyYlRZtOTHFmY5tj8GOOpAYYH4+xc3uWJV57m3K1znL68w+GNRWaWJkjPppieTTG7PM3C6hwr6yusbhzm1Ok1rl3c47Fbt9g/fYLZiTiphJeRvg6GYu0MxzoZ7u1kIt7JkQkfT+6n2EoHmBnqZmKgh/FkmLi/iT5vPXFfE4nAQbIMhtsY6e1irN/HbNLHSLSLVK+PkaiPZLiDoZ7Og6HB30Tc14DV+rf/3u8voHVaJZl/A1rxjavVcoqzzKT9zdwYDfL0dITfbI+w2V2OUSXCpBJhUonRqyQHsJVitEoRakUGaoUIlfxASlkGMmkGUokQmUSIVCJEIhUiEQsRi4UkYl3oMjWc3t1haXKE+fFhZlJDTA8PMpZMMDzQx2A8SjwWJhoJ0hPyEwj46PJ66WzvwJp136VEpuxupGot6dMrHH/gBOuPbrPz1Cme++BVNs7OsXZ4mfTkKHU1VSQH4yymUyyMJ5geH2I8leTcA3ucfXqXF9++y08/foMXf/49nv3p93jpF89z4+mb7F4/xdbeCRpbGmjraCY50EO4voKTG8e4cGaHrfUFTm6lWV0Z5fDKGCsrExxeGuf4corXbqX5v//Pf+QPPz3NzvIA82N9TA9HGYl0MhLzMR4PMjXYw/RQhOlkiLmRMHMjIWId5fT6G5ka6CYV9ZMItBLtaGTQ38xwqIWhYBM22+DfcbQKrUbxt7BVcgxaFXq1nI7SfM4lfLx6dJpnZ+K8MBtlqCYPk0qM8R5kvVqK7h5srVKMRnng6ANXi1DIRcjvwZZJhUil90BLhYglQgZ7fWg1KvYunGVpepSFiRHmRoeZGkkyPjzASLKfZCJGvC9MLBoi3NNNd8CHr8tLZ0cHNsd9oA+1z6G12khtzLN8cYOVG9us3TrBU++8xIn9BXa2jrA2P0W8L0os0sPoQA8LY3HmJoaZnRxldXuF7dsbvPj2XX728Ru8/O73eOmdZ3jjg5d5/LWHufXMJfafuERhuQeNVkOwq5WW/Gwifh/nT53k5OYKl3ZnuXl+ipPrkxxeHGVqPE56Is7saJjUQBeTIyHGkhHGh2IM94cYj/cwMRBhejjG3Ggfc2MxJgeDLI1FODwZIdnTwlh/F8O9XcS8rTSUFlGa6yLua2Ay1sx0tBan/bsdrdUoyPw20Go5Jp0avVqO06hjubOGW0PdXAx38OpUkPZ8K3qVBINKhFGVgVElOQCtEqO9J41ShEqRgVJxAPpr2LIMpLIMpNIMJNIMJFIhg/0BNGo1l25eZzk9xuJkivmxEdKpIcZHBhhJxhka6CUej9Ab6yEcDtLd7cfv68Lr9WJz3HfN2KG2GYyObPpmp5g5dZjla2c5cmOXRKSDnUvL7J9e5+ThGY4sTrG5fpTzR6e4uDHDSjrFysw4C6uTHL92lBd+epeff/IjXnn3e7z0zrOk0kluPHmR8w+e4PSjJ7jw0nnau72MTw6iU6uQi8X42prZ31ng2WvD/OhyH1sLYUYSfnojXYSDrXS01VPX3EGsux1fczWBtloCjRW0FToIdTYRaG+kqqIcb1Mpwz1NpPsiLE0N4G9pYLCnnbC/mbaGOooKiykvLWYk0sZzmxV8eNFJc0nk74BWodUo0Wr+Nr7Nei16rRpb9iHmfC1ciXfx8ECQC8FqjPdcrFdLMagkB9F9T/eDVitFKJXfwJYrRMjlImT3JL0HfbA/gFql4uSFPQ7PTNxzdYrZ0WEmRwZJDcUZHuwjEY/S1xsmEgkSDPnx+7vo6vovoMsbJjE5XSQXljhz6yYPv/Um/XPTVFcUcKi2jP0zG+yszbG1NM2lsye4tj3D7dMzbC+Nsjo7zolzx1g4scxLP3uSX3z2Y1597zlefudZhib7ufDQWU5f2+DUw5ucefQktbVljPV3U+rOQSwSUeLJ49zxMW5tx3llq5vNqQDpeCdjA0GSMS+RQAuRbi8DPS0kgm3093TSF+piINjEaMzPbLKH1al+Nqa7ubAa5eLqADfW+9me62NnJszyeBRfezN1VRVUlZfQ215HZ7mDZ5azaCiK/t3ozlR/M07rtRocdgfF+YWUeArIduTicFZw9uQ+R/wNpKs9uPWKe26WYlBJvwb+F9CZ92BrVCJUKhEqpRilQoxCIT4AfU8yuQipXIREJmIw3o1GrWRn9wyrs5OspMdZmEoxMz7CxGiS0aEEw4P9JOJR4v0RotEQoVA3fr+Prq4u7M77QNd5Vyg+VENyMs3U+lGOXj6H05FFU1EureUF7J04yoVj8+wujnHh9CYP7MzyyO4s20ujLE2NcGp/g7GpQQ6vDPHmO0/x2vsv8Mq7z3Hx9i4bpxe59vBpztze4OiFdVoDXfgaqmgoLyFDmEFbfTV3dg7zqwcvsj0ZYW+xm63hAAvRdsbifn5+9RRv3zjFjfVJnrqwymxfC1P97UxE25lLBjgy0cPqkJ/nzh/n5w+c4aGtIR7aiLI3EeaZlSmmoq0sp0LMJwOsDoZ56/o+T508zkyoibKcsb+7jv5mjFZisWSR4yqgtKCc8sIySj2F2Gxu9i/d5uT6Bt1NjXgcFmw6FQb1N6B19zn6flerVSJUSgkqpQSFUnxPEuQKMXKFGJlCjFQuZiDejVajYvvMSdbmJ++5eoy5yRRT48OMjQwwnIwzkDiI72ish56eIIFAAJ/P99eg3Q4ffQ3VDNWVEUwOMt/XzVxHDev+RkbrS1hOBLg4EWdvoIvdyTiPro6yfzhJeY6NZCzI2swAV5IBLqWTzCbDLPa1cuPOGbaSPh7bGGB7uJNxfw3xnnaGh/v50e5xnt8/gVwsZbw3yOHuTn5y5QIX06OkvTUcCbdzdihMpKKIn5zd5pGjixzv7eGRk4fpqSuhrcRFo8tAhV3PtK+OkyMDvHzhFN/f32GirRhvro71hJdr6VFWY20cTbXhLbbzzIk1ntw6xqnJIdLdXeTYhv5fCyZatRydVkdWVh6OrALyc4soLyyjJL+YwrxChscOs7iyRVPHANlWIw5jJjqVFN23QM5UH4BWq8Wo1d+AViolKO6TXClBdg92vC+ALlPN3sVzHFucYm1uiuWZcebSKdITw4ynBhkeSjA40E8iEaO3L0w4HKK7O4Df78fuvK9zYK69i6bSSgpdHtyeIlpqGmgsLqGnro5cu4Mip4MziR5m/V5ORjq4MZNiPu5loKmKxvIidlIBjgebeGAqSUNJGQ6dGm9HFecT3dxM95LuacZXX0V+toOiHCcvrM2wOxrHIpayMNjHnLeFo5Mz7J67TbCxhc76JqaSI1Tn5fLM5ipPndliMhJmNTlIKLeQGoeDPIeNurISpvv6OD+a4InNwzx9/DAFVhM5pkzcVhuzfj9D0Tg5Wdk4zRZOTg5yfupgw6CtsQ2b6dsnYyJpCPW9ilimSo5eZ8Buz8PlLMBuc1FWVE5lUTmHCktIxkeZXdhmcHiR+opCXCbj3wD+JrrFaL4GLUatugdaJUGpkqJUSVGopMi/hi0l3hvAoNeyvr7C8aVpji5MsTI7ycLMGDNTI0yODZEaGSCZjDMw2Edff4RIJEQweAA6K/s+0GpjgAJXJSajE6VCj8Wci0SkxGDKRyaWUZ7rJttkY9DbSZk7j9TQPA6bg5ysbORiEUNhP3XlZQQCAzhtuRgNTkxaLXtL49w5v8PKUACTRk2J0059ZSVzA/0cX1un0OWiOCcXl6OC0/uP0dI2iCu/hdKqMFWVDdisOazOLPDyK2/gyjtEbkEtdRorzXItebn5FOR7KMzP58rVm2ysblBZUIhep8dicaE3ujl66g6FJQ1YLQ7Karq5tf8Al/euUVjShUZtRKb69k0NkTSIWiVDrZKiVUlRqbTY7W4c9lz0mWY8eUUcKqqkzFNEOhlna3Gdn+0u86frR2gucKNTiv8asvoAsvbbQKv+Avob2AegpciVMvp6fZjNelbnxtlYnubY4iRrc+MszY4zm04xNTnM2GiS4eEBBpP9xONRorEeQqFuAoHAX4PW6TvQKjJRSpXUVNYgzpCRqTWjkGuw6fS4zWZkEhlKpZGaai8DfSmMRgcms4tajxtvUy3lZY04swqxWfLI1Nowa83Mjy7S0hRAr3OikitpaOiksrSc+akVvK2dFOYV4Mwq4lB1iIUjV8j1dGB1tWFzt6BVWykqqufJ/QfZ3LqAI68GZ14dBaZsmmRq8lx5WK3ZZGVlc/7q06zvPo3RnEWmzoxOb8FodOENpTCbHVht2eQWNjI3eo7tvedxuOvI1JkRy3q+A3Q3KoUUjVKKVilFpzXhyHLjcuShVOiw2dyUeMopyism2FTPD7fTfLS3zM/Xx6jPd6FTSMi8VxXTKe8tq5T/30Arvnb1AehotAub1cjK3Bibh9McX5pibWGcpblx5mfGmJkeYWJ8mJHUIMmhxEF890bo6QnS3f1fQGdZu7AbjXSWFVGZm01edjZdLS3UFhezOTnB2cU5GquqKcgvZWfrApHwEE1dSRqb/fQ1VxOvK2N+eo48pwebJR+Nykam2srzT72AQedEr82ixKahIK+I0WSK3u4+ivKLcLvysVhLCUTmaekcx1Xgw+pqIqfIR5azmFh8kuuHN5lMr2J2lOLIraayoJImvQW73YnZkkVVdSOzh29z8eotTFYn2kwTJouDzEw7zux8jCY7FqsTo8lO+aEBKhrT6E0OVBoDGdLQd4JWyyVoFBK0Kjkmo+3gpnS7+17iuQ5cXVzGLx/a5fsrI7y1OsKHd07SVlWGTiFBoxChVYjQKA+Oeo0Uk1aGSSM5mIipRPdAS/8muu8HHQ53kp1lZiE9wPbqNOvLaY4uTbIyP8ni3MS9sTp5sKM4krgX31EikR6CoRDZefd1DhRkVOKwWunztRD3tTDYXEWp04percakVmE3GNCqtOQ4c+lu9XIs2UdRfiXltSGaG4OM+AMMB4LsTg9TVXKI1ooqvBVltDb68ORV0FDXhq8ynzxHLusrR2iva2R9cIClkTTh1ggXTl+nuDxMfnGA3OIQhSWdtFY3cfT4Ga4fXmd24Sh2dyXZ+XUEm2poqyhFp7OgUukpKalme+sCO2f2MFudaHVmDKYsSvILsWW5ydRbMFkcaLRG1FoTakMumQYrKq0RoST47aAl3ahkIlQyEWqFApPBhtvppiSvgOL8Ig6VlFOSX0phXglvXN3hxmiAlYEgP3nyPJWeXDQyIWp5BsUuM6EaD3OBWhryHUw3eDjSXohHL0WtFH89EfsL5PtBK1QyFCo53T0dFLmtJNoKeXC2lZMzfaxvbbJ1bpfj66uc3DvD8Wg5e/FKluP1JIcGiMd7icYiBMNB3EVT90W3tZvBpSPMDfTQ722mKNuOXqXEojfgsLvIsrvIysrBas3GZTFjzDSS4/RgMbkxGnPQ6eyoVXp0KiNGjRWD1opZZ0Eh0yDKkKFTKqkrKWbA18VsX4ySvELK3R6KcooYau/k/OIa2XltZLmbaTrUxq0jq/z48gU+e/IJhnsSeIqbyM6rwZRVQrnHjdtqwmy0sLcyx7uP3OTY4hpFJZXYs3IxmJ2U5BeSHkiQ48pHrdFjMNpQqfUYTA4MllLkCi1KtR6h+NtBZ0gCKCQZKCVClDIZGrUBo8GGw+LEbLCTZXVSkuchz+3BV1/L0nA/lQW5XNxapjw/j7pCF3ujQd49M8nDU348lkyaciwc99fyzLiX5UY3WsXBGlqpEH8LbPk9KfB3t3LIbWG2o4DnJxt5IlXD1sYqR44sMz2WoL+jmiVvCdfHGzibPERvj/feMitEMPRfotvqjrFy5iLHx3vpbqwiz2rCotXisDlxu/IxW7LRaE2YVHKscjE51iyyLDkYdA6MChXNTjk1ZgXZmQaMmXbUCiMyiQqVRIFBIaMgz0NFSRlZ9mxMBjMKqRKN2oJSm4feXofFVkN+Xiue0hBmaxl2nYEsnY7yggoKyjsw2YrQWzyY7MUEA2F2tzZ5fP8crz94lZvH1ujtG0SlNiBXZiKTq6mqbOYHtx7g+LFtUuNpAr4Qy/F+nts7yfdffBWT2YHBYEUsD387aHEAuUiAQixEJhKjkGlRiJWoJApUYjlqqRy9UoVKIkMhU7E8OcZkIsbe4RmuzSZ4fWOEF2Z7uDvYSnOumUy5mKHaAvaijVyN1dPlMqCSZqCQZRyUQBXfrKOVKikKpfxr2A0NlcSLLAyXmlmsy2LL62FmpI98uw6zSkS5XsF0pZOroUrOBEoptMoodqpoqi8nFAqQ5boPtN7iY3xxjY3xXsItNTQ3t5Hnziff7cGe5cZmNGFVyjHKRBiVKmxmNzbzQTMYjVSCKkOITCTCoDWj11gwafSkyiSkSlRU5zooyi8mx5VPltVOg0tOYV4tuYUh7O52nLntlFfGyCsOoTNVIJFasBrM6A12Sis6cObVIJPpUagsyFRWMiRqTAYzGUIRQkEGRqMTm8OD0ZaLwZyF0WRHqdTSWl7GQE+U6ZFJjq8cY276GMWeKspLKsjU6tFqDYhk3z5GC8UBZCIBigwBSqEAiSADkUCIQCC4d4uwHIlEjVKuJ1Nr49yJUzxz5Qwn50ep8HjoLnJxpqmQjbpcNOIMtHIZDYUuhmo9HGkvJlcjRSEWoJAIkEvvbWjIDipicoUEufIgtuUqOU6nnTKTkkSehiN1TnYH2miuqyBTloFOmoFaIiPhMbJdm00s30SOTkKWJoNAdSHJeA9ZrvsKJpmqOkoKC8lUytHK5fQOj1NSUIQnrwilQsuhohIK7SZsagVGpRKlWIbT7sGo0eHUyMlWi7HKxeg0RvQqAwa1gdxMCUZpBpkqDTazjbwcDw6LBYtSjMNWhs5YgUlroyS/BrOzCYulELdeRW52DgW5uRSWtpBX3IzOnI9UlolELEcuVSKTZWLUm1DI1RiNNowmOyqNHpUqE6vZit2WjUyuwaA3IfwajgCBQIhIJEOns2J35GGyZCNVfHutWygOIM0QIM84gC0TCg7+VoYSqcKMzpCNyezGZs3Fk1vI7b2z/ODWHhM9XiryXRg1KnJ0aswyMcoMAWqFgtqqRnqqCskzKFCJBCjEAuRiAXKxEJn4YHtSJhPdq4xJkSukmNQi9AoxuVopsWw5N8cbeeraGoW5ToQCIWKhEJVcQ6Uzh416Nz6XAYNYiEEqYrS7hsmhMI77o9ttaafeZafObqTOriNUW4ZRo8GoM6EVSyi0manMd9FYWogpU49WocJqyaPQrKPGpqXarKDUbkIjl5FtNKJVGXFppOjUWjJVWowaPR63B5vJQqZMgl6hQ2+pQqWyY7V4kGvyUIjlqEUZOLKyKShqwFPSSqYlD4O9hI5SHZsxE6teLSX5uVSWV5DtysfucKPXW5BKlUjEMuy2bGz2HCRSBTZrFgqZjIyvQQuQyVQYzVlY7fnojI6/62iJUIBGLiFLrzoALZQgleowmxy4sj24nHm4HHkU5RXy4oNXOTKTxpNTTJ7VeJAEGQJUGQIyZUK0kgxKS6qpqmjEbTFgUUvIMyvRq6TIRUJkIgFSiRC5UonaaEdjdiIWS7BrRTh1Ytw6KYNV2Ty5M8T/9fmjvHVjmgJrJhlCIRKJkpHaSl4fbWC5OgedKAONWMRgWzmRtmoyDaH7rhmrHGEq3MNIWwPe6nJaq8pRSWW41VLKMyU02LQ0ZGVSYlBSnCklP1OGXiGjzq6j0qKhMsdBsSubLK0Sj0mH3WynsaIEu9mO02qjPD+X0sJicq1W3Aohbo0Gp6sWhSYPvS4HicREplyBTa/H4ymlsLQNrdaK2VGC1VWJJEOETCxHLBCi1xswGYxotUYkEgUFFjVn+txUuXRkOXKx2HKxGI3E+hJMRFqZrBbh0AjJEAiRShWYrU5sWR4MlmzEf8fRIqEAhSgDjVSMVChEJNWhyzTfA52P2+XB5cilqaqa/bV5dmaG8WS7EQmFKIVCpEIBIoEAo0KCTi7BrlUyN5qirigHt16KTSMmUybCbtCgVUhRq1VYKqKYKnrRl/YgFYkxK0U4tGJMchGpmizOLozwP/30HMuhUgLFFkQZQmQSKdut+bw00UaoLB+tWIRIIORwop2hQD0qje8b0L72ZXYWFtkcG2KkvY6RxnKGy3NIFtlIeEzEPSbCuXq82TqaHQayjZlYlQpanEbask00Zemot2qoMSmpdFpRK9REurxsra5QnuemtaIYu0ZJrlHHmi2TNYeNQXcxOnM5MoUDsUhHaZ6b8vIqjAYLJq0Ok0JBdl41zvw6JCIxAoGAjAwRRoMRrUaLXKZCLJKTIRAgEQqRiSQH/VCkSoQCIbV1jdgtVgaqtFwdsLLQ6cSq12OyurDYc9EZbIi+o2AiFAUQCQRo5TJ0MgkSgQCl0ohBb8VmzSbHmUeuK5/G+hZcFhtZWhVlNgNq0cFQoRJnIBcJEQoE6GUitDIxTp0cf1MtTaV5uI1ynJkSGipcpOLtTI90097lxVAaQ1vUg8rVhEgoRKfIIEcvRinOoNSoYDoS4r0H5/Hm6ym1KDEqxUQ8Bk41ZhM3u3Da8zGrFdh0arYXRtlemsLmuO8q0HDXGlc3N7l65DAXl2Y5Pz3MRsTLQnMF4zUeJqvzmDiUw0SFi0SJk+5cK/HCLBIlDvqKncSKsoh4bPhyLZRlO6hyWOiuKCRaW0ZzvoPOAifjFTkcby7hhreKtTI3N3OycNvKUaizkUqMFOil5Bo1uI0aim1m7Eo5juwS7O5qjFIJRrEAmzQDXaYBsUh6D7SMDIEQkUBAhjADmVRJhlCKQCCkvOwQSrkCuVCAUSREIRZj1B60lDZZXag0BkTybwctEAUQCATo1AoMShkSoQC9zoJBb8VuzSY3x4Mnt5ACdwFGrRFTpgWjKhOdRI5QIKQ0z0JD+cE4qhJl4DYoyNLKyLeZaSwtwKIWY1Vm4C3PIthWSXNdGSUllVhLg6g9fuTmEgQCIWaFiDqHGptCgiRDyKGCUpKtpeTpZORmSujOy2StQkedVkdY50KT6UKvUlFmVfPgzhLnNkdx2KLfgO7tPsZDp3e4urbMxaU5zk4OcyIe5ES0k+1gA0c7K1nvKGe9o5TlpiKmqnOZqPYwU1fExKFcJg/lM16Zy1BFHv2lbnqLXSQqPCSri4lXemhr33pjAAAKuklEQVTJdxD12DnrLedURxljZbmk6+vJtTjQKXVoZBryDWqqXDaqbVqqXTbyMmVkZ+VhcZaTq5FRmCkmXytGp9UjFsuRy1SIMqQYxELcMiE2iRCFVIFIJEUrEtJYW4daJkUhFKAQChBliJDJlFjseQdNWJWZiL5jeSUQBQ7cqFZiUEqRCgVkar5xdK4rn6K8ItyOHMx6C2atAaNKi0GuIEMgJNjiYaq36mACKBBgkGVgVohxZsoodWTi0knp76zhd3ujnJmKsjw/QVWDD3OBF3NBGzJ9LlKhgBKDnO8NVfHOchvfn2rkkYkOHklWs9tdxF6wkOWGbK6EPKwcsrFfZeNyu42fLFbxxdPzPLYxzlN7hxnsXvoGdLTrMLc213n89AkeOrHBraMr3JhLcWU0xqneDjaDdeyGatnxV7LRWc56Zxnb3gpWW0pYaixivqGIufoiZuqKmKotIl1fwGJzMfPNpUw3ljJY4SGUbyeSb6PXk0W8LI+G/Fyqsx24dAacWi1NList+U6qbQYOOcyUGNS4TVYc7iqKzAbKrZkUGJToNLqDBjJyDVKJCq1ETKFKSJFKiEYmRyaRky3PoLm+AZdSQrZMgFR4L94l4oP+ZloDUkXmd0a3WhOjujQHX3MxCX8FU321OG0W9HoLNouTHIebAncBTksWJq0RnVKDTqJAnSFCKBCQbbNSWVRwr+2HALFAgE56ANuuFuPQiOmsLmIz0cXlyQ4eODFMY30DsuwONM46CgrKqS4vpiLHSpdTw4gnk/U6C8/NtPPSaCUPdpk5Xm9ns8nJnjefF3os/Dhq4a1eEz8OS3gzLOfueC0vLnYSKr7P0fHgMe6e2+Wpc6d59uxJntg6yp3VGa6nk1wfCfFAvIOL4XpOBao55a/mdHc1O/5DnPRXsuktZ6OznBNdlWx3VbLtP8S2v4qV9jJWOypZaisj3VjCXEMJC43FLDaXMtdYynB1EfHKAkLFuUSK3USLXAQ8Tro8LtrznNQ5zXhMepzZBZTZzdS4bJTadOhVKuRyNVKpHKPRjlIioVgnpUQvxahSoFGocClFtDQ0UqCTUazJwCoVIBcKUEqlqDNNSKUypArNd9a6Hc5RJpMBUrFmkt3VxLyV2EwmdJlmsqzZ5DrzcNld2AxWMmVq1FIFSpEEqUCAXCqhKC8bX+MhBAIxVrUShSiDDIEAcYYQiVCAQSFFK8+gviyb0zNerh8P01pbidZeS6GrjFRLJcdD5dzt8fB2Rw6fTDfw3qkhfn9jgcd3Z3jn4SX+6foM/3RrgV8/uMQfTvn4Y9rJVzPZfD6q5MOknE9Xm/hwtZVQYfgb0InAGs+ePcWzZ3d46vQWd7eP8fDReW7Pp7g9EeXagJdz0Uau9bdyrb+FC5FadoM1nA/VcD5UzflQDWeCNZzqrmKrq4KNrip2grVs+6vZ8lez1nGItfYKjnurWPdWMd1QykBVIam6MqYaK5ioL2OoqpB4RQHxqiLiVcVEKjw0ue1k2x1UuXPoKfMQLM2nwGJAo9Jis2UfFD7kMvKNGvJ0SjRSKZkaHRaFmJb6BgoMSooMCjw6KblqMQaNFq3OjFYqOejz+R2gVdp+SopLqK2ppKqimOrqGgpyXRh0JqzmLLKz3Bh1JoxaAyqpEplIglB4MNsNNXrYHm9iJFCBSJCBJCMDlURy4GyJDKXGhEQkQyzM4PRYI3cX63llrpRXR1z8YiKPL45U88fFXP6Y1nPX6+bVSCU/rLLxnC+ffzwZ4N+uD/KfD47w7w9N87stL/9ytJz/PJzHn9NZfDlp5fOUki/GNHx5pIHPj7fQV3rf3ZSD/hWePrPNM+dO8tzZkzxzeoOn1pd4eDHFzfEYD6eCPDTk5cHBdq7HW7jW18yt/hauRuq4Eq3nXLiWM6FaTgXrOBuuYz/awPloPfuxJvaiDZwI1HIyUMd2oJYj3kMstlex6q1lpaOW+dYqkjUlDNWUMFpXTqKmjFRDJWONlcSrivC4smnMdzPcUEGsoohIZSEN+S5Ks2x0eFx0FGTT5M6i1mUlW69FpzWSpdPQUl1FhcNEoUlDrkGJW6fEZs1Cq9VjlEuQKDK/E7TRNkp3OEYsGiYaDtDXFyUS7MKdZUcsliKXadBpjSilKqQZ0r8qzAz5KziXbqa/xYNUIEQsEKISiSg0yBmtzeZiuIg7EQfPpvL54VIZ78y6+TBt4c9zZv685ORfd9v4j6Nu/tdlMz/otbLszuRGvoLbzUZeHivlxeUubk01ci15iO+nq/n5iIMPp5x8eryBr0608dFKKZ8cLubPp3z8eaOBwcr7QMd9Kzx7ZpPnTm/y/KkNnt9e43tHZ3l8KcWj6Ti3RkM8OOTlbsrLI0PtPDTUwSPJdm4nWriVaOVmvIUHEi08ONDGjUQrNxLN3Bps4aHBNm4m2tiLNnGyp54Nfw07oQZ2wo1sBus57K0m3VLFbEsV402VzLfXsNBeS7q1hkVvHZMt1aQaD5HuqGOsuYqp1irmOmqZaK0mUVtGb2UxgeI8fEVu/EW5NLkdGDVaci0mmgvcNOY7qXNZKLcbsOo05Od7MBtN5OoUiEQyBOLubwWdnTvLysoySzMpFibjLEz2MTcSpKWqgIwMOSqFDq1aT5nHjbfhECqF/Ovq21hXCVfGKtn02tlp0vJ81MDvpyz8ctLBU1OlXJusYH2onOtH/TxyMsjtEwGeOOHnRxu1fHHEw7+dbeGFkTyWO1wsBsuYj1bxdMLFf6zm8t/XC/jvWxX8L1tl/OfxIv6HzXL+uJjF/7zm5H/bLOB/3y7g/zjl4X/cLuKFsQIuhl2U2u9rPxXvXODJrTWeOnGE506s8ezGMk8fS/P0yiiPzfRza7SHJyZC3B0LcHesi6fGfTw55uXxYS+PDLXx5Eg7T4y0c2eojcdHOngs5eWJ0S4eSrZxpa+FM5FGdsKN7MVaOBdr5XxfO8f9dax21XE80MSKr4H1UBPb4RaOdTey6K0l3V7Dir+RI93NrHU3seRrYNlfz7K/nrGWanqrS+mpKKKt0E2wzEOozEN3qQdvUS6+4jyaC920FeeykhpkojdEqLmWusoKGqsOUWLTIRbJvnOb0umaYnZ8gtGBOKm+GMOxKCOxMIPBEOF2HwtDSR4/t83Pn7zOP754hw9euMP19SUeGGrmhd4cfjzfyC9P9fHzc0O8cW6YX93e4Kuf3OW9J07z3Okxbk01cXmmi2cWmnh7roKPFzx8PJfLR7MePpyv4pFIIbfDxTw21MATw/U8Ey/izZEi3hop5f35Bj5ba+STxUo+Xyrnq8Nl/OtGBf96so430xXs9eQzXGnBm6OnWK9D+5c+YytrL3D94ou88sRLfP/uy7z+5Cu8dvdlXrv7Iq888iwvPPQ9XnroLi/depzXHnqCN+7c5bXbj/ODW4/y6q1H+cHtR/n+rUd49dYj/OD2o7zx0GO89tBjvP7QY7z84CM8/8AjPHvzDs/dfIRnrt/h+Qce5enrd/jetQM9eukhnrjyME9dv8OT1x7myWt3uHPpIe5cfpgnrt3h8Wt3ePzqwzxy5SEeuXybO5du8+CFWzyw/yDXz93k6tkb3Dx/k6u717l+/iaXz1zj8u519k9f5cKZa5w9cZGzJy5yZmufU5vn2dk4z8mNc6yunWP16F1W1l74/71eeOl3/D+1UPoO9hi3p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png;base64,iVBORw0KGgoAAAANSUhEUgAAAHoAAABbCAYAAAC8qZF3AAAgAElEQVR4nOy7dZhc15mv213MXNVVXV3NTGpmZmZmZqjmbnVLLbWY2bLIkiWzZQaZQXYMwQnO5JyTzGRmEidzbsCUZBJb7/2jZFnO8Jw7k7lz8j3Penb13msvetf3rd9a+2k3N3E3f0r/vVNP3znc/tiN+GMkqaLr/7gMsbwL939LnfL/8zr/veX/k6A9bPVsa08jOqAegaQLgaQbgaQLoaQLgaQLd0k37pIuhFLXb6H080oEN+8Jbj7/7P6pmQg8DO10F+TiJna9I5C4ngskn/9uK8679a67uJuylBIEt9Xx2bPP6v6sLJutgbiABhLCanATdyP6g/yf3+titCYTN3E38x3JzLekYNZ1fKF8V/+6b7VJdNv77jevNQWZ+Brab/VvvCad5pwixNLP8wulXSi0bYT41TNak0lcSA2FSaXI1W1E+DXcGtvP8rqJu4kLrf0HYzdSm05ZUvk/6JdA0oWfby2hXs0MVmZ+4Z1/FWgvRw0H+5OICalhtSOZ7T2J9FVl0JZVzEhVFkkxxZSnlHJ4KIFTzmi298dj0nRhtjaw1JzG1s5kRmtS6a3IpDypDDdxNwvNKSw0pTFbm8ZCWxKnnNHMNqVRlFzCUkMmY9VZrgFrTKelOIve0lwGKrI5Px9JXV4e+wYSGSjN5dB4DHnJJezvT2KpKY248EoOj8dQm53PSn02w7WZNBfm0FaYS1NWEUemotk7FI+vvZGJhjRK48tvgd41FsO+4RiSo8s5MpKAszaTvcOxbAqoZ99oDHc6Ywjxq2O5M4mUqErOTccwXJNBW0EefZVpjJfn0Feag5u4my0dCTRmFxMTWsXB0RhyYsuYrMkiPaaUxoxiRmsyGanK4oQzipCQGvqKczkxtYljo3GMNaRSlugC2VeeRU9VBn2lOXTkFbhA16fSkFlEW0kW7UW5NGQVMlGZxVh9BtX5OYyVFrDeG8diRyKBtpZ/G+iapHJ05iZm6jKZb01huCYdrbyb2ZYUuirTqEwroSmriInGdMqycwixthMYVEVvQQEr7cmMVmQikrXTU+ry4KmaDGoLctjblcT+4Ria8wrw9Wrk6Y1g5tsTacwsvgW6vSQLmbyLgZoMltuT6a5KY7A4n9SIGkZrMvHyqaEutYypmgw2dyVweTWIzKgKenKLGa1PZ6ophVD/WoZKcxitT6evJp2O4hx2DsTRk59/C/REUyqtpZl0lmYxX5dNTkwlZRmFLDWlccoZRWtuEUPV6RwYi6Y0rZjhkjzG6lOJCqqhvyoNh66DoaoM3MTdTNek4ybuZrEzgQsrwQyWZVMSX0FSVClNWUWM1mQyVpPJdGMqelsjI1WZ3DEVQ0NWMbFhVRwajsNN3M1AZSa9NemoZV1M17jKjgysY+dAPLMtyYT519JXmsOWziQOT8QQFVFGTVIFg5WZRG0qJS2k7l8PWqLowKBzhaUAnzoc1mYs5haEkm6MpmbC/evQ69owGdqwebSgN7Qgu7lGhAXW4GFqxWpuwV3ShcXUipu42/W3tAtfeyM6fStxITW4i7vxdzRiszYhV3S68llaMJtaEEi68TC34OuoR6dtJy68Eq2mHau5BYmiA6OuHZu5BQ+PJqKDa5DKuogMrMVqaUGm7CAxvAqRtAurpQWLpQWlup3owFrMxlasFtest3o0I1F2YDa0ER1ShcnQRkRQDXpdOzZbI2F+9Wh0rUQH16DXt+FhakWi6CA2pBqTsQWJtAsPs6ss282r2dzMpuAa5PIuYkKrUGvaMRnasFpa8DC3YDY3YfVoxmJsxddRT4BXI3ZbI372RtzE3VjMLbfG2naznWGBNTiszchU7SSGVyGUduPnXU+YXz0CaReRAbV4mFtQaNpRqzr+9aD/lP57pf9PQAulXcgVnbdExT+V5IpOxLJ/v/K8XVC5S1zlyRWdCKVdX1CcIpmrPZ/d+5fadXu6XXj+YZ9E0i/W8Yft+vem2wXZ7XUI/0AI/tFBj9an0JJbiM3Uir93A2JpFx6WZjzMLUzXZiBTdBIeUs6OrlRiAusw6NvQ6tpQadrxtjUjVXQS4NWIu+RmmDW24i7pIsDR8IV6xhrTSY0rYaQim8r0YubbEtnams5IXSpDpbl0F+TjJu4mNKCWcwvhFCeW4e3ZRHZcGSpFN75ejYhlXVhua5tc0Ym/d8OtgS5JK+LwSCylWTkMlhRgt7iWnUC/OubaEsmKrMbZlEJVWsmtdjnr09AbWrEYW9Hp2rDbmhBJu9Dr29Dp2xBIugm8WYfVoxlfexNu4m4M+jbcxN2UphVxcDiW4vQC+suy6CzMpyI/l66CAsqz8xgsz6Ijv+CPD3qiMYnOggLs1maGqjOYqs7iqDOKmOBadvfFI1d0EhFaxt6eFPw8m5msTqetNJPS9EJGy3NZbEumMK2Altx8jgzHsdGXwGRjCofHYmjNKfq8nuZU5ltTb/0dF1VMXkQNHRVpTFbmUJlSeuvZVGMqBks9e3qS6K9Npzknn1OTsay2pnF0ytW2Pb3x9Fenc3gkjpFyl3IWKzrY0pFMsH81vWU5VKSWUJ1RjFzeRXtZBhG+9ZyZiWS1Ixnxzckx15hCaXohdzij6a9NozK1mJHyHMZrMumtTifC1sB0czJduUUcHNtEeU4uRfEV9JW4RKpE2c5aRzLzdS4xt9CYisTQTE9hPrFRZVxeCaUgpuq/AuhkypJLqcnLYf9AInP1GbSVZOOsy2R7bxxaTQcRoWWsNKcT6tvAWncCR6aiKE0vJCGwnpnWZFqKcihPKeHMdDQ7ehPpqcikJT8ff89mUiIrb4EuzcqjuyiPrJiKL4C2KLvYFFaFRPpF0K0ZxbSUZ1KbUchoRQ7xIbW0FGUzU5/Btp54+sqz6CrMI8zXJYSOzkTQkFlMWGAtNTn5tOQUoVB2kpFYxKGhBPzsTewYcE1GiaSb2IgKxquyOOmM4PxcNH016ahkXUzVZLC1N4ETc1H0FGSxozeR4eI8BioycZN08fhuP6w39+AnZsOpzyihqSiblvw8ugrzSUksYX9/IsPV6VRnFjBek/XHBy1TdmI1tSGVd6FSdyJVdKJSd+Au7kah6sRd7DpEsZra0Kg7kCo6Uao6Ecu7EEldBxMadQcSZTsDRfm31LtG04HJ0kRmZDVu4u5bqlyt7kAgca2TYlkXUoWrjrqcwlsnVTJFJ+4S19r92XO1xtWmL7RN4qrns76YjG1YTW24S7rR3nZfoerAampDqepEctv6L1d2Irh5VSg7kd1so0zReaufbuJuVOpOZIquW8/HqjNvlW2+WednfXYTd6PXt+Nx855O+w9V9L8bdGHFZvaduIvtB+6gvKWTkflt3H/1GX70o5/xd3/3wZ/S/49TZ8+Zz0HnlMxx7Mx5tu7eRU51NSs7drN930FOnb+LH/zwh/zud7/jX2c3uHHjBjduv3Pjxj+Z+49hv//97//YTfhPtcGRu24DXbrAyNwKjX19pFdW0TUxxcqOPSxs28lDjz3ON7/9LX76s5/y4Ucf8bVvfYu//NGP+PTTT75Q4K/ef5/LDz3C+OoGVx55ghs3bvDhhx/y6aef/pG6+CeDPwCdnDfNxqEjdI+Pk1peTVV3H13jc/RMLTDoXOL4ned5+to1zly8m6HZJZpHZjh997387ne/4+OPP+b3v/893/3z7zG+uk7L2DwdU8t8+NGHvPeT9/jlr375f50X/VeyL4COyxhlaGGV4uZWMqvrKWpuo2V0hsmVdfpnlti+7zAXLl9hdGGZnol5moen2X7oOB9+9BEffPABP//5z3nw6iN0TCzQOOSkdXyWp59/npWN7UyubuNb3/vz/3Ih/P8W+wLo1KxR+iacFDU3k1vfTFFTGw1D43RNLTA4t5nB2SWG5pbon56jd3KRgck5hhY2s7JjD29/+Su89vprrG/sYGB2mcGpBSYXVnEurdA1PE7n1Dzf/5//i08//fRPnv1HsC+ALiqawjk/R0FDEwUNLRQ2NNE0MMTE0hY6J+cZnFtmem0740srHDp5mmvXrnHp3vs4c/4C155/juMnT7CytoWu0Wn6xmfody4xNOmke2CIXucid993Px9//DG/ev99nn7xZV55860/Qf9Psi+KsdxR1pfnKW5uIqe2gaLGZnqHhhiemmZobomJhWXWdu9nx779nDp/jkcffZT1Xbs5d/ESh48e4eiJ4yyvrDDmnKNvYoaB2c0MTEzTOzhM/9QsG7t28+WvfpnHn36amdV1Op0r/NVf/w03btzgN7/5zR97LP5b2xdAZ2WPsDw/Q2NPFwV1jZQ0t9LT149zeoKxpQXGF+aY3LzI5h3rbN5Y59kXnmd6YZGV7TvYf+gQew/sZ3Jqmum5BUad80wurTE4NUfP8CiDU4ssr27lyMk7OHLyFItbNuicXubMlfs4e+/9XHzw6r9h+/Yn+7faF0BnZg+xeXmesYlRuoYGaejooqmtk6mpCXqc04wtzjO+OEefc4rJxVlmNq8x7JzjjjtPs2V9nYWVFUYnJhmbnGZkwsnsyjoTzjkGR8aYnJ5lanaB+S3bWVzfwcTSGt0zK+w+fpojZy+wcfAYX/vmN/n1b36Dax8Ov/3tb/n9J5/8i534k/3L9sXQnTPCwtwofcN9jEwM0TfQR19vL5POSVrGxpmYmWHMOU3/1CSDTifjC3OMTM+zvmOD0YkxpmdmmJiaZGhsnMHxKUZnlhmccDI8Mc3I+CSjsws4lzezuHU7k4trDM6u4lzbycTmDZxr29l56Cjrh45z+dHH+N53v84Djz/BI089yY0bN/jtb/+eDz76iLe+/nW+/4Mf3urAjZuHM3+yf96+GLrzOphfrWZ5ax2rW+tZWGpgxtnBzOQI/ePj9I+MMjw5yej0JJMLs4zPzzIxPc3swjzj4yMMj40wOTPL6OQ4YxOTTMwu0Dc8ysDYJEOj4ywurbKwtMzG9u04F1YYW9zC3Oo6C1s2mNu8lbktGwyv7GBq+142jp5i19EjHDlznhs3bvCVb3+Hx59/mf1nL/Lc62/w4Ucf8c43vsEzr73OXQ8/ytvf+DO+eBb3J7vd/mB71cDIVDGTcxWMz5QxNlHB4EATztFBpqYnGBobYWxiDKdzHOfMJLMLCywsLrCwNMXk1CAj4/1Mz0wwszDO2EQ/syuTTDhHGXfOMDM7y9raFpaWN7O2toX19e1sbOxg67ZtLKxsYWFljc3bdzG7bQ8DSzsZ37KX2R37Wdx9gG995zs8+fIrPPrsNS49fJU777mfF66/wdrREwxv2cfQln1MbBzg7W98kxs3bvCrDz74Lyvu/vYnP+GV16/zxDPXePdr3+DXv/n1f0q9XwC9KamS5t4seoZz6R3JZtRZTEdbM5PD/QyPjjAxMcLQ6DAjo8NMTo2ytLTA7MIUveNtDI10MzDSzvBIN5PTA3QNNjEw3cWEs58x5wATswNMz00wu7zE0uo6C5u3srCyhdW1LaxvXWdtbQubt26wumM/Y5t3Mbi8g5HNO9m8ez8Xzx/imSfv48XnH2Pj+GlWDx1nZtchxrfvZXR9H0Nre5ncOMS+Mxc5/+BVdp86x8WHHuW3f//3AHz08cd8+umnvPd3P+Nvf/rT/5SB/cfso48+5MKlO1heXSAlLY2HH72Xd969Dv8JkWhg+DbQQVFlVLWmUt+VTsdQHqNTZYyONzAxWU/fQDv9o8OMTY0yMTHM5MQI84vTOBeGGXF2MD7Zz+hEH/0DHQyPd9Iz0EnvcCdjE/30j7bTM9LO5Fovs1sGmVgYZ3pxnrmlZeYXllhYXGJlbStr23fiXNvBwvZ9TG/dzcTWPezef4ATJ4/x7IOnefqhszg39jOy9QCj6/sZ2bqX4dV9jGzZz+DqXibWDzC1cYjZnYdZ3HuMg+cv87Vvf5dDFy7z4NPPsuXoHey44wK/+e1v/8MH9h+3G/zF//gGzz73BK1dnfzNj/+CX/7qf/+H1vjpp5/y3s/eo6Bsy21HoGm1FDemUlSXSU1bNm0DeQyMVDE12c3wcB9dfb109/cwNj7I6GQPg84OxpcGGZ3pYmSsi/GxPsbH++kdbKa3r4XOgRZGRroZnuihf7KdjtFmBpxd9C92MLDQxeDsAEMzA0wvOlnfts6WHXtY3LabzTv3Mr1lFwsbezlx6hj3XjrF4/ed4pH772Ru5yFG1/czseMAY9v2M7l+kMmNQwyu7mN0ywEmtx1gcvsB5ncfYWrnUZYPnWLl4Cm2HT7N/N6jzO4+yl/+7Y//Qwf3n7Nf/vIXnDlziILiIr77va/yr/Xmf8uHofc/eJ/v/MWf8fe/+3uOnN5Ba38BgZH1n4MOiSknuyyFotoMqhqyaO4ooqOrioHeNpxjg0xNjdI30MfUXA8j022MTfQyNN3BzNIAI+NdjI33MzbWR/9QC109zYyM9tLT38Lk1Ajtnc10DrbSM95B80ArfeOdDDj76BjtoH2ok9HZAUY2D7GwvoXVjR1s3buPpZ172XfoMMdOHuPOM8e568JxVvYfZXb3YVYOnGB292G2HTvHK2+9w+TGISa3H2J29zEmth9gdpcrz+ZDJ9g4fob1Q3ew7fAdrB05w6tvf4Vf/OpX/y61/tEH7/PTv/3rf/L5J598wse//vifLeOJJ54kv7CYv7+5tMAXP+P+Y636u//nn/f8z04Yf//J79l/YoOC2gROXzzIxoE5Ktui8AmtvM2jk6to6cuhti2P/PJUquvzaWqqZXywi20rUzjn+5mdG2Z6voepmS6mnN1MzvYxNd/D6FgvI8O9zMyM0tPTQn9fO2PjfUxODdA30k59Wy2jEwN0DrfRPdRFx2A7HYNtdA11MTTZR6+zg8bhZnpme5nbusDi7m1s3rOHbQePcerkKTYfOMz8roMMDA+yuLaFpb1HWdt/jK0HT7Lr+FkW9hxjY20Lu1ZXWNh7hJ3HTrOw+wjrh0+xvO8Ei3uOsXH4TnaeOs8rL77IyZMn+f5f/tWtgfrwgw948cF7eP9Xv+LDjz66df9rX36XV557lp++97fcuPEprzz9OKujA3z00UeurR3w3l//iF/8758BN/jk0095/4P3/xEUN25NhJ/85MdMzy3cgnvjxg3ef//9m7lu8Dff/zbXn3mEH/7gB/zm1y6x9pP33uOT284Ubty4wccfu9r56e9/z59/9V2+9NrLfOUbb3Lq/BGKa1MprI3n1PmjDM1U4xNS9TnoiLgyyuoTaWwvpK6uhpbmGuYn+hkpT+fxE3v4xleuc+nMIa7s38buxUkaqooY6G/j4O4ljh9YY8vWOWaco/T2tLM4P8Xddx7l7LZlZmeGGZ3o5tD4ECd2rNEz1E5LTyuDwz1cOXuChYVROifbqBtoZNdEPzs3T9K32Eufc5RtqwucXZ3l6r7tOBcWWWivZbGnnZGxCS7t382hU3dw55mzrB86xfJQP6v9XfSOjXN5xxpnDh9i38nTbBw9w7nTZ9l64BjnTp3h4t51Nuamefyl69z49FN+8d5P+Jsf/RW758bZMznIl9/+0q1BvXz6JHPtzUy11vPOW1/i7lPHma0p55EHH+SjX3/M1197gYOL0xxbneW+Ewf54Q//J9/65jf59JNP+PFf/xU/+sF3+f43v8bR/Xu45/LdvP/++/z85z9naHyCQ/v3cPnSBfasrfDCc8/yja9+mR98/3tsDHaxc6Sbk85BdjtH+OSTT/jxe+99YQJ+66032DnYwZNXH+D604+zuaWcuqxk9hxcZPPGCCvzPWzpbKKnrY7u8RxCNzV+Djo6roamljzae8qoq69itq+S0cp0nFWZrHRUcmF2mMt719na3sD+yVH2LDlpqMijoyIXZ28L9+5aZvfqHH297Wwb7+GpPUvcvWcr2xYm6GyppDo1htnmCgZr85nuqWRlYoBDQ+0c2rpES18b3R11bB/qZtt4H0O9raz0tHN0bpIt3S3sG2xn79IUQ2UFjDdUMVBVyKNHd3P+zmOcnJvk6JEj7FjfytkdW9nW0cRIaQEbA12sLsxx+PgdzDfVcfX4HrYP97DUWMPG+BCvvPoab79yjfX+TvZuXWOptYLlmmJWx4dYGx/mf/2P7/DgyR00FecxWl/Fvp27qK+sojU7g966Cq6eOcozZ46zOjHCZEMFYxX5zLQ24Gxr5KlHH+DSxjJzrXWMVpcyXlVKeWYaP/nxX/GLX/ychoY6nK01dJXn0ZSfw0xtERP1pdy5Y5Wx8kJmaosZzk9jpbGUrz//FA89cB9f/sq7fPLJJ/zud7/jyh3HGcjP4NDiDM88+ADOshxmagqYWCpn2FmIc6iO3tw0plpLaO6LITKu5XPQoZtKaWnNo6GhisaGepydxVTkpFISH8FIQQpr1UWsDbRRlhDD3ulB7tu1maXpMeKCffG1e1EcH8P61BD9fW2MVBayo72WzX0dTE+N09TWRGFCFKNluVSnxrHcXEZ5cgzrdaUsD3SxeXqYytRYBirzaWuoYWm0n/qsdHrys1kd6GX75Cj1bUN0VNZQXFhJW14Om+sr2NnXzHJLCU1lxVRnpdFbVUllQRUN1Y30900xMzbDxSv3Mt/WwHh5Ic6mekoTExjr7OXodB87hjoZKM2jKj+bsbZmBspKqM4rYqamgkPLYzgb8uhpG2SxuZarR/fw0B0HKM3JZKQwi5n6KkaK8+hp76enoozq1CROH9jNgzuXuGPHZtpy0+ivLqO3opSBglz2jLVxfKqJ5x69Qk9PD12V+Sx3VbEy2sJwcSab6wsZKM5mtLqEscZ6qpKiac5NoTErhZbcJIwGA701eZRnxbG+OENRTCRtdfU8+shVuktzWOxpp6I5jY7RRMYmGsiKCqC0MJWOwTQCoyo+Bx0cWUppaQaJKWnozN74BYRSkp1GRXosLbnZrDZWMtLeRFxYLEWJ8QzkpFGcmoSzMp/p+jKiQsJoaeunrqmRjJRM1kbHyChsxREQQWBoFNk5RZQXFZKcmktJWiL+fqGMlRdRVlhCXXkhDrOJ/ORNZEeHMliWRV5WPpl55TT3zdDcs0RIQj6J2eVEJuSSkVXMTGcr/bXlNGUlkhcbw1pLJf7eIdj9Eymr6SGnrAPfkEwqyqppLa+gqaaO0qo2wuPziInLZKQ0j8rEOLJjNhEWm0laQSM1zSP4hiWRm1PKXE89g/mpNNa20lGQw0RpAfONFSyt7KYhPZmu4nymWxpJyyokLCwCP28/igsLmSrOY89IF8UZORTEpFFSWEVzYxsTreVMV+SyubeeoydOsXW8g/nqXAYq0xmuzifS206AfyBtLT00NvWSEB6Kj6cXWelZVKTEYdNrmW0upzYlktzUBOIScjDZg0jKq8c5t05YdCY6jyCikjLIyi/CaHagNPmTV1SAd2DDbR4dWUZZdToWT2/cpSoqUyNZrEllqjSejsY2xkdmObs8wJmZJppKimjOz2N6bpXapE20F2SQkpqNf1Qy1qBoTN6h1LZPkV7ahs3hh83Lj+iEPAorewiLSkRnsqHUGKir7GC8dxw/Xz9UKj1Bvt7EetsojI9Bb/XDwzeCkoYhIuLz8AqJxyNgE37hyfgExTHQO87E7FbSNsWSHRfHbG0hRrMPOksYcSmlBEVkYfAIw8MWjKd3GHEp5ZTUDeEdGEl0bDIj/UMUFFUQFh6D3S+apKwKErNrMduC8PQOpamulrXZOQY7G2hraKIwq4DSsk5mlvcQEr6JsvJ6JronMXp4oTNaSc8qIDe/jJW+Vg6ujuMbHEfSpmTSsvKpaxlmdaKDkeJUyjITuHjhImOt5TSnRlAWFYCX3Rt3kRypXI/N7ktZeS2+wSl4OfwJDAglICAUq9VOb0kO06VppKekE52Qi87kICqjmciEUnSWQORaL8RKKxZHOIExeWj0Fjw8fZGri27z6PAKYuITkCl1SOVqGpODaUkNZaIkjpGmWkZGV7m0e5mDfSXU52dS3zpEYVkDERFR1DV1U1JWx59963tExGdg9o0gPLmU6s5phCI5Upkai82P8uZJPL1DUGiMSBVakuJTufv4JUJDowgICMHX04FSpcNsMOPpHYTS6CA8LhuLdxhmRygGzyA8fCMx2QIJCY6jrb4bm1cA/kFh5GfmERgchcESiMUejdm+CYXGgcbghcHki5dPJOGxeeiMDhy+oSSllhC+KRWd0YFa74WHdzgeXmEoNJ4oNDaS0kpYnN+GWm8nOauc5uHdTG5coaq2Ey9HAEUFdXRWtqLWmlFpPTBb/QgNi+OlZ+6mr6sBpcYTpcaMzSuYprZeIiMjiQ8JwtsngObmBtIjIygLCyQxNBC9yYZUoUUsURAcHEF8QgbegQnYvXwxW+zYPH2IiklmqKuTsaoCSqvbUKn1KHVWvEMzkKs9EcvNCCV6RAoLKmMAHvYAHL4haE1euEuyPwddU7fM+QuHEUkUWAxGauN8KY500JkZhrM+n5aKZq6cPMhGex6D9eVcuHCRsLAIkjOKCYzIRGPw4itf/yYTM8vo7EHYg2LoHN2MRKbGwycC77hKEjIq0eitKNQGhBIlBqONC4fPkpORi0Kpw2KwEBvoS4ivDyarLwqtDZ3ZD4NnECbvULQWl5crNDYMHgH4+UWh0VsxmO1ExqQQF5+K0SMAg0cYBmsEMrUnWqMXKq0NvcmH6LhCNDo7FpsvvgHh2B0BaAwOdGY/9GY/9BZ/5GobSo0nsfHZPHbvfdgdIYTG5jC4dJaJtTuJjE7CYLRRm5hHQlAESrUBpcaCzuhFZEwGb7/6AHa7H2KZCbFMj0LtgX9ACJ6+kZg8vPH29ScsJJCa1GgKN/kSHRrkgixTIxBICY+MwT8gFJunLyazDb3Bgo9vIHHxqQz3jzIzMYvDJwiz2Y5YYUCmsiCSGRFI9LgJFAjlJlQGHzQ6Cw7fEAwmB26i9M9Bp2X10dFTgVAkw8uspyHJn9wQGzVxvrRmhJMZFs2lE0fY3pZLT2kmY0P9TIyNI5QoUWqteNj92b33MN4xYRwAACAASURBVGKZHrnBjsriQ2ZRAzKFBrnagn9yC5Gplag0RtQ6EwKRDJlCw1tvvktbUwdqtZ7kqAiCfH2we5gxGsxo9VbkWis6qz8m71BUJgdm79BboE2eQah0FhRqAwHBEQSFRKI3eaMzB6H3CEemtiNTWTBafNEbvSkqaSI8KgmD2YG3fwhGiwOt3kZoSAxl6TmkxKbg7R2K1uBNRlwC0cmlmO2R+ATH07d0lvreVXz9QjBZvBgqrcXT4grbIqkarcGLyJg09u6YRyI3IZGbEIi1CMUaTGZPzFY/1BoDfv4BRIUH012Zw0JTBjaLFZFMhbtIjlyhITQsCg+rFwaTFbXGgNFoJSAwFKPJRkJ2CxExGRhNntg8/dAYvNgUn4ZQZsRdosNNoHR5tM6OXKXH7h2IxeaPQHybR2flj9HT34xYqsDHw0RTcgC5wVYqYrypSfBnYdrJnuUFVhoyqUyOxN1NSEt9Hf19AzS3D3LpnkfYte8oIqkWqcYDtcWXpGwXWKFYjsbshXdAFJ5evsiUWgRCGRqNkXtOXKCnoR2r2YOiqEB2T/VSmJdDoK8vMqUBmcaCzuqH0RGC2uKD0SsEpc4Tg8Ufoy0Qtc6CXKXHxy+Y8Kh4dEYvdCY/9OYgZCpPJAojcpWZTTHJzPT24eMbisnDh4aWTvyDIvDw8MJktJMftYn8mBiMehsKtQf9VSUkRMQgU5hw+EfQPrGb/KoBHN4BeNp9SQqPRqe3IJaqEIoVKFRmQiPiGB/uQCIzIZEbEUr0CCUq5EotOqMnMrkGrc5AYIAfubFhVCcHotebEEoUuAlleHr6kJCQgsnsiVZnwubpjdFkxcvui0ptJCYpD73BA7PFjtXqja9fKM0tnYhkRtxverRIaUGqNCOWqwgIDicwZBNiRf7tBybttPbUYfMyYTcbaU4JoDDCTmm0g7rUcGYnZ9i9ZQsLtekUxQYjEIjpbGlm/94DXLznYd5859u8+c7XkSkNSDQeqEw+RCXnIFXqcXcXI5WpGCjNpz43E6FYhrtAgk5nojS3EH/vAPQGM8115TRmxbO5o4b0hDhEUjVynRWdhx96exAaiy9mRyhqvRd6ky8Giz8anQcmixfefkEEhUahM3qi0jlQ6RwYDN5otR7IVUYSwyPoLSnAaLajN3li9fTGYLKh0ZpQ6TxRam2oDV7I1VYkciMypRG1zoZUYcRi8ycsNofgKJdAspg9yY/dhFR+M+SK5ChUFmIT0xjua0QsMyCVm5HKzQjESmRyDVnZecjkarQ6A8EBfqRGhlCW6I9SrUMgluMmlGH38iUpMQ21Wo/Z4onRZMVu98Vm9UYsVWKx+qJSGzCZPTEYrIglOoRSI0KpAYFEj7tIhVjpgViuw10oxe7tj8FsR6q8DXRCcjcNLdWoVCo8DEba0oMpi/KmNMqH0oRgEhOTCQ0MYLU5l9L4YIQiKTMTYxzcf4gr9zzEs89f59Sd56nNSECt90Bp8kaqNCKWqRFKFCiVanysNuRKHSKxHHeBBLlCg9FsQyJVojNYmBzrxTnWRXlqHC01FRh0RqQqM2qjFwbPQErTsyhMz8PPJxSDxRW6mhobaKirRaUzodIa2bNtjYCQaJRaOyaDA5XKgEprQq0zodQYUWoMmC12TGZPjEYbfp7eKDQeKHV2lForMpUHIpkeqcKITGlCpjShN9kRKzRojVa8fQJR3RSTUoUOiVyDQKxArfMkNiGN7PQkJHIDIqkOd6H8lhjV6Y1IZSp0ehMRIYEkhgVTlhiEXKHBXSzDTSTDYPRgoa+L+vxcDEYPDEYPPG0+2O2+hEXEUFBUgcXihZeXH3KFFoFIhUCqRyg1IJToEEn1SJQeCIQuR5LK1UjkaoTS20J3VGw9AwOt5Ofn4C6UUJMcQlNSKCURXiT42xCKhMikMuZqM0gJ88VdIEal0pCVlUl9fSOJSWnIFFraygoJDg5FbfFFpjIjFMkQSRSI5SqEUgVypY68qCjEYjlyhRaj2YZYpiIuOITl+RE62hopzs1kdKAHudrgmiwKIyqDF7Eh4QR62rF6eKPS2VForFjMNgqS4lDrLeiNHqRFRSFVmJCqrciUFiRyLSqtCbnKBVqu0mM02dDqLWh1JjwtNlRaGwqNBYXaglxtQaE2IlUYb8I23gIqUWgwe3ih0hlRqA3IlDokcjXuIhkqnR2VxopMrEEs0yOS6hCIVQiEMqQyFRYPG1KZCpPZSmx4ABH+DtIjfJDKVDdBSxGKpBSnZzBYmotKo0enN+NhdeDw8ichMZXCwnL8fEOxWLyQK7SIpWpMHnaEMh1CiRaRVI9S54mbUIq7SIpQLEcoVSBV5t62j46oobmthPq6MgQCCelhQQxnJ1MSYcfXpEYoFCJwd6czOx5Pg5HksFDc3US4uYtxF0gQieVIFWrSoqMJDQhArrchVVtwdxcjEssRixWIpAokMjV+VisymQqt1ohSpUOl1qNWaZge6yc+NpYDe9fYt3sLcqUeudqEWKZFqbOiNnsjFClQqC0oNFaUWisqjQGFUotOZ8Zq88LbLxirpw9StQcKtRmpTIVSY0Cq0KFQG5ArXaA1WhMarQm9zoxKY0GlNSNX6JCrTXh6eyNVGJDI9UgVOgRiBWKZGpFMTUBwKA6HN0qtEZlCi0yhw10kx2qyotR4IJVqkMj1iGVaRFItQpECqUyFp92BWKIk0NeXzLBADBo9PnYHQXY77iI5biIZQV7eZCYlEB4VQ0BQGN5+gfgHh2Px8CIzPp6ixHgsZjt2T1/UKj2+Nk/yCzLJyEwmPjGGnE1RRIaE4S6Q4O4uQSiSIZGrUGoKPgcdE9dIR2cZI321CIVS9Co1EV5WfA0aRAIBYpEIoUBIsMOOUq4izNuBu5sIdzcxbu5ihCIZUoUahVKLWGVAqjEhVRlxcxMhEitwF0oRSuTIlRrEEgUKpRa1xgVaozEglSrJyUynrKSQU0d3cubUQcQSJVKl0bVWa8w3QctRqs3IVWaUGgsKpQ65QotGa0Ch0eMfFIbDOxC5yoJcZUYmUyNX6ZEqNChueqDe6IFCpUOl0qNU6lCoTCiUBmRyDTKlEf/gUKRyHTqDB1KFHoFY6QItVWE0e2K1eaLWGJDfLFMglCGWKFGqTYhlasRSFWKpCoFIjkDk8mgPqyc2TwchoWF4OxxIpSpXv25GBKFYjViiwebpS0h4NP7BYYRHxxIdn4yHzUGMvz8qpQ6rhxdedj+0GiNms5WikgwKi7JoaipnoLaI3Nxc3IQy3N1ECCVyZAo1JmvZ7f+pMciB7eNsLPW6oEnlaFQKhO4ChEIhQqEQpUKJXKFDKlMiFMlc3uwmxt1dhJu7CIlMjViiQKn3QKI2IZJrcXMTIpYocRdIEEoU+AUGI5GrUan1t5JarUcqU2GzebJ5cZIje9e4eO4YKrUOidKAQKxCpjKiMTlcwkdtQqrQI1casNocqJU6dBojGo0Bg9kTuUKHTGVxhV2pCplCg1imQqrQIJIoUWuNyJVaZHI1UrkGicKAWKZBLFEikWuITUhGKtPh4emNWKbBXSRHJFUhECsQSVSuwwqVS2vIlDqEIjkisRylSn9zT+yqUyByrdFKlQ6tzkh4RATevr7YPB0IhHJkStPN8qUo9Q4Ueh+kaisR0bFYvXyITUxhU3wyVpsDlVKHTmPCZvXGy+6HyWTDPzCQ/II0MjOTaGiooLevjazSauRqPW5uQoRSBTKFBu/A2s9BJyU10NdWQF5GLAKhjLCQQEL8bYgEQqRiCSKhCLVShUiquyWo3NzFuLuLcbsJWixRIBCIUerMiBVGhBIlbu5Cl/hyFyOWKEhISkGu0qJS61EotShVOpRKLWKxnMT4WLauTnJw3yp3ntyHl8MXkUKHu0iBWK5Dpbe7tjJqMxK5DrnSgFiqxG6yYDdbCPd2IJHpEYhVSBQWV+iVqZDK1SgUGiRy10RUqHTIFBokN7dGYpkOoUSF6GaIlim1iGWuNVkk1bpElUSJu0iOUKxAIJQik2tc6+/Nq0AoRanWIVGoEUuVKJQ6RGIFMrnm1sSIiIxArlRjtdld76psiGV6xHIVUo0nSqM/IrkHfgGheHr7uTw6NglPu68LtNaEp80Xu6cfZrOdgOBgMrMSyMxMpLaulP7BLi5evkh9YzNubkJEEgUKtQ67b93noB3+5SQlp+Dl7YubQIyvXwCpsUFIRELUSgVioQiFXIZMaUYkNyC+uUVy+wy0mxCBUIqbuxCpUotIrkcoluPuLkIgcuUVimSkpGW4Oq/SI5OpUGsM+PsHIxbLaKqvYHl+iF0b8xw7uJ3E5GSEMvXNgVYh11gQihXIVS5PkCl0BAaFYtDo8LbZCHM4EEp0CMUqJAozcqUJjdaIWKrEw8MTsVTpWrNVrmNeiVSJSqNHrtQjk2uRKzToDK4DCrFUjclsRSTVIBDKEYhde113kWvH4ArVemRyDe4CKQKhFLlCg0SmugVYKnMtZSKxy+N1egMms5XExHiXp+s88Q2KwcPTgVLvRXR8BsHhsQSFRmH38cfbP4i4xDR8/YIRCWXIpCqsHg7snr5YzJ74BwaRkhpLVnYydXUVDAx1s7JlGzGJWbi5CxEKJag0emyOms9BTzpP89bbr2P38sbNXci+/XvISQ5FJpUQFhyAUCDAbDZhc/gjkukQiWWIxAoXaDchbm5C3N3ECEUSl8fLNbgLJbi5ixCKXDNeKJJx/Y3rWG1eyBUapFIlWp2RrKwc3N2F1FYXszg7xLa1GXZvX2J8fPTztU6iQqY2IhBKkSr0rlArVVNSUoJKqcXf4YOXxQOxRINMrkMq0xMSGonBZEYiVeHnH+QKtQoNSpUOiVSJUW8kNSkRHx9/1BoTnnYHOr0Hvn6BiCRKlGodGq0RiURxczsjw10oRW8wIZEqEUtcQstdIEEmU+LtG4BEqkQglCKRqhAIpYgkSgQ3xapQJMPL4cfRo0fw8vYnPjEdmcqCTu+BRm9CpTWjUBvRGyxY7d5YrHZCI6IJDo1A4C7GzU2MTKrGZLJhMtrw9QsgOiaK3Lx0ppzj9A904Jydprm1DTd3IYKb5xdq3W0fNTZ2PsKHH/4Ssdi1Pr/xxiuU58WhkkupqylDLBCQmpJMdk4uIrHCFY6FEtzdhbi5CXBzE+DuLkIidYVGkUKDSCJ3ebpIhlAoRSSWc/z4MQICglAotS6PUutYXlnCZPIgLy+N8bE+Jkb7aW9toLSsBC8ff4QSJSKpGqlSf2tdFEuU6A0epGdk4HD44OlhxcfuiVqtJyQsHKPJitFgwdPTE43GgFqjvwVHJldj8/TCzz+Q9Iw0PO0OcnJzaW5rJjg4hE0xsUhlKsQSBQ6HL3qDGfnNsC+VqW49U2t0yORq3N3FeDl88PMPRCJ16ZfPwApFMkRCGUKhGJFITmx8Is2tbWTnFLIpJh6RWI7D2xeLxYrRZEFnMGE0WfDzD0atMxEaEU1sQjIqsRi3m7scjc6IyWTCzU1EaFgwuXkZtHW00NHRwMbuDS7fewWdzohQKEEiVyJV3La92r7zKj/7u58QFByM2WLjS2+9Tk15HmqFlN6eDkQCESkpyUxOjSOTq5ErVCiVqpughbi5uePmJkAsUSBX6/ALDMVq80QgcClykUiGWCInMCiIhIQEzBYP10DJFKSnJlNZUYbFYsFhd2A2mvD28SUzJ4e4+Dhi42IJCQsjOSWVsrIyUlLTqKisoLyinJGRIQaHeujp7aCzo43BwT4WlmZYWpljcWmWpZUFpqYnWF5eYMo5wfz8DIvL82zdusL6+ma2bV9lfdvnaeu2VXbs2s7k9DgDg304nRNMTI7Q399FW0cLJWXFZGZmuM6soyMxmcwYTRbsXg6UKi0ikQypVIlA6Oq3QqlGrdEhEIgQCsUo1Xo87T4Ul5ZTVFyESCynsroGLy9vzGYrOp0BlUZHQFAoKo2e4NBwomOTMMslN0WvGL3ZRmxsPG7uYkLDgsnJTaehsYq29gYGh/qIj49GcNMJRTIFYlnO56A3r93Ln//FtykuKaC9o4Mr91yktroYuUxMREQ4AoE7ZpOJ+QUnkRGh+Pn50dnZjlQqxd1diFarw81NgEAoQSxTEpeQTHJKMjZPT5QqDQ6HN2KJlJDQUErLikmI30RdfS31jXU0tzQwPTOJc2aK4dFBpmamWN68yK49O9i7byf79+/iyNH9HDt2kOPHD3Hy1FFOnjrK6TtPcObsKc6cPcX5C3dy8dI5Ll+5i3vuvcSlu89z6e7z3H35Alfuuci9993NAw9e4eGr93P1kft4+OF7efyJh3n0sQd56OH7ePjq/Tx89X4eevg+HnjoHu659xJ3Xz7PXRdPc9eF01w4f4rz5+7gzJmTnDx1lCNH9nHgwG727t3B1vUV5uenKCjIJy4hnsSkBMLDw/CweuLt7cBkMiGTKZHJlPj5BTA+OU5jUwPe3r7IxFJy8nLRaPUYjGbUGh1yhQpv3wAUCjXBYZFExiRg1aoQCV2iV6kxkJ2djUAgwT8wgMysFNbW5qmtq6Cvv4OC/PSbk0KAUCpHIMn8HLRz7hxvv/0Gd18+z54921heniEyMhSRSEBGZhpSqQSlSkVdQw0FBXmUl5fS0FhDbm4mEomcyMhIBAIRWr2ByOhNFBQVMjg8wJRzkpbWZlbXltixcxvbt29h/4E9HDy0l+MnDnP6zuOcOXuSc+dOcvflc9x3/91cuXIXV67cxT33ugDd/8AV7n/gCg8+eIWHH76PRx97kKuPPMAjjz7A1av38uij9/PYYw9x7bkneP6FZ3j22pM89fRjPPPsE7z48nO88NI1nnv+aZ5/4RmuPfcUzzz7GM8//yQvv/QML774NM8//xQvvfg0r776PC+9fI0XX7rGiy89y0svX+P555/i2nNP8sILz/Dcc0/w+OMP8+STD/P44w/w4AOXuOee89xzzwXuuniGC+dPcvqOwxw/upeDB3axa9c627ZvZm5umt6+bhoaa+nobGN0bIji4gIcNjsKuRz/gEAkUilGkxmNVoeXwwdv3wCMJgvRsfGEhkfhbdCikkhxcxMjkigwmz0QSxXYHQ4yMpPZum0zpeUFtHc0ERAYiFAkRiyRojOYEcmyPgc9MXUHr772Eo88+iCnTx9nfX2JoaFOTGYztXU1hIYFY7ZaKS0rY2PHFta3rbJt+xrzC07GJ0fZsm2V5c2LrG1d4cjRfZy+8yRnzt3B2fN3cPr0Mc6eu4OLl85y9+VzXLhwmiv3XOTylbu4/4ErPPTwfTz+xFWefPpRnr32BE889QhPP/M4Tz71KM88+wTPXnuSa889xbXnnuL5F565BeLV117k9esv30pvvX2dd7/8Jd5481Wuv/EyX3rrNb729Xd56+3rvPX2dd5+5w3eefdNrr/xCm+9fZ033nyVd959k7ffeYO333mDN7/0Gm+/8wZvvPkK77z7Bl/+ylu8++U3eevt63zlq2/x1a+9w5feep3Xr7/My68+z4svPcvzzz/Fs88+yTPPPMqTTz/Ck089wmNPPMwTT17l6iP389DD9/LgQ/dw/wOXuevinZw7d5IzZ09w7PhBduxcp66uiqysdEKDgzCbLdjsdnz8/JArVMQmxJOWkU1oeCTJ8TGoVK6vfiaLDaPJA73JA7vDQUxsBKtbNlNdW0n/YA9j42M0NjcSn5BA9KZNGC0Vt6vuO3n9+iu88OI1HnnsIc5fOM3hw/tZWJxl1+7t7N23gyNHD3Ls+CHuOO0KmRfuupNLl85y5swxzp07yfnzJ7nr4hkuXTrL5St3cd/9l3jwwcs89PC9PP7E1ZvpYZ56+jGeevoxnn7mcRfI557iuRee4aWXr/Hyy9d4/foLvPb6i7zy6gu8/MrzvPjSNV559QWuv/EKr73+EtffeJXXXn+Jt995gy+99Tpvfuk13nr7+i1Qb7/1Kl/9+jv82be+xje//XW+/o0v82ff/Arf/d43+fZ3vsH/2917hbd5nWubANEr0QsBgiAJ9iL2XkAABIhCEiBBEuxgJ0WqsEmUREmkerElW25y3Fsc27HTnNiJvb13iuNuJzvZ5d+zp/3XNTMHczxzes8BFVvZsTNzPAfP9aF8IA5uPM9a613f9/LTz37Pp599yMef/I5PPv2QTz/7PZ9/8RGff/ERn336IV9++Qmfff57/vDHz/j8i4/57PPf8/Env+PLP3zGZ59/9PUP57e/+4Bf/+Z9PvjgXd57723ef+9nvPf+2/zyVz/jV++9zbu//Cm/eu/te0nzNr967+f84p2f8It3fsJPf/YmP3zzVb7/6gu88OLTPPX0E9y4cYX5hRnGJ0YZSQ3T0NiAM9tNfkEBsd4o1bW1ZOfkMTYxwVR6mqrqGlRqLQqlmnPnz1FWXsH61jqvvvYqzz7/DI89fofHn3iE9q7tb0AfPX6Xjz7+Lb/57Qf86r1ffD12vfL9F3jp5Wd54cWneenl53j5led58aVn+OFbP+CtH73GT376Jm++9Sqvv/Eyb7z5Kq+9/gpvvvUab/zw+/zoR6/z05++yds//xE//8WPef8f3uUf/+k9fvHOT3j/H97l3V++fRCR7/+CDz74Bb/+zS/59a/f48PffcBHH/+Wzz7/iI8/+R2/+/Cf+PWv3+e999/h409+x6ef/QXOx3z+xcd8+eUnfPWHT/n8i4/44stP+Pzzj/jqD5/yxZcf89kXH/PlV5/ypz9/xR//+XP+8MfP+fO//IF//2//wr/9+5/44z9/wZ/+/CX//Kcv+fyLj/j00w/55JPf8eVXn/LFl5/whz9+ce+HcvDZr/5wAP/Tzz/i408+5Pcf/YZPP/s9X3z1MV98+QkffXKQCH9JlIPE+M3Xr/3mtx/w/j+8yzvv/oyfvf0WP/7J67z1ox/w5luv8uYPX+KN11/k9R++zOtvvMJzLzzFU08/wVNPP8bdu3d49LFb3Lp9g1u3r/PYEw9z6/YNrly7wKXL+1y/eZVAsJudMyd58803eP2Hr/GD11/l1de+T3f4vnuvyg6dINp3mXDvJXqiF+gOnycQOkeHb4dO/yk6unZo6diiw7dDu/cEnb5TdPp26Oo+Q6DnHN3h8wQje3gDpwmEzhEInaOr+wz+0FkCoXOEohcIRvYIxy4S7r1EpO8y0b7L9EQvEO69RCh6gVj/FWLxK4Qi+4RjB88jfZeI3ju3b+A6oeg+vfErRPsuE4tfpTdxlXDvRWLxK/edf4lI3yV6E9foTVwjkbxJYugmA0M36U1cpX/gOvHkDfruHWPxq8TiV4n0XaJ/4Dp9A9eI9l+mN3GVvoFr9A9epzdxlWj/wXdG+y8fvB+/SrTv0r3vPngt2neZSO8lwr0XCfdeJBTZIxg+T3fPWXpiF/7qnGB4j1Bkn1BkH3/oLL7uXbyB0/iDZ/H6T+EP7uL1n6aj6wSdvh06fado7zpJu/ckbd4TdAXOfC1/zzm8gdN4A6fxBc/iC56lq3uXrsAuDvfaN6DtjmHMlgbKSiMcKgvT0TRMsH2Mns7xe5r4+nG4c5yod5KYb5po1xTRriliXdPEfNNEuqb+RlFfmogvTU/XFEHvFGHfHD3eNIH2McK+OYLeNIH2Kfxtk/jaJ+lqm6CrbZLO5lF8bQfPva3jdDSP0lI3SGvDEO2NKdoah2mpT9JUO0BDdZymmgRNNXEaq3tprOqltiJMfWWU2oowlcXdlHq8lOa3cqjYT2Wxn/JCH2rt8Lc2SbVmzTM4sMngwAaDiXWSiXWS8ePfqP8YyfhxhvqPMtR3hKG+Iwz3rTHUt8pw32GGew8z3LvCcGyF4dgyQ9FFkpEFBiPzDIbnGQjPkgjNkgjNEO9O0x+Yptc/Scw3QbRrnIh3jB7vKKGOFHUVYQz6GoKRI7Q2DNFcn6SpbpD66gS11XGqDvVRUR6jsCiExdqMXFGGICMfQUY+ElkRYtl9mxqOLB+jff2MJgcZ7ouRnhxjKT3B2swoR9IpjkyPcHR6hOMzoxxPj7Ixc0/pUTZnRllPj7KeTrE5N87N3Q1+/MqTbC1MsD47yrF0imPpUTbmJtiYT7MxN8Px2RnW0uMcn5vh6GyapfFR5lPDzI4MMjMyyMzwAOmhBBPxGBPxXtLJODPJBJPxXlLRAKOxMBOJGA9ePsP64jSpaDfJYCdDIS9DoU4Gu9vp72qkp7GU5rIc2irzaSzNpbUyj56mQ4SbKgk1lGIy9n8r6ILiZS5e2OPShX0u7e9zee88V/bOcm3vHNf3znL93O6Bzp7mxu4pbpw9yY3dbW6c3uTm6Q1unNrgxs46108c5/rJo1w7scbV7VWubC1zeXOJSxuLXDg+z/6xOfbWZjh/OM3uyiSnlyfYWRzjxHyK7bkUGzMjDPd4ybJYWJ0YIT2UYHIgzli8j5HeKAOxMP2RINGQn5DfS8DbRmd7C3W1NeTn5WE2WxDL7pt1V1WPMzc1yZHFRQ7PzbIwM8Xywgwr82lW56ZZnZtibWaC1fQ4C6MJZpJRFlNx1iaHWZsc5sjUMKsTg19rZWKQw18rycrEIMvjAyyPD7I6NcrS6CDntzd54MI+RxfnGYr1kAx3MxwNkYr6SUX8jEW7GYsGGI34GenpIhX2MxLxkwr7SYY6SQY7WEjFGAq2MxBoo7+rif6uJuK+ZuJdjcQ76ok0VxJrraG3rYZYSzXhpnJC9SX0NJQQqi/CZPz2hufO7HFW08NsLqc5tb7K2RPH2Tu1yYUzJ7i0d4Yr++e4sn+Oq/v3wO+f5ubeaW6d3+HWuRPcOrvNrd0tHjy9yQOn17l56jg3do5ydXuFK1vLXNlc4tL6IhePz3Ph6AHsc4fTnFmZ5NTSOCcXRjkxn2JrNsV41I/VbGLn0klmhgeYTiYYT8QZjfeS7I0Qj/bQ29NNuNtH0OfF722no62VlqYm6uvqMVl77wc9yvjoEOnpCWbmpllYmmd5ZZGVlQVWluZYXphhcXaK8zvHOH9ylfGBUUzeNwAAIABJREFUMCO9AVJ93SyMDbA0OcjyxACLEwMsjCeYH42zkOpnYbSf+VQ/88O9zA33MZOMMj0QZizSycWdEzxwYZ/tI2scW15kMNTJUM+BhnsOQCaD7QyFOhgKdTDY3cZAoPXrY9zXTG9HPf3eRvq8jfR564m11dDXXkNvexW9bVVEm8sP1FJOpKmUnoZigrUewg1FhOoKMBl6vxW0SBZCq1Zi1KnJthkpz7PTUpFPqKmCZHcLMwMBjkzEOLUyxtljM5zfWGJ/c5Fzm6tcOL3Old0trp09wY3dE9w8s8XNMwfAHzh9nBs7a1w/uXoAfXOZy+sLXDw2x/6RGc6tfgN7Z3GM7fkU0/EgFpOBlfQMsyODB65OxhlN9DMUjzHQe+DqSNBPT6CLgK8Tb2cbra0tNDU0YrbddzdlQ+dhZlYPM7+8wOxsmpmpceamxpibHmM+PcFcepz0xAjp8SSz4wPMjSeYHx9gbizB3Gic+fEE85Nx5ifiLEz0Mz/Wx+xojJnRGOnhMNPJHqaTPUwNBBnr9TMS7uTyqZPcvnyJo/OzjCfjJALNJIOtDASaGQg0k/C3kPA10+etp7+rnoSvgYSvkT5vHb0dtfR31tHfUUtvWzW9bdWsTcVZm4gSaykndg9spKmEUEMh3bUe/DV5eCtzCFTnEazNJ1Cdi1Ef+07QGrUCjVqORnUgrVJGplqGXqNAp1agV8sxauTkmLXUeuz4qvIJNRQRaS1jKNjAzICPI1O9bC0Nc3J1ip2js+wcm2d3fYnzm4fZ3zzMhY1l9jeW2F9f4MLxOfaOzXJubYbdw9OcXp5kZ3GC+WQEs0HP0bUzzKWGmBkeYCqZYGwwznCil8G+CPFoiFhPNz3dPrr9Xrq8HbS3t9HS1IzZ1v8N6PUzz7Fx+TK//fOXPPLWK+w98ygnbl/k1M2LrG2tM5VKMjGUYGoowUxqkHQqwWCki/7uVgZ6OhhP9jA91svMdJz56ThzU3GunD/C3FQvM2MxJlMRDqdjzI33MRYPMBzzcmX3FI/euM7u5lH6Qn6inTUM+ptI+BuIdx04tK+zlnhnNYmuGvo7q4m1VX3t1lhbJbHWSmItlUSby4g0lR4cm0sINxbR01hET0MhwVoPvio33Ydy6a52E6hy0119INN3gBbLQmg1SjLVcnQqOTq14t5RjkGrRK85AK1Xy8iz6RlpLeWov4p4tZMieyY6pRi9UoJBKcGkleIwqfFkm6godNBY5cHbXEHYX89w3MfkSITlmSFW50dZnR3l2MIEW8tpNpfSbC5OspTqw6TXcXh2moXxEWZTQ6SHBhlPJhgZ6CcZj5LoDdMXPnB1MNCFr6uTzo4OWltbsdjv26Zs7FsgPJdi/c4O1994lJd+8yMuvn6Bp3/5MgvHR0lPjJFKJhgaTDAxkmR1boKJwSjJviCjiTDjqT4mJwdJp1PMzE+wsDLL4aNzrBydZ3l1lvmlCZYWR5mbTzEzPcDESIRr58/w2AM3OX9yk4nBHgZ7WhgMNjHc08paup8+by29nTXEvVWMBqsY9Fbeg1tBtLWcaEsFkeYKwk1l91RCT1MJ0/2tjEcaibaWEWkuJdxURqixlJ6mMnqaygk1ltHTVEawsRyTMf6doDM1ygPAfyU5eq3iQGo5Zp2KaEs1LyzF+OrKHP9xY45VfxlGlQijUoxBKUanFJOpEKFVilErRKjlItQKEUp5BkpZBkp5BmqVFKNRg8NhIS/fSXlFIdV15bS31xPqaMCoy+T89assTowwNzZEeiTJ5NAAo4NxhhK9DPRH6I/2EO0JEOz24fd58XZ6aW9rw5p1H+iixhHa4hEWLqxw+umz7L24x+6LO7z84eusnZxkYT7N5HiKyYlRZtOTHFmY5tj8GOOpAYYH4+xc3uWJV57m3K1znL68w+GNRWaWJkjPppieTTG7PM3C6hwr6yusbhzm1Ok1rl3c47Fbt9g/fYLZiTiphJeRvg6GYu0MxzoZ7u1kIt7JkQkfT+6n2EoHmBnqZmKgh/FkmLi/iT5vPXFfE4nAQbIMhtsY6e1irN/HbNLHSLSLVK+PkaiPZLiDoZ7Og6HB30Tc14DV+rf/3u8voHVaJZl/A1rxjavVcoqzzKT9zdwYDfL0dITfbI+w2V2OUSXCpBJhUonRqyQHsJVitEoRakUGaoUIlfxASlkGMmkGUokQmUSIVCJEIhUiEQsRi4UkYl3oMjWc3t1haXKE+fFhZlJDTA8PMpZMMDzQx2A8SjwWJhoJ0hPyEwj46PJ66WzvwJp136VEpuxupGot6dMrHH/gBOuPbrPz1Cme++BVNs7OsXZ4mfTkKHU1VSQH4yymUyyMJ5geH2I8leTcA3ucfXqXF9++y08/foMXf/49nv3p93jpF89z4+mb7F4/xdbeCRpbGmjraCY50EO4voKTG8e4cGaHrfUFTm6lWV0Z5fDKGCsrExxeGuf4corXbqX5v//Pf+QPPz3NzvIA82N9TA9HGYl0MhLzMR4PMjXYw/RQhOlkiLmRMHMjIWId5fT6G5ka6CYV9ZMItBLtaGTQ38xwqIWhYBM22+DfcbQKrUbxt7BVcgxaFXq1nI7SfM4lfLx6dJpnZ+K8MBtlqCYPk0qM8R5kvVqK7h5srVKMRnng6ANXi1DIRcjvwZZJhUil90BLhYglQgZ7fWg1KvYunGVpepSFiRHmRoeZGkkyPjzASLKfZCJGvC9MLBoi3NNNd8CHr8tLZ0cHNsd9oA+1z6G12khtzLN8cYOVG9us3TrBU++8xIn9BXa2jrA2P0W8L0os0sPoQA8LY3HmJoaZnRxldXuF7dsbvPj2XX728Ru8/O73eOmdZ3jjg5d5/LWHufXMJfafuERhuQeNVkOwq5WW/Gwifh/nT53k5OYKl3ZnuXl+ipPrkxxeHGVqPE56Is7saJjUQBeTIyHGkhHGh2IM94cYj/cwMRBhejjG3Ggfc2MxJgeDLI1FODwZIdnTwlh/F8O9XcS8rTSUFlGa6yLua2Ay1sx0tBan/bsdrdUoyPw20Go5Jp0avVqO06hjubOGW0PdXAx38OpUkPZ8K3qVBINKhFGVgVElOQCtEqO9J41ShEqRgVJxAPpr2LIMpLIMpNIMJNIMJFIhg/0BNGo1l25eZzk9xuJkivmxEdKpIcZHBhhJxhka6CUej9Ab6yEcDtLd7cfv68Lr9WJz3HfN2KG2GYyObPpmp5g5dZjla2c5cmOXRKSDnUvL7J9e5+ThGY4sTrG5fpTzR6e4uDHDSjrFysw4C6uTHL92lBd+epeff/IjXnn3e7z0zrOk0kluPHmR8w+e4PSjJ7jw0nnau72MTw6iU6uQi8X42prZ31ng2WvD/OhyH1sLYUYSfnojXYSDrXS01VPX3EGsux1fczWBtloCjRW0FToIdTYRaG+kqqIcb1Mpwz1NpPsiLE0N4G9pYLCnnbC/mbaGOooKiykvLWYk0sZzmxV8eNFJc0nk74BWodUo0Wr+Nr7Nei16rRpb9iHmfC1ciXfx8ECQC8FqjPdcrFdLMagkB9F9T/eDVitFKJXfwJYrRMjlImT3JL0HfbA/gFql4uSFPQ7PTNxzdYrZ0WEmRwZJDcUZHuwjEY/S1xsmEgkSDPnx+7vo6vovoMsbJjE5XSQXljhz6yYPv/Um/XPTVFcUcKi2jP0zG+yszbG1NM2lsye4tj3D7dMzbC+Nsjo7zolzx1g4scxLP3uSX3z2Y1597zlefudZhib7ufDQWU5f2+DUw5ucefQktbVljPV3U+rOQSwSUeLJ49zxMW5tx3llq5vNqQDpeCdjA0GSMS+RQAuRbi8DPS0kgm3093TSF+piINjEaMzPbLKH1al+Nqa7ubAa5eLqADfW+9me62NnJszyeBRfezN1VRVUlZfQ215HZ7mDZ5azaCiK/t3ozlR/M07rtRocdgfF+YWUeArIduTicFZw9uQ+R/wNpKs9uPWKe26WYlBJvwb+F9CZ92BrVCJUKhEqpRilQoxCIT4AfU8yuQipXIREJmIw3o1GrWRn9wyrs5OspMdZmEoxMz7CxGiS0aEEw4P9JOJR4v0RotEQoVA3fr+Prq4u7M77QNd5Vyg+VENyMs3U+lGOXj6H05FFU1EureUF7J04yoVj8+wujnHh9CYP7MzyyO4s20ujLE2NcGp/g7GpQQ6vDPHmO0/x2vsv8Mq7z3Hx9i4bpxe59vBpztze4OiFdVoDXfgaqmgoLyFDmEFbfTV3dg7zqwcvsj0ZYW+xm63hAAvRdsbifn5+9RRv3zjFjfVJnrqwymxfC1P97UxE25lLBjgy0cPqkJ/nzh/n5w+c4aGtIR7aiLI3EeaZlSmmoq0sp0LMJwOsDoZ56/o+T508zkyoibKcsb+7jv5mjFZisWSR4yqgtKCc8sIySj2F2Gxu9i/d5uT6Bt1NjXgcFmw6FQb1N6B19zn6flerVSJUSgkqpQSFUnxPEuQKMXKFGJlCjFQuZiDejVajYvvMSdbmJ++5eoy5yRRT48OMjQwwnIwzkDiI72ish56eIIFAAJ/P99eg3Q4ffQ3VDNWVEUwOMt/XzVxHDev+RkbrS1hOBLg4EWdvoIvdyTiPro6yfzhJeY6NZCzI2swAV5IBLqWTzCbDLPa1cuPOGbaSPh7bGGB7uJNxfw3xnnaGh/v50e5xnt8/gVwsZbw3yOHuTn5y5QIX06OkvTUcCbdzdihMpKKIn5zd5pGjixzv7eGRk4fpqSuhrcRFo8tAhV3PtK+OkyMDvHzhFN/f32GirRhvro71hJdr6VFWY20cTbXhLbbzzIk1ntw6xqnJIdLdXeTYhv5fCyZatRydVkdWVh6OrALyc4soLyyjJL+YwrxChscOs7iyRVPHANlWIw5jJjqVFN23QM5UH4BWq8Wo1d+AViolKO6TXClBdg92vC+ALlPN3sVzHFucYm1uiuWZcebSKdITw4ynBhkeSjA40E8iEaO3L0w4HKK7O4Df78fuvK9zYK69i6bSSgpdHtyeIlpqGmgsLqGnro5cu4Mip4MziR5m/V5ORjq4MZNiPu5loKmKxvIidlIBjgebeGAqSUNJGQ6dGm9HFecT3dxM95LuacZXX0V+toOiHCcvrM2wOxrHIpayMNjHnLeFo5Mz7J67TbCxhc76JqaSI1Tn5fLM5ipPndliMhJmNTlIKLeQGoeDPIeNurISpvv6OD+a4InNwzx9/DAFVhM5pkzcVhuzfj9D0Tg5Wdk4zRZOTg5yfupgw6CtsQ2b6dsnYyJpCPW9ilimSo5eZ8Buz8PlLMBuc1FWVE5lUTmHCktIxkeZXdhmcHiR+opCXCbj3wD+JrrFaL4GLUatugdaJUGpkqJUSVGopMi/hi0l3hvAoNeyvr7C8aVpji5MsTI7ycLMGDNTI0yODZEaGSCZjDMw2Edff4RIJEQweAA6K/s+0GpjgAJXJSajE6VCj8Wci0SkxGDKRyaWUZ7rJttkY9DbSZk7j9TQPA6bg5ysbORiEUNhP3XlZQQCAzhtuRgNTkxaLXtL49w5v8PKUACTRk2J0059ZSVzA/0cX1un0OWiOCcXl6OC0/uP0dI2iCu/hdKqMFWVDdisOazOLPDyK2/gyjtEbkEtdRorzXItebn5FOR7KMzP58rVm2ysblBZUIhep8dicaE3ujl66g6FJQ1YLQ7Karq5tf8Al/euUVjShUZtRKb69k0NkTSIWiVDrZKiVUlRqbTY7W4c9lz0mWY8eUUcKqqkzFNEOhlna3Gdn+0u86frR2gucKNTiv8asvoAsvbbQKv+Avob2AegpciVMvp6fZjNelbnxtlYnubY4iRrc+MszY4zm04xNTnM2GiS4eEBBpP9xONRorEeQqFuAoHAX4PW6TvQKjJRSpXUVNYgzpCRqTWjkGuw6fS4zWZkEhlKpZGaai8DfSmMRgcms4tajxtvUy3lZY04swqxWfLI1Nowa83Mjy7S0hRAr3OikitpaOiksrSc+akVvK2dFOYV4Mwq4lB1iIUjV8j1dGB1tWFzt6BVWykqqufJ/QfZ3LqAI68GZ14dBaZsmmRq8lx5WK3ZZGVlc/7q06zvPo3RnEWmzoxOb8FodOENpTCbHVht2eQWNjI3eo7tvedxuOvI1JkRy3q+A3Q3KoUUjVKKVilFpzXhyHLjcuShVOiw2dyUeMopyism2FTPD7fTfLS3zM/Xx6jPd6FTSMi8VxXTKe8tq5T/30Arvnb1AehotAub1cjK3Bibh9McX5pibWGcpblx5mfGmJkeYWJ8mJHUIMmhxEF890bo6QnS3f1fQGdZu7AbjXSWFVGZm01edjZdLS3UFhezOTnB2cU5GquqKcgvZWfrApHwEE1dSRqb/fQ1VxOvK2N+eo48pwebJR+Nykam2srzT72AQedEr82ixKahIK+I0WSK3u4+ivKLcLvysVhLCUTmaekcx1Xgw+pqIqfIR5azmFh8kuuHN5lMr2J2lOLIraayoJImvQW73YnZkkVVdSOzh29z8eotTFYn2kwTJouDzEw7zux8jCY7FqsTo8lO+aEBKhrT6E0OVBoDGdLQd4JWyyVoFBK0Kjkmo+3gpnS7+17iuQ5cXVzGLx/a5fsrI7y1OsKHd07SVlWGTiFBoxChVYjQKA+Oeo0Uk1aGSSM5mIipRPdAS/8muu8HHQ53kp1lZiE9wPbqNOvLaY4uTbIyP8ni3MS9sTp5sKM4krgX31EikR6CoRDZefd1DhRkVOKwWunztRD3tTDYXEWp04percakVmE3GNCqtOQ4c+lu9XIs2UdRfiXltSGaG4OM+AMMB4LsTg9TVXKI1ooqvBVltDb68ORV0FDXhq8ynzxHLusrR2iva2R9cIClkTTh1ggXTl+nuDxMfnGA3OIQhSWdtFY3cfT4Ga4fXmd24Sh2dyXZ+XUEm2poqyhFp7OgUukpKalme+sCO2f2MFudaHVmDKYsSvILsWW5ydRbMFkcaLRG1FoTakMumQYrKq0RoST47aAl3ahkIlQyEWqFApPBhtvppiSvgOL8Ig6VlFOSX0phXglvXN3hxmiAlYEgP3nyPJWeXDQyIWp5BsUuM6EaD3OBWhryHUw3eDjSXohHL0WtFH89EfsL5PtBK1QyFCo53T0dFLmtJNoKeXC2lZMzfaxvbbJ1bpfj66uc3DvD8Wg5e/FKluP1JIcGiMd7icYiBMNB3EVT90W3tZvBpSPMDfTQ722mKNuOXqXEojfgsLvIsrvIysrBas3GZTFjzDSS4/RgMbkxGnPQ6eyoVXp0KiNGjRWD1opZZ0Eh0yDKkKFTKqkrKWbA18VsX4ySvELK3R6KcooYau/k/OIa2XltZLmbaTrUxq0jq/z48gU+e/IJhnsSeIqbyM6rwZRVQrnHjdtqwmy0sLcyx7uP3OTY4hpFJZXYs3IxmJ2U5BeSHkiQ48pHrdFjMNpQqfUYTA4MllLkCi1KtR6h+NtBZ0gCKCQZKCVClDIZGrUBo8GGw+LEbLCTZXVSkuchz+3BV1/L0nA/lQW5XNxapjw/j7pCF3ujQd49M8nDU348lkyaciwc99fyzLiX5UY3WsXBGlqpEH8LbPk9KfB3t3LIbWG2o4DnJxt5IlXD1sYqR44sMz2WoL+jmiVvCdfHGzibPERvj/feMitEMPRfotvqjrFy5iLHx3vpbqwiz2rCotXisDlxu/IxW7LRaE2YVHKscjE51iyyLDkYdA6MChXNTjk1ZgXZmQaMmXbUCiMyiQqVRIFBIaMgz0NFSRlZ9mxMBjMKqRKN2oJSm4feXofFVkN+Xiue0hBmaxl2nYEsnY7yggoKyjsw2YrQWzyY7MUEA2F2tzZ5fP8crz94lZvH1ujtG0SlNiBXZiKTq6mqbOYHtx7g+LFtUuNpAr4Qy/F+nts7yfdffBWT2YHBYEUsD387aHEAuUiAQixEJhKjkGlRiJWoJApUYjlqqRy9UoVKIkMhU7E8OcZkIsbe4RmuzSZ4fWOEF2Z7uDvYSnOumUy5mKHaAvaijVyN1dPlMqCSZqCQZRyUQBXfrKOVKikKpfxr2A0NlcSLLAyXmlmsy2LL62FmpI98uw6zSkS5XsF0pZOroUrOBEoptMoodqpoqi8nFAqQ5boPtN7iY3xxjY3xXsItNTQ3t5Hnziff7cGe5cZmNGFVyjHKRBiVKmxmNzbzQTMYjVSCKkOITCTCoDWj11gwafSkyiSkSlRU5zooyi8mx5VPltVOg0tOYV4tuYUh7O52nLntlFfGyCsOoTNVIJFasBrM6A12Sis6cObVIJPpUagsyFRWMiRqTAYzGUIRQkEGRqMTm8OD0ZaLwZyF0WRHqdTSWl7GQE+U6ZFJjq8cY276GMWeKspLKsjU6tFqDYhk3z5GC8UBZCIBigwBSqEAiSADkUCIQCC4d4uwHIlEjVKuJ1Nr49yJUzxz5Qwn50ep8HjoLnJxpqmQjbpcNOIMtHIZDYUuhmo9HGkvJlcjRSEWoJAIkEvvbWjIDipicoUEufIgtuUqOU6nnTKTkkSehiN1TnYH2miuqyBTloFOmoFaIiPhMbJdm00s30SOTkKWJoNAdSHJeA9ZrvsKJpmqOkoKC8lUytHK5fQOj1NSUIQnrwilQsuhohIK7SZsagVGpRKlWIbT7sGo0eHUyMlWi7HKxeg0RvQqAwa1gdxMCUZpBpkqDTazjbwcDw6LBYtSjMNWhs5YgUlroyS/BrOzCYulELdeRW52DgW5uRSWtpBX3IzOnI9UlolELEcuVSKTZWLUm1DI1RiNNowmOyqNHpUqE6vZit2WjUyuwaA3IfwajgCBQIhIJEOns2J35GGyZCNVfHutWygOIM0QIM84gC0TCg7+VoYSqcKMzpCNyezGZs3Fk1vI7b2z/ODWHhM9XiryXRg1KnJ0aswyMcoMAWqFgtqqRnqqCskzKFCJBCjEAuRiAXKxEJn4YHtSJhPdq4xJkSukmNQi9AoxuVopsWw5N8cbeeraGoW5ToQCIWKhEJVcQ6Uzh416Nz6XAYNYiEEqYrS7hsmhMI77o9ttaafeZafObqTOriNUW4ZRo8GoM6EVSyi0manMd9FYWogpU49WocJqyaPQrKPGpqXarKDUbkIjl5FtNKJVGXFppOjUWjJVWowaPR63B5vJQqZMgl6hQ2+pQqWyY7V4kGvyUIjlqEUZOLKyKShqwFPSSqYlD4O9hI5SHZsxE6teLSX5uVSWV5DtysfucKPXW5BKlUjEMuy2bGz2HCRSBTZrFgqZjIyvQQuQyVQYzVlY7fnojI6/62iJUIBGLiFLrzoALZQgleowmxy4sj24nHm4HHkU5RXy4oNXOTKTxpNTTJ7VeJAEGQJUGQIyZUK0kgxKS6qpqmjEbTFgUUvIMyvRq6TIRUJkIgFSiRC5UonaaEdjdiIWS7BrRTh1Ytw6KYNV2Ty5M8T/9fmjvHVjmgJrJhlCIRKJkpHaSl4fbWC5OgedKAONWMRgWzmRtmoyDaH7rhmrHGEq3MNIWwPe6nJaq8pRSWW41VLKMyU02LQ0ZGVSYlBSnCklP1OGXiGjzq6j0qKhMsdBsSubLK0Sj0mH3WynsaIEu9mO02qjPD+X0sJicq1W3Aohbo0Gp6sWhSYPvS4HicREplyBTa/H4ymlsLQNrdaK2VGC1VWJJEOETCxHLBCi1xswGYxotUYkEgUFFjVn+txUuXRkOXKx2HKxGI3E+hJMRFqZrBbh0AjJEAiRShWYrU5sWR4MlmzEf8fRIqEAhSgDjVSMVChEJNWhyzTfA52P2+XB5cilqaqa/bV5dmaG8WS7EQmFKIVCpEIBIoEAo0KCTi7BrlUyN5qirigHt16KTSMmUybCbtCgVUhRq1VYKqKYKnrRl/YgFYkxK0U4tGJMchGpmizOLozwP/30HMuhUgLFFkQZQmQSKdut+bw00UaoLB+tWIRIIORwop2hQD0qje8b0L72ZXYWFtkcG2KkvY6RxnKGy3NIFtlIeEzEPSbCuXq82TqaHQayjZlYlQpanEbask00Zemot2qoMSmpdFpRK9REurxsra5QnuemtaIYu0ZJrlHHmi2TNYeNQXcxOnM5MoUDsUhHaZ6b8vIqjAYLJq0Ok0JBdl41zvw6JCIxAoGAjAwRRoMRrUaLXKZCLJKTIRAgEQqRiSQH/VCkSoQCIbV1jdgtVgaqtFwdsLLQ6cSq12OyurDYc9EZbIi+o2AiFAUQCQRo5TJ0MgkSgQCl0ohBb8VmzSbHmUeuK5/G+hZcFhtZWhVlNgNq0cFQoRJnIBcJEQoE6GUitDIxTp0cf1MtTaV5uI1ynJkSGipcpOLtTI90097lxVAaQ1vUg8rVhEgoRKfIIEcvRinOoNSoYDoS4r0H5/Hm6ym1KDEqxUQ8Bk41ZhM3u3Da8zGrFdh0arYXRtlemsLmuO8q0HDXGlc3N7l65DAXl2Y5Pz3MRsTLQnMF4zUeJqvzmDiUw0SFi0SJk+5cK/HCLBIlDvqKncSKsoh4bPhyLZRlO6hyWOiuKCRaW0ZzvoPOAifjFTkcby7hhreKtTI3N3OycNvKUaizkUqMFOil5Bo1uI0aim1m7Eo5juwS7O5qjFIJRrEAmzQDXaYBsUh6D7SMDIEQkUBAhjADmVRJhlCKQCCkvOwQSrkCuVCAUSREIRZj1B60lDZZXag0BkTybwctEAUQCATo1AoMShkSoQC9zoJBb8VuzSY3x4Mnt5ACdwFGrRFTpgWjKhOdRI5QIKQ0z0JD+cE4qhJl4DYoyNLKyLeZaSwtwKIWY1Vm4C3PIthWSXNdGSUllVhLg6g9fuTmEgQCIWaFiDqHGptCgiRDyKGCUpKtpeTpZORmSujOy2StQkedVkdY50KT6UKvUlFmVfPgzhLnNkdx2KLfgO7tPsZDp3e4urbMxaU5zk4OcyIe5ES0k+1gA0c7K1nvKGe9o5TlpiKmqnOZqPYwU1fExKFcJg/lM16Zy1BFHv2lbnqLXSQqPCSri4lXemhr33pjAAAKuklEQVTJdxD12DnrLedURxljZbmk6+vJtTjQKXVoZBryDWqqXDaqbVqqXTbyMmVkZ+VhcZaTq5FRmCkmXytGp9UjFsuRy1SIMqQYxELcMiE2iRCFVIFIJEUrEtJYW4daJkUhFKAQChBliJDJlFjseQdNWJWZiL5jeSUQBQ7cqFZiUEqRCgVkar5xdK4rn6K8ItyOHMx6C2atAaNKi0GuIEMgJNjiYaq36mACKBBgkGVgVohxZsoodWTi0knp76zhd3ujnJmKsjw/QVWDD3OBF3NBGzJ9LlKhgBKDnO8NVfHOchvfn2rkkYkOHklWs9tdxF6wkOWGbK6EPKwcsrFfZeNyu42fLFbxxdPzPLYxzlN7hxnsXvoGdLTrMLc213n89AkeOrHBraMr3JhLcWU0xqneDjaDdeyGatnxV7LRWc56Zxnb3gpWW0pYaixivqGIufoiZuqKmKotIl1fwGJzMfPNpUw3ljJY4SGUbyeSb6PXk0W8LI+G/Fyqsx24dAacWi1NList+U6qbQYOOcyUGNS4TVYc7iqKzAbKrZkUGJToNLqDBjJyDVKJCq1ETKFKSJFKiEYmRyaRky3PoLm+AZdSQrZMgFR4L94l4oP+ZloDUkXmd0a3WhOjujQHX3MxCX8FU321OG0W9HoLNouTHIebAncBTksWJq0RnVKDTqJAnSFCKBCQbbNSWVRwr+2HALFAgE56ANuuFuPQiOmsLmIz0cXlyQ4eODFMY30DsuwONM46CgrKqS4vpiLHSpdTw4gnk/U6C8/NtPPSaCUPdpk5Xm9ns8nJnjefF3os/Dhq4a1eEz8OS3gzLOfueC0vLnYSKr7P0fHgMe6e2+Wpc6d59uxJntg6yp3VGa6nk1wfCfFAvIOL4XpOBao55a/mdHc1O/5DnPRXsuktZ6OznBNdlWx3VbLtP8S2v4qV9jJWOypZaisj3VjCXEMJC43FLDaXMtdYynB1EfHKAkLFuUSK3USLXAQ8Tro8LtrznNQ5zXhMepzZBZTZzdS4bJTadOhVKuRyNVKpHKPRjlIioVgnpUQvxahSoFGocClFtDQ0UqCTUazJwCoVIBcKUEqlqDNNSKUypArNd9a6Hc5RJpMBUrFmkt3VxLyV2EwmdJlmsqzZ5DrzcNld2AxWMmVq1FIFSpEEqUCAXCqhKC8bX+MhBAIxVrUShSiDDIEAcYYQiVCAQSFFK8+gviyb0zNerh8P01pbidZeS6GrjFRLJcdD5dzt8fB2Rw6fTDfw3qkhfn9jgcd3Z3jn4SX+6foM/3RrgV8/uMQfTvn4Y9rJVzPZfD6q5MOknE9Xm/hwtZVQYfgb0InAGs+ePcWzZ3d46vQWd7eP8fDReW7Pp7g9EeXagJdz0Uau9bdyrb+FC5FadoM1nA/VcD5UzflQDWeCNZzqrmKrq4KNrip2grVs+6vZ8lez1nGItfYKjnurWPdWMd1QykBVIam6MqYaK5ioL2OoqpB4RQHxqiLiVcVEKjw0ue1k2x1UuXPoKfMQLM2nwGJAo9Jis2UfFD7kMvKNGvJ0SjRSKZkaHRaFmJb6BgoMSooMCjw6KblqMQaNFq3OjFYqOejz+R2gVdp+SopLqK2ppKqimOrqGgpyXRh0JqzmLLKz3Bh1JoxaAyqpEplIglB4MNsNNXrYHm9iJFCBSJCBJCMDlURy4GyJDKXGhEQkQyzM4PRYI3cX63llrpRXR1z8YiKPL45U88fFXP6Y1nPX6+bVSCU/rLLxnC+ffzwZ4N+uD/KfD47w7w9N87stL/9ytJz/PJzHn9NZfDlp5fOUki/GNHx5pIHPj7fQV3rf3ZSD/hWePrPNM+dO8tzZkzxzeoOn1pd4eDHFzfEYD6eCPDTk5cHBdq7HW7jW18yt/hauRuq4Eq3nXLiWM6FaTgXrOBuuYz/awPloPfuxJvaiDZwI1HIyUMd2oJYj3kMstlex6q1lpaOW+dYqkjUlDNWUMFpXTqKmjFRDJWONlcSrivC4smnMdzPcUEGsoohIZSEN+S5Ks2x0eFx0FGTT5M6i1mUlW69FpzWSpdPQUl1FhcNEoUlDrkGJW6fEZs1Cq9VjlEuQKDK/E7TRNkp3OEYsGiYaDtDXFyUS7MKdZUcsliKXadBpjSilKqQZ0r8qzAz5KziXbqa/xYNUIEQsEKISiSg0yBmtzeZiuIg7EQfPpvL54VIZ78y6+TBt4c9zZv685ORfd9v4j6Nu/tdlMz/otbLszuRGvoLbzUZeHivlxeUubk01ci15iO+nq/n5iIMPp5x8eryBr0608dFKKZ8cLubPp3z8eaOBwcr7QMd9Kzx7ZpPnTm/y/KkNnt9e43tHZ3l8KcWj6Ti3RkM8OOTlbsrLI0PtPDTUwSPJdm4nWriVaOVmvIUHEi08ONDGjUQrNxLN3Bps4aHBNm4m2tiLNnGyp54Nfw07oQZ2wo1sBus57K0m3VLFbEsV402VzLfXsNBeS7q1hkVvHZMt1aQaD5HuqGOsuYqp1irmOmqZaK0mUVtGb2UxgeI8fEVu/EW5NLkdGDVaci0mmgvcNOY7qXNZKLcbsOo05Od7MBtN5OoUiEQyBOLubwWdnTvLysoySzMpFibjLEz2MTcSpKWqgIwMOSqFDq1aT5nHjbfhECqF/Ovq21hXCVfGKtn02tlp0vJ81MDvpyz8ctLBU1OlXJusYH2onOtH/TxyMsjtEwGeOOHnRxu1fHHEw7+dbeGFkTyWO1wsBsuYj1bxdMLFf6zm8t/XC/jvWxX8L1tl/OfxIv6HzXL+uJjF/7zm5H/bLOB/3y7g/zjl4X/cLuKFsQIuhl2U2u9rPxXvXODJrTWeOnGE506s8ezGMk8fS/P0yiiPzfRza7SHJyZC3B0LcHesi6fGfTw55uXxYS+PDLXx5Eg7T4y0c2eojcdHOngs5eWJ0S4eSrZxpa+FM5FGdsKN7MVaOBdr5XxfO8f9dax21XE80MSKr4H1UBPb4RaOdTey6K0l3V7Dir+RI93NrHU3seRrYNlfz7K/nrGWanqrS+mpKKKt0E2wzEOozEN3qQdvUS6+4jyaC920FeeykhpkojdEqLmWusoKGqsOUWLTIRbJvnOb0umaYnZ8gtGBOKm+GMOxKCOxMIPBEOF2HwtDSR4/t83Pn7zOP754hw9euMP19SUeGGrmhd4cfjzfyC9P9fHzc0O8cW6YX93e4Kuf3OW9J07z3Okxbk01cXmmi2cWmnh7roKPFzx8PJfLR7MePpyv4pFIIbfDxTw21MATw/U8Ey/izZEi3hop5f35Bj5ba+STxUo+Xyrnq8Nl/OtGBf96so430xXs9eQzXGnBm6OnWK9D+5c+YytrL3D94ou88sRLfP/uy7z+5Cu8dvdlXrv7Iq888iwvPPQ9XnroLi/depzXHnqCN+7c5bXbj/ODW4/y6q1H+cHtR/n+rUd49dYj/OD2o7zx0GO89tBjvP7QY7z84CM8/8AjPHvzDs/dfIRnrt/h+Qce5enrd/jetQM9eukhnrjyME9dv8OT1x7myWt3uHPpIe5cfpgnrt3h8Wt3ePzqwzxy5SEeuXybO5du8+CFWzyw/yDXz93k6tkb3Dx/k6u717l+/iaXz1zj8u519k9f5cKZa5w9cZGzJy5yZmufU5vn2dk4z8mNc6yunWP16F1W1l74/71eeOl3/D+1UPoO9hi3p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png;base64,iVBORw0KGgoAAAANSUhEUgAAAHoAAABbCAYAAAC8qZF3AAAgAElEQVR4nOy7dZhc15mv213MXNVVXV3NTGpmZmZmZqjmbnVLLbWY2bLIkiWzZQaZQXYMwQnO5JyTzGRmEidzbsCUZBJb7/2jZFnO8Jw7k7lz8j3Penb13msvetf3rd9a+2k3N3E3f0r/vVNP3znc/tiN+GMkqaLr/7gMsbwL939LnfL/8zr/veX/k6A9bPVsa08jOqAegaQLgaQbgaQLoaQLgaQLd0k37pIuhFLXb6H080oEN+8Jbj7/7P6pmQg8DO10F+TiJna9I5C4ngskn/9uK8679a67uJuylBIEt9Xx2bPP6v6sLJutgbiABhLCanATdyP6g/yf3+titCYTN3E38x3JzLekYNZ1fKF8V/+6b7VJdNv77jevNQWZ+Brab/VvvCad5pwixNLP8wulXSi0bYT41TNak0lcSA2FSaXI1W1E+DXcGtvP8rqJu4kLrf0HYzdSm05ZUvk/6JdA0oWfby2hXs0MVmZ+4Z1/FWgvRw0H+5OICalhtSOZ7T2J9FVl0JZVzEhVFkkxxZSnlHJ4KIFTzmi298dj0nRhtjaw1JzG1s5kRmtS6a3IpDypDDdxNwvNKSw0pTFbm8ZCWxKnnNHMNqVRlFzCUkMmY9VZrgFrTKelOIve0lwGKrI5Px9JXV4e+wYSGSjN5dB4DHnJJezvT2KpKY248EoOj8dQm53PSn02w7WZNBfm0FaYS1NWEUemotk7FI+vvZGJhjRK48tvgd41FsO+4RiSo8s5MpKAszaTvcOxbAqoZ99oDHc6Ywjxq2O5M4mUqErOTccwXJNBW0EefZVpjJfn0Feag5u4my0dCTRmFxMTWsXB0RhyYsuYrMkiPaaUxoxiRmsyGanK4oQzipCQGvqKczkxtYljo3GMNaRSlugC2VeeRU9VBn2lOXTkFbhA16fSkFlEW0kW7UW5NGQVMlGZxVh9BtX5OYyVFrDeG8diRyKBtpZ/G+iapHJ05iZm6jKZb01huCYdrbyb2ZYUuirTqEwroSmriInGdMqycwixthMYVEVvQQEr7cmMVmQikrXTU+ry4KmaDGoLctjblcT+4Ria8wrw9Wrk6Y1g5tsTacwsvgW6vSQLmbyLgZoMltuT6a5KY7A4n9SIGkZrMvHyqaEutYypmgw2dyVweTWIzKgKenKLGa1PZ6ophVD/WoZKcxitT6evJp2O4hx2DsTRk59/C/REUyqtpZl0lmYxX5dNTkwlZRmFLDWlccoZRWtuEUPV6RwYi6Y0rZjhkjzG6lOJCqqhvyoNh66DoaoM3MTdTNek4ybuZrEzgQsrwQyWZVMSX0FSVClNWUWM1mQyVpPJdGMqelsjI1WZ3DEVQ0NWMbFhVRwajsNN3M1AZSa9NemoZV1M17jKjgysY+dAPLMtyYT519JXmsOWziQOT8QQFVFGTVIFg5WZRG0qJS2k7l8PWqLowKBzhaUAnzoc1mYs5haEkm6MpmbC/evQ69owGdqwebSgN7Qgu7lGhAXW4GFqxWpuwV3ShcXUipu42/W3tAtfeyM6fStxITW4i7vxdzRiszYhV3S68llaMJtaEEi68TC34OuoR6dtJy68Eq2mHau5BYmiA6OuHZu5BQ+PJqKDa5DKuogMrMVqaUGm7CAxvAqRtAurpQWLpQWlup3owFrMxlasFtest3o0I1F2YDa0ER1ShcnQRkRQDXpdOzZbI2F+9Wh0rUQH16DXt+FhakWi6CA2pBqTsQWJtAsPs6ss282r2dzMpuAa5PIuYkKrUGvaMRnasFpa8DC3YDY3YfVoxmJsxddRT4BXI3ZbI372RtzE3VjMLbfG2naznWGBNTiszchU7SSGVyGUduPnXU+YXz0CaReRAbV4mFtQaNpRqzr+9aD/lP57pf9PQAulXcgVnbdExT+V5IpOxLJ/v/K8XVC5S1zlyRWdCKVdX1CcIpmrPZ/d+5fadXu6XXj+YZ9E0i/W8Yft+vem2wXZ7XUI/0AI/tFBj9an0JJbiM3Uir93A2JpFx6WZjzMLUzXZiBTdBIeUs6OrlRiAusw6NvQ6tpQadrxtjUjVXQS4NWIu+RmmDW24i7pIsDR8IV6xhrTSY0rYaQim8r0YubbEtnams5IXSpDpbl0F+TjJu4mNKCWcwvhFCeW4e3ZRHZcGSpFN75ejYhlXVhua5tc0Ym/d8OtgS5JK+LwSCylWTkMlhRgt7iWnUC/OubaEsmKrMbZlEJVWsmtdjnr09AbWrEYW9Hp2rDbmhBJu9Dr29Dp2xBIugm8WYfVoxlfexNu4m4M+jbcxN2UphVxcDiW4vQC+suy6CzMpyI/l66CAsqz8xgsz6Ijv+CPD3qiMYnOggLs1maGqjOYqs7iqDOKmOBadvfFI1d0EhFaxt6eFPw8m5msTqetNJPS9EJGy3NZbEumMK2Altx8jgzHsdGXwGRjCofHYmjNKfq8nuZU5ltTb/0dF1VMXkQNHRVpTFbmUJlSeuvZVGMqBks9e3qS6K9Npzknn1OTsay2pnF0ytW2Pb3x9Fenc3gkjpFyl3IWKzrY0pFMsH81vWU5VKSWUJ1RjFzeRXtZBhG+9ZyZiWS1Ixnxzckx15hCaXohdzij6a9NozK1mJHyHMZrMumtTifC1sB0czJduUUcHNtEeU4uRfEV9JW4RKpE2c5aRzLzdS4xt9CYisTQTE9hPrFRZVxeCaUgpuq/AuhkypJLqcnLYf9AInP1GbSVZOOsy2R7bxxaTQcRoWWsNKcT6tvAWncCR6aiKE0vJCGwnpnWZFqKcihPKeHMdDQ7ehPpqcikJT8ff89mUiIrb4EuzcqjuyiPrJiKL4C2KLvYFFaFRPpF0K0ZxbSUZ1KbUchoRQ7xIbW0FGUzU5/Btp54+sqz6CrMI8zXJYSOzkTQkFlMWGAtNTn5tOQUoVB2kpFYxKGhBPzsTewYcE1GiaSb2IgKxquyOOmM4PxcNH016ahkXUzVZLC1N4ETc1H0FGSxozeR4eI8BioycZN08fhuP6w39+AnZsOpzyihqSiblvw8ugrzSUksYX9/IsPV6VRnFjBek/XHBy1TdmI1tSGVd6FSdyJVdKJSd+Au7kah6sRd7DpEsZra0Kg7kCo6Uao6Ecu7EEldBxMadQcSZTsDRfm31LtG04HJ0kRmZDVu4u5bqlyt7kAgca2TYlkXUoWrjrqcwlsnVTJFJ+4S19r92XO1xtWmL7RN4qrns76YjG1YTW24S7rR3nZfoerAampDqepEctv6L1d2Irh5VSg7kd1so0zReaufbuJuVOpOZIquW8/HqjNvlW2+WednfXYTd6PXt+Nx855O+w9V9L8bdGHFZvaduIvtB+6gvKWTkflt3H/1GX70o5/xd3/3wZ/S/49TZ8+Zz0HnlMxx7Mx5tu7eRU51NSs7drN930FOnb+LH/zwh/zud7/jX2c3uHHjBjduv3Pjxj+Z+49hv//97//YTfhPtcGRu24DXbrAyNwKjX19pFdW0TUxxcqOPSxs28lDjz3ON7/9LX76s5/y4Ucf8bVvfYu//NGP+PTTT75Q4K/ef5/LDz3C+OoGVx55ghs3bvDhhx/y6aef/pG6+CeDPwCdnDfNxqEjdI+Pk1peTVV3H13jc/RMLTDoXOL4ned5+to1zly8m6HZJZpHZjh997387ne/4+OPP+b3v/893/3z7zG+uk7L2DwdU8t8+NGHvPeT9/jlr375f50X/VeyL4COyxhlaGGV4uZWMqvrKWpuo2V0hsmVdfpnlti+7zAXLl9hdGGZnol5moen2X7oOB9+9BEffPABP//5z3nw6iN0TCzQOOSkdXyWp59/npWN7UyubuNb3/vz/3Ih/P8W+wLo1KxR+iacFDU3k1vfTFFTGw1D43RNLTA4t5nB2SWG5pbon56jd3KRgck5hhY2s7JjD29/+Su89vprrG/sYGB2mcGpBSYXVnEurdA1PE7n1Dzf/5//i08//fRPnv1HsC+ALiqawjk/R0FDEwUNLRQ2NNE0MMTE0hY6J+cZnFtmem0740srHDp5mmvXrnHp3vs4c/4C155/juMnT7CytoWu0Wn6xmfody4xNOmke2CIXucid993Px9//DG/ev99nn7xZV55860/Qf9Psi+KsdxR1pfnKW5uIqe2gaLGZnqHhhiemmZobomJhWXWdu9nx779nDp/jkcffZT1Xbs5d/ESh48e4eiJ4yyvrDDmnKNvYoaB2c0MTEzTOzhM/9QsG7t28+WvfpnHn36amdV1Op0r/NVf/w03btzgN7/5zR97LP5b2xdAZ2WPsDw/Q2NPFwV1jZQ0t9LT149zeoKxpQXGF+aY3LzI5h3rbN5Y59kXnmd6YZGV7TvYf+gQew/sZ3Jqmum5BUad80wurTE4NUfP8CiDU4ssr27lyMk7OHLyFItbNuicXubMlfs4e+/9XHzw6r9h+/Yn+7faF0BnZg+xeXmesYlRuoYGaejooqmtk6mpCXqc04wtzjO+OEefc4rJxVlmNq8x7JzjjjtPs2V9nYWVFUYnJhmbnGZkwsnsyjoTzjkGR8aYnJ5lanaB+S3bWVzfwcTSGt0zK+w+fpojZy+wcfAYX/vmN/n1b36Dax8Ov/3tb/n9J5/8i534k/3L9sXQnTPCwtwofcN9jEwM0TfQR19vL5POSVrGxpmYmWHMOU3/1CSDTifjC3OMTM+zvmOD0YkxpmdmmJiaZGhsnMHxKUZnlhmccDI8Mc3I+CSjsws4lzezuHU7k4trDM6u4lzbycTmDZxr29l56Cjrh45z+dHH+N53v84Djz/BI089yY0bN/jtb/+eDz76iLe+/nW+/4Mf3urAjZuHM3+yf96+GLrzOphfrWZ5ax2rW+tZWGpgxtnBzOQI/ePj9I+MMjw5yej0JJMLs4zPzzIxPc3swjzj4yMMj40wOTPL6OQ4YxOTTMwu0Dc8ysDYJEOj4ywurbKwtMzG9u04F1YYW9zC3Oo6C1s2mNu8lbktGwyv7GBq+142jp5i19EjHDlznhs3bvCVb3+Hx59/mf1nL/Lc62/w4Ucf8c43vsEzr73OXQ8/ytvf+DO+eBb3J7vd/mB71cDIVDGTcxWMz5QxNlHB4EATztFBpqYnGBobYWxiDKdzHOfMJLMLCywsLrCwNMXk1CAj4/1Mz0wwszDO2EQ/syuTTDhHGXfOMDM7y9raFpaWN7O2toX19e1sbOxg67ZtLKxsYWFljc3bdzG7bQ8DSzsZ37KX2R37Wdx9gG995zs8+fIrPPrsNS49fJU777mfF66/wdrREwxv2cfQln1MbBzg7W98kxs3bvCrDz74Lyvu/vYnP+GV16/zxDPXePdr3+DXv/n1f0q9XwC9KamS5t4seoZz6R3JZtRZTEdbM5PD/QyPjjAxMcLQ6DAjo8NMTo2ytLTA7MIUveNtDI10MzDSzvBIN5PTA3QNNjEw3cWEs58x5wATswNMz00wu7zE0uo6C5u3srCyhdW1LaxvXWdtbQubt26wumM/Y5t3Mbi8g5HNO9m8ez8Xzx/imSfv48XnH2Pj+GlWDx1nZtchxrfvZXR9H0Nre5ncOMS+Mxc5/+BVdp86x8WHHuW3f//3AHz08cd8+umnvPd3P+Nvf/rT/5SB/cfso48+5MKlO1heXSAlLY2HH72Xd969Dv8JkWhg+DbQQVFlVLWmUt+VTsdQHqNTZYyONzAxWU/fQDv9o8OMTY0yMTHM5MQI84vTOBeGGXF2MD7Zz+hEH/0DHQyPd9Iz0EnvcCdjE/30j7bTM9LO5Fovs1sGmVgYZ3pxnrmlZeYXllhYXGJlbStr23fiXNvBwvZ9TG/dzcTWPezef4ATJ4/x7IOnefqhszg39jOy9QCj6/sZ2bqX4dV9jGzZz+DqXibWDzC1cYjZnYdZ3HuMg+cv87Vvf5dDFy7z4NPPsuXoHey44wK/+e1v/8MH9h+3G/zF//gGzz73BK1dnfzNj/+CX/7qf/+H1vjpp5/y3s/eo6Bsy21HoGm1FDemUlSXSU1bNm0DeQyMVDE12c3wcB9dfb109/cwNj7I6GQPg84OxpcGGZ3pYmSsi/GxPsbH++kdbKa3r4XOgRZGRroZnuihf7KdjtFmBpxd9C92MLDQxeDsAEMzA0wvOlnfts6WHXtY3LabzTv3Mr1lFwsbezlx6hj3XjrF4/ed4pH772Ru5yFG1/czseMAY9v2M7l+kMmNQwyu7mN0ywEmtx1gcvsB5ncfYWrnUZYPnWLl4Cm2HT7N/N6jzO4+yl/+7Y//Qwf3n7Nf/vIXnDlziILiIr77va/yr/Xmf8uHofc/eJ/v/MWf8fe/+3uOnN5Ba38BgZH1n4MOiSknuyyFotoMqhqyaO4ooqOrioHeNpxjg0xNjdI30MfUXA8j022MTfQyNN3BzNIAI+NdjI33MzbWR/9QC109zYyM9tLT38Lk1Ajtnc10DrbSM95B80ArfeOdDDj76BjtoH2ok9HZAUY2D7GwvoXVjR1s3buPpZ172XfoMMdOHuPOM8e568JxVvYfZXb3YVYOnGB292G2HTvHK2+9w+TGISa3H2J29zEmth9gdpcrz+ZDJ9g4fob1Q3ew7fAdrB05w6tvf4Vf/OpX/y61/tEH7/PTv/3rf/L5J598wse//vifLeOJJ54kv7CYv7+5tMAXP+P+Y636u//nn/f8z04Yf//J79l/YoOC2gROXzzIxoE5Ktui8AmtvM2jk6to6cuhti2P/PJUquvzaWqqZXywi20rUzjn+5mdG2Z6voepmS6mnN1MzvYxNd/D6FgvI8O9zMyM0tPTQn9fO2PjfUxODdA30k59Wy2jEwN0DrfRPdRFx2A7HYNtdA11MTTZR6+zg8bhZnpme5nbusDi7m1s3rOHbQePcerkKTYfOMz8roMMDA+yuLaFpb1HWdt/jK0HT7Lr+FkW9hxjY20Lu1ZXWNh7hJ3HTrOw+wjrh0+xvO8Ei3uOsXH4TnaeOs8rL77IyZMn+f5f/tWtgfrwgw948cF7eP9Xv+LDjz66df9rX36XV557lp++97fcuPEprzz9OKujA3z00UeurR3w3l//iF/8758BN/jk0095/4P3/xEUN25NhJ/85MdMzy3cgnvjxg3ef//9m7lu8Dff/zbXn3mEH/7gB/zm1y6x9pP33uOT284Ubty4wccfu9r56e9/z59/9V2+9NrLfOUbb3Lq/BGKa1MprI3n1PmjDM1U4xNS9TnoiLgyyuoTaWwvpK6uhpbmGuYn+hkpT+fxE3v4xleuc+nMIa7s38buxUkaqooY6G/j4O4ljh9YY8vWOWaco/T2tLM4P8Xddx7l7LZlZmeGGZ3o5tD4ECd2rNEz1E5LTyuDwz1cOXuChYVROifbqBtoZNdEPzs3T9K32Eufc5RtqwucXZ3l6r7tOBcWWWivZbGnnZGxCS7t382hU3dw55mzrB86xfJQP6v9XfSOjXN5xxpnDh9i38nTbBw9w7nTZ9l64BjnTp3h4t51Nuamefyl69z49FN+8d5P+Jsf/RW758bZMznIl9/+0q1BvXz6JHPtzUy11vPOW1/i7lPHma0p55EHH+SjX3/M1197gYOL0xxbneW+Ewf54Q//J9/65jf59JNP+PFf/xU/+sF3+f43v8bR/Xu45/LdvP/++/z85z9naHyCQ/v3cPnSBfasrfDCc8/yja9+mR98/3tsDHaxc6Sbk85BdjtH+OSTT/jxe+99YQJ+66032DnYwZNXH+D604+zuaWcuqxk9hxcZPPGCCvzPWzpbKKnrY7u8RxCNzV+Djo6roamljzae8qoq69itq+S0cp0nFWZrHRUcmF2mMt719na3sD+yVH2LDlpqMijoyIXZ28L9+5aZvfqHH297Wwb7+GpPUvcvWcr2xYm6GyppDo1htnmCgZr85nuqWRlYoBDQ+0c2rpES18b3R11bB/qZtt4H0O9raz0tHN0bpIt3S3sG2xn79IUQ2UFjDdUMVBVyKNHd3P+zmOcnJvk6JEj7FjfytkdW9nW0cRIaQEbA12sLsxx+PgdzDfVcfX4HrYP97DUWMPG+BCvvPoab79yjfX+TvZuXWOptYLlmmJWx4dYGx/mf/2P7/DgyR00FecxWl/Fvp27qK+sojU7g966Cq6eOcozZ46zOjHCZEMFYxX5zLQ24Gxr5KlHH+DSxjJzrXWMVpcyXlVKeWYaP/nxX/GLX/ychoY6nK01dJXn0ZSfw0xtERP1pdy5Y5Wx8kJmaosZzk9jpbGUrz//FA89cB9f/sq7fPLJJ/zud7/jyh3HGcjP4NDiDM88+ADOshxmagqYWCpn2FmIc6iO3tw0plpLaO6LITKu5XPQoZtKaWnNo6GhisaGepydxVTkpFISH8FIQQpr1UWsDbRRlhDD3ulB7tu1maXpMeKCffG1e1EcH8P61BD9fW2MVBayo72WzX0dTE+N09TWRGFCFKNluVSnxrHcXEZ5cgzrdaUsD3SxeXqYytRYBirzaWuoYWm0n/qsdHrys1kd6GX75Cj1bUN0VNZQXFhJW14Om+sr2NnXzHJLCU1lxVRnpdFbVUllQRUN1Y30900xMzbDxSv3Mt/WwHh5Ic6mekoTExjr7OXodB87hjoZKM2jKj+bsbZmBspKqM4rYqamgkPLYzgb8uhpG2SxuZarR/fw0B0HKM3JZKQwi5n6KkaK8+hp76enoozq1CROH9jNgzuXuGPHZtpy0+ivLqO3opSBglz2jLVxfKqJ5x69Qk9PD12V+Sx3VbEy2sJwcSab6wsZKM5mtLqEscZ6qpKiac5NoTErhZbcJIwGA701eZRnxbG+OENRTCRtdfU8+shVuktzWOxpp6I5jY7RRMYmGsiKCqC0MJWOwTQCoyo+Bx0cWUppaQaJKWnozN74BYRSkp1GRXosLbnZrDZWMtLeRFxYLEWJ8QzkpFGcmoSzMp/p+jKiQsJoaeunrqmRjJRM1kbHyChsxREQQWBoFNk5RZQXFZKcmktJWiL+fqGMlRdRVlhCXXkhDrOJ/ORNZEeHMliWRV5WPpl55TT3zdDcs0RIQj6J2eVEJuSSkVXMTGcr/bXlNGUlkhcbw1pLJf7eIdj9Eymr6SGnrAPfkEwqyqppLa+gqaaO0qo2wuPziInLZKQ0j8rEOLJjNhEWm0laQSM1zSP4hiWRm1PKXE89g/mpNNa20lGQw0RpAfONFSyt7KYhPZmu4nymWxpJyyokLCwCP28/igsLmSrOY89IF8UZORTEpFFSWEVzYxsTreVMV+SyubeeoydOsXW8g/nqXAYq0xmuzifS206AfyBtLT00NvWSEB6Kj6cXWelZVKTEYdNrmW0upzYlktzUBOIScjDZg0jKq8c5t05YdCY6jyCikjLIyi/CaHagNPmTV1SAd2DDbR4dWUZZdToWT2/cpSoqUyNZrEllqjSejsY2xkdmObs8wJmZJppKimjOz2N6bpXapE20F2SQkpqNf1Qy1qBoTN6h1LZPkV7ahs3hh83Lj+iEPAorewiLSkRnsqHUGKir7GC8dxw/Xz9UKj1Bvt7EetsojI9Bb/XDwzeCkoYhIuLz8AqJxyNgE37hyfgExTHQO87E7FbSNsWSHRfHbG0hRrMPOksYcSmlBEVkYfAIw8MWjKd3GHEp5ZTUDeEdGEl0bDIj/UMUFFUQFh6D3S+apKwKErNrMduC8PQOpamulrXZOQY7G2hraKIwq4DSsk5mlvcQEr6JsvJ6JronMXp4oTNaSc8qIDe/jJW+Vg6ujuMbHEfSpmTSsvKpaxlmdaKDkeJUyjITuHjhImOt5TSnRlAWFYCX3Rt3kRypXI/N7ktZeS2+wSl4OfwJDAglICAUq9VOb0kO06VppKekE52Qi87kICqjmciEUnSWQORaL8RKKxZHOIExeWj0Fjw8fZGri27z6PAKYuITkCl1SOVqGpODaUkNZaIkjpGmWkZGV7m0e5mDfSXU52dS3zpEYVkDERFR1DV1U1JWx59963tExGdg9o0gPLmU6s5phCI5Upkai82P8uZJPL1DUGiMSBVakuJTufv4JUJDowgICMHX04FSpcNsMOPpHYTS6CA8LhuLdxhmRygGzyA8fCMx2QIJCY6jrb4bm1cA/kFh5GfmERgchcESiMUejdm+CYXGgcbghcHki5dPJOGxeeiMDhy+oSSllhC+KRWd0YFa74WHdzgeXmEoNJ4oNDaS0kpYnN+GWm8nOauc5uHdTG5coaq2Ey9HAEUFdXRWtqLWmlFpPTBb/QgNi+OlZ+6mr6sBpcYTpcaMzSuYprZeIiMjiQ8JwtsngObmBtIjIygLCyQxNBC9yYZUoUUsURAcHEF8QgbegQnYvXwxW+zYPH2IiklmqKuTsaoCSqvbUKn1KHVWvEMzkKs9EcvNCCV6RAoLKmMAHvYAHL4haE1euEuyPwddU7fM+QuHEUkUWAxGauN8KY500JkZhrM+n5aKZq6cPMhGex6D9eVcuHCRsLAIkjOKCYzIRGPw4itf/yYTM8vo7EHYg2LoHN2MRKbGwycC77hKEjIq0eitKNQGhBIlBqONC4fPkpORi0Kpw2KwEBvoS4ivDyarLwqtDZ3ZD4NnECbvULQWl5crNDYMHgH4+UWh0VsxmO1ExqQQF5+K0SMAg0cYBmsEMrUnWqMXKq0NvcmH6LhCNDo7FpsvvgHh2B0BaAwOdGY/9GY/9BZ/5GobSo0nsfHZPHbvfdgdIYTG5jC4dJaJtTuJjE7CYLRRm5hHQlAESrUBpcaCzuhFZEwGb7/6AHa7H2KZCbFMj0LtgX9ACJ6+kZg8vPH29ScsJJCa1GgKN/kSHRrkgixTIxBICY+MwT8gFJunLyazDb3Bgo9vIHHxqQz3jzIzMYvDJwiz2Y5YYUCmsiCSGRFI9LgJFAjlJlQGHzQ6Cw7fEAwmB26i9M9Bp2X10dFTgVAkw8uspyHJn9wQGzVxvrRmhJMZFs2lE0fY3pZLT2kmY0P9TIyNI5QoUWqteNj92b33MN4xYRwAACAASURBVGKZHrnBjsriQ2ZRAzKFBrnagn9yC5Gplag0RtQ6EwKRDJlCw1tvvktbUwdqtZ7kqAiCfH2we5gxGsxo9VbkWis6qz8m71BUJgdm79BboE2eQah0FhRqAwHBEQSFRKI3eaMzB6H3CEemtiNTWTBafNEbvSkqaSI8KgmD2YG3fwhGiwOt3kZoSAxl6TmkxKbg7R2K1uBNRlwC0cmlmO2R+ATH07d0lvreVXz9QjBZvBgqrcXT4grbIqkarcGLyJg09u6YRyI3IZGbEIi1CMUaTGZPzFY/1BoDfv4BRIUH012Zw0JTBjaLFZFMhbtIjlyhITQsCg+rFwaTFbXGgNFoJSAwFKPJRkJ2CxExGRhNntg8/dAYvNgUn4ZQZsRdosNNoHR5tM6OXKXH7h2IxeaPQHybR2flj9HT34xYqsDHw0RTcgC5wVYqYrypSfBnYdrJnuUFVhoyqUyOxN1NSEt9Hf19AzS3D3LpnkfYte8oIqkWqcYDtcWXpGwXWKFYjsbshXdAFJ5evsiUWgRCGRqNkXtOXKCnoR2r2YOiqEB2T/VSmJdDoK8vMqUBmcaCzuqH0RGC2uKD0SsEpc4Tg8Ufoy0Qtc6CXKXHxy+Y8Kh4dEYvdCY/9OYgZCpPJAojcpWZTTHJzPT24eMbisnDh4aWTvyDIvDw8MJktJMftYn8mBiMehsKtQf9VSUkRMQgU5hw+EfQPrGb/KoBHN4BeNp9SQqPRqe3IJaqEIoVKFRmQiPiGB/uQCIzIZEbEUr0CCUq5EotOqMnMrkGrc5AYIAfubFhVCcHotebEEoUuAlleHr6kJCQgsnsiVZnwubpjdFkxcvui0ptJCYpD73BA7PFjtXqja9fKM0tnYhkRtxverRIaUGqNCOWqwgIDicwZBNiRf7tBybttPbUYfMyYTcbaU4JoDDCTmm0g7rUcGYnZ9i9ZQsLtekUxQYjEIjpbGlm/94DXLznYd5859u8+c7XkSkNSDQeqEw+RCXnIFXqcXcXI5WpGCjNpz43E6FYhrtAgk5nojS3EH/vAPQGM8115TRmxbO5o4b0hDhEUjVynRWdhx96exAaiy9mRyhqvRd6ky8Giz8anQcmixfefkEEhUahM3qi0jlQ6RwYDN5otR7IVUYSwyPoLSnAaLajN3li9fTGYLKh0ZpQ6TxRam2oDV7I1VYkciMypRG1zoZUYcRi8ycsNofgKJdAspg9yY/dhFR+M+SK5ChUFmIT0xjua0QsMyCVm5HKzQjESmRyDVnZecjkarQ6A8EBfqRGhlCW6I9SrUMgluMmlGH38iUpMQ21Wo/Z4onRZMVu98Vm9UYsVWKx+qJSGzCZPTEYrIglOoRSI0KpAYFEj7tIhVjpgViuw10oxe7tj8FsR6q8DXRCcjcNLdWoVCo8DEba0oMpi/KmNMqH0oRgEhOTCQ0MYLU5l9L4YIQiKTMTYxzcf4gr9zzEs89f59Sd56nNSECt90Bp8kaqNCKWqRFKFCiVanysNuRKHSKxHHeBBLlCg9FsQyJVojNYmBzrxTnWRXlqHC01FRh0RqQqM2qjFwbPQErTsyhMz8PPJxSDxRW6mhobaKirRaUzodIa2bNtjYCQaJRaOyaDA5XKgEprQq0zodQYUWoMmC12TGZPjEYbfp7eKDQeKHV2lForMpUHIpkeqcKITGlCpjShN9kRKzRojVa8fQJR3RSTUoUOiVyDQKxArfMkNiGN7PQkJHIDIqkOd6H8lhjV6Y1IZSp0ehMRIYEkhgVTlhiEXKHBXSzDTSTDYPRgoa+L+vxcDEYPDEYPPG0+2O2+hEXEUFBUgcXihZeXH3KFFoFIhUCqRyg1IJToEEn1SJQeCIQuR5LK1UjkaoTS20J3VGw9AwOt5Ofn4C6UUJMcQlNSKCURXiT42xCKhMikMuZqM0gJ88VdIEal0pCVlUl9fSOJSWnIFFraygoJDg5FbfFFpjIjFMkQSRSI5SqEUgVypY68qCjEYjlyhRaj2YZYpiIuOITl+RE62hopzs1kdKAHudrgmiwKIyqDF7Eh4QR62rF6eKPS2VForFjMNgqS4lDrLeiNHqRFRSFVmJCqrciUFiRyLSqtCbnKBVqu0mM02dDqLWh1JjwtNlRaGwqNBYXaglxtQaE2IlUYb8I23gIqUWgwe3ih0hlRqA3IlDokcjXuIhkqnR2VxopMrEEs0yOS6hCIVQiEMqQyFRYPG1KZCpPZSmx4ABH+DtIjfJDKVDdBSxGKpBSnZzBYmotKo0enN+NhdeDw8ichMZXCwnL8fEOxWLyQK7SIpWpMHnaEMh1CiRaRVI9S54mbUIq7SIpQLEcoVSBV5t62j46oobmthPq6MgQCCelhQQxnJ1MSYcfXpEYoFCJwd6czOx5Pg5HksFDc3US4uYtxF0gQieVIFWrSoqMJDQhArrchVVtwdxcjEssRixWIpAokMjV+VisymQqt1ohSpUOl1qNWaZge6yc+NpYDe9fYt3sLcqUeudqEWKZFqbOiNnsjFClQqC0oNFaUWisqjQGFUotOZ8Zq88LbLxirpw9StQcKtRmpTIVSY0Cq0KFQG5ArXaA1WhMarQm9zoxKY0GlNSNX6JCrTXh6eyNVGJDI9UgVOgRiBWKZGpFMTUBwKA6HN0qtEZlCi0yhw10kx2qyotR4IJVqkMj1iGVaRFItQpECqUyFp92BWKIk0NeXzLBADBo9PnYHQXY77iI5biIZQV7eZCYlEB4VQ0BQGN5+gfgHh2Px8CIzPp6ixHgsZjt2T1/UKj2+Nk/yCzLJyEwmPjGGnE1RRIaE4S6Q4O4uQSiSIZGrUGoKPgcdE9dIR2cZI321CIVS9Co1EV5WfA0aRAIBYpEIoUBIsMOOUq4izNuBu5sIdzcxbu5ihCIZUoUahVKLWGVAqjEhVRlxcxMhEitwF0oRSuTIlRrEEgUKpRa1xgVaozEglSrJyUynrKSQU0d3cubUQcQSJVKl0bVWa8w3QctRqs3IVWaUGgsKpQ65QotGa0Ch0eMfFIbDOxC5yoJcZUYmUyNX6ZEqNChueqDe6IFCpUOl0qNU6lCoTCiUBmRyDTKlEf/gUKRyHTqDB1KFHoFY6QItVWE0e2K1eaLWGJDfLFMglCGWKFGqTYhlasRSFWKpCoFIjkDk8mgPqyc2TwchoWF4OxxIpSpXv25GBKFYjViiwebpS0h4NP7BYYRHxxIdn4yHzUGMvz8qpQ6rhxdedj+0GiNms5WikgwKi7JoaipnoLaI3Nxc3IQy3N1ECCVyZAo1JmvZ7f+pMciB7eNsLPW6oEnlaFQKhO4ChEIhQqEQpUKJXKFDKlMiFMlc3uwmxt1dhJu7CIlMjViiQKn3QKI2IZJrcXMTIpYocRdIEEoU+AUGI5GrUan1t5JarUcqU2GzebJ5cZIje9e4eO4YKrUOidKAQKxCpjKiMTlcwkdtQqrQI1casNocqJU6dBojGo0Bg9kTuUKHTGVxhV2pCplCg1imQqrQIJIoUWuNyJVaZHI1UrkGicKAWKZBLFEikWuITUhGKtPh4emNWKbBXSRHJFUhECsQSVSuwwqVS2vIlDqEIjkisRylSn9zT+yqUyByrdFKlQ6tzkh4RATevr7YPB0IhHJkStPN8qUo9Q4Ueh+kaisR0bFYvXyITUxhU3wyVpsDlVKHTmPCZvXGy+6HyWTDPzCQ/II0MjOTaGiooLevjazSauRqPW5uQoRSBTKFBu/A2s9BJyU10NdWQF5GLAKhjLCQQEL8bYgEQqRiCSKhCLVShUiquyWo3NzFuLuLcbsJWixRIBCIUerMiBVGhBIlbu5Cl/hyFyOWKEhISkGu0qJS61EotShVOpRKLWKxnMT4WLauTnJw3yp3ntyHl8MXkUKHu0iBWK5Dpbe7tjJqMxK5DrnSgFiqxG6yYDdbCPd2IJHpEYhVSBQWV+iVqZDK1SgUGiRy10RUqHTIFBokN7dGYpkOoUSF6GaIlim1iGWuNVkk1bpElUSJu0iOUKxAIJQik2tc6+/Nq0AoRanWIVGoEUuVKJQ6RGIFMrnm1sSIiIxArlRjtdld76psiGV6xHIVUo0nSqM/IrkHfgGheHr7uTw6NglPu68LtNaEp80Xu6cfZrOdgOBgMrMSyMxMpLaulP7BLi5evkh9YzNubkJEEgUKtQ67b93noB3+5SQlp+Dl7YubQIyvXwCpsUFIRELUSgVioQiFXIZMaUYkNyC+uUVy+wy0mxCBUIqbuxCpUotIrkcoluPuLkIgcuUVimSkpGW4Oq/SI5OpUGsM+PsHIxbLaKqvYHl+iF0b8xw7uJ3E5GSEMvXNgVYh11gQihXIVS5PkCl0BAaFYtDo8LbZCHM4EEp0CMUqJAozcqUJjdaIWKrEw8MTsVTpWrNVrmNeiVSJSqNHrtQjk2uRKzToDK4DCrFUjclsRSTVIBDKEYhde113kWvH4ArVemRyDe4CKQKhFLlCg0SmugVYKnMtZSKxy+N1egMms5XExHiXp+s88Q2KwcPTgVLvRXR8BsHhsQSFRmH38cfbP4i4xDR8/YIRCWXIpCqsHg7snr5YzJ74BwaRkhpLVnYydXUVDAx1s7JlGzGJWbi5CxEKJag0emyOms9BTzpP89bbr2P38sbNXci+/XvISQ5FJpUQFhyAUCDAbDZhc/gjkukQiWWIxAoXaDchbm5C3N3ECEUSl8fLNbgLJbi5ixCKXDNeKJJx/Y3rWG1eyBUapFIlWp2RrKwc3N2F1FYXszg7xLa1GXZvX2J8fPTztU6iQqY2IhBKkSr0rlArVVNSUoJKqcXf4YOXxQOxRINMrkMq0xMSGonBZEYiVeHnH+QKtQoNSpUOiVSJUW8kNSkRHx9/1BoTnnYHOr0Hvn6BiCRKlGodGq0RiURxczsjw10oRW8wIZEqEUtcQstdIEEmU+LtG4BEqkQglCKRqhAIpYgkSgQ3xapQJMPL4cfRo0fw8vYnPjEdmcqCTu+BRm9CpTWjUBvRGyxY7d5YrHZCI6IJDo1A4C7GzU2MTKrGZLJhMtrw9QsgOiaK3Lx0ppzj9A904Jydprm1DTd3IYKb5xdq3W0fNTZ2PsKHH/4Ssdi1Pr/xxiuU58WhkkupqylDLBCQmpJMdk4uIrHCFY6FEtzdhbi5CXBzE+DuLkIidYVGkUKDSCJ3ebpIhlAoRSSWc/z4MQICglAotS6PUutYXlnCZPIgLy+N8bE+Jkb7aW9toLSsBC8ff4QSJSKpGqlSf2tdFEuU6A0epGdk4HD44OlhxcfuiVqtJyQsHKPJitFgwdPTE43GgFqjvwVHJldj8/TCzz+Q9Iw0PO0OcnJzaW5rJjg4hE0xsUhlKsQSBQ6HL3qDGfnNsC+VqW49U2t0yORq3N3FeDl88PMPRCJ16ZfPwApFMkRCGUKhGJFITmx8Is2tbWTnFLIpJh6RWI7D2xeLxYrRZEFnMGE0WfDzD0atMxEaEU1sQjIqsRi3m7scjc6IyWTCzU1EaFgwuXkZtHW00NHRwMbuDS7fewWdzohQKEEiVyJV3La92r7zKj/7u58QFByM2WLjS2+9Tk15HmqFlN6eDkQCESkpyUxOjSOTq5ErVCiVqpughbi5uePmJkAsUSBX6/ALDMVq80QgcClykUiGWCInMCiIhIQEzBYP10DJFKSnJlNZUYbFYsFhd2A2mvD28SUzJ4e4+Dhi42IJCQsjOSWVsrIyUlLTqKisoLyinJGRIQaHeujp7aCzo43BwT4WlmZYWpljcWmWpZUFpqYnWF5eYMo5wfz8DIvL82zdusL6+ma2bV9lfdvnaeu2VXbs2s7k9DgDg304nRNMTI7Q399FW0cLJWXFZGZmuM6soyMxmcwYTRbsXg6UKi0ikQypVIlA6Oq3QqlGrdEhEIgQCsUo1Xo87T4Ul5ZTVFyESCynsroGLy9vzGYrOp0BlUZHQFAoKo2e4NBwomOTMMslN0WvGL3ZRmxsPG7uYkLDgsnJTaehsYq29gYGh/qIj49GcNMJRTIFYlnO56A3r93Ln//FtykuKaC9o4Mr91yktroYuUxMREQ4AoE7ZpOJ+QUnkRGh+Pn50dnZjlQqxd1diFarw81NgEAoQSxTEpeQTHJKMjZPT5QqDQ6HN2KJlJDQUErLikmI30RdfS31jXU0tzQwPTOJc2aK4dFBpmamWN68yK49O9i7byf79+/iyNH9HDt2kOPHD3Hy1FFOnjrK6TtPcObsKc6cPcX5C3dy8dI5Ll+5i3vuvcSlu89z6e7z3H35Alfuuci9993NAw9e4eGr93P1kft4+OF7efyJh3n0sQd56OH7ePjq/Tx89X4eevg+HnjoHu659xJ3Xz7PXRdPc9eF01w4f4rz5+7gzJmTnDx1lCNH9nHgwG727t3B1vUV5uenKCjIJy4hnsSkBMLDw/CweuLt7cBkMiGTKZHJlPj5BTA+OU5jUwPe3r7IxFJy8nLRaPUYjGbUGh1yhQpv3wAUCjXBYZFExiRg1aoQCV2iV6kxkJ2djUAgwT8wgMysFNbW5qmtq6Cvv4OC/PSbk0KAUCpHIMn8HLRz7hxvv/0Gd18+z54921heniEyMhSRSEBGZhpSqQSlSkVdQw0FBXmUl5fS0FhDbm4mEomcyMhIBAIRWr2ByOhNFBQVMjg8wJRzkpbWZlbXltixcxvbt29h/4E9HDy0l+MnDnP6zuOcOXuSc+dOcvflc9x3/91cuXIXV67cxT33ugDd/8AV7n/gCg8+eIWHH76PRx97kKuPPMAjjz7A1av38uij9/PYYw9x7bkneP6FZ3j22pM89fRjPPPsE7z48nO88NI1nnv+aZ5/4RmuPfcUzzz7GM8//yQvv/QML774NM8//xQvvfg0r776PC+9fI0XX7rGiy89y0svX+P555/i2nNP8sILz/Dcc0/w+OMP8+STD/P44w/w4AOXuOee89xzzwXuuniGC+dPcvqOwxw/upeDB3axa9c627ZvZm5umt6+bhoaa+nobGN0bIji4gIcNjsKuRz/gEAkUilGkxmNVoeXwwdv3wCMJgvRsfGEhkfhbdCikkhxcxMjkigwmz0QSxXYHQ4yMpPZum0zpeUFtHc0ERAYiFAkRiyRojOYEcmyPgc9MXUHr772Eo88+iCnTx9nfX2JoaFOTGYztXU1hIYFY7ZaKS0rY2PHFta3rbJt+xrzC07GJ0fZsm2V5c2LrG1d4cjRfZy+8yRnzt3B2fN3cPr0Mc6eu4OLl85y9+VzXLhwmiv3XOTylbu4/4ErPPTwfTz+xFWefPpRnr32BE889QhPP/M4Tz71KM88+wTPXnuSa889xbXnnuL5F565BeLV117k9esv30pvvX2dd7/8Jd5481Wuv/EyX3rrNb729Xd56+3rvPX2dd5+5w3eefdNrr/xCm+9fZ033nyVd959k7ffeYO333mDN7/0Gm+/8wZvvPkK77z7Bl/+ylu8++U3eevt63zlq2/x1a+9w5feep3Xr7/My68+z4svPcvzzz/Fs88+yTPPPMqTTz/Ck089wmNPPMwTT17l6iP389DD9/LgQ/dw/wOXuevinZw7d5IzZ09w7PhBduxcp66uiqysdEKDgzCbLdjsdnz8/JArVMQmxJOWkU1oeCTJ8TGoVK6vfiaLDaPJA73JA7vDQUxsBKtbNlNdW0n/YA9j42M0NjcSn5BA9KZNGC0Vt6vuO3n9+iu88OI1HnnsIc5fOM3hw/tZWJxl1+7t7N23gyNHD3Ls+CHuOO0KmRfuupNLl85y5swxzp07yfnzJ7nr4hkuXTrL5St3cd/9l3jwwcs89PC9PP7E1ZvpYZ56+jGeevoxnn7mcRfI557iuRee4aWXr/Hyy9d4/foLvPb6i7zy6gu8/MrzvPjSNV559QWuv/EKr73+EtffeJXXXn+Jt995gy+99Tpvfuk13nr7+i1Qb7/1Kl/9+jv82be+xje//XW+/o0v82ff/Arf/d43+fZ3vsH/2917hbd5nWubANEr0QsBgiAJ9iL2XkAABIhCEiBBEuxgJ0WqsEmUREmkerElW25y3Fsc27HTnNiJvb13iuNuJzvZ5d+zp/3XNTMHczxzes8BFVvZsTNzPAfP9aF8IA5uPM9a613f9/LTz37Pp599yMef/I5PPv2QTz/7PZ9/8RGff/ERn336IV9++Qmfff57/vDHz/j8i4/57PPf8/Env+PLP3zGZ59/9PUP57e/+4Bf/+Z9PvjgXd57723ef+9nvPf+2/zyVz/jV++9zbu//Cm/eu/te0nzNr967+f84p2f8It3fsJPf/YmP3zzVb7/6gu88OLTPPX0E9y4cYX5hRnGJ0YZSQ3T0NiAM9tNfkEBsd4o1bW1ZOfkMTYxwVR6mqrqGlRqLQqlmnPnz1FWXsH61jqvvvYqzz7/DI89fofHn3iE9q7tb0AfPX6Xjz7+Lb/57Qf86r1ffD12vfL9F3jp5Wd54cWneenl53j5led58aVn+OFbP+CtH73GT376Jm++9Sqvv/Eyb7z5Kq+9/gpvvvUab/zw+/zoR6/z05++yds//xE//8WPef8f3uUf/+k9fvHOT3j/H97l3V++fRCR7/+CDz74Bb/+zS/59a/f48PffcBHH/+Wzz7/iI8/+R2/+/Cf+PWv3+e999/h409+x6ef/QXOx3z+xcd8+eUnfPWHT/n8i4/44stP+Pzzj/jqD5/yxZcf89kXH/PlV5/ypz9/xR//+XP+8MfP+fO//IF//2//wr/9+5/44z9/wZ/+/CX//Kcv+fyLj/j00w/55JPf8eVXn/LFl5/whz9+ce+HcvDZr/5wAP/Tzz/i408+5Pcf/YZPP/s9X3z1MV98+QkffXKQCH9JlIPE+M3Xr/3mtx/w/j+8yzvv/oyfvf0WP/7J67z1ox/w5luv8uYPX+KN11/k9R++zOtvvMJzLzzFU08/wVNPP8bdu3d49LFb3Lp9g1u3r/PYEw9z6/YNrly7wKXL+1y/eZVAsJudMyd58803eP2Hr/GD11/l1de+T3f4vnuvyg6dINp3mXDvJXqiF+gOnycQOkeHb4dO/yk6unZo6diiw7dDu/cEnb5TdPp26Oo+Q6DnHN3h8wQje3gDpwmEzhEInaOr+wz+0FkCoXOEohcIRvYIxy4S7r1EpO8y0b7L9EQvEO69RCh6gVj/FWLxK4Qi+4RjB88jfZeI3ju3b+A6oeg+vfErRPsuE4tfpTdxlXDvRWLxK/edf4lI3yV6E9foTVwjkbxJYugmA0M36U1cpX/gOvHkDfruHWPxq8TiV4n0XaJ/4Dp9A9eI9l+mN3GVvoFr9A9epzdxlWj/wXdG+y8fvB+/SrTv0r3vPngt2neZSO8lwr0XCfdeJBTZIxg+T3fPWXpiF/7qnGB4j1Bkn1BkH3/oLL7uXbyB0/iDZ/H6T+EP7uL1n6aj6wSdvh06fado7zpJu/ckbd4TdAXOfC1/zzm8gdN4A6fxBc/iC56lq3uXrsAuDvfaN6DtjmHMlgbKSiMcKgvT0TRMsH2Mns7xe5r4+nG4c5yod5KYb5po1xTRriliXdPEfNNEuqb+RlFfmogvTU/XFEHvFGHfHD3eNIH2McK+OYLeNIH2Kfxtk/jaJ+lqm6CrbZLO5lF8bQfPva3jdDSP0lI3SGvDEO2NKdoah2mpT9JUO0BDdZymmgRNNXEaq3tprOqltiJMfWWU2oowlcXdlHq8lOa3cqjYT2Wxn/JCH2rt8Lc2SbVmzTM4sMngwAaDiXWSiXWS8ePfqP8YyfhxhvqPMtR3hKG+Iwz3rTHUt8pw32GGew8z3LvCcGyF4dgyQ9FFkpEFBiPzDIbnGQjPkgjNkgjNEO9O0x+Yptc/Scw3QbRrnIh3jB7vKKGOFHUVYQz6GoKRI7Q2DNFcn6SpbpD66gS11XGqDvVRUR6jsCiExdqMXFGGICMfQUY+ElkRYtl9mxqOLB+jff2MJgcZ7ouRnhxjKT3B2swoR9IpjkyPcHR6hOMzoxxPj7Ixc0/pUTZnRllPj7KeTrE5N87N3Q1+/MqTbC1MsD47yrF0imPpUTbmJtiYT7MxN8Px2RnW0uMcn5vh6GyapfFR5lPDzI4MMjMyyMzwAOmhBBPxGBPxXtLJODPJBJPxXlLRAKOxMBOJGA9ePsP64jSpaDfJYCdDIS9DoU4Gu9vp72qkp7GU5rIc2irzaSzNpbUyj56mQ4SbKgk1lGIy9n8r6ILiZS5e2OPShX0u7e9zee88V/bOcm3vHNf3znL93O6Bzp7mxu4pbpw9yY3dbW6c3uTm6Q1unNrgxs46108c5/rJo1w7scbV7VWubC1zeXOJSxuLXDg+z/6xOfbWZjh/OM3uyiSnlyfYWRzjxHyK7bkUGzMjDPd4ybJYWJ0YIT2UYHIgzli8j5HeKAOxMP2RINGQn5DfS8DbRmd7C3W1NeTn5WE2WxDL7pt1V1WPMzc1yZHFRQ7PzbIwM8Xywgwr82lW56ZZnZtibWaC1fQ4C6MJZpJRFlNx1iaHWZsc5sjUMKsTg19rZWKQw18rycrEIMvjAyyPD7I6NcrS6CDntzd54MI+RxfnGYr1kAx3MxwNkYr6SUX8jEW7GYsGGI34GenpIhX2MxLxkwr7SYY6SQY7WEjFGAq2MxBoo7+rif6uJuK+ZuJdjcQ76ok0VxJrraG3rYZYSzXhpnJC9SX0NJQQqi/CZPz2hufO7HFW08NsLqc5tb7K2RPH2Tu1yYUzJ7i0d4Yr++e4sn+Oq/v3wO+f5ubeaW6d3+HWuRPcOrvNrd0tHjy9yQOn17l56jg3do5ydXuFK1vLXNlc4tL6IhePz3Ph6AHsc4fTnFmZ5NTSOCcXRjkxn2JrNsV41I/VbGLn0klmhgeYTiYYT8QZjfeS7I0Qj/bQ29NNuNtH0OfF722no62VlqYm6uvqMVl77wc9yvjoEOnpCWbmpllYmmd5ZZGVlQVWluZYXphhcXaK8zvHOH9ylfGBUUzeNwAAIABJREFUMCO9AVJ93SyMDbA0OcjyxACLEwMsjCeYH42zkOpnYbSf+VQ/88O9zA33MZOMMj0QZizSycWdEzxwYZ/tI2scW15kMNTJUM+BhnsOQCaD7QyFOhgKdTDY3cZAoPXrY9zXTG9HPf3eRvq8jfR564m11dDXXkNvexW9bVVEm8sP1FJOpKmUnoZigrUewg1FhOoKMBl6vxW0SBZCq1Zi1KnJthkpz7PTUpFPqKmCZHcLMwMBjkzEOLUyxtljM5zfWGJ/c5Fzm6tcOL3Old0trp09wY3dE9w8s8XNMwfAHzh9nBs7a1w/uXoAfXOZy+sLXDw2x/6RGc6tfgN7Z3GM7fkU0/EgFpOBlfQMsyODB65OxhlN9DMUjzHQe+DqSNBPT6CLgK8Tb2cbra0tNDU0YrbddzdlQ+dhZlYPM7+8wOxsmpmpceamxpibHmM+PcFcepz0xAjp8SSz4wPMjSeYHx9gbizB3Gic+fEE85Nx5ifiLEz0Mz/Wx+xojJnRGOnhMNPJHqaTPUwNBBnr9TMS7uTyqZPcvnyJo/OzjCfjJALNJIOtDASaGQg0k/C3kPA10+etp7+rnoSvgYSvkT5vHb0dtfR31tHfUUtvWzW9bdWsTcVZm4gSaykndg9spKmEUEMh3bUe/DV5eCtzCFTnEazNJ1Cdi1Ef+07QGrUCjVqORnUgrVJGplqGXqNAp1agV8sxauTkmLXUeuz4qvIJNRQRaS1jKNjAzICPI1O9bC0Nc3J1ip2js+wcm2d3fYnzm4fZ3zzMhY1l9jeW2F9f4MLxOfaOzXJubYbdw9OcXp5kZ3GC+WQEs0HP0bUzzKWGmBkeYCqZYGwwznCil8G+CPFoiFhPNz3dPrr9Xrq8HbS3t9HS1IzZ1v8N6PUzz7Fx+TK//fOXPPLWK+w98ygnbl/k1M2LrG2tM5VKMjGUYGoowUxqkHQqwWCki/7uVgZ6OhhP9jA91svMdJz56ThzU3GunD/C3FQvM2MxJlMRDqdjzI33MRYPMBzzcmX3FI/euM7u5lH6Qn6inTUM+ptI+BuIdx04tK+zlnhnNYmuGvo7q4m1VX3t1lhbJbHWSmItlUSby4g0lR4cm0sINxbR01hET0MhwVoPvio33Ydy6a52E6hy0119INN3gBbLQmg1SjLVcnQqOTq14t5RjkGrRK85AK1Xy8iz6RlpLeWov4p4tZMieyY6pRi9UoJBKcGkleIwqfFkm6godNBY5cHbXEHYX89w3MfkSITlmSFW50dZnR3l2MIEW8tpNpfSbC5OspTqw6TXcXh2moXxEWZTQ6SHBhlPJhgZ6CcZj5LoDdMXPnB1MNCFr6uTzo4OWltbsdjv26Zs7FsgPJdi/c4O1994lJd+8yMuvn6Bp3/5MgvHR0lPjJFKJhgaTDAxkmR1boKJwSjJviCjiTDjqT4mJwdJp1PMzE+wsDLL4aNzrBydZ3l1lvmlCZYWR5mbTzEzPcDESIRr58/w2AM3OX9yk4nBHgZ7WhgMNjHc08paup8+by29nTXEvVWMBqsY9Fbeg1tBtLWcaEsFkeYKwk1l91RCT1MJ0/2tjEcaibaWEWkuJdxURqixlJ6mMnqaygk1ltHTVEawsRyTMf6doDM1ygPAfyU5eq3iQGo5Zp2KaEs1LyzF+OrKHP9xY45VfxlGlQijUoxBKUanFJOpEKFVilErRKjlItQKEUp5BkpZBkp5BmqVFKNRg8NhIS/fSXlFIdV15bS31xPqaMCoy+T89assTowwNzZEeiTJ5NAAo4NxhhK9DPRH6I/2EO0JEOz24fd58XZ6aW9rw5p1H+iixhHa4hEWLqxw+umz7L24x+6LO7z84eusnZxkYT7N5HiKyYlRZtOTHFmY5tj8GOOpAYYH4+xc3uWJV57m3K1znL68w+GNRWaWJkjPppieTTG7PM3C6hwr6yusbhzm1Ok1rl3c47Fbt9g/fYLZiTiphJeRvg6GYu0MxzoZ7u1kIt7JkQkfT+6n2EoHmBnqZmKgh/FkmLi/iT5vPXFfE4nAQbIMhtsY6e1irN/HbNLHSLSLVK+PkaiPZLiDoZ7Og6HB30Tc14DV+rf/3u8voHVaJZl/A1rxjavVcoqzzKT9zdwYDfL0dITfbI+w2V2OUSXCpBJhUonRqyQHsJVitEoRakUGaoUIlfxASlkGMmkGUokQmUSIVCJEIhUiEQsRi4UkYl3oMjWc3t1haXKE+fFhZlJDTA8PMpZMMDzQx2A8SjwWJhoJ0hPyEwj46PJ66WzvwJp136VEpuxupGot6dMrHH/gBOuPbrPz1Cme++BVNs7OsXZ4mfTkKHU1VSQH4yymUyyMJ5geH2I8leTcA3ucfXqXF9++y08/foMXf/49nv3p93jpF89z4+mb7F4/xdbeCRpbGmjraCY50EO4voKTG8e4cGaHrfUFTm6lWV0Z5fDKGCsrExxeGuf4corXbqX5v//Pf+QPPz3NzvIA82N9TA9HGYl0MhLzMR4PMjXYw/RQhOlkiLmRMHMjIWId5fT6G5ka6CYV9ZMItBLtaGTQ38xwqIWhYBM22+DfcbQKrUbxt7BVcgxaFXq1nI7SfM4lfLx6dJpnZ+K8MBtlqCYPk0qM8R5kvVqK7h5srVKMRnng6ANXi1DIRcjvwZZJhUil90BLhYglQgZ7fWg1KvYunGVpepSFiRHmRoeZGkkyPjzASLKfZCJGvC9MLBoi3NNNd8CHr8tLZ0cHNsd9oA+1z6G12khtzLN8cYOVG9us3TrBU++8xIn9BXa2jrA2P0W8L0os0sPoQA8LY3HmJoaZnRxldXuF7dsbvPj2XX728Ru8/O73eOmdZ3jjg5d5/LWHufXMJfafuERhuQeNVkOwq5WW/Gwifh/nT53k5OYKl3ZnuXl+ipPrkxxeHGVqPE56Is7saJjUQBeTIyHGkhHGh2IM94cYj/cwMRBhejjG3Ggfc2MxJgeDLI1FODwZIdnTwlh/F8O9XcS8rTSUFlGa6yLua2Ay1sx0tBan/bsdrdUoyPw20Go5Jp0avVqO06hjubOGW0PdXAx38OpUkPZ8K3qVBINKhFGVgVElOQCtEqO9J41ShEqRgVJxAPpr2LIMpLIMpNIMJNIMJFIhg/0BNGo1l25eZzk9xuJkivmxEdKpIcZHBhhJxhka6CUej9Ab6yEcDtLd7cfv68Lr9WJz3HfN2KG2GYyObPpmp5g5dZjla2c5cmOXRKSDnUvL7J9e5+ThGY4sTrG5fpTzR6e4uDHDSjrFysw4C6uTHL92lBd+epeff/IjXnn3e7z0zrOk0kluPHmR8w+e4PSjJ7jw0nnau72MTw6iU6uQi8X42prZ31ng2WvD/OhyH1sLYUYSfnojXYSDrXS01VPX3EGsux1fczWBtloCjRW0FToIdTYRaG+kqqIcb1Mpwz1NpPsiLE0N4G9pYLCnnbC/mbaGOooKiykvLWYk0sZzmxV8eNFJc0nk74BWodUo0Wr+Nr7Nei16rRpb9iHmfC1ciXfx8ECQC8FqjPdcrFdLMagkB9F9T/eDVitFKJXfwJYrRMjlImT3JL0HfbA/gFql4uSFPQ7PTNxzdYrZ0WEmRwZJDcUZHuwjEY/S1xsmEgkSDPnx+7vo6vovoMsbJjE5XSQXljhz6yYPv/Um/XPTVFcUcKi2jP0zG+yszbG1NM2lsye4tj3D7dMzbC+Nsjo7zolzx1g4scxLP3uSX3z2Y1597zlefudZhib7ufDQWU5f2+DUw5ucefQktbVljPV3U+rOQSwSUeLJ49zxMW5tx3llq5vNqQDpeCdjA0GSMS+RQAuRbi8DPS0kgm3093TSF+piINjEaMzPbLKH1al+Nqa7ubAa5eLqADfW+9me62NnJszyeBRfezN1VRVUlZfQ215HZ7mDZ5azaCiK/t3ozlR/M07rtRocdgfF+YWUeArIduTicFZw9uQ+R/wNpKs9uPWKe26WYlBJvwb+F9CZ92BrVCJUKhEqpRilQoxCIT4AfU8yuQipXIREJmIw3o1GrWRn9wyrs5OspMdZmEoxMz7CxGiS0aEEw4P9JOJR4v0RotEQoVA3fr+Prq4u7M77QNd5Vyg+VENyMs3U+lGOXj6H05FFU1EureUF7J04yoVj8+wujnHh9CYP7MzyyO4s20ujLE2NcGp/g7GpQQ6vDPHmO0/x2vsv8Mq7z3Hx9i4bpxe59vBpztze4OiFdVoDXfgaqmgoLyFDmEFbfTV3dg7zqwcvsj0ZYW+xm63hAAvRdsbifn5+9RRv3zjFjfVJnrqwymxfC1P97UxE25lLBjgy0cPqkJ/nzh/n5w+c4aGtIR7aiLI3EeaZlSmmoq0sp0LMJwOsDoZ56/o+T508zkyoibKcsb+7jv5mjFZisWSR4yqgtKCc8sIySj2F2Gxu9i/d5uT6Bt1NjXgcFmw6FQb1N6B19zn6flerVSJUSgkqpQSFUnxPEuQKMXKFGJlCjFQuZiDejVajYvvMSdbmJ++5eoy5yRRT48OMjQwwnIwzkDiI72ish56eIIFAAJ/P99eg3Q4ffQ3VDNWVEUwOMt/XzVxHDev+RkbrS1hOBLg4EWdvoIvdyTiPro6yfzhJeY6NZCzI2swAV5IBLqWTzCbDLPa1cuPOGbaSPh7bGGB7uJNxfw3xnnaGh/v50e5xnt8/gVwsZbw3yOHuTn5y5QIX06OkvTUcCbdzdihMpKKIn5zd5pGjixzv7eGRk4fpqSuhrcRFo8tAhV3PtK+OkyMDvHzhFN/f32GirRhvro71hJdr6VFWY20cTbXhLbbzzIk1ntw6xqnJIdLdXeTYhv5fCyZatRydVkdWVh6OrALyc4soLyyjJL+YwrxChscOs7iyRVPHANlWIw5jJjqVFN23QM5UH4BWq8Wo1d+AViolKO6TXClBdg92vC+ALlPN3sVzHFucYm1uiuWZcebSKdITw4ynBhkeSjA40E8iEaO3L0w4HKK7O4Df78fuvK9zYK69i6bSSgpdHtyeIlpqGmgsLqGnro5cu4Mip4MziR5m/V5ORjq4MZNiPu5loKmKxvIidlIBjgebeGAqSUNJGQ6dGm9HFecT3dxM95LuacZXX0V+toOiHCcvrM2wOxrHIpayMNjHnLeFo5Mz7J67TbCxhc76JqaSI1Tn5fLM5ipPndliMhJmNTlIKLeQGoeDPIeNurISpvv6OD+a4InNwzx9/DAFVhM5pkzcVhuzfj9D0Tg5Wdk4zRZOTg5yfupgw6CtsQ2b6dsnYyJpCPW9ilimSo5eZ8Buz8PlLMBuc1FWVE5lUTmHCktIxkeZXdhmcHiR+opCXCbj3wD+JrrFaL4GLUatugdaJUGpkqJUSVGopMi/hi0l3hvAoNeyvr7C8aVpji5MsTI7ycLMGDNTI0yODZEaGSCZjDMw2Edff4RIJEQweAA6K/s+0GpjgAJXJSajE6VCj8Wci0SkxGDKRyaWUZ7rJttkY9DbSZk7j9TQPA6bg5ysbORiEUNhP3XlZQQCAzhtuRgNTkxaLXtL49w5v8PKUACTRk2J0059ZSVzA/0cX1un0OWiOCcXl6OC0/uP0dI2iCu/hdKqMFWVDdisOazOLPDyK2/gyjtEbkEtdRorzXItebn5FOR7KMzP58rVm2ysblBZUIhep8dicaE3ujl66g6FJQ1YLQ7Karq5tf8Al/euUVjShUZtRKb69k0NkTSIWiVDrZKiVUlRqbTY7W4c9lz0mWY8eUUcKqqkzFNEOhlna3Gdn+0u86frR2gucKNTiv8asvoAsvbbQKv+Avob2AegpciVMvp6fZjNelbnxtlYnubY4iRrc+MszY4zm04xNTnM2GiS4eEBBpP9xONRorEeQqFuAoHAX4PW6TvQKjJRSpXUVNYgzpCRqTWjkGuw6fS4zWZkEhlKpZGaai8DfSmMRgcms4tajxtvUy3lZY04swqxWfLI1Nowa83Mjy7S0hRAr3OikitpaOiksrSc+akVvK2dFOYV4Mwq4lB1iIUjV8j1dGB1tWFzt6BVWykqqufJ/QfZ3LqAI68GZ14dBaZsmmRq8lx5WK3ZZGVlc/7q06zvPo3RnEWmzoxOb8FodOENpTCbHVht2eQWNjI3eo7tvedxuOvI1JkRy3q+A3Q3KoUUjVKKVilFpzXhyHLjcuShVOiw2dyUeMopyism2FTPD7fTfLS3zM/Xx6jPd6FTSMi8VxXTKe8tq5T/30Arvnb1AehotAub1cjK3Bibh9McX5pibWGcpblx5mfGmJkeYWJ8mJHUIMmhxEF890bo6QnS3f1fQGdZu7AbjXSWFVGZm01edjZdLS3UFhezOTnB2cU5GquqKcgvZWfrApHwEE1dSRqb/fQ1VxOvK2N+eo48pwebJR+Nykam2srzT72AQedEr82ixKahIK+I0WSK3u4+ivKLcLvysVhLCUTmaekcx1Xgw+pqIqfIR5azmFh8kuuHN5lMr2J2lOLIraayoJImvQW73YnZkkVVdSOzh29z8eotTFYn2kwTJouDzEw7zux8jCY7FqsTo8lO+aEBKhrT6E0OVBoDGdLQd4JWyyVoFBK0Kjkmo+3gpnS7+17iuQ5cXVzGLx/a5fsrI7y1OsKHd07SVlWGTiFBoxChVYjQKA+Oeo0Uk1aGSSM5mIipRPdAS/8muu8HHQ53kp1lZiE9wPbqNOvLaY4uTbIyP8ni3MS9sTp5sKM4krgX31EikR6CoRDZefd1DhRkVOKwWunztRD3tTDYXEWp04percakVmE3GNCqtOQ4c+lu9XIs2UdRfiXltSGaG4OM+AMMB4LsTg9TVXKI1ooqvBVltDb68ORV0FDXhq8ynzxHLusrR2iva2R9cIClkTTh1ggXTl+nuDxMfnGA3OIQhSWdtFY3cfT4Ga4fXmd24Sh2dyXZ+XUEm2poqyhFp7OgUukpKalme+sCO2f2MFudaHVmDKYsSvILsWW5ydRbMFkcaLRG1FoTakMumQYrKq0RoST47aAl3ahkIlQyEWqFApPBhtvppiSvgOL8Ig6VlFOSX0phXglvXN3hxmiAlYEgP3nyPJWeXDQyIWp5BsUuM6EaD3OBWhryHUw3eDjSXohHL0WtFH89EfsL5PtBK1QyFCo53T0dFLmtJNoKeXC2lZMzfaxvbbJ1bpfj66uc3DvD8Wg5e/FKluP1JIcGiMd7icYiBMNB3EVT90W3tZvBpSPMDfTQ722mKNuOXqXEojfgsLvIsrvIysrBas3GZTFjzDSS4/RgMbkxGnPQ6eyoVXp0KiNGjRWD1opZZ0Eh0yDKkKFTKqkrKWbA18VsX4ySvELK3R6KcooYau/k/OIa2XltZLmbaTrUxq0jq/z48gU+e/IJhnsSeIqbyM6rwZRVQrnHjdtqwmy0sLcyx7uP3OTY4hpFJZXYs3IxmJ2U5BeSHkiQ48pHrdFjMNpQqfUYTA4MllLkCi1KtR6h+NtBZ0gCKCQZKCVClDIZGrUBo8GGw+LEbLCTZXVSkuchz+3BV1/L0nA/lQW5XNxapjw/j7pCF3ujQd49M8nDU348lkyaciwc99fyzLiX5UY3WsXBGlqpEH8LbPk9KfB3t3LIbWG2o4DnJxt5IlXD1sYqR44sMz2WoL+jmiVvCdfHGzibPERvj/feMitEMPRfotvqjrFy5iLHx3vpbqwiz2rCotXisDlxu/IxW7LRaE2YVHKscjE51iyyLDkYdA6MChXNTjk1ZgXZmQaMmXbUCiMyiQqVRIFBIaMgz0NFSRlZ9mxMBjMKqRKN2oJSm4feXofFVkN+Xiue0hBmaxl2nYEsnY7yggoKyjsw2YrQWzyY7MUEA2F2tzZ5fP8crz94lZvH1ujtG0SlNiBXZiKTq6mqbOYHtx7g+LFtUuNpAr4Qy/F+nts7yfdffBWT2YHBYEUsD387aHEAuUiAQixEJhKjkGlRiJWoJApUYjlqqRy9UoVKIkMhU7E8OcZkIsbe4RmuzSZ4fWOEF2Z7uDvYSnOumUy5mKHaAvaijVyN1dPlMqCSZqCQZRyUQBXfrKOVKikKpfxr2A0NlcSLLAyXmlmsy2LL62FmpI98uw6zSkS5XsF0pZOroUrOBEoptMoodqpoqi8nFAqQ5boPtN7iY3xxjY3xXsItNTQ3t5Hnziff7cGe5cZmNGFVyjHKRBiVKmxmNzbzQTMYjVSCKkOITCTCoDWj11gwafSkyiSkSlRU5zooyi8mx5VPltVOg0tOYV4tuYUh7O52nLntlFfGyCsOoTNVIJFasBrM6A12Sis6cObVIJPpUagsyFRWMiRqTAYzGUIRQkEGRqMTm8OD0ZaLwZyF0WRHqdTSWl7GQE+U6ZFJjq8cY276GMWeKspLKsjU6tFqDYhk3z5GC8UBZCIBigwBSqEAiSADkUCIQCC4d4uwHIlEjVKuJ1Nr49yJUzxz5Qwn50ep8HjoLnJxpqmQjbpcNOIMtHIZDYUuhmo9HGkvJlcjRSEWoJAIkEvvbWjIDipicoUEufIgtuUqOU6nnTKTkkSehiN1TnYH2miuqyBTloFOmoFaIiPhMbJdm00s30SOTkKWJoNAdSHJeA9ZrvsKJpmqOkoKC8lUytHK5fQOj1NSUIQnrwilQsuhohIK7SZsagVGpRKlWIbT7sGo0eHUyMlWi7HKxeg0RvQqAwa1gdxMCUZpBpkqDTazjbwcDw6LBYtSjMNWhs5YgUlroyS/BrOzCYulELdeRW52DgW5uRSWtpBX3IzOnI9UlolELEcuVSKTZWLUm1DI1RiNNowmOyqNHpUqE6vZit2WjUyuwaA3IfwajgCBQIhIJEOns2J35GGyZCNVfHutWygOIM0QIM84gC0TCg7+VoYSqcKMzpCNyezGZs3Fk1vI7b2z/ODWHhM9XiryXRg1KnJ0aswyMcoMAWqFgtqqRnqqCskzKFCJBCjEAuRiAXKxEJn4YHtSJhPdq4xJkSukmNQi9AoxuVopsWw5N8cbeeraGoW5ToQCIWKhEJVcQ6Uzh416Nz6XAYNYiEEqYrS7hsmhMI77o9ttaafeZafObqTOriNUW4ZRo8GoM6EVSyi0manMd9FYWogpU49WocJqyaPQrKPGpqXarKDUbkIjl5FtNKJVGXFppOjUWjJVWowaPR63B5vJQqZMgl6hQ2+pQqWyY7V4kGvyUIjlqEUZOLKyKShqwFPSSqYlD4O9hI5SHZsxE6teLSX5uVSWV5DtysfucKPXW5BKlUjEMuy2bGz2HCRSBTZrFgqZjIyvQQuQyVQYzVlY7fnojI6/62iJUIBGLiFLrzoALZQgleowmxy4sj24nHm4HHkU5RXy4oNXOTKTxpNTTJ7VeJAEGQJUGQIyZUK0kgxKS6qpqmjEbTFgUUvIMyvRq6TIRUJkIgFSiRC5UonaaEdjdiIWS7BrRTh1Ytw6KYNV2Ty5M8T/9fmjvHVjmgJrJhlCIRKJkpHaSl4fbWC5OgedKAONWMRgWzmRtmoyDaH7rhmrHGEq3MNIWwPe6nJaq8pRSWW41VLKMyU02LQ0ZGVSYlBSnCklP1OGXiGjzq6j0qKhMsdBsSubLK0Sj0mH3WynsaIEu9mO02qjPD+X0sJicq1W3Aohbo0Gp6sWhSYPvS4HicREplyBTa/H4ymlsLQNrdaK2VGC1VWJJEOETCxHLBCi1xswGYxotUYkEgUFFjVn+txUuXRkOXKx2HKxGI3E+hJMRFqZrBbh0AjJEAiRShWYrU5sWR4MlmzEf8fRIqEAhSgDjVSMVChEJNWhyzTfA52P2+XB5cilqaqa/bV5dmaG8WS7EQmFKIVCpEIBIoEAo0KCTi7BrlUyN5qirigHt16KTSMmUybCbtCgVUhRq1VYKqKYKnrRl/YgFYkxK0U4tGJMchGpmizOLozwP/30HMuhUgLFFkQZQmQSKdut+bw00UaoLB+tWIRIIORwop2hQD0qje8b0L72ZXYWFtkcG2KkvY6RxnKGy3NIFtlIeEzEPSbCuXq82TqaHQayjZlYlQpanEbask00Zemot2qoMSmpdFpRK9REurxsra5QnuemtaIYu0ZJrlHHmi2TNYeNQXcxOnM5MoUDsUhHaZ6b8vIqjAYLJq0Ok0JBdl41zvw6JCIxAoGAjAwRRoMRrUaLXKZCLJKTIRAgEQqRiSQH/VCkSoQCIbV1jdgtVgaqtFwdsLLQ6cSq12OyurDYc9EZbIi+o2AiFAUQCQRo5TJ0MgkSgQCl0ohBb8VmzSbHmUeuK5/G+hZcFhtZWhVlNgNq0cFQoRJnIBcJEQoE6GUitDIxTp0cf1MtTaV5uI1ynJkSGipcpOLtTI90097lxVAaQ1vUg8rVhEgoRKfIIEcvRinOoNSoYDoS4r0H5/Hm6ym1KDEqxUQ8Bk41ZhM3u3Da8zGrFdh0arYXRtlemsLmuO8q0HDXGlc3N7l65DAXl2Y5Pz3MRsTLQnMF4zUeJqvzmDiUw0SFi0SJk+5cK/HCLBIlDvqKncSKsoh4bPhyLZRlO6hyWOiuKCRaW0ZzvoPOAifjFTkcby7hhreKtTI3N3OycNvKUaizkUqMFOil5Bo1uI0aim1m7Eo5juwS7O5qjFIJRrEAmzQDXaYBsUh6D7SMDIEQkUBAhjADmVRJhlCKQCCkvOwQSrkCuVCAUSREIRZj1B60lDZZXag0BkTybwctEAUQCATo1AoMShkSoQC9zoJBb8VuzSY3x4Mnt5ACdwFGrRFTpgWjKhOdRI5QIKQ0z0JD+cE4qhJl4DYoyNLKyLeZaSwtwKIWY1Vm4C3PIthWSXNdGSUllVhLg6g9fuTmEgQCIWaFiDqHGptCgiRDyKGCUpKtpeTpZORmSujOy2StQkedVkdY50KT6UKvUlFmVfPgzhLnNkdx2KLfgO7tPsZDp3e4urbMxaU5zk4OcyIe5ES0k+1gA0c7K1nvKGe9o5TlpiKmqnOZqPYwU1fExKFcJg/lM16Zy1BFHv2lbnqLXSQqPCSri4lXemhr33pjAAAKuklEQVTJdxD12DnrLedURxljZbmk6+vJtTjQKXVoZBryDWqqXDaqbVqqXTbyMmVkZ+VhcZaTq5FRmCkmXytGp9UjFsuRy1SIMqQYxELcMiE2iRCFVIFIJEUrEtJYW4daJkUhFKAQChBliJDJlFjseQdNWJWZiL5jeSUQBQ7cqFZiUEqRCgVkar5xdK4rn6K8ItyOHMx6C2atAaNKi0GuIEMgJNjiYaq36mACKBBgkGVgVohxZsoodWTi0knp76zhd3ujnJmKsjw/QVWDD3OBF3NBGzJ9LlKhgBKDnO8NVfHOchvfn2rkkYkOHklWs9tdxF6wkOWGbK6EPKwcsrFfZeNyu42fLFbxxdPzPLYxzlN7hxnsXvoGdLTrMLc213n89AkeOrHBraMr3JhLcWU0xqneDjaDdeyGatnxV7LRWc56Zxnb3gpWW0pYaixivqGIufoiZuqKmKotIl1fwGJzMfPNpUw3ljJY4SGUbyeSb6PXk0W8LI+G/Fyqsx24dAacWi1NList+U6qbQYOOcyUGNS4TVYc7iqKzAbKrZkUGJToNLqDBjJyDVKJCq1ETKFKSJFKiEYmRyaRky3PoLm+AZdSQrZMgFR4L94l4oP+ZloDUkXmd0a3WhOjujQHX3MxCX8FU321OG0W9HoLNouTHIebAncBTksWJq0RnVKDTqJAnSFCKBCQbbNSWVRwr+2HALFAgE56ANuuFuPQiOmsLmIz0cXlyQ4eODFMY30DsuwONM46CgrKqS4vpiLHSpdTw4gnk/U6C8/NtPPSaCUPdpk5Xm9ns8nJnjefF3os/Dhq4a1eEz8OS3gzLOfueC0vLnYSKr7P0fHgMe6e2+Wpc6d59uxJntg6yp3VGa6nk1wfCfFAvIOL4XpOBao55a/mdHc1O/5DnPRXsuktZ6OznBNdlWx3VbLtP8S2v4qV9jJWOypZaisj3VjCXEMJC43FLDaXMtdYynB1EfHKAkLFuUSK3USLXAQ8Tro8LtrznNQ5zXhMepzZBZTZzdS4bJTadOhVKuRyNVKpHKPRjlIioVgnpUQvxahSoFGocClFtDQ0UqCTUazJwCoVIBcKUEqlqDNNSKUypArNd9a6Hc5RJpMBUrFmkt3VxLyV2EwmdJlmsqzZ5DrzcNld2AxWMmVq1FIFSpEEqUCAXCqhKC8bX+MhBAIxVrUShSiDDIEAcYYQiVCAQSFFK8+gviyb0zNerh8P01pbidZeS6GrjFRLJcdD5dzt8fB2Rw6fTDfw3qkhfn9jgcd3Z3jn4SX+6foM/3RrgV8/uMQfTvn4Y9rJVzPZfD6q5MOknE9Xm/hwtZVQYfgb0InAGs+ePcWzZ3d46vQWd7eP8fDReW7Pp7g9EeXagJdz0Uau9bdyrb+FC5FadoM1nA/VcD5UzflQDWeCNZzqrmKrq4KNrip2grVs+6vZ8lez1nGItfYKjnurWPdWMd1QykBVIam6MqYaK5ioL2OoqpB4RQHxqiLiVcVEKjw0ue1k2x1UuXPoKfMQLM2nwGJAo9Jis2UfFD7kMvKNGvJ0SjRSKZkaHRaFmJb6BgoMSooMCjw6KblqMQaNFq3OjFYqOejz+R2gVdp+SopLqK2ppKqimOrqGgpyXRh0JqzmLLKz3Bh1JoxaAyqpEplIglB4MNsNNXrYHm9iJFCBSJCBJCMDlURy4GyJDKXGhEQkQyzM4PRYI3cX63llrpRXR1z8YiKPL45U88fFXP6Y1nPX6+bVSCU/rLLxnC+ffzwZ4N+uD/KfD47w7w9N87stL/9ytJz/PJzHn9NZfDlp5fOUki/GNHx5pIHPj7fQV3rf3ZSD/hWePrPNM+dO8tzZkzxzeoOn1pd4eDHFzfEYD6eCPDTk5cHBdq7HW7jW18yt/hauRuq4Eq3nXLiWM6FaTgXrOBuuYz/awPloPfuxJvaiDZwI1HIyUMd2oJYj3kMstlex6q1lpaOW+dYqkjUlDNWUMFpXTqKmjFRDJWONlcSrivC4smnMdzPcUEGsoohIZSEN+S5Ks2x0eFx0FGTT5M6i1mUlW69FpzWSpdPQUl1FhcNEoUlDrkGJW6fEZs1Cq9VjlEuQKDK/E7TRNkp3OEYsGiYaDtDXFyUS7MKdZUcsliKXadBpjSilKqQZ0r8qzAz5KziXbqa/xYNUIEQsEKISiSg0yBmtzeZiuIg7EQfPpvL54VIZ78y6+TBt4c9zZv685ORfd9v4j6Nu/tdlMz/otbLszuRGvoLbzUZeHivlxeUubk01ci15iO+nq/n5iIMPp5x8eryBr0608dFKKZ8cLubPp3z8eaOBwcr7QMd9Kzx7ZpPnTm/y/KkNnt9e43tHZ3l8KcWj6Ti3RkM8OOTlbsrLI0PtPDTUwSPJdm4nWriVaOVmvIUHEi08ONDGjUQrNxLN3Bps4aHBNm4m2tiLNnGyp54Nfw07oQZ2wo1sBus57K0m3VLFbEsV402VzLfXsNBeS7q1hkVvHZMt1aQaD5HuqGOsuYqp1irmOmqZaK0mUVtGb2UxgeI8fEVu/EW5NLkdGDVaci0mmgvcNOY7qXNZKLcbsOo05Od7MBtN5OoUiEQyBOLubwWdnTvLysoySzMpFibjLEz2MTcSpKWqgIwMOSqFDq1aT5nHjbfhECqF/Ovq21hXCVfGKtn02tlp0vJ81MDvpyz8ctLBU1OlXJusYH2onOtH/TxyMsjtEwGeOOHnRxu1fHHEw7+dbeGFkTyWO1wsBsuYj1bxdMLFf6zm8t/XC/jvWxX8L1tl/OfxIv6HzXL+uJjF/7zm5H/bLOB/3y7g/zjl4X/cLuKFsQIuhl2U2u9rPxXvXODJrTWeOnGE506s8ezGMk8fS/P0yiiPzfRza7SHJyZC3B0LcHesi6fGfTw55uXxYS+PDLXx5Eg7T4y0c2eojcdHOngs5eWJ0S4eSrZxpa+FM5FGdsKN7MVaOBdr5XxfO8f9dax21XE80MSKr4H1UBPb4RaOdTey6K0l3V7Dir+RI93NrHU3seRrYNlfz7K/nrGWanqrS+mpKKKt0E2wzEOozEN3qQdvUS6+4jyaC920FeeykhpkojdEqLmWusoKGqsOUWLTIRbJvnOb0umaYnZ8gtGBOKm+GMOxKCOxMIPBEOF2HwtDSR4/t83Pn7zOP754hw9euMP19SUeGGrmhd4cfjzfyC9P9fHzc0O8cW6YX93e4Kuf3OW9J07z3Okxbk01cXmmi2cWmnh7roKPFzx8PJfLR7MePpyv4pFIIbfDxTw21MATw/U8Ey/izZEi3hop5f35Bj5ba+STxUo+Xyrnq8Nl/OtGBf96so430xXs9eQzXGnBm6OnWK9D+5c+YytrL3D94ou88sRLfP/uy7z+5Cu8dvdlXrv7Iq888iwvPPQ9XnroLi/depzXHnqCN+7c5bXbj/ODW4/y6q1H+cHtR/n+rUd49dYj/OD2o7zx0GO89tBjvP7QY7z84CM8/8AjPHvzDs/dfIRnrt/h+Qce5enrd/jetQM9eukhnrjyME9dv8OT1x7myWt3uHPpIe5cfpgnrt3h8Wt3ePzqwzxy5SEeuXybO5du8+CFWzyw/yDXz93k6tkb3Dx/k6u717l+/iaXz1zj8u519k9f5cKZa5w9cZGzJy5yZmufU5vn2dk4z8mNc6yunWP16F1W1l74/71eeOl3/D+1UPoO9hi3p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png;base64,iVBORw0KGgoAAAANSUhEUgAAAHoAAABbCAYAAAC8qZF3AAAgAElEQVR4nOy7dZhc15mv213MXNVVXV3NTGpmZmZmZqjmbnVLLbWY2bLIkiWzZQaZQXYMwQnO5JyTzGRmEidzbsCUZBJb7/2jZFnO8Jw7k7lz8j3Penb13msvetf3rd9a+2k3N3E3f0r/vVNP3znc/tiN+GMkqaLr/7gMsbwL939LnfL/8zr/veX/k6A9bPVsa08jOqAegaQLgaQbgaQLoaQLgaQLd0k37pIuhFLXb6H080oEN+8Jbj7/7P6pmQg8DO10F+TiJna9I5C4ngskn/9uK8679a67uJuylBIEt9Xx2bPP6v6sLJutgbiABhLCanATdyP6g/yf3+titCYTN3E38x3JzLekYNZ1fKF8V/+6b7VJdNv77jevNQWZ+Brab/VvvCad5pwixNLP8wulXSi0bYT41TNak0lcSA2FSaXI1W1E+DXcGtvP8rqJu4kLrf0HYzdSm05ZUvk/6JdA0oWfby2hXs0MVmZ+4Z1/FWgvRw0H+5OICalhtSOZ7T2J9FVl0JZVzEhVFkkxxZSnlHJ4KIFTzmi298dj0nRhtjaw1JzG1s5kRmtS6a3IpDypDDdxNwvNKSw0pTFbm8ZCWxKnnNHMNqVRlFzCUkMmY9VZrgFrTKelOIve0lwGKrI5Px9JXV4e+wYSGSjN5dB4DHnJJezvT2KpKY248EoOj8dQm53PSn02w7WZNBfm0FaYS1NWEUemotk7FI+vvZGJhjRK48tvgd41FsO+4RiSo8s5MpKAszaTvcOxbAqoZ99oDHc6Ywjxq2O5M4mUqErOTccwXJNBW0EefZVpjJfn0Feag5u4my0dCTRmFxMTWsXB0RhyYsuYrMkiPaaUxoxiRmsyGanK4oQzipCQGvqKczkxtYljo3GMNaRSlugC2VeeRU9VBn2lOXTkFbhA16fSkFlEW0kW7UW5NGQVMlGZxVh9BtX5OYyVFrDeG8diRyKBtpZ/G+iapHJ05iZm6jKZb01huCYdrbyb2ZYUuirTqEwroSmriInGdMqycwixthMYVEVvQQEr7cmMVmQikrXTU+ry4KmaDGoLctjblcT+4Ria8wrw9Wrk6Y1g5tsTacwsvgW6vSQLmbyLgZoMltuT6a5KY7A4n9SIGkZrMvHyqaEutYypmgw2dyVweTWIzKgKenKLGa1PZ6ophVD/WoZKcxitT6evJp2O4hx2DsTRk59/C/REUyqtpZl0lmYxX5dNTkwlZRmFLDWlccoZRWtuEUPV6RwYi6Y0rZjhkjzG6lOJCqqhvyoNh66DoaoM3MTdTNek4ybuZrEzgQsrwQyWZVMSX0FSVClNWUWM1mQyVpPJdGMqelsjI1WZ3DEVQ0NWMbFhVRwajsNN3M1AZSa9NemoZV1M17jKjgysY+dAPLMtyYT519JXmsOWziQOT8QQFVFGTVIFg5WZRG0qJS2k7l8PWqLowKBzhaUAnzoc1mYs5haEkm6MpmbC/evQ69owGdqwebSgN7Qgu7lGhAXW4GFqxWpuwV3ShcXUipu42/W3tAtfeyM6fStxITW4i7vxdzRiszYhV3S68llaMJtaEEi68TC34OuoR6dtJy68Eq2mHau5BYmiA6OuHZu5BQ+PJqKDa5DKuogMrMVqaUGm7CAxvAqRtAurpQWLpQWlup3owFrMxlasFtest3o0I1F2YDa0ER1ShcnQRkRQDXpdOzZbI2F+9Wh0rUQH16DXt+FhakWi6CA2pBqTsQWJtAsPs6ss282r2dzMpuAa5PIuYkKrUGvaMRnasFpa8DC3YDY3YfVoxmJsxddRT4BXI3ZbI372RtzE3VjMLbfG2naznWGBNTiszchU7SSGVyGUduPnXU+YXz0CaReRAbV4mFtQaNpRqzr+9aD/lP57pf9PQAulXcgVnbdExT+V5IpOxLJ/v/K8XVC5S1zlyRWdCKVdX1CcIpmrPZ/d+5fadXu6XXj+YZ9E0i/W8Yft+vem2wXZ7XUI/0AI/tFBj9an0JJbiM3Uir93A2JpFx6WZjzMLUzXZiBTdBIeUs6OrlRiAusw6NvQ6tpQadrxtjUjVXQS4NWIu+RmmDW24i7pIsDR8IV6xhrTSY0rYaQim8r0YubbEtnams5IXSpDpbl0F+TjJu4mNKCWcwvhFCeW4e3ZRHZcGSpFN75ejYhlXVhua5tc0Ym/d8OtgS5JK+LwSCylWTkMlhRgt7iWnUC/OubaEsmKrMbZlEJVWsmtdjnr09AbWrEYW9Hp2rDbmhBJu9Dr29Dp2xBIugm8WYfVoxlfexNu4m4M+jbcxN2UphVxcDiW4vQC+suy6CzMpyI/l66CAsqz8xgsz6Ijv+CPD3qiMYnOggLs1maGqjOYqs7iqDOKmOBadvfFI1d0EhFaxt6eFPw8m5msTqetNJPS9EJGy3NZbEumMK2Altx8jgzHsdGXwGRjCofHYmjNKfq8nuZU5ltTb/0dF1VMXkQNHRVpTFbmUJlSeuvZVGMqBks9e3qS6K9Npzknn1OTsay2pnF0ytW2Pb3x9Fenc3gkjpFyl3IWKzrY0pFMsH81vWU5VKSWUJ1RjFzeRXtZBhG+9ZyZiWS1Ixnxzckx15hCaXohdzij6a9NozK1mJHyHMZrMumtTifC1sB0czJduUUcHNtEeU4uRfEV9JW4RKpE2c5aRzLzdS4xt9CYisTQTE9hPrFRZVxeCaUgpuq/AuhkypJLqcnLYf9AInP1GbSVZOOsy2R7bxxaTQcRoWWsNKcT6tvAWncCR6aiKE0vJCGwnpnWZFqKcihPKeHMdDQ7ehPpqcikJT8ff89mUiIrb4EuzcqjuyiPrJiKL4C2KLvYFFaFRPpF0K0ZxbSUZ1KbUchoRQ7xIbW0FGUzU5/Btp54+sqz6CrMI8zXJYSOzkTQkFlMWGAtNTn5tOQUoVB2kpFYxKGhBPzsTewYcE1GiaSb2IgKxquyOOmM4PxcNH016ahkXUzVZLC1N4ETc1H0FGSxozeR4eI8BioycZN08fhuP6w39+AnZsOpzyihqSiblvw8ugrzSUksYX9/IsPV6VRnFjBek/XHBy1TdmI1tSGVd6FSdyJVdKJSd+Au7kah6sRd7DpEsZra0Kg7kCo6Uao6Ecu7EEldBxMadQcSZTsDRfm31LtG04HJ0kRmZDVu4u5bqlyt7kAgca2TYlkXUoWrjrqcwlsnVTJFJ+4S19r92XO1xtWmL7RN4qrns76YjG1YTW24S7rR3nZfoerAampDqepEctv6L1d2Irh5VSg7kd1so0zReaufbuJuVOpOZIquW8/HqjNvlW2+WednfXYTd6PXt+Nx855O+w9V9L8bdGHFZvaduIvtB+6gvKWTkflt3H/1GX70o5/xd3/3wZ/S/49TZ8+Zz0HnlMxx7Mx5tu7eRU51NSs7drN930FOnb+LH/zwh/zud7/jX2c3uHHjBjduv3Pjxj+Z+49hv//97//YTfhPtcGRu24DXbrAyNwKjX19pFdW0TUxxcqOPSxs28lDjz3ON7/9LX76s5/y4Ucf8bVvfYu//NGP+PTTT75Q4K/ef5/LDz3C+OoGVx55ghs3bvDhhx/y6aef/pG6+CeDPwCdnDfNxqEjdI+Pk1peTVV3H13jc/RMLTDoXOL4ned5+to1zly8m6HZJZpHZjh997387ne/4+OPP+b3v/893/3z7zG+uk7L2DwdU8t8+NGHvPeT9/jlr375f50X/VeyL4COyxhlaGGV4uZWMqvrKWpuo2V0hsmVdfpnlti+7zAXLl9hdGGZnol5moen2X7oOB9+9BEffPABP//5z3nw6iN0TCzQOOSkdXyWp59/npWN7UyubuNb3/vz/3Ih/P8W+wLo1KxR+iacFDU3k1vfTFFTGw1D43RNLTA4t5nB2SWG5pbon56jd3KRgck5hhY2s7JjD29/+Su89vprrG/sYGB2mcGpBSYXVnEurdA1PE7n1Dzf/5//i08//fRPnv1HsC+ALiqawjk/R0FDEwUNLRQ2NNE0MMTE0hY6J+cZnFtmem0740srHDp5mmvXrnHp3vs4c/4C155/juMnT7CytoWu0Wn6xmfody4xNOmke2CIXucid993Px9//DG/ev99nn7xZV55860/Qf9Psi+KsdxR1pfnKW5uIqe2gaLGZnqHhhiemmZobomJhWXWdu9nx779nDp/jkcffZT1Xbs5d/ESh48e4eiJ4yyvrDDmnKNvYoaB2c0MTEzTOzhM/9QsG7t28+WvfpnHn36amdV1Op0r/NVf/w03btzgN7/5zR97LP5b2xdAZ2WPsDw/Q2NPFwV1jZQ0t9LT149zeoKxpQXGF+aY3LzI5h3rbN5Y59kXnmd6YZGV7TvYf+gQew/sZ3Jqmum5BUad80wurTE4NUfP8CiDU4ssr27lyMk7OHLyFItbNuicXubMlfs4e+/9XHzw6r9h+/Yn+7faF0BnZg+xeXmesYlRuoYGaejooqmtk6mpCXqc04wtzjO+OEefc4rJxVlmNq8x7JzjjjtPs2V9nYWVFUYnJhmbnGZkwsnsyjoTzjkGR8aYnJ5lanaB+S3bWVzfwcTSGt0zK+w+fpojZy+wcfAYX/vmN/n1b36Dax8Ov/3tb/n9J5/8i534k/3L9sXQnTPCwtwofcN9jEwM0TfQR19vL5POSVrGxpmYmWHMOU3/1CSDTifjC3OMTM+zvmOD0YkxpmdmmJiaZGhsnMHxKUZnlhmccDI8Mc3I+CSjsws4lzezuHU7k4trDM6u4lzbycTmDZxr29l56Cjrh45z+dHH+N53v84Djz/BI089yY0bN/jtb/+eDz76iLe+/nW+/4Mf3urAjZuHM3+yf96+GLrzOphfrWZ5ax2rW+tZWGpgxtnBzOQI/ePj9I+MMjw5yej0JJMLs4zPzzIxPc3swjzj4yMMj40wOTPL6OQ4YxOTTMwu0Dc8ysDYJEOj4ywurbKwtMzG9u04F1YYW9zC3Oo6C1s2mNu8lbktGwyv7GBq+142jp5i19EjHDlznhs3bvCVb3+Hx59/mf1nL/Lc62/w4Ucf8c43vsEzr73OXQ8/ytvf+DO+eBb3J7vd/mB71cDIVDGTcxWMz5QxNlHB4EATztFBpqYnGBobYWxiDKdzHOfMJLMLCywsLrCwNMXk1CAj4/1Mz0wwszDO2EQ/syuTTDhHGXfOMDM7y9raFpaWN7O2toX19e1sbOxg67ZtLKxsYWFljc3bdzG7bQ8DSzsZ37KX2R37Wdx9gG995zs8+fIrPPrsNS49fJU777mfF66/wdrREwxv2cfQln1MbBzg7W98kxs3bvCrDz74Lyvu/vYnP+GV16/zxDPXePdr3+DXv/n1f0q9XwC9KamS5t4seoZz6R3JZtRZTEdbM5PD/QyPjjAxMcLQ6DAjo8NMTo2ytLTA7MIUveNtDI10MzDSzvBIN5PTA3QNNjEw3cWEs58x5wATswNMz00wu7zE0uo6C5u3srCyhdW1LaxvXWdtbQubt26wumM/Y5t3Mbi8g5HNO9m8ez8Xzx/imSfv48XnH2Pj+GlWDx1nZtchxrfvZXR9H0Nre5ncOMS+Mxc5/+BVdp86x8WHHuW3f//3AHz08cd8+umnvPd3P+Nvf/rT/5SB/cfso48+5MKlO1heXSAlLY2HH72Xd969Dv8JkWhg+DbQQVFlVLWmUt+VTsdQHqNTZYyONzAxWU/fQDv9o8OMTY0yMTHM5MQI84vTOBeGGXF2MD7Zz+hEH/0DHQyPd9Iz0EnvcCdjE/30j7bTM9LO5Fovs1sGmVgYZ3pxnrmlZeYXllhYXGJlbStr23fiXNvBwvZ9TG/dzcTWPezef4ATJ4/x7IOnefqhszg39jOy9QCj6/sZ2bqX4dV9jGzZz+DqXibWDzC1cYjZnYdZ3HuMg+cv87Vvf5dDFy7z4NPPsuXoHey44wK/+e1v/8MH9h+3G/zF//gGzz73BK1dnfzNj/+CX/7qf/+H1vjpp5/y3s/eo6Bsy21HoGm1FDemUlSXSU1bNm0DeQyMVDE12c3wcB9dfb109/cwNj7I6GQPg84OxpcGGZ3pYmSsi/GxPsbH++kdbKa3r4XOgRZGRroZnuihf7KdjtFmBpxd9C92MLDQxeDsAEMzA0wvOlnfts6WHXtY3LabzTv3Mr1lFwsbezlx6hj3XjrF4/ed4pH772Ru5yFG1/czseMAY9v2M7l+kMmNQwyu7mN0ywEmtx1gcvsB5ncfYWrnUZYPnWLl4Cm2HT7N/N6jzO4+yl/+7Y//Qwf3n7Nf/vIXnDlziILiIr77va/yr/Xmf8uHofc/eJ/v/MWf8fe/+3uOnN5Ba38BgZH1n4MOiSknuyyFotoMqhqyaO4ooqOrioHeNpxjg0xNjdI30MfUXA8j022MTfQyNN3BzNIAI+NdjI33MzbWR/9QC109zYyM9tLT38Lk1Ajtnc10DrbSM95B80ArfeOdDDj76BjtoH2ok9HZAUY2D7GwvoXVjR1s3buPpZ172XfoMMdOHuPOM8e568JxVvYfZXb3YVYOnGB292G2HTvHK2+9w+TGISa3H2J29zEmth9gdpcrz+ZDJ9g4fob1Q3ew7fAdrB05w6tvf4Vf/OpX/y61/tEH7/PTv/3rf/L5J598wse//vifLeOJJ54kv7CYv7+5tMAXP+P+Y636u//nn/f8z04Yf//J79l/YoOC2gROXzzIxoE5Ktui8AmtvM2jk6to6cuhti2P/PJUquvzaWqqZXywi20rUzjn+5mdG2Z6voepmS6mnN1MzvYxNd/D6FgvI8O9zMyM0tPTQn9fO2PjfUxODdA30k59Wy2jEwN0DrfRPdRFx2A7HYNtdA11MTTZR6+zg8bhZnpme5nbusDi7m1s3rOHbQePcerkKTYfOMz8roMMDA+yuLaFpb1HWdt/jK0HT7Lr+FkW9hxjY20Lu1ZXWNh7hJ3HTrOw+wjrh0+xvO8Ei3uOsXH4TnaeOs8rL77IyZMn+f5f/tWtgfrwgw948cF7eP9Xv+LDjz66df9rX36XV557lp++97fcuPEprzz9OKujA3z00UeurR3w3l//iF/8758BN/jk0095/4P3/xEUN25NhJ/85MdMzy3cgnvjxg3ef//9m7lu8Dff/zbXn3mEH/7gB/zm1y6x9pP33uOT284Ubty4wccfu9r56e9/z59/9V2+9NrLfOUbb3Lq/BGKa1MprI3n1PmjDM1U4xNS9TnoiLgyyuoTaWwvpK6uhpbmGuYn+hkpT+fxE3v4xleuc+nMIa7s38buxUkaqooY6G/j4O4ljh9YY8vWOWaco/T2tLM4P8Xddx7l7LZlZmeGGZ3o5tD4ECd2rNEz1E5LTyuDwz1cOXuChYVROifbqBtoZNdEPzs3T9K32Eufc5RtqwucXZ3l6r7tOBcWWWivZbGnnZGxCS7t382hU3dw55mzrB86xfJQP6v9XfSOjXN5xxpnDh9i38nTbBw9w7nTZ9l64BjnTp3h4t51Nuamefyl69z49FN+8d5P+Jsf/RW758bZMznIl9/+0q1BvXz6JHPtzUy11vPOW1/i7lPHma0p55EHH+SjX3/M1197gYOL0xxbneW+Ewf54Q//J9/65jf59JNP+PFf/xU/+sF3+f43v8bR/Xu45/LdvP/++/z85z9naHyCQ/v3cPnSBfasrfDCc8/yja9+mR98/3tsDHaxc6Sbk85BdjtH+OSTT/jxe+99YQJ+66032DnYwZNXH+D604+zuaWcuqxk9hxcZPPGCCvzPWzpbKKnrY7u8RxCNzV+Djo6roamljzae8qoq69itq+S0cp0nFWZrHRUcmF2mMt719na3sD+yVH2LDlpqMijoyIXZ28L9+5aZvfqHH297Wwb7+GpPUvcvWcr2xYm6GyppDo1htnmCgZr85nuqWRlYoBDQ+0c2rpES18b3R11bB/qZtt4H0O9raz0tHN0bpIt3S3sG2xn79IUQ2UFjDdUMVBVyKNHd3P+zmOcnJvk6JEj7FjfytkdW9nW0cRIaQEbA12sLsxx+PgdzDfVcfX4HrYP97DUWMPG+BCvvPoab79yjfX+TvZuXWOptYLlmmJWx4dYGx/mf/2P7/DgyR00FecxWl/Fvp27qK+sojU7g966Cq6eOcozZ46zOjHCZEMFYxX5zLQ24Gxr5KlHH+DSxjJzrXWMVpcyXlVKeWYaP/nxX/GLX/ychoY6nK01dJXn0ZSfw0xtERP1pdy5Y5Wx8kJmaosZzk9jpbGUrz//FA89cB9f/sq7fPLJJ/zud7/jyh3HGcjP4NDiDM88+ADOshxmagqYWCpn2FmIc6iO3tw0plpLaO6LITKu5XPQoZtKaWnNo6GhisaGepydxVTkpFISH8FIQQpr1UWsDbRRlhDD3ulB7tu1maXpMeKCffG1e1EcH8P61BD9fW2MVBayo72WzX0dTE+N09TWRGFCFKNluVSnxrHcXEZ5cgzrdaUsD3SxeXqYytRYBirzaWuoYWm0n/qsdHrys1kd6GX75Cj1bUN0VNZQXFhJW14Om+sr2NnXzHJLCU1lxVRnpdFbVUllQRUN1Y30900xMzbDxSv3Mt/WwHh5Ic6mekoTExjr7OXodB87hjoZKM2jKj+bsbZmBspKqM4rYqamgkPLYzgb8uhpG2SxuZarR/fw0B0HKM3JZKQwi5n6KkaK8+hp76enoozq1CROH9jNgzuXuGPHZtpy0+ivLqO3opSBglz2jLVxfKqJ5x69Qk9PD12V+Sx3VbEy2sJwcSab6wsZKM5mtLqEscZ6qpKiac5NoTErhZbcJIwGA701eZRnxbG+OENRTCRtdfU8+shVuktzWOxpp6I5jY7RRMYmGsiKCqC0MJWOwTQCoyo+Bx0cWUppaQaJKWnozN74BYRSkp1GRXosLbnZrDZWMtLeRFxYLEWJ8QzkpFGcmoSzMp/p+jKiQsJoaeunrqmRjJRM1kbHyChsxREQQWBoFNk5RZQXFZKcmktJWiL+fqGMlRdRVlhCXXkhDrOJ/ORNZEeHMliWRV5WPpl55TT3zdDcs0RIQj6J2eVEJuSSkVXMTGcr/bXlNGUlkhcbw1pLJf7eIdj9Eymr6SGnrAPfkEwqyqppLa+gqaaO0qo2wuPziInLZKQ0j8rEOLJjNhEWm0laQSM1zSP4hiWRm1PKXE89g/mpNNa20lGQw0RpAfONFSyt7KYhPZmu4nymWxpJyyokLCwCP28/igsLmSrOY89IF8UZORTEpFFSWEVzYxsTreVMV+SyubeeoydOsXW8g/nqXAYq0xmuzifS206AfyBtLT00NvWSEB6Kj6cXWelZVKTEYdNrmW0upzYlktzUBOIScjDZg0jKq8c5t05YdCY6jyCikjLIyi/CaHagNPmTV1SAd2DDbR4dWUZZdToWT2/cpSoqUyNZrEllqjSejsY2xkdmObs8wJmZJppKimjOz2N6bpXapE20F2SQkpqNf1Qy1qBoTN6h1LZPkV7ahs3hh83Lj+iEPAorewiLSkRnsqHUGKir7GC8dxw/Xz9UKj1Bvt7EetsojI9Bb/XDwzeCkoYhIuLz8AqJxyNgE37hyfgExTHQO87E7FbSNsWSHRfHbG0hRrMPOksYcSmlBEVkYfAIw8MWjKd3GHEp5ZTUDeEdGEl0bDIj/UMUFFUQFh6D3S+apKwKErNrMduC8PQOpamulrXZOQY7G2hraKIwq4DSsk5mlvcQEr6JsvJ6JronMXp4oTNaSc8qIDe/jJW+Vg6ujuMbHEfSpmTSsvKpaxlmdaKDkeJUyjITuHjhImOt5TSnRlAWFYCX3Rt3kRypXI/N7ktZeS2+wSl4OfwJDAglICAUq9VOb0kO06VppKekE52Qi87kICqjmciEUnSWQORaL8RKKxZHOIExeWj0Fjw8fZGri27z6PAKYuITkCl1SOVqGpODaUkNZaIkjpGmWkZGV7m0e5mDfSXU52dS3zpEYVkDERFR1DV1U1JWx59963tExGdg9o0gPLmU6s5phCI5Upkai82P8uZJPL1DUGiMSBVakuJTufv4JUJDowgICMHX04FSpcNsMOPpHYTS6CA8LhuLdxhmRygGzyA8fCMx2QIJCY6jrb4bm1cA/kFh5GfmERgchcESiMUejdm+CYXGgcbghcHki5dPJOGxeeiMDhy+oSSllhC+KRWd0YFa74WHdzgeXmEoNJ4oNDaS0kpYnN+GWm8nOauc5uHdTG5coaq2Ey9HAEUFdXRWtqLWmlFpPTBb/QgNi+OlZ+6mr6sBpcYTpcaMzSuYprZeIiMjiQ8JwtsngObmBtIjIygLCyQxNBC9yYZUoUUsURAcHEF8QgbegQnYvXwxW+zYPH2IiklmqKuTsaoCSqvbUKn1KHVWvEMzkKs9EcvNCCV6RAoLKmMAHvYAHL4haE1euEuyPwddU7fM+QuHEUkUWAxGauN8KY500JkZhrM+n5aKZq6cPMhGex6D9eVcuHCRsLAIkjOKCYzIRGPw4itf/yYTM8vo7EHYg2LoHN2MRKbGwycC77hKEjIq0eitKNQGhBIlBqONC4fPkpORi0Kpw2KwEBvoS4ivDyarLwqtDZ3ZD4NnECbvULQWl5crNDYMHgH4+UWh0VsxmO1ExqQQF5+K0SMAg0cYBmsEMrUnWqMXKq0NvcmH6LhCNDo7FpsvvgHh2B0BaAwOdGY/9GY/9BZ/5GobSo0nsfHZPHbvfdgdIYTG5jC4dJaJtTuJjE7CYLRRm5hHQlAESrUBpcaCzuhFZEwGb7/6AHa7H2KZCbFMj0LtgX9ACJ6+kZg8vPH29ScsJJCa1GgKN/kSHRrkgixTIxBICY+MwT8gFJunLyazDb3Bgo9vIHHxqQz3jzIzMYvDJwiz2Y5YYUCmsiCSGRFI9LgJFAjlJlQGHzQ6Cw7fEAwmB26i9M9Bp2X10dFTgVAkw8uspyHJn9wQGzVxvrRmhJMZFs2lE0fY3pZLT2kmY0P9TIyNI5QoUWqteNj92b33MN4xYRwAACAASURBVGKZHrnBjsriQ2ZRAzKFBrnagn9yC5Gplag0RtQ6EwKRDJlCw1tvvktbUwdqtZ7kqAiCfH2we5gxGsxo9VbkWis6qz8m71BUJgdm79BboE2eQah0FhRqAwHBEQSFRKI3eaMzB6H3CEemtiNTWTBafNEbvSkqaSI8KgmD2YG3fwhGiwOt3kZoSAxl6TmkxKbg7R2K1uBNRlwC0cmlmO2R+ATH07d0lvreVXz9QjBZvBgqrcXT4grbIqkarcGLyJg09u6YRyI3IZGbEIi1CMUaTGZPzFY/1BoDfv4BRIUH012Zw0JTBjaLFZFMhbtIjlyhITQsCg+rFwaTFbXGgNFoJSAwFKPJRkJ2CxExGRhNntg8/dAYvNgUn4ZQZsRdosNNoHR5tM6OXKXH7h2IxeaPQHybR2flj9HT34xYqsDHw0RTcgC5wVYqYrypSfBnYdrJnuUFVhoyqUyOxN1NSEt9Hf19AzS3D3LpnkfYte8oIqkWqcYDtcWXpGwXWKFYjsbshXdAFJ5evsiUWgRCGRqNkXtOXKCnoR2r2YOiqEB2T/VSmJdDoK8vMqUBmcaCzuqH0RGC2uKD0SsEpc4Tg8Ufoy0Qtc6CXKXHxy+Y8Kh4dEYvdCY/9OYgZCpPJAojcpWZTTHJzPT24eMbisnDh4aWTvyDIvDw8MJktJMftYn8mBiMehsKtQf9VSUkRMQgU5hw+EfQPrGb/KoBHN4BeNp9SQqPRqe3IJaqEIoVKFRmQiPiGB/uQCIzIZEbEUr0CCUq5EotOqMnMrkGrc5AYIAfubFhVCcHotebEEoUuAlleHr6kJCQgsnsiVZnwubpjdFkxcvui0ptJCYpD73BA7PFjtXqja9fKM0tnYhkRtxverRIaUGqNCOWqwgIDicwZBNiRf7tBybttPbUYfMyYTcbaU4JoDDCTmm0g7rUcGYnZ9i9ZQsLtekUxQYjEIjpbGlm/94DXLznYd5859u8+c7XkSkNSDQeqEw+RCXnIFXqcXcXI5WpGCjNpz43E6FYhrtAgk5nojS3EH/vAPQGM8115TRmxbO5o4b0hDhEUjVynRWdhx96exAaiy9mRyhqvRd6ky8Giz8anQcmixfefkEEhUahM3qi0jlQ6RwYDN5otR7IVUYSwyPoLSnAaLajN3li9fTGYLKh0ZpQ6TxRam2oDV7I1VYkciMypRG1zoZUYcRi8ycsNofgKJdAspg9yY/dhFR+M+SK5ChUFmIT0xjua0QsMyCVm5HKzQjESmRyDVnZecjkarQ6A8EBfqRGhlCW6I9SrUMgluMmlGH38iUpMQ21Wo/Z4onRZMVu98Vm9UYsVWKx+qJSGzCZPTEYrIglOoRSI0KpAYFEj7tIhVjpgViuw10oxe7tj8FsR6q8DXRCcjcNLdWoVCo8DEba0oMpi/KmNMqH0oRgEhOTCQ0MYLU5l9L4YIQiKTMTYxzcf4gr9zzEs89f59Sd56nNSECt90Bp8kaqNCKWqRFKFCiVanysNuRKHSKxHHeBBLlCg9FsQyJVojNYmBzrxTnWRXlqHC01FRh0RqQqM2qjFwbPQErTsyhMz8PPJxSDxRW6mhobaKirRaUzodIa2bNtjYCQaJRaOyaDA5XKgEprQq0zodQYUWoMmC12TGZPjEYbfp7eKDQeKHV2lForMpUHIpkeqcKITGlCpjShN9kRKzRojVa8fQJR3RSTUoUOiVyDQKxArfMkNiGN7PQkJHIDIqkOd6H8lhjV6Y1IZSp0ehMRIYEkhgVTlhiEXKHBXSzDTSTDYPRgoa+L+vxcDEYPDEYPPG0+2O2+hEXEUFBUgcXihZeXH3KFFoFIhUCqRyg1IJToEEn1SJQeCIQuR5LK1UjkaoTS20J3VGw9AwOt5Ofn4C6UUJMcQlNSKCURXiT42xCKhMikMuZqM0gJ88VdIEal0pCVlUl9fSOJSWnIFFraygoJDg5FbfFFpjIjFMkQSRSI5SqEUgVypY68qCjEYjlyhRaj2YZYpiIuOITl+RE62hopzs1kdKAHudrgmiwKIyqDF7Eh4QR62rF6eKPS2VForFjMNgqS4lDrLeiNHqRFRSFVmJCqrciUFiRyLSqtCbnKBVqu0mM02dDqLWh1JjwtNlRaGwqNBYXaglxtQaE2IlUYb8I23gIqUWgwe3ih0hlRqA3IlDokcjXuIhkqnR2VxopMrEEs0yOS6hCIVQiEMqQyFRYPG1KZCpPZSmx4ABH+DtIjfJDKVDdBSxGKpBSnZzBYmotKo0enN+NhdeDw8ichMZXCwnL8fEOxWLyQK7SIpWpMHnaEMh1CiRaRVI9S54mbUIq7SIpQLEcoVSBV5t62j46oobmthPq6MgQCCelhQQxnJ1MSYcfXpEYoFCJwd6czOx5Pg5HksFDc3US4uYtxF0gQieVIFWrSoqMJDQhArrchVVtwdxcjEssRixWIpAokMjV+VisymQqt1ohSpUOl1qNWaZge6yc+NpYDe9fYt3sLcqUeudqEWKZFqbOiNnsjFClQqC0oNFaUWisqjQGFUotOZ8Zq88LbLxirpw9StQcKtRmpTIVSY0Cq0KFQG5ArXaA1WhMarQm9zoxKY0GlNSNX6JCrTXh6eyNVGJDI9UgVOgRiBWKZGpFMTUBwKA6HN0qtEZlCi0yhw10kx2qyotR4IJVqkMj1iGVaRFItQpECqUyFp92BWKIk0NeXzLBADBo9PnYHQXY77iI5biIZQV7eZCYlEB4VQ0BQGN5+gfgHh2Px8CIzPp6ixHgsZjt2T1/UKj2+Nk/yCzLJyEwmPjGGnE1RRIaE4S6Q4O4uQSiSIZGrUGoKPgcdE9dIR2cZI321CIVS9Co1EV5WfA0aRAIBYpEIoUBIsMOOUq4izNuBu5sIdzcxbu5ihCIZUoUahVKLWGVAqjEhVRlxcxMhEitwF0oRSuTIlRrEEgUKpRa1xgVaozEglSrJyUynrKSQU0d3cubUQcQSJVKl0bVWa8w3QctRqs3IVWaUGgsKpQ65QotGa0Ch0eMfFIbDOxC5yoJcZUYmUyNX6ZEqNChueqDe6IFCpUOl0qNU6lCoTCiUBmRyDTKlEf/gUKRyHTqDB1KFHoFY6QItVWE0e2K1eaLWGJDfLFMglCGWKFGqTYhlasRSFWKpCoFIjkDk8mgPqyc2TwchoWF4OxxIpSpXv25GBKFYjViiwebpS0h4NP7BYYRHxxIdn4yHzUGMvz8qpQ6rhxdedj+0GiNms5WikgwKi7JoaipnoLaI3Nxc3IQy3N1ECCVyZAo1JmvZ7f+pMciB7eNsLPW6oEnlaFQKhO4ChEIhQqEQpUKJXKFDKlMiFMlc3uwmxt1dhJu7CIlMjViiQKn3QKI2IZJrcXMTIpYocRdIEEoU+AUGI5GrUan1t5JarUcqU2GzebJ5cZIje9e4eO4YKrUOidKAQKxCpjKiMTlcwkdtQqrQI1casNocqJU6dBojGo0Bg9kTuUKHTGVxhV2pCplCg1imQqrQIJIoUWuNyJVaZHI1UrkGicKAWKZBLFEikWuITUhGKtPh4emNWKbBXSRHJFUhECsQSVSuwwqVS2vIlDqEIjkisRylSn9zT+yqUyByrdFKlQ6tzkh4RATevr7YPB0IhHJkStPN8qUo9Q4Ueh+kaisR0bFYvXyITUxhU3wyVpsDlVKHTmPCZvXGy+6HyWTDPzCQ/II0MjOTaGiooLevjazSauRqPW5uQoRSBTKFBu/A2s9BJyU10NdWQF5GLAKhjLCQQEL8bYgEQqRiCSKhCLVShUiquyWo3NzFuLuLcbsJWixRIBCIUerMiBVGhBIlbu5Cl/hyFyOWKEhISkGu0qJS61EotShVOpRKLWKxnMT4WLauTnJw3yp3ntyHl8MXkUKHu0iBWK5Dpbe7tjJqMxK5DrnSgFiqxG6yYDdbCPd2IJHpEYhVSBQWV+iVqZDK1SgUGiRy10RUqHTIFBokN7dGYpkOoUSF6GaIlim1iGWuNVkk1bpElUSJu0iOUKxAIJQik2tc6+/Nq0AoRanWIVGoEUuVKJQ6RGIFMrnm1sSIiIxArlRjtdld76psiGV6xHIVUo0nSqM/IrkHfgGheHr7uTw6NglPu68LtNaEp80Xu6cfZrOdgOBgMrMSyMxMpLaulP7BLi5evkh9YzNubkJEEgUKtQ67b93noB3+5SQlp+Dl7YubQIyvXwCpsUFIRELUSgVioQiFXIZMaUYkNyC+uUVy+wy0mxCBUIqbuxCpUotIrkcoluPuLkIgcuUVimSkpGW4Oq/SI5OpUGsM+PsHIxbLaKqvYHl+iF0b8xw7uJ3E5GSEMvXNgVYh11gQihXIVS5PkCl0BAaFYtDo8LbZCHM4EEp0CMUqJAozcqUJjdaIWKrEw8MTsVTpWrNVrmNeiVSJSqNHrtQjk2uRKzToDK4DCrFUjclsRSTVIBDKEYhde113kWvH4ArVemRyDe4CKQKhFLlCg0SmugVYKnMtZSKxy+N1egMms5XExHiXp+s88Q2KwcPTgVLvRXR8BsHhsQSFRmH38cfbP4i4xDR8/YIRCWXIpCqsHg7snr5YzJ74BwaRkhpLVnYydXUVDAx1s7JlGzGJWbi5CxEKJag0emyOms9BTzpP89bbr2P38sbNXci+/XvISQ5FJpUQFhyAUCDAbDZhc/gjkukQiWWIxAoXaDchbm5C3N3ECEUSl8fLNbgLJbi5ixCKXDNeKJJx/Y3rWG1eyBUapFIlWp2RrKwc3N2F1FYXszg7xLa1GXZvX2J8fPTztU6iQqY2IhBKkSr0rlArVVNSUoJKqcXf4YOXxQOxRINMrkMq0xMSGonBZEYiVeHnH+QKtQoNSpUOiVSJUW8kNSkRHx9/1BoTnnYHOr0Hvn6BiCRKlGodGq0RiURxczsjw10oRW8wIZEqEUtcQstdIEEmU+LtG4BEqkQglCKRqhAIpYgkSgQ3xapQJMPL4cfRo0fw8vYnPjEdmcqCTu+BRm9CpTWjUBvRGyxY7d5YrHZCI6IJDo1A4C7GzU2MTKrGZLJhMtrw9QsgOiaK3Lx0ppzj9A904Jydprm1DTd3IYKb5xdq3W0fNTZ2PsKHH/4Ssdi1Pr/xxiuU58WhkkupqylDLBCQmpJMdk4uIrHCFY6FEtzdhbi5CXBzE+DuLkIidYVGkUKDSCJ3ebpIhlAoRSSWc/z4MQICglAotS6PUutYXlnCZPIgLy+N8bE+Jkb7aW9toLSsBC8ff4QSJSKpGqlSf2tdFEuU6A0epGdk4HD44OlhxcfuiVqtJyQsHKPJitFgwdPTE43GgFqjvwVHJldj8/TCzz+Q9Iw0PO0OcnJzaW5rJjg4hE0xsUhlKsQSBQ6HL3qDGfnNsC+VqW49U2t0yORq3N3FeDl88PMPRCJ16ZfPwApFMkRCGUKhGJFITmx8Is2tbWTnFLIpJh6RWI7D2xeLxYrRZEFnMGE0WfDzD0atMxEaEU1sQjIqsRi3m7scjc6IyWTCzU1EaFgwuXkZtHW00NHRwMbuDS7fewWdzohQKEEiVyJV3La92r7zKj/7u58QFByM2WLjS2+9Tk15HmqFlN6eDkQCESkpyUxOjSOTq5ErVCiVqpughbi5uePmJkAsUSBX6/ALDMVq80QgcClykUiGWCInMCiIhIQEzBYP10DJFKSnJlNZUYbFYsFhd2A2mvD28SUzJ4e4+Dhi42IJCQsjOSWVsrIyUlLTqKisoLyinJGRIQaHeujp7aCzo43BwT4WlmZYWpljcWmWpZUFpqYnWF5eYMo5wfz8DIvL82zdusL6+ma2bV9lfdvnaeu2VXbs2s7k9DgDg304nRNMTI7Q399FW0cLJWXFZGZmuM6soyMxmcwYTRbsXg6UKi0ikQypVIlA6Oq3QqlGrdEhEIgQCsUo1Xo87T4Ul5ZTVFyESCynsroGLy9vzGYrOp0BlUZHQFAoKo2e4NBwomOTMMslN0WvGL3ZRmxsPG7uYkLDgsnJTaehsYq29gYGh/qIj49GcNMJRTIFYlnO56A3r93Ln//FtykuKaC9o4Mr91yktroYuUxMREQ4AoE7ZpOJ+QUnkRGh+Pn50dnZjlQqxd1diFarw81NgEAoQSxTEpeQTHJKMjZPT5QqDQ6HN2KJlJDQUErLikmI30RdfS31jXU0tzQwPTOJc2aK4dFBpmamWN68yK49O9i7byf79+/iyNH9HDt2kOPHD3Hy1FFOnjrK6TtPcObsKc6cPcX5C3dy8dI5Ll+5i3vuvcSlu89z6e7z3H35Alfuuci9993NAw9e4eGr93P1kft4+OF7efyJh3n0sQd56OH7ePjq/Tx89X4eevg+HnjoHu659xJ3Xz7PXRdPc9eF01w4f4rz5+7gzJmTnDx1lCNH9nHgwG727t3B1vUV5uenKCjIJy4hnsSkBMLDw/CweuLt7cBkMiGTKZHJlPj5BTA+OU5jUwPe3r7IxFJy8nLRaPUYjGbUGh1yhQpv3wAUCjXBYZFExiRg1aoQCV2iV6kxkJ2djUAgwT8wgMysFNbW5qmtq6Cvv4OC/PSbk0KAUCpHIMn8HLRz7hxvv/0Gd18+z54921heniEyMhSRSEBGZhpSqQSlSkVdQw0FBXmUl5fS0FhDbm4mEomcyMhIBAIRWr2ByOhNFBQVMjg8wJRzkpbWZlbXltixcxvbt29h/4E9HDy0l+MnDnP6zuOcOXuSc+dOcvflc9x3/91cuXIXV67cxT33ugDd/8AV7n/gCg8+eIWHH76PRx97kKuPPMAjjz7A1av38uij9/PYYw9x7bkneP6FZ3j22pM89fRjPPPsE7z48nO88NI1nnv+aZ5/4RmuPfcUzzz7GM8//yQvv/QML774NM8//xQvvfg0r776PC+9fI0XX7rGiy89y0svX+P555/i2nNP8sILz/Dcc0/w+OMP8+STD/P44w/w4AOXuOee89xzzwXuuniGC+dPcvqOwxw/upeDB3axa9c627ZvZm5umt6+bhoaa+nobGN0bIji4gIcNjsKuRz/gEAkUilGkxmNVoeXwwdv3wCMJgvRsfGEhkfhbdCikkhxcxMjkigwmz0QSxXYHQ4yMpPZum0zpeUFtHc0ERAYiFAkRiyRojOYEcmyPgc9MXUHr772Eo88+iCnTx9nfX2JoaFOTGYztXU1hIYFY7ZaKS0rY2PHFta3rbJt+xrzC07GJ0fZsm2V5c2LrG1d4cjRfZy+8yRnzt3B2fN3cPr0Mc6eu4OLl85y9+VzXLhwmiv3XOTylbu4/4ErPPTwfTz+xFWefPpRnr32BE889QhPP/M4Tz71KM88+wTPXnuSa889xbXnnuL5F565BeLV117k9esv30pvvX2dd7/8Jd5481Wuv/EyX3rrNb729Xd56+3rvPX2dd5+5w3eefdNrr/xCm+9fZ033nyVd959k7ffeYO333mDN7/0Gm+/8wZvvPkK77z7Bl/+ylu8++U3eevt63zlq2/x1a+9w5feep3Xr7/My68+z4svPcvzzz/Fs88+yTPPPMqTTz/Ck089wmNPPMwTT17l6iP389DD9/LgQ/dw/wOXuevinZw7d5IzZ09w7PhBduxcp66uiqysdEKDgzCbLdjsdnz8/JArVMQmxJOWkU1oeCTJ8TGoVK6vfiaLDaPJA73JA7vDQUxsBKtbNlNdW0n/YA9j42M0NjcSn5BA9KZNGC0Vt6vuO3n9+iu88OI1HnnsIc5fOM3hw/tZWJxl1+7t7N23gyNHD3Ls+CHuOO0KmRfuupNLl85y5swxzp07yfnzJ7nr4hkuXTrL5St3cd/9l3jwwcs89PC9PP7E1ZvpYZ56+jGeevoxnn7mcRfI557iuRee4aWXr/Hyy9d4/foLvPb6i7zy6gu8/MrzvPjSNV559QWuv/EKr73+EtffeJXXXn+Jt995gy+99Tpvfuk13nr7+i1Qb7/1Kl/9+jv82be+xje//XW+/o0v82ff/Arf/d43+fZ3vsH/2917hbd5nWubANEr0QsBgiAJ9iL2XkAABIhCEiBBEuxgJ0WqsEmUREmkerElW25y3Fsc27HTnNiJvb13iuNuJzvZ5d+zp/3XNTMHczxzes8BFVvZsTNzPAfP9aF8IA5uPM9a613f9/LTz37Pp599yMef/I5PPv2QTz/7PZ9/8RGff/ERn336IV9++Qmfff57/vDHz/j8i4/57PPf8/Env+PLP3zGZ59/9PUP57e/+4Bf/+Z9PvjgXd57723ef+9nvPf+2/zyVz/jV++9zbu//Cm/eu/te0nzNr967+f84p2f8It3fsJPf/YmP3zzVb7/6gu88OLTPPX0E9y4cYX5hRnGJ0YZSQ3T0NiAM9tNfkEBsd4o1bW1ZOfkMTYxwVR6mqrqGlRqLQqlmnPnz1FWXsH61jqvvvYqzz7/DI89fofHn3iE9q7tb0AfPX6Xjz7+Lb/57Qf86r1ffD12vfL9F3jp5Wd54cWneenl53j5led58aVn+OFbP+CtH73GT376Jm++9Sqvv/Eyb7z5Kq+9/gpvvvUab/zw+/zoR6/z05++yds//xE//8WPef8f3uUf/+k9fvHOT3j/H97l3V++fRCR7/+CDz74Bb/+zS/59a/f48PffcBHH/+Wzz7/iI8/+R2/+/Cf+PWv3+e999/h409+x6ef/QXOx3z+xcd8+eUnfPWHT/n8i4/44stP+Pzzj/jqD5/yxZcf89kXH/PlV5/ypz9/xR//+XP+8MfP+fO//IF//2//wr/9+5/44z9/wZ/+/CX//Kcv+fyLj/j00w/55JPf8eVXn/LFl5/whz9+ce+HcvDZr/5wAP/Tzz/i408+5Pcf/YZPP/s9X3z1MV98+QkffXKQCH9JlIPE+M3Xr/3mtx/w/j+8yzvv/oyfvf0WP/7J67z1ox/w5luv8uYPX+KN11/k9R++zOtvvMJzLzzFU08/wVNPP8bdu3d49LFb3Lp9g1u3r/PYEw9z6/YNrly7wKXL+1y/eZVAsJudMyd58803eP2Hr/GD11/l1de+T3f4vnuvyg6dINp3mXDvJXqiF+gOnycQOkeHb4dO/yk6unZo6diiw7dDu/cEnb5TdPp26Oo+Q6DnHN3h8wQje3gDpwmEzhEInaOr+wz+0FkCoXOEohcIRvYIxy4S7r1EpO8y0b7L9EQvEO69RCh6gVj/FWLxK4Qi+4RjB88jfZeI3ju3b+A6oeg+vfErRPsuE4tfpTdxlXDvRWLxK/edf4lI3yV6E9foTVwjkbxJYugmA0M36U1cpX/gOvHkDfruHWPxq8TiV4n0XaJ/4Dp9A9eI9l+mN3GVvoFr9A9epzdxlWj/wXdG+y8fvB+/SrTv0r3vPngt2neZSO8lwr0XCfdeJBTZIxg+T3fPWXpiF/7qnGB4j1Bkn1BkH3/oLL7uXbyB0/iDZ/H6T+EP7uL1n6aj6wSdvh06fado7zpJu/ckbd4TdAXOfC1/zzm8gdN4A6fxBc/iC56lq3uXrsAuDvfaN6DtjmHMlgbKSiMcKgvT0TRMsH2Mns7xe5r4+nG4c5yod5KYb5po1xTRriliXdPEfNNEuqb+RlFfmogvTU/XFEHvFGHfHD3eNIH2McK+OYLeNIH2Kfxtk/jaJ+lqm6CrbZLO5lF8bQfPva3jdDSP0lI3SGvDEO2NKdoah2mpT9JUO0BDdZymmgRNNXEaq3tprOqltiJMfWWU2oowlcXdlHq8lOa3cqjYT2Wxn/JCH2rt8Lc2SbVmzTM4sMngwAaDiXWSiXWS8ePfqP8YyfhxhvqPMtR3hKG+Iwz3rTHUt8pw32GGew8z3LvCcGyF4dgyQ9FFkpEFBiPzDIbnGQjPkgjNkgjNEO9O0x+Yptc/Scw3QbRrnIh3jB7vKKGOFHUVYQz6GoKRI7Q2DNFcn6SpbpD66gS11XGqDvVRUR6jsCiExdqMXFGGICMfQUY+ElkRYtl9mxqOLB+jff2MJgcZ7ouRnhxjKT3B2swoR9IpjkyPcHR6hOMzoxxPj7Ixc0/pUTZnRllPj7KeTrE5N87N3Q1+/MqTbC1MsD47yrF0imPpUTbmJtiYT7MxN8Px2RnW0uMcn5vh6GyapfFR5lPDzI4MMjMyyMzwAOmhBBPxGBPxXtLJODPJBJPxXlLRAKOxMBOJGA9ePsP64jSpaDfJYCdDIS9DoU4Gu9vp72qkp7GU5rIc2irzaSzNpbUyj56mQ4SbKgk1lGIy9n8r6ILiZS5e2OPShX0u7e9zee88V/bOcm3vHNf3znL93O6Bzp7mxu4pbpw9yY3dbW6c3uTm6Q1unNrgxs46108c5/rJo1w7scbV7VWubC1zeXOJSxuLXDg+z/6xOfbWZjh/OM3uyiSnlyfYWRzjxHyK7bkUGzMjDPd4ybJYWJ0YIT2UYHIgzli8j5HeKAOxMP2RINGQn5DfS8DbRmd7C3W1NeTn5WE2WxDL7pt1V1WPMzc1yZHFRQ7PzbIwM8Xywgwr82lW56ZZnZtibWaC1fQ4C6MJZpJRFlNx1iaHWZsc5sjUMKsTg19rZWKQw18rycrEIMvjAyyPD7I6NcrS6CDntzd54MI+RxfnGYr1kAx3MxwNkYr6SUX8jEW7GYsGGI34GenpIhX2MxLxkwr7SYY6SQY7WEjFGAq2MxBoo7+rif6uJuK+ZuJdjcQ76ok0VxJrraG3rYZYSzXhpnJC9SX0NJQQqi/CZPz2hufO7HFW08NsLqc5tb7K2RPH2Tu1yYUzJ7i0d4Yr++e4sn+Oq/v3wO+f5ubeaW6d3+HWuRPcOrvNrd0tHjy9yQOn17l56jg3do5ydXuFK1vLXNlc4tL6IhePz3Ph6AHsc4fTnFmZ5NTSOCcXRjkxn2JrNsV41I/VbGLn0klmhgeYTiYYT8QZjfeS7I0Qj/bQ29NNuNtH0OfF722no62VlqYm6uvqMVl77wc9yvjoEOnpCWbmpllYmmd5ZZGVlQVWluZYXphhcXaK8zvHOH9ylfGBUUzeNwAAIABJREFUMCO9AVJ93SyMDbA0OcjyxACLEwMsjCeYH42zkOpnYbSf+VQ/88O9zA33MZOMMj0QZizSycWdEzxwYZ/tI2scW15kMNTJUM+BhnsOQCaD7QyFOhgKdTDY3cZAoPXrY9zXTG9HPf3eRvq8jfR564m11dDXXkNvexW9bVVEm8sP1FJOpKmUnoZigrUewg1FhOoKMBl6vxW0SBZCq1Zi1KnJthkpz7PTUpFPqKmCZHcLMwMBjkzEOLUyxtljM5zfWGJ/c5Fzm6tcOL3Old0trp09wY3dE9w8s8XNMwfAHzh9nBs7a1w/uXoAfXOZy+sLXDw2x/6RGc6tfgN7Z3GM7fkU0/EgFpOBlfQMsyODB65OxhlN9DMUjzHQe+DqSNBPT6CLgK8Tb2cbra0tNDU0YrbddzdlQ+dhZlYPM7+8wOxsmpmpceamxpibHmM+PcFcepz0xAjp8SSz4wPMjSeYHx9gbizB3Gic+fEE85Nx5ifiLEz0Mz/Wx+xojJnRGOnhMNPJHqaTPUwNBBnr9TMS7uTyqZPcvnyJo/OzjCfjJALNJIOtDASaGQg0k/C3kPA10+etp7+rnoSvgYSvkT5vHb0dtfR31tHfUUtvWzW9bdWsTcVZm4gSaykndg9spKmEUEMh3bUe/DV5eCtzCFTnEazNJ1Cdi1Ef+07QGrUCjVqORnUgrVJGplqGXqNAp1agV8sxauTkmLXUeuz4qvIJNRQRaS1jKNjAzICPI1O9bC0Nc3J1ip2js+wcm2d3fYnzm4fZ3zzMhY1l9jeW2F9f4MLxOfaOzXJubYbdw9OcXp5kZ3GC+WQEs0HP0bUzzKWGmBkeYCqZYGwwznCil8G+CPFoiFhPNz3dPrr9Xrq8HbS3t9HS1IzZ1v8N6PUzz7Fx+TK//fOXPPLWK+w98ygnbl/k1M2LrG2tM5VKMjGUYGoowUxqkHQqwWCki/7uVgZ6OhhP9jA91svMdJz56ThzU3GunD/C3FQvM2MxJlMRDqdjzI33MRYPMBzzcmX3FI/euM7u5lH6Qn6inTUM+ptI+BuIdx04tK+zlnhnNYmuGvo7q4m1VX3t1lhbJbHWSmItlUSby4g0lR4cm0sINxbR01hET0MhwVoPvio33Ydy6a52E6hy0119INN3gBbLQmg1SjLVcnQqOTq14t5RjkGrRK85AK1Xy8iz6RlpLeWov4p4tZMieyY6pRi9UoJBKcGkleIwqfFkm6godNBY5cHbXEHYX89w3MfkSITlmSFW50dZnR3l2MIEW8tpNpfSbC5OspTqw6TXcXh2moXxEWZTQ6SHBhlPJhgZ6CcZj5LoDdMXPnB1MNCFr6uTzo4OWltbsdjv26Zs7FsgPJdi/c4O1994lJd+8yMuvn6Bp3/5MgvHR0lPjJFKJhgaTDAxkmR1boKJwSjJviCjiTDjqT4mJwdJp1PMzE+wsDLL4aNzrBydZ3l1lvmlCZYWR5mbTzEzPcDESIRr58/w2AM3OX9yk4nBHgZ7WhgMNjHc08paup8+by29nTXEvVWMBqsY9Fbeg1tBtLWcaEsFkeYKwk1l91RCT1MJ0/2tjEcaibaWEWkuJdxURqixlJ6mMnqaygk1ltHTVEawsRyTMf6doDM1ygPAfyU5eq3iQGo5Zp2KaEs1LyzF+OrKHP9xY45VfxlGlQijUoxBKUanFJOpEKFVilErRKjlItQKEUp5BkpZBkp5BmqVFKNRg8NhIS/fSXlFIdV15bS31xPqaMCoy+T89assTowwNzZEeiTJ5NAAo4NxhhK9DPRH6I/2EO0JEOz24fd58XZ6aW9rw5p1H+iixhHa4hEWLqxw+umz7L24x+6LO7z84eusnZxkYT7N5HiKyYlRZtOTHFmY5tj8GOOpAYYH4+xc3uWJV57m3K1znL68w+GNRWaWJkjPppieTTG7PM3C6hwr6yusbhzm1Ok1rl3c47Fbt9g/fYLZiTiphJeRvg6GYu0MxzoZ7u1kIt7JkQkfT+6n2EoHmBnqZmKgh/FkmLi/iT5vPXFfE4nAQbIMhtsY6e1irN/HbNLHSLSLVK+PkaiPZLiDoZ7Og6HB30Tc14DV+rf/3u8voHVaJZl/A1rxjavVcoqzzKT9zdwYDfL0dITfbI+w2V2OUSXCpBJhUonRqyQHsJVitEoRakUGaoUIlfxASlkGMmkGUokQmUSIVCJEIhUiEQsRi4UkYl3oMjWc3t1haXKE+fFhZlJDTA8PMpZMMDzQx2A8SjwWJhoJ0hPyEwj46PJ66WzvwJp136VEpuxupGot6dMrHH/gBOuPbrPz1Cme++BVNs7OsXZ4mfTkKHU1VSQH4yymUyyMJ5geH2I8leTcA3ucfXqXF9++y08/foMXf/49nv3p93jpF89z4+mb7F4/xdbeCRpbGmjraCY50EO4voKTG8e4cGaHrfUFTm6lWV0Z5fDKGCsrExxeGuf4corXbqX5v//Pf+QPPz3NzvIA82N9TA9HGYl0MhLzMR4PMjXYw/RQhOlkiLmRMHMjIWId5fT6G5ka6CYV9ZMItBLtaGTQ38xwqIWhYBM22+DfcbQKrUbxt7BVcgxaFXq1nI7SfM4lfLx6dJpnZ+K8MBtlqCYPk0qM8R5kvVqK7h5srVKMRnng6ANXi1DIRcjvwZZJhUil90BLhYglQgZ7fWg1KvYunGVpepSFiRHmRoeZGkkyPjzASLKfZCJGvC9MLBoi3NNNd8CHr8tLZ0cHNsd9oA+1z6G12khtzLN8cYOVG9us3TrBU++8xIn9BXa2jrA2P0W8L0os0sPoQA8LY3HmJoaZnRxldXuF7dsbvPj2XX728Ru8/O73eOmdZ3jjg5d5/LWHufXMJfafuERhuQeNVkOwq5WW/Gwifh/nT53k5OYKl3ZnuXl+ipPrkxxeHGVqPE56Is7saJjUQBeTIyHGkhHGh2IM94cYj/cwMRBhejjG3Ggfc2MxJgeDLI1FODwZIdnTwlh/F8O9XcS8rTSUFlGa6yLua2Ay1sx0tBan/bsdrdUoyPw20Go5Jp0avVqO06hjubOGW0PdXAx38OpUkPZ8K3qVBINKhFGVgVElOQCtEqO9J41ShEqRgVJxAPpr2LIMpLIMpNIMJNIMJFIhg/0BNGo1l25eZzk9xuJkivmxEdKpIcZHBhhJxhka6CUej9Ab6yEcDtLd7cfv68Lr9WJz3HfN2KG2GYyObPpmp5g5dZjla2c5cmOXRKSDnUvL7J9e5+ThGY4sTrG5fpTzR6e4uDHDSjrFysw4C6uTHL92lBd+epeff/IjXnn3e7z0zrOk0kluPHmR8w+e4PSjJ7jw0nnau72MTw6iU6uQi8X42prZ31ng2WvD/OhyH1sLYUYSfnojXYSDrXS01VPX3EGsux1fczWBtloCjRW0FToIdTYRaG+kqqIcb1Mpwz1NpPsiLE0N4G9pYLCnnbC/mbaGOooKiykvLWYk0sZzmxV8eNFJc0nk74BWodUo0Wr+Nr7Nei16rRpb9iHmfC1ciXfx8ECQC8FqjPdcrFdLMagkB9F9T/eDVitFKJXfwJYrRMjlImT3JL0HfbA/gFql4uSFPQ7PTNxzdYrZ0WEmRwZJDcUZHuwjEY/S1xsmEgkSDPnx+7vo6vovoMsbJjE5XSQXljhz6yYPv/Um/XPTVFcUcKi2jP0zG+yszbG1NM2lsye4tj3D7dMzbC+Nsjo7zolzx1g4scxLP3uSX3z2Y1597zlefudZhib7ufDQWU5f2+DUw5ucefQktbVljPV3U+rOQSwSUeLJ49zxMW5tx3llq5vNqQDpeCdjA0GSMS+RQAuRbi8DPS0kgm3093TSF+piINjEaMzPbLKH1al+Nqa7ubAa5eLqADfW+9me62NnJszyeBRfezN1VRVUlZfQ215HZ7mDZ5azaCiK/t3ozlR/M07rtRocdgfF+YWUeArIduTicFZw9uQ+R/wNpKs9uPWKe26WYlBJvwb+F9CZ92BrVCJUKhEqpRilQoxCIT4AfU8yuQipXIREJmIw3o1GrWRn9wyrs5OspMdZmEoxMz7CxGiS0aEEw4P9JOJR4v0RotEQoVA3fr+Prq4u7M77QNd5Vyg+VENyMs3U+lGOXj6H05FFU1EureUF7J04yoVj8+wujnHh9CYP7MzyyO4s20ujLE2NcGp/g7GpQQ6vDPHmO0/x2vsv8Mq7z3Hx9i4bpxe59vBpztze4OiFdVoDXfgaqmgoLyFDmEFbfTV3dg7zqwcvsj0ZYW+xm63hAAvRdsbifn5+9RRv3zjFjfVJnrqwymxfC1P97UxE25lLBjgy0cPqkJ/nzh/n5w+c4aGtIR7aiLI3EeaZlSmmoq0sp0LMJwOsDoZ56/o+T508zkyoibKcsb+7jv5mjFZisWSR4yqgtKCc8sIySj2F2Gxu9i/d5uT6Bt1NjXgcFmw6FQb1N6B19zn6flerVSJUSgkqpQSFUnxPEuQKMXKFGJlCjFQuZiDejVajYvvMSdbmJ++5eoy5yRRT48OMjQwwnIwzkDiI72ish56eIIFAAJ/P99eg3Q4ffQ3VDNWVEUwOMt/XzVxHDev+RkbrS1hOBLg4EWdvoIvdyTiPro6yfzhJeY6NZCzI2swAV5IBLqWTzCbDLPa1cuPOGbaSPh7bGGB7uJNxfw3xnnaGh/v50e5xnt8/gVwsZbw3yOHuTn5y5QIX06OkvTUcCbdzdihMpKKIn5zd5pGjixzv7eGRk4fpqSuhrcRFo8tAhV3PtK+OkyMDvHzhFN/f32GirRhvro71hJdr6VFWY20cTbXhLbbzzIk1ntw6xqnJIdLdXeTYhv5fCyZatRydVkdWVh6OrALyc4soLyyjJL+YwrxChscOs7iyRVPHANlWIw5jJjqVFN23QM5UH4BWq8Wo1d+AViolKO6TXClBdg92vC+ALlPN3sVzHFucYm1uiuWZcebSKdITw4ynBhkeSjA40E8iEaO3L0w4HKK7O4Df78fuvK9zYK69i6bSSgpdHtyeIlpqGmgsLqGnro5cu4Mip4MziR5m/V5ORjq4MZNiPu5loKmKxvIidlIBjgebeGAqSUNJGQ6dGm9HFecT3dxM95LuacZXX0V+toOiHCcvrM2wOxrHIpayMNjHnLeFo5Mz7J67TbCxhc76JqaSI1Tn5fLM5ipPndliMhJmNTlIKLeQGoeDPIeNurISpvv6OD+a4InNwzx9/DAFVhM5pkzcVhuzfj9D0Tg5Wdk4zRZOTg5yfupgw6CtsQ2b6dsnYyJpCPW9ilimSo5eZ8Buz8PlLMBuc1FWVE5lUTmHCktIxkeZXdhmcHiR+opCXCbj3wD+JrrFaL4GLUatugdaJUGpkqJUSVGopMi/hi0l3hvAoNeyvr7C8aVpji5MsTI7ycLMGDNTI0yODZEaGSCZjDMw2Edff4RIJEQweAA6K/s+0GpjgAJXJSajE6VCj8Wci0SkxGDKRyaWUZ7rJttkY9DbSZk7j9TQPA6bg5ysbORiEUNhP3XlZQQCAzhtuRgNTkxaLXtL49w5v8PKUACTRk2J0059ZSVzA/0cX1un0OWiOCcXl6OC0/uP0dI2iCu/hdKqMFWVDdisOazOLPDyK2/gyjtEbkEtdRorzXItebn5FOR7KMzP58rVm2ysblBZUIhep8dicaE3ujl66g6FJQ1YLQ7Karq5tf8Al/euUVjShUZtRKb69k0NkTSIWiVDrZKiVUlRqbTY7W4c9lz0mWY8eUUcKqqkzFNEOhlna3Gdn+0u86frR2gucKNTiv8asvoAsvbbQKv+Avob2AegpciVMvp6fZjNelbnxtlYnubY4iRrc+MszY4zm04xNTnM2GiS4eEBBpP9xONRorEeQqFuAoHAX4PW6TvQKjJRSpXUVNYgzpCRqTWjkGuw6fS4zWZkEhlKpZGaai8DfSmMRgcms4tajxtvUy3lZY04swqxWfLI1Nowa83Mjy7S0hRAr3OikitpaOiksrSc+akVvK2dFOYV4Mwq4lB1iIUjV8j1dGB1tWFzt6BVWykqqufJ/QfZ3LqAI68GZ14dBaZsmmRq8lx5WK3ZZGVlc/7q06zvPo3RnEWmzoxOb8FodOENpTCbHVht2eQWNjI3eo7tvedxuOvI1JkRy3q+A3Q3KoUUjVKKVilFpzXhyHLjcuShVOiw2dyUeMopyism2FTPD7fTfLS3zM/Xx6jPd6FTSMi8VxXTKe8tq5T/30Arvnb1AehotAub1cjK3Bibh9McX5pibWGcpblx5mfGmJkeYWJ8mJHUIMmhxEF890bo6QnS3f1fQGdZu7AbjXSWFVGZm01edjZdLS3UFhezOTnB2cU5GquqKcgvZWfrApHwEE1dSRqb/fQ1VxOvK2N+eo48pwebJR+Nykam2srzT72AQedEr82ixKahIK+I0WSK3u4+ivKLcLvysVhLCUTmaekcx1Xgw+pqIqfIR5azmFh8kuuHN5lMr2J2lOLIraayoJImvQW73YnZkkVVdSOzh29z8eotTFYn2kwTJouDzEw7zux8jCY7FqsTo8lO+aEBKhrT6E0OVBoDGdLQd4JWyyVoFBK0Kjkmo+3gpnS7+17iuQ5cXVzGLx/a5fsrI7y1OsKHd07SVlWGTiFBoxChVYjQKA+Oeo0Uk1aGSSM5mIipRPdAS/8muu8HHQ53kp1lZiE9wPbqNOvLaY4uTbIyP8ni3MS9sTp5sKM4krgX31EikR6CoRDZefd1DhRkVOKwWunztRD3tTDYXEWp04percakVmE3GNCqtOQ4c+lu9XIs2UdRfiXltSGaG4OM+AMMB4LsTg9TVXKI1ooqvBVltDb68ORV0FDXhq8ynzxHLusrR2iva2R9cIClkTTh1ggXTl+nuDxMfnGA3OIQhSWdtFY3cfT4Ga4fXmd24Sh2dyXZ+XUEm2poqyhFp7OgUukpKalme+sCO2f2MFudaHVmDKYsSvILsWW5ydRbMFkcaLRG1FoTakMumQYrKq0RoST47aAl3ahkIlQyEWqFApPBhtvppiSvgOL8Ig6VlFOSX0phXglvXN3hxmiAlYEgP3nyPJWeXDQyIWp5BsUuM6EaD3OBWhryHUw3eDjSXohHL0WtFH89EfsL5PtBK1QyFCo53T0dFLmtJNoKeXC2lZMzfaxvbbJ1bpfj66uc3DvD8Wg5e/FKluP1JIcGiMd7icYiBMNB3EVT90W3tZvBpSPMDfTQ722mKNuOXqXEojfgsLvIsrvIysrBas3GZTFjzDSS4/RgMbkxGnPQ6eyoVXp0KiNGjRWD1opZZ0Eh0yDKkKFTKqkrKWbA18VsX4ySvELK3R6KcooYau/k/OIa2XltZLmbaTrUxq0jq/z48gU+e/IJhnsSeIqbyM6rwZRVQrnHjdtqwmy0sLcyx7uP3OTY4hpFJZXYs3IxmJ2U5BeSHkiQ48pHrdFjMNpQqfUYTA4MllLkCi1KtR6h+NtBZ0gCKCQZKCVClDIZGrUBo8GGw+LEbLCTZXVSkuchz+3BV1/L0nA/lQW5XNxapjw/j7pCF3ujQd49M8nDU348lkyaciwc99fyzLiX5UY3WsXBGlqpEH8LbPk9KfB3t3LIbWG2o4DnJxt5IlXD1sYqR44sMz2WoL+jmiVvCdfHGzibPERvj/feMitEMPRfotvqjrFy5iLHx3vpbqwiz2rCotXisDlxu/IxW7LRaE2YVHKscjE51iyyLDkYdA6MChXNTjk1ZgXZmQaMmXbUCiMyiQqVRIFBIaMgz0NFSRlZ9mxMBjMKqRKN2oJSm4feXofFVkN+Xiue0hBmaxl2nYEsnY7yggoKyjsw2YrQWzyY7MUEA2F2tzZ5fP8crz94lZvH1ujtG0SlNiBXZiKTq6mqbOYHtx7g+LFtUuNpAr4Qy/F+nts7yfdffBWT2YHBYEUsD387aHEAuUiAQixEJhKjkGlRiJWoJApUYjlqqRy9UoVKIkMhU7E8OcZkIsbe4RmuzSZ4fWOEF2Z7uDvYSnOumUy5mKHaAvaijVyN1dPlMqCSZqCQZRyUQBXfrKOVKikKpfxr2A0NlcSLLAyXmlmsy2LL62FmpI98uw6zSkS5XsF0pZOroUrOBEoptMoodqpoqi8nFAqQ5boPtN7iY3xxjY3xXsItNTQ3t5Hnziff7cGe5cZmNGFVyjHKRBiVKmxmNzbzQTMYjVSCKkOITCTCoDWj11gwafSkyiSkSlRU5zooyi8mx5VPltVOg0tOYV4tuYUh7O52nLntlFfGyCsOoTNVIJFasBrM6A12Sis6cObVIJPpUagsyFRWMiRqTAYzGUIRQkEGRqMTm8OD0ZaLwZyF0WRHqdTSWl7GQE+U6ZFJjq8cY276GMWeKspLKsjU6tFqDYhk3z5GC8UBZCIBigwBSqEAiSADkUCIQCC4d4uwHIlEjVKuJ1Nr49yJUzxz5Qwn50ep8HjoLnJxpqmQjbpcNOIMtHIZDYUuhmo9HGkvJlcjRSEWoJAIkEvvbWjIDipicoUEufIgtuUqOU6nnTKTkkSehiN1TnYH2miuqyBTloFOmoFaIiPhMbJdm00s30SOTkKWJoNAdSHJeA9ZrvsKJpmqOkoKC8lUytHK5fQOj1NSUIQnrwilQsuhohIK7SZsagVGpRKlWIbT7sGo0eHUyMlWi7HKxeg0RvQqAwa1gdxMCUZpBpkqDTazjbwcDw6LBYtSjMNWhs5YgUlroyS/BrOzCYulELdeRW52DgW5uRSWtpBX3IzOnI9UlolELEcuVSKTZWLUm1DI1RiNNowmOyqNHpUqE6vZit2WjUyuwaA3IfwajgCBQIhIJEOns2J35GGyZCNVfHutWygOIM0QIM84gC0TCg7+VoYSqcKMzpCNyezGZs3Fk1vI7b2z/ODWHhM9XiryXRg1KnJ0aswyMcoMAWqFgtqqRnqqCskzKFCJBCjEAuRiAXKxEJn4YHtSJhPdq4xJkSukmNQi9AoxuVopsWw5N8cbeeraGoW5ToQCIWKhEJVcQ6Uzh416Nz6XAYNYiEEqYrS7hsmhMI77o9ttaafeZafObqTOriNUW4ZRo8GoM6EVSyi0manMd9FYWogpU49WocJqyaPQrKPGpqXarKDUbkIjl5FtNKJVGXFppOjUWjJVWowaPR63B5vJQqZMgl6hQ2+pQqWyY7V4kGvyUIjlqEUZOLKyKShqwFPSSqYlD4O9hI5SHZsxE6teLSX5uVSWV5DtysfucKPXW5BKlUjEMuy2bGz2HCRSBTZrFgqZjIyvQQuQyVQYzVlY7fnojI6/62iJUIBGLiFLrzoALZQgleowmxy4sj24nHm4HHkU5RXy4oNXOTKTxpNTTJ7VeJAEGQJUGQIyZUK0kgxKS6qpqmjEbTFgUUvIMyvRq6TIRUJkIgFSiRC5UonaaEdjdiIWS7BrRTh1Ytw6KYNV2Ty5M8T/9fmjvHVjmgJrJhlCIRKJkpHaSl4fbWC5OgedKAONWMRgWzmRtmoyDaH7rhmrHGEq3MNIWwPe6nJaq8pRSWW41VLKMyU02LQ0ZGVSYlBSnCklP1OGXiGjzq6j0qKhMsdBsSubLK0Sj0mH3WynsaIEu9mO02qjPD+X0sJicq1W3Aohbo0Gp6sWhSYPvS4HicREplyBTa/H4ymlsLQNrdaK2VGC1VWJJEOETCxHLBCi1xswGYxotUYkEgUFFjVn+txUuXRkOXKx2HKxGI3E+hJMRFqZrBbh0AjJEAiRShWYrU5sWR4MlmzEf8fRIqEAhSgDjVSMVChEJNWhyzTfA52P2+XB5cilqaqa/bV5dmaG8WS7EQmFKIVCpEIBIoEAo0KCTi7BrlUyN5qirigHt16KTSMmUybCbtCgVUhRq1VYKqKYKnrRl/YgFYkxK0U4tGJMchGpmizOLozwP/30HMuhUgLFFkQZQmQSKdut+bw00UaoLB+tWIRIIORwop2hQD0qje8b0L72ZXYWFtkcG2KkvY6RxnKGy3NIFtlIeEzEPSbCuXq82TqaHQayjZlYlQpanEbask00Zemot2qoMSmpdFpRK9REurxsra5QnuemtaIYu0ZJrlHHmi2TNYeNQXcxOnM5MoUDsUhHaZ6b8vIqjAYLJq0Ok0JBdl41zvw6JCIxAoGAjAwRRoMRrUaLXKZCLJKTIRAgEQqRiSQH/VCkSoQCIbV1jdgtVgaqtFwdsLLQ6cSq12OyurDYc9EZbIi+o2AiFAUQCQRo5TJ0MgkSgQCl0ohBb8VmzSbHmUeuK5/G+hZcFhtZWhVlNgNq0cFQoRJnIBcJEQoE6GUitDIxTp0cf1MtTaV5uI1ynJkSGipcpOLtTI90097lxVAaQ1vUg8rVhEgoRKfIIEcvRinOoNSoYDoS4r0H5/Hm6ym1KDEqxUQ8Bk41ZhM3u3Da8zGrFdh0arYXRtlemsLmuO8q0HDXGlc3N7l65DAXl2Y5Pz3MRsTLQnMF4zUeJqvzmDiUw0SFi0SJk+5cK/HCLBIlDvqKncSKsoh4bPhyLZRlO6hyWOiuKCRaW0ZzvoPOAifjFTkcby7hhreKtTI3N3OycNvKUaizkUqMFOil5Bo1uI0aim1m7Eo5juwS7O5qjFIJRrEAmzQDXaYBsUh6D7SMDIEQkUBAhjADmVRJhlCKQCCkvOwQSrkCuVCAUSREIRZj1B60lDZZXag0BkTybwctEAUQCATo1AoMShkSoQC9zoJBb8VuzSY3x4Mnt5ACdwFGrRFTpgWjKhOdRI5QIKQ0z0JD+cE4qhJl4DYoyNLKyLeZaSwtwKIWY1Vm4C3PIthWSXNdGSUllVhLg6g9fuTmEgQCIWaFiDqHGptCgiRDyKGCUpKtpeTpZORmSujOy2StQkedVkdY50KT6UKvUlFmVfPgzhLnNkdx2KLfgO7tPsZDp3e4urbMxaU5zk4OcyIe5ES0k+1gA0c7K1nvKGe9o5TlpiKmqnOZqPYwU1fExKFcJg/lM16Zy1BFHv2lbnqLXSQqPCSri4lXemhr33pjAAAKuklEQVTJdxD12DnrLedURxljZbmk6+vJtTjQKXVoZBryDWqqXDaqbVqqXTbyMmVkZ+VhcZaTq5FRmCkmXytGp9UjFsuRy1SIMqQYxELcMiE2iRCFVIFIJEUrEtJYW4daJkUhFKAQChBliJDJlFjseQdNWJWZiL5jeSUQBQ7cqFZiUEqRCgVkar5xdK4rn6K8ItyOHMx6C2atAaNKi0GuIEMgJNjiYaq36mACKBBgkGVgVohxZsoodWTi0knp76zhd3ujnJmKsjw/QVWDD3OBF3NBGzJ9LlKhgBKDnO8NVfHOchvfn2rkkYkOHklWs9tdxF6wkOWGbK6EPKwcsrFfZeNyu42fLFbxxdPzPLYxzlN7hxnsXvoGdLTrMLc213n89AkeOrHBraMr3JhLcWU0xqneDjaDdeyGatnxV7LRWc56Zxnb3gpWW0pYaixivqGIufoiZuqKmKotIl1fwGJzMfPNpUw3ljJY4SGUbyeSb6PXk0W8LI+G/Fyqsx24dAacWi1NList+U6qbQYOOcyUGNS4TVYc7iqKzAbKrZkUGJToNLqDBjJyDVKJCq1ETKFKSJFKiEYmRyaRky3PoLm+AZdSQrZMgFR4L94l4oP+ZloDUkXmd0a3WhOjujQHX3MxCX8FU321OG0W9HoLNouTHIebAncBTksWJq0RnVKDTqJAnSFCKBCQbbNSWVRwr+2HALFAgE56ANuuFuPQiOmsLmIz0cXlyQ4eODFMY30DsuwONM46CgrKqS4vpiLHSpdTw4gnk/U6C8/NtPPSaCUPdpk5Xm9ns8nJnjefF3os/Dhq4a1eEz8OS3gzLOfueC0vLnYSKr7P0fHgMe6e2+Wpc6d59uxJntg6yp3VGa6nk1wfCfFAvIOL4XpOBao55a/mdHc1O/5DnPRXsuktZ6OznBNdlWx3VbLtP8S2v4qV9jJWOypZaisj3VjCXEMJC43FLDaXMtdYynB1EfHKAkLFuUSK3USLXAQ8Tro8LtrznNQ5zXhMepzZBZTZzdS4bJTadOhVKuRyNVKpHKPRjlIioVgnpUQvxahSoFGocClFtDQ0UqCTUazJwCoVIBcKUEqlqDNNSKUypArNd9a6Hc5RJpMBUrFmkt3VxLyV2EwmdJlmsqzZ5DrzcNld2AxWMmVq1FIFSpEEqUCAXCqhKC8bX+MhBAIxVrUShSiDDIEAcYYQiVCAQSFFK8+gviyb0zNerh8P01pbidZeS6GrjFRLJcdD5dzt8fB2Rw6fTDfw3qkhfn9jgcd3Z3jn4SX+6foM/3RrgV8/uMQfTvn4Y9rJVzPZfD6q5MOknE9Xm/hwtZVQYfgb0InAGs+ePcWzZ3d46vQWd7eP8fDReW7Pp7g9EeXagJdz0Uau9bdyrb+FC5FadoM1nA/VcD5UzflQDWeCNZzqrmKrq4KNrip2grVs+6vZ8lez1nGItfYKjnurWPdWMd1QykBVIam6MqYaK5ioL2OoqpB4RQHxqiLiVcVEKjw0ue1k2x1UuXPoKfMQLM2nwGJAo9Jis2UfFD7kMvKNGvJ0SjRSKZkaHRaFmJb6BgoMSooMCjw6KblqMQaNFq3OjFYqOejz+R2gVdp+SopLqK2ppKqimOrqGgpyXRh0JqzmLLKz3Bh1JoxaAyqpEplIglB4MNsNNXrYHm9iJFCBSJCBJCMDlURy4GyJDKXGhEQkQyzM4PRYI3cX63llrpRXR1z8YiKPL45U88fFXP6Y1nPX6+bVSCU/rLLxnC+ffzwZ4N+uD/KfD47w7w9N87stL/9ytJz/PJzHn9NZfDlp5fOUki/GNHx5pIHPj7fQV3rf3ZSD/hWePrPNM+dO8tzZkzxzeoOn1pd4eDHFzfEYD6eCPDTk5cHBdq7HW7jW18yt/hauRuq4Eq3nXLiWM6FaTgXrOBuuYz/awPloPfuxJvaiDZwI1HIyUMd2oJYj3kMstlex6q1lpaOW+dYqkjUlDNWUMFpXTqKmjFRDJWONlcSrivC4smnMdzPcUEGsoohIZSEN+S5Ks2x0eFx0FGTT5M6i1mUlW69FpzWSpdPQUl1FhcNEoUlDrkGJW6fEZs1Cq9VjlEuQKDK/E7TRNkp3OEYsGiYaDtDXFyUS7MKdZUcsliKXadBpjSilKqQZ0r8qzAz5KziXbqa/xYNUIEQsEKISiSg0yBmtzeZiuIg7EQfPpvL54VIZ78y6+TBt4c9zZv685ORfd9v4j6Nu/tdlMz/otbLszuRGvoLbzUZeHivlxeUubk01ci15iO+nq/n5iIMPp5x8eryBr0608dFKKZ8cLubPp3z8eaOBwcr7QMd9Kzx7ZpPnTm/y/KkNnt9e43tHZ3l8KcWj6Ti3RkM8OOTlbsrLI0PtPDTUwSPJdm4nWriVaOVmvIUHEi08ONDGjUQrNxLN3Bps4aHBNm4m2tiLNnGyp54Nfw07oQZ2wo1sBus57K0m3VLFbEsV402VzLfXsNBeS7q1hkVvHZMt1aQaD5HuqGOsuYqp1irmOmqZaK0mUVtGb2UxgeI8fEVu/EW5NLkdGDVaci0mmgvcNOY7qXNZKLcbsOo05Od7MBtN5OoUiEQyBOLubwWdnTvLysoySzMpFibjLEz2MTcSpKWqgIwMOSqFDq1aT5nHjbfhECqF/Ovq21hXCVfGKtn02tlp0vJ81MDvpyz8ctLBU1OlXJusYH2onOtH/TxyMsjtEwGeOOHnRxu1fHHEw7+dbeGFkTyWO1wsBsuYj1bxdMLFf6zm8t/XC/jvWxX8L1tl/OfxIv6HzXL+uJjF/7zm5H/bLOB/3y7g/zjl4X/cLuKFsQIuhl2U2u9rPxXvXODJrTWeOnGE506s8ezGMk8fS/P0yiiPzfRza7SHJyZC3B0LcHesi6fGfTw55uXxYS+PDLXx5Eg7T4y0c2eojcdHOngs5eWJ0S4eSrZxpa+FM5FGdsKN7MVaOBdr5XxfO8f9dax21XE80MSKr4H1UBPb4RaOdTey6K0l3V7Dir+RI93NrHU3seRrYNlfz7K/nrGWanqrS+mpKKKt0E2wzEOozEN3qQdvUS6+4jyaC920FeeykhpkojdEqLmWusoKGqsOUWLTIRbJvnOb0umaYnZ8gtGBOKm+GMOxKCOxMIPBEOF2HwtDSR4/t83Pn7zOP754hw9euMP19SUeGGrmhd4cfjzfyC9P9fHzc0O8cW6YX93e4Kuf3OW9J07z3Okxbk01cXmmi2cWmnh7roKPFzx8PJfLR7MePpyv4pFIIbfDxTw21MATw/U8Ey/izZEi3hop5f35Bj5ba+STxUo+Xyrnq8Nl/OtGBf96so430xXs9eQzXGnBm6OnWK9D+5c+YytrL3D94ou88sRLfP/uy7z+5Cu8dvdlXrv7Iq888iwvPPQ9XnroLi/depzXHnqCN+7c5bXbj/ODW4/y6q1H+cHtR/n+rUd49dYj/OD2o7zx0GO89tBjvP7QY7z84CM8/8AjPHvzDs/dfIRnrt/h+Qce5enrd/jetQM9eukhnrjyME9dv8OT1x7myWt3uHPpIe5cfpgnrt3h8Wt3ePzqwzxy5SEeuXybO5du8+CFWzyw/yDXz93k6tkb3Dx/k6u717l+/iaXz1zj8u519k9f5cKZa5w9cZGzJy5yZmufU5vn2dk4z8mNc6yunWP16F1W1l74/71eeOl3/D+1UPoO9hi3p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 descr="data:image/png;base64,iVBORw0KGgoAAAANSUhEUgAAAHoAAABbCAYAAAC8qZF3AAAgAElEQVR4nOy7dZhc15mv213MXNVVXV3NTGpmZmZmZqjmbnVLLbWY2bLIkiWzZQaZQXYMwQnO5JyTzGRmEidzbsCUZBJb7/2jZFnO8Jw7k7lz8j3Penb13msvetf3rd9a+2k3N3E3f0r/vVNP3znc/tiN+GMkqaLr/7gMsbwL939LnfL/8zr/veX/k6A9bPVsa08jOqAegaQLgaQbgaQLoaQLgaQLd0k37pIuhFLXb6H080oEN+8Jbj7/7P6pmQg8DO10F+TiJna9I5C4ngskn/9uK8679a67uJuylBIEt9Xx2bPP6v6sLJutgbiABhLCanATdyP6g/yf3+titCYTN3E38x3JzLekYNZ1fKF8V/+6b7VJdNv77jevNQWZ+Brab/VvvCad5pwixNLP8wulXSi0bYT41TNak0lcSA2FSaXI1W1E+DXcGtvP8rqJu4kLrf0HYzdSm05ZUvk/6JdA0oWfby2hXs0MVmZ+4Z1/FWgvRw0H+5OICalhtSOZ7T2J9FVl0JZVzEhVFkkxxZSnlHJ4KIFTzmi298dj0nRhtjaw1JzG1s5kRmtS6a3IpDypDDdxNwvNKSw0pTFbm8ZCWxKnnNHMNqVRlFzCUkMmY9VZrgFrTKelOIve0lwGKrI5Px9JXV4e+wYSGSjN5dB4DHnJJezvT2KpKY248EoOj8dQm53PSn02w7WZNBfm0FaYS1NWEUemotk7FI+vvZGJhjRK48tvgd41FsO+4RiSo8s5MpKAszaTvcOxbAqoZ99oDHc6Ywjxq2O5M4mUqErOTccwXJNBW0EefZVpjJfn0Feag5u4my0dCTRmFxMTWsXB0RhyYsuYrMkiPaaUxoxiRmsyGanK4oQzipCQGvqKczkxtYljo3GMNaRSlugC2VeeRU9VBn2lOXTkFbhA16fSkFlEW0kW7UW5NGQVMlGZxVh9BtX5OYyVFrDeG8diRyKBtpZ/G+iapHJ05iZm6jKZb01huCYdrbyb2ZYUuirTqEwroSmriInGdMqycwixthMYVEVvQQEr7cmMVmQikrXTU+ry4KmaDGoLctjblcT+4Ria8wrw9Wrk6Y1g5tsTacwsvgW6vSQLmbyLgZoMltuT6a5KY7A4n9SIGkZrMvHyqaEutYypmgw2dyVweTWIzKgKenKLGa1PZ6ophVD/WoZKcxitT6evJp2O4hx2DsTRk59/C/REUyqtpZl0lmYxX5dNTkwlZRmFLDWlccoZRWtuEUPV6RwYi6Y0rZjhkjzG6lOJCqqhvyoNh66DoaoM3MTdTNek4ybuZrEzgQsrwQyWZVMSX0FSVClNWUWM1mQyVpPJdGMqelsjI1WZ3DEVQ0NWMbFhVRwajsNN3M1AZSa9NemoZV1M17jKjgysY+dAPLMtyYT519JXmsOWziQOT8QQFVFGTVIFg5WZRG0qJS2k7l8PWqLowKBzhaUAnzoc1mYs5haEkm6MpmbC/evQ69owGdqwebSgN7Qgu7lGhAXW4GFqxWpuwV3ShcXUipu42/W3tAtfeyM6fStxITW4i7vxdzRiszYhV3S68llaMJtaEEi68TC34OuoR6dtJy68Eq2mHau5BYmiA6OuHZu5BQ+PJqKDa5DKuogMrMVqaUGm7CAxvAqRtAurpQWLpQWlup3owFrMxlasFtest3o0I1F2YDa0ER1ShcnQRkRQDXpdOzZbI2F+9Wh0rUQH16DXt+FhakWi6CA2pBqTsQWJtAsPs6ss282r2dzMpuAa5PIuYkKrUGvaMRnasFpa8DC3YDY3YfVoxmJsxddRT4BXI3ZbI372RtzE3VjMLbfG2naznWGBNTiszchU7SSGVyGUduPnXU+YXz0CaReRAbV4mFtQaNpRqzr+9aD/lP57pf9PQAulXcgVnbdExT+V5IpOxLJ/v/K8XVC5S1zlyRWdCKVdX1CcIpmrPZ/d+5fadXu6XXj+YZ9E0i/W8Yft+vem2wXZ7XUI/0AI/tFBj9an0JJbiM3Uir93A2JpFx6WZjzMLUzXZiBTdBIeUs6OrlRiAusw6NvQ6tpQadrxtjUjVXQS4NWIu+RmmDW24i7pIsDR8IV6xhrTSY0rYaQim8r0YubbEtnams5IXSpDpbl0F+TjJu4mNKCWcwvhFCeW4e3ZRHZcGSpFN75ejYhlXVhua5tc0Ym/d8OtgS5JK+LwSCylWTkMlhRgt7iWnUC/OubaEsmKrMbZlEJVWsmtdjnr09AbWrEYW9Hp2rDbmhBJu9Dr29Dp2xBIugm8WYfVoxlfexNu4m4M+jbcxN2UphVxcDiW4vQC+suy6CzMpyI/l66CAsqz8xgsz6Ijv+CPD3qiMYnOggLs1maGqjOYqs7iqDOKmOBadvfFI1d0EhFaxt6eFPw8m5msTqetNJPS9EJGy3NZbEumMK2Altx8jgzHsdGXwGRjCofHYmjNKfq8nuZU5ltTb/0dF1VMXkQNHRVpTFbmUJlSeuvZVGMqBks9e3qS6K9Npzknn1OTsay2pnF0ytW2Pb3x9Fenc3gkjpFyl3IWKzrY0pFMsH81vWU5VKSWUJ1RjFzeRXtZBhG+9ZyZiWS1Ixnxzckx15hCaXohdzij6a9NozK1mJHyHMZrMumtTifC1sB0czJduUUcHNtEeU4uRfEV9JW4RKpE2c5aRzLzdS4xt9CYisTQTE9hPrFRZVxeCaUgpuq/AuhkypJLqcnLYf9AInP1GbSVZOOsy2R7bxxaTQcRoWWsNKcT6tvAWncCR6aiKE0vJCGwnpnWZFqKcihPKeHMdDQ7ehPpqcikJT8ff89mUiIrb4EuzcqjuyiPrJiKL4C2KLvYFFaFRPpF0K0ZxbSUZ1KbUchoRQ7xIbW0FGUzU5/Btp54+sqz6CrMI8zXJYSOzkTQkFlMWGAtNTn5tOQUoVB2kpFYxKGhBPzsTewYcE1GiaSb2IgKxquyOOmM4PxcNH016ahkXUzVZLC1N4ETc1H0FGSxozeR4eI8BioycZN08fhuP6w39+AnZsOpzyihqSiblvw8ugrzSUksYX9/IsPV6VRnFjBek/XHBy1TdmI1tSGVd6FSdyJVdKJSd+Au7kah6sRd7DpEsZra0Kg7kCo6Uao6Ecu7EEldBxMadQcSZTsDRfm31LtG04HJ0kRmZDVu4u5bqlyt7kAgca2TYlkXUoWrjrqcwlsnVTJFJ+4S19r92XO1xtWmL7RN4qrns76YjG1YTW24S7rR3nZfoerAampDqepEctv6L1d2Irh5VSg7kd1so0zReaufbuJuVOpOZIquW8/HqjNvlW2+WednfXYTd6PXt+Nx855O+w9V9L8bdGHFZvaduIvtB+6gvKWTkflt3H/1GX70o5/xd3/3wZ/S/49TZ8+Zz0HnlMxx7Mx5tu7eRU51NSs7drN930FOnb+LH/zwh/zud7/jX2c3uHHjBjduv3Pjxj+Z+49hv//97//YTfhPtcGRu24DXbrAyNwKjX19pFdW0TUxxcqOPSxs28lDjz3ON7/9LX76s5/y4Ucf8bVvfYu//NGP+PTTT75Q4K/ef5/LDz3C+OoGVx55ghs3bvDhhx/y6aef/pG6+CeDPwCdnDfNxqEjdI+Pk1peTVV3H13jc/RMLTDoXOL4ned5+to1zly8m6HZJZpHZjh997387ne/4+OPP+b3v/893/3z7zG+uk7L2DwdU8t8+NGHvPeT9/jlr375f50X/VeyL4COyxhlaGGV4uZWMqvrKWpuo2V0hsmVdfpnlti+7zAXLl9hdGGZnol5moen2X7oOB9+9BEffPABP//5z3nw6iN0TCzQOOSkdXyWp59/npWN7UyubuNb3/vz/3Ih/P8W+wLo1KxR+iacFDU3k1vfTFFTGw1D43RNLTA4t5nB2SWG5pbon56jd3KRgck5hhY2s7JjD29/+Su89vprrG/sYGB2mcGpBSYXVnEurdA1PE7n1Dzf/5//i08//fRPnv1HsC+ALiqawjk/R0FDEwUNLRQ2NNE0MMTE0hY6J+cZnFtmem0740srHDp5mmvXrnHp3vs4c/4C155/juMnT7CytoWu0Wn6xmfody4xNOmke2CIXucid993Px9//DG/ev99nn7xZV55860/Qf9Psi+KsdxR1pfnKW5uIqe2gaLGZnqHhhiemmZobomJhWXWdu9nx779nDp/jkcffZT1Xbs5d/ESh48e4eiJ4yyvrDDmnKNvYoaB2c0MTEzTOzhM/9QsG7t28+WvfpnHn36amdV1Op0r/NVf/w03btzgN7/5zR97LP5b2xdAZ2WPsDw/Q2NPFwV1jZQ0t9LT149zeoKxpQXGF+aY3LzI5h3rbN5Y59kXnmd6YZGV7TvYf+gQew/sZ3Jqmum5BUad80wurTE4NUfP8CiDU4ssr27lyMk7OHLyFItbNuicXubMlfs4e+/9XHzw6r9h+/Yn+7faF0BnZg+xeXmesYlRuoYGaejooqmtk6mpCXqc04wtzjO+OEefc4rJxVlmNq8x7JzjjjtPs2V9nYWVFUYnJhmbnGZkwsnsyjoTzjkGR8aYnJ5lanaB+S3bWVzfwcTSGt0zK+w+fpojZy+wcfAYX/vmN/n1b36Dax8Ov/3tb/n9J5/8i534k/3L9sXQnTPCwtwofcN9jEwM0TfQR19vL5POSVrGxpmYmWHMOU3/1CSDTifjC3OMTM+zvmOD0YkxpmdmmJiaZGhsnMHxKUZnlhmccDI8Mc3I+CSjsws4lzezuHU7k4trDM6u4lzbycTmDZxr29l56Cjrh45z+dHH+N53v84Djz/BI089yY0bN/jtb/+eDz76iLe+/nW+/4Mf3urAjZuHM3+yf96+GLrzOphfrWZ5ax2rW+tZWGpgxtnBzOQI/ePj9I+MMjw5yej0JJMLs4zPzzIxPc3swjzj4yMMj40wOTPL6OQ4YxOTTMwu0Dc8ysDYJEOj4ywurbKwtMzG9u04F1YYW9zC3Oo6C1s2mNu8lbktGwyv7GBq+142jp5i19EjHDlznhs3bvCVb3+Hx59/mf1nL/Lc62/w4Ucf8c43vsEzr73OXQ8/ytvf+DO+eBb3J7vd/mB71cDIVDGTcxWMz5QxNlHB4EATztFBpqYnGBobYWxiDKdzHOfMJLMLCywsLrCwNMXk1CAj4/1Mz0wwszDO2EQ/syuTTDhHGXfOMDM7y9raFpaWN7O2toX19e1sbOxg67ZtLKxsYWFljc3bdzG7bQ8DSzsZ37KX2R37Wdx9gG995zs8+fIrPPrsNS49fJU777mfF66/wdrREwxv2cfQln1MbBzg7W98kxs3bvCrDz74Lyvu/vYnP+GV16/zxDPXePdr3+DXv/n1f0q9XwC9KamS5t4seoZz6R3JZtRZTEdbM5PD/QyPjjAxMcLQ6DAjo8NMTo2ytLTA7MIUveNtDI10MzDSzvBIN5PTA3QNNjEw3cWEs58x5wATswNMz00wu7zE0uo6C5u3srCyhdW1LaxvXWdtbQubt26wumM/Y5t3Mbi8g5HNO9m8ez8Xzx/imSfv48XnH2Pj+GlWDx1nZtchxrfvZXR9H0Nre5ncOMS+Mxc5/+BVdp86x8WHHuW3f//3AHz08cd8+umnvPd3P+Nvf/rT/5SB/cfso48+5MKlO1heXSAlLY2HH72Xd969Dv8JkWhg+DbQQVFlVLWmUt+VTsdQHqNTZYyONzAxWU/fQDv9o8OMTY0yMTHM5MQI84vTOBeGGXF2MD7Zz+hEH/0DHQyPd9Iz0EnvcCdjE/30j7bTM9LO5Fovs1sGmVgYZ3pxnrmlZeYXllhYXGJlbStr23fiXNvBwvZ9TG/dzcTWPezef4ATJ4/x7IOnefqhszg39jOy9QCj6/sZ2bqX4dV9jGzZz+DqXibWDzC1cYjZnYdZ3HuMg+cv87Vvf5dDFy7z4NPPsuXoHey44wK/+e1v/8MH9h+3G/zF//gGzz73BK1dnfzNj/+CX/7qf/+H1vjpp5/y3s/eo6Bsy21HoGm1FDemUlSXSU1bNm0DeQyMVDE12c3wcB9dfb109/cwNj7I6GQPg84OxpcGGZ3pYmSsi/GxPsbH++kdbKa3r4XOgRZGRroZnuihf7KdjtFmBpxd9C92MLDQxeDsAEMzA0wvOlnfts6WHXtY3LabzTv3Mr1lFwsbezlx6hj3XjrF4/ed4pH772Ru5yFG1/czseMAY9v2M7l+kMmNQwyu7mN0ywEmtx1gcvsB5ncfYWrnUZYPnWLl4Cm2HT7N/N6jzO4+yl/+7Y//Qwf3n7Nf/vIXnDlziILiIr77va/yr/Xmf8uHofc/eJ/v/MWf8fe/+3uOnN5Ba38BgZH1n4MOiSknuyyFotoMqhqyaO4ooqOrioHeNpxjg0xNjdI30MfUXA8j022MTfQyNN3BzNIAI+NdjI33MzbWR/9QC109zYyM9tLT38Lk1Ajtnc10DrbSM95B80ArfeOdDDj76BjtoH2ok9HZAUY2D7GwvoXVjR1s3buPpZ172XfoMMdOHuPOM8e568JxVvYfZXb3YVYOnGB292G2HTvHK2+9w+TGISa3H2J29zEmth9gdpcrz+ZDJ9g4fob1Q3ew7fAdrB05w6tvf4Vf/OpX/y61/tEH7/PTv/3rf/L5J598wse//vifLeOJJ54kv7CYv7+5tMAXP+P+Y636u//nn/f8z04Yf//J79l/YoOC2gROXzzIxoE5Ktui8AmtvM2jk6to6cuhti2P/PJUquvzaWqqZXywi20rUzjn+5mdG2Z6voepmS6mnN1MzvYxNd/D6FgvI8O9zMyM0tPTQn9fO2PjfUxODdA30k59Wy2jEwN0DrfRPdRFx2A7HYNtdA11MTTZR6+zg8bhZnpme5nbusDi7m1s3rOHbQePcerkKTYfOMz8roMMDA+yuLaFpb1HWdt/jK0HT7Lr+FkW9hxjY20Lu1ZXWNh7hJ3HTrOw+wjrh0+xvO8Ei3uOsXH4TnaeOs8rL77IyZMn+f5f/tWtgfrwgw948cF7eP9Xv+LDjz66df9rX36XV557lp++97fcuPEprzz9OKujA3z00UeurR3w3l//iF/8758BN/jk0095/4P3/xEUN25NhJ/85MdMzy3cgnvjxg3ef//9m7lu8Dff/zbXn3mEH/7gB/zm1y6x9pP33uOT284Ubty4wccfu9r56e9/z59/9V2+9NrLfOUbb3Lq/BGKa1MprI3n1PmjDM1U4xNS9TnoiLgyyuoTaWwvpK6uhpbmGuYn+hkpT+fxE3v4xleuc+nMIa7s38buxUkaqooY6G/j4O4ljh9YY8vWOWaco/T2tLM4P8Xddx7l7LZlZmeGGZ3o5tD4ECd2rNEz1E5LTyuDwz1cOXuChYVROifbqBtoZNdEPzs3T9K32Eufc5RtqwucXZ3l6r7tOBcWWWivZbGnnZGxCS7t382hU3dw55mzrB86xfJQP6v9XfSOjXN5xxpnDh9i38nTbBw9w7nTZ9l64BjnTp3h4t51Nuamefyl69z49FN+8d5P+Jsf/RW758bZMznIl9/+0q1BvXz6JHPtzUy11vPOW1/i7lPHma0p55EHH+SjX3/M1197gYOL0xxbneW+Ewf54Q//J9/65jf59JNP+PFf/xU/+sF3+f43v8bR/Xu45/LdvP/++/z85z9naHyCQ/v3cPnSBfasrfDCc8/yja9+mR98/3tsDHaxc6Sbk85BdjtH+OSTT/jxe+99YQJ+66032DnYwZNXH+D604+zuaWcuqxk9hxcZPPGCCvzPWzpbKKnrY7u8RxCNzV+Djo6roamljzae8qoq69itq+S0cp0nFWZrHRUcmF2mMt719na3sD+yVH2LDlpqMijoyIXZ28L9+5aZvfqHH297Wwb7+GpPUvcvWcr2xYm6GyppDo1htnmCgZr85nuqWRlYoBDQ+0c2rpES18b3R11bB/qZtt4H0O9raz0tHN0bpIt3S3sG2xn79IUQ2UFjDdUMVBVyKNHd3P+zmOcnJvk6JEj7FjfytkdW9nW0cRIaQEbA12sLsxx+PgdzDfVcfX4HrYP97DUWMPG+BCvvPoab79yjfX+TvZuXWOptYLlmmJWx4dYGx/mf/2P7/DgyR00FecxWl/Fvp27qK+sojU7g966Cq6eOcozZ46zOjHCZEMFYxX5zLQ24Gxr5KlHH+DSxjJzrXWMVpcyXlVKeWYaP/nxX/GLX/ychoY6nK01dJXn0ZSfw0xtERP1pdy5Y5Wx8kJmaosZzk9jpbGUrz//FA89cB9f/sq7fPLJJ/zud7/jyh3HGcjP4NDiDM88+ADOshxmagqYWCpn2FmIc6iO3tw0plpLaO6LITKu5XPQoZtKaWnNo6GhisaGepydxVTkpFISH8FIQQpr1UWsDbRRlhDD3ulB7tu1maXpMeKCffG1e1EcH8P61BD9fW2MVBayo72WzX0dTE+N09TWRGFCFKNluVSnxrHcXEZ5cgzrdaUsD3SxeXqYytRYBirzaWuoYWm0n/qsdHrys1kd6GX75Cj1bUN0VNZQXFhJW14Om+sr2NnXzHJLCU1lxVRnpdFbVUllQRUN1Y30900xMzbDxSv3Mt/WwHh5Ic6mekoTExjr7OXodB87hjoZKM2jKj+bsbZmBspKqM4rYqamgkPLYzgb8uhpG2SxuZarR/fw0B0HKM3JZKQwi5n6KkaK8+hp76enoozq1CROH9jNgzuXuGPHZtpy0+ivLqO3opSBglz2jLVxfKqJ5x69Qk9PD12V+Sx3VbEy2sJwcSab6wsZKM5mtLqEscZ6qpKiac5NoTErhZbcJIwGA701eZRnxbG+OENRTCRtdfU8+shVuktzWOxpp6I5jY7RRMYmGsiKCqC0MJWOwTQCoyo+Bx0cWUppaQaJKWnozN74BYRSkp1GRXosLbnZrDZWMtLeRFxYLEWJ8QzkpFGcmoSzMp/p+jKiQsJoaeunrqmRjJRM1kbHyChsxREQQWBoFNk5RZQXFZKcmktJWiL+fqGMlRdRVlhCXXkhDrOJ/ORNZEeHMliWRV5WPpl55TT3zdDcs0RIQj6J2eVEJuSSkVXMTGcr/bXlNGUlkhcbw1pLJf7eIdj9Eymr6SGnrAPfkEwqyqppLa+gqaaO0qo2wuPziInLZKQ0j8rEOLJjNhEWm0laQSM1zSP4hiWRm1PKXE89g/mpNNa20lGQw0RpAfONFSyt7KYhPZmu4nymWxpJyyokLCwCP28/igsLmSrOY89IF8UZORTEpFFSWEVzYxsTreVMV+SyubeeoydOsXW8g/nqXAYq0xmuzifS206AfyBtLT00NvWSEB6Kj6cXWelZVKTEYdNrmW0upzYlktzUBOIScjDZg0jKq8c5t05YdCY6jyCikjLIyi/CaHagNPmTV1SAd2DDbR4dWUZZdToWT2/cpSoqUyNZrEllqjSejsY2xkdmObs8wJmZJppKimjOz2N6bpXapE20F2SQkpqNf1Qy1qBoTN6h1LZPkV7ahs3hh83Lj+iEPAorewiLSkRnsqHUGKir7GC8dxw/Xz9UKj1Bvt7EetsojI9Bb/XDwzeCkoYhIuLz8AqJxyNgE37hyfgExTHQO87E7FbSNsWSHRfHbG0hRrMPOksYcSmlBEVkYfAIw8MWjKd3GHEp5ZTUDeEdGEl0bDIj/UMUFFUQFh6D3S+apKwKErNrMduC8PQOpamulrXZOQY7G2hraKIwq4DSsk5mlvcQEr6JsvJ6JronMXp4oTNaSc8qIDe/jJW+Vg6ujuMbHEfSpmTSsvKpaxlmdaKDkeJUyjITuHjhImOt5TSnRlAWFYCX3Rt3kRypXI/N7ktZeS2+wSl4OfwJDAglICAUq9VOb0kO06VppKekE52Qi87kICqjmciEUnSWQORaL8RKKxZHOIExeWj0Fjw8fZGri27z6PAKYuITkCl1SOVqGpODaUkNZaIkjpGmWkZGV7m0e5mDfSXU52dS3zpEYVkDERFR1DV1U1JWx59963tExGdg9o0gPLmU6s5phCI5Upkai82P8uZJPL1DUGiMSBVakuJTufv4JUJDowgICMHX04FSpcNsMOPpHYTS6CA8LhuLdxhmRygGzyA8fCMx2QIJCY6jrb4bm1cA/kFh5GfmERgchcESiMUejdm+CYXGgcbghcHki5dPJOGxeeiMDhy+oSSllhC+KRWd0YFa74WHdzgeXmEoNJ4oNDaS0kpYnN+GWm8nOauc5uHdTG5coaq2Ey9HAEUFdXRWtqLWmlFpPTBb/QgNi+OlZ+6mr6sBpcYTpcaMzSuYprZeIiMjiQ8JwtsngObmBtIjIygLCyQxNBC9yYZUoUUsURAcHEF8QgbegQnYvXwxW+zYPH2IiklmqKuTsaoCSqvbUKn1KHVWvEMzkKs9EcvNCCV6RAoLKmMAHvYAHL4haE1euEuyPwddU7fM+QuHEUkUWAxGauN8KY500JkZhrM+n5aKZq6cPMhGex6D9eVcuHCRsLAIkjOKCYzIRGPw4itf/yYTM8vo7EHYg2LoHN2MRKbGwycC77hKEjIq0eitKNQGhBIlBqONC4fPkpORi0Kpw2KwEBvoS4ivDyarLwqtDZ3ZD4NnECbvULQWl5crNDYMHgH4+UWh0VsxmO1ExqQQF5+K0SMAg0cYBmsEMrUnWqMXKq0NvcmH6LhCNDo7FpsvvgHh2B0BaAwOdGY/9GY/9BZ/5GobSo0nsfHZPHbvfdgdIYTG5jC4dJaJtTuJjE7CYLRRm5hHQlAESrUBpcaCzuhFZEwGb7/6AHa7H2KZCbFMj0LtgX9ACJ6+kZg8vPH29ScsJJCa1GgKN/kSHRrkgixTIxBICY+MwT8gFJunLyazDb3Bgo9vIHHxqQz3jzIzMYvDJwiz2Y5YYUCmsiCSGRFI9LgJFAjlJlQGHzQ6Cw7fEAwmB26i9M9Bp2X10dFTgVAkw8uspyHJn9wQGzVxvrRmhJMZFs2lE0fY3pZLT2kmY0P9TIyNI5QoUWqteNj92b33MN4xYRwAACAASURBVGKZHrnBjsriQ2ZRAzKFBrnagn9yC5Gplag0RtQ6EwKRDJlCw1tvvktbUwdqtZ7kqAiCfH2we5gxGsxo9VbkWis6qz8m71BUJgdm79BboE2eQah0FhRqAwHBEQSFRKI3eaMzB6H3CEemtiNTWTBafNEbvSkqaSI8KgmD2YG3fwhGiwOt3kZoSAxl6TmkxKbg7R2K1uBNRlwC0cmlmO2R+ATH07d0lvreVXz9QjBZvBgqrcXT4grbIqkarcGLyJg09u6YRyI3IZGbEIi1CMUaTGZPzFY/1BoDfv4BRIUH012Zw0JTBjaLFZFMhbtIjlyhITQsCg+rFwaTFbXGgNFoJSAwFKPJRkJ2CxExGRhNntg8/dAYvNgUn4ZQZsRdosNNoHR5tM6OXKXH7h2IxeaPQHybR2flj9HT34xYqsDHw0RTcgC5wVYqYrypSfBnYdrJnuUFVhoyqUyOxN1NSEt9Hf19AzS3D3LpnkfYte8oIqkWqcYDtcWXpGwXWKFYjsbshXdAFJ5evsiUWgRCGRqNkXtOXKCnoR2r2YOiqEB2T/VSmJdDoK8vMqUBmcaCzuqH0RGC2uKD0SsEpc4Tg8Ufoy0Qtc6CXKXHxy+Y8Kh4dEYvdCY/9OYgZCpPJAojcpWZTTHJzPT24eMbisnDh4aWTvyDIvDw8MJktJMftYn8mBiMehsKtQf9VSUkRMQgU5hw+EfQPrGb/KoBHN4BeNp9SQqPRqe3IJaqEIoVKFRmQiPiGB/uQCIzIZEbEUr0CCUq5EotOqMnMrkGrc5AYIAfubFhVCcHotebEEoUuAlleHr6kJCQgsnsiVZnwubpjdFkxcvui0ptJCYpD73BA7PFjtXqja9fKM0tnYhkRtxverRIaUGqNCOWqwgIDicwZBNiRf7tBybttPbUYfMyYTcbaU4JoDDCTmm0g7rUcGYnZ9i9ZQsLtekUxQYjEIjpbGlm/94DXLznYd5859u8+c7XkSkNSDQeqEw+RCXnIFXqcXcXI5WpGCjNpz43E6FYhrtAgk5nojS3EH/vAPQGM8115TRmxbO5o4b0hDhEUjVynRWdhx96exAaiy9mRyhqvRd6ky8Giz8anQcmixfefkEEhUahM3qi0jlQ6RwYDN5otR7IVUYSwyPoLSnAaLajN3li9fTGYLKh0ZpQ6TxRam2oDV7I1VYkciMypRG1zoZUYcRi8ycsNofgKJdAspg9yY/dhFR+M+SK5ChUFmIT0xjua0QsMyCVm5HKzQjESmRyDVnZecjkarQ6A8EBfqRGhlCW6I9SrUMgluMmlGH38iUpMQ21Wo/Z4onRZMVu98Vm9UYsVWKx+qJSGzCZPTEYrIglOoRSI0KpAYFEj7tIhVjpgViuw10oxe7tj8FsR6q8DXRCcjcNLdWoVCo8DEba0oMpi/KmNMqH0oRgEhOTCQ0MYLU5l9L4YIQiKTMTYxzcf4gr9zzEs89f59Sd56nNSECt90Bp8kaqNCKWqRFKFCiVanysNuRKHSKxHHeBBLlCg9FsQyJVojNYmBzrxTnWRXlqHC01FRh0RqQqM2qjFwbPQErTsyhMz8PPJxSDxRW6mhobaKirRaUzodIa2bNtjYCQaJRaOyaDA5XKgEprQq0zodQYUWoMmC12TGZPjEYbfp7eKDQeKHV2lForMpUHIpkeqcKITGlCpjShN9kRKzRojVa8fQJR3RSTUoUOiVyDQKxArfMkNiGN7PQkJHIDIqkOd6H8lhjV6Y1IZSp0ehMRIYEkhgVTlhiEXKHBXSzDTSTDYPRgoa+L+vxcDEYPDEYPPG0+2O2+hEXEUFBUgcXihZeXH3KFFoFIhUCqRyg1IJToEEn1SJQeCIQuR5LK1UjkaoTS20J3VGw9AwOt5Ofn4C6UUJMcQlNSKCURXiT42xCKhMikMuZqM0gJ88VdIEal0pCVlUl9fSOJSWnIFFraygoJDg5FbfFFpjIjFMkQSRSI5SqEUgVypY68qCjEYjlyhRaj2YZYpiIuOITl+RE62hopzs1kdKAHudrgmiwKIyqDF7Eh4QR62rF6eKPS2VForFjMNgqS4lDrLeiNHqRFRSFVmJCqrciUFiRyLSqtCbnKBVqu0mM02dDqLWh1JjwtNlRaGwqNBYXaglxtQaE2IlUYb8I23gIqUWgwe3ih0hlRqA3IlDokcjXuIhkqnR2VxopMrEEs0yOS6hCIVQiEMqQyFRYPG1KZCpPZSmx4ABH+DtIjfJDKVDdBSxGKpBSnZzBYmotKo0enN+NhdeDw8ichMZXCwnL8fEOxWLyQK7SIpWpMHnaEMh1CiRaRVI9S54mbUIq7SIpQLEcoVSBV5t62j46oobmthPq6MgQCCelhQQxnJ1MSYcfXpEYoFCJwd6czOx5Pg5HksFDc3US4uYtxF0gQieVIFWrSoqMJDQhArrchVVtwdxcjEssRixWIpAokMjV+VisymQqt1ohSpUOl1qNWaZge6yc+NpYDe9fYt3sLcqUeudqEWKZFqbOiNnsjFClQqC0oNFaUWisqjQGFUotOZ8Zq88LbLxirpw9StQcKtRmpTIVSY0Cq0KFQG5ArXaA1WhMarQm9zoxKY0GlNSNX6JCrTXh6eyNVGJDI9UgVOgRiBWKZGpFMTUBwKA6HN0qtEZlCi0yhw10kx2qyotR4IJVqkMj1iGVaRFItQpECqUyFp92BWKIk0NeXzLBADBo9PnYHQXY77iI5biIZQV7eZCYlEB4VQ0BQGN5+gfgHh2Px8CIzPp6ixHgsZjt2T1/UKj2+Nk/yCzLJyEwmPjGGnE1RRIaE4S6Q4O4uQSiSIZGrUGoKPgcdE9dIR2cZI321CIVS9Co1EV5WfA0aRAIBYpEIoUBIsMOOUq4izNuBu5sIdzcxbu5ihCIZUoUahVKLWGVAqjEhVRlxcxMhEitwF0oRSuTIlRrEEgUKpRa1xgVaozEglSrJyUynrKSQU0d3cubUQcQSJVKl0bVWa8w3QctRqs3IVWaUGgsKpQ65QotGa0Ch0eMfFIbDOxC5yoJcZUYmUyNX6ZEqNChueqDe6IFCpUOl0qNU6lCoTCiUBmRyDTKlEf/gUKRyHTqDB1KFHoFY6QItVWE0e2K1eaLWGJDfLFMglCGWKFGqTYhlasRSFWKpCoFIjkDk8mgPqyc2TwchoWF4OxxIpSpXv25GBKFYjViiwebpS0h4NP7BYYRHxxIdn4yHzUGMvz8qpQ6rhxdedj+0GiNms5WikgwKi7JoaipnoLaI3Nxc3IQy3N1ECCVyZAo1JmvZ7f+pMciB7eNsLPW6oEnlaFQKhO4ChEIhQqEQpUKJXKFDKlMiFMlc3uwmxt1dhJu7CIlMjViiQKn3QKI2IZJrcXMTIpYocRdIEEoU+AUGI5GrUan1t5JarUcqU2GzebJ5cZIje9e4eO4YKrUOidKAQKxCpjKiMTlcwkdtQqrQI1casNocqJU6dBojGo0Bg9kTuUKHTGVxhV2pCplCg1imQqrQIJIoUWuNyJVaZHI1UrkGicKAWKZBLFEikWuITUhGKtPh4emNWKbBXSRHJFUhECsQSVSuwwqVS2vIlDqEIjkisRylSn9zT+yqUyByrdFKlQ6tzkh4RATevr7YPB0IhHJkStPN8qUo9Q4Ueh+kaisR0bFYvXyITUxhU3wyVpsDlVKHTmPCZvXGy+6HyWTDPzCQ/II0MjOTaGiooLevjazSauRqPW5uQoRSBTKFBu/A2s9BJyU10NdWQF5GLAKhjLCQQEL8bYgEQqRiCSKhCLVShUiquyWo3NzFuLuLcbsJWixRIBCIUerMiBVGhBIlbu5Cl/hyFyOWKEhISkGu0qJS61EotShVOpRKLWKxnMT4WLauTnJw3yp3ntyHl8MXkUKHu0iBWK5Dpbe7tjJqMxK5DrnSgFiqxG6yYDdbCPd2IJHpEYhVSBQWV+iVqZDK1SgUGiRy10RUqHTIFBokN7dGYpkOoUSF6GaIlim1iGWuNVkk1bpElUSJu0iOUKxAIJQik2tc6+/Nq0AoRanWIVGoEUuVKJQ6RGIFMrnm1sSIiIxArlRjtdld76psiGV6xHIVUo0nSqM/IrkHfgGheHr7uTw6NglPu68LtNaEp80Xu6cfZrOdgOBgMrMSyMxMpLaulP7BLi5evkh9YzNubkJEEgUKtQ67b93noB3+5SQlp+Dl7YubQIyvXwCpsUFIRELUSgVioQiFXIZMaUYkNyC+uUVy+wy0mxCBUIqbuxCpUotIrkcoluPuLkIgcuUVimSkpGW4Oq/SI5OpUGsM+PsHIxbLaKqvYHl+iF0b8xw7uJ3E5GSEMvXNgVYh11gQihXIVS5PkCl0BAaFYtDo8LbZCHM4EEp0CMUqJAozcqUJjdaIWKrEw8MTsVTpWrNVrmNeiVSJSqNHrtQjk2uRKzToDK4DCrFUjclsRSTVIBDKEYhde113kWvH4ArVemRyDe4CKQKhFLlCg0SmugVYKnMtZSKxy+N1egMms5XExHiXp+s88Q2KwcPTgVLvRXR8BsHhsQSFRmH38cfbP4i4xDR8/YIRCWXIpCqsHg7snr5YzJ74BwaRkhpLVnYydXUVDAx1s7JlGzGJWbi5CxEKJag0emyOms9BTzpP89bbr2P38sbNXci+/XvISQ5FJpUQFhyAUCDAbDZhc/gjkukQiWWIxAoXaDchbm5C3N3ECEUSl8fLNbgLJbi5ixCKXDNeKJJx/Y3rWG1eyBUapFIlWp2RrKwc3N2F1FYXszg7xLa1GXZvX2J8fPTztU6iQqY2IhBKkSr0rlArVVNSUoJKqcXf4YOXxQOxRINMrkMq0xMSGonBZEYiVeHnH+QKtQoNSpUOiVSJUW8kNSkRHx9/1BoTnnYHOr0Hvn6BiCRKlGodGq0RiURxczsjw10oRW8wIZEqEUtcQstdIEEmU+LtG4BEqkQglCKRqhAIpYgkSgQ3xapQJMPL4cfRo0fw8vYnPjEdmcqCTu+BRm9CpTWjUBvRGyxY7d5YrHZCI6IJDo1A4C7GzU2MTKrGZLJhMtrw9QsgOiaK3Lx0ppzj9A904Jydprm1DTd3IYKb5xdq3W0fNTZ2PsKHH/4Ssdi1Pr/xxiuU58WhkkupqylDLBCQmpJMdk4uIrHCFY6FEtzdhbi5CXBzE+DuLkIidYVGkUKDSCJ3ebpIhlAoRSSWc/z4MQICglAotS6PUutYXlnCZPIgLy+N8bE+Jkb7aW9toLSsBC8ff4QSJSKpGqlSf2tdFEuU6A0epGdk4HD44OlhxcfuiVqtJyQsHKPJitFgwdPTE43GgFqjvwVHJldj8/TCzz+Q9Iw0PO0OcnJzaW5rJjg4hE0xsUhlKsQSBQ6HL3qDGfnNsC+VqW49U2t0yORq3N3FeDl88PMPRCJ16ZfPwApFMkRCGUKhGJFITmx8Is2tbWTnFLIpJh6RWI7D2xeLxYrRZEFnMGE0WfDzD0atMxEaEU1sQjIqsRi3m7scjc6IyWTCzU1EaFgwuXkZtHW00NHRwMbuDS7fewWdzohQKEEiVyJV3La92r7zKj/7u58QFByM2WLjS2+9Tk15HmqFlN6eDkQCESkpyUxOjSOTq5ErVCiVqpughbi5uePmJkAsUSBX6/ALDMVq80QgcClykUiGWCInMCiIhIQEzBYP10DJFKSnJlNZUYbFYsFhd2A2mvD28SUzJ4e4+Dhi42IJCQsjOSWVsrIyUlLTqKisoLyinJGRIQaHeujp7aCzo43BwT4WlmZYWpljcWmWpZUFpqYnWF5eYMo5wfz8DIvL82zdusL6+ma2bV9lfdvnaeu2VXbs2s7k9DgDg304nRNMTI7Q399FW0cLJWXFZGZmuM6soyMxmcwYTRbsXg6UKi0ikQypVIlA6Oq3QqlGrdEhEIgQCsUo1Xo87T4Ul5ZTVFyESCynsroGLy9vzGYrOp0BlUZHQFAoKo2e4NBwomOTMMslN0WvGL3ZRmxsPG7uYkLDgsnJTaehsYq29gYGh/qIj49GcNMJRTIFYlnO56A3r93Ln//FtykuKaC9o4Mr91yktroYuUxMREQ4AoE7ZpOJ+QUnkRGh+Pn50dnZjlQqxd1diFarw81NgEAoQSxTEpeQTHJKMjZPT5QqDQ6HN2KJlJDQUErLikmI30RdfS31jXU0tzQwPTOJc2aK4dFBpmamWN68yK49O9i7byf79+/iyNH9HDt2kOPHD3Hy1FFOnjrK6TtPcObsKc6cPcX5C3dy8dI5Ll+5i3vuvcSlu89z6e7z3H35Alfuuci9993NAw9e4eGr93P1kft4+OF7efyJh3n0sQd56OH7ePjq/Tx89X4eevg+HnjoHu659xJ3Xz7PXRdPc9eF01w4f4rz5+7gzJmTnDx1lCNH9nHgwG727t3B1vUV5uenKCjIJy4hnsSkBMLDw/CweuLt7cBkMiGTKZHJlPj5BTA+OU5jUwPe3r7IxFJy8nLRaPUYjGbUGh1yhQpv3wAUCjXBYZFExiRg1aoQCV2iV6kxkJ2djUAgwT8wgMysFNbW5qmtq6Cvv4OC/PSbk0KAUCpHIMn8HLRz7hxvv/0Gd18+z54921heniEyMhSRSEBGZhpSqQSlSkVdQw0FBXmUl5fS0FhDbm4mEomcyMhIBAIRWr2ByOhNFBQVMjg8wJRzkpbWZlbXltixcxvbt29h/4E9HDy0l+MnDnP6zuOcOXuSc+dOcvflc9x3/91cuXIXV67cxT33ugDd/8AV7n/gCg8+eIWHH76PRx97kKuPPMAjjz7A1av38uij9/PYYw9x7bkneP6FZ3j22pM89fRjPPPsE7z48nO88NI1nnv+aZ5/4RmuPfcUzzz7GM8//yQvv/QML774NM8//xQvvfg0r776PC+9fI0XX7rGiy89y0svX+P555/i2nNP8sILz/Dcc0/w+OMP8+STD/P44w/w4AOXuOee89xzzwXuuniGC+dPcvqOwxw/upeDB3axa9c627ZvZm5umt6+bhoaa+nobGN0bIji4gIcNjsKuRz/gEAkUilGkxmNVoeXwwdv3wCMJgvRsfGEhkfhbdCikkhxcxMjkigwmz0QSxXYHQ4yMpPZum0zpeUFtHc0ERAYiFAkRiyRojOYEcmyPgc9MXUHr772Eo88+iCnTx9nfX2JoaFOTGYztXU1hIYFY7ZaKS0rY2PHFta3rbJt+xrzC07GJ0fZsm2V5c2LrG1d4cjRfZy+8yRnzt3B2fN3cPr0Mc6eu4OLl85y9+VzXLhwmiv3XOTylbu4/4ErPPTwfTz+xFWefPpRnr32BE889QhPP/M4Tz71KM88+wTPXnuSa889xbXnnuL5F565BeLV117k9esv30pvvX2dd7/8Jd5481Wuv/EyX3rrNb729Xd56+3rvPX2dd5+5w3eefdNrr/xCm+9fZ033nyVd959k7ffeYO333mDN7/0Gm+/8wZvvPkK77z7Bl/+ylu8++U3eevt63zlq2/x1a+9w5feep3Xr7/My68+z4svPcvzzz/Fs88+yTPPPMqTTz/Ck089wmNPPMwTT17l6iP389DD9/LgQ/dw/wOXuevinZw7d5IzZ09w7PhBduxcp66uiqysdEKDgzCbLdjsdnz8/JArVMQmxJOWkU1oeCTJ8TGoVK6vfiaLDaPJA73JA7vDQUxsBKtbNlNdW0n/YA9j42M0NjcSn5BA9KZNGC0Vt6vuO3n9+iu88OI1HnnsIc5fOM3hw/tZWJxl1+7t7N23gyNHD3Ls+CHuOO0KmRfuupNLl85y5swxzp07yfnzJ7nr4hkuXTrL5St3cd/9l3jwwcs89PC9PP7E1ZvpYZ56+jGeevoxnn7mcRfI557iuRee4aWXr/Hyy9d4/foLvPb6i7zy6gu8/MrzvPjSNV559QWuv/EKr73+EtffeJXXXn+Jt995gy+99Tpvfuk13nr7+i1Qb7/1Kl/9+jv82be+xje//XW+/o0v82ff/Arf/d43+fZ3vsH/2917hbd5nWubANEr0QsBgiAJ9iL2XkAABIhCEiBBEuxgJ0WqsEmUREmkerElW25y3Fsc27HTnNiJvb13iuNuJzvZ5d+zp/3XNTMHczxzes8BFVvZsTNzPAfP9aF8IA5uPM9a613f9/LTz37Pp599yMef/I5PPv2QTz/7PZ9/8RGff/ERn336IV9++Qmfff57/vDHz/j8i4/57PPf8/Env+PLP3zGZ59/9PUP57e/+4Bf/+Z9PvjgXd57723ef+9nvPf+2/zyVz/jV++9zbu//Cm/eu/te0nzNr967+f84p2f8It3fsJPf/YmP3zzVb7/6gu88OLTPPX0E9y4cYX5hRnGJ0YZSQ3T0NiAM9tNfkEBsd4o1bW1ZOfkMTYxwVR6mqrqGlRqLQqlmnPnz1FWXsH61jqvvvYqzz7/DI89fofHn3iE9q7tb0AfPX6Xjz7+Lb/57Qf86r1ffD12vfL9F3jp5Wd54cWneenl53j5led58aVn+OFbP+CtH73GT376Jm++9Sqvv/Eyb7z5Kq+9/gpvvvUab/zw+/zoR6/z05++yds//xE//8WPef8f3uUf/+k9fvHOT3j/H97l3V++fRCR7/+CDz74Bb/+zS/59a/f48PffcBHH/+Wzz7/iI8/+R2/+/Cf+PWv3+e999/h409+x6ef/QXOx3z+xcd8+eUnfPWHT/n8i4/44stP+Pzzj/jqD5/yxZcf89kXH/PlV5/ypz9/xR//+XP+8MfP+fO//IF//2//wr/9+5/44z9/wZ/+/CX//Kcv+fyLj/j00w/55JPf8eVXn/LFl5/whz9+ce+HcvDZr/5wAP/Tzz/i408+5Pcf/YZPP/s9X3z1MV98+QkffXKQCH9JlIPE+M3Xr/3mtx/w/j+8yzvv/oyfvf0WP/7J67z1ox/w5luv8uYPX+KN11/k9R++zOtvvMJzLzzFU08/wVNPP8bdu3d49LFb3Lp9g1u3r/PYEw9z6/YNrly7wKXL+1y/eZVAsJudMyd58803eP2Hr/GD11/l1de+T3f4vnuvyg6dINp3mXDvJXqiF+gOnycQOkeHb4dO/yk6unZo6diiw7dDu/cEnb5TdPp26Oo+Q6DnHN3h8wQje3gDpwmEzhEInaOr+wz+0FkCoXOEohcIRvYIxy4S7r1EpO8y0b7L9EQvEO69RCh6gVj/FWLxK4Qi+4RjB88jfZeI3ju3b+A6oeg+vfErRPsuE4tfpTdxlXDvRWLxK/edf4lI3yV6E9foTVwjkbxJYugmA0M36U1cpX/gOvHkDfruHWPxq8TiV4n0XaJ/4Dp9A9eI9l+mN3GVvoFr9A9epzdxlWj/wXdG+y8fvB+/SrTv0r3vPngt2neZSO8lwr0XCfdeJBTZIxg+T3fPWXpiF/7qnGB4j1Bkn1BkH3/oLL7uXbyB0/iDZ/H6T+EP7uL1n6aj6wSdvh06fado7zpJu/ckbd4TdAXOfC1/zzm8gdN4A6fxBc/iC56lq3uXrsAuDvfaN6DtjmHMlgbKSiMcKgvT0TRMsH2Mns7xe5r4+nG4c5yod5KYb5po1xTRriliXdPEfNNEuqb+RlFfmogvTU/XFEHvFGHfHD3eNIH2McK+OYLeNIH2Kfxtk/jaJ+lqm6CrbZLO5lF8bQfPva3jdDSP0lI3SGvDEO2NKdoah2mpT9JUO0BDdZymmgRNNXEaq3tprOqltiJMfWWU2oowlcXdlHq8lOa3cqjYT2Wxn/JCH2rt8Lc2SbVmzTM4sMngwAaDiXWSiXWS8ePfqP8YyfhxhvqPMtR3hKG+Iwz3rTHUt8pw32GGew8z3LvCcGyF4dgyQ9FFkpEFBiPzDIbnGQjPkgjNkgjNEO9O0x+Yptc/Scw3QbRrnIh3jB7vKKGOFHUVYQz6GoKRI7Q2DNFcn6SpbpD66gS11XGqDvVRUR6jsCiExdqMXFGGICMfQUY+ElkRYtl9mxqOLB+jff2MJgcZ7ouRnhxjKT3B2swoR9IpjkyPcHR6hOMzoxxPj7Ixc0/pUTZnRllPj7KeTrE5N87N3Q1+/MqTbC1MsD47yrF0imPpUTbmJtiYT7MxN8Px2RnW0uMcn5vh6GyapfFR5lPDzI4MMjMyyMzwAOmhBBPxGBPxXtLJODPJBJPxXlLRAKOxMBOJGA9ePsP64jSpaDfJYCdDIS9DoU4Gu9vp72qkp7GU5rIc2irzaSzNpbUyj56mQ4SbKgk1lGIy9n8r6ILiZS5e2OPShX0u7e9zee88V/bOcm3vHNf3znL93O6Bzp7mxu4pbpw9yY3dbW6c3uTm6Q1unNrgxs46108c5/rJo1w7scbV7VWubC1zeXOJSxuLXDg+z/6xOfbWZjh/OM3uyiSnlyfYWRzjxHyK7bkUGzMjDPd4ybJYWJ0YIT2UYHIgzli8j5HeKAOxMP2RINGQn5DfS8DbRmd7C3W1NeTn5WE2WxDL7pt1V1WPMzc1yZHFRQ7PzbIwM8Xywgwr82lW56ZZnZtibWaC1fQ4C6MJZpJRFlNx1iaHWZsc5sjUMKsTg19rZWKQw18rycrEIMvjAyyPD7I6NcrS6CDntzd54MI+RxfnGYr1kAx3MxwNkYr6SUX8jEW7GYsGGI34GenpIhX2MxLxkwr7SYY6SQY7WEjFGAq2MxBoo7+rif6uJuK+ZuJdjcQ76ok0VxJrraG3rYZYSzXhpnJC9SX0NJQQqi/CZPz2hufO7HFW08NsLqc5tb7K2RPH2Tu1yYUzJ7i0d4Yr++e4sn+Oq/v3wO+f5ubeaW6d3+HWuRPcOrvNrd0tHjy9yQOn17l56jg3do5ydXuFK1vLXNlc4tL6IhePz3Ph6AHsc4fTnFmZ5NTSOCcXRjkxn2JrNsV41I/VbGLn0klmhgeYTiYYT8QZjfeS7I0Qj/bQ29NNuNtH0OfF722no62VlqYm6uvqMVl77wc9yvjoEOnpCWbmpllYmmd5ZZGVlQVWluZYXphhcXaK8zvHOH9ylfGBUUzeNwAAIABJREFUMCO9AVJ93SyMDbA0OcjyxACLEwMsjCeYH42zkOpnYbSf+VQ/88O9zA33MZOMMj0QZizSycWdEzxwYZ/tI2scW15kMNTJUM+BhnsOQCaD7QyFOhgKdTDY3cZAoPXrY9zXTG9HPf3eRvq8jfR564m11dDXXkNvexW9bVVEm8sP1FJOpKmUnoZigrUewg1FhOoKMBl6vxW0SBZCq1Zi1KnJthkpz7PTUpFPqKmCZHcLMwMBjkzEOLUyxtljM5zfWGJ/c5Fzm6tcOL3Old0trp09wY3dE9w8s8XNMwfAHzh9nBs7a1w/uXoAfXOZy+sLXDw2x/6RGc6tfgN7Z3GM7fkU0/EgFpOBlfQMsyODB65OxhlN9DMUjzHQe+DqSNBPT6CLgK8Tb2cbra0tNDU0YrbddzdlQ+dhZlYPM7+8wOxsmpmpceamxpibHmM+PcFcepz0xAjp8SSz4wPMjSeYHx9gbizB3Gic+fEE85Nx5ifiLEz0Mz/Wx+xojJnRGOnhMNPJHqaTPUwNBBnr9TMS7uTyqZPcvnyJo/OzjCfjJALNJIOtDASaGQg0k/C3kPA10+etp7+rnoSvgYSvkT5vHb0dtfR31tHfUUtvWzW9bdWsTcVZm4gSaykndg9spKmEUEMh3bUe/DV5eCtzCFTnEazNJ1Cdi1Ef+07QGrUCjVqORnUgrVJGplqGXqNAp1agV8sxauTkmLXUeuz4qvIJNRQRaS1jKNjAzICPI1O9bC0Nc3J1ip2js+wcm2d3fYnzm4fZ3zzMhY1l9jeW2F9f4MLxOfaOzXJubYbdw9OcXp5kZ3GC+WQEs0HP0bUzzKWGmBkeYCqZYGwwznCil8G+CPFoiFhPNz3dPrr9Xrq8HbS3t9HS1IzZ1v8N6PUzz7Fx+TK//fOXPPLWK+w98ygnbl/k1M2LrG2tM5VKMjGUYGoowUxqkHQqwWCki/7uVgZ6OhhP9jA91svMdJz56ThzU3GunD/C3FQvM2MxJlMRDqdjzI33MRYPMBzzcmX3FI/euM7u5lH6Qn6inTUM+ptI+BuIdx04tK+zlnhnNYmuGvo7q4m1VX3t1lhbJbHWSmItlUSby4g0lR4cm0sINxbR01hET0MhwVoPvio33Ydy6a52E6hy0119INN3gBbLQmg1SjLVcnQqOTq14t5RjkGrRK85AK1Xy8iz6RlpLeWov4p4tZMieyY6pRi9UoJBKcGkleIwqfFkm6godNBY5cHbXEHYX89w3MfkSITlmSFW50dZnR3l2MIEW8tpNpfSbC5OspTqw6TXcXh2moXxEWZTQ6SHBhlPJhgZ6CcZj5LoDdMXPnB1MNCFr6uTzo4OWltbsdjv26Zs7FsgPJdi/c4O1994lJd+8yMuvn6Bp3/5MgvHR0lPjJFKJhgaTDAxkmR1boKJwSjJviCjiTDjqT4mJwdJp1PMzE+wsDLL4aNzrBydZ3l1lvmlCZYWR5mbTzEzPcDESIRr58/w2AM3OX9yk4nBHgZ7WhgMNjHc08paup8+by29nTXEvVWMBqsY9Fbeg1tBtLWcaEsFkeYKwk1l91RCT1MJ0/2tjEcaibaWEWkuJdxURqixlJ6mMnqaygk1ltHTVEawsRyTMf6doDM1ygPAfyU5eq3iQGo5Zp2KaEs1LyzF+OrKHP9xY45VfxlGlQijUoxBKUanFJOpEKFVilErRKjlItQKEUp5BkpZBkp5BmqVFKNRg8NhIS/fSXlFIdV15bS31xPqaMCoy+T89assTowwNzZEeiTJ5NAAo4NxhhK9DPRH6I/2EO0JEOz24fd58XZ6aW9rw5p1H+iixhHa4hEWLqxw+umz7L24x+6LO7z84eusnZxkYT7N5HiKyYlRZtOTHFmY5tj8GOOpAYYH4+xc3uWJV57m3K1znL68w+GNRWaWJkjPppieTTG7PM3C6hwr6yusbhzm1Ok1rl3c47Fbt9g/fYLZiTiphJeRvg6GYu0MxzoZ7u1kIt7JkQkfT+6n2EoHmBnqZmKgh/FkmLi/iT5vPXFfE4nAQbIMhtsY6e1irN/HbNLHSLSLVK+PkaiPZLiDoZ7Og6HB30Tc14DV+rf/3u8voHVaJZl/A1rxjavVcoqzzKT9zdwYDfL0dITfbI+w2V2OUSXCpBJhUonRqyQHsJVitEoRakUGaoUIlfxASlkGMmkGUokQmUSIVCJEIhUiEQsRi4UkYl3oMjWc3t1haXKE+fFhZlJDTA8PMpZMMDzQx2A8SjwWJhoJ0hPyEwj46PJ66WzvwJp136VEpuxupGot6dMrHH/gBOuPbrPz1Cme++BVNs7OsXZ4mfTkKHU1VSQH4yymUyyMJ5geH2I8leTcA3ucfXqXF9++y08/foMXf/49nv3p93jpF89z4+mb7F4/xdbeCRpbGmjraCY50EO4voKTG8e4cGaHrfUFTm6lWV0Z5fDKGCsrExxeGuf4corXbqX5v//Pf+QPPz3NzvIA82N9TA9HGYl0MhLzMR4PMjXYw/RQhOlkiLmRMHMjIWId5fT6G5ka6CYV9ZMItBLtaGTQ38xwqIWhYBM22+DfcbQKrUbxt7BVcgxaFXq1nI7SfM4lfLx6dJpnZ+K8MBtlqCYPk0qM8R5kvVqK7h5srVKMRnng6ANXi1DIRcjvwZZJhUil90BLhYglQgZ7fWg1KvYunGVpepSFiRHmRoeZGkkyPjzASLKfZCJGvC9MLBoi3NNNd8CHr8tLZ0cHNsd9oA+1z6G12khtzLN8cYOVG9us3TrBU++8xIn9BXa2jrA2P0W8L0os0sPoQA8LY3HmJoaZnRxldXuF7dsbvPj2XX728Ru8/O73eOmdZ3jjg5d5/LWHufXMJfafuERhuQeNVkOwq5WW/Gwifh/nT53k5OYKl3ZnuXl+ipPrkxxeHGVqPE56Is7saJjUQBeTIyHGkhHGh2IM94cYj/cwMRBhejjG3Ggfc2MxJgeDLI1FODwZIdnTwlh/F8O9XcS8rTSUFlGa6yLua2Ay1sx0tBan/bsdrdUoyPw20Go5Jp0avVqO06hjubOGW0PdXAx38OpUkPZ8K3qVBINKhFGVgVElOQCtEqO9J41ShEqRgVJxAPpr2LIMpLIMpNIMJNIMJFIhg/0BNGo1l25eZzk9xuJkivmxEdKpIcZHBhhJxhka6CUej9Ab6yEcDtLd7cfv68Lr9WJz3HfN2KG2GYyObPpmp5g5dZjla2c5cmOXRKSDnUvL7J9e5+ThGY4sTrG5fpTzR6e4uDHDSjrFysw4C6uTHL92lBd+epeff/IjXnn3e7z0zrOk0kluPHmR8w+e4PSjJ7jw0nnau72MTw6iU6uQi8X42prZ31ng2WvD/OhyH1sLYUYSfnojXYSDrXS01VPX3EGsux1fczWBtloCjRW0FToIdTYRaG+kqqIcb1Mpwz1NpPsiLE0N4G9pYLCnnbC/mbaGOooKiykvLWYk0sZzmxV8eNFJc0nk74BWodUo0Wr+Nr7Nei16rRpb9iHmfC1ciXfx8ECQC8FqjPdcrFdLMagkB9F9T/eDVitFKJXfwJYrRMjlImT3JL0HfbA/gFql4uSFPQ7PTNxzdYrZ0WEmRwZJDcUZHuwjEY/S1xsmEgkSDPnx+7vo6vovoMsbJjE5XSQXljhz6yYPv/Um/XPTVFcUcKi2jP0zG+yszbG1NM2lsye4tj3D7dMzbC+Nsjo7zolzx1g4scxLP3uSX3z2Y1597zlefudZhib7ufDQWU5f2+DUw5ucefQktbVljPV3U+rOQSwSUeLJ49zxMW5tx3llq5vNqQDpeCdjA0GSMS+RQAuRbi8DPS0kgm3093TSF+piINjEaMzPbLKH1al+Nqa7ubAa5eLqADfW+9me62NnJszyeBRfezN1VRVUlZfQ215HZ7mDZ5azaCiK/t3ozlR/M07rtRocdgfF+YWUeArIduTicFZw9uQ+R/wNpKs9uPWKe26WYlBJvwb+F9CZ92BrVCJUKhEqpRilQoxCIT4AfU8yuQipXIREJmIw3o1GrWRn9wyrs5OspMdZmEoxMz7CxGiS0aEEw4P9JOJR4v0RotEQoVA3fr+Prq4u7M77QNd5Vyg+VENyMs3U+lGOXj6H05FFU1EureUF7J04yoVj8+wujnHh9CYP7MzyyO4s20ujLE2NcGp/g7GpQQ6vDPHmO0/x2vsv8Mq7z3Hx9i4bpxe59vBpztze4OiFdVoDXfgaqmgoLyFDmEFbfTV3dg7zqwcvsj0ZYW+xm63hAAvRdsbifn5+9RRv3zjFjfVJnrqwymxfC1P97UxE25lLBjgy0cPqkJ/nzh/n5w+c4aGtIR7aiLI3EeaZlSmmoq0sp0LMJwOsDoZ56/o+T508zkyoibKcsb+7jv5mjFZisWSR4yqgtKCc8sIySj2F2Gxu9i/d5uT6Bt1NjXgcFmw6FQb1N6B19zn6flerVSJUSgkqpQSFUnxPEuQKMXKFGJlCjFQuZiDejVajYvvMSdbmJ++5eoy5yRRT48OMjQwwnIwzkDiI72ish56eIIFAAJ/P99eg3Q4ffQ3VDNWVEUwOMt/XzVxHDev+RkbrS1hOBLg4EWdvoIvdyTiPro6yfzhJeY6NZCzI2swAV5IBLqWTzCbDLPa1cuPOGbaSPh7bGGB7uJNxfw3xnnaGh/v50e5xnt8/gVwsZbw3yOHuTn5y5QIX06OkvTUcCbdzdihMpKKIn5zd5pGjixzv7eGRk4fpqSuhrcRFo8tAhV3PtK+OkyMDvHzhFN/f32GirRhvro71hJdr6VFWY20cTbXhLbbzzIk1ntw6xqnJIdLdXeTYhv5fCyZatRydVkdWVh6OrALyc4soLyyjJL+YwrxChscOs7iyRVPHANlWIw5jJjqVFN23QM5UH4BWq8Wo1d+AViolKO6TXClBdg92vC+ALlPN3sVzHFucYm1uiuWZcebSKdITw4ynBhkeSjA40E8iEaO3L0w4HKK7O4Df78fuvK9zYK69i6bSSgpdHtyeIlpqGmgsLqGnro5cu4Mip4MziR5m/V5ORjq4MZNiPu5loKmKxvIidlIBjgebeGAqSUNJGQ6dGm9HFecT3dxM95LuacZXX0V+toOiHCcvrM2wOxrHIpayMNjHnLeFo5Mz7J67TbCxhc76JqaSI1Tn5fLM5ipPndliMhJmNTlIKLeQGoeDPIeNurISpvv6OD+a4InNwzx9/DAFVhM5pkzcVhuzfj9D0Tg5Wdk4zRZOTg5yfupgw6CtsQ2b6dsnYyJpCPW9ilimSo5eZ8Buz8PlLMBuc1FWVE5lUTmHCktIxkeZXdhmcHiR+opCXCbj3wD+JrrFaL4GLUatugdaJUGpkqJUSVGopMi/hi0l3hvAoNeyvr7C8aVpji5MsTI7ycLMGDNTI0yODZEaGSCZjDMw2Edff4RIJEQweAA6K/s+0GpjgAJXJSajE6VCj8Wci0SkxGDKRyaWUZ7rJttkY9DbSZk7j9TQPA6bg5ysbORiEUNhP3XlZQQCAzhtuRgNTkxaLXtL49w5v8PKUACTRk2J0059ZSVzA/0cX1un0OWiOCcXl6OC0/uP0dI2iCu/hdKqMFWVDdisOazOLPDyK2/gyjtEbkEtdRorzXItebn5FOR7KMzP58rVm2ysblBZUIhep8dicaE3ujl66g6FJQ1YLQ7Karq5tf8Al/euUVjShUZtRKb69k0NkTSIWiVDrZKiVUlRqbTY7W4c9lz0mWY8eUUcKqqkzFNEOhlna3Gdn+0u86frR2gucKNTiv8asvoAsvbbQKv+Avob2AegpciVMvp6fZjNelbnxtlYnubY4iRrc+MszY4zm04xNTnM2GiS4eEBBpP9xONRorEeQqFuAoHAX4PW6TvQKjJRSpXUVNYgzpCRqTWjkGuw6fS4zWZkEhlKpZGaai8DfSmMRgcms4tajxtvUy3lZY04swqxWfLI1Nowa83Mjy7S0hRAr3OikitpaOiksrSc+akVvK2dFOYV4Mwq4lB1iIUjV8j1dGB1tWFzt6BVWykqqufJ/QfZ3LqAI68GZ14dBaZsmmRq8lx5WK3ZZGVlc/7q06zvPo3RnEWmzoxOb8FodOENpTCbHVht2eQWNjI3eo7tvedxuOvI1JkRy3q+A3Q3KoUUjVKKVilFpzXhyHLjcuShVOiw2dyUeMopyism2FTPD7fTfLS3zM/Xx6jPd6FTSMi8VxXTKe8tq5T/30Arvnb1AehotAub1cjK3Bibh9McX5pibWGcpblx5mfGmJkeYWJ8mJHUIMmhxEF890bo6QnS3f1fQGdZu7AbjXSWFVGZm01edjZdLS3UFhezOTnB2cU5GquqKcgvZWfrApHwEE1dSRqb/fQ1VxOvK2N+eo48pwebJR+Nykam2srzT72AQedEr82ixKahIK+I0WSK3u4+ivKLcLvysVhLCUTmaekcx1Xgw+pqIqfIR5azmFh8kuuHN5lMr2J2lOLIraayoJImvQW73YnZkkVVdSOzh29z8eotTFYn2kwTJouDzEw7zux8jCY7FqsTo8lO+aEBKhrT6E0OVBoDGdLQd4JWyyVoFBK0Kjkmo+3gpnS7+17iuQ5cXVzGLx/a5fsrI7y1OsKHd07SVlWGTiFBoxChVYjQKA+Oeo0Uk1aGSSM5mIipRPdAS/8muu8HHQ53kp1lZiE9wPbqNOvLaY4uTbIyP8ni3MS9sTp5sKM4krgX31EikR6CoRDZefd1DhRkVOKwWunztRD3tTDYXEWp04percakVmE3GNCqtOQ4c+lu9XIs2UdRfiXltSGaG4OM+AMMB4LsTg9TVXKI1ooqvBVltDb68ORV0FDXhq8ynzxHLusrR2iva2R9cIClkTTh1ggXTl+nuDxMfnGA3OIQhSWdtFY3cfT4Ga4fXmd24Sh2dyXZ+XUEm2poqyhFp7OgUukpKalme+sCO2f2MFudaHVmDKYsSvILsWW5ydRbMFkcaLRG1FoTakMumQYrKq0RoST47aAl3ahkIlQyEWqFApPBhtvppiSvgOL8Ig6VlFOSX0phXglvXN3hxmiAlYEgP3nyPJWeXDQyIWp5BsUuM6EaD3OBWhryHUw3eDjSXohHL0WtFH89EfsL5PtBK1QyFCo53T0dFLmtJNoKeXC2lZMzfaxvbbJ1bpfj66uc3DvD8Wg5e/FKluP1JIcGiMd7icYiBMNB3EVT90W3tZvBpSPMDfTQ722mKNuOXqXEojfgsLvIsrvIysrBas3GZTFjzDSS4/RgMbkxGnPQ6eyoVXp0KiNGjRWD1opZZ0Eh0yDKkKFTKqkrKWbA18VsX4ySvELK3R6KcooYau/k/OIa2XltZLmbaTrUxq0jq/z48gU+e/IJhnsSeIqbyM6rwZRVQrnHjdtqwmy0sLcyx7uP3OTY4hpFJZXYs3IxmJ2U5BeSHkiQ48pHrdFjMNpQqfUYTA4MllLkCi1KtR6h+NtBZ0gCKCQZKCVClDIZGrUBo8GGw+LEbLCTZXVSkuchz+3BV1/L0nA/lQW5XNxapjw/j7pCF3ujQd49M8nDU348lkyaciwc99fyzLiX5UY3WsXBGlqpEH8LbPk9KfB3t3LIbWG2o4DnJxt5IlXD1sYqR44sMz2WoL+jmiVvCdfHGzibPERvj/feMitEMPRfotvqjrFy5iLHx3vpbqwiz2rCotXisDlxu/IxW7LRaE2YVHKscjE51iyyLDkYdA6MChXNTjk1ZgXZmQaMmXbUCiMyiQqVRIFBIaMgz0NFSRlZ9mxMBjMKqRKN2oJSm4feXofFVkN+Xiue0hBmaxl2nYEsnY7yggoKyjsw2YrQWzyY7MUEA2F2tzZ5fP8crz94lZvH1ujtG0SlNiBXZiKTq6mqbOYHtx7g+LFtUuNpAr4Qy/F+nts7yfdffBWT2YHBYEUsD387aHEAuUiAQixEJhKjkGlRiJWoJApUYjlqqRy9UoVKIkMhU7E8OcZkIsbe4RmuzSZ4fWOEF2Z7uDvYSnOumUy5mKHaAvaijVyN1dPlMqCSZqCQZRyUQBXfrKOVKikKpfxr2A0NlcSLLAyXmlmsy2LL62FmpI98uw6zSkS5XsF0pZOroUrOBEoptMoodqpoqi8nFAqQ5boPtN7iY3xxjY3xXsItNTQ3t5Hnziff7cGe5cZmNGFVyjHKRBiVKmxmNzbzQTMYjVSCKkOITCTCoDWj11gwafSkyiSkSlRU5zooyi8mx5VPltVOg0tOYV4tuYUh7O52nLntlFfGyCsOoTNVIJFasBrM6A12Sis6cObVIJPpUagsyFRWMiRqTAYzGUIRQkEGRqMTm8OD0ZaLwZyF0WRHqdTSWl7GQE+U6ZFJjq8cY276GMWeKspLKsjU6tFqDYhk3z5GC8UBZCIBigwBSqEAiSADkUCIQCC4d4uwHIlEjVKuJ1Nr49yJUzxz5Qwn50ep8HjoLnJxpqmQjbpcNOIMtHIZDYUuhmo9HGkvJlcjRSEWoJAIkEvvbWjIDipicoUEufIgtuUqOU6nnTKTkkSehiN1TnYH2miuqyBTloFOmoFaIiPhMbJdm00s30SOTkKWJoNAdSHJeA9ZrvsKJpmqOkoKC8lUytHK5fQOj1NSUIQnrwilQsuhohIK7SZsagVGpRKlWIbT7sGo0eHUyMlWi7HKxeg0RvQqAwa1gdxMCUZpBpkqDTazjbwcDw6LBYtSjMNWhs5YgUlroyS/BrOzCYulELdeRW52DgW5uRSWtpBX3IzOnI9UlolELEcuVSKTZWLUm1DI1RiNNowmOyqNHpUqE6vZit2WjUyuwaA3IfwajgCBQIhIJEOns2J35GGyZCNVfHutWygOIM0QIM84gC0TCg7+VoYSqcKMzpCNyezGZs3Fk1vI7b2z/ODWHhM9XiryXRg1KnJ0aswyMcoMAWqFgtqqRnqqCskzKFCJBCjEAuRiAXKxEJn4YHtSJhPdq4xJkSukmNQi9AoxuVopsWw5N8cbeeraGoW5ToQCIWKhEJVcQ6Uzh416Nz6XAYNYiEEqYrS7hsmhMI77o9ttaafeZafObqTOriNUW4ZRo8GoM6EVSyi0manMd9FYWogpU49WocJqyaPQrKPGpqXarKDUbkIjl5FtNKJVGXFppOjUWjJVWowaPR63B5vJQqZMgl6hQ2+pQqWyY7V4kGvyUIjlqEUZOLKyKShqwFPSSqYlD4O9hI5SHZsxE6teLSX5uVSWV5DtysfucKPXW5BKlUjEMuy2bGz2HCRSBTZrFgqZjIyvQQuQyVQYzVlY7fnojI6/62iJUIBGLiFLrzoALZQgleowmxy4sj24nHm4HHkU5RXy4oNXOTKTxpNTTJ7VeJAEGQJUGQIyZUK0kgxKS6qpqmjEbTFgUUvIMyvRq6TIRUJkIgFSiRC5UonaaEdjdiIWS7BrRTh1Ytw6KYNV2Ty5M8T/9fmjvHVjmgJrJhlCIRKJkpHaSl4fbWC5OgedKAONWMRgWzmRtmoyDaH7rhmrHGEq3MNIWwPe6nJaq8pRSWW41VLKMyU02LQ0ZGVSYlBSnCklP1OGXiGjzq6j0qKhMsdBsSubLK0Sj0mH3WynsaIEu9mO02qjPD+X0sJicq1W3Aohbo0Gp6sWhSYPvS4HicREplyBTa/H4ymlsLQNrdaK2VGC1VWJJEOETCxHLBCi1xswGYxotUYkEgUFFjVn+txUuXRkOXKx2HKxGI3E+hJMRFqZrBbh0AjJEAiRShWYrU5sWR4MlmzEf8fRIqEAhSgDjVSMVChEJNWhyzTfA52P2+XB5cilqaqa/bV5dmaG8WS7EQmFKIVCpEIBIoEAo0KCTi7BrlUyN5qirigHt16KTSMmUybCbtCgVUhRq1VYKqKYKnrRl/YgFYkxK0U4tGJMchGpmizOLozwP/30HMuhUgLFFkQZQmQSKdut+bw00UaoLB+tWIRIIORwop2hQD0qje8b0L72ZXYWFtkcG2KkvY6RxnKGy3NIFtlIeEzEPSbCuXq82TqaHQayjZlYlQpanEbask00Zemot2qoMSmpdFpRK9REurxsra5QnuemtaIYu0ZJrlHHmi2TNYeNQXcxOnM5MoUDsUhHaZ6b8vIqjAYLJq0Ok0JBdl41zvw6JCIxAoGAjAwRRoMRrUaLXKZCLJKTIRAgEQqRiSQH/VCkSoQCIbV1jdgtVgaqtFwdsLLQ6cSq12OyurDYc9EZbIi+o2AiFAUQCQRo5TJ0MgkSgQCl0ohBb8VmzSbHmUeuK5/G+hZcFhtZWhVlNgNq0cFQoRJnIBcJEQoE6GUitDIxTp0cf1MtTaV5uI1ynJkSGipcpOLtTI90097lxVAaQ1vUg8rVhEgoRKfIIEcvRinOoNSoYDoS4r0H5/Hm6ym1KDEqxUQ8Bk41ZhM3u3Da8zGrFdh0arYXRtlemsLmuO8q0HDXGlc3N7l65DAXl2Y5Pz3MRsTLQnMF4zUeJqvzmDiUw0SFi0SJk+5cK/HCLBIlDvqKncSKsoh4bPhyLZRlO6hyWOiuKCRaW0ZzvoPOAifjFTkcby7hhreKtTI3N3OycNvKUaizkUqMFOil5Bo1uI0aim1m7Eo5juwS7O5qjFIJRrEAmzQDXaYBsUh6D7SMDIEQkUBAhjADmVRJhlCKQCCkvOwQSrkCuVCAUSREIRZj1B60lDZZXag0BkTybwctEAUQCATo1AoMShkSoQC9zoJBb8VuzSY3x4Mnt5ACdwFGrRFTpgWjKhOdRI5QIKQ0z0JD+cE4qhJl4DYoyNLKyLeZaSwtwKIWY1Vm4C3PIthWSXNdGSUllVhLg6g9fuTmEgQCIWaFiDqHGptCgiRDyKGCUpKtpeTpZORmSujOy2StQkedVkdY50KT6UKvUlFmVfPgzhLnNkdx2KLfgO7tPsZDp3e4urbMxaU5zk4OcyIe5ES0k+1gA0c7K1nvKGe9o5TlpiKmqnOZqPYwU1fExKFcJg/lM16Zy1BFHv2lbnqLXSQqPCSri4lXemhr33pjAAAKuklEQVTJdxD12DnrLedURxljZbmk6+vJtTjQKXVoZBryDWqqXDaqbVqqXTbyMmVkZ+VhcZaTq5FRmCkmXytGp9UjFsuRy1SIMqQYxELcMiE2iRCFVIFIJEUrEtJYW4daJkUhFKAQChBliJDJlFjseQdNWJWZiL5jeSUQBQ7cqFZiUEqRCgVkar5xdK4rn6K8ItyOHMx6C2atAaNKi0GuIEMgJNjiYaq36mACKBBgkGVgVohxZsoodWTi0knp76zhd3ujnJmKsjw/QVWDD3OBF3NBGzJ9LlKhgBKDnO8NVfHOchvfn2rkkYkOHklWs9tdxF6wkOWGbK6EPKwcsrFfZeNyu42fLFbxxdPzPLYxzlN7hxnsXvoGdLTrMLc213n89AkeOrHBraMr3JhLcWU0xqneDjaDdeyGatnxV7LRWc56Zxnb3gpWW0pYaixivqGIufoiZuqKmKotIl1fwGJzMfPNpUw3ljJY4SGUbyeSb6PXk0W8LI+G/Fyqsx24dAacWi1NList+U6qbQYOOcyUGNS4TVYc7iqKzAbKrZkUGJToNLqDBjJyDVKJCq1ETKFKSJFKiEYmRyaRky3PoLm+AZdSQrZMgFR4L94l4oP+ZloDUkXmd0a3WhOjujQHX3MxCX8FU321OG0W9HoLNouTHIebAncBTksWJq0RnVKDTqJAnSFCKBCQbbNSWVRwr+2HALFAgE56ANuuFuPQiOmsLmIz0cXlyQ4eODFMY30DsuwONM46CgrKqS4vpiLHSpdTw4gnk/U6C8/NtPPSaCUPdpk5Xm9ns8nJnjefF3os/Dhq4a1eEz8OS3gzLOfueC0vLnYSKr7P0fHgMe6e2+Wpc6d59uxJntg6yp3VGa6nk1wfCfFAvIOL4XpOBao55a/mdHc1O/5DnPRXsuktZ6OznBNdlWx3VbLtP8S2v4qV9jJWOypZaisj3VjCXEMJC43FLDaXMtdYynB1EfHKAkLFuUSK3USLXAQ8Tro8LtrznNQ5zXhMepzZBZTZzdS4bJTadOhVKuRyNVKpHKPRjlIioVgnpUQvxahSoFGocClFtDQ0UqCTUazJwCoVIBcKUEqlqDNNSKUypArNd9a6Hc5RJpMBUrFmkt3VxLyV2EwmdJlmsqzZ5DrzcNld2AxWMmVq1FIFSpEEqUCAXCqhKC8bX+MhBAIxVrUShSiDDIEAcYYQiVCAQSFFK8+gviyb0zNerh8P01pbidZeS6GrjFRLJcdD5dzt8fB2Rw6fTDfw3qkhfn9jgcd3Z3jn4SX+6foM/3RrgV8/uMQfTvn4Y9rJVzPZfD6q5MOknE9Xm/hwtZVQYfgb0InAGs+ePcWzZ3d46vQWd7eP8fDReW7Pp7g9EeXagJdz0Uau9bdyrb+FC5FadoM1nA/VcD5UzflQDWeCNZzqrmKrq4KNrip2grVs+6vZ8lez1nGItfYKjnurWPdWMd1QykBVIam6MqYaK5ioL2OoqpB4RQHxqiLiVcVEKjw0ue1k2x1UuXPoKfMQLM2nwGJAo9Jis2UfFD7kMvKNGvJ0SjRSKZkaHRaFmJb6BgoMSooMCjw6KblqMQaNFq3OjFYqOejz+R2gVdp+SopLqK2ppKqimOrqGgpyXRh0JqzmLLKz3Bh1JoxaAyqpEplIglB4MNsNNXrYHm9iJFCBSJCBJCMDlURy4GyJDKXGhEQkQyzM4PRYI3cX63llrpRXR1z8YiKPL45U88fFXP6Y1nPX6+bVSCU/rLLxnC+ffzwZ4N+uD/KfD47w7w9N87stL/9ytJz/PJzHn9NZfDlp5fOUki/GNHx5pIHPj7fQV3rf3ZSD/hWePrPNM+dO8tzZkzxzeoOn1pd4eDHFzfEYD6eCPDTk5cHBdq7HW7jW18yt/hauRuq4Eq3nXLiWM6FaTgXrOBuuYz/awPloPfuxJvaiDZwI1HIyUMd2oJYj3kMstlex6q1lpaOW+dYqkjUlDNWUMFpXTqKmjFRDJWONlcSrivC4smnMdzPcUEGsoohIZSEN+S5Ks2x0eFx0FGTT5M6i1mUlW69FpzWSpdPQUl1FhcNEoUlDrkGJW6fEZs1Cq9VjlEuQKDK/E7TRNkp3OEYsGiYaDtDXFyUS7MKdZUcsliKXadBpjSilKqQZ0r8qzAz5KziXbqa/xYNUIEQsEKISiSg0yBmtzeZiuIg7EQfPpvL54VIZ78y6+TBt4c9zZv685ORfd9v4j6Nu/tdlMz/otbLszuRGvoLbzUZeHivlxeUubk01ci15iO+nq/n5iIMPp5x8eryBr0608dFKKZ8cLubPp3z8eaOBwcr7QMd9Kzx7ZpPnTm/y/KkNnt9e43tHZ3l8KcWj6Ti3RkM8OOTlbsrLI0PtPDTUwSPJdm4nWriVaOVmvIUHEi08ONDGjUQrNxLN3Bps4aHBNm4m2tiLNnGyp54Nfw07oQZ2wo1sBus57K0m3VLFbEsV402VzLfXsNBeS7q1hkVvHZMt1aQaD5HuqGOsuYqp1irmOmqZaK0mUVtGb2UxgeI8fEVu/EW5NLkdGDVaci0mmgvcNOY7qXNZKLcbsOo05Od7MBtN5OoUiEQyBOLubwWdnTvLysoySzMpFibjLEz2MTcSpKWqgIwMOSqFDq1aT5nHjbfhECqF/Ovq21hXCVfGKtn02tlp0vJ81MDvpyz8ctLBU1OlXJusYH2onOtH/TxyMsjtEwGeOOHnRxu1fHHEw7+dbeGFkTyWO1wsBsuYj1bxdMLFf6zm8t/XC/jvWxX8L1tl/OfxIv6HzXL+uJjF/7zm5H/bLOB/3y7g/zjl4X/cLuKFsQIuhl2U2u9rPxXvXODJrTWeOnGE506s8ezGMk8fS/P0yiiPzfRza7SHJyZC3B0LcHesi6fGfTw55uXxYS+PDLXx5Eg7T4y0c2eojcdHOngs5eWJ0S4eSrZxpa+FM5FGdsKN7MVaOBdr5XxfO8f9dax21XE80MSKr4H1UBPb4RaOdTey6K0l3V7Dir+RI93NrHU3seRrYNlfz7K/nrGWanqrS+mpKKKt0E2wzEOozEN3qQdvUS6+4jyaC920FeeykhpkojdEqLmWusoKGqsOUWLTIRbJvnOb0umaYnZ8gtGBOKm+GMOxKCOxMIPBEOF2HwtDSR4/t83Pn7zOP754hw9euMP19SUeGGrmhd4cfjzfyC9P9fHzc0O8cW6YX93e4Kuf3OW9J07z3Okxbk01cXmmi2cWmnh7roKPFzx8PJfLR7MePpyv4pFIIbfDxTw21MATw/U8Ey/izZEi3hop5f35Bj5ba+STxUo+Xyrnq8Nl/OtGBf96so430xXs9eQzXGnBm6OnWK9D+5c+YytrL3D94ou88sRLfP/uy7z+5Cu8dvdlXrv7Iq888iwvPPQ9XnroLi/depzXHnqCN+7c5bXbj/ODW4/y6q1H+cHtR/n+rUd49dYj/OD2o7zx0GO89tBjvP7QY7z84CM8/8AjPHvzDs/dfIRnrt/h+Qce5enrd/jetQM9eukhnrjyME9dv8OT1x7myWt3uHPpIe5cfpgnrt3h8Wt3ePzqwzxy5SEeuXybO5du8+CFWzyw/yDXz93k6tkb3Dx/k6u717l+/iaXz1zj8u519k9f5cKZa5w9cZGzJy5yZmufU5vn2dk4z8mNc6yunWP16F1W1l74/71eeOl3/D+1UPoO9hi3p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" y="1397000"/>
            <a:ext cx="79375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1442" name="AutoShape 2" descr="data:image/png;base64,iVBORw0KGgoAAAANSUhEUgAAAHoAAABbCAYAAAC8qZF3AAAWAElEQVR4nO2c91dbWZ7g5SAyNmCDwQRjQAIRTFJCRAkFMsJkZQmQQIAscrDBJBNsbJww2Ma5XLFravb09GxPnz67M2d3/67P/oDLY4/dfaqrusdVln74nHfeTe977+dxee/deySoSlLizMrAFeSzxJaZxdWRDQRByZ8/e/4xBO8mjBSJmC3P5rIml2lVNiv1+UwqsxmXiRkpzGJRLeGqPo/VurxPHnyQv0W0/33R+64SlmolPPOW4i8V8c2knMuaPF4OlvDSU8wtYz6T6lzWdJJPHnyQXyB6piKHL31SDjwlXCoR8cUlKfO1h6K3GyR8OSZjpjYo+rfGB6LdOZl4JJl4L4jw5mcxWixiMC8LjyQTd04m3vws+sQZDGR/+uCD/ALRQT5P9vx+BJpCL3WlQT5n1i8/RyAQ2gnyeeNwPQ6KDgSCogOEoOgAISg6QAiKDhCCogOEoOgAISg6QAiKDhCCogOEvyo6JfUiuWldP6vhXkMVnqaqj+YlpV2ks1L/QXq3roqxbgWi1M5f1KmJjrL3zkUZrUx0K6iTNXy0vE5Wj1FfRXZaJ9UXmkk92/U2/S9eJ8TGrdF8Us/0fHKJv1i0vMRAS2kzAqEdV0s5E50qTsd3MmeWU17YxLRZxppTikTUwlSvHKm47bBuqJV9fz7hEVZOxPUwZZKhKWnE2VzOWKeKtAwjTp2GhspapnrlxMWYEQjtrLhKiEvoZNUup1pqYNokJy2xG7exjEZlHSX5jUyZ5OSld9CprWHWJCc62sKsVUZVURPeDiW9mlpueguYNMnexlNXWYMqt40jIXYcLeVMdJUREmHhUreC9iodjSoDFqOSvPQOGsoM/Nt2GnppAw3lBjLPG5kyySnLa6GlRk1ffQ0CoZ2Skjr+sJqFLLeZaZMMvbQBvUKPr0OFMOTTi/3Zoi31lXy3mo40txl/Sw3lCi0jLVUs2uXcuZSLv0vBeEc5ruZyFBIjRblNPJrMZaJXRnqCmbBIC5aGSr5Zy6BU0oLToOaHtfNcdhRTJ21EILRzbyyHg1kxclE7rxZEjJtk2HS1rA4UU1HQzMOpHPxdCoZbqmit0fBoRoQi18j1/lIu5NfTXl5HWKSV6+5CjodZWXbI3ore8RahLm7EXF/Jt2vn6VWr0RW1EB5pYckmw2JUUiQyMttZznJfKQKhnQWHnK2RAvxdCi6blIx2KWn/cSY62ctsewWrfSUcEdrZ7C9hwVFCVKT1k0v9m0XLig3cHSymTmHgxVw2Xy9lIM1tZkCvRVep4YclEXZtLUMdSkYvqqgsPLwpImN6mexWsuvPo6lSy6pDRr3KwMu5HL5ayaQ0twWnTsONkQKG2lScSzyc/padpYRGmVl1SlnqL2LIWE6RqI3RjjI2+0uZNMsYbju8kR5O5bA7kYMiz8iSWcnpM53s+gqw6jSsOd6IssrfilZKLnI03HIYw3Im5ZIW7g4X0qPRctUm/0/RHeUsuIrRFDWx4JDjaFFxqUOFtrQRa30lTyfz3og2MXOxEm+nEl9HGZfNSq5YpZ9c6M8SfTTURkxML5FRFkIjLIRFWDkaaiMkzEaHrpJ5k5I73mIEQjtR0RaOvFM3LNKCMMyGQGgnIuowLyzyTRshh20cDbERGWV5Wyc0wvr2eORNmwKhnfAoC8feTIfRJw6neWG4lbBIK8dCbe/VOx72/rlAaOd42GG5w7TDGH6M51iojdBwK8Lww7hCw61v00LDre/1LSTcSsibPgmE9vfy3z3/NfKLnrqPhtj+rsEE+ZWK/jVxPDR40/1mRYdHm5i1yDHXav9imaTkDhJizfgtpcRE/mf6ifhubnpKGGxUf7SeOMNIRMThzSEWt7DmlNNb8+Er38/BWKNmvFvJ2dMmtgaLGOuoIC25nRvuUtwNGqTF9WQm9tJTq6FKamC8q4x6RT0LdimbfVJKRBcDS3RampFtdwnhEVbyc5pZsMkZbK6isVrDqWgrdr2aaVcRt1xKxmzFLFiUOAyHYhPSLnKjX0pOejvKwgbmrVLKc1sZai/DoavlwbSI8RYNAqEdpULHmLGK88ldWA2Hr0+u+mrM9VVM95RhUOmYM8tpr9RjaaxiqleBSaOlWmpgxqSgtrjxvbi3hgvIOdeBQGjj4UQuJdlG0tNb2HAoyD7XQZOuCmlGJ8sOKTPWUpS5rQiEdi7k1dGpqvuHjOWvWrRAaEecaeTZZB4rLilHhHaWHDL62xUkx1hYsspQV6spy25nzFpCXLSNBZv0HdEyJOkd1MgNTPUqmO8to69VhVWnoa9NRuop6zuiqzmf3PW2/jVnCVdcpUSG2lm0H6at9JWw0n/4OnXVWcq9iTyme1Rvby6twoBVoyc00sKktYQ6aQMPJ3IpzW77i6KPhdowN1Yw2KAOXNGZ6W3MmxWsOmQYKmpZtsuZ6lKhKDGwNVDKA28JEkkTW04Fng4FJyLsjL35KnYquYOv5nLxGasZMJYxZ5Ez3FrNaFcZG30ytCoNE8Y3Hz+K69gfLcKm09KsqWHJJud6nxR/bxlhQjvO5nIuWxS4DGrWvQXMmxV4m6sx1Vcyb1ZQeaH5vbg9F1VccxdTktXG14tiZnrKkGQaeT2Tz2hrNbpqDYXnupnqLqNbX82iXUqDrAFJdiMtssZ/yFj+qkX/GvF1qj55DEHRQYKiA52g6AAhKDpACIoOEIKiA4Sg6AAhKDpACIoOEIKiA4Sg6ADhv0X08fD3NwUcDX1zDLET8hM20x0Lsx1u5Yn8CZsLQhwcC3NyIm7wg7yQSNd/adfJkRDHL+7fkRAHx8MP23qXo6GON/10vC0nEB6mvy3zJu/Hsr9Z0UfDrfgvVWJsM6BtaOSI0E5PfzVlCiO3b5Uir2ilRtuAoaGe7Lx2dPX1SPI7qahuoVbfyFGhHe9IFSaLFo2hAamyDe9wDUXyVhSVzWSIOpEpjBQWHS7WX1CsMz7xmknfK5SqJTJzpqjSbiLOnaZKt4W6ZhVZxSrh0X3YbPvYXY+RFMxRWDxHbf0NcgvmqNVtUCRdoMfxBHX1Gk2tN9HXb5EhnkKmWKC6dhOpcok+xz4CoR2l/hZNjeusbf4LTscjLP1PEedMcn/v35BVrdPVew+B0I7BeIPErGnm/K/pMj2gs2uH1Zv/Skr6GKvX/um3L9pi0tLVraPFoiX+jImmDgMTVxSMDapp7NDTbDTQflHH7KIMXV0D4+OV1BvruLtXzKloO4NDFXT3aHH1VePu19DRrcVkq6W9S8f23WLaOvRM+KtITL1EUdkG3W3bGFvu0NR5E+/4N3R07NDZdZelG/8TedEMPc4nnD83QlfHXbot+4z4X2Nsu4ln+AmDk19z596f6Ou5i7Rqi+bG2/R036O76y5zM19g6r3HxdY7NHXfxtR7n8S0S6jqb1NdsUB7+10Onv4fxAXz9LkPmL76PaPeAxp79khI8tLYcZty7XX8Qy9wuB7R3XuHdvMut+/8kXbz7m9btEBoJyu3A2G4jehTZiJPWImKtRAdZyYyxkJUrIWod44p57uJS+zlbFoP6VldHAuxEx17mB+bYOJMci/xSb3Enekl8oSFmNNmok+bSDhrJTtvitDoAYThTqJi3ETFuKmtu05krIe4+CGiYj0kpflITvdzNMRBYpqfuPhBImI8xCcNY2zfISyqj7SscU7Eejga5iQxxUd0rIfoWA+RJwc4mzpKVIybyFg3iWljiHMmCD/p5liog6hYNzHxQ8SeGSY6ZoCoWDfRsW7SJXPEJ3g4GuYiJd1PZIyb8JNu4uIHiYp1ExXrISrW89sXHeTT85sSHRnj4XTSCHEJXrILZklO9xOfNEJoVD9nzo4gENpJSPGRmzdNQvIoleoNouMGOZ3oJTLGzcl4L2eSR0gTTdHRfZ/29h1OnB4iKfUSyel+TicNExrVT0LSMOK8adSNWxwNdRKfNMzppFHCTwxwNtXH6cThTz4Wn7Vos+URw95n2Gy7tNj2GfZ9yejYa4bcB6wufY9AaMcz+Iyuth3Gpr/CYdmn17yPxfyAbttjvCPPWV38HU3td1i/9SeW5r/AM/KSDssBl8YP2xp2P+Lqwu8wdt2mvnMHfeMOmZnjmK17jMx9j3/8K3z+12SdG/nk4/HZihbnzJAlnkQsmSKrYA5RzizivFmqataoq99CnDeDOGcacc4UNfotCksuUyxbRFF2lVLVCqKcKerqtqjQbNDVu0tGlp+x6W/oNu8hzp1FlDtLjfoaOsMmWZIpCpQrFJVeRiZboFy9QV7JAuLcWcS5s5w+5f7k4/HZiv5HEBnrIfS/vF9/jgS86EAhKDpACIoOEIKiA4Sg6AAhKDpACIoOEH6TolsvHi77FUmv/E31Glvvcjzs/XXfjjdLiD9yRjRPmeoyU3Nfv/frQqfSJuhz3kcgtCPJn0HTcpe4mA+voWu6RUvLNvrGm3Sbd5EqV3C49klNHQ2KfheL6wlVlStMzH3H9OVvqW+6yeDIS9TqVSyOx7QZt1m69keaGrfoNT9g9sp3XLnyLfqmHa6u/Z7CgkkyC64wOPSUnp67XF7+Z2ZnvkQgtGN1vcDRf0BT600mp7/EZnvA6o0/cOXqd2SJpxib/hZ1wy1cA3vs3v49AqEd+8BTxqe/xtT/FG//fcJODvLkyb/T73vNyOgT6us3GJ/+Grf7EQKhHffwYaw+/xc0t2yjb93F437IiZj+oOh3kVVeY3bmSy6v/BOmgeesrv7AJf9L6i/eZnv7D8xOvOLuw/9HQ9067sFnDLoPcPQ9xTn0ktXV7wmLcGJoe4BSfoXh4ef0ex/jGjx4K7pIusD4/HccPPwzrcabeEaf0d7/FM/AI27e+TOmvifoG67hHthDILQzOfctF82Pae64R0XZDAKhnfGJ1/QMvCAhsR/f2Bc8f/4fdHbfQSC0ky6e4urqDwwPPSU2wUud8QGFFyYJifi0X99+daLTRFOcO+9ndPI1F4rmOBbRR1nVGjGnPMiUSySl+DiT4iM1Y4zEVN/b8z7vKza3/0iFcp4jIQ5kqhWiYwZITPWRmOJDILQTnzRKkWyR0AgXOYWXyRSNk5Tm43SKj5hTQ5Qqr5KQ7CM2fpCklMOpNiHFT0HhLOExg5yMHUAgtJMpmSU9axxhuIPElFGy8ubIlkwhENoR5c2RJRonTTRJTe0GSak+amo3SEj0BkUH+YxFx8R7Ofqpf0oxxIE45/AvMTljnJNxf31FKjZxhJNxAx/NOxrmJCd/lmM/cZPfedFEYIjusT0lu2CGLtN9CkuusPfofyOSTGO27ZGcMU6P+T7KqjX6PQeI8max2PcplC0SEenignSRDtMDxNnjNLTfpVq7QZfpPhkZflq6dmlp28Fk2SX8pBuT7SHJKT66rXtUVa+wefNPlMoXMdsfkpzmo9/xEEGEm83r/4ML0kV29/4XYskMFsc+J+M8tPc+ICdngrq2u2gbb1JYOk+3+QF5eVPU1N3AZjv8Xz48/hVy1TLinGl6bfvkSCYxNO7Q1n4bk22fpFQ/PeZdmo076PUbVFavMTH/A+2dt9nd/zNZkhlM5l0iYzyY7A9JTvn7rnd/UtHNnfcoyp3EPfiUgaEXTM79jn7vS1zDz9FXXWVu4QfGx1/i878kJn2K8fFXzFz+jqnpb5ife43dsYf/0kvUTTsU503S73mKb/o1Y5Nfo225y9T0N3i9B3R3P8Dnf8HQyEucA09JODeBa+glQ4N7h6KFdip11/F4DnD2P2N48msc7qeMT33DwvxXOJz7jEy8QqrbxuLcQ1uxiHf4BSsb/4LnzYPe1PxXCIR2mrsfkpbixTv8glHfa0ZGX5JfsUGf8zH1+jXGx17RP/yMocGndFsOiIh24Rx8wuzSP+Md+5LLC98zNHhAR9ftz0N0uXoLafkKZ88MUWvYwuI6QKPforP7HkVly0iyxli89nt841+ga9zG5nrM2bNepue/4UT8MK6+x1womkWr3SRftkRy4hAa/Ra6xuvo6m6QW3oVqWwRm30fcc40tYZNtHXb1NbdQNtwE2f/I7SGa9Rq1gmLGaLHtIuhbpNO0z7VtVt09dwnSzKNq/8xF4rm0Bg2ySxaoFKzRk6mH33dNuvb/4p78Mlhf2q36O69T3nNBs6+R9SoV6nVb1Gr2yBBNINWu0Fe3iS1uk3UdVvoDVvky5aoUC3icD9Drb9Oe/c9sgvmsNn3EGX/faf2X/XDWI3hBg2N1z95HB/HQWPbHWpqVn8FsfzGRQcJig4SFB0kKDqACYoOEIKiA4Sg6AAhKDpACIoOEIKiA4Sg6AAhKDpACIoOEIKiA4SfJDosxk14nIew2Pe32hwL//jOxrBTQ8Sl+d6cOziTO0vEyY9vdz0a0ccZ8U9be409d+kv56X4EIQ4CI35+Faf9+KOcBH1kZ+n+DEt+szwB+XD4gY5HvHhNiFh9AAnkoYJOeHmeITzTZx+jkW4iHsTb/SbdqPOfHjNmLQ3fQpxcCrdz7HIPmKSRxBGDyCMdB22Fe58Zwz8nD7v/zD2M3998+FPEp2nWadx7BWS6jVytZtINOucL52nxrpHtnqDrIpVspULFDXvkCgeJ8+wgdr1kLjz42TIF1A5DpA3bpKYO0uGcpnS1ltIqlY4kzXGifQZDENPkVRcpUC7TnbNNdJKrpCvXScxb450xRL5NavkaTdQ9t4hu3wZgdBBtmYDSfUKBboN0kquUN55F0HkAKqe25Q23UBUtkS+Zo1zpYtklS2TVnwFkWoZSdUa1a590krmya6+RoZqBWnLTU4mDKIw7ZFRepnmyVdklq9yXrZIUeM2Nc6HZFcuk1O5TF7NKhnKZXIqVxAI7YTGeCht2ua8ap2k9FGOR/ZxpuAKuRULlBp3OBbmQO97RWrhPNW2XdLly+RUr5EpWyS3ZhVpxz0yZVc4FtlHUdMt5K03KKzfIqV0mdScSfQjr0jLn3p7M1Ra9yhs2CBduoBEvY64+hpF9Vvk1iyRVrKAuOzqLxBdd5N83SYlhnW03heIVMtU9t6lpOkWmsHn5Go3OXt+lOzqNUSqFSS115B33kPZeQ9Vz23kpoeozfeotO6jMu0jKl9B1nodmfEm0WlT5GvXqTTfR9m+Q5HxDjXWByjbd6iwP0Letcv5khkUHbe50LCBWLXKkYh+WuZ/R63rHqKKFfK1WyiMOwgiB6i0P0CkWqHs4i0kNSvkG65ToN2g0nlAYd119P2PKWq6QbZ6DVn7HQpbdxCVL5GeO0l29QrqvgPytOtU2B+So16nfuQ5Fxquc6Fuk9KmTXKrVqkZeEq26irxmWMkFy2gMN7kfPk62coF4jPHqfU8JSlvltr+RxyPcJJdtYp24ABR5Sp63xeoXY9JzBmnyLCOuHqNbNUSITGDaD1PKNBvIW3ZJkW6wgXNNaqse2QprhCfOY4g1IlEt4W27wGF9dvI2m4h79mjovceVZbblLTeIb927eeLDvI+mWXLpEsXCI3u+2+75semfYHQTkSSj+h4N6lF83+1flB0gBAUHSAERQcIQdEBgsP1GMHQyAuCfN68ePV/+f9CI1xnVOYgc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4" name="AutoShape 4" descr="data:image/png;base64,iVBORw0KGgoAAAANSUhEUgAAAHoAAABbCAYAAAC8qZF3AAAWAElEQVR4nO2c91dbWZ7g5SAyNmCDwQRjQAIRTFJCRAkFMsJkZQmQQIAscrDBJBNsbJww2Ma5XLFravb09GxPnz67M2d3/67P/oDLY4/dfaqrusdVln74nHfeTe977+dxee/deySoSlLizMrAFeSzxJaZxdWRDQRByZ8/e/4xBO8mjBSJmC3P5rIml2lVNiv1+UwqsxmXiRkpzGJRLeGqPo/VurxPHnyQv0W0/33R+64SlmolPPOW4i8V8c2knMuaPF4OlvDSU8wtYz6T6lzWdJJPHnyQXyB6piKHL31SDjwlXCoR8cUlKfO1h6K3GyR8OSZjpjYo+rfGB6LdOZl4JJl4L4jw5mcxWixiMC8LjyQTd04m3vws+sQZDGR/+uCD/ALRQT5P9vx+BJpCL3WlQT5n1i8/RyAQ2gnyeeNwPQ6KDgSCogOEoOgAISg6QAiKDhCCogOEoOgAISg6QAiKDhCCogOEvyo6JfUiuWldP6vhXkMVnqaqj+YlpV2ks1L/QXq3roqxbgWi1M5f1KmJjrL3zkUZrUx0K6iTNXy0vE5Wj1FfRXZaJ9UXmkk92/U2/S9eJ8TGrdF8Us/0fHKJv1i0vMRAS2kzAqEdV0s5E50qTsd3MmeWU17YxLRZxppTikTUwlSvHKm47bBuqJV9fz7hEVZOxPUwZZKhKWnE2VzOWKeKtAwjTp2GhspapnrlxMWYEQjtrLhKiEvoZNUup1pqYNokJy2xG7exjEZlHSX5jUyZ5OSld9CprWHWJCc62sKsVUZVURPeDiW9mlpueguYNMnexlNXWYMqt40jIXYcLeVMdJUREmHhUreC9iodjSoDFqOSvPQOGsoM/Nt2GnppAw3lBjLPG5kyySnLa6GlRk1ffQ0CoZ2Skjr+sJqFLLeZaZMMvbQBvUKPr0OFMOTTi/3Zoi31lXy3mo40txl/Sw3lCi0jLVUs2uXcuZSLv0vBeEc5ruZyFBIjRblNPJrMZaJXRnqCmbBIC5aGSr5Zy6BU0oLToOaHtfNcdhRTJ21EILRzbyyHg1kxclE7rxZEjJtk2HS1rA4UU1HQzMOpHPxdCoZbqmit0fBoRoQi18j1/lIu5NfTXl5HWKSV6+5CjodZWXbI3ore8RahLm7EXF/Jt2vn6VWr0RW1EB5pYckmw2JUUiQyMttZznJfKQKhnQWHnK2RAvxdCi6blIx2KWn/cSY62ctsewWrfSUcEdrZ7C9hwVFCVKT1k0v9m0XLig3cHSymTmHgxVw2Xy9lIM1tZkCvRVep4YclEXZtLUMdSkYvqqgsPLwpImN6mexWsuvPo6lSy6pDRr3KwMu5HL5ayaQ0twWnTsONkQKG2lScSzyc/padpYRGmVl1SlnqL2LIWE6RqI3RjjI2+0uZNMsYbju8kR5O5bA7kYMiz8iSWcnpM53s+gqw6jSsOd6IssrfilZKLnI03HIYw3Im5ZIW7g4X0qPRctUm/0/RHeUsuIrRFDWx4JDjaFFxqUOFtrQRa30lTyfz3og2MXOxEm+nEl9HGZfNSq5YpZ9c6M8SfTTURkxML5FRFkIjLIRFWDkaaiMkzEaHrpJ5k5I73mIEQjtR0RaOvFM3LNKCMMyGQGgnIuowLyzyTRshh20cDbERGWV5Wyc0wvr2eORNmwKhnfAoC8feTIfRJw6neWG4lbBIK8dCbe/VOx72/rlAaOd42GG5w7TDGH6M51iojdBwK8Lww7hCw61v00LDre/1LSTcSsibPgmE9vfy3z3/NfKLnrqPhtj+rsEE+ZWK/jVxPDR40/1mRYdHm5i1yDHXav9imaTkDhJizfgtpcRE/mf6ifhubnpKGGxUf7SeOMNIRMThzSEWt7DmlNNb8+Er38/BWKNmvFvJ2dMmtgaLGOuoIC25nRvuUtwNGqTF9WQm9tJTq6FKamC8q4x6RT0LdimbfVJKRBcDS3RampFtdwnhEVbyc5pZsMkZbK6isVrDqWgrdr2aaVcRt1xKxmzFLFiUOAyHYhPSLnKjX0pOejvKwgbmrVLKc1sZai/DoavlwbSI8RYNAqEdpULHmLGK88ldWA2Hr0+u+mrM9VVM95RhUOmYM8tpr9RjaaxiqleBSaOlWmpgxqSgtrjxvbi3hgvIOdeBQGjj4UQuJdlG0tNb2HAoyD7XQZOuCmlGJ8sOKTPWUpS5rQiEdi7k1dGpqvuHjOWvWrRAaEecaeTZZB4rLilHhHaWHDL62xUkx1hYsspQV6spy25nzFpCXLSNBZv0HdEyJOkd1MgNTPUqmO8to69VhVWnoa9NRuop6zuiqzmf3PW2/jVnCVdcpUSG2lm0H6at9JWw0n/4OnXVWcq9iTyme1Rvby6twoBVoyc00sKktYQ6aQMPJ3IpzW77i6KPhdowN1Yw2KAOXNGZ6W3MmxWsOmQYKmpZtsuZ6lKhKDGwNVDKA28JEkkTW04Fng4FJyLsjL35KnYquYOv5nLxGasZMJYxZ5Ez3FrNaFcZG30ytCoNE8Y3Hz+K69gfLcKm09KsqWHJJud6nxR/bxlhQjvO5nIuWxS4DGrWvQXMmxV4m6sx1Vcyb1ZQeaH5vbg9F1VccxdTktXG14tiZnrKkGQaeT2Tz2hrNbpqDYXnupnqLqNbX82iXUqDrAFJdiMtssZ/yFj+qkX/GvF1qj55DEHRQYKiA52g6AAhKDpACIoOEIKiA4Sg6AAhKDpACIoOEIKiA4Sg6ADhv0X08fD3NwUcDX1zDLET8hM20x0Lsx1u5Yn8CZsLQhwcC3NyIm7wg7yQSNd/adfJkRDHL+7fkRAHx8MP23qXo6GON/10vC0nEB6mvy3zJu/Hsr9Z0UfDrfgvVWJsM6BtaOSI0E5PfzVlCiO3b5Uir2ilRtuAoaGe7Lx2dPX1SPI7qahuoVbfyFGhHe9IFSaLFo2hAamyDe9wDUXyVhSVzWSIOpEpjBQWHS7WX1CsMz7xmknfK5SqJTJzpqjSbiLOnaZKt4W6ZhVZxSrh0X3YbPvYXY+RFMxRWDxHbf0NcgvmqNVtUCRdoMfxBHX1Gk2tN9HXb5EhnkKmWKC6dhOpcok+xz4CoR2l/hZNjeusbf4LTscjLP1PEedMcn/v35BVrdPVew+B0I7BeIPErGnm/K/pMj2gs2uH1Zv/Skr6GKvX/um3L9pi0tLVraPFoiX+jImmDgMTVxSMDapp7NDTbDTQflHH7KIMXV0D4+OV1BvruLtXzKloO4NDFXT3aHH1VePu19DRrcVkq6W9S8f23WLaOvRM+KtITL1EUdkG3W3bGFvu0NR5E+/4N3R07NDZdZelG/8TedEMPc4nnD83QlfHXbot+4z4X2Nsu4ln+AmDk19z596f6Ou5i7Rqi+bG2/R036O76y5zM19g6r3HxdY7NHXfxtR7n8S0S6jqb1NdsUB7+10Onv4fxAXz9LkPmL76PaPeAxp79khI8tLYcZty7XX8Qy9wuB7R3XuHdvMut+/8kXbz7m9btEBoJyu3A2G4jehTZiJPWImKtRAdZyYyxkJUrIWod44p57uJS+zlbFoP6VldHAuxEx17mB+bYOJMci/xSb3Enekl8oSFmNNmok+bSDhrJTtvitDoAYThTqJi3ETFuKmtu05krIe4+CGiYj0kpflITvdzNMRBYpqfuPhBImI8xCcNY2zfISyqj7SscU7Eejga5iQxxUd0rIfoWA+RJwc4mzpKVIybyFg3iWljiHMmCD/p5liog6hYNzHxQ8SeGSY6ZoCoWDfRsW7SJXPEJ3g4GuYiJd1PZIyb8JNu4uIHiYp1ExXrISrW89sXHeTT85sSHRnj4XTSCHEJXrILZklO9xOfNEJoVD9nzo4gENpJSPGRmzdNQvIoleoNouMGOZ3oJTLGzcl4L2eSR0gTTdHRfZ/29h1OnB4iKfUSyel+TicNExrVT0LSMOK8adSNWxwNdRKfNMzppFHCTwxwNtXH6cThTz4Wn7Vos+URw95n2Gy7tNj2GfZ9yejYa4bcB6wufY9AaMcz+Iyuth3Gpr/CYdmn17yPxfyAbttjvCPPWV38HU3td1i/9SeW5r/AM/KSDssBl8YP2xp2P+Lqwu8wdt2mvnMHfeMOmZnjmK17jMx9j3/8K3z+12SdG/nk4/HZihbnzJAlnkQsmSKrYA5RzizivFmqataoq99CnDeDOGcacc4UNfotCksuUyxbRFF2lVLVCqKcKerqtqjQbNDVu0tGlp+x6W/oNu8hzp1FlDtLjfoaOsMmWZIpCpQrFJVeRiZboFy9QV7JAuLcWcS5s5w+5f7k4/HZiv5HEBnrIfS/vF9/jgS86EAhKDpACIoOEIKiA4Sg6AAhKDpACIoOEH6TolsvHi77FUmv/E31Glvvcjzs/XXfjjdLiD9yRjRPmeoyU3Nfv/frQqfSJuhz3kcgtCPJn0HTcpe4mA+voWu6RUvLNvrGm3Sbd5EqV3C49klNHQ2KfheL6wlVlStMzH3H9OVvqW+6yeDIS9TqVSyOx7QZt1m69keaGrfoNT9g9sp3XLnyLfqmHa6u/Z7CgkkyC64wOPSUnp67XF7+Z2ZnvkQgtGN1vcDRf0BT600mp7/EZnvA6o0/cOXqd2SJpxib/hZ1wy1cA3vs3v49AqEd+8BTxqe/xtT/FG//fcJODvLkyb/T73vNyOgT6us3GJ/+Grf7EQKhHffwYaw+/xc0t2yjb93F437IiZj+oOh3kVVeY3bmSy6v/BOmgeesrv7AJf9L6i/eZnv7D8xOvOLuw/9HQ9067sFnDLoPcPQ9xTn0ktXV7wmLcGJoe4BSfoXh4ef0ex/jGjx4K7pIusD4/HccPPwzrcabeEaf0d7/FM/AI27e+TOmvifoG67hHthDILQzOfctF82Pae64R0XZDAKhnfGJ1/QMvCAhsR/f2Bc8f/4fdHbfQSC0ky6e4urqDwwPPSU2wUud8QGFFyYJifi0X99+daLTRFOcO+9ndPI1F4rmOBbRR1nVGjGnPMiUSySl+DiT4iM1Y4zEVN/b8z7vKza3/0iFcp4jIQ5kqhWiYwZITPWRmOJDILQTnzRKkWyR0AgXOYWXyRSNk5Tm43SKj5hTQ5Qqr5KQ7CM2fpCklMOpNiHFT0HhLOExg5yMHUAgtJMpmSU9axxhuIPElFGy8ubIlkwhENoR5c2RJRonTTRJTe0GSak+amo3SEj0BkUH+YxFx8R7Ofqpf0oxxIE45/AvMTljnJNxf31FKjZxhJNxAx/NOxrmJCd/lmM/cZPfedFEYIjusT0lu2CGLtN9CkuusPfofyOSTGO27ZGcMU6P+T7KqjX6PQeI8max2PcplC0SEenignSRDtMDxNnjNLTfpVq7QZfpPhkZflq6dmlp28Fk2SX8pBuT7SHJKT66rXtUVa+wefNPlMoXMdsfkpzmo9/xEEGEm83r/4ML0kV29/4XYskMFsc+J+M8tPc+ICdngrq2u2gbb1JYOk+3+QF5eVPU1N3AZjv8Xz48/hVy1TLinGl6bfvkSCYxNO7Q1n4bk22fpFQ/PeZdmo076PUbVFavMTH/A+2dt9nd/zNZkhlM5l0iYzyY7A9JTvn7rnd/UtHNnfcoyp3EPfiUgaEXTM79jn7vS1zDz9FXXWVu4QfGx1/i878kJn2K8fFXzFz+jqnpb5ife43dsYf/0kvUTTsU503S73mKb/o1Y5Nfo225y9T0N3i9B3R3P8Dnf8HQyEucA09JODeBa+glQ4N7h6KFdip11/F4DnD2P2N48msc7qeMT33DwvxXOJz7jEy8QqrbxuLcQ1uxiHf4BSsb/4LnzYPe1PxXCIR2mrsfkpbixTv8glHfa0ZGX5JfsUGf8zH1+jXGx17RP/yMocGndFsOiIh24Rx8wuzSP+Md+5LLC98zNHhAR9ftz0N0uXoLafkKZ88MUWvYwuI6QKPforP7HkVly0iyxli89nt841+ga9zG5nrM2bNepue/4UT8MK6+x1womkWr3SRftkRy4hAa/Ra6xuvo6m6QW3oVqWwRm30fcc40tYZNtHXb1NbdQNtwE2f/I7SGa9Rq1gmLGaLHtIuhbpNO0z7VtVt09dwnSzKNq/8xF4rm0Bg2ySxaoFKzRk6mH33dNuvb/4p78Mlhf2q36O69T3nNBs6+R9SoV6nVb1Gr2yBBNINWu0Fe3iS1uk3UdVvoDVvky5aoUC3icD9Drb9Oe/c9sgvmsNn3EGX/faf2X/XDWI3hBg2N1z95HB/HQWPbHWpqVn8FsfzGRQcJig4SFB0kKDqACYoOEIKiA4Sg6AAhKDpACIoOEIKiA4Sg6AAhKDpACIoOEIKiA4SfJDosxk14nIew2Pe32hwL//jOxrBTQ8Sl+d6cOziTO0vEyY9vdz0a0ccZ8U9be409d+kv56X4EIQ4CI35+Faf9+KOcBH1kZ+n+DEt+szwB+XD4gY5HvHhNiFh9AAnkoYJOeHmeITzTZx+jkW4iHsTb/SbdqPOfHjNmLQ3fQpxcCrdz7HIPmKSRxBGDyCMdB22Fe58Zwz8nD7v/zD2M3998+FPEp2nWadx7BWS6jVytZtINOucL52nxrpHtnqDrIpVspULFDXvkCgeJ8+wgdr1kLjz42TIF1A5DpA3bpKYO0uGcpnS1ltIqlY4kzXGifQZDENPkVRcpUC7TnbNNdJKrpCvXScxb450xRL5NavkaTdQ9t4hu3wZgdBBtmYDSfUKBboN0kquUN55F0HkAKqe25Q23UBUtkS+Zo1zpYtklS2TVnwFkWoZSdUa1a590krmya6+RoZqBWnLTU4mDKIw7ZFRepnmyVdklq9yXrZIUeM2Nc6HZFcuk1O5TF7NKhnKZXIqVxAI7YTGeCht2ua8ap2k9FGOR/ZxpuAKuRULlBp3OBbmQO97RWrhPNW2XdLly+RUr5EpWyS3ZhVpxz0yZVc4FtlHUdMt5K03KKzfIqV0mdScSfQjr0jLn3p7M1Ra9yhs2CBduoBEvY64+hpF9Vvk1iyRVrKAuOzqLxBdd5N83SYlhnW03heIVMtU9t6lpOkWmsHn5Go3OXt+lOzqNUSqFSS115B33kPZeQ9Vz23kpoeozfeotO6jMu0jKl9B1nodmfEm0WlT5GvXqTTfR9m+Q5HxDjXWByjbd6iwP0Letcv5khkUHbe50LCBWLXKkYh+WuZ/R63rHqKKFfK1WyiMOwgiB6i0P0CkWqHs4i0kNSvkG65ToN2g0nlAYd119P2PKWq6QbZ6DVn7HQpbdxCVL5GeO0l29QrqvgPytOtU2B+So16nfuQ5Fxquc6Fuk9KmTXKrVqkZeEq26irxmWMkFy2gMN7kfPk62coF4jPHqfU8JSlvltr+RxyPcJJdtYp24ABR5Sp63xeoXY9JzBmnyLCOuHqNbNUSITGDaD1PKNBvIW3ZJkW6wgXNNaqse2QprhCfOY4g1IlEt4W27wGF9dvI2m4h79mjovceVZbblLTeIb927eeLDvI+mWXLpEsXCI3u+2+75semfYHQTkSSj+h4N6lF83+1flB0gBAUHSAERQcIQdEBgsP1GMHQyAuCfN68ePV/+f9CI1xnVOYgc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AutoShape 6" descr="data:image/png;base64,iVBORw0KGgoAAAANSUhEUgAAAHoAAABbCAYAAAC8qZF3AAAWAElEQVR4nO2c91dbWZ7g5SAyNmCDwQRjQAIRTFJCRAkFMsJkZQmQQIAscrDBJBNsbJww2Ma5XLFravb09GxPnz67M2d3/67P/oDLY4/dfaqrusdVln74nHfeTe977+dxee/deySoSlLizMrAFeSzxJaZxdWRDQRByZ8/e/4xBO8mjBSJmC3P5rIml2lVNiv1+UwqsxmXiRkpzGJRLeGqPo/VurxPHnyQv0W0/33R+64SlmolPPOW4i8V8c2knMuaPF4OlvDSU8wtYz6T6lzWdJJPHnyQXyB6piKHL31SDjwlXCoR8cUlKfO1h6K3GyR8OSZjpjYo+rfGB6LdOZl4JJl4L4jw5mcxWixiMC8LjyQTd04m3vws+sQZDGR/+uCD/ALRQT5P9vx+BJpCL3WlQT5n1i8/RyAQ2gnyeeNwPQ6KDgSCogOEoOgAISg6QAiKDhCCogOEoOgAISg6QAiKDhCCogOEvyo6JfUiuWldP6vhXkMVnqaqj+YlpV2ks1L/QXq3roqxbgWi1M5f1KmJjrL3zkUZrUx0K6iTNXy0vE5Wj1FfRXZaJ9UXmkk92/U2/S9eJ8TGrdF8Us/0fHKJv1i0vMRAS2kzAqEdV0s5E50qTsd3MmeWU17YxLRZxppTikTUwlSvHKm47bBuqJV9fz7hEVZOxPUwZZKhKWnE2VzOWKeKtAwjTp2GhspapnrlxMWYEQjtrLhKiEvoZNUup1pqYNokJy2xG7exjEZlHSX5jUyZ5OSld9CprWHWJCc62sKsVUZVURPeDiW9mlpueguYNMnexlNXWYMqt40jIXYcLeVMdJUREmHhUreC9iodjSoDFqOSvPQOGsoM/Nt2GnppAw3lBjLPG5kyySnLa6GlRk1ffQ0CoZ2Skjr+sJqFLLeZaZMMvbQBvUKPr0OFMOTTi/3Zoi31lXy3mo40txl/Sw3lCi0jLVUs2uXcuZSLv0vBeEc5ruZyFBIjRblNPJrMZaJXRnqCmbBIC5aGSr5Zy6BU0oLToOaHtfNcdhRTJ21EILRzbyyHg1kxclE7rxZEjJtk2HS1rA4UU1HQzMOpHPxdCoZbqmit0fBoRoQi18j1/lIu5NfTXl5HWKSV6+5CjodZWXbI3ore8RahLm7EXF/Jt2vn6VWr0RW1EB5pYckmw2JUUiQyMttZznJfKQKhnQWHnK2RAvxdCi6blIx2KWn/cSY62ctsewWrfSUcEdrZ7C9hwVFCVKT1k0v9m0XLig3cHSymTmHgxVw2Xy9lIM1tZkCvRVep4YclEXZtLUMdSkYvqqgsPLwpImN6mexWsuvPo6lSy6pDRr3KwMu5HL5ayaQ0twWnTsONkQKG2lScSzyc/padpYRGmVl1SlnqL2LIWE6RqI3RjjI2+0uZNMsYbju8kR5O5bA7kYMiz8iSWcnpM53s+gqw6jSsOd6IssrfilZKLnI03HIYw3Im5ZIW7g4X0qPRctUm/0/RHeUsuIrRFDWx4JDjaFFxqUOFtrQRa30lTyfz3og2MXOxEm+nEl9HGZfNSq5YpZ9c6M8SfTTURkxML5FRFkIjLIRFWDkaaiMkzEaHrpJ5k5I73mIEQjtR0RaOvFM3LNKCMMyGQGgnIuowLyzyTRshh20cDbERGWV5Wyc0wvr2eORNmwKhnfAoC8feTIfRJw6neWG4lbBIK8dCbe/VOx72/rlAaOd42GG5w7TDGH6M51iojdBwK8Lww7hCw61v00LDre/1LSTcSsibPgmE9vfy3z3/NfKLnrqPhtj+rsEE+ZWK/jVxPDR40/1mRYdHm5i1yDHXav9imaTkDhJizfgtpcRE/mf6ifhubnpKGGxUf7SeOMNIRMThzSEWt7DmlNNb8+Er38/BWKNmvFvJ2dMmtgaLGOuoIC25nRvuUtwNGqTF9WQm9tJTq6FKamC8q4x6RT0LdimbfVJKRBcDS3RampFtdwnhEVbyc5pZsMkZbK6isVrDqWgrdr2aaVcRt1xKxmzFLFiUOAyHYhPSLnKjX0pOejvKwgbmrVLKc1sZai/DoavlwbSI8RYNAqEdpULHmLGK88ldWA2Hr0+u+mrM9VVM95RhUOmYM8tpr9RjaaxiqleBSaOlWmpgxqSgtrjxvbi3hgvIOdeBQGjj4UQuJdlG0tNb2HAoyD7XQZOuCmlGJ8sOKTPWUpS5rQiEdi7k1dGpqvuHjOWvWrRAaEecaeTZZB4rLilHhHaWHDL62xUkx1hYsspQV6spy25nzFpCXLSNBZv0HdEyJOkd1MgNTPUqmO8to69VhVWnoa9NRuop6zuiqzmf3PW2/jVnCVdcpUSG2lm0H6at9JWw0n/4OnXVWcq9iTyme1Rvby6twoBVoyc00sKktYQ6aQMPJ3IpzW77i6KPhdowN1Yw2KAOXNGZ6W3MmxWsOmQYKmpZtsuZ6lKhKDGwNVDKA28JEkkTW04Fng4FJyLsjL35KnYquYOv5nLxGasZMJYxZ5Ez3FrNaFcZG30ytCoNE8Y3Hz+K69gfLcKm09KsqWHJJud6nxR/bxlhQjvO5nIuWxS4DGrWvQXMmxV4m6sx1Vcyb1ZQeaH5vbg9F1VccxdTktXG14tiZnrKkGQaeT2Tz2hrNbpqDYXnupnqLqNbX82iXUqDrAFJdiMtssZ/yFj+qkX/GvF1qj55DEHRQYKiA52g6AAhKDpACIoOEIKiA4Sg6AAhKDpACIoOEIKiA4Sg6ADhv0X08fD3NwUcDX1zDLET8hM20x0Lsx1u5Yn8CZsLQhwcC3NyIm7wg7yQSNd/adfJkRDHL+7fkRAHx8MP23qXo6GON/10vC0nEB6mvy3zJu/Hsr9Z0UfDrfgvVWJsM6BtaOSI0E5PfzVlCiO3b5Uir2ilRtuAoaGe7Lx2dPX1SPI7qahuoVbfyFGhHe9IFSaLFo2hAamyDe9wDUXyVhSVzWSIOpEpjBQWHS7WX1CsMz7xmknfK5SqJTJzpqjSbiLOnaZKt4W6ZhVZxSrh0X3YbPvYXY+RFMxRWDxHbf0NcgvmqNVtUCRdoMfxBHX1Gk2tN9HXb5EhnkKmWKC6dhOpcok+xz4CoR2l/hZNjeusbf4LTscjLP1PEedMcn/v35BVrdPVew+B0I7BeIPErGnm/K/pMj2gs2uH1Zv/Skr6GKvX/um3L9pi0tLVraPFoiX+jImmDgMTVxSMDapp7NDTbDTQflHH7KIMXV0D4+OV1BvruLtXzKloO4NDFXT3aHH1VePu19DRrcVkq6W9S8f23WLaOvRM+KtITL1EUdkG3W3bGFvu0NR5E+/4N3R07NDZdZelG/8TedEMPc4nnD83QlfHXbot+4z4X2Nsu4ln+AmDk19z596f6Ou5i7Rqi+bG2/R036O76y5zM19g6r3HxdY7NHXfxtR7n8S0S6jqb1NdsUB7+10Onv4fxAXz9LkPmL76PaPeAxp79khI8tLYcZty7XX8Qy9wuB7R3XuHdvMut+/8kXbz7m9btEBoJyu3A2G4jehTZiJPWImKtRAdZyYyxkJUrIWod44p57uJS+zlbFoP6VldHAuxEx17mB+bYOJMci/xSb3Enekl8oSFmNNmok+bSDhrJTtvitDoAYThTqJi3ETFuKmtu05krIe4+CGiYj0kpflITvdzNMRBYpqfuPhBImI8xCcNY2zfISyqj7SscU7Eejga5iQxxUd0rIfoWA+RJwc4mzpKVIybyFg3iWljiHMmCD/p5liog6hYNzHxQ8SeGSY6ZoCoWDfRsW7SJXPEJ3g4GuYiJd1PZIyb8JNu4uIHiYp1ExXrISrW89sXHeTT85sSHRnj4XTSCHEJXrILZklO9xOfNEJoVD9nzo4gENpJSPGRmzdNQvIoleoNouMGOZ3oJTLGzcl4L2eSR0gTTdHRfZ/29h1OnB4iKfUSyel+TicNExrVT0LSMOK8adSNWxwNdRKfNMzppFHCTwxwNtXH6cThTz4Wn7Vos+URw95n2Gy7tNj2GfZ9yejYa4bcB6wufY9AaMcz+Iyuth3Gpr/CYdmn17yPxfyAbttjvCPPWV38HU3td1i/9SeW5r/AM/KSDssBl8YP2xp2P+Lqwu8wdt2mvnMHfeMOmZnjmK17jMx9j3/8K3z+12SdG/nk4/HZihbnzJAlnkQsmSKrYA5RzizivFmqataoq99CnDeDOGcacc4UNfotCksuUyxbRFF2lVLVCqKcKerqtqjQbNDVu0tGlp+x6W/oNu8hzp1FlDtLjfoaOsMmWZIpCpQrFJVeRiZboFy9QV7JAuLcWcS5s5w+5f7k4/HZiv5HEBnrIfS/vF9/jgS86EAhKDpACIoOEIKiA4Sg6AAhKDpACIoOEH6TolsvHi77FUmv/E31Glvvcjzs/XXfjjdLiD9yRjRPmeoyU3Nfv/frQqfSJuhz3kcgtCPJn0HTcpe4mA+voWu6RUvLNvrGm3Sbd5EqV3C49klNHQ2KfheL6wlVlStMzH3H9OVvqW+6yeDIS9TqVSyOx7QZt1m69keaGrfoNT9g9sp3XLnyLfqmHa6u/Z7CgkkyC64wOPSUnp67XF7+Z2ZnvkQgtGN1vcDRf0BT600mp7/EZnvA6o0/cOXqd2SJpxib/hZ1wy1cA3vs3v49AqEd+8BTxqe/xtT/FG//fcJODvLkyb/T73vNyOgT6us3GJ/+Grf7EQKhHffwYaw+/xc0t2yjb93F437IiZj+oOh3kVVeY3bmSy6v/BOmgeesrv7AJf9L6i/eZnv7D8xOvOLuw/9HQ9067sFnDLoPcPQ9xTn0ktXV7wmLcGJoe4BSfoXh4ef0ex/jGjx4K7pIusD4/HccPPwzrcabeEaf0d7/FM/AI27e+TOmvifoG67hHthDILQzOfctF82Pae64R0XZDAKhnfGJ1/QMvCAhsR/f2Bc8f/4fdHbfQSC0ky6e4urqDwwPPSU2wUud8QGFFyYJifi0X99+daLTRFOcO+9ndPI1F4rmOBbRR1nVGjGnPMiUSySl+DiT4iM1Y4zEVN/b8z7vKza3/0iFcp4jIQ5kqhWiYwZITPWRmOJDILQTnzRKkWyR0AgXOYWXyRSNk5Tm43SKj5hTQ5Qqr5KQ7CM2fpCklMOpNiHFT0HhLOExg5yMHUAgtJMpmSU9axxhuIPElFGy8ubIlkwhENoR5c2RJRonTTRJTe0GSak+amo3SEj0BkUH+YxFx8R7Ofqpf0oxxIE45/AvMTljnJNxf31FKjZxhJNxAx/NOxrmJCd/lmM/cZPfedFEYIjusT0lu2CGLtN9CkuusPfofyOSTGO27ZGcMU6P+T7KqjX6PQeI8max2PcplC0SEenignSRDtMDxNnjNLTfpVq7QZfpPhkZflq6dmlp28Fk2SX8pBuT7SHJKT66rXtUVa+wefNPlMoXMdsfkpzmo9/xEEGEm83r/4ML0kV29/4XYskMFsc+J+M8tPc+ICdngrq2u2gbb1JYOk+3+QF5eVPU1N3AZjv8Xz48/hVy1TLinGl6bfvkSCYxNO7Q1n4bk22fpFQ/PeZdmo076PUbVFavMTH/A+2dt9nd/zNZkhlM5l0iYzyY7A9JTvn7rnd/UtHNnfcoyp3EPfiUgaEXTM79jn7vS1zDz9FXXWVu4QfGx1/i878kJn2K8fFXzFz+jqnpb5ife43dsYf/0kvUTTsU503S73mKb/o1Y5Nfo225y9T0N3i9B3R3P8Dnf8HQyEucA09JODeBa+glQ4N7h6KFdip11/F4DnD2P2N48msc7qeMT33DwvxXOJz7jEy8QqrbxuLcQ1uxiHf4BSsb/4LnzYPe1PxXCIR2mrsfkpbixTv8glHfa0ZGX5JfsUGf8zH1+jXGx17RP/yMocGndFsOiIh24Rx8wuzSP+Md+5LLC98zNHhAR9ftz0N0uXoLafkKZ88MUWvYwuI6QKPforP7HkVly0iyxli89nt841+ga9zG5nrM2bNepue/4UT8MK6+x1womkWr3SRftkRy4hAa/Ra6xuvo6m6QW3oVqWwRm30fcc40tYZNtHXb1NbdQNtwE2f/I7SGa9Rq1gmLGaLHtIuhbpNO0z7VtVt09dwnSzKNq/8xF4rm0Bg2ySxaoFKzRk6mH33dNuvb/4p78Mlhf2q36O69T3nNBs6+R9SoV6nVb1Gr2yBBNINWu0Fe3iS1uk3UdVvoDVvky5aoUC3icD9Drb9Oe/c9sgvmsNn3EGX/faf2X/XDWI3hBg2N1z95HB/HQWPbHWpqVn8FsfzGRQcJig4SFB0kKDqACYoOEIKiA4Sg6AAhKDpACIoOEIKiA4Sg6AAhKDpACIoOEIKiA4SfJDosxk14nIew2Pe32hwL//jOxrBTQ8Sl+d6cOziTO0vEyY9vdz0a0ccZ8U9be409d+kv56X4EIQ4CI35+Faf9+KOcBH1kZ+n+DEt+szwB+XD4gY5HvHhNiFh9AAnkoYJOeHmeITzTZx+jkW4iHsTb/SbdqPOfHjNmLQ3fQpxcCrdz7HIPmKSRxBGDyCMdB22Fe58Zwz8nD7v/zD2M3998+FPEp2nWadx7BWS6jVytZtINOucL52nxrpHtnqDrIpVspULFDXvkCgeJ8+wgdr1kLjz42TIF1A5DpA3bpKYO0uGcpnS1ltIqlY4kzXGifQZDENPkVRcpUC7TnbNNdJKrpCvXScxb450xRL5NavkaTdQ9t4hu3wZgdBBtmYDSfUKBboN0kquUN55F0HkAKqe25Q23UBUtkS+Zo1zpYtklS2TVnwFkWoZSdUa1a590krmya6+RoZqBWnLTU4mDKIw7ZFRepnmyVdklq9yXrZIUeM2Nc6HZFcuk1O5TF7NKhnKZXIqVxAI7YTGeCht2ua8ap2k9FGOR/ZxpuAKuRULlBp3OBbmQO97RWrhPNW2XdLly+RUr5EpWyS3ZhVpxz0yZVc4FtlHUdMt5K03KKzfIqV0mdScSfQjr0jLn3p7M1Ra9yhs2CBduoBEvY64+hpF9Vvk1iyRVrKAuOzqLxBdd5N83SYlhnW03heIVMtU9t6lpOkWmsHn5Go3OXt+lOzqNUSqFSS115B33kPZeQ9Vz23kpoeozfeotO6jMu0jKl9B1nodmfEm0WlT5GvXqTTfR9m+Q5HxDjXWByjbd6iwP0Letcv5khkUHbe50LCBWLXKkYh+WuZ/R63rHqKKFfK1WyiMOwgiB6i0P0CkWqHs4i0kNSvkG65ToN2g0nlAYd119P2PKWq6QbZ6DVn7HQpbdxCVL5GeO0l29QrqvgPytOtU2B+So16nfuQ5Fxquc6Fuk9KmTXKrVqkZeEq26irxmWMkFy2gMN7kfPk62coF4jPHqfU8JSlvltr+RxyPcJJdtYp24ABR5Sp63xeoXY9JzBmnyLCOuHqNbNUSITGDaD1PKNBvIW3ZJkW6wgXNNaqse2QprhCfOY4g1IlEt4W27wGF9dvI2m4h79mjovceVZbblLTeIb927eeLDvI+mWXLpEsXCI3u+2+75semfYHQTkSSj+h4N6lF83+1flB0gBAUHSAERQcIQdEBgsP1GMHQyAuCfN68ePV/+f9CI1xnVOYgc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6" name="AutoShape 2" descr="data:image/png;base64,iVBORw0KGgoAAAANSUhEUgAAAHoAAABbCAYAAAC8qZF3AAAWAElEQVR4nO2c91dbWZ7g5SAyNmCDwQRjQAIRTFJCRAkFMsJkZQmQQIAscrDBJBNsbJww2Ma5XLFravb09GxPnz67M2d3/67P/oDLY4/dfaqrusdVln74nHfeTe977+dxee/deySoSlLizMrAFeSzxJaZxdWRDQRByZ8/e/4xBO8mjBSJmC3P5rIml2lVNiv1+UwqsxmXiRkpzGJRLeGqPo/VurxPHnyQv0W0/33R+64SlmolPPOW4i8V8c2knMuaPF4OlvDSU8wtYz6T6lzWdJJPHnyQXyB6piKHL31SDjwlXCoR8cUlKfO1h6K3GyR8OSZjpjYo+rfGB6LdOZl4JJl4L4jw5mcxWixiMC8LjyQTd04m3vws+sQZDGR/+uCD/ALRQT5P9vx+BJpCL3WlQT5n1i8/RyAQ2gnyeeNwPQ6KDgSCogOEoOgAISg6QAiKDhCCogOEoOgAISg6QAiKDhCCogOEvyo6JfUiuWldP6vhXkMVnqaqj+YlpV2ks1L/QXq3roqxbgWi1M5f1KmJjrL3zkUZrUx0K6iTNXy0vE5Wj1FfRXZaJ9UXmkk92/U2/S9eJ8TGrdF8Us/0fHKJv1i0vMRAS2kzAqEdV0s5E50qTsd3MmeWU17YxLRZxppTikTUwlSvHKm47bBuqJV9fz7hEVZOxPUwZZKhKWnE2VzOWKeKtAwjTp2GhspapnrlxMWYEQjtrLhKiEvoZNUup1pqYNokJy2xG7exjEZlHSX5jUyZ5OSld9CprWHWJCc62sKsVUZVURPeDiW9mlpueguYNMnexlNXWYMqt40jIXYcLeVMdJUREmHhUreC9iodjSoDFqOSvPQOGsoM/Nt2GnppAw3lBjLPG5kyySnLa6GlRk1ffQ0CoZ2Skjr+sJqFLLeZaZMMvbQBvUKPr0OFMOTTi/3Zoi31lXy3mo40txl/Sw3lCi0jLVUs2uXcuZSLv0vBeEc5ruZyFBIjRblNPJrMZaJXRnqCmbBIC5aGSr5Zy6BU0oLToOaHtfNcdhRTJ21EILRzbyyHg1kxclE7rxZEjJtk2HS1rA4UU1HQzMOpHPxdCoZbqmit0fBoRoQi18j1/lIu5NfTXl5HWKSV6+5CjodZWXbI3ore8RahLm7EXF/Jt2vn6VWr0RW1EB5pYckmw2JUUiQyMttZznJfKQKhnQWHnK2RAvxdCi6blIx2KWn/cSY62ctsewWrfSUcEdrZ7C9hwVFCVKT1k0v9m0XLig3cHSymTmHgxVw2Xy9lIM1tZkCvRVep4YclEXZtLUMdSkYvqqgsPLwpImN6mexWsuvPo6lSy6pDRr3KwMu5HL5ayaQ0twWnTsONkQKG2lScSzyc/padpYRGmVl1SlnqL2LIWE6RqI3RjjI2+0uZNMsYbju8kR5O5bA7kYMiz8iSWcnpM53s+gqw6jSsOd6IssrfilZKLnI03HIYw3Im5ZIW7g4X0qPRctUm/0/RHeUsuIrRFDWx4JDjaFFxqUOFtrQRa30lTyfz3og2MXOxEm+nEl9HGZfNSq5YpZ9c6M8SfTTURkxML5FRFkIjLIRFWDkaaiMkzEaHrpJ5k5I73mIEQjtR0RaOvFM3LNKCMMyGQGgnIuowLyzyTRshh20cDbERGWV5Wyc0wvr2eORNmwKhnfAoC8feTIfRJw6neWG4lbBIK8dCbe/VOx72/rlAaOd42GG5w7TDGH6M51iojdBwK8Lww7hCw61v00LDre/1LSTcSsibPgmE9vfy3z3/NfKLnrqPhtj+rsEE+ZWK/jVxPDR40/1mRYdHm5i1yDHXav9imaTkDhJizfgtpcRE/mf6ifhubnpKGGxUf7SeOMNIRMThzSEWt7DmlNNb8+Er38/BWKNmvFvJ2dMmtgaLGOuoIC25nRvuUtwNGqTF9WQm9tJTq6FKamC8q4x6RT0LdimbfVJKRBcDS3RampFtdwnhEVbyc5pZsMkZbK6isVrDqWgrdr2aaVcRt1xKxmzFLFiUOAyHYhPSLnKjX0pOejvKwgbmrVLKc1sZai/DoavlwbSI8RYNAqEdpULHmLGK88ldWA2Hr0+u+mrM9VVM95RhUOmYM8tpr9RjaaxiqleBSaOlWmpgxqSgtrjxvbi3hgvIOdeBQGjj4UQuJdlG0tNb2HAoyD7XQZOuCmlGJ8sOKTPWUpS5rQiEdi7k1dGpqvuHjOWvWrRAaEecaeTZZB4rLilHhHaWHDL62xUkx1hYsspQV6spy25nzFpCXLSNBZv0HdEyJOkd1MgNTPUqmO8to69VhVWnoa9NRuop6zuiqzmf3PW2/jVnCVdcpUSG2lm0H6at9JWw0n/4OnXVWcq9iTyme1Rvby6twoBVoyc00sKktYQ6aQMPJ3IpzW77i6KPhdowN1Yw2KAOXNGZ6W3MmxWsOmQYKmpZtsuZ6lKhKDGwNVDKA28JEkkTW04Fng4FJyLsjL35KnYquYOv5nLxGasZMJYxZ5Ez3FrNaFcZG30ytCoNE8Y3Hz+K69gfLcKm09KsqWHJJud6nxR/bxlhQjvO5nIuWxS4DGrWvQXMmxV4m6sx1Vcyb1ZQeaH5vbg9F1VccxdTktXG14tiZnrKkGQaeT2Tz2hrNbpqDYXnupnqLqNbX82iXUqDrAFJdiMtssZ/yFj+qkX/GvF1qj55DEHRQYKiA52g6AAhKDpACIoOEIKiA4Sg6AAhKDpACIoOEIKiA4Sg6ADhv0X08fD3NwUcDX1zDLET8hM20x0Lsx1u5Yn8CZsLQhwcC3NyIm7wg7yQSNd/adfJkRDHL+7fkRAHx8MP23qXo6GON/10vC0nEB6mvy3zJu/Hsr9Z0UfDrfgvVWJsM6BtaOSI0E5PfzVlCiO3b5Uir2ilRtuAoaGe7Lx2dPX1SPI7qahuoVbfyFGhHe9IFSaLFo2hAamyDe9wDUXyVhSVzWSIOpEpjBQWHS7WX1CsMz7xmknfK5SqJTJzpqjSbiLOnaZKt4W6ZhVZxSrh0X3YbPvYXY+RFMxRWDxHbf0NcgvmqNVtUCRdoMfxBHX1Gk2tN9HXb5EhnkKmWKC6dhOpcok+xz4CoR2l/hZNjeusbf4LTscjLP1PEedMcn/v35BVrdPVew+B0I7BeIPErGnm/K/pMj2gs2uH1Zv/Skr6GKvX/um3L9pi0tLVraPFoiX+jImmDgMTVxSMDapp7NDTbDTQflHH7KIMXV0D4+OV1BvruLtXzKloO4NDFXT3aHH1VePu19DRrcVkq6W9S8f23WLaOvRM+KtITL1EUdkG3W3bGFvu0NR5E+/4N3R07NDZdZelG/8TedEMPc4nnD83QlfHXbot+4z4X2Nsu4ln+AmDk19z596f6Ou5i7Rqi+bG2/R036O76y5zM19g6r3HxdY7NHXfxtR7n8S0S6jqb1NdsUB7+10Onv4fxAXz9LkPmL76PaPeAxp79khI8tLYcZty7XX8Qy9wuB7R3XuHdvMut+/8kXbz7m9btEBoJyu3A2G4jehTZiJPWImKtRAdZyYyxkJUrIWod44p57uJS+zlbFoP6VldHAuxEx17mB+bYOJMci/xSb3Enekl8oSFmNNmok+bSDhrJTtvitDoAYThTqJi3ETFuKmtu05krIe4+CGiYj0kpflITvdzNMRBYpqfuPhBImI8xCcNY2zfISyqj7SscU7Eejga5iQxxUd0rIfoWA+RJwc4mzpKVIybyFg3iWljiHMmCD/p5liog6hYNzHxQ8SeGSY6ZoCoWDfRsW7SJXPEJ3g4GuYiJd1PZIyb8JNu4uIHiYp1ExXrISrW89sXHeTT85sSHRnj4XTSCHEJXrILZklO9xOfNEJoVD9nzo4gENpJSPGRmzdNQvIoleoNouMGOZ3oJTLGzcl4L2eSR0gTTdHRfZ/29h1OnB4iKfUSyel+TicNExrVT0LSMOK8adSNWxwNdRKfNMzppFHCTwxwNtXH6cThTz4Wn7Vos+URw95n2Gy7tNj2GfZ9yejYa4bcB6wufY9AaMcz+Iyuth3Gpr/CYdmn17yPxfyAbttjvCPPWV38HU3td1i/9SeW5r/AM/KSDssBl8YP2xp2P+Lqwu8wdt2mvnMHfeMOmZnjmK17jMx9j3/8K3z+12SdG/nk4/HZihbnzJAlnkQsmSKrYA5RzizivFmqataoq99CnDeDOGcacc4UNfotCksuUyxbRFF2lVLVCqKcKerqtqjQbNDVu0tGlp+x6W/oNu8hzp1FlDtLjfoaOsMmWZIpCpQrFJVeRiZboFy9QV7JAuLcWcS5s5w+5f7k4/HZiv5HEBnrIfS/vF9/jgS86EAhKDpACIoOEIKiA4Sg6AAhKDpACIoOEH6TolsvHi77FUmv/E31Glvvcjzs/XXfjjdLiD9yRjRPmeoyU3Nfv/frQqfSJuhz3kcgtCPJn0HTcpe4mA+voWu6RUvLNvrGm3Sbd5EqV3C49klNHQ2KfheL6wlVlStMzH3H9OVvqW+6yeDIS9TqVSyOx7QZt1m69keaGrfoNT9g9sp3XLnyLfqmHa6u/Z7CgkkyC64wOPSUnp67XF7+Z2ZnvkQgtGN1vcDRf0BT600mp7/EZnvA6o0/cOXqd2SJpxib/hZ1wy1cA3vs3v49AqEd+8BTxqe/xtT/FG//fcJODvLkyb/T73vNyOgT6us3GJ/+Grf7EQKhHffwYaw+/xc0t2yjb93F437IiZj+oOh3kVVeY3bmSy6v/BOmgeesrv7AJf9L6i/eZnv7D8xOvOLuw/9HQ9067sFnDLoPcPQ9xTn0ktXV7wmLcGJoe4BSfoXh4ef0ex/jGjx4K7pIusD4/HccPPwzrcabeEaf0d7/FM/AI27e+TOmvifoG67hHthDILQzOfctF82Pae64R0XZDAKhnfGJ1/QMvCAhsR/f2Bc8f/4fdHbfQSC0ky6e4urqDwwPPSU2wUud8QGFFyYJifi0X99+daLTRFOcO+9ndPI1F4rmOBbRR1nVGjGnPMiUSySl+DiT4iM1Y4zEVN/b8z7vKza3/0iFcp4jIQ5kqhWiYwZITPWRmOJDILQTnzRKkWyR0AgXOYWXyRSNk5Tm43SKj5hTQ5Qqr5KQ7CM2fpCklMOpNiHFT0HhLOExg5yMHUAgtJMpmSU9axxhuIPElFGy8ubIlkwhENoR5c2RJRonTTRJTe0GSak+amo3SEj0BkUH+YxFx8R7Ofqpf0oxxIE45/AvMTljnJNxf31FKjZxhJNxAx/NOxrmJCd/lmM/cZPfedFEYIjusT0lu2CGLtN9CkuusPfofyOSTGO27ZGcMU6P+T7KqjX6PQeI8max2PcplC0SEenignSRDtMDxNnjNLTfpVq7QZfpPhkZflq6dmlp28Fk2SX8pBuT7SHJKT66rXtUVa+wefNPlMoXMdsfkpzmo9/xEEGEm83r/4ML0kV29/4XYskMFsc+J+M8tPc+ICdngrq2u2gbb1JYOk+3+QF5eVPU1N3AZjv8Xz48/hVy1TLinGl6bfvkSCYxNO7Q1n4bk22fpFQ/PeZdmo076PUbVFavMTH/A+2dt9nd/zNZkhlM5l0iYzyY7A9JTvn7rnd/UtHNnfcoyp3EPfiUgaEXTM79jn7vS1zDz9FXXWVu4QfGx1/i878kJn2K8fFXzFz+jqnpb5ife43dsYf/0kvUTTsU503S73mKb/o1Y5Nfo225y9T0N3i9B3R3P8Dnf8HQyEucA09JODeBa+glQ4N7h6KFdip11/F4DnD2P2N48msc7qeMT33DwvxXOJz7jEy8QqrbxuLcQ1uxiHf4BSsb/4LnzYPe1PxXCIR2mrsfkpbixTv8glHfa0ZGX5JfsUGf8zH1+jXGx17RP/yMocGndFsOiIh24Rx8wuzSP+Md+5LLC98zNHhAR9ftz0N0uXoLafkKZ88MUWvYwuI6QKPforP7HkVly0iyxli89nt841+ga9zG5nrM2bNepue/4UT8MK6+x1womkWr3SRftkRy4hAa/Ra6xuvo6m6QW3oVqWwRm30fcc40tYZNtHXb1NbdQNtwE2f/I7SGa9Rq1gmLGaLHtIuhbpNO0z7VtVt09dwnSzKNq/8xF4rm0Bg2ySxaoFKzRk6mH33dNuvb/4p78Mlhf2q36O69T3nNBs6+R9SoV6nVb1Gr2yBBNINWu0Fe3iS1uk3UdVvoDVvky5aoUC3icD9Drb9Oe/c9sgvmsNn3EGX/faf2X/XDWI3hBg2N1z95HB/HQWPbHWpqVn8FsfzGRQcJig4SFB0kKDqACYoOEIKiA4Sg6AAhKDpACIoOEIKiA4Sg6AAhKDpACIoOEIKiA4SfJDosxk14nIew2Pe32hwL//jOxrBTQ8Sl+d6cOziTO0vEyY9vdz0a0ccZ8U9be409d+kv56X4EIQ4CI35+Faf9+KOcBH1kZ+n+DEt+szwB+XD4gY5HvHhNiFh9AAnkoYJOeHmeITzTZx+jkW4iHsTb/SbdqPOfHjNmLQ3fQpxcCrdz7HIPmKSRxBGDyCMdB22Fe58Zwz8nD7v/zD2M3998+FPEp2nWadx7BWS6jVytZtINOucL52nxrpHtnqDrIpVspULFDXvkCgeJ8+wgdr1kLjz42TIF1A5DpA3bpKYO0uGcpnS1ltIqlY4kzXGifQZDENPkVRcpUC7TnbNNdJKrpCvXScxb450xRL5NavkaTdQ9t4hu3wZgdBBtmYDSfUKBboN0kquUN55F0HkAKqe25Q23UBUtkS+Zo1zpYtklS2TVnwFkWoZSdUa1a590krmya6+RoZqBWnLTU4mDKIw7ZFRepnmyVdklq9yXrZIUeM2Nc6HZFcuk1O5TF7NKhnKZXIqVxAI7YTGeCht2ua8ap2k9FGOR/ZxpuAKuRULlBp3OBbmQO97RWrhPNW2XdLly+RUr5EpWyS3ZhVpxz0yZVc4FtlHUdMt5K03KKzfIqV0mdScSfQjr0jLn3p7M1Ra9yhs2CBduoBEvY64+hpF9Vvk1iyRVrKAuOzqLxBdd5N83SYlhnW03heIVMtU9t6lpOkWmsHn5Go3OXt+lOzqNUSqFSS115B33kPZeQ9Vz23kpoeozfeotO6jMu0jKl9B1nodmfEm0WlT5GvXqTTfR9m+Q5HxDjXWByjbd6iwP0Letcv5khkUHbe50LCBWLXKkYh+WuZ/R63rHqKKFfK1WyiMOwgiB6i0P0CkWqHs4i0kNSvkG65ToN2g0nlAYd119P2PKWq6QbZ6DVn7HQpbdxCVL5GeO0l29QrqvgPytOtU2B+So16nfuQ5Fxquc6Fuk9KmTXKrVqkZeEq26irxmWMkFy2gMN7kfPk62coF4jPHqfU8JSlvltr+RxyPcJJdtYp24ABR5Sp63xeoXY9JzBmnyLCOuHqNbNUSITGDaD1PKNBvIW3ZJkW6wgXNNaqse2QprhCfOY4g1IlEt4W27wGF9dvI2m4h79mjovceVZbblLTeIb927eeLDvI+mWXLpEsXCI3u+2+75semfYHQTkSSj+h4N6lF83+1flB0gBAUHSAERQcIQdEBgsP1GMHQyAuCfN68ePV/+f9CI1xnVOYgc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838200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-In a meeting held in Sofia at the end of March a Panel of Experts to decide which project to select, was formed and in May the decision in favor of the </a:t>
            </a:r>
            <a:r>
              <a:rPr lang="en-US" dirty="0" err="1" smtClean="0"/>
              <a:t>Hadrotheraphy</a:t>
            </a:r>
            <a:r>
              <a:rPr lang="en-US" dirty="0" smtClean="0"/>
              <a:t>  has been taken.</a:t>
            </a:r>
          </a:p>
          <a:p>
            <a:endParaRPr lang="en-US" dirty="0" smtClean="0"/>
          </a:p>
          <a:p>
            <a:r>
              <a:rPr lang="en-US" dirty="0" smtClean="0"/>
              <a:t>-In the next two years a Conceptual Design Report  which will be followed by a Technical Design Report will be produce .Fellowships and dedicated contracts financed by EU and IAEA will be available.</a:t>
            </a:r>
          </a:p>
          <a:p>
            <a:endParaRPr lang="en-US" dirty="0" smtClean="0"/>
          </a:p>
          <a:p>
            <a:r>
              <a:rPr lang="en-US" dirty="0" smtClean="0"/>
              <a:t>-The final destination  decision will be also taken.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2000" y="152400"/>
            <a:ext cx="1115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Follow-up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650" y="768350"/>
            <a:ext cx="73787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0" y="803275"/>
            <a:ext cx="75565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7925" y="1368425"/>
            <a:ext cx="6788150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52400" y="1828800"/>
            <a:ext cx="1087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Clinical Program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1725" y="2092325"/>
            <a:ext cx="694055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7467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47800" y="5117068"/>
            <a:ext cx="612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ositive reception by a number </a:t>
            </a:r>
            <a:r>
              <a:rPr lang="en-US" smtClean="0">
                <a:solidFill>
                  <a:schemeClr val="bg1"/>
                </a:solidFill>
              </a:rPr>
              <a:t>of organizations and institutions </a:t>
            </a:r>
            <a:endParaRPr lang="en-US" sz="22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5" name="Round Same Side Corner Rectangle 14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6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>
          <a:xfrm>
            <a:off x="2971800" y="3269159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Initiative proposed by </a:t>
            </a:r>
            <a:r>
              <a:rPr lang="en-US" sz="2200" dirty="0">
                <a:solidFill>
                  <a:schemeClr val="bg1"/>
                </a:solidFill>
              </a:rPr>
              <a:t>P</a:t>
            </a:r>
            <a:r>
              <a:rPr lang="en-US" sz="2200" dirty="0" smtClean="0">
                <a:solidFill>
                  <a:schemeClr val="bg1"/>
                </a:solidFill>
              </a:rPr>
              <a:t>rof. Herwig </a:t>
            </a:r>
            <a:r>
              <a:rPr lang="en-US" sz="2200" dirty="0" err="1" smtClean="0">
                <a:solidFill>
                  <a:schemeClr val="bg1"/>
                </a:solidFill>
              </a:rPr>
              <a:t>Schopper</a:t>
            </a:r>
            <a:r>
              <a:rPr lang="en-US" sz="2200" dirty="0" smtClean="0">
                <a:solidFill>
                  <a:schemeClr val="bg1"/>
                </a:solidFill>
              </a:rPr>
              <a:t>, former Director General of CERN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17113"/>
            <a:ext cx="1704975" cy="213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38354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C000"/>
                </a:solidFill>
              </a:rPr>
              <a:t>Joint South-East European International Institute for Sustainable Technologies (SEEIIST)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3000" dirty="0" smtClean="0">
                <a:solidFill>
                  <a:srgbClr val="FFC000"/>
                </a:solidFill>
              </a:rPr>
              <a:t> in the spirit of ‘Science for Peace’</a:t>
            </a:r>
            <a:endParaRPr lang="en-US" sz="3000" dirty="0">
              <a:solidFill>
                <a:srgbClr val="FFC000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55677" y="5509200"/>
            <a:ext cx="8432646" cy="1044000"/>
            <a:chOff x="-241760" y="5334000"/>
            <a:chExt cx="9304988" cy="115200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-241760" y="5334000"/>
              <a:ext cx="8090360" cy="1152000"/>
              <a:chOff x="746019" y="5169932"/>
              <a:chExt cx="9013961" cy="128351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019" y="5169932"/>
                <a:ext cx="1676400" cy="127117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5539" y="5169933"/>
                <a:ext cx="1498383" cy="127117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07042" y="5169932"/>
                <a:ext cx="1273288" cy="127117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3449" y="5169932"/>
                <a:ext cx="1910229" cy="127117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73175" y="5189802"/>
                <a:ext cx="1186805" cy="1263643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83058" y="5189802"/>
                <a:ext cx="1263643" cy="1263643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361" y="5345078"/>
              <a:ext cx="1190867" cy="11409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016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835025"/>
            <a:ext cx="754380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583223" y="2516189"/>
            <a:ext cx="8043497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bg-BG" altLang="bg-BG" sz="4400" dirty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en-GB" altLang="en-US" sz="4400" dirty="0" err="1">
                <a:solidFill>
                  <a:srgbClr val="FF0000"/>
                </a:solidFill>
              </a:rPr>
              <a:t>Hadron</a:t>
            </a:r>
            <a:r>
              <a:rPr lang="en-GB" altLang="en-US" sz="4400" dirty="0">
                <a:solidFill>
                  <a:srgbClr val="FF0000"/>
                </a:solidFill>
              </a:rPr>
              <a:t> therapy facility -  </a:t>
            </a:r>
          </a:p>
          <a:p>
            <a:pPr algn="ctr"/>
            <a:r>
              <a:rPr lang="en-GB" altLang="en-US" sz="4400" dirty="0">
                <a:solidFill>
                  <a:srgbClr val="FF0000"/>
                </a:solidFill>
              </a:rPr>
              <a:t>benefits for the region</a:t>
            </a:r>
          </a:p>
          <a:p>
            <a:pPr algn="ctr"/>
            <a:endParaRPr lang="en-GB" altLang="en-US" sz="4400" dirty="0">
              <a:solidFill>
                <a:srgbClr val="FF0000"/>
              </a:solidFill>
            </a:endParaRPr>
          </a:p>
          <a:p>
            <a:pPr algn="ctr"/>
            <a:r>
              <a:rPr lang="en-GB" altLang="bg-BG" sz="3600" dirty="0">
                <a:solidFill>
                  <a:srgbClr val="FF0000"/>
                </a:solidFill>
                <a:latin typeface="Arial" charset="0"/>
              </a:rPr>
              <a:t>L. </a:t>
            </a:r>
            <a:r>
              <a:rPr lang="en-GB" altLang="bg-BG" sz="3600" dirty="0" err="1">
                <a:solidFill>
                  <a:srgbClr val="FF0000"/>
                </a:solidFill>
                <a:latin typeface="Arial" charset="0"/>
              </a:rPr>
              <a:t>Litov</a:t>
            </a:r>
            <a:endParaRPr lang="en-GB" altLang="bg-BG" sz="3600" dirty="0">
              <a:solidFill>
                <a:srgbClr val="FF0000"/>
              </a:solidFill>
              <a:latin typeface="Arial" charset="0"/>
            </a:endParaRPr>
          </a:p>
          <a:p>
            <a:pPr algn="ctr"/>
            <a:r>
              <a:rPr lang="en-GB" altLang="bg-BG" sz="3600" dirty="0">
                <a:solidFill>
                  <a:srgbClr val="FF0000"/>
                </a:solidFill>
                <a:latin typeface="Arial" charset="0"/>
              </a:rPr>
              <a:t>Sofia University</a:t>
            </a:r>
            <a:endParaRPr lang="bg-BG" altLang="bg-BG" sz="3600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bg-BG" altLang="bg-BG" sz="44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260475"/>
            <a:ext cx="6819900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708" y="1295400"/>
            <a:ext cx="772721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838200"/>
            <a:ext cx="58039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4600" y="1012824"/>
            <a:ext cx="668020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400" y="1733550"/>
            <a:ext cx="70612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6325" y="2520950"/>
            <a:ext cx="69913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1260474"/>
            <a:ext cx="636270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762000"/>
            <a:ext cx="565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main objectives of the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600200"/>
            <a:ext cx="838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promote collaboration between science, technology and industry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smtClean="0">
                <a:solidFill>
                  <a:schemeClr val="bg1"/>
                </a:solidFill>
              </a:rPr>
              <a:t>but </a:t>
            </a:r>
            <a:r>
              <a:rPr lang="en-US" sz="2200" dirty="0">
                <a:solidFill>
                  <a:schemeClr val="bg1"/>
                </a:solidFill>
              </a:rPr>
              <a:t>also </a:t>
            </a:r>
            <a:r>
              <a:rPr lang="en-US" sz="2200" dirty="0" smtClean="0">
                <a:solidFill>
                  <a:schemeClr val="bg1"/>
                </a:solidFill>
              </a:rPr>
              <a:t>to provide </a:t>
            </a:r>
            <a:r>
              <a:rPr lang="en-US" sz="2200" dirty="0">
                <a:solidFill>
                  <a:schemeClr val="bg1"/>
                </a:solidFill>
              </a:rPr>
              <a:t>platforms for the development of the education of </a:t>
            </a:r>
            <a:r>
              <a:rPr lang="en-US" sz="2200" dirty="0" smtClean="0">
                <a:solidFill>
                  <a:schemeClr val="bg1"/>
                </a:solidFill>
              </a:rPr>
              <a:t>young scientists </a:t>
            </a:r>
            <a:r>
              <a:rPr lang="en-US" sz="2200" dirty="0">
                <a:solidFill>
                  <a:schemeClr val="bg1"/>
                </a:solidFill>
              </a:rPr>
              <a:t>and engineers based on knowledge and technology transfer </a:t>
            </a:r>
            <a:r>
              <a:rPr lang="en-US" sz="2200" dirty="0" smtClean="0">
                <a:solidFill>
                  <a:schemeClr val="bg1"/>
                </a:solidFill>
              </a:rPr>
              <a:t>from </a:t>
            </a:r>
            <a:r>
              <a:rPr lang="en-US" sz="2200" dirty="0">
                <a:solidFill>
                  <a:schemeClr val="bg1"/>
                </a:solidFill>
              </a:rPr>
              <a:t>European laboratories like CERN and </a:t>
            </a:r>
            <a:r>
              <a:rPr lang="en-US" sz="2200" dirty="0" smtClean="0">
                <a:solidFill>
                  <a:schemeClr val="bg1"/>
                </a:solidFill>
              </a:rPr>
              <a:t>others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860" y="3585245"/>
            <a:ext cx="8420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form a research nucleus in the region of South-East Europe by bringing people from different countries to work together </a:t>
            </a:r>
            <a:r>
              <a:rPr lang="mr-IN" sz="2200" dirty="0" smtClean="0">
                <a:solidFill>
                  <a:schemeClr val="bg1"/>
                </a:solidFill>
              </a:rPr>
              <a:t>–</a:t>
            </a:r>
            <a:r>
              <a:rPr lang="en-US" sz="2200" dirty="0" smtClean="0">
                <a:solidFill>
                  <a:schemeClr val="bg1"/>
                </a:solidFill>
              </a:rPr>
              <a:t> not only scientists and engineers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 smtClean="0">
                <a:solidFill>
                  <a:schemeClr val="bg1"/>
                </a:solidFill>
              </a:rPr>
              <a:t> but also industry and administration</a:t>
            </a:r>
            <a:endParaRPr lang="en-US" sz="22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7" name="Round Same Side Corner Rectangle 16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1" name="TextBox 10"/>
          <p:cNvSpPr txBox="1"/>
          <p:nvPr/>
        </p:nvSpPr>
        <p:spPr>
          <a:xfrm>
            <a:off x="381000" y="3080405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200" dirty="0" smtClean="0">
                <a:solidFill>
                  <a:schemeClr val="bg1"/>
                </a:solidFill>
              </a:rPr>
              <a:t>To mitigate tensions between </a:t>
            </a:r>
            <a:r>
              <a:rPr lang="en-US" sz="2200" smtClean="0">
                <a:solidFill>
                  <a:schemeClr val="bg1"/>
                </a:solidFill>
              </a:rPr>
              <a:t>countries in the region 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971" y="5562600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The goals can only be achieved with a Large Scale </a:t>
            </a:r>
            <a:r>
              <a:rPr lang="en-US" sz="2200" dirty="0">
                <a:solidFill>
                  <a:schemeClr val="bg1"/>
                </a:solidFill>
              </a:rPr>
              <a:t>F</a:t>
            </a:r>
            <a:r>
              <a:rPr lang="en-US" sz="2200" dirty="0" smtClean="0">
                <a:solidFill>
                  <a:schemeClr val="bg1"/>
                </a:solidFill>
              </a:rPr>
              <a:t>acility based on the latest technologies to enable ‘first class research’ and thereby strongly revert brain drain and assure high competitiveness  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971" y="475471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The combination of all these tasks would imply another case of the </a:t>
            </a:r>
            <a:r>
              <a:rPr lang="en-US" sz="2200" dirty="0" smtClean="0">
                <a:solidFill>
                  <a:srgbClr val="FFC000"/>
                </a:solidFill>
              </a:rPr>
              <a:t>‘CERN model’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0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2956" y="0"/>
            <a:ext cx="1021044" cy="881323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" y="1771101"/>
            <a:ext cx="5524500" cy="5086899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49" name="Picture 48" descr="C:\Photo\IRB\equip\2006\TDT-Zagre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599440"/>
            <a:ext cx="4572000" cy="2897630"/>
          </a:xfrm>
          <a:prstGeom prst="rect">
            <a:avLst/>
          </a:prstGeom>
          <a:noFill/>
          <a:ln w="28575" cmpd="sng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327" y="313112"/>
            <a:ext cx="64794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3200" dirty="0" smtClean="0">
                <a:latin typeface="Arial"/>
                <a:cs typeface="Arial"/>
              </a:rPr>
              <a:t>RBI Accelerator – access to facility</a:t>
            </a:r>
            <a:endParaRPr lang="en-GB" sz="24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" y="1411722"/>
            <a:ext cx="507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000" dirty="0" smtClean="0">
                <a:latin typeface="Arial"/>
                <a:cs typeface="Arial"/>
              </a:rPr>
              <a:t>6.0 MV Tandem Van de Graaff (1962/1987)</a:t>
            </a:r>
            <a:endParaRPr lang="en-GB" sz="2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6268" y="2199330"/>
            <a:ext cx="3017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000" dirty="0" smtClean="0">
                <a:latin typeface="Arial"/>
                <a:cs typeface="Arial"/>
              </a:rPr>
              <a:t>1.0 MV Tandetron (2005)</a:t>
            </a:r>
            <a:endParaRPr lang="en-GB" sz="2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52500"/>
            <a:ext cx="606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dirty="0" smtClean="0">
                <a:solidFill>
                  <a:srgbClr val="800000"/>
                </a:solidFill>
              </a:rPr>
              <a:t>Milko Jakšić, Ruđer Bošković Institute, Zagreb, Croatia</a:t>
            </a:r>
            <a:endParaRPr lang="en-GB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1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2956" y="0"/>
            <a:ext cx="1021044" cy="881323"/>
          </a:xfrm>
          <a:prstGeom prst="rect">
            <a:avLst/>
          </a:prstGeom>
          <a:noFill/>
        </p:spPr>
      </p:pic>
      <p:sp>
        <p:nvSpPr>
          <p:cNvPr id="8" name="Date Placeholder 2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30D1F218-4C98-AE4B-88E4-A917AB23D45A}" type="datetime10">
              <a:rPr lang="en-US" smtClean="0">
                <a:solidFill>
                  <a:srgbClr val="4F6228"/>
                </a:solidFill>
              </a:rPr>
              <a:pPr/>
              <a:t>08:49</a:t>
            </a:fld>
            <a:endParaRPr lang="en-GB" dirty="0">
              <a:solidFill>
                <a:srgbClr val="4F6228"/>
              </a:solidFill>
            </a:endParaRPr>
          </a:p>
        </p:txBody>
      </p:sp>
      <p:pic>
        <p:nvPicPr>
          <p:cNvPr id="13" name="Picture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5194" y="1655928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ular Callout 13"/>
          <p:cNvSpPr/>
          <p:nvPr/>
        </p:nvSpPr>
        <p:spPr>
          <a:xfrm>
            <a:off x="2971830" y="1285860"/>
            <a:ext cx="1857375" cy="428625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1.0 MV HVE Tandetron accelerator</a:t>
            </a:r>
          </a:p>
        </p:txBody>
      </p:sp>
      <p:sp>
        <p:nvSpPr>
          <p:cNvPr id="15" name="Rectangular Callout 14"/>
          <p:cNvSpPr/>
          <p:nvPr/>
        </p:nvSpPr>
        <p:spPr>
          <a:xfrm>
            <a:off x="6115080" y="1285860"/>
            <a:ext cx="2100258" cy="428625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6.0 MV EN Tandem Van de Graaff accelerator</a:t>
            </a:r>
          </a:p>
        </p:txBody>
      </p:sp>
      <p:pic>
        <p:nvPicPr>
          <p:cNvPr id="16" name="Picture 5" descr="C:\Photo\IRB\equip\DSCN00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2" y="360227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C:\Photo\IRB\equip\DSCN578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2" y="522901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 descr="C:\Photo\IRB\equip\2006\TOF-Zagreb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522901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 descr="C:\Users\Milko Jaksic\Pictures\Picturef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524535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Callout 1 22"/>
          <p:cNvSpPr/>
          <p:nvPr/>
        </p:nvSpPr>
        <p:spPr>
          <a:xfrm>
            <a:off x="1928794" y="5185719"/>
            <a:ext cx="785813" cy="357187"/>
          </a:xfrm>
          <a:prstGeom prst="borderCallout1">
            <a:avLst>
              <a:gd name="adj1" fmla="val -4805"/>
              <a:gd name="adj2" fmla="val 49794"/>
              <a:gd name="adj3" fmla="val -4872"/>
              <a:gd name="adj4" fmla="val 4892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IAEA beam line</a:t>
            </a:r>
          </a:p>
        </p:txBody>
      </p:sp>
      <p:sp>
        <p:nvSpPr>
          <p:cNvPr id="24" name="Line Callout 1 23"/>
          <p:cNvSpPr/>
          <p:nvPr/>
        </p:nvSpPr>
        <p:spPr>
          <a:xfrm>
            <a:off x="3714744" y="5186814"/>
            <a:ext cx="785812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TOF ERDA</a:t>
            </a:r>
          </a:p>
        </p:txBody>
      </p:sp>
      <p:pic>
        <p:nvPicPr>
          <p:cNvPr id="25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00712" y="520314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 descr="PB15356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86644" y="357187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0" descr="C:\AAA\A-Usluge\CHAMBER\slike\Copy of iba-es-1b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42" y="197100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Line Callout 1 27"/>
          <p:cNvSpPr/>
          <p:nvPr/>
        </p:nvSpPr>
        <p:spPr>
          <a:xfrm>
            <a:off x="1071538" y="1928802"/>
            <a:ext cx="785812" cy="357187"/>
          </a:xfrm>
          <a:prstGeom prst="borderCallout1">
            <a:avLst>
              <a:gd name="adj1" fmla="val 3195"/>
              <a:gd name="adj2" fmla="val 100703"/>
              <a:gd name="adj3" fmla="val 1793"/>
              <a:gd name="adj4" fmla="val 9923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PIXE/RBS</a:t>
            </a:r>
          </a:p>
        </p:txBody>
      </p:sp>
      <p:sp>
        <p:nvSpPr>
          <p:cNvPr id="29" name="Line Callout 1 28"/>
          <p:cNvSpPr/>
          <p:nvPr/>
        </p:nvSpPr>
        <p:spPr>
          <a:xfrm>
            <a:off x="99547" y="5172748"/>
            <a:ext cx="785813" cy="357188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chemeClr val="accent6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Dual-beam irradiation</a:t>
            </a:r>
          </a:p>
        </p:txBody>
      </p:sp>
      <p:sp>
        <p:nvSpPr>
          <p:cNvPr id="30" name="Line Callout 1 29"/>
          <p:cNvSpPr/>
          <p:nvPr/>
        </p:nvSpPr>
        <p:spPr>
          <a:xfrm>
            <a:off x="8058400" y="3500438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Ion microprobe</a:t>
            </a:r>
          </a:p>
        </p:txBody>
      </p:sp>
      <p:sp>
        <p:nvSpPr>
          <p:cNvPr id="31" name="Line Callout 1 30"/>
          <p:cNvSpPr/>
          <p:nvPr/>
        </p:nvSpPr>
        <p:spPr>
          <a:xfrm>
            <a:off x="8188365" y="5162043"/>
            <a:ext cx="785813" cy="357188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Nuclear reactions</a:t>
            </a:r>
          </a:p>
        </p:txBody>
      </p:sp>
      <p:sp>
        <p:nvSpPr>
          <p:cNvPr id="32" name="Line Callout 1 31"/>
          <p:cNvSpPr/>
          <p:nvPr/>
        </p:nvSpPr>
        <p:spPr>
          <a:xfrm>
            <a:off x="1071538" y="3571876"/>
            <a:ext cx="785812" cy="357187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In-air PIXE</a:t>
            </a:r>
          </a:p>
        </p:txBody>
      </p:sp>
      <p:cxnSp>
        <p:nvCxnSpPr>
          <p:cNvPr id="33" name="Straight Connector 32"/>
          <p:cNvCxnSpPr>
            <a:endCxn id="30" idx="2"/>
          </p:cNvCxnSpPr>
          <p:nvPr/>
        </p:nvCxnSpPr>
        <p:spPr>
          <a:xfrm flipV="1">
            <a:off x="7915525" y="3679825"/>
            <a:ext cx="142875" cy="10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>
            <a:stCxn id="27" idx="3"/>
          </p:cNvCxnSpPr>
          <p:nvPr/>
        </p:nvCxnSpPr>
        <p:spPr>
          <a:xfrm>
            <a:off x="1813998" y="2727006"/>
            <a:ext cx="2186498" cy="487680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/>
          <p:nvPr/>
        </p:nvCxnSpPr>
        <p:spPr>
          <a:xfrm rot="10800000" flipV="1">
            <a:off x="1795443" y="3481388"/>
            <a:ext cx="2214578" cy="1000132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V="1">
            <a:off x="1785918" y="4849822"/>
            <a:ext cx="804866" cy="3651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 flipV="1">
            <a:off x="2590755" y="3776665"/>
            <a:ext cx="2257472" cy="1071542"/>
          </a:xfrm>
          <a:prstGeom prst="bentConnector3">
            <a:avLst>
              <a:gd name="adj1" fmla="val 733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4281627" y="5607875"/>
            <a:ext cx="1000125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10800000" flipV="1">
            <a:off x="3428993" y="4133856"/>
            <a:ext cx="1543089" cy="438154"/>
          </a:xfrm>
          <a:prstGeom prst="bentConnector3">
            <a:avLst>
              <a:gd name="adj1" fmla="val 3333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5400000">
            <a:off x="4717260" y="4750606"/>
            <a:ext cx="571503" cy="357187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16200000" flipH="1">
            <a:off x="5605470" y="4838710"/>
            <a:ext cx="500066" cy="500066"/>
          </a:xfrm>
          <a:prstGeom prst="bentConnector3">
            <a:avLst>
              <a:gd name="adj1" fmla="val 1952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6200000" flipH="1">
            <a:off x="6560462" y="6274713"/>
            <a:ext cx="500063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>
            <a:off x="6081723" y="4719646"/>
            <a:ext cx="857256" cy="285752"/>
          </a:xfrm>
          <a:prstGeom prst="bentConnector3">
            <a:avLst>
              <a:gd name="adj1" fmla="val 3555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767528" y="4376744"/>
            <a:ext cx="488950" cy="387350"/>
          </a:xfrm>
          <a:prstGeom prst="bentConnector3">
            <a:avLst>
              <a:gd name="adj1" fmla="val 7926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3107521" y="4887923"/>
            <a:ext cx="642942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11" descr="C:\Photo\IRB\equip\do2004\dscn1502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00694" y="521495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Line Callout 1 46"/>
          <p:cNvSpPr/>
          <p:nvPr/>
        </p:nvSpPr>
        <p:spPr>
          <a:xfrm>
            <a:off x="6285818" y="5143512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57792"/>
              <a:gd name="adj4" fmla="val 582"/>
            </a:avLst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PIXE crystal spectrometer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6931042" y="5000636"/>
            <a:ext cx="427040" cy="2143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65327" y="313112"/>
            <a:ext cx="57494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3200" dirty="0" smtClean="0">
                <a:latin typeface="Arial"/>
                <a:cs typeface="Arial"/>
              </a:rPr>
              <a:t>RBI Accelerator facility - layout</a:t>
            </a:r>
            <a:endParaRPr lang="en-GB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7823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85800"/>
            <a:ext cx="678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Importance of the Project for the Region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812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Real international cooperation, bringing people together in the spirit   </a:t>
            </a:r>
            <a:b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of ’Science for Peace’ could contribute 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2719195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evelop the economic situation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3252595"/>
            <a:ext cx="461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mprove the standard of living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3766885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educe unemployment (</a:t>
            </a:r>
            <a:r>
              <a:rPr lang="en-US" sz="2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particular for young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people)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4253766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revert brain drain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1" y="6019800"/>
            <a:ext cx="739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These type of projects represent </a:t>
            </a:r>
            <a:r>
              <a:rPr lang="en-US" sz="2000" dirty="0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‘knowledge-based economy’</a:t>
            </a:r>
            <a:endParaRPr lang="en-US" sz="20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4" name="Round Same Side Corner Rectangle 13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5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>
          <a:xfrm>
            <a:off x="1164770" y="5222280"/>
            <a:ext cx="6607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this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would imply a certain ‘industrialization’ of the region based on sustainable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technologies</a:t>
            </a:r>
            <a:endParaRPr lang="en-US" sz="20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4478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project would be unique in the whole region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4710966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aim at excellence throughout     </a:t>
            </a:r>
          </a:p>
        </p:txBody>
      </p:sp>
    </p:spTree>
    <p:extLst>
      <p:ext uri="{BB962C8B-B14F-4D97-AF65-F5344CB8AC3E}">
        <p14:creationId xmlns:p14="http://schemas.microsoft.com/office/powerpoint/2010/main" val="97091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2948226"/>
            <a:ext cx="396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Scientific Excellence </a:t>
            </a:r>
            <a:endParaRPr lang="en-US" sz="2200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4" name="Round Same Side Corner Rectangle 13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5" name="Picture 4" descr="C:\Documents and Settings\alen.nikezic\Desktop\MUPIJU-Stari komp\Press clipping\montenegro grb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0"/>
              <a:ext cx="533400" cy="528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chemeClr val="accent2">
                  <a:lumMod val="75000"/>
                  <a:alpha val="70000"/>
                </a:schemeClr>
              </a:outerShdw>
            </a:effectLst>
          </p:spPr>
        </p:pic>
      </p:grpSp>
      <p:sp>
        <p:nvSpPr>
          <p:cNvPr id="17" name="TextBox 16"/>
          <p:cNvSpPr txBox="1"/>
          <p:nvPr/>
        </p:nvSpPr>
        <p:spPr>
          <a:xfrm>
            <a:off x="1295400" y="2236113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Science for Peace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95400" y="3634026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International Collaboration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00" y="4903113"/>
            <a:ext cx="266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  </a:t>
            </a:r>
            <a:endParaRPr lang="en-US" sz="2200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5588913"/>
            <a:ext cx="571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Transfer and Innovation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107698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Summary of the main mission of </a:t>
            </a:r>
            <a:r>
              <a:rPr lang="en-US" sz="280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SEE Project </a:t>
            </a:r>
            <a:endParaRPr lang="en-US" sz="2800" dirty="0" smtClean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95400" y="42672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Sustainable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development of society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669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14181"/>
            <a:ext cx="830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SESAME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‘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ynchrotron Light</a:t>
            </a:r>
            <a:r>
              <a:rPr lang="x-none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xperimental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cience and </a:t>
            </a:r>
            <a:b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pplications in the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iddle </a:t>
            </a:r>
            <a:r>
              <a:rPr lang="en-US" sz="23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ast’ </a:t>
            </a:r>
            <a:endParaRPr lang="en-US" sz="23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3199" y="990600"/>
            <a:ext cx="8788401" cy="2921000"/>
            <a:chOff x="203199" y="990600"/>
            <a:chExt cx="8788401" cy="2921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199" y="990600"/>
              <a:ext cx="4114800" cy="2921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7999" y="990600"/>
              <a:ext cx="4673601" cy="2921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052033" y="2996996"/>
              <a:ext cx="10936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3034BC"/>
                  </a:solidFill>
                </a:rPr>
                <a:t> </a:t>
              </a:r>
              <a:r>
                <a:rPr lang="en-US" sz="2000" dirty="0" smtClean="0">
                  <a:solidFill>
                    <a:srgbClr val="2521BC"/>
                  </a:solidFill>
                </a:rPr>
                <a:t>Jordan</a:t>
              </a:r>
              <a:endParaRPr lang="en-US" sz="2000" dirty="0">
                <a:solidFill>
                  <a:srgbClr val="2521BC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9635" y="1049961"/>
              <a:ext cx="1166064" cy="615108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2"/>
          <a:stretch/>
        </p:blipFill>
        <p:spPr>
          <a:xfrm>
            <a:off x="203200" y="3911600"/>
            <a:ext cx="3901263" cy="2600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0" y="4572000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uilt in Jordan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unifies nine member states of different political systems and religions in the Middle East: 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Bahr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Cyprus, Egypt, I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rael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Iran, Jordan, Pakistan, </a:t>
            </a:r>
            <a:r>
              <a:rPr lang="en-US" dirty="0" err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Palesti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US" dirty="0" err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ian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Authority</a:t>
            </a:r>
            <a:r>
              <a:rPr lang="x-none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Turkey; has achieved all of the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to peacefully work together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1" y="3962400"/>
            <a:ext cx="48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success of such an initiative is being demonstrated by the SESAME project:</a:t>
            </a:r>
            <a:endParaRPr lang="en-US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1" y="6096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first President of Council </a:t>
            </a:r>
            <a:r>
              <a:rPr lang="en-US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of SESAME</a:t>
            </a:r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r>
              <a:rPr lang="en-US" dirty="0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Prof. Herwig </a:t>
            </a:r>
            <a:r>
              <a:rPr lang="en-US" dirty="0" err="1" smtClean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Schopper</a:t>
            </a:r>
            <a:endParaRPr lang="en-US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707125"/>
            <a:ext cx="9144000" cy="5400600"/>
          </a:xfrm>
          <a:prstGeom prst="rect">
            <a:avLst/>
          </a:prstGeom>
          <a:solidFill>
            <a:srgbClr val="131F50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7502" y="3923253"/>
          <a:ext cx="8712970" cy="91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7"/>
                <a:gridCol w="310122"/>
                <a:gridCol w="561175"/>
                <a:gridCol w="679317"/>
                <a:gridCol w="945135"/>
                <a:gridCol w="826994"/>
                <a:gridCol w="1004208"/>
                <a:gridCol w="900831"/>
                <a:gridCol w="871297"/>
                <a:gridCol w="871297"/>
                <a:gridCol w="871297"/>
              </a:tblGrid>
              <a:tr h="36403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252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474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August</a:t>
                      </a:r>
                      <a:endParaRPr lang="en-US" sz="13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Septemb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November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Decemb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February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1295400" y="483647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4921" y="5355807"/>
            <a:ext cx="1845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6480" y="4926865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92D050"/>
                </a:solidFill>
              </a:rPr>
              <a:t>Editori</a:t>
            </a:r>
            <a:r>
              <a:rPr lang="en-US" sz="1600" dirty="0" smtClean="0">
                <a:solidFill>
                  <a:srgbClr val="92D050"/>
                </a:solidFill>
              </a:rPr>
              <a:t> committees work on Concept Studies 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47246" y="5354130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in Podgorica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33613" y="4843787"/>
            <a:ext cx="1714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Scientific Forum</a:t>
            </a:r>
          </a:p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ICTP, Trieste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107120" y="5010224"/>
            <a:ext cx="936104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7820" y="0"/>
            <a:ext cx="8285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C000"/>
                </a:solidFill>
              </a:rPr>
              <a:t>The first preparatory steps during 2017 towards the      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3000" dirty="0" smtClean="0">
                <a:solidFill>
                  <a:srgbClr val="FFC000"/>
                </a:solidFill>
              </a:rPr>
              <a:t>                  realization of a SEE Project  </a:t>
            </a:r>
            <a:endParaRPr lang="en-US" sz="3000" dirty="0">
              <a:solidFill>
                <a:srgbClr val="FFC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613" y="4870752"/>
            <a:ext cx="1500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T</a:t>
            </a:r>
            <a:r>
              <a:rPr lang="en-US" sz="1600" dirty="0" smtClean="0">
                <a:solidFill>
                  <a:srgbClr val="FFC000"/>
                </a:solidFill>
              </a:rPr>
              <a:t>wo international committees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experts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for each of the two project options formed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8993" y="429931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July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078823" y="5373534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Editor committee  meeting at CERN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07501" y="990600"/>
          <a:ext cx="1290017" cy="893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017"/>
              </a:tblGrid>
              <a:tr h="3525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52762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November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7850" y="1905000"/>
            <a:ext cx="1552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WAAS meeting, Dubrovnik,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proposal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H. </a:t>
            </a:r>
            <a:r>
              <a:rPr lang="en-US" sz="1600" dirty="0" err="1" smtClean="0">
                <a:solidFill>
                  <a:schemeClr val="bg1"/>
                </a:solidFill>
              </a:rPr>
              <a:t>Schopper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for a joint SEE International</a:t>
            </a:r>
          </a:p>
          <a:p>
            <a:r>
              <a:rPr lang="en-US" sz="1600" dirty="0">
                <a:solidFill>
                  <a:schemeClr val="bg1"/>
                </a:solidFill>
              </a:rPr>
              <a:t>I</a:t>
            </a:r>
            <a:r>
              <a:rPr lang="en-US" sz="1600" dirty="0" smtClean="0">
                <a:solidFill>
                  <a:schemeClr val="bg1"/>
                </a:solidFill>
              </a:rPr>
              <a:t>nstitute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47800" y="1935959"/>
            <a:ext cx="1765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Official support by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the Government of Montenegro</a:t>
            </a: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1524000" y="1004126"/>
          <a:ext cx="7561424" cy="887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178"/>
                <a:gridCol w="945178"/>
                <a:gridCol w="945178"/>
                <a:gridCol w="945178"/>
                <a:gridCol w="945178"/>
                <a:gridCol w="906854"/>
                <a:gridCol w="983502"/>
                <a:gridCol w="945178"/>
              </a:tblGrid>
              <a:tr h="34881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</a:tr>
              <a:tr h="5220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April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July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August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September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</a:t>
                      </a:r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499548" y="1935959"/>
            <a:ext cx="2520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Visit of all Science/</a:t>
            </a:r>
            <a:r>
              <a:rPr lang="en-US" sz="1600" dirty="0" err="1" smtClean="0">
                <a:solidFill>
                  <a:schemeClr val="bg1"/>
                </a:solidFill>
              </a:rPr>
              <a:t>Corresp</a:t>
            </a:r>
            <a:r>
              <a:rPr lang="en-US" sz="1600" dirty="0" smtClean="0">
                <a:solidFill>
                  <a:schemeClr val="bg1"/>
                </a:solidFill>
              </a:rPr>
              <a:t>. Ministers of the region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83708" y="1912203"/>
            <a:ext cx="1241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First </a:t>
            </a:r>
            <a:r>
              <a:rPr lang="en-US" sz="1600" smtClean="0">
                <a:solidFill>
                  <a:schemeClr val="bg1"/>
                </a:solidFill>
              </a:rPr>
              <a:t>joint discussion</a:t>
            </a:r>
            <a:r>
              <a:rPr lang="en-US" sz="16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Budva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6829" y="1898615"/>
            <a:ext cx="1253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Ministerial meeting at CERN </a:t>
            </a:r>
            <a:r>
              <a:rPr lang="mr-IN" sz="1600" dirty="0" smtClean="0">
                <a:solidFill>
                  <a:srgbClr val="FFC000"/>
                </a:solidFill>
              </a:rPr>
              <a:t>–</a:t>
            </a:r>
            <a:r>
              <a:rPr lang="en-US" sz="1600" dirty="0" smtClean="0">
                <a:solidFill>
                  <a:srgbClr val="FFC000"/>
                </a:solidFill>
              </a:rPr>
              <a:t> Signature of Declaration 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of Intent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49318" y="2557899"/>
            <a:ext cx="231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to the EC, incl. Commissioner C. Moedas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05600" y="2732782"/>
            <a:ext cx="1421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Initiative presented to the IAEA, incl. DG Y. Amano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4191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34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06987" y="5958309"/>
            <a:ext cx="212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Executive Summary</a:t>
            </a:r>
          </a:p>
          <a:p>
            <a:r>
              <a:rPr lang="en-US" sz="1600" dirty="0">
                <a:solidFill>
                  <a:schemeClr val="bg1"/>
                </a:solidFill>
              </a:rPr>
              <a:t>o</a:t>
            </a:r>
            <a:r>
              <a:rPr lang="en-US" sz="1600" dirty="0" smtClean="0">
                <a:solidFill>
                  <a:schemeClr val="bg1"/>
                </a:solidFill>
              </a:rPr>
              <a:t>f the results prepared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982218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Political  steps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000" y="6178224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Scientific  steps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1295400"/>
            <a:ext cx="3289200" cy="118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37790" y="1352490"/>
            <a:ext cx="33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2D050"/>
                </a:solidFill>
              </a:rPr>
              <a:t>Signed a Declaration of Intent</a:t>
            </a:r>
            <a:endParaRPr lang="en-US" sz="2000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7788" y="1733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Agreed ‘ad referendum’</a:t>
            </a:r>
            <a:endParaRPr lang="en-US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51171" y="64008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"/>
            <a:ext cx="8748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       </a:t>
            </a:r>
            <a:r>
              <a:rPr lang="en-US" sz="2800" dirty="0" smtClean="0">
                <a:solidFill>
                  <a:srgbClr val="FFC000"/>
                </a:solidFill>
              </a:rPr>
              <a:t>Candidate </a:t>
            </a:r>
            <a:r>
              <a:rPr lang="en-US" sz="2800" dirty="0">
                <a:solidFill>
                  <a:srgbClr val="FFC000"/>
                </a:solidFill>
              </a:rPr>
              <a:t>M</a:t>
            </a:r>
            <a:r>
              <a:rPr lang="en-US" sz="2800" dirty="0" smtClean="0">
                <a:solidFill>
                  <a:srgbClr val="FFC000"/>
                </a:solidFill>
              </a:rPr>
              <a:t>embers </a:t>
            </a:r>
            <a:r>
              <a:rPr lang="en-US" sz="2800" dirty="0" smtClean="0">
                <a:solidFill>
                  <a:schemeClr val="bg1"/>
                </a:solidFill>
              </a:rPr>
              <a:t>for the South-East European 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       International Institute for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Sustainable Technologies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39" y="1412557"/>
            <a:ext cx="31369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Albania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1241" y="4988891"/>
            <a:ext cx="2362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Montenegro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1" y="2908189"/>
            <a:ext cx="3094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Republic of Croatia</a:t>
            </a:r>
            <a:endParaRPr lang="en-US" sz="2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2241" y="3997593"/>
            <a:ext cx="29930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Kosovo</a:t>
            </a:r>
            <a:r>
              <a:rPr lang="en-US" sz="2600" baseline="30000" dirty="0" smtClean="0">
                <a:solidFill>
                  <a:srgbClr val="92D050"/>
                </a:solidFill>
              </a:rPr>
              <a:t>*</a:t>
            </a:r>
            <a:endParaRPr lang="en-US" sz="2600" baseline="30000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6786" y="5476354"/>
            <a:ext cx="27803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Serbia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2537" y="5984557"/>
            <a:ext cx="32303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Slovenia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4528" y="3500818"/>
            <a:ext cx="2847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Hellenic Republic</a:t>
            </a:r>
            <a:endParaRPr lang="en-US" sz="2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4973" y="4496448"/>
            <a:ext cx="28248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FYR of Macedonia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751" y="1923303"/>
            <a:ext cx="3429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Bosnia and Herzegovina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3339" y="2415746"/>
            <a:ext cx="312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92D050"/>
                </a:solidFill>
              </a:rPr>
              <a:t>Republic of Bulgaria</a:t>
            </a:r>
            <a:endParaRPr lang="en-US" sz="2600" dirty="0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14" y="6111875"/>
            <a:ext cx="3779586" cy="593725"/>
          </a:xfrm>
        </p:spPr>
        <p:txBody>
          <a:bodyPr/>
          <a:lstStyle/>
          <a:p>
            <a:pPr algn="l"/>
            <a:r>
              <a:rPr lang="en-GB" sz="1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 This designation is without prejudice to positions on status and is in line with UNSC 1244/1999 and the ICJ option on the Kosovo Declaration of Independence</a:t>
            </a:r>
            <a:endParaRPr lang="en-US" sz="1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806" y="2549267"/>
            <a:ext cx="2461873" cy="2974764"/>
          </a:xfrm>
          <a:prstGeom prst="rect">
            <a:avLst/>
          </a:prstGeom>
          <a:ln w="38100">
            <a:solidFill>
              <a:srgbClr val="000660"/>
            </a:solidFill>
          </a:ln>
        </p:spPr>
      </p:pic>
      <p:sp>
        <p:nvSpPr>
          <p:cNvPr id="6" name="Oval 5"/>
          <p:cNvSpPr/>
          <p:nvPr/>
        </p:nvSpPr>
        <p:spPr>
          <a:xfrm>
            <a:off x="7620000" y="4175075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12000" y="4572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364528" y="424381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0" y="3831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09121" y="340416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51281" y="3885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05600" y="3276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893000" y="4419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350200" y="41592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816800" y="4845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419600" y="2114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Observer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9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6079</TotalTime>
  <Words>1706</Words>
  <Application>Microsoft Macintosh PowerPoint</Application>
  <PresentationFormat>On-screen Show (4:3)</PresentationFormat>
  <Paragraphs>283</Paragraphs>
  <Slides>43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Acknowledgments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Kabinet Ministarstva nauke</dc:creator>
  <cp:lastModifiedBy>Bar Fam</cp:lastModifiedBy>
  <cp:revision>812</cp:revision>
  <cp:lastPrinted>2018-01-24T22:22:50Z</cp:lastPrinted>
  <dcterms:created xsi:type="dcterms:W3CDTF">2017-03-09T12:18:38Z</dcterms:created>
  <dcterms:modified xsi:type="dcterms:W3CDTF">2018-06-07T05:50:25Z</dcterms:modified>
</cp:coreProperties>
</file>