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59" r:id="rId6"/>
    <p:sldId id="270" r:id="rId7"/>
    <p:sldId id="262" r:id="rId8"/>
    <p:sldId id="260" r:id="rId9"/>
    <p:sldId id="261" r:id="rId10"/>
    <p:sldId id="263" r:id="rId11"/>
    <p:sldId id="269" r:id="rId12"/>
    <p:sldId id="264" r:id="rId13"/>
    <p:sldId id="266" r:id="rId1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8E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386CA-9847-4BCB-BA50-00E8633D6409}" type="datetimeFigureOut">
              <a:rPr lang="el-GR" smtClean="0"/>
              <a:t>29/3/2024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A9F95-6605-4384-9CAE-95AB8729F2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0585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E97E-0A07-4693-B4F2-5E45DFC174D1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410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35B9-269E-431D-9ECB-9101369AD0AB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103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E843-86AD-43C7-B3E6-CFB5C12CAB13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856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7A30-9EF8-400E-A83F-819D9030FEB6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629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6391-B536-48E0-8F77-E944EA083B2D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123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6326-75C5-406F-894C-CFF7D92DE856}" type="datetime5">
              <a:rPr lang="en-US" smtClean="0"/>
              <a:t>29-Mar-24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91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B1EB-34D9-414F-8F65-3AFF9F4CA231}" type="datetime5">
              <a:rPr lang="en-US" smtClean="0"/>
              <a:t>29-Mar-24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342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1859-D79E-4DC1-ABC0-F16F9B9B20D1}" type="datetime5">
              <a:rPr lang="en-US" smtClean="0"/>
              <a:t>29-Mar-24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547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4774-0F4F-436A-BB60-B2F67B5A2AB7}" type="datetime5">
              <a:rPr lang="en-US" smtClean="0"/>
              <a:t>29-Mar-24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46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CC6D-5AED-45EE-90A6-670849A6B464}" type="datetime5">
              <a:rPr lang="en-US" smtClean="0"/>
              <a:t>29-Mar-24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771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A5D6-3134-4938-A7FC-BEE884B7AAD7}" type="datetime5">
              <a:rPr lang="en-US" smtClean="0"/>
              <a:t>29-Mar-24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23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1E6CC-58E5-4AF9-810A-C5B67025060E}" type="datetime5">
              <a:rPr lang="en-US" smtClean="0"/>
              <a:t>29-Mar-24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6BAAD-D6B2-4A4B-A6E5-9A8DC8B1299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869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0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C3AC4FB-87DA-4526-AB03-2B5B206A7A66}"/>
              </a:ext>
            </a:extLst>
          </p:cNvPr>
          <p:cNvSpPr>
            <a:spLocks noChangeAspect="1"/>
          </p:cNvSpPr>
          <p:nvPr/>
        </p:nvSpPr>
        <p:spPr>
          <a:xfrm>
            <a:off x="295256" y="156978"/>
            <a:ext cx="1382699" cy="1361023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3231E9-69A2-40A5-8B4A-36FCD645843B}"/>
              </a:ext>
            </a:extLst>
          </p:cNvPr>
          <p:cNvSpPr txBox="1"/>
          <p:nvPr/>
        </p:nvSpPr>
        <p:spPr>
          <a:xfrm>
            <a:off x="1677955" y="372687"/>
            <a:ext cx="3596840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National Technical University of Athens</a:t>
            </a: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School of Applied Sciences</a:t>
            </a: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Department of Physics</a:t>
            </a:r>
          </a:p>
          <a:p>
            <a:r>
              <a:rPr lang="en-US" sz="1600" b="1" dirty="0"/>
              <a:t>www.ntua.gr</a:t>
            </a:r>
            <a:endParaRPr lang="en-GB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9C74C-6B55-4788-94EF-72B3E3655BA5}"/>
              </a:ext>
            </a:extLst>
          </p:cNvPr>
          <p:cNvSpPr txBox="1"/>
          <p:nvPr/>
        </p:nvSpPr>
        <p:spPr>
          <a:xfrm>
            <a:off x="7517175" y="384132"/>
            <a:ext cx="299380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N.C.S.R. “</a:t>
            </a:r>
            <a:r>
              <a:rPr lang="en-US" sz="1600" b="1" dirty="0" err="1"/>
              <a:t>Demokritos</a:t>
            </a:r>
            <a:r>
              <a:rPr lang="en-US" sz="1600" b="1" dirty="0"/>
              <a:t>”</a:t>
            </a: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Nuclear and Particle Physics Institute</a:t>
            </a: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Tandem Accelerator Laboratory</a:t>
            </a:r>
          </a:p>
          <a:p>
            <a:r>
              <a:rPr lang="en-US" sz="1600" b="1" dirty="0"/>
              <a:t>tandem.inp.demokritos.gr</a:t>
            </a:r>
            <a:endParaRPr lang="en-GB" sz="16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443B49A-BFBA-414D-BA1C-2EC0116077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608" y="89051"/>
            <a:ext cx="1455759" cy="1330076"/>
          </a:xfrm>
          <a:prstGeom prst="rect">
            <a:avLst/>
          </a:prstGeom>
          <a:solidFill>
            <a:srgbClr val="ECE7F1"/>
          </a:solidFill>
          <a:ln>
            <a:noFill/>
          </a:ln>
        </p:spPr>
      </p:pic>
      <p:sp>
        <p:nvSpPr>
          <p:cNvPr id="18" name="Rectangle 17"/>
          <p:cNvSpPr/>
          <p:nvPr/>
        </p:nvSpPr>
        <p:spPr>
          <a:xfrm>
            <a:off x="1912728" y="2997192"/>
            <a:ext cx="8432801" cy="114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 of the new </a:t>
            </a:r>
            <a:r>
              <a:rPr lang="en-US" sz="32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ToF</a:t>
            </a: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ERDA experimental setup at N.C.S.R. “</a:t>
            </a:r>
            <a:r>
              <a:rPr lang="en-US" sz="32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Demokritos</a:t>
            </a: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l-GR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32248" y="5226132"/>
            <a:ext cx="2138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Ziagkova Anastasia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B5FF-06E2-4E24-A19D-5E7ED6988208}" type="datetime5">
              <a:rPr lang="en-US" smtClean="0"/>
              <a:t>29-Mar-24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859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 err="1"/>
              <a:t>ToF</a:t>
            </a:r>
            <a:r>
              <a:rPr lang="en-GB" sz="3600" b="1" dirty="0"/>
              <a:t>-ERDA analysis</a:t>
            </a:r>
            <a:endParaRPr lang="el-GR" sz="360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4236" y="864471"/>
            <a:ext cx="9024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For the analysis of the coincidence spectra </a:t>
            </a:r>
            <a:r>
              <a:rPr lang="en-GB" sz="2000" dirty="0" err="1"/>
              <a:t>Potku</a:t>
            </a:r>
            <a:r>
              <a:rPr lang="en-GB" sz="2000" dirty="0"/>
              <a:t> software is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Open source analysis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Description of TOF-ERDA setup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Determination of the elemental composition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Creates depth profiles from TOF – ERDA measurements based on stopping force values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Returns the sample composition as relative or absolute concentrations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143" y="3194315"/>
            <a:ext cx="6188914" cy="321667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10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7880-89C0-4207-9A05-125D9F3BC59E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85248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 err="1"/>
              <a:t>ToF</a:t>
            </a:r>
            <a:r>
              <a:rPr lang="en-GB" sz="3600" b="1" dirty="0"/>
              <a:t>-ERDA measurement in RBI </a:t>
            </a:r>
            <a:endParaRPr lang="el-GR" sz="3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203633"/>
              </p:ext>
            </p:extLst>
          </p:nvPr>
        </p:nvGraphicFramePr>
        <p:xfrm>
          <a:off x="4512783" y="2995588"/>
          <a:ext cx="3756316" cy="2843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12783" y="2995588"/>
                        <a:ext cx="3756316" cy="2843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530151"/>
              </p:ext>
            </p:extLst>
          </p:nvPr>
        </p:nvGraphicFramePr>
        <p:xfrm>
          <a:off x="8185925" y="2995588"/>
          <a:ext cx="3857664" cy="2951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85925" y="2995588"/>
                        <a:ext cx="3857664" cy="2951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932" y="1343134"/>
            <a:ext cx="11971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Measurement of 7 </a:t>
            </a:r>
            <a:r>
              <a:rPr lang="en-GB" dirty="0" err="1"/>
              <a:t>ZnO</a:t>
            </a:r>
            <a:r>
              <a:rPr lang="en-GB" dirty="0"/>
              <a:t> samples used as wide-bandgap semiconductors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measurement took place detection of Lithium at </a:t>
            </a:r>
            <a:r>
              <a:rPr lang="en-GB" dirty="0" err="1"/>
              <a:t>Ruđer</a:t>
            </a:r>
            <a:r>
              <a:rPr lang="en-GB" dirty="0"/>
              <a:t> </a:t>
            </a:r>
            <a:r>
              <a:rPr lang="en-GB" dirty="0" err="1"/>
              <a:t>Bošković</a:t>
            </a:r>
            <a:r>
              <a:rPr lang="en-GB" dirty="0"/>
              <a:t> Institute</a:t>
            </a:r>
            <a:r>
              <a:rPr lang="en-GB" i="1" dirty="0"/>
              <a:t> </a:t>
            </a:r>
            <a:r>
              <a:rPr lang="en-GB" dirty="0"/>
              <a:t>(RBI) in Zagreb detection of Lithium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Setup similar to the one at N.C.S.R “</a:t>
            </a:r>
            <a:r>
              <a:rPr lang="en-GB" dirty="0" err="1"/>
              <a:t>Demokritos</a:t>
            </a:r>
            <a:r>
              <a:rPr lang="en-GB" dirty="0"/>
              <a:t>” – different energy detector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/>
              <a:t>23 MeV Iodine beam on a </a:t>
            </a:r>
            <a:r>
              <a:rPr lang="en-GB" dirty="0" err="1"/>
              <a:t>ZnO</a:t>
            </a:r>
            <a:r>
              <a:rPr lang="en-GB" dirty="0"/>
              <a:t> target for the detection of lithium  </a:t>
            </a:r>
            <a:endParaRPr lang="el-GR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0279" y="3269248"/>
            <a:ext cx="4093430" cy="2399717"/>
            <a:chOff x="182768" y="3463001"/>
            <a:chExt cx="4093430" cy="2399717"/>
          </a:xfrm>
        </p:grpSpPr>
        <p:grpSp>
          <p:nvGrpSpPr>
            <p:cNvPr id="12" name="Group 11"/>
            <p:cNvGrpSpPr/>
            <p:nvPr/>
          </p:nvGrpSpPr>
          <p:grpSpPr>
            <a:xfrm>
              <a:off x="182768" y="3463001"/>
              <a:ext cx="4093430" cy="2399717"/>
              <a:chOff x="264737" y="35073453"/>
              <a:chExt cx="7625491" cy="543311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64737" y="35073453"/>
                <a:ext cx="7625491" cy="5433116"/>
                <a:chOff x="8894782" y="30479574"/>
                <a:chExt cx="8194164" cy="5756094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9335623" y="30479574"/>
                  <a:ext cx="7753323" cy="5422216"/>
                  <a:chOff x="2983391" y="33141566"/>
                  <a:chExt cx="12787708" cy="6067169"/>
                </a:xfrm>
              </p:grpSpPr>
              <p:pic>
                <p:nvPicPr>
                  <p:cNvPr id="25" name="Picture 24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2983391" y="33236560"/>
                    <a:ext cx="11620503" cy="5972175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4542374" y="33141566"/>
                    <a:ext cx="1228725" cy="570547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" name="TextBox 22"/>
                <p:cNvSpPr txBox="1"/>
                <p:nvPr/>
              </p:nvSpPr>
              <p:spPr>
                <a:xfrm rot="16200000">
                  <a:off x="8083835" y="33985360"/>
                  <a:ext cx="1994844" cy="3729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 (Channel)</a:t>
                  </a:r>
                  <a:endParaRPr lang="el-GR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1017494" y="35876862"/>
                  <a:ext cx="2690963" cy="3588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Time of flight (channel)</a:t>
                  </a:r>
                  <a:endParaRPr lang="el-GR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3943356" y="35603176"/>
                <a:ext cx="1842153" cy="3694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Scattered Iodine </a:t>
                </a:r>
                <a:endParaRPr lang="el-GR" b="1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>
                <a:off x="5256824" y="36538558"/>
                <a:ext cx="1281540" cy="1081877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2998342" y="36167350"/>
                <a:ext cx="429233" cy="3694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Zn</a:t>
                </a:r>
                <a:endParaRPr lang="el-GR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414965" y="37633751"/>
                <a:ext cx="431964" cy="8361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O</a:t>
                </a:r>
                <a:endParaRPr lang="el-GR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074818" y="38887706"/>
                <a:ext cx="568489" cy="8361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H</a:t>
                </a:r>
                <a:endParaRPr lang="el-GR" b="1" dirty="0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1767840" y="4257040"/>
              <a:ext cx="894080" cy="863600"/>
            </a:xfrm>
            <a:custGeom>
              <a:avLst/>
              <a:gdLst>
                <a:gd name="connsiteX0" fmla="*/ 81280 w 894080"/>
                <a:gd name="connsiteY0" fmla="*/ 91440 h 863600"/>
                <a:gd name="connsiteX1" fmla="*/ 223520 w 894080"/>
                <a:gd name="connsiteY1" fmla="*/ 416560 h 863600"/>
                <a:gd name="connsiteX2" fmla="*/ 467360 w 894080"/>
                <a:gd name="connsiteY2" fmla="*/ 640080 h 863600"/>
                <a:gd name="connsiteX3" fmla="*/ 640080 w 894080"/>
                <a:gd name="connsiteY3" fmla="*/ 762000 h 863600"/>
                <a:gd name="connsiteX4" fmla="*/ 812800 w 894080"/>
                <a:gd name="connsiteY4" fmla="*/ 863600 h 863600"/>
                <a:gd name="connsiteX5" fmla="*/ 894080 w 894080"/>
                <a:gd name="connsiteY5" fmla="*/ 741680 h 863600"/>
                <a:gd name="connsiteX6" fmla="*/ 629920 w 894080"/>
                <a:gd name="connsiteY6" fmla="*/ 589280 h 863600"/>
                <a:gd name="connsiteX7" fmla="*/ 426720 w 894080"/>
                <a:gd name="connsiteY7" fmla="*/ 345440 h 863600"/>
                <a:gd name="connsiteX8" fmla="*/ 193040 w 894080"/>
                <a:gd name="connsiteY8" fmla="*/ 81280 h 863600"/>
                <a:gd name="connsiteX9" fmla="*/ 182880 w 894080"/>
                <a:gd name="connsiteY9" fmla="*/ 0 h 863600"/>
                <a:gd name="connsiteX10" fmla="*/ 0 w 894080"/>
                <a:gd name="connsiteY10" fmla="*/ 40640 h 863600"/>
                <a:gd name="connsiteX11" fmla="*/ 81280 w 894080"/>
                <a:gd name="connsiteY11" fmla="*/ 9144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080" h="863600">
                  <a:moveTo>
                    <a:pt x="81280" y="91440"/>
                  </a:moveTo>
                  <a:lnTo>
                    <a:pt x="223520" y="416560"/>
                  </a:lnTo>
                  <a:lnTo>
                    <a:pt x="467360" y="640080"/>
                  </a:lnTo>
                  <a:lnTo>
                    <a:pt x="640080" y="762000"/>
                  </a:lnTo>
                  <a:lnTo>
                    <a:pt x="812800" y="863600"/>
                  </a:lnTo>
                  <a:lnTo>
                    <a:pt x="894080" y="741680"/>
                  </a:lnTo>
                  <a:lnTo>
                    <a:pt x="629920" y="589280"/>
                  </a:lnTo>
                  <a:lnTo>
                    <a:pt x="426720" y="345440"/>
                  </a:lnTo>
                  <a:lnTo>
                    <a:pt x="193040" y="81280"/>
                  </a:lnTo>
                  <a:lnTo>
                    <a:pt x="182880" y="0"/>
                  </a:lnTo>
                  <a:lnTo>
                    <a:pt x="0" y="40640"/>
                  </a:lnTo>
                  <a:lnTo>
                    <a:pt x="81280" y="91440"/>
                  </a:lnTo>
                  <a:close/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544320" y="4917440"/>
              <a:ext cx="894080" cy="477520"/>
            </a:xfrm>
            <a:custGeom>
              <a:avLst/>
              <a:gdLst>
                <a:gd name="connsiteX0" fmla="*/ 10160 w 894080"/>
                <a:gd name="connsiteY0" fmla="*/ 0 h 477520"/>
                <a:gd name="connsiteX1" fmla="*/ 213360 w 894080"/>
                <a:gd name="connsiteY1" fmla="*/ 152400 h 477520"/>
                <a:gd name="connsiteX2" fmla="*/ 406400 w 894080"/>
                <a:gd name="connsiteY2" fmla="*/ 284480 h 477520"/>
                <a:gd name="connsiteX3" fmla="*/ 640080 w 894080"/>
                <a:gd name="connsiteY3" fmla="*/ 355600 h 477520"/>
                <a:gd name="connsiteX4" fmla="*/ 873760 w 894080"/>
                <a:gd name="connsiteY4" fmla="*/ 426720 h 477520"/>
                <a:gd name="connsiteX5" fmla="*/ 894080 w 894080"/>
                <a:gd name="connsiteY5" fmla="*/ 477520 h 477520"/>
                <a:gd name="connsiteX6" fmla="*/ 619760 w 894080"/>
                <a:gd name="connsiteY6" fmla="*/ 436880 h 477520"/>
                <a:gd name="connsiteX7" fmla="*/ 254000 w 894080"/>
                <a:gd name="connsiteY7" fmla="*/ 304800 h 477520"/>
                <a:gd name="connsiteX8" fmla="*/ 0 w 894080"/>
                <a:gd name="connsiteY8" fmla="*/ 111760 h 477520"/>
                <a:gd name="connsiteX9" fmla="*/ 10160 w 894080"/>
                <a:gd name="connsiteY9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4080" h="477520">
                  <a:moveTo>
                    <a:pt x="10160" y="0"/>
                  </a:moveTo>
                  <a:lnTo>
                    <a:pt x="213360" y="152400"/>
                  </a:lnTo>
                  <a:lnTo>
                    <a:pt x="406400" y="284480"/>
                  </a:lnTo>
                  <a:lnTo>
                    <a:pt x="640080" y="355600"/>
                  </a:lnTo>
                  <a:lnTo>
                    <a:pt x="873760" y="426720"/>
                  </a:lnTo>
                  <a:lnTo>
                    <a:pt x="894080" y="477520"/>
                  </a:lnTo>
                  <a:lnTo>
                    <a:pt x="619760" y="436880"/>
                  </a:lnTo>
                  <a:lnTo>
                    <a:pt x="254000" y="304800"/>
                  </a:lnTo>
                  <a:lnTo>
                    <a:pt x="0" y="111760"/>
                  </a:lnTo>
                  <a:lnTo>
                    <a:pt x="10160" y="0"/>
                  </a:lnTo>
                  <a:close/>
                </a:path>
              </a:pathLst>
            </a:cu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20800" y="5394960"/>
              <a:ext cx="619760" cy="132080"/>
            </a:xfrm>
            <a:custGeom>
              <a:avLst/>
              <a:gdLst>
                <a:gd name="connsiteX0" fmla="*/ 111760 w 619760"/>
                <a:gd name="connsiteY0" fmla="*/ 0 h 132080"/>
                <a:gd name="connsiteX1" fmla="*/ 386080 w 619760"/>
                <a:gd name="connsiteY1" fmla="*/ 20320 h 132080"/>
                <a:gd name="connsiteX2" fmla="*/ 619760 w 619760"/>
                <a:gd name="connsiteY2" fmla="*/ 60960 h 132080"/>
                <a:gd name="connsiteX3" fmla="*/ 619760 w 619760"/>
                <a:gd name="connsiteY3" fmla="*/ 60960 h 132080"/>
                <a:gd name="connsiteX4" fmla="*/ 508000 w 619760"/>
                <a:gd name="connsiteY4" fmla="*/ 132080 h 132080"/>
                <a:gd name="connsiteX5" fmla="*/ 172720 w 619760"/>
                <a:gd name="connsiteY5" fmla="*/ 81280 h 132080"/>
                <a:gd name="connsiteX6" fmla="*/ 0 w 619760"/>
                <a:gd name="connsiteY6" fmla="*/ 40640 h 132080"/>
                <a:gd name="connsiteX7" fmla="*/ 111760 w 619760"/>
                <a:gd name="connsiteY7" fmla="*/ 0 h 13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760" h="132080">
                  <a:moveTo>
                    <a:pt x="111760" y="0"/>
                  </a:moveTo>
                  <a:lnTo>
                    <a:pt x="386080" y="20320"/>
                  </a:lnTo>
                  <a:lnTo>
                    <a:pt x="619760" y="60960"/>
                  </a:lnTo>
                  <a:lnTo>
                    <a:pt x="619760" y="60960"/>
                  </a:lnTo>
                  <a:lnTo>
                    <a:pt x="508000" y="132080"/>
                  </a:lnTo>
                  <a:lnTo>
                    <a:pt x="172720" y="81280"/>
                  </a:lnTo>
                  <a:lnTo>
                    <a:pt x="0" y="40640"/>
                  </a:lnTo>
                  <a:lnTo>
                    <a:pt x="111760" y="0"/>
                  </a:lnTo>
                  <a:close/>
                </a:path>
              </a:pathLst>
            </a:cu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11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6FE-642D-4849-9015-3BF123842A00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75176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 err="1"/>
              <a:t>ToF</a:t>
            </a:r>
            <a:r>
              <a:rPr lang="en-GB" sz="3600" b="1" dirty="0"/>
              <a:t>-ERDA setup optimization </a:t>
            </a:r>
            <a:endParaRPr lang="el-GR" sz="36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01" y="1700993"/>
            <a:ext cx="4822394" cy="18291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03" y="1692438"/>
            <a:ext cx="2613892" cy="18949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2843" y="964902"/>
            <a:ext cx="1123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or </a:t>
            </a:r>
            <a:r>
              <a:rPr lang="en-GB" dirty="0" err="1"/>
              <a:t>LiF</a:t>
            </a:r>
            <a:r>
              <a:rPr lang="en-GB" dirty="0"/>
              <a:t> coating on carbon foils of the MCPs → Increases the efficiency of H detection from 20 up to 60-80 %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1002422" y="1311032"/>
            <a:ext cx="1744195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/>
              <a:t>LiF</a:t>
            </a:r>
            <a:r>
              <a:rPr lang="en-GB" dirty="0"/>
              <a:t> coated C foils</a:t>
            </a:r>
            <a:endParaRPr lang="el-GR" dirty="0"/>
          </a:p>
        </p:txBody>
      </p:sp>
      <p:sp>
        <p:nvSpPr>
          <p:cNvPr id="13" name="TextBox 12"/>
          <p:cNvSpPr txBox="1"/>
          <p:nvPr/>
        </p:nvSpPr>
        <p:spPr>
          <a:xfrm>
            <a:off x="5211576" y="1327291"/>
            <a:ext cx="1983043" cy="369332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coated C foils</a:t>
            </a:r>
            <a:endParaRPr lang="el-GR" dirty="0"/>
          </a:p>
        </p:txBody>
      </p:sp>
      <p:sp>
        <p:nvSpPr>
          <p:cNvPr id="14" name="TextBox 13"/>
          <p:cNvSpPr txBox="1"/>
          <p:nvPr/>
        </p:nvSpPr>
        <p:spPr>
          <a:xfrm>
            <a:off x="8950960" y="1910080"/>
            <a:ext cx="29260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Replacement of Carbon foils with C coated with </a:t>
            </a:r>
            <a:r>
              <a:rPr lang="en-GB" dirty="0" err="1"/>
              <a:t>LiF</a:t>
            </a:r>
            <a:r>
              <a:rPr lang="en-GB" dirty="0"/>
              <a:t> – evaporation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foils instead of carbon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19" y="3580991"/>
            <a:ext cx="3581400" cy="73866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l-GR" sz="1050" dirty="0" err="1">
                <a:ea typeface="Calibri" panose="020F0502020204030204" pitchFamily="34" charset="0"/>
              </a:rPr>
              <a:t>Siketić</a:t>
            </a:r>
            <a:r>
              <a:rPr lang="el-GR" sz="1050" dirty="0">
                <a:ea typeface="Calibri" panose="020F0502020204030204" pitchFamily="34" charset="0"/>
              </a:rPr>
              <a:t>, Z.</a:t>
            </a:r>
            <a:r>
              <a:rPr lang="en-GB" sz="1050" dirty="0">
                <a:ea typeface="Calibri" panose="020F0502020204030204" pitchFamily="34" charset="0"/>
              </a:rPr>
              <a:t> et al.,</a:t>
            </a:r>
            <a:r>
              <a:rPr lang="el-GR" sz="1050" dirty="0">
                <a:ea typeface="Calibri" panose="020F0502020204030204" pitchFamily="34" charset="0"/>
              </a:rPr>
              <a:t> Development of a </a:t>
            </a:r>
            <a:r>
              <a:rPr lang="el-GR" sz="1050" dirty="0" err="1">
                <a:ea typeface="Calibri" panose="020F0502020204030204" pitchFamily="34" charset="0"/>
              </a:rPr>
              <a:t>time</a:t>
            </a:r>
            <a:r>
              <a:rPr lang="el-GR" sz="1050" dirty="0">
                <a:ea typeface="Calibri" panose="020F0502020204030204" pitchFamily="34" charset="0"/>
              </a:rPr>
              <a:t>-of-</a:t>
            </a:r>
            <a:r>
              <a:rPr lang="el-GR" sz="1050" dirty="0" err="1">
                <a:ea typeface="Calibri" panose="020F0502020204030204" pitchFamily="34" charset="0"/>
              </a:rPr>
              <a:t>flight</a:t>
            </a:r>
            <a:r>
              <a:rPr lang="el-GR" sz="1050" dirty="0">
                <a:ea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</a:rPr>
              <a:t>spectrometer</a:t>
            </a:r>
            <a:r>
              <a:rPr lang="el-GR" sz="1050" dirty="0">
                <a:ea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</a:rPr>
              <a:t>at</a:t>
            </a:r>
            <a:r>
              <a:rPr lang="el-GR" sz="1050" dirty="0">
                <a:ea typeface="Calibri" panose="020F0502020204030204" pitchFamily="34" charset="0"/>
              </a:rPr>
              <a:t> the </a:t>
            </a:r>
            <a:r>
              <a:rPr lang="el-GR" sz="1050" dirty="0" err="1">
                <a:ea typeface="Calibri" panose="020F0502020204030204" pitchFamily="34" charset="0"/>
              </a:rPr>
              <a:t>Ruder</a:t>
            </a:r>
            <a:r>
              <a:rPr lang="el-GR" sz="1050" dirty="0">
                <a:ea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</a:rPr>
              <a:t>Bošković</a:t>
            </a:r>
            <a:r>
              <a:rPr lang="el-GR" sz="1050" dirty="0">
                <a:ea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</a:rPr>
              <a:t>Institute</a:t>
            </a:r>
            <a:r>
              <a:rPr lang="el-GR" sz="1050" dirty="0">
                <a:ea typeface="Calibri" panose="020F0502020204030204" pitchFamily="34" charset="0"/>
              </a:rPr>
              <a:t> in </a:t>
            </a:r>
            <a:r>
              <a:rPr lang="el-GR" sz="1050" dirty="0" err="1">
                <a:ea typeface="Calibri" panose="020F0502020204030204" pitchFamily="34" charset="0"/>
              </a:rPr>
              <a:t>Zagreb</a:t>
            </a:r>
            <a:r>
              <a:rPr lang="el-GR" sz="1050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Nucl</a:t>
            </a:r>
            <a:r>
              <a:rPr lang="el-GR" sz="1050" i="1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Instruments</a:t>
            </a:r>
            <a:r>
              <a:rPr lang="el-GR" sz="1050" i="1" dirty="0">
                <a:ea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</a:rPr>
              <a:t>Methods</a:t>
            </a:r>
            <a:r>
              <a:rPr lang="el-GR" sz="1050" i="1" dirty="0">
                <a:ea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</a:rPr>
              <a:t>Phys</a:t>
            </a:r>
            <a:r>
              <a:rPr lang="el-GR" sz="1050" i="1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Res</a:t>
            </a:r>
            <a:r>
              <a:rPr lang="el-GR" sz="1050" i="1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Sect</a:t>
            </a:r>
            <a:r>
              <a:rPr lang="el-GR" sz="1050" i="1" dirty="0">
                <a:ea typeface="Calibri" panose="020F0502020204030204" pitchFamily="34" charset="0"/>
              </a:rPr>
              <a:t>. B </a:t>
            </a:r>
            <a:r>
              <a:rPr lang="el-GR" sz="1050" i="1" dirty="0" err="1">
                <a:ea typeface="Calibri" panose="020F0502020204030204" pitchFamily="34" charset="0"/>
              </a:rPr>
              <a:t>Beam</a:t>
            </a:r>
            <a:r>
              <a:rPr lang="el-GR" sz="1050" i="1" dirty="0">
                <a:ea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</a:rPr>
              <a:t>Interact</a:t>
            </a:r>
            <a:r>
              <a:rPr lang="el-GR" sz="1050" i="1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with</a:t>
            </a:r>
            <a:r>
              <a:rPr lang="el-GR" sz="1050" i="1" dirty="0">
                <a:ea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</a:rPr>
              <a:t>Mater</a:t>
            </a:r>
            <a:r>
              <a:rPr lang="el-GR" sz="1050" i="1" dirty="0"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</a:rPr>
              <a:t>Atoms</a:t>
            </a:r>
            <a:r>
              <a:rPr lang="el-GR" sz="1050" dirty="0">
                <a:ea typeface="Calibri" panose="020F0502020204030204" pitchFamily="34" charset="0"/>
              </a:rPr>
              <a:t> </a:t>
            </a:r>
            <a:r>
              <a:rPr lang="el-GR" sz="1050" b="1" dirty="0">
                <a:ea typeface="Calibri" panose="020F0502020204030204" pitchFamily="34" charset="0"/>
              </a:rPr>
              <a:t>266</a:t>
            </a:r>
            <a:r>
              <a:rPr lang="el-GR" sz="1050" dirty="0">
                <a:ea typeface="Calibri" panose="020F0502020204030204" pitchFamily="34" charset="0"/>
              </a:rPr>
              <a:t>, 1328–1332 (2008).</a:t>
            </a:r>
            <a:endParaRPr lang="el-GR" sz="1050" dirty="0"/>
          </a:p>
        </p:txBody>
      </p:sp>
      <p:sp>
        <p:nvSpPr>
          <p:cNvPr id="6" name="Rectangle 5"/>
          <p:cNvSpPr/>
          <p:nvPr/>
        </p:nvSpPr>
        <p:spPr>
          <a:xfrm>
            <a:off x="3791901" y="3580178"/>
            <a:ext cx="5035436" cy="610936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406400" indent="-406400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Laitinen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, M.</a:t>
            </a:r>
            <a:r>
              <a:rPr lang="en-GB" sz="1050" dirty="0">
                <a:ea typeface="Calibri" panose="020F0502020204030204" pitchFamily="34" charset="0"/>
                <a:cs typeface="Calibri" panose="020F0502020204030204" pitchFamily="34" charset="0"/>
              </a:rPr>
              <a:t> et al.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-of-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flight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– Energy</a:t>
            </a:r>
            <a:r>
              <a:rPr lang="en-GB" sz="10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spectrometer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elemental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depth</a:t>
            </a:r>
            <a:r>
              <a:rPr lang="en-GB" sz="10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profiling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Jyväskylä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dirty="0" err="1"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Instruments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Methods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Sect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B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Interact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Mater</a:t>
            </a:r>
            <a:r>
              <a:rPr lang="el-GR" sz="1050" i="1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sz="1050" i="1" dirty="0" err="1">
                <a:ea typeface="Calibri" panose="020F0502020204030204" pitchFamily="34" charset="0"/>
                <a:cs typeface="Calibri" panose="020F0502020204030204" pitchFamily="34" charset="0"/>
              </a:rPr>
              <a:t>Atoms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050" b="1" dirty="0">
                <a:ea typeface="Calibri" panose="020F0502020204030204" pitchFamily="34" charset="0"/>
                <a:cs typeface="Calibri" panose="020F0502020204030204" pitchFamily="34" charset="0"/>
              </a:rPr>
              <a:t>337</a:t>
            </a:r>
            <a:r>
              <a:rPr lang="el-GR" sz="1050" dirty="0">
                <a:ea typeface="Calibri" panose="020F0502020204030204" pitchFamily="34" charset="0"/>
                <a:cs typeface="Calibri" panose="020F0502020204030204" pitchFamily="34" charset="0"/>
              </a:rPr>
              <a:t>, 55–61 (2014).</a:t>
            </a:r>
            <a:endParaRPr lang="el-GR" sz="105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04088" y="5695413"/>
            <a:ext cx="3445856" cy="57708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Siketić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, Z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. et al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A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gas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ionisation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detector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in the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axial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(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Bragg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geometry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used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for the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time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-of-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flight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elastic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recoil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detection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dirty="0" err="1">
                <a:latin typeface="Calibri" panose="020F0502020204030204" pitchFamily="34" charset="0"/>
                <a:ea typeface="Calibri" panose="020F0502020204030204" pitchFamily="34" charset="0"/>
              </a:rPr>
              <a:t>analysis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latin typeface="Calibri" panose="020F0502020204030204" pitchFamily="34" charset="0"/>
                <a:ea typeface="Calibri" panose="020F0502020204030204" pitchFamily="34" charset="0"/>
              </a:rPr>
              <a:t>Rev</a:t>
            </a:r>
            <a:r>
              <a:rPr lang="el-GR" sz="1050" i="1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latin typeface="Calibri" panose="020F0502020204030204" pitchFamily="34" charset="0"/>
                <a:ea typeface="Calibri" panose="020F0502020204030204" pitchFamily="34" charset="0"/>
              </a:rPr>
              <a:t>Sci</a:t>
            </a:r>
            <a:r>
              <a:rPr lang="el-GR" sz="1050" i="1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l-GR" sz="1050" i="1" dirty="0" err="1">
                <a:latin typeface="Calibri" panose="020F0502020204030204" pitchFamily="34" charset="0"/>
                <a:ea typeface="Calibri" panose="020F0502020204030204" pitchFamily="34" charset="0"/>
              </a:rPr>
              <a:t>Instrum</a:t>
            </a:r>
            <a:r>
              <a:rPr lang="el-GR" sz="1050" i="1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050" b="1" dirty="0">
                <a:latin typeface="Calibri" panose="020F0502020204030204" pitchFamily="34" charset="0"/>
                <a:ea typeface="Calibri" panose="020F0502020204030204" pitchFamily="34" charset="0"/>
              </a:rPr>
              <a:t>86</a:t>
            </a:r>
            <a:r>
              <a:rPr lang="el-GR" sz="1050" dirty="0">
                <a:latin typeface="Calibri" panose="020F0502020204030204" pitchFamily="34" charset="0"/>
                <a:ea typeface="Calibri" panose="020F0502020204030204" pitchFamily="34" charset="0"/>
              </a:rPr>
              <a:t>, (2015).</a:t>
            </a:r>
            <a:endParaRPr lang="el-GR" sz="105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668" y="4239195"/>
            <a:ext cx="2409902" cy="20690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2843" y="4552296"/>
            <a:ext cx="4692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Silicon detectors are fragile to the irradiation of heavy ions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Dead layer limitations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Worse energy resolution for heavy ions</a:t>
            </a:r>
            <a:endParaRPr lang="el-GR" dirty="0"/>
          </a:p>
        </p:txBody>
      </p:sp>
      <p:sp>
        <p:nvSpPr>
          <p:cNvPr id="19" name="TextBox 18"/>
          <p:cNvSpPr txBox="1"/>
          <p:nvPr/>
        </p:nvSpPr>
        <p:spPr>
          <a:xfrm>
            <a:off x="7660430" y="4911346"/>
            <a:ext cx="3647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Construction and installation of a new Gas Ionization Detector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12</a:t>
            </a:fld>
            <a:endParaRPr lang="el-GR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E066-B851-49D7-917B-A29D0372E8E9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6701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0691" y="3001817"/>
            <a:ext cx="1575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Thank you!</a:t>
            </a:r>
            <a:endParaRPr lang="el-GR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13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9B5EA-FDF4-4D8F-8287-A77E898179CD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919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314" y="2239963"/>
            <a:ext cx="4497660" cy="2664546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397164" y="91440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363" y="-8745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Motivation</a:t>
            </a:r>
            <a:endParaRPr lang="el-GR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06140" y="995745"/>
            <a:ext cx="9889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Ion Beam Analysis (IBA) techniques for elemental analysis are based in the interaction of charged ion beams with the matter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397164" y="1642075"/>
            <a:ext cx="5720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Quantification and qualification of elements in a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Non destructive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detection sensitivity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363" y="2612551"/>
            <a:ext cx="83427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i="1" dirty="0"/>
              <a:t>RBS (Rutherford Backscattering) – detection of the elastic backscattered 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i="1" dirty="0"/>
              <a:t>EBS (Elastic (non-Rutherford) backscattering spectrometry) – detection of the non-Rutherford elastic backscattered 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i="1" dirty="0"/>
              <a:t>PIXE (Particle-induced X-ray emission)/PIGE (Particle-induced </a:t>
            </a:r>
            <a:r>
              <a:rPr lang="el-GR" i="1" dirty="0"/>
              <a:t>γ</a:t>
            </a:r>
            <a:r>
              <a:rPr lang="en-GB" i="1" dirty="0"/>
              <a:t>-ray emission)– detection of the emitted X-rays</a:t>
            </a:r>
            <a:r>
              <a:rPr lang="el-GR" i="1" dirty="0"/>
              <a:t> </a:t>
            </a:r>
            <a:r>
              <a:rPr lang="en-GB" i="1" dirty="0"/>
              <a:t>and </a:t>
            </a:r>
            <a:r>
              <a:rPr lang="el-GR" i="1" dirty="0"/>
              <a:t>γ-</a:t>
            </a:r>
            <a:r>
              <a:rPr lang="en-GB" i="1" dirty="0"/>
              <a:t>rays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i="1" dirty="0"/>
              <a:t>NRA (Nuclear reaction analysis) – detection of the nuclear reaction products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ERDA (Elastic Recoil Detection Analysis)  - TOF-ERDA (Time Of Flight – ERDA) – 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detection of the recoiled elements</a:t>
            </a:r>
            <a:endParaRPr lang="en-GB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Suitable for the detection of light elements in heavy matrices (H, D, Li </a:t>
            </a:r>
            <a:r>
              <a:rPr lang="en-GB" dirty="0" err="1">
                <a:solidFill>
                  <a:schemeClr val="accent6">
                    <a:lumMod val="75000"/>
                  </a:schemeClr>
                </a:solidFill>
              </a:rPr>
              <a:t>e.t.c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.)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Suitable for the mass separation and depth profiling of light elements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Main or Supplementary technique for integrated analysis of samples handling the handicaps of the rest of techniques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Upgrade of the analysis techniques applied in N.C.S.R. “</a:t>
            </a:r>
            <a:r>
              <a:rPr lang="en-GB" dirty="0" err="1">
                <a:solidFill>
                  <a:schemeClr val="accent6">
                    <a:lumMod val="75000"/>
                  </a:schemeClr>
                </a:solidFill>
              </a:rPr>
              <a:t>Demokritos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”</a:t>
            </a:r>
            <a:endParaRPr lang="el-GR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2</a:t>
            </a:fld>
            <a:endParaRPr lang="el-G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F65A-3421-49C5-AA0C-19162BF0ED2A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956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63" y="-8745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TOF – ERDA basics</a:t>
            </a:r>
            <a:endParaRPr lang="el-GR" sz="36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2797073" y="1109156"/>
            <a:ext cx="6031347" cy="2345602"/>
            <a:chOff x="78531" y="11361008"/>
            <a:chExt cx="14134312" cy="5318432"/>
          </a:xfrm>
        </p:grpSpPr>
        <p:grpSp>
          <p:nvGrpSpPr>
            <p:cNvPr id="8" name="Group 7"/>
            <p:cNvGrpSpPr/>
            <p:nvPr/>
          </p:nvGrpSpPr>
          <p:grpSpPr>
            <a:xfrm>
              <a:off x="78531" y="11361008"/>
              <a:ext cx="14134312" cy="5318432"/>
              <a:chOff x="78531" y="11361008"/>
              <a:chExt cx="14134312" cy="531843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8531" y="11361008"/>
                <a:ext cx="14134312" cy="5318432"/>
                <a:chOff x="285595" y="11962853"/>
                <a:chExt cx="14134312" cy="5318432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285595" y="11962853"/>
                  <a:ext cx="14134312" cy="5318432"/>
                  <a:chOff x="285595" y="11962853"/>
                  <a:chExt cx="14134312" cy="5318432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285595" y="11962853"/>
                    <a:ext cx="14134312" cy="5318432"/>
                    <a:chOff x="285595" y="11962853"/>
                    <a:chExt cx="14134312" cy="5318432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285595" y="11962853"/>
                      <a:ext cx="14134312" cy="5318432"/>
                      <a:chOff x="285595" y="11962853"/>
                      <a:chExt cx="14134312" cy="5318432"/>
                    </a:xfrm>
                  </p:grpSpPr>
                  <p:pic>
                    <p:nvPicPr>
                      <p:cNvPr id="18" name="Picture 17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5595" y="11962853"/>
                        <a:ext cx="14134312" cy="5318432"/>
                      </a:xfrm>
                      <a:prstGeom prst="rect">
                        <a:avLst/>
                      </a:prstGeom>
                    </p:spPr>
                  </p:pic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>
                        <a:off x="9523363" y="14059446"/>
                        <a:ext cx="0" cy="648072"/>
                      </a:xfrm>
                      <a:prstGeom prst="line">
                        <a:avLst/>
                      </a:prstGeom>
                      <a:ln w="1143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/>
                      <p:cNvCxnSpPr/>
                      <p:nvPr/>
                    </p:nvCxnSpPr>
                    <p:spPr>
                      <a:xfrm>
                        <a:off x="9523363" y="15139566"/>
                        <a:ext cx="0" cy="792088"/>
                      </a:xfrm>
                      <a:prstGeom prst="line">
                        <a:avLst/>
                      </a:prstGeom>
                      <a:ln w="1143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pic>
                    <p:nvPicPr>
                      <p:cNvPr id="21" name="Picture 20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53298" y="12877416"/>
                        <a:ext cx="2540130" cy="943477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1962523" y="15139566"/>
                      <a:ext cx="300593" cy="12241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l-GR"/>
                    </a:p>
                  </p:txBody>
                </p:sp>
              </p:grpSp>
              <p:sp>
                <p:nvSpPr>
                  <p:cNvPr id="15" name="Rectangle 14"/>
                  <p:cNvSpPr/>
                  <p:nvPr/>
                </p:nvSpPr>
                <p:spPr>
                  <a:xfrm>
                    <a:off x="1962523" y="13585279"/>
                    <a:ext cx="300593" cy="109795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</p:grpSp>
            <p:sp>
              <p:nvSpPr>
                <p:cNvPr id="13" name="Rectangle 12"/>
                <p:cNvSpPr/>
                <p:nvPr/>
              </p:nvSpPr>
              <p:spPr>
                <a:xfrm>
                  <a:off x="735985" y="16181952"/>
                  <a:ext cx="3189543" cy="8058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225588" y="11413832"/>
                <a:ext cx="4257215" cy="12265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02705" y="12027088"/>
              <a:ext cx="3543279" cy="697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SSB Detector</a:t>
              </a:r>
              <a:endParaRPr lang="el-G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397164" y="91440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2696" y="3803988"/>
            <a:ext cx="50331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sz="2000" dirty="0"/>
              <a:t>Heavy Ion beam impinges on a sample with incident angle </a:t>
            </a:r>
            <a:r>
              <a:rPr lang="el-GR" sz="2000" dirty="0"/>
              <a:t>θ</a:t>
            </a:r>
            <a:r>
              <a:rPr lang="el-GR" sz="2000" baseline="-25000" dirty="0"/>
              <a:t>1</a:t>
            </a:r>
            <a:r>
              <a:rPr lang="el-GR" sz="2000" dirty="0"/>
              <a:t> </a:t>
            </a:r>
            <a:r>
              <a:rPr lang="en-GB" sz="2000" dirty="0"/>
              <a:t>&lt; 90</a:t>
            </a:r>
            <a:r>
              <a:rPr lang="en-GB" sz="2000" baseline="30000" dirty="0"/>
              <a:t>o</a:t>
            </a:r>
            <a:endParaRPr lang="el-GR" sz="2000" baseline="300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sz="2000" dirty="0"/>
              <a:t>Recoiled (and/or scattered) atoms are extracted and detected at forward exit angles with respect to the beam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835793" y="4612812"/>
                <a:ext cx="1467388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𝐿</m:t>
                      </m:r>
                      <m:rad>
                        <m:radPr>
                          <m:degHide m:val="on"/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5793" y="4612812"/>
                <a:ext cx="1467388" cy="563680"/>
              </a:xfrm>
              <a:prstGeom prst="rect">
                <a:avLst/>
              </a:prstGeom>
              <a:blipFill>
                <a:blip r:embed="rId4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225256" y="3802146"/>
            <a:ext cx="5206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Correlation between the time-of-flight and the energy of the recoil ion is:</a:t>
            </a:r>
            <a:endParaRPr lang="el-GR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3</a:t>
            </a:fld>
            <a:endParaRPr lang="el-GR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B91F-9F5D-41C5-AF38-05E137F61829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0793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0891" y="-28141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TOF – ERDA setup at N.C.S.R. “</a:t>
            </a:r>
            <a:r>
              <a:rPr lang="en-GB" sz="3600" b="1" dirty="0" err="1"/>
              <a:t>Demokritos</a:t>
            </a:r>
            <a:r>
              <a:rPr lang="en-GB" sz="3600" b="1" dirty="0"/>
              <a:t>” (I)</a:t>
            </a:r>
            <a:endParaRPr lang="el-GR" sz="36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78692" y="720443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0A76FF2-A226-4BE6-9CBC-396254FF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10" y="867677"/>
            <a:ext cx="4439106" cy="23566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65626" y="864646"/>
            <a:ext cx="635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Beam delivered by the upgraded 5.5 MV Tandem Van de </a:t>
            </a:r>
            <a:r>
              <a:rPr lang="en-GB" dirty="0" err="1"/>
              <a:t>Graaf</a:t>
            </a:r>
            <a:r>
              <a:rPr lang="en-GB" dirty="0"/>
              <a:t> Accelerator of N.C.S.R. “</a:t>
            </a:r>
            <a:r>
              <a:rPr lang="en-GB" dirty="0" err="1"/>
              <a:t>Demokritos</a:t>
            </a:r>
            <a:r>
              <a:rPr lang="en-GB" dirty="0"/>
              <a:t>”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46" y="3340466"/>
            <a:ext cx="4869219" cy="2602513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2675963" y="5096354"/>
            <a:ext cx="534597" cy="47752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22" name="Group 21"/>
          <p:cNvGrpSpPr/>
          <p:nvPr/>
        </p:nvGrpSpPr>
        <p:grpSpPr>
          <a:xfrm>
            <a:off x="5240369" y="1550652"/>
            <a:ext cx="6760580" cy="3194256"/>
            <a:chOff x="4038600" y="2177471"/>
            <a:chExt cx="7649580" cy="38644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3127" y="2619806"/>
              <a:ext cx="4562764" cy="342207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871879" y="2177471"/>
              <a:ext cx="1042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Chamber</a:t>
              </a:r>
              <a:endParaRPr lang="el-GR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151417" y="3543014"/>
              <a:ext cx="914401" cy="1416913"/>
            </a:xfrm>
            <a:prstGeom prst="ellipse">
              <a:avLst/>
            </a:prstGeom>
            <a:noFill/>
            <a:ln w="317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6813690" y="2551718"/>
              <a:ext cx="359270" cy="86257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937760" y="4251470"/>
              <a:ext cx="987368" cy="0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038600" y="4008776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Beam </a:t>
              </a:r>
              <a:endParaRPr lang="el-GR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248813" y="3673488"/>
              <a:ext cx="2294082" cy="92456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82200" y="3180080"/>
              <a:ext cx="17059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TOF-ERDA setup</a:t>
              </a:r>
              <a:endParaRPr lang="el-GR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9542895" y="3673488"/>
              <a:ext cx="1053985" cy="258432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5217765" y="5018994"/>
            <a:ext cx="7106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dirty="0"/>
              <a:t>The spectrometer is placed at the exit of the RBS chamber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dirty="0"/>
              <a:t>Detection angle </a:t>
            </a:r>
            <a:r>
              <a:rPr lang="el-GR" dirty="0"/>
              <a:t>φ =</a:t>
            </a:r>
            <a:r>
              <a:rPr lang="en-GB" dirty="0"/>
              <a:t> 30</a:t>
            </a:r>
            <a:r>
              <a:rPr lang="en-GB" baseline="30000" dirty="0"/>
              <a:t>o</a:t>
            </a:r>
            <a:r>
              <a:rPr lang="en-GB" dirty="0"/>
              <a:t> with respect to the beam axis and was aligned properly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dirty="0"/>
              <a:t>The whole setup is constantly kept under high vacuum (~ 10</a:t>
            </a:r>
            <a:r>
              <a:rPr lang="en-GB" baseline="30000" dirty="0"/>
              <a:t>-6 </a:t>
            </a:r>
            <a:r>
              <a:rPr lang="en-GB" dirty="0"/>
              <a:t>mbar)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4</a:t>
            </a:fld>
            <a:endParaRPr lang="el-G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6DC70-14EE-4D3B-BF1B-F748C25C5A7C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298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1448" y="719998"/>
            <a:ext cx="8657730" cy="2422446"/>
            <a:chOff x="433743" y="11821105"/>
            <a:chExt cx="24729966" cy="636071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743" y="12660119"/>
              <a:ext cx="9540730" cy="4525261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H="1" flipV="1">
              <a:off x="9317088" y="14725367"/>
              <a:ext cx="2587981" cy="18850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1068103" y="11821105"/>
              <a:ext cx="14095606" cy="6360715"/>
              <a:chOff x="11068103" y="11821105"/>
              <a:chExt cx="14095606" cy="6360715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1068103" y="11821105"/>
                <a:ext cx="13448924" cy="5372920"/>
                <a:chOff x="10873351" y="11145632"/>
                <a:chExt cx="13448924" cy="5372920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3717491" y="12115402"/>
                  <a:ext cx="8781108" cy="4403150"/>
                </a:xfrm>
                <a:prstGeom prst="rect">
                  <a:avLst/>
                </a:prstGeom>
              </p:spPr>
            </p:pic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10873351" y="14514794"/>
                  <a:ext cx="2647163" cy="0"/>
                </a:xfrm>
                <a:prstGeom prst="straightConnector1">
                  <a:avLst/>
                </a:prstGeom>
                <a:ln w="47625">
                  <a:solidFill>
                    <a:schemeClr val="accent5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11619072" y="11240180"/>
                  <a:ext cx="5376096" cy="969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Start timing gate </a:t>
                  </a:r>
                  <a:endParaRPr lang="el-GR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9270735" y="11145632"/>
                  <a:ext cx="5051540" cy="969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Stop timing gate </a:t>
                  </a:r>
                  <a:endParaRPr lang="el-GR" dirty="0"/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14698400" y="12193683"/>
                  <a:ext cx="1210015" cy="1685978"/>
                </a:xfrm>
                <a:prstGeom prst="straightConnector1">
                  <a:avLst/>
                </a:prstGeom>
                <a:ln w="47625">
                  <a:solidFill>
                    <a:schemeClr val="accent5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20416125" y="12136153"/>
                  <a:ext cx="1585521" cy="1757416"/>
                </a:xfrm>
                <a:prstGeom prst="straightConnector1">
                  <a:avLst/>
                </a:prstGeom>
                <a:ln w="47625">
                  <a:solidFill>
                    <a:schemeClr val="accent5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1849045" y="15230181"/>
                <a:ext cx="1387395" cy="1922505"/>
              </a:xfrm>
              <a:prstGeom prst="straightConnector1">
                <a:avLst/>
              </a:prstGeom>
              <a:ln w="47625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20829489" y="17212050"/>
                <a:ext cx="4334220" cy="969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SSB Detector</a:t>
                </a:r>
                <a:endParaRPr lang="el-GR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9578563" y="13040885"/>
              <a:ext cx="4787966" cy="1697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Direction of scattered ions</a:t>
              </a:r>
              <a:endParaRPr lang="el-GR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180087" y="849494"/>
            <a:ext cx="4141752" cy="2193428"/>
            <a:chOff x="821431" y="19906017"/>
            <a:chExt cx="15791412" cy="6135053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21368" y="19906017"/>
              <a:ext cx="5330963" cy="613505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550904" y="19950990"/>
              <a:ext cx="5061939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Mirror grid (-4.0kV)</a:t>
              </a:r>
              <a:endParaRPr lang="el-GR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8520" y="20137383"/>
              <a:ext cx="4557773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Foil holder (-3.0kV)</a:t>
              </a:r>
              <a:endParaRPr lang="el-GR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1431" y="23678003"/>
              <a:ext cx="5631932" cy="180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MCP detector</a:t>
              </a:r>
            </a:p>
            <a:p>
              <a:pPr algn="ctr"/>
              <a:r>
                <a:rPr lang="en-GB" dirty="0"/>
                <a:t>(-2.0 kV)</a:t>
              </a:r>
              <a:endParaRPr lang="el-GR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389370" y="22870255"/>
              <a:ext cx="4976968" cy="180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Drift region (-2.0 kV)</a:t>
              </a:r>
              <a:endParaRPr lang="el-GR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9218653" y="20396599"/>
              <a:ext cx="2738136" cy="696686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8453593" y="21599414"/>
              <a:ext cx="3002603" cy="1600699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5769997" y="22394735"/>
              <a:ext cx="2250186" cy="1549608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059010" y="21039379"/>
              <a:ext cx="2256050" cy="377773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200891" y="-28141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TOF – ERDA setup at N.C.S.R. “</a:t>
            </a:r>
            <a:r>
              <a:rPr lang="en-GB" sz="3600" b="1" dirty="0" err="1"/>
              <a:t>Demokritos</a:t>
            </a:r>
            <a:r>
              <a:rPr lang="en-GB" sz="3600" b="1" dirty="0"/>
              <a:t>” (II)</a:t>
            </a:r>
            <a:endParaRPr lang="el-GR" sz="3600" b="1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378692" y="720443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7404" y="3469708"/>
            <a:ext cx="11780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Detection system consists of: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/>
              <a:t>Two timing detectors (MCPs) using carbon foils for the detection of the recoiled ions. Distance between them: L = 540mm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dirty="0"/>
              <a:t>One Silicon Surface Barrier Detector (SSB) placed 5mm away of the second MCP detector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-1" y="5101088"/>
            <a:ext cx="10797309" cy="1015663"/>
            <a:chOff x="46593" y="22968693"/>
            <a:chExt cx="21443928" cy="596029"/>
          </a:xfrm>
        </p:grpSpPr>
        <p:sp>
          <p:nvSpPr>
            <p:cNvPr id="35" name="TextBox 34"/>
            <p:cNvSpPr txBox="1"/>
            <p:nvPr/>
          </p:nvSpPr>
          <p:spPr>
            <a:xfrm>
              <a:off x="3014580" y="22968693"/>
              <a:ext cx="18475941" cy="596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MCP detectors: </a:t>
              </a:r>
              <a:r>
                <a:rPr lang="en-GB" sz="2000" dirty="0"/>
                <a:t>2 CFD modules are receiving the signal from the MCPs and provide a start and stop signal for the Time to Amplitude Converter (TAC)</a:t>
              </a:r>
            </a:p>
            <a:p>
              <a:r>
                <a:rPr lang="en-GB" sz="2000" b="1" dirty="0"/>
                <a:t>SSB detector: </a:t>
              </a:r>
              <a:r>
                <a:rPr lang="en-GB" sz="2000" dirty="0"/>
                <a:t>the signal passes through a pre-amplifier &amp; an amplifier</a:t>
              </a:r>
              <a:endParaRPr lang="el-GR" sz="2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593" y="22968693"/>
              <a:ext cx="3285034" cy="267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i="1" u="sng" dirty="0"/>
                <a:t>Electronics:</a:t>
              </a:r>
              <a:endParaRPr lang="el-GR" sz="2000" b="1" i="1" u="sng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5</a:t>
            </a:fld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7940-0E39-48A4-8530-604E3EC39382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405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0891" y="-28141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TOF – ERDA DAQ-ADC  system</a:t>
            </a:r>
            <a:endParaRPr lang="el-GR" sz="3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78692" y="720443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692" y="900805"/>
            <a:ext cx="9661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TAC output and energy signal are collected by the new DAQ – ADC system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378692" y="1288076"/>
            <a:ext cx="98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Event by event acquisition - coincidence during measurement &amp; offline with Spector software  </a:t>
            </a:r>
            <a:endParaRPr lang="el-G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181405"/>
            <a:ext cx="7602105" cy="39956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2" y="2181405"/>
            <a:ext cx="2960999" cy="394799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6</a:t>
            </a:fld>
            <a:endParaRPr lang="el-G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84F5-9D8C-4F81-9706-A2B7525BE129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4045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Typical coincidence spectra</a:t>
            </a:r>
            <a:endParaRPr lang="el-GR" sz="36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6925894" y="973822"/>
            <a:ext cx="4509342" cy="2524651"/>
            <a:chOff x="47124" y="29013355"/>
            <a:chExt cx="7855931" cy="5574048"/>
          </a:xfrm>
        </p:grpSpPr>
        <p:grpSp>
          <p:nvGrpSpPr>
            <p:cNvPr id="13" name="Group 12"/>
            <p:cNvGrpSpPr/>
            <p:nvPr/>
          </p:nvGrpSpPr>
          <p:grpSpPr>
            <a:xfrm>
              <a:off x="47124" y="29013355"/>
              <a:ext cx="7855931" cy="5574048"/>
              <a:chOff x="752554" y="29064104"/>
              <a:chExt cx="8341449" cy="576886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299036" y="29064104"/>
                <a:ext cx="7794967" cy="5428453"/>
                <a:chOff x="12546353" y="33714958"/>
                <a:chExt cx="11294749" cy="6569912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2546353" y="33714958"/>
                  <a:ext cx="9877032" cy="6569912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2479027" y="33788558"/>
                  <a:ext cx="1362075" cy="6138114"/>
                </a:xfrm>
                <a:prstGeom prst="rect">
                  <a:avLst/>
                </a:prstGeom>
              </p:spPr>
            </p:pic>
          </p:grpSp>
          <p:sp>
            <p:nvSpPr>
              <p:cNvPr id="17" name="TextBox 16"/>
              <p:cNvSpPr txBox="1"/>
              <p:nvPr/>
            </p:nvSpPr>
            <p:spPr>
              <a:xfrm rot="16200000">
                <a:off x="-8246" y="32490243"/>
                <a:ext cx="1892598" cy="370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993945" y="34492555"/>
                <a:ext cx="2676872" cy="340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Time of flight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891933" y="30677603"/>
              <a:ext cx="1912519" cy="358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Scattered Oxygen</a:t>
              </a:r>
              <a:endParaRPr lang="el-GR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500285" y="31390908"/>
              <a:ext cx="1855414" cy="1093059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267979" y="1467252"/>
            <a:ext cx="3451663" cy="1960922"/>
            <a:chOff x="219364" y="3715678"/>
            <a:chExt cx="4761206" cy="259403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865" y="3715678"/>
              <a:ext cx="4476705" cy="2377901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616201" y="6080139"/>
              <a:ext cx="1206245" cy="229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Energy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-56353" y="4626981"/>
              <a:ext cx="8899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Counts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9820" y="1470721"/>
            <a:ext cx="3180900" cy="1967615"/>
            <a:chOff x="286839" y="938135"/>
            <a:chExt cx="4748163" cy="25361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5388" y="938135"/>
              <a:ext cx="4409614" cy="231917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125066" y="3257311"/>
              <a:ext cx="1656429" cy="216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Time of flight (channel)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1122" y="1769027"/>
              <a:ext cx="8899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Counts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026173" y="3842865"/>
            <a:ext cx="4327627" cy="2513485"/>
            <a:chOff x="264769" y="35073451"/>
            <a:chExt cx="7625458" cy="5433119"/>
          </a:xfrm>
        </p:grpSpPr>
        <p:grpSp>
          <p:nvGrpSpPr>
            <p:cNvPr id="28" name="Group 27"/>
            <p:cNvGrpSpPr/>
            <p:nvPr/>
          </p:nvGrpSpPr>
          <p:grpSpPr>
            <a:xfrm>
              <a:off x="264769" y="35073451"/>
              <a:ext cx="7625458" cy="5433119"/>
              <a:chOff x="8894814" y="30479571"/>
              <a:chExt cx="8194131" cy="575609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9335624" y="30479571"/>
                <a:ext cx="7753321" cy="5422220"/>
                <a:chOff x="2983394" y="33141566"/>
                <a:chExt cx="12787705" cy="6067174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983394" y="33236565"/>
                  <a:ext cx="11620500" cy="5972175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4542374" y="33141566"/>
                  <a:ext cx="1228725" cy="5705475"/>
                </a:xfrm>
                <a:prstGeom prst="rect">
                  <a:avLst/>
                </a:prstGeom>
              </p:spPr>
            </p:pic>
          </p:grpSp>
          <p:sp>
            <p:nvSpPr>
              <p:cNvPr id="35" name="TextBox 34"/>
              <p:cNvSpPr txBox="1"/>
              <p:nvPr/>
            </p:nvSpPr>
            <p:spPr>
              <a:xfrm rot="16200000">
                <a:off x="8083866" y="34297474"/>
                <a:ext cx="1994846" cy="372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1017494" y="35876862"/>
                <a:ext cx="2690963" cy="358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Time of flight (channel)</a:t>
                </a:r>
                <a:endParaRPr lang="el-GR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943356" y="35603176"/>
              <a:ext cx="1842153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Scattered Iodine </a:t>
              </a:r>
              <a:endParaRPr lang="el-GR" b="1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5256824" y="36538558"/>
              <a:ext cx="1281540" cy="1081877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036196" y="36397379"/>
              <a:ext cx="429233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Zn</a:t>
              </a:r>
              <a:endParaRPr lang="el-GR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43066" y="37658757"/>
              <a:ext cx="348712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O</a:t>
              </a:r>
              <a:endParaRPr lang="el-GR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69450" y="39048726"/>
              <a:ext cx="338852" cy="369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</a:t>
              </a:r>
              <a:endParaRPr lang="el-GR" b="1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432724" y="934245"/>
            <a:ext cx="5874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Oxygen beam scattered of thick Au target – </a:t>
            </a:r>
            <a:r>
              <a:rPr lang="en-GB" dirty="0" err="1"/>
              <a:t>E</a:t>
            </a:r>
            <a:r>
              <a:rPr lang="en-GB" baseline="-25000" dirty="0" err="1"/>
              <a:t>beam</a:t>
            </a:r>
            <a:r>
              <a:rPr lang="en-GB" dirty="0"/>
              <a:t>= </a:t>
            </a:r>
            <a:r>
              <a:rPr lang="en-GB" b="1" dirty="0"/>
              <a:t> </a:t>
            </a:r>
            <a:r>
              <a:rPr lang="en-GB" dirty="0"/>
              <a:t>5 MeV</a:t>
            </a:r>
            <a:endParaRPr lang="el-GR" dirty="0"/>
          </a:p>
        </p:txBody>
      </p:sp>
      <p:sp>
        <p:nvSpPr>
          <p:cNvPr id="45" name="TextBox 44"/>
          <p:cNvSpPr txBox="1"/>
          <p:nvPr/>
        </p:nvSpPr>
        <p:spPr>
          <a:xfrm>
            <a:off x="440851" y="5063752"/>
            <a:ext cx="62115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signal from different atoms are well separated due to mass dependent velocity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440851" y="4529733"/>
            <a:ext cx="394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23 MeV Iodine beam on a </a:t>
            </a:r>
            <a:r>
              <a:rPr lang="en-GB" dirty="0" err="1"/>
              <a:t>ZnO</a:t>
            </a:r>
            <a:r>
              <a:rPr lang="en-GB" dirty="0"/>
              <a:t> target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7</a:t>
            </a:fld>
            <a:endParaRPr lang="el-G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F847-956A-410B-AF95-CECDBBFA6261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500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Efficiency of the TOF-ERDA telescope (I)</a:t>
            </a:r>
            <a:endParaRPr lang="el-GR" sz="36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363" y="795959"/>
            <a:ext cx="883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Varies with respect to the ion type and energy  / Less than 100% for ions due to different energy loss values in MCP foils – 100% for energy detector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Use of heavy matrix target and the ion beam of interest in order to determine the efficiency for the specific 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Relative detection efficiency for each ion type is given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07002" y="2585610"/>
                <a:ext cx="6457111" cy="581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𝒔𝒄𝒂𝒕𝒕𝒆𝒓𝒆𝒅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𝒊𝒐𝒏𝒔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𝒊𝒏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𝑻𝒐𝑭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𝒄𝒐𝒊𝒏𝒄𝒊𝒅𝒆𝒏𝒄𝒆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𝒔𝒑𝒆𝒄𝒕𝒓𝒖𝒎</m:t>
                        </m:r>
                      </m:num>
                      <m:den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𝒑𝒂𝒓𝒕𝒊𝒄𝒍𝒆𝒔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𝒅𝒆𝒕𝒆𝒄𝒕𝒆𝒅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𝒃𝒚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𝑺𝑺𝑩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𝒅𝒆𝒕𝒆𝒄𝒕𝒐𝒓</m:t>
                        </m:r>
                      </m:den>
                    </m:f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sz="2000" dirty="0"/>
                  <a:t> </a:t>
                </a:r>
                <a:endParaRPr lang="el-GR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02" y="2585610"/>
                <a:ext cx="6457111" cy="5813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930572" y="3713921"/>
            <a:ext cx="5439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Oxygen ion beam of different energies are scattered of thick Au target</a:t>
            </a:r>
            <a:endParaRPr lang="el-GR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0946" y="4791361"/>
            <a:ext cx="5640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For oxygen scattered on Au, discrepancies between the relative efficiency with respect to initial beam energy were revealed</a:t>
            </a:r>
            <a:endParaRPr lang="el-GR" sz="20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937838"/>
              </p:ext>
            </p:extLst>
          </p:nvPr>
        </p:nvGraphicFramePr>
        <p:xfrm>
          <a:off x="6502400" y="2876299"/>
          <a:ext cx="5689600" cy="411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02400" y="2876299"/>
                        <a:ext cx="5689600" cy="411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8586121" y="874511"/>
            <a:ext cx="3330922" cy="2331844"/>
            <a:chOff x="8809641" y="925764"/>
            <a:chExt cx="3330922" cy="233184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35864" y="1064180"/>
              <a:ext cx="1398198" cy="219342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809641" y="925764"/>
              <a:ext cx="1195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Foil holder </a:t>
              </a:r>
              <a:endParaRPr lang="el-GR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9724599" y="1240235"/>
              <a:ext cx="607122" cy="270603"/>
            </a:xfrm>
            <a:prstGeom prst="straightConnector1">
              <a:avLst/>
            </a:prstGeom>
            <a:ln w="476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11350090" y="1240235"/>
              <a:ext cx="790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recoils</a:t>
              </a:r>
              <a:endParaRPr lang="el-GR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0982960" y="1578783"/>
              <a:ext cx="902312" cy="11257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0464800" y="1510838"/>
              <a:ext cx="270163" cy="1204"/>
            </a:xfrm>
            <a:prstGeom prst="line">
              <a:avLst/>
            </a:prstGeom>
            <a:ln w="317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10740966" y="1510838"/>
              <a:ext cx="0" cy="440756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0695795" y="1141506"/>
              <a:ext cx="5295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e-</a:t>
              </a:r>
              <a:endParaRPr lang="el-GR" dirty="0">
                <a:solidFill>
                  <a:srgbClr val="00B0F0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8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59DC-95B4-43E0-9C7F-C8140D1B432D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339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363" y="-229696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Efficiency of the TOF-ERDA telescope (II)</a:t>
            </a:r>
            <a:endParaRPr lang="el-GR" sz="36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97164" y="772160"/>
            <a:ext cx="11092872" cy="923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631386"/>
              </p:ext>
            </p:extLst>
          </p:nvPr>
        </p:nvGraphicFramePr>
        <p:xfrm>
          <a:off x="6107468" y="837382"/>
          <a:ext cx="5382568" cy="3672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39" name="Object 3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07468" y="837382"/>
                        <a:ext cx="5382568" cy="3672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236722"/>
              </p:ext>
            </p:extLst>
          </p:nvPr>
        </p:nvGraphicFramePr>
        <p:xfrm>
          <a:off x="166255" y="907923"/>
          <a:ext cx="5731163" cy="348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6255" y="907923"/>
                        <a:ext cx="5731163" cy="3481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7164" y="4468372"/>
            <a:ext cx="5993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Results of the relative efficiency for oxygen ions are consistent with respect to the beam energy and the target material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90572" y="4468372"/>
            <a:ext cx="5710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Preliminary results of the oxygen efficiency curve for Oxygen </a:t>
            </a:r>
            <a:endParaRPr lang="el-GR" dirty="0"/>
          </a:p>
          <a:p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397164" y="872836"/>
            <a:ext cx="1099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collimator was placed at the entrance of the spectrometer window in order to avoid multiple scattering events</a:t>
            </a:r>
            <a:endParaRPr lang="el-G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0524" y="5547602"/>
            <a:ext cx="9945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Efficiency curves are used as input in </a:t>
            </a:r>
            <a:r>
              <a:rPr lang="en-GB" dirty="0" err="1"/>
              <a:t>Potku</a:t>
            </a:r>
            <a:r>
              <a:rPr lang="en-GB" dirty="0"/>
              <a:t> software for the analysis of the samples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Annual meeting INPP 2024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BAAD-D6B2-4A4B-A6E5-9A8DC8B1299A}" type="slidenum">
              <a:rPr lang="el-GR" smtClean="0"/>
              <a:t>9</a:t>
            </a:fld>
            <a:endParaRPr lang="el-G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34E6-23E7-4194-965B-881B0F04BAD7}" type="datetime5">
              <a:rPr lang="en-US" smtClean="0"/>
              <a:t>29-Mar-24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1706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5988</TotalTime>
  <Words>1245</Words>
  <Application>Microsoft Office PowerPoint</Application>
  <PresentationFormat>Widescreen</PresentationFormat>
  <Paragraphs>159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Wingdings</vt:lpstr>
      <vt:lpstr>Office Theme</vt:lpstr>
      <vt:lpstr>Graph</vt:lpstr>
      <vt:lpstr>PowerPoint Presentation</vt:lpstr>
      <vt:lpstr>Motivation</vt:lpstr>
      <vt:lpstr>TOF – ERDA basics</vt:lpstr>
      <vt:lpstr>TOF – ERDA setup at N.C.S.R. “Demokritos” (I)</vt:lpstr>
      <vt:lpstr>TOF – ERDA setup at N.C.S.R. “Demokritos” (II)</vt:lpstr>
      <vt:lpstr>TOF – ERDA DAQ-ADC  system</vt:lpstr>
      <vt:lpstr>Typical coincidence spectra</vt:lpstr>
      <vt:lpstr>Efficiency of the TOF-ERDA telescope (I)</vt:lpstr>
      <vt:lpstr>Efficiency of the TOF-ERDA telescope (II)</vt:lpstr>
      <vt:lpstr>ToF-ERDA analysis</vt:lpstr>
      <vt:lpstr>ToF-ERDA measurement in RBI </vt:lpstr>
      <vt:lpstr>ToF-ERDA setup optimization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Anastasia Ziagkova</dc:creator>
  <cp:lastModifiedBy>Anastasios Lagoyannis</cp:lastModifiedBy>
  <cp:revision>107</cp:revision>
  <dcterms:created xsi:type="dcterms:W3CDTF">2023-12-11T11:20:09Z</dcterms:created>
  <dcterms:modified xsi:type="dcterms:W3CDTF">2024-03-29T05:51:50Z</dcterms:modified>
</cp:coreProperties>
</file>