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2" r:id="rId4"/>
    <p:sldId id="287" r:id="rId5"/>
    <p:sldId id="269" r:id="rId6"/>
    <p:sldId id="265" r:id="rId7"/>
    <p:sldId id="278" r:id="rId8"/>
    <p:sldId id="284" r:id="rId9"/>
    <p:sldId id="266" r:id="rId10"/>
    <p:sldId id="308" r:id="rId11"/>
    <p:sldId id="310" r:id="rId12"/>
    <p:sldId id="279" r:id="rId13"/>
    <p:sldId id="309" r:id="rId14"/>
    <p:sldId id="281" r:id="rId15"/>
    <p:sldId id="277" r:id="rId16"/>
    <p:sldId id="290" r:id="rId17"/>
    <p:sldId id="264" r:id="rId18"/>
    <p:sldId id="302" r:id="rId19"/>
    <p:sldId id="303" r:id="rId20"/>
    <p:sldId id="304" r:id="rId21"/>
    <p:sldId id="305" r:id="rId22"/>
    <p:sldId id="306" r:id="rId23"/>
    <p:sldId id="28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FFF3"/>
    <a:srgbClr val="141B2A"/>
    <a:srgbClr val="B15E4E"/>
    <a:srgbClr val="CE563E"/>
    <a:srgbClr val="A9402A"/>
    <a:srgbClr val="F2E5E2"/>
    <a:srgbClr val="E5CBC5"/>
    <a:srgbClr val="DD8A79"/>
    <a:srgbClr val="284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710" y="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8709A-CF9B-46B6-93E6-14A1D46025A1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EE3C4-AAB1-42F5-95EF-456CA8EBC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7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36A6F-0CA9-A483-EF4E-5B5D162758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B7CC5-2993-F584-7BD8-D5601C57B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A1B4B-4510-9E08-ECF1-BD79AE08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C16E7-5A7B-7619-6DA3-8E2029D64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CBDCE-D24F-DC67-4211-C0EDC160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ED29A-04B8-8061-E10E-B9E981436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C17F58-7656-25EB-2E2A-69D2429AC9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72811-587D-AB0D-D896-018AC3924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5F1CF-F332-A7EC-B497-DADA7FD0F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9A5BB-F8D9-AD40-E1BC-243DD045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7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23F536-32EA-5643-41C5-9AFFB3F44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9483C6-C503-1BB7-BE32-F287D70E2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536D1-E434-7227-2F60-C6D7CA6D3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E054A-A49A-3179-BF69-11C452F67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BE042-3EB3-F402-6A70-61ADA7D5E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0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9D67-C903-6946-8C30-2ED835900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298A0-447A-CAE8-E676-63952C741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17FC2-39E6-A803-7C69-1EC137C68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0B3B0-DF98-004A-D0CE-D4DF1338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61F1F-C641-F759-77E3-7FF3B4719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1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04AF3-894E-5A0E-506F-AFA25EB7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1312A-21F7-72F6-4E6C-852F9521F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A3AC5-7338-1BEA-3BB7-242A00C57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B6358-7621-A6F5-89F0-0C0CC5CBA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BAA47-5BA0-08F7-FE06-23E7DCF31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4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FC5D-6162-D216-7B9A-8D782C368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DA668-3C79-FC2B-E6FB-8F5B3FA3D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DE1622-205B-0126-6E0C-BF8E81B5B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0DC57-8325-36F3-9413-F602989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7C4F15-9AD3-998C-B5BE-7FBEC215C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8F96BA-0C23-A833-BA5F-0D905AA9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1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C3659-5B28-83A1-F005-B596BBB3A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CF2FE-90C2-5C4F-91AC-20AE0F56B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4217B-C399-6870-A222-0DA451A0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F7C7AF-2F67-B4F6-6719-3B2013E3D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CCC5A-D845-8556-0CDC-EE43E6F785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46B3CC-6A27-5255-6B07-850588208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E3708E-D69D-6FDC-75BB-610CAAF62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62CED2-8BC9-CA26-F479-DBB7726DA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1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F8300-E58D-79D5-F471-091A06F8E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39104F-6CBA-5789-1DED-FD5B0C87B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7B93C5-6736-CCDA-630F-014D0EE51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7659B-1C85-10A7-92D2-A7490C728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789A78-CEA8-6104-AF64-A095B9F13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59E40-4806-8B23-9C9E-713F5FD2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38E1B-29BA-50AF-A167-CCD40364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7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49BE-9664-D984-E092-52C0B675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9C7E0-E9B8-6A2E-47FD-2705E73EB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96AFD-C5B4-FAFC-A61C-536AEE3BA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E14E4-9DC3-9C83-7379-89DC345F4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6C987-347D-F655-AC16-E0644A6B9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86975-5F95-15DE-7B18-272D48FDD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47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3739-FB12-8899-685D-1FE177EEF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A3D0A6-6B68-F2BF-6A2E-708502B955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6E01A-DC99-3385-4CD6-88D2E0FA6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7AF00-F2D0-BFEF-BD46-486335C5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38E2A-2A19-24DF-148B-FA42199BA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- 8th Symposium by the HSA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7DFCB-34F0-2734-0FC5-13E76EDE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5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0B294E-3E08-9022-E7D3-837C18E43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B24D-E093-0B20-94F1-B3B78C6BA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1314C-D8DF-378E-24D9-683186204D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10/17/2023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17C04-76F2-EE8B-D68C-165F79B59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Tsampa Kalliopi - 8th Symposium by the HSA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737F0-C2AA-D2A1-054E-A54E550D4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F596E-7AEF-4205-8289-129B80B1E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0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3.wdp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2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jpeg"/><Relationship Id="rId5" Type="http://schemas.microsoft.com/office/2007/relationships/hdphoto" Target="../media/hdphoto4.wdp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3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microsoft.com/office/2007/relationships/hdphoto" Target="../media/hdphoto8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35.jpe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microsoft.com/office/2007/relationships/hdphoto" Target="../media/hdphoto15.wdp"/><Relationship Id="rId3" Type="http://schemas.microsoft.com/office/2007/relationships/hdphoto" Target="../media/hdphoto10.wdp"/><Relationship Id="rId7" Type="http://schemas.microsoft.com/office/2007/relationships/hdphoto" Target="../media/hdphoto12.wdp"/><Relationship Id="rId12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microsoft.com/office/2007/relationships/hdphoto" Target="../media/hdphoto14.wdp"/><Relationship Id="rId5" Type="http://schemas.microsoft.com/office/2007/relationships/hdphoto" Target="../media/hdphoto11.wdp"/><Relationship Id="rId10" Type="http://schemas.openxmlformats.org/officeDocument/2006/relationships/image" Target="../media/image56.png"/><Relationship Id="rId4" Type="http://schemas.openxmlformats.org/officeDocument/2006/relationships/image" Target="../media/image53.png"/><Relationship Id="rId9" Type="http://schemas.microsoft.com/office/2007/relationships/hdphoto" Target="../media/hdphoto13.wdp"/><Relationship Id="rId1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DA07C5C7-2E41-8682-A685-26DF5D5DFA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AB442D"/>
              </a:clrFrom>
              <a:clrTo>
                <a:srgbClr val="AB442D">
                  <a:alpha val="0"/>
                </a:srgbClr>
              </a:clrTo>
            </a:clrChange>
            <a:alphaModFix amt="50000"/>
            <a:duotone>
              <a:prstClr val="black"/>
              <a:srgbClr val="A9402A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56" b="9116"/>
          <a:stretch/>
        </p:blipFill>
        <p:spPr>
          <a:xfrm>
            <a:off x="108836" y="1419559"/>
            <a:ext cx="11974307" cy="53413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2BE87B-928E-CDA1-EF6F-6172EC99F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9676"/>
            <a:ext cx="9144000" cy="176953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</a:rPr>
              <a:t>A modular custom-built Macroscopic-XRF (MA-XRF) spectrometer for Heritage Science 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EE44D-0A0C-9C35-C324-E84D2D8C79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37" y="4658324"/>
            <a:ext cx="11974306" cy="2096253"/>
          </a:xfrm>
        </p:spPr>
        <p:txBody>
          <a:bodyPr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Kalliopi Tsampa</a:t>
            </a:r>
            <a:r>
              <a:rPr lang="en-US" sz="1800" b="1" u="sng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Effrossyni Androulakaki</a:t>
            </a:r>
            <a:r>
              <a:rPr lang="en-US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Panagiotis Assiouras</a:t>
            </a:r>
            <a:r>
              <a:rPr lang="en-US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Paweł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Wróbel</a:t>
            </a:r>
            <a:r>
              <a:rPr lang="en-US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(2)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Andreas G. Karydas</a:t>
            </a:r>
            <a:r>
              <a:rPr lang="en-US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(1)(3</a:t>
            </a:r>
            <a:r>
              <a:rPr lang="en-US" sz="18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ctr">
              <a:spcBef>
                <a:spcPts val="0"/>
              </a:spcBef>
              <a:spcAft>
                <a:spcPts val="0"/>
              </a:spcAft>
              <a:buFont typeface="+mj-lt"/>
              <a:buAutoNum type="arabicParenBoth"/>
            </a:pPr>
            <a:r>
              <a:rPr lang="en-US" sz="1400" i="1" dirty="0">
                <a:effectLst/>
                <a:ea typeface="Times New Roman" panose="02020603050405020304" pitchFamily="18" charset="0"/>
              </a:rPr>
              <a:t>Institute of Nuclear and Particle Physics, NCSR “Demokritos”, 153 41, Agia Paraskevi, Attiki, Greece</a:t>
            </a: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4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(2) Faculty of Physics and Applied Computer Science, AGH University of Science and Technology, </a:t>
            </a:r>
            <a:br>
              <a:rPr lang="it-IT" sz="14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4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al. Mickiewicza 30, 30-059 Kraków, Poland</a:t>
            </a: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4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(3) CNR, Istituto per i Beni Archeologici e Monumentali (IBAM), Via Biblioteca 4, 95124, Catania, Italy</a:t>
            </a:r>
            <a:endParaRPr lang="en-US" sz="1400" i="1" dirty="0">
              <a:solidFill>
                <a:srgbClr val="FFFFFF"/>
              </a:solidFill>
            </a:endParaRPr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30C6BBFB-E692-9A02-9201-A4F7ACA3AC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7" y="103423"/>
            <a:ext cx="1092626" cy="12185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EDD345-9B46-0D8B-C653-A1ABB9F83DF9}"/>
              </a:ext>
            </a:extLst>
          </p:cNvPr>
          <p:cNvSpPr txBox="1"/>
          <p:nvPr/>
        </p:nvSpPr>
        <p:spPr>
          <a:xfrm>
            <a:off x="1201463" y="49952"/>
            <a:ext cx="211427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cs typeface="Times New Roman" panose="02020603050405020304" pitchFamily="18" charset="0"/>
              </a:rPr>
              <a:t>National Center for Scientific Research</a:t>
            </a:r>
            <a:r>
              <a:rPr lang="el-GR" sz="1700" b="1" dirty="0">
                <a:cs typeface="Times New Roman" panose="02020603050405020304" pitchFamily="18" charset="0"/>
              </a:rPr>
              <a:t> </a:t>
            </a:r>
            <a:r>
              <a:rPr lang="en-US" sz="1700" b="1" dirty="0">
                <a:cs typeface="Times New Roman" panose="02020603050405020304" pitchFamily="18" charset="0"/>
              </a:rPr>
              <a:t>“Demokritos”</a:t>
            </a:r>
            <a:endParaRPr lang="el-GR" sz="1700" b="1" dirty="0">
              <a:cs typeface="Times New Roman" panose="02020603050405020304" pitchFamily="18" charset="0"/>
            </a:endParaRPr>
          </a:p>
          <a:p>
            <a:r>
              <a:rPr lang="en-US" sz="1600" dirty="0">
                <a:cs typeface="Times New Roman" panose="02020603050405020304" pitchFamily="18" charset="0"/>
              </a:rPr>
              <a:t>Institute of Nuclear and Particle Physics</a:t>
            </a:r>
            <a:endParaRPr lang="el-GR" sz="1600" dirty="0">
              <a:cs typeface="Times New Roman" panose="02020603050405020304" pitchFamily="18" charset="0"/>
            </a:endParaRPr>
          </a:p>
        </p:txBody>
      </p:sp>
      <p:pic>
        <p:nvPicPr>
          <p:cNvPr id="7" name="Picture 6" descr="A black and purple symbol&#10;&#10;Description automatically generated">
            <a:extLst>
              <a:ext uri="{FF2B5EF4-FFF2-40B4-BE49-F238E27FC236}">
                <a16:creationId xmlns:a16="http://schemas.microsoft.com/office/drawing/2014/main" id="{2835E38B-D967-24A9-C99B-4BC6481531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3968" y="97097"/>
            <a:ext cx="762688" cy="122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00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A9E1C513-0D9B-63E3-58AD-3672933629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038454"/>
              </p:ext>
            </p:extLst>
          </p:nvPr>
        </p:nvGraphicFramePr>
        <p:xfrm>
          <a:off x="271960" y="1421277"/>
          <a:ext cx="5997718" cy="4579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962822" imgH="3788767" progId="Origin50.Graph">
                  <p:embed/>
                </p:oleObj>
              </mc:Choice>
              <mc:Fallback>
                <p:oleObj name="Graph" r:id="rId2" imgW="4962822" imgH="3788767" progId="Origin50.Graph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A9E1C513-0D9B-63E3-58AD-3672933629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1960" y="1421277"/>
                        <a:ext cx="5997718" cy="4579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B2A6ACCE-B40D-69EF-9486-24A6B61F1A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978505"/>
              </p:ext>
            </p:extLst>
          </p:nvPr>
        </p:nvGraphicFramePr>
        <p:xfrm>
          <a:off x="6095999" y="1446855"/>
          <a:ext cx="5824041" cy="444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962822" imgH="3788767" progId="Origin50.Graph">
                  <p:embed/>
                </p:oleObj>
              </mc:Choice>
              <mc:Fallback>
                <p:oleObj name="Graph" r:id="rId4" imgW="4962822" imgH="3788767" progId="Origin50.Graph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B2A6ACCE-B40D-69EF-9486-24A6B61F1A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5999" y="1446855"/>
                        <a:ext cx="5824041" cy="4446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4DD9145-6CEB-AC09-D633-2841D7947F87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B94384-A7EC-531F-2C06-56DB69D4D4D5}"/>
              </a:ext>
            </a:extLst>
          </p:cNvPr>
          <p:cNvSpPr txBox="1"/>
          <p:nvPr/>
        </p:nvSpPr>
        <p:spPr>
          <a:xfrm>
            <a:off x="-2" y="1049018"/>
            <a:ext cx="94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Comparison of </a:t>
            </a:r>
            <a:r>
              <a:rPr lang="el-GR" sz="2400" b="1" dirty="0" err="1">
                <a:solidFill>
                  <a:srgbClr val="A9402A"/>
                </a:solidFill>
              </a:rPr>
              <a:t>discrete</a:t>
            </a:r>
            <a:r>
              <a:rPr lang="en-US" sz="2400" b="1" dirty="0">
                <a:solidFill>
                  <a:srgbClr val="A9402A"/>
                </a:solidFill>
              </a:rPr>
              <a:t> spectrum </a:t>
            </a:r>
            <a:r>
              <a:rPr lang="en-US" sz="2400" dirty="0"/>
              <a:t>for </a:t>
            </a:r>
            <a:r>
              <a:rPr lang="en-US" sz="2400" b="1" dirty="0"/>
              <a:t>0.75um Rh target tube</a:t>
            </a:r>
            <a:r>
              <a:rPr lang="el-GR" sz="2400" b="1" dirty="0"/>
              <a:t> – 15 </a:t>
            </a:r>
            <a:r>
              <a:rPr lang="el-GR" sz="2400" b="1" dirty="0" err="1"/>
              <a:t>to</a:t>
            </a:r>
            <a:r>
              <a:rPr lang="el-GR" sz="2400" b="1" dirty="0"/>
              <a:t> 50 </a:t>
            </a:r>
            <a:r>
              <a:rPr lang="el-GR" sz="2400" b="1" dirty="0" err="1"/>
              <a:t>kV</a:t>
            </a:r>
            <a:endParaRPr lang="en-US"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B0A17-BFE1-C328-E0CE-71E5C4E79F2D}"/>
              </a:ext>
            </a:extLst>
          </p:cNvPr>
          <p:cNvSpPr txBox="1"/>
          <p:nvPr/>
        </p:nvSpPr>
        <p:spPr>
          <a:xfrm>
            <a:off x="7983313" y="1499191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B15E4E"/>
                </a:solidFill>
              </a:rPr>
              <a:t>Rh – K</a:t>
            </a:r>
            <a:r>
              <a:rPr lang="el-GR" sz="2400" b="1" dirty="0">
                <a:solidFill>
                  <a:srgbClr val="B15E4E"/>
                </a:solidFill>
              </a:rPr>
              <a:t>α </a:t>
            </a:r>
            <a:r>
              <a:rPr lang="en-US" sz="2400" b="1" dirty="0">
                <a:solidFill>
                  <a:srgbClr val="B15E4E"/>
                </a:solidFill>
              </a:rPr>
              <a:t>lines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6EA8FB-4099-DCD2-B704-06B6D77D13E0}"/>
              </a:ext>
            </a:extLst>
          </p:cNvPr>
          <p:cNvSpPr txBox="1"/>
          <p:nvPr/>
        </p:nvSpPr>
        <p:spPr>
          <a:xfrm>
            <a:off x="2611357" y="1510683"/>
            <a:ext cx="1608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B15E4E"/>
                </a:solidFill>
              </a:rPr>
              <a:t>Rh – L lines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C4E1BD-C326-F0A5-46C8-EE741251C892}"/>
              </a:ext>
            </a:extLst>
          </p:cNvPr>
          <p:cNvSpPr txBox="1"/>
          <p:nvPr/>
        </p:nvSpPr>
        <p:spPr>
          <a:xfrm>
            <a:off x="-2" y="5894685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A9402A"/>
                </a:solidFill>
              </a:rPr>
              <a:t>The semi-empirical model overestimates significantly the discrete intensity at high voltages </a:t>
            </a:r>
          </a:p>
        </p:txBody>
      </p:sp>
      <p:sp>
        <p:nvSpPr>
          <p:cNvPr id="2" name="Oval 1"/>
          <p:cNvSpPr/>
          <p:nvPr/>
        </p:nvSpPr>
        <p:spPr>
          <a:xfrm>
            <a:off x="3810000" y="1905000"/>
            <a:ext cx="1600200" cy="3276600"/>
          </a:xfrm>
          <a:prstGeom prst="ellipse">
            <a:avLst/>
          </a:prstGeom>
          <a:noFill/>
          <a:ln>
            <a:solidFill>
              <a:srgbClr val="B15E4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601200" y="1972348"/>
            <a:ext cx="1371600" cy="2819400"/>
          </a:xfrm>
          <a:prstGeom prst="ellipse">
            <a:avLst/>
          </a:prstGeom>
          <a:noFill/>
          <a:ln>
            <a:solidFill>
              <a:srgbClr val="B15E4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39E86F8-2722-C0EC-42CC-8EB15E15C73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7640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</a:rPr>
              <a:t>Simulation evaluation with corresponding experimental data</a:t>
            </a: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29508713-1788-4BF0-8403-D512A8F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65F596E-7AEF-4205-8289-129B80B1E6B5}" type="slidenum">
              <a:rPr lang="en-US" smtClean="0"/>
              <a:t>10</a:t>
            </a:fld>
            <a:endParaRPr lang="en-US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7742959-A568-6176-FED7-3022D6584CC1}"/>
              </a:ext>
            </a:extLst>
          </p:cNvPr>
          <p:cNvSpPr txBox="1">
            <a:spLocks/>
          </p:cNvSpPr>
          <p:nvPr/>
        </p:nvSpPr>
        <p:spPr>
          <a:xfrm>
            <a:off x="9906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03/29/2024</a:t>
            </a:r>
          </a:p>
        </p:txBody>
      </p:sp>
      <p:sp>
        <p:nvSpPr>
          <p:cNvPr id="8" name="Footer Placeholder 31">
            <a:extLst>
              <a:ext uri="{FF2B5EF4-FFF2-40B4-BE49-F238E27FC236}">
                <a16:creationId xmlns:a16="http://schemas.microsoft.com/office/drawing/2014/main" id="{B45EF8C8-4EC8-DC0B-446C-222852C2AF22}"/>
              </a:ext>
            </a:extLst>
          </p:cNvPr>
          <p:cNvSpPr txBox="1">
            <a:spLocks/>
          </p:cNvSpPr>
          <p:nvPr/>
        </p:nvSpPr>
        <p:spPr>
          <a:xfrm>
            <a:off x="4191000" y="65087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Tsampa Kalliopi – INPP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13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BD955A0-72C0-AAE9-A745-497A42A244DC}"/>
              </a:ext>
            </a:extLst>
          </p:cNvPr>
          <p:cNvSpPr/>
          <p:nvPr/>
        </p:nvSpPr>
        <p:spPr>
          <a:xfrm>
            <a:off x="-2" y="-15746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0BCB8-91E5-089F-4F54-D25FF0E3A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11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C51D9E9-DBA2-D933-0A61-33E2533EC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834"/>
            <a:ext cx="10515600" cy="106449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X-ray tube excitation spectrum - Experimental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B6A486-0E63-C19C-18C3-3961664F508A}"/>
              </a:ext>
            </a:extLst>
          </p:cNvPr>
          <p:cNvSpPr txBox="1"/>
          <p:nvPr/>
        </p:nvSpPr>
        <p:spPr>
          <a:xfrm>
            <a:off x="305831" y="4497853"/>
            <a:ext cx="47736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Length: 1m</a:t>
            </a:r>
          </a:p>
          <a:p>
            <a:r>
              <a:rPr lang="en-US" sz="2000" dirty="0"/>
              <a:t>Collimators: Cu/Sn </a:t>
            </a:r>
          </a:p>
          <a:p>
            <a:endParaRPr lang="el-GR" sz="2000" dirty="0"/>
          </a:p>
          <a:p>
            <a:r>
              <a:rPr lang="en-US" sz="2000" dirty="0"/>
              <a:t>Voltages: 12 - 55kV</a:t>
            </a:r>
          </a:p>
          <a:p>
            <a:r>
              <a:rPr lang="en-US" sz="2000" dirty="0"/>
              <a:t>Comparison to </a:t>
            </a:r>
            <a:r>
              <a:rPr lang="en-US" sz="2000" dirty="0" err="1"/>
              <a:t>PenRed</a:t>
            </a:r>
            <a:r>
              <a:rPr lang="en-US" sz="2000" dirty="0"/>
              <a:t> code </a:t>
            </a:r>
            <a:r>
              <a:rPr lang="en-US" sz="2000" i="1" dirty="0"/>
              <a:t>(in progress)</a:t>
            </a:r>
          </a:p>
          <a:p>
            <a:endParaRPr lang="el-GR" sz="1600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3C11871-82B1-F320-BD5D-3957E6B9A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17" name="Footer Placeholder 31">
            <a:extLst>
              <a:ext uri="{FF2B5EF4-FFF2-40B4-BE49-F238E27FC236}">
                <a16:creationId xmlns:a16="http://schemas.microsoft.com/office/drawing/2014/main" id="{DA808C71-5888-464F-82EF-1CB23108B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B830A4F7-32C7-EC0B-DA74-8D3C7F08C9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914309"/>
              </p:ext>
            </p:extLst>
          </p:nvPr>
        </p:nvGraphicFramePr>
        <p:xfrm>
          <a:off x="5480690" y="1497658"/>
          <a:ext cx="7178222" cy="4028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6805597" imgH="3818765" progId="Origin50.Graph">
                  <p:embed/>
                </p:oleObj>
              </mc:Choice>
              <mc:Fallback>
                <p:oleObj name="Graph" r:id="rId2" imgW="6805597" imgH="3818765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80690" y="1497658"/>
                        <a:ext cx="7178222" cy="4028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F3193AB3-AA0B-1F4C-B259-3355376477C5}"/>
              </a:ext>
            </a:extLst>
          </p:cNvPr>
          <p:cNvSpPr txBox="1"/>
          <p:nvPr/>
        </p:nvSpPr>
        <p:spPr>
          <a:xfrm>
            <a:off x="2469567" y="4658967"/>
            <a:ext cx="2057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known solid angle</a:t>
            </a:r>
            <a:endParaRPr lang="el-GR" sz="2000" dirty="0"/>
          </a:p>
          <a:p>
            <a:endParaRPr lang="en-US" sz="20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85CD55D-24D7-DA15-7E0F-2E6D5E2A82E7}"/>
              </a:ext>
            </a:extLst>
          </p:cNvPr>
          <p:cNvGrpSpPr/>
          <p:nvPr/>
        </p:nvGrpSpPr>
        <p:grpSpPr>
          <a:xfrm>
            <a:off x="180493" y="883937"/>
            <a:ext cx="5446360" cy="2092541"/>
            <a:chOff x="136779" y="506658"/>
            <a:chExt cx="5446360" cy="2092541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1C7BBB5-D063-5702-6309-E3EBF20B7A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747" y="1267384"/>
              <a:ext cx="5444392" cy="1137265"/>
              <a:chOff x="1301771" y="2599871"/>
              <a:chExt cx="6447444" cy="1346791"/>
            </a:xfrm>
          </p:grpSpPr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F134AB23-C464-A178-C8B5-231836CC42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9333" t="30547" r="32656" b="18744"/>
              <a:stretch/>
            </p:blipFill>
            <p:spPr>
              <a:xfrm>
                <a:off x="1301772" y="2613341"/>
                <a:ext cx="6447443" cy="13333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</p:pic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CBB03849-8F95-A47D-E1EA-D0230C37ADE1}"/>
                  </a:ext>
                </a:extLst>
              </p:cNvPr>
              <p:cNvSpPr/>
              <p:nvPr/>
            </p:nvSpPr>
            <p:spPr>
              <a:xfrm>
                <a:off x="1468015" y="3757126"/>
                <a:ext cx="149289" cy="1895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7B3DD011-0FB8-3089-80D4-894415243E9C}"/>
                  </a:ext>
                </a:extLst>
              </p:cNvPr>
              <p:cNvSpPr/>
              <p:nvPr/>
            </p:nvSpPr>
            <p:spPr>
              <a:xfrm>
                <a:off x="1301771" y="3661636"/>
                <a:ext cx="166246" cy="954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9A6D0079-4068-8F55-2F1B-6F28DFC137C7}"/>
                  </a:ext>
                </a:extLst>
              </p:cNvPr>
              <p:cNvGrpSpPr/>
              <p:nvPr/>
            </p:nvGrpSpPr>
            <p:grpSpPr>
              <a:xfrm>
                <a:off x="1301771" y="2599871"/>
                <a:ext cx="5714068" cy="459015"/>
                <a:chOff x="1301771" y="2599871"/>
                <a:chExt cx="5714068" cy="459015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C707549F-3FC8-167E-B456-22D80F10532F}"/>
                    </a:ext>
                  </a:extLst>
                </p:cNvPr>
                <p:cNvSpPr/>
                <p:nvPr/>
              </p:nvSpPr>
              <p:spPr>
                <a:xfrm>
                  <a:off x="5165271" y="2613338"/>
                  <a:ext cx="179612" cy="2019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002AE847-C228-5891-9E44-5F45DF5ECA08}"/>
                    </a:ext>
                  </a:extLst>
                </p:cNvPr>
                <p:cNvSpPr/>
                <p:nvPr/>
              </p:nvSpPr>
              <p:spPr>
                <a:xfrm>
                  <a:off x="6836232" y="2613338"/>
                  <a:ext cx="179607" cy="1815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F4AF912D-1025-FD84-E839-6F7DC90A8CC7}"/>
                    </a:ext>
                  </a:extLst>
                </p:cNvPr>
                <p:cNvSpPr/>
                <p:nvPr/>
              </p:nvSpPr>
              <p:spPr>
                <a:xfrm>
                  <a:off x="3829958" y="2613338"/>
                  <a:ext cx="261711" cy="2019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94E3CDE1-92AA-D83B-AA30-68686BA0945B}"/>
                    </a:ext>
                  </a:extLst>
                </p:cNvPr>
                <p:cNvSpPr/>
                <p:nvPr/>
              </p:nvSpPr>
              <p:spPr>
                <a:xfrm>
                  <a:off x="3195889" y="2599871"/>
                  <a:ext cx="298427" cy="2926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D92FCD35-7CA0-D2DE-3FD2-2125E93248D8}"/>
                    </a:ext>
                  </a:extLst>
                </p:cNvPr>
                <p:cNvSpPr/>
                <p:nvPr/>
              </p:nvSpPr>
              <p:spPr>
                <a:xfrm>
                  <a:off x="2547258" y="2599871"/>
                  <a:ext cx="231322" cy="2154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D76878B3-DF2F-B415-A268-D69F2A3679B7}"/>
                    </a:ext>
                  </a:extLst>
                </p:cNvPr>
                <p:cNvSpPr/>
                <p:nvPr/>
              </p:nvSpPr>
              <p:spPr>
                <a:xfrm>
                  <a:off x="1301771" y="2670939"/>
                  <a:ext cx="114734" cy="3879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686ED0-58AB-662D-7529-50F459F4333A}"/>
                </a:ext>
              </a:extLst>
            </p:cNvPr>
            <p:cNvSpPr txBox="1"/>
            <p:nvPr/>
          </p:nvSpPr>
          <p:spPr>
            <a:xfrm>
              <a:off x="136779" y="944938"/>
              <a:ext cx="1055659" cy="33896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X-ray tube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51BB3-D68F-5A35-8C2B-FE3561129703}"/>
                </a:ext>
              </a:extLst>
            </p:cNvPr>
            <p:cNvSpPr txBox="1"/>
            <p:nvPr/>
          </p:nvSpPr>
          <p:spPr>
            <a:xfrm>
              <a:off x="3980648" y="1044149"/>
              <a:ext cx="1409154" cy="33896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X-ray Detector</a:t>
              </a: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4D488A76-04D5-9B4C-C561-27522E35D8AE}"/>
                </a:ext>
              </a:extLst>
            </p:cNvPr>
            <p:cNvCxnSpPr/>
            <p:nvPr/>
          </p:nvCxnSpPr>
          <p:spPr>
            <a:xfrm flipH="1" flipV="1">
              <a:off x="1709298" y="1637382"/>
              <a:ext cx="810331" cy="59268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879E0160-541B-345C-6BEF-1B0DA9A140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5758" y="1616175"/>
              <a:ext cx="757974" cy="613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E028F8-B380-82AB-2E39-38364B56FB0A}"/>
                </a:ext>
              </a:extLst>
            </p:cNvPr>
            <p:cNvSpPr txBox="1"/>
            <p:nvPr/>
          </p:nvSpPr>
          <p:spPr>
            <a:xfrm>
              <a:off x="1990190" y="506658"/>
              <a:ext cx="1141634" cy="33896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Collimators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2C7217F-0CB7-E8E5-DAC3-A7DFD0D8EB40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1140926" y="845618"/>
              <a:ext cx="1420081" cy="510665"/>
            </a:xfrm>
            <a:prstGeom prst="straightConnector1">
              <a:avLst/>
            </a:prstGeom>
            <a:ln w="19050">
              <a:solidFill>
                <a:srgbClr val="141B2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C534F98-FB5E-CD75-AD2C-08E95248F350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2561008" y="845618"/>
              <a:ext cx="1384936" cy="486995"/>
            </a:xfrm>
            <a:prstGeom prst="straightConnector1">
              <a:avLst/>
            </a:prstGeom>
            <a:ln w="19050">
              <a:solidFill>
                <a:srgbClr val="141B2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1D4544-5DA7-3BB3-CAE5-AE6C614407D0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2561008" y="845618"/>
              <a:ext cx="27740" cy="510665"/>
            </a:xfrm>
            <a:prstGeom prst="straightConnector1">
              <a:avLst/>
            </a:prstGeom>
            <a:ln w="19050">
              <a:solidFill>
                <a:srgbClr val="141B2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FF4579B-D1F3-7592-9DFE-A4FAAAD9B462}"/>
                </a:ext>
              </a:extLst>
            </p:cNvPr>
            <p:cNvSpPr txBox="1"/>
            <p:nvPr/>
          </p:nvSpPr>
          <p:spPr>
            <a:xfrm>
              <a:off x="2074593" y="2260239"/>
              <a:ext cx="862406" cy="33896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4195C15-D858-90AB-EDE8-9B1594C98975}"/>
              </a:ext>
            </a:extLst>
          </p:cNvPr>
          <p:cNvGrpSpPr/>
          <p:nvPr/>
        </p:nvGrpSpPr>
        <p:grpSpPr>
          <a:xfrm>
            <a:off x="180493" y="2866917"/>
            <a:ext cx="5311451" cy="1702222"/>
            <a:chOff x="233405" y="2894390"/>
            <a:chExt cx="5024395" cy="158289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053ADB3-E97A-86E8-131D-C4294A38C8C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3405" y="2980602"/>
              <a:ext cx="5024395" cy="1496681"/>
              <a:chOff x="5550560" y="692828"/>
              <a:chExt cx="6800998" cy="2025901"/>
            </a:xfrm>
          </p:grpSpPr>
          <p:pic>
            <p:nvPicPr>
              <p:cNvPr id="5" name="Picture 4" descr="A machine in a room&#10;&#10;Description automatically generated">
                <a:extLst>
                  <a:ext uri="{FF2B5EF4-FFF2-40B4-BE49-F238E27FC236}">
                    <a16:creationId xmlns:a16="http://schemas.microsoft.com/office/drawing/2014/main" id="{93B32936-A952-508C-04D9-EDE90390B7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45" t="1588" r="28272" b="16599"/>
              <a:stretch/>
            </p:blipFill>
            <p:spPr>
              <a:xfrm rot="5520000">
                <a:off x="8029184" y="-1452624"/>
                <a:ext cx="1717925" cy="6376810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6482890-B7F2-486D-B213-EECC15613094}"/>
                  </a:ext>
                </a:extLst>
              </p:cNvPr>
              <p:cNvSpPr/>
              <p:nvPr/>
            </p:nvSpPr>
            <p:spPr>
              <a:xfrm>
                <a:off x="5737101" y="2435870"/>
                <a:ext cx="6490983" cy="2828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E85CB05-08C8-EC23-DE11-0912BDEC1347}"/>
                  </a:ext>
                </a:extLst>
              </p:cNvPr>
              <p:cNvSpPr/>
              <p:nvPr/>
            </p:nvSpPr>
            <p:spPr>
              <a:xfrm>
                <a:off x="5704652" y="692828"/>
                <a:ext cx="6490983" cy="3203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top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46E2E2-14D0-F298-99D3-C3E03C7544B3}"/>
                  </a:ext>
                </a:extLst>
              </p:cNvPr>
              <p:cNvSpPr/>
              <p:nvPr/>
            </p:nvSpPr>
            <p:spPr>
              <a:xfrm rot="5400000">
                <a:off x="11402590" y="1486901"/>
                <a:ext cx="1586090" cy="3118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414B22C-0B8D-1A67-D7F0-53CBB65F79A0}"/>
                  </a:ext>
                </a:extLst>
              </p:cNvPr>
              <p:cNvSpPr/>
              <p:nvPr/>
            </p:nvSpPr>
            <p:spPr>
              <a:xfrm rot="5400000">
                <a:off x="4852455" y="1506576"/>
                <a:ext cx="1708057" cy="3118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906413A-268F-BD26-FEC4-DEACB8480C5C}"/>
                </a:ext>
              </a:extLst>
            </p:cNvPr>
            <p:cNvSpPr txBox="1"/>
            <p:nvPr/>
          </p:nvSpPr>
          <p:spPr>
            <a:xfrm>
              <a:off x="367409" y="2894390"/>
              <a:ext cx="992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top view</a:t>
              </a:r>
            </a:p>
          </p:txBody>
        </p:sp>
      </p:grpSp>
      <p:sp>
        <p:nvSpPr>
          <p:cNvPr id="24" name="Right Brace 23">
            <a:extLst>
              <a:ext uri="{FF2B5EF4-FFF2-40B4-BE49-F238E27FC236}">
                <a16:creationId xmlns:a16="http://schemas.microsoft.com/office/drawing/2014/main" id="{8CF4760E-0871-4AD4-0840-9108C2B0AA3D}"/>
              </a:ext>
            </a:extLst>
          </p:cNvPr>
          <p:cNvSpPr/>
          <p:nvPr/>
        </p:nvSpPr>
        <p:spPr>
          <a:xfrm>
            <a:off x="2315140" y="4527770"/>
            <a:ext cx="173341" cy="69475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55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C68D95-4560-39EA-F2BC-A744E73DB894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0DFF27-ABE2-488F-0585-38F0CCCB9A5A}"/>
              </a:ext>
            </a:extLst>
          </p:cNvPr>
          <p:cNvSpPr/>
          <p:nvPr/>
        </p:nvSpPr>
        <p:spPr>
          <a:xfrm>
            <a:off x="10232437" y="6063586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 (Tack et al., 2020)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B2E7790-0060-B996-7113-0E146B915DAE}"/>
              </a:ext>
            </a:extLst>
          </p:cNvPr>
          <p:cNvSpPr txBox="1">
            <a:spLocks/>
          </p:cNvSpPr>
          <p:nvPr/>
        </p:nvSpPr>
        <p:spPr>
          <a:xfrm>
            <a:off x="-2" y="1076409"/>
            <a:ext cx="10898157" cy="722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A9402A"/>
                </a:solidFill>
                <a:latin typeface="+mn-lt"/>
              </a:rPr>
              <a:t>Monte Carlo based polycapillary X-ray tracing code: POLYCAP1.1*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C7243D9-325E-481E-664B-A4E6B8886927}"/>
              </a:ext>
            </a:extLst>
          </p:cNvPr>
          <p:cNvSpPr txBox="1">
            <a:spLocks/>
          </p:cNvSpPr>
          <p:nvPr/>
        </p:nvSpPr>
        <p:spPr>
          <a:xfrm>
            <a:off x="77298" y="1862038"/>
            <a:ext cx="10581736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simulation of photon propagation through lens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features surface roughness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includes capillary wall transmission  (important in high energies)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includes beam polarization effects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DE6D94D-50ED-FBC9-A153-79141E43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0"/>
            <a:ext cx="12192002" cy="107640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Monte Carlo based ray-tracing simulation –POLYCAP code*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91EB782-EB74-DEAB-4F59-0C976425A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3E5A3-3D05-CFE7-528F-E6B7E371EB68}"/>
              </a:ext>
            </a:extLst>
          </p:cNvPr>
          <p:cNvSpPr txBox="1"/>
          <p:nvPr/>
        </p:nvSpPr>
        <p:spPr>
          <a:xfrm>
            <a:off x="155566" y="4464176"/>
            <a:ext cx="7043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POLYCAP1.1 code produces data at a certain energy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15E4E"/>
                </a:solidFill>
                <a:latin typeface="+mn-lt"/>
              </a:rPr>
              <a:t>FWHM of the beam </a:t>
            </a:r>
            <a:endParaRPr lang="en-US" sz="2400" dirty="0">
              <a:solidFill>
                <a:srgbClr val="B15E4E"/>
              </a:solidFill>
            </a:endParaRP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39B3F2D7-A0CD-9151-EFCE-18B50668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9" name="Footer Placeholder 31">
            <a:extLst>
              <a:ext uri="{FF2B5EF4-FFF2-40B4-BE49-F238E27FC236}">
                <a16:creationId xmlns:a16="http://schemas.microsoft.com/office/drawing/2014/main" id="{97DBEA91-0464-B6D8-379D-CE5D8F25C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618695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47DF1A-52A5-30BC-6767-8C4138A96C6D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1347D46-F727-0CFC-D418-61C0124FE6A9}"/>
              </a:ext>
            </a:extLst>
          </p:cNvPr>
          <p:cNvGrpSpPr/>
          <p:nvPr/>
        </p:nvGrpSpPr>
        <p:grpSpPr>
          <a:xfrm>
            <a:off x="69308" y="1108677"/>
            <a:ext cx="5340016" cy="1576963"/>
            <a:chOff x="56868" y="1196187"/>
            <a:chExt cx="5340016" cy="157696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2A7974D-8BAE-AAEA-C6A5-99D94E62F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3379"/>
            <a:stretch/>
          </p:blipFill>
          <p:spPr>
            <a:xfrm>
              <a:off x="56868" y="1196187"/>
              <a:ext cx="5340016" cy="1371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749D25-C5D8-9F32-A03C-AE1715C0207F}"/>
                </a:ext>
              </a:extLst>
            </p:cNvPr>
            <p:cNvSpPr txBox="1"/>
            <p:nvPr/>
          </p:nvSpPr>
          <p:spPr>
            <a:xfrm>
              <a:off x="453489" y="2342263"/>
              <a:ext cx="12907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f</a:t>
              </a:r>
              <a:r>
                <a:rPr lang="en-US" sz="2200" baseline="-25000" dirty="0"/>
                <a:t>1</a:t>
              </a:r>
              <a:r>
                <a:rPr lang="en-US" sz="2200" dirty="0"/>
                <a:t>: 55mm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E04E03-FFED-F2CE-5A68-6349E9D1F010}"/>
                </a:ext>
              </a:extLst>
            </p:cNvPr>
            <p:cNvSpPr txBox="1"/>
            <p:nvPr/>
          </p:nvSpPr>
          <p:spPr>
            <a:xfrm>
              <a:off x="3767055" y="2342263"/>
              <a:ext cx="12426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f</a:t>
              </a:r>
              <a:r>
                <a:rPr lang="en-US" sz="2200" baseline="-25000" dirty="0"/>
                <a:t>2</a:t>
              </a:r>
              <a:r>
                <a:rPr lang="en-US" sz="2200" dirty="0"/>
                <a:t>: 24mm</a:t>
              </a:r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C20C61-A1DB-09BE-817E-F865B666691C}"/>
              </a:ext>
            </a:extLst>
          </p:cNvPr>
          <p:cNvGrpSpPr/>
          <p:nvPr/>
        </p:nvGrpSpPr>
        <p:grpSpPr>
          <a:xfrm>
            <a:off x="9023143" y="3390045"/>
            <a:ext cx="2330657" cy="2383842"/>
            <a:chOff x="8991603" y="1837153"/>
            <a:chExt cx="2743200" cy="2656451"/>
          </a:xfrm>
        </p:grpSpPr>
        <p:pic>
          <p:nvPicPr>
            <p:cNvPr id="14" name="Picture 13" descr="A picture containing indoor, projector&#10;&#10;Description automatically generated">
              <a:extLst>
                <a:ext uri="{FF2B5EF4-FFF2-40B4-BE49-F238E27FC236}">
                  <a16:creationId xmlns:a16="http://schemas.microsoft.com/office/drawing/2014/main" id="{AFE9C478-437E-ED60-364F-1584DF8BF2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94" b="38434"/>
            <a:stretch/>
          </p:blipFill>
          <p:spPr>
            <a:xfrm>
              <a:off x="8991603" y="1837153"/>
              <a:ext cx="2743200" cy="2656451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09CD85A-9BEE-90CF-8BFB-893BB17CC980}"/>
                </a:ext>
              </a:extLst>
            </p:cNvPr>
            <p:cNvSpPr/>
            <p:nvPr/>
          </p:nvSpPr>
          <p:spPr>
            <a:xfrm>
              <a:off x="9595647" y="2313214"/>
              <a:ext cx="68591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9BDE11E-5249-269E-E548-5AF68CD87046}"/>
              </a:ext>
            </a:extLst>
          </p:cNvPr>
          <p:cNvGrpSpPr/>
          <p:nvPr/>
        </p:nvGrpSpPr>
        <p:grpSpPr>
          <a:xfrm>
            <a:off x="5517943" y="3315599"/>
            <a:ext cx="2468598" cy="2559108"/>
            <a:chOff x="6226166" y="1760010"/>
            <a:chExt cx="2743200" cy="2559108"/>
          </a:xfrm>
        </p:grpSpPr>
        <p:pic>
          <p:nvPicPr>
            <p:cNvPr id="19" name="Picture 18" descr="A person wearing a mask&#10;&#10;Description automatically generated with low confidence">
              <a:extLst>
                <a:ext uri="{FF2B5EF4-FFF2-40B4-BE49-F238E27FC236}">
                  <a16:creationId xmlns:a16="http://schemas.microsoft.com/office/drawing/2014/main" id="{8446F1CB-5A1D-BBE4-7A88-45A5DF5332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224" b="21301"/>
            <a:stretch/>
          </p:blipFill>
          <p:spPr>
            <a:xfrm>
              <a:off x="6226166" y="1760010"/>
              <a:ext cx="2743200" cy="2559108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7A96441-00AE-0D76-EDE2-1E08FE615CD3}"/>
                </a:ext>
              </a:extLst>
            </p:cNvPr>
            <p:cNvSpPr/>
            <p:nvPr/>
          </p:nvSpPr>
          <p:spPr>
            <a:xfrm>
              <a:off x="6783613" y="2913889"/>
              <a:ext cx="685909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FABB1C6-E0D4-056C-E5B1-E866537BF76C}"/>
              </a:ext>
            </a:extLst>
          </p:cNvPr>
          <p:cNvSpPr txBox="1"/>
          <p:nvPr/>
        </p:nvSpPr>
        <p:spPr>
          <a:xfrm>
            <a:off x="5160809" y="2677538"/>
            <a:ext cx="3862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Beam </a:t>
            </a:r>
            <a:r>
              <a:rPr lang="el-GR" sz="2000" b="1" dirty="0" err="1"/>
              <a:t>diameter</a:t>
            </a:r>
            <a:r>
              <a:rPr lang="en-US" sz="2000" b="1" dirty="0"/>
              <a:t> </a:t>
            </a:r>
            <a:r>
              <a:rPr lang="en-US" sz="2000" dirty="0"/>
              <a:t>at </a:t>
            </a:r>
            <a:r>
              <a:rPr lang="en-US" sz="2000" b="1" dirty="0"/>
              <a:t>entrance</a:t>
            </a:r>
            <a:r>
              <a:rPr lang="en-US" sz="2000" dirty="0"/>
              <a:t> </a:t>
            </a:r>
            <a:endParaRPr lang="el-GR" sz="2000" dirty="0"/>
          </a:p>
          <a:p>
            <a:r>
              <a:rPr lang="el-GR" sz="2000" dirty="0"/>
              <a:t>          </a:t>
            </a:r>
            <a:r>
              <a:rPr lang="en-US" sz="2000" dirty="0"/>
              <a:t>        (6 mm)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BE0882-3204-92C7-E7E2-83B72F374B8F}"/>
              </a:ext>
            </a:extLst>
          </p:cNvPr>
          <p:cNvSpPr txBox="1"/>
          <p:nvPr/>
        </p:nvSpPr>
        <p:spPr>
          <a:xfrm>
            <a:off x="8959391" y="2712967"/>
            <a:ext cx="27622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Beam </a:t>
            </a:r>
            <a:r>
              <a:rPr lang="el-GR" sz="2000" b="1" dirty="0" err="1"/>
              <a:t>diameter</a:t>
            </a:r>
            <a:r>
              <a:rPr lang="en-US" sz="2000" b="1" dirty="0"/>
              <a:t> </a:t>
            </a:r>
            <a:r>
              <a:rPr lang="en-US" sz="2000" dirty="0"/>
              <a:t>at </a:t>
            </a:r>
            <a:r>
              <a:rPr lang="en-US" sz="2000" b="1" dirty="0"/>
              <a:t>focus</a:t>
            </a:r>
            <a:r>
              <a:rPr lang="en-US" sz="2000" dirty="0"/>
              <a:t> </a:t>
            </a:r>
          </a:p>
          <a:p>
            <a:r>
              <a:rPr lang="en-US" sz="2000" dirty="0"/>
              <a:t>        (&lt; 100 </a:t>
            </a:r>
            <a:r>
              <a:rPr lang="el-GR" sz="2000" dirty="0"/>
              <a:t>μ</a:t>
            </a:r>
            <a:r>
              <a:rPr lang="en-US" sz="2000" dirty="0"/>
              <a:t>m)</a:t>
            </a:r>
          </a:p>
        </p:txBody>
      </p:sp>
      <p:pic>
        <p:nvPicPr>
          <p:cNvPr id="23" name="Picture 22" descr="A picture containing indoor, sink, counter&#10;&#10;Description automatically generated">
            <a:extLst>
              <a:ext uri="{FF2B5EF4-FFF2-40B4-BE49-F238E27FC236}">
                <a16:creationId xmlns:a16="http://schemas.microsoft.com/office/drawing/2014/main" id="{D9429B75-B067-544F-9D33-8CA164624B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5" t="972" r="22727" b="6022"/>
          <a:stretch/>
        </p:blipFill>
        <p:spPr>
          <a:xfrm>
            <a:off x="1673788" y="3231280"/>
            <a:ext cx="2330657" cy="265478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CAC7269-C1AD-391A-AC32-C9C2EE3E91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1252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</a:rPr>
              <a:t>Polycapillary Lens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13</a:t>
            </a:fld>
            <a:endParaRPr lang="en-US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4A5B7D0A-8FFE-DB2D-3E29-40BC4A366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9" name="Footer Placeholder 31">
            <a:extLst>
              <a:ext uri="{FF2B5EF4-FFF2-40B4-BE49-F238E27FC236}">
                <a16:creationId xmlns:a16="http://schemas.microsoft.com/office/drawing/2014/main" id="{DAAB8B9D-0949-BD27-BD8D-9EC8816C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116100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7A9D45-05B4-7A6C-2987-D2BF9AB4E9FA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544B9E-2838-6157-1D45-75B97DA90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30236"/>
            <a:ext cx="10633911" cy="1046173"/>
          </a:xfrm>
        </p:spPr>
        <p:txBody>
          <a:bodyPr/>
          <a:lstStyle/>
          <a:p>
            <a:r>
              <a:rPr lang="en-US" sz="4400" dirty="0">
                <a:solidFill>
                  <a:schemeClr val="bg1"/>
                </a:solidFill>
              </a:rPr>
              <a:t>POLYCAP vs Experiment: Beam size</a:t>
            </a:r>
            <a:r>
              <a:rPr lang="el-GR" sz="4400" dirty="0">
                <a:solidFill>
                  <a:schemeClr val="bg1"/>
                </a:solidFill>
              </a:rPr>
              <a:t> @ </a:t>
            </a:r>
            <a:r>
              <a:rPr lang="en-US" sz="4400" dirty="0">
                <a:solidFill>
                  <a:schemeClr val="bg1"/>
                </a:solidFill>
              </a:rPr>
              <a:t>focus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EECA38-8E17-AD4F-332E-0000A6F90845}"/>
              </a:ext>
            </a:extLst>
          </p:cNvPr>
          <p:cNvSpPr txBox="1"/>
          <p:nvPr/>
        </p:nvSpPr>
        <p:spPr>
          <a:xfrm>
            <a:off x="1336412" y="1511262"/>
            <a:ext cx="4241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B15E4E"/>
                </a:solidFill>
              </a:rPr>
              <a:t>Comparison to nominal values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3E216CE-603E-196F-A3AE-35974E5759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693002"/>
              </p:ext>
            </p:extLst>
          </p:nvPr>
        </p:nvGraphicFramePr>
        <p:xfrm>
          <a:off x="432294" y="1972927"/>
          <a:ext cx="5663705" cy="4333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53E216CE-603E-196F-A3AE-35974E5759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2294" y="1972927"/>
                        <a:ext cx="5663705" cy="4333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982E181-AA30-A526-E386-F930B62922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015859"/>
              </p:ext>
            </p:extLst>
          </p:nvPr>
        </p:nvGraphicFramePr>
        <p:xfrm>
          <a:off x="6113262" y="1990179"/>
          <a:ext cx="5663705" cy="4333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982E181-AA30-A526-E386-F930B62922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3262" y="1990179"/>
                        <a:ext cx="5663705" cy="4333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8046871-CE2B-205C-B3AB-F2C5FC48B11E}"/>
              </a:ext>
            </a:extLst>
          </p:cNvPr>
          <p:cNvSpPr txBox="1"/>
          <p:nvPr/>
        </p:nvSpPr>
        <p:spPr>
          <a:xfrm>
            <a:off x="7602676" y="2045016"/>
            <a:ext cx="3463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Tube spot size (</a:t>
            </a:r>
            <a:r>
              <a:rPr lang="en-US" sz="2400" b="1" dirty="0"/>
              <a:t>400</a:t>
            </a:r>
            <a:r>
              <a:rPr lang="el-GR" sz="2400" b="1" dirty="0"/>
              <a:t>μ</a:t>
            </a:r>
            <a:r>
              <a:rPr lang="en-US" sz="2400" b="1" dirty="0"/>
              <a:t>m</a:t>
            </a:r>
            <a:r>
              <a:rPr lang="en-US" sz="2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0D4B5-10FB-C29E-90B8-05BDE841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D56E5D-58E5-B05A-FC5C-86EFD02A763B}"/>
              </a:ext>
            </a:extLst>
          </p:cNvPr>
          <p:cNvSpPr txBox="1"/>
          <p:nvPr/>
        </p:nvSpPr>
        <p:spPr>
          <a:xfrm>
            <a:off x="1688368" y="2045016"/>
            <a:ext cx="3251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Microbeam tube (</a:t>
            </a:r>
            <a:r>
              <a:rPr lang="en-US" sz="2400" b="1" dirty="0"/>
              <a:t>50</a:t>
            </a:r>
            <a:r>
              <a:rPr lang="el-GR" sz="2400" b="1" dirty="0"/>
              <a:t>μ</a:t>
            </a:r>
            <a:r>
              <a:rPr lang="en-US" sz="2400" b="1" dirty="0"/>
              <a:t>m</a:t>
            </a:r>
            <a:r>
              <a:rPr lang="en-US" sz="24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7A2B21-A55E-2CC4-616E-BD57BEC4E4BD}"/>
              </a:ext>
            </a:extLst>
          </p:cNvPr>
          <p:cNvSpPr txBox="1"/>
          <p:nvPr/>
        </p:nvSpPr>
        <p:spPr>
          <a:xfrm>
            <a:off x="6962127" y="1475212"/>
            <a:ext cx="4744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B15E4E"/>
                </a:solidFill>
              </a:rPr>
              <a:t>Comparison to experimental data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774BA7-9BDF-D2C4-AD23-16A8077AB6F7}"/>
              </a:ext>
            </a:extLst>
          </p:cNvPr>
          <p:cNvCxnSpPr/>
          <p:nvPr/>
        </p:nvCxnSpPr>
        <p:spPr>
          <a:xfrm>
            <a:off x="6102220" y="1296285"/>
            <a:ext cx="0" cy="496686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F86F5E6-C6F8-A91B-33CC-35F364965C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8" name="Footer Placeholder 31">
            <a:extLst>
              <a:ext uri="{FF2B5EF4-FFF2-40B4-BE49-F238E27FC236}">
                <a16:creationId xmlns:a16="http://schemas.microsoft.com/office/drawing/2014/main" id="{E9002D0C-D7A8-8568-3D26-9490F4007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467468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923409D-6049-79C6-0181-66B041E37B7F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586C183-BB90-E271-F5C6-1A6C324E5B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943462"/>
              </p:ext>
            </p:extLst>
          </p:nvPr>
        </p:nvGraphicFramePr>
        <p:xfrm>
          <a:off x="6753984" y="1590572"/>
          <a:ext cx="6070386" cy="428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414402" imgH="3818765" progId="Origin50.Graph">
                  <p:embed/>
                </p:oleObj>
              </mc:Choice>
              <mc:Fallback>
                <p:oleObj name="Graph" r:id="rId2" imgW="5414402" imgH="3818765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53984" y="1590572"/>
                        <a:ext cx="6070386" cy="428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D7971FE-704B-A011-813E-E79B43D1D5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004180"/>
              </p:ext>
            </p:extLst>
          </p:nvPr>
        </p:nvGraphicFramePr>
        <p:xfrm>
          <a:off x="-389537" y="1448050"/>
          <a:ext cx="6066436" cy="4288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7520" imgH="3024720" progId="Origin50.Graph">
                  <p:embed/>
                </p:oleObj>
              </mc:Choice>
              <mc:Fallback>
                <p:oleObj name="Graph" r:id="rId4" imgW="4277520" imgH="3024720" progId="Origin50.Grap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56B0241-774C-93F6-586F-DE6DB93BEC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89537" y="1448050"/>
                        <a:ext cx="6066436" cy="4288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C4267A7-723D-01AD-95FF-351D18C2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15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6BC256A-ECE3-871A-E997-F24D31B4FF4C}"/>
              </a:ext>
            </a:extLst>
          </p:cNvPr>
          <p:cNvSpPr txBox="1">
            <a:spLocks/>
          </p:cNvSpPr>
          <p:nvPr/>
        </p:nvSpPr>
        <p:spPr>
          <a:xfrm>
            <a:off x="-2" y="30236"/>
            <a:ext cx="11353802" cy="104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POLYCAP vs Experiment: Beam size out of focus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78A9C8FC-4CFE-01A7-4EA0-8F916E1E6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418156"/>
              </p:ext>
            </p:extLst>
          </p:nvPr>
        </p:nvGraphicFramePr>
        <p:xfrm>
          <a:off x="5012725" y="2434568"/>
          <a:ext cx="201571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859">
                  <a:extLst>
                    <a:ext uri="{9D8B030D-6E8A-4147-A177-3AD203B41FA5}">
                      <a16:colId xmlns:a16="http://schemas.microsoft.com/office/drawing/2014/main" val="1089444553"/>
                    </a:ext>
                  </a:extLst>
                </a:gridCol>
                <a:gridCol w="1007859">
                  <a:extLst>
                    <a:ext uri="{9D8B030D-6E8A-4147-A177-3AD203B41FA5}">
                      <a16:colId xmlns:a16="http://schemas.microsoft.com/office/drawing/2014/main" val="4187780920"/>
                    </a:ext>
                  </a:extLst>
                </a:gridCol>
              </a:tblGrid>
              <a:tr h="41951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 FWHM @ focus</a:t>
                      </a:r>
                      <a:r>
                        <a:rPr lang="el-GR" dirty="0"/>
                        <a:t> (μ</a:t>
                      </a:r>
                      <a:r>
                        <a:rPr lang="en-US" dirty="0"/>
                        <a:t>m)</a:t>
                      </a:r>
                    </a:p>
                  </a:txBody>
                  <a:tcPr>
                    <a:solidFill>
                      <a:srgbClr val="B15E4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9970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Ti-K</a:t>
                      </a:r>
                      <a:r>
                        <a:rPr lang="el-GR" dirty="0"/>
                        <a:t>α</a:t>
                      </a:r>
                      <a:endParaRPr lang="en-US" dirty="0"/>
                    </a:p>
                  </a:txBody>
                  <a:tcPr>
                    <a:solidFill>
                      <a:srgbClr val="F2E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120</a:t>
                      </a:r>
                      <a:r>
                        <a:rPr lang="en-US" dirty="0"/>
                        <a:t> ± 2</a:t>
                      </a:r>
                    </a:p>
                  </a:txBody>
                  <a:tcPr>
                    <a:solidFill>
                      <a:srgbClr val="F2E5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34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Cu-K</a:t>
                      </a:r>
                      <a:r>
                        <a:rPr lang="el-GR" dirty="0"/>
                        <a:t>α</a:t>
                      </a:r>
                      <a:endParaRPr lang="en-US" dirty="0"/>
                    </a:p>
                  </a:txBody>
                  <a:tcPr>
                    <a:solidFill>
                      <a:srgbClr val="E5CB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 ± 1</a:t>
                      </a:r>
                    </a:p>
                  </a:txBody>
                  <a:tcPr>
                    <a:solidFill>
                      <a:srgbClr val="E5CB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44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Μο-Κα</a:t>
                      </a:r>
                      <a:endParaRPr lang="en-US" dirty="0"/>
                    </a:p>
                  </a:txBody>
                  <a:tcPr>
                    <a:solidFill>
                      <a:srgbClr val="F2E5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41 ± 2</a:t>
                      </a:r>
                    </a:p>
                  </a:txBody>
                  <a:tcPr>
                    <a:solidFill>
                      <a:srgbClr val="F2E5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09941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E9F9BDB-7FBA-0E77-5EE9-A124C1E4F66F}"/>
              </a:ext>
            </a:extLst>
          </p:cNvPr>
          <p:cNvSpPr txBox="1"/>
          <p:nvPr/>
        </p:nvSpPr>
        <p:spPr>
          <a:xfrm>
            <a:off x="7400265" y="1392037"/>
            <a:ext cx="4606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Comparison to experimental 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EDBEEE-A357-6C49-4A80-DDA41935E47F}"/>
              </a:ext>
            </a:extLst>
          </p:cNvPr>
          <p:cNvSpPr txBox="1"/>
          <p:nvPr/>
        </p:nvSpPr>
        <p:spPr>
          <a:xfrm>
            <a:off x="1255675" y="1398744"/>
            <a:ext cx="2957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Experimental data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B55F112-A675-E683-97C0-39B403FFA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7" name="Footer Placeholder 31">
            <a:extLst>
              <a:ext uri="{FF2B5EF4-FFF2-40B4-BE49-F238E27FC236}">
                <a16:creationId xmlns:a16="http://schemas.microsoft.com/office/drawing/2014/main" id="{62C59055-A0F4-4764-E73B-A006F9A9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999491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colorfulness, screenshot&#10;&#10;Description automatically generated">
            <a:extLst>
              <a:ext uri="{FF2B5EF4-FFF2-40B4-BE49-F238E27FC236}">
                <a16:creationId xmlns:a16="http://schemas.microsoft.com/office/drawing/2014/main" id="{AE3C03B9-0D6D-EF7E-7C88-BF441DF64E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3" r="5540" b="5769"/>
          <a:stretch/>
        </p:blipFill>
        <p:spPr>
          <a:xfrm>
            <a:off x="7757330" y="1701763"/>
            <a:ext cx="4434670" cy="40292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F79878-A3AF-901E-930B-75727B82EDAA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C4267A7-723D-01AD-95FF-351D18C2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16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6BC256A-ECE3-871A-E997-F24D31B4FF4C}"/>
              </a:ext>
            </a:extLst>
          </p:cNvPr>
          <p:cNvSpPr txBox="1">
            <a:spLocks/>
          </p:cNvSpPr>
          <p:nvPr/>
        </p:nvSpPr>
        <p:spPr>
          <a:xfrm>
            <a:off x="-2" y="30236"/>
            <a:ext cx="11353802" cy="104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Experiment: Beam size at / out of focus</a:t>
            </a:r>
          </a:p>
        </p:txBody>
      </p:sp>
      <p:pic>
        <p:nvPicPr>
          <p:cNvPr id="7" name="Picture 6" descr="A picture containing screenshot, colorfulness, graphics, rectangle&#10;&#10;Description automatically generated">
            <a:extLst>
              <a:ext uri="{FF2B5EF4-FFF2-40B4-BE49-F238E27FC236}">
                <a16:creationId xmlns:a16="http://schemas.microsoft.com/office/drawing/2014/main" id="{9CAEDD9B-0492-6101-908F-C299B146CF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7" t="1233" r="5621" b="5769"/>
          <a:stretch/>
        </p:blipFill>
        <p:spPr>
          <a:xfrm>
            <a:off x="3580436" y="1743723"/>
            <a:ext cx="4329649" cy="3989958"/>
          </a:xfrm>
          <a:prstGeom prst="rect">
            <a:avLst/>
          </a:prstGeom>
        </p:spPr>
      </p:pic>
      <p:pic>
        <p:nvPicPr>
          <p:cNvPr id="13" name="Picture 12" descr="A picture containing sink, indoor&#10;&#10;Description automatically generated">
            <a:extLst>
              <a:ext uri="{FF2B5EF4-FFF2-40B4-BE49-F238E27FC236}">
                <a16:creationId xmlns:a16="http://schemas.microsoft.com/office/drawing/2014/main" id="{8D8F2735-6D39-41CB-566E-01AF3CB8E7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62" t="43580" r="46257" b="45542"/>
          <a:stretch/>
        </p:blipFill>
        <p:spPr>
          <a:xfrm rot="10800000">
            <a:off x="741314" y="1914718"/>
            <a:ext cx="1711767" cy="13324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F84DD2-0D84-B29B-3F47-97BBD4099A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337" y="3526920"/>
            <a:ext cx="1179814" cy="103371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8E77E8B-C6F2-C17A-D035-8D0D1791DD78}"/>
              </a:ext>
            </a:extLst>
          </p:cNvPr>
          <p:cNvSpPr txBox="1"/>
          <p:nvPr/>
        </p:nvSpPr>
        <p:spPr>
          <a:xfrm>
            <a:off x="392255" y="1468242"/>
            <a:ext cx="2416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Cu grid – mesh 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981141-712D-C488-5168-75EDC0511734}"/>
              </a:ext>
            </a:extLst>
          </p:cNvPr>
          <p:cNvSpPr txBox="1"/>
          <p:nvPr/>
        </p:nvSpPr>
        <p:spPr>
          <a:xfrm>
            <a:off x="119755" y="4758417"/>
            <a:ext cx="24481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width (</a:t>
            </a:r>
            <a:r>
              <a:rPr lang="el-GR" dirty="0"/>
              <a:t>μ</a:t>
            </a:r>
            <a:r>
              <a:rPr lang="en-US" dirty="0"/>
              <a:t>m):  420</a:t>
            </a:r>
          </a:p>
          <a:p>
            <a:r>
              <a:rPr lang="en-US" dirty="0"/>
              <a:t>Pitch (</a:t>
            </a:r>
            <a:r>
              <a:rPr lang="el-GR" dirty="0"/>
              <a:t>μ</a:t>
            </a:r>
            <a:r>
              <a:rPr lang="en-US" dirty="0"/>
              <a:t>m):  500</a:t>
            </a:r>
          </a:p>
          <a:p>
            <a:r>
              <a:rPr lang="en-US" dirty="0"/>
              <a:t>Bar width (</a:t>
            </a:r>
            <a:r>
              <a:rPr lang="el-GR" dirty="0"/>
              <a:t>μ</a:t>
            </a:r>
            <a:r>
              <a:rPr lang="en-US" dirty="0"/>
              <a:t>m):  80 </a:t>
            </a:r>
          </a:p>
          <a:p>
            <a:r>
              <a:rPr lang="en-US" dirty="0"/>
              <a:t>Rim width (mm):  0.225</a:t>
            </a:r>
          </a:p>
          <a:p>
            <a:r>
              <a:rPr lang="en-US" dirty="0"/>
              <a:t>Thickness (</a:t>
            </a:r>
            <a:r>
              <a:rPr lang="el-GR" dirty="0"/>
              <a:t>μ</a:t>
            </a:r>
            <a:r>
              <a:rPr lang="en-US" dirty="0"/>
              <a:t>m):  20±3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3950C1-5FC2-6F88-27D0-277C715BEF18}"/>
              </a:ext>
            </a:extLst>
          </p:cNvPr>
          <p:cNvSpPr txBox="1"/>
          <p:nvPr/>
        </p:nvSpPr>
        <p:spPr>
          <a:xfrm>
            <a:off x="5063010" y="1468243"/>
            <a:ext cx="1162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at focus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2D89F2-FEB2-EFC3-338A-182AC2FB68ED}"/>
              </a:ext>
            </a:extLst>
          </p:cNvPr>
          <p:cNvSpPr txBox="1"/>
          <p:nvPr/>
        </p:nvSpPr>
        <p:spPr>
          <a:xfrm>
            <a:off x="8504508" y="1468244"/>
            <a:ext cx="3015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 mm away from focus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232A2B-1D3A-E6D5-558D-8D125C05B162}"/>
              </a:ext>
            </a:extLst>
          </p:cNvPr>
          <p:cNvSpPr txBox="1"/>
          <p:nvPr/>
        </p:nvSpPr>
        <p:spPr>
          <a:xfrm>
            <a:off x="6006865" y="5641348"/>
            <a:ext cx="2460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Dwell time/pixel: 100ms</a:t>
            </a:r>
          </a:p>
          <a:p>
            <a:r>
              <a:rPr lang="en-US" dirty="0"/>
              <a:t>                     Step: 50</a:t>
            </a:r>
            <a:r>
              <a:rPr lang="el-GR" dirty="0"/>
              <a:t>μ</a:t>
            </a:r>
            <a:r>
              <a:rPr lang="en-US" dirty="0"/>
              <a:t>m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65A4756E-DFAF-CF87-AB96-3FF103789D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6" name="Footer Placeholder 31">
            <a:extLst>
              <a:ext uri="{FF2B5EF4-FFF2-40B4-BE49-F238E27FC236}">
                <a16:creationId xmlns:a16="http://schemas.microsoft.com/office/drawing/2014/main" id="{A157AC8F-A8E0-8F02-8FAD-55C7AFA56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290865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918DF95-CB04-1349-2015-065A2F04B21E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A72E4-A5EF-C6A5-41F6-7C3548A9A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7532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First applications</a:t>
            </a:r>
          </a:p>
        </p:txBody>
      </p:sp>
      <p:pic>
        <p:nvPicPr>
          <p:cNvPr id="7" name="Picture 6" descr="A picture containing text, indoor, wall, ceiling&#10;&#10;Description automatically generated">
            <a:extLst>
              <a:ext uri="{FF2B5EF4-FFF2-40B4-BE49-F238E27FC236}">
                <a16:creationId xmlns:a16="http://schemas.microsoft.com/office/drawing/2014/main" id="{107BA0BB-C649-104E-56D7-ACC2C717A9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" r="18287"/>
          <a:stretch/>
        </p:blipFill>
        <p:spPr>
          <a:xfrm>
            <a:off x="181456" y="1775702"/>
            <a:ext cx="5663832" cy="33065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0FF61D9-935F-0968-112B-5359BE44BDA3}"/>
              </a:ext>
            </a:extLst>
          </p:cNvPr>
          <p:cNvSpPr/>
          <p:nvPr/>
        </p:nvSpPr>
        <p:spPr>
          <a:xfrm>
            <a:off x="6760144" y="5280475"/>
            <a:ext cx="1237604" cy="96353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2016 iesl-en.jpg">
            <a:extLst>
              <a:ext uri="{FF2B5EF4-FFF2-40B4-BE49-F238E27FC236}">
                <a16:creationId xmlns:a16="http://schemas.microsoft.com/office/drawing/2014/main" id="{85C9BCAC-53B0-2FA3-496E-97DEEE642139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02410" y="5502092"/>
            <a:ext cx="966474" cy="25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EAC6E7-8E39-B27A-9B2A-FAA365CAE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359" y="5851647"/>
            <a:ext cx="964575" cy="26629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6120F35-B0D2-56AB-7B07-B2952B902A2E}"/>
              </a:ext>
            </a:extLst>
          </p:cNvPr>
          <p:cNvSpPr/>
          <p:nvPr/>
        </p:nvSpPr>
        <p:spPr>
          <a:xfrm>
            <a:off x="10161051" y="5269358"/>
            <a:ext cx="1907117" cy="97465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98626F-623E-0DAF-9E0A-8E564B13E5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0" t="17003" r="60209" b="14952"/>
          <a:stretch/>
        </p:blipFill>
        <p:spPr>
          <a:xfrm>
            <a:off x="11228780" y="5544092"/>
            <a:ext cx="749297" cy="3946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81DADF-C9BA-47A4-2784-C7415BC8E8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97" y="5411184"/>
            <a:ext cx="1840883" cy="64415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65F8607-CBC2-38DB-1606-BFED3215A9EB}"/>
              </a:ext>
            </a:extLst>
          </p:cNvPr>
          <p:cNvSpPr/>
          <p:nvPr/>
        </p:nvSpPr>
        <p:spPr>
          <a:xfrm>
            <a:off x="8126238" y="5272323"/>
            <a:ext cx="1911541" cy="96353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Logo&#10;&#10;Description automatically generated with medium confidence">
            <a:extLst>
              <a:ext uri="{FF2B5EF4-FFF2-40B4-BE49-F238E27FC236}">
                <a16:creationId xmlns:a16="http://schemas.microsoft.com/office/drawing/2014/main" id="{E1F00B04-010B-C3D9-2E3F-072A8CB0C0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182" y="5355478"/>
            <a:ext cx="683696" cy="76246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17FF02B-84A0-B404-77AF-FD7DAD7B4B72}"/>
              </a:ext>
            </a:extLst>
          </p:cNvPr>
          <p:cNvGrpSpPr/>
          <p:nvPr/>
        </p:nvGrpSpPr>
        <p:grpSpPr>
          <a:xfrm>
            <a:off x="9396793" y="1176821"/>
            <a:ext cx="2703416" cy="757990"/>
            <a:chOff x="9488584" y="1136320"/>
            <a:chExt cx="2703416" cy="75799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BB354E-2E7D-BA6C-06AC-A7FF99AD619D}"/>
                </a:ext>
              </a:extLst>
            </p:cNvPr>
            <p:cNvSpPr/>
            <p:nvPr/>
          </p:nvSpPr>
          <p:spPr>
            <a:xfrm>
              <a:off x="9488584" y="1136320"/>
              <a:ext cx="2703416" cy="7579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FF7AF57C-0C9B-DB35-553B-ABDDBC4443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" t="1848" r="1486" b="16083"/>
            <a:stretch/>
          </p:blipFill>
          <p:spPr bwMode="auto">
            <a:xfrm>
              <a:off x="9520624" y="1155315"/>
              <a:ext cx="2639335" cy="720000"/>
            </a:xfrm>
            <a:prstGeom prst="rect">
              <a:avLst/>
            </a:prstGeom>
            <a:noFill/>
            <a:ln w="635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068B9C6-C7FB-E1BD-DBB5-33970E16A241}"/>
              </a:ext>
            </a:extLst>
          </p:cNvPr>
          <p:cNvSpPr txBox="1"/>
          <p:nvPr/>
        </p:nvSpPr>
        <p:spPr>
          <a:xfrm>
            <a:off x="6346713" y="2256361"/>
            <a:ext cx="547058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200" spc="-5" dirty="0">
                <a:latin typeface="Calibri"/>
                <a:cs typeface="Calibri"/>
              </a:rPr>
              <a:t>The main objective of the project is the development of an Open-Access Workshop (OAW) within the premises of the National Gallery at Athens (NGA), where analytical systems based in imaging and spectroscopic techniques will be installed for study of paintings.</a:t>
            </a:r>
            <a:endParaRPr lang="en-US" sz="2200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7ECB6C7-C7A6-E897-9712-6AE07CEFF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97573C8C-319F-2743-AC62-42D2C3FA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6" name="Footer Placeholder 31">
            <a:extLst>
              <a:ext uri="{FF2B5EF4-FFF2-40B4-BE49-F238E27FC236}">
                <a16:creationId xmlns:a16="http://schemas.microsoft.com/office/drawing/2014/main" id="{4F970ECC-52E7-1832-EE8F-FEBB5D0A3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248036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082872-74A0-C7A2-7871-ED479C71636F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676B4A-35D6-7D35-EDBF-8B77C9D70C0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7640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</a:rPr>
              <a:t>Painting “30</a:t>
            </a:r>
            <a:r>
              <a:rPr lang="en-US" sz="3600" baseline="30000" dirty="0">
                <a:solidFill>
                  <a:schemeClr val="bg1"/>
                </a:solidFill>
              </a:rPr>
              <a:t>th</a:t>
            </a:r>
            <a:r>
              <a:rPr lang="en-US" sz="3600" dirty="0">
                <a:solidFill>
                  <a:schemeClr val="bg1"/>
                </a:solidFill>
              </a:rPr>
              <a:t> March 1814” – Scanned Areas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18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3584FC-575B-76FC-863A-AEBF6465050E}"/>
              </a:ext>
            </a:extLst>
          </p:cNvPr>
          <p:cNvGrpSpPr>
            <a:grpSpLocks noChangeAspect="1"/>
          </p:cNvGrpSpPr>
          <p:nvPr/>
        </p:nvGrpSpPr>
        <p:grpSpPr>
          <a:xfrm>
            <a:off x="533400" y="1508035"/>
            <a:ext cx="6063472" cy="4489303"/>
            <a:chOff x="376533" y="1064318"/>
            <a:chExt cx="6259594" cy="463450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57CE555-CD11-1CE6-2C76-C26647FE9F86}"/>
                </a:ext>
              </a:extLst>
            </p:cNvPr>
            <p:cNvGrpSpPr/>
            <p:nvPr/>
          </p:nvGrpSpPr>
          <p:grpSpPr>
            <a:xfrm>
              <a:off x="1413736" y="1064318"/>
              <a:ext cx="4209252" cy="1746934"/>
              <a:chOff x="1413736" y="1064318"/>
              <a:chExt cx="4209252" cy="1746934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79717A7F-F02C-0307-BFBC-44FD7E5746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rcRect t="4447" b="1086"/>
              <a:stretch/>
            </p:blipFill>
            <p:spPr>
              <a:xfrm>
                <a:off x="1413736" y="1064318"/>
                <a:ext cx="4209252" cy="174693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5BDFBE4-3A71-5C22-E882-F032CD185AB8}"/>
                  </a:ext>
                </a:extLst>
              </p:cNvPr>
              <p:cNvSpPr/>
              <p:nvPr/>
            </p:nvSpPr>
            <p:spPr>
              <a:xfrm>
                <a:off x="2072643" y="1979511"/>
                <a:ext cx="188598" cy="135909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A5C3A16-B8C5-FFC7-6440-D94C92B299F7}"/>
                  </a:ext>
                </a:extLst>
              </p:cNvPr>
              <p:cNvSpPr/>
              <p:nvPr/>
            </p:nvSpPr>
            <p:spPr>
              <a:xfrm>
                <a:off x="1508869" y="1954464"/>
                <a:ext cx="188598" cy="135908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" name="Picture 9" descr="A painting of men in military uniforms&#10;&#10;Description automatically generated">
              <a:extLst>
                <a:ext uri="{FF2B5EF4-FFF2-40B4-BE49-F238E27FC236}">
                  <a16:creationId xmlns:a16="http://schemas.microsoft.com/office/drawing/2014/main" id="{F8469D18-D08A-36D7-E72C-093B58F480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23" t="21601" r="15180" b="10263"/>
            <a:stretch/>
          </p:blipFill>
          <p:spPr>
            <a:xfrm>
              <a:off x="4100838" y="3237026"/>
              <a:ext cx="2535289" cy="246180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CADD7AE-94CF-989B-E859-E3176F5E2AAC}"/>
                </a:ext>
              </a:extLst>
            </p:cNvPr>
            <p:cNvGrpSpPr/>
            <p:nvPr/>
          </p:nvGrpSpPr>
          <p:grpSpPr>
            <a:xfrm>
              <a:off x="376533" y="3519593"/>
              <a:ext cx="3141830" cy="1799487"/>
              <a:chOff x="2937291" y="4001821"/>
              <a:chExt cx="3331101" cy="1807719"/>
            </a:xfrm>
          </p:grpSpPr>
          <p:pic>
            <p:nvPicPr>
              <p:cNvPr id="17" name="Picture 16" descr="A painting of a person and person kissing&#10;&#10;Description automatically generated">
                <a:extLst>
                  <a:ext uri="{FF2B5EF4-FFF2-40B4-BE49-F238E27FC236}">
                    <a16:creationId xmlns:a16="http://schemas.microsoft.com/office/drawing/2014/main" id="{B3EAFDF0-E338-E4BC-ED92-304F80EA51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36" t="13016" b="38836"/>
              <a:stretch/>
            </p:blipFill>
            <p:spPr>
              <a:xfrm>
                <a:off x="2937291" y="4001821"/>
                <a:ext cx="3331100" cy="179367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0C01241-270E-822E-1E92-8A0CC768D63C}"/>
                  </a:ext>
                </a:extLst>
              </p:cNvPr>
              <p:cNvSpPr/>
              <p:nvPr/>
            </p:nvSpPr>
            <p:spPr>
              <a:xfrm>
                <a:off x="2937292" y="4015870"/>
                <a:ext cx="3331100" cy="179367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677B151-4B48-B0D0-4D5E-465FC3980F26}"/>
                </a:ext>
              </a:extLst>
            </p:cNvPr>
            <p:cNvCxnSpPr>
              <a:cxnSpLocks/>
              <a:stCxn id="24" idx="2"/>
              <a:endCxn id="18" idx="0"/>
            </p:cNvCxnSpPr>
            <p:nvPr/>
          </p:nvCxnSpPr>
          <p:spPr>
            <a:xfrm>
              <a:off x="1603168" y="2090372"/>
              <a:ext cx="344281" cy="144320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C98EBF4-5E64-5933-A45C-4B674CBB9FA8}"/>
                </a:ext>
              </a:extLst>
            </p:cNvPr>
            <p:cNvCxnSpPr>
              <a:cxnSpLocks/>
              <a:stCxn id="21" idx="2"/>
              <a:endCxn id="10" idx="0"/>
            </p:cNvCxnSpPr>
            <p:nvPr/>
          </p:nvCxnSpPr>
          <p:spPr>
            <a:xfrm>
              <a:off x="2166942" y="2115420"/>
              <a:ext cx="3201541" cy="112160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" name="Macro XRF">
            <a:hlinkClick r:id="" action="ppaction://media"/>
            <a:extLst>
              <a:ext uri="{FF2B5EF4-FFF2-40B4-BE49-F238E27FC236}">
                <a16:creationId xmlns:a16="http://schemas.microsoft.com/office/drawing/2014/main" id="{8F7AE472-CE74-8E61-3727-30B88AF12C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991739" y="1814996"/>
            <a:ext cx="4795255" cy="2697376"/>
          </a:xfrm>
          <a:prstGeom prst="rect">
            <a:avLst/>
          </a:prstGeom>
          <a:ln w="63500" cap="sq">
            <a:solidFill>
              <a:srgbClr val="FFFFFF"/>
            </a:solidFill>
            <a:prstDash val="solid"/>
            <a:miter lim="800000"/>
          </a:ln>
          <a:effectLst/>
          <a:scene3d>
            <a:camera prst="orthographicFront"/>
            <a:lightRig rig="soft" dir="t"/>
          </a:scene3d>
          <a:sp3d contourW="6350">
            <a:contourClr>
              <a:srgbClr val="000000"/>
            </a:contourClr>
          </a:sp3d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1FEB977-2EB0-267A-D917-FB5168745C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8" name="Footer Placeholder 31">
            <a:extLst>
              <a:ext uri="{FF2B5EF4-FFF2-40B4-BE49-F238E27FC236}">
                <a16:creationId xmlns:a16="http://schemas.microsoft.com/office/drawing/2014/main" id="{CA314C63-1E5B-69A2-97C5-82E9AB93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80120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A3FF60-1C3A-0AD1-D5A3-83A42F8BBC7B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19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65B36E-FF5F-BE7E-5FCE-E71C2DDB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5"/>
            <a:ext cx="12192000" cy="1076410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Painting “30</a:t>
            </a:r>
            <a:r>
              <a:rPr lang="en-US" sz="3600" baseline="30000" dirty="0">
                <a:solidFill>
                  <a:schemeClr val="bg1"/>
                </a:solidFill>
              </a:rPr>
              <a:t>th</a:t>
            </a:r>
            <a:r>
              <a:rPr lang="en-US" sz="3600" dirty="0">
                <a:solidFill>
                  <a:schemeClr val="bg1"/>
                </a:solidFill>
              </a:rPr>
              <a:t> March 1814” – Elemental maps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3080EAA-698B-81F7-63C6-1866C24707E9}"/>
              </a:ext>
            </a:extLst>
          </p:cNvPr>
          <p:cNvGrpSpPr>
            <a:grpSpLocks noChangeAspect="1"/>
          </p:cNvGrpSpPr>
          <p:nvPr/>
        </p:nvGrpSpPr>
        <p:grpSpPr>
          <a:xfrm>
            <a:off x="172268" y="2362250"/>
            <a:ext cx="3760186" cy="1793670"/>
            <a:chOff x="348342" y="910436"/>
            <a:chExt cx="4956629" cy="236439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B587B0C-1A98-5F32-F467-842F2FE8677C}"/>
                </a:ext>
              </a:extLst>
            </p:cNvPr>
            <p:cNvGrpSpPr/>
            <p:nvPr/>
          </p:nvGrpSpPr>
          <p:grpSpPr>
            <a:xfrm>
              <a:off x="348342" y="910436"/>
              <a:ext cx="4956629" cy="2364393"/>
              <a:chOff x="348342" y="910436"/>
              <a:chExt cx="4956629" cy="2364393"/>
            </a:xfrm>
          </p:grpSpPr>
          <p:pic>
            <p:nvPicPr>
              <p:cNvPr id="20" name="Picture 19" descr="A painting of a person and person kissing&#10;&#10;Description automatically generated">
                <a:extLst>
                  <a:ext uri="{FF2B5EF4-FFF2-40B4-BE49-F238E27FC236}">
                    <a16:creationId xmlns:a16="http://schemas.microsoft.com/office/drawing/2014/main" id="{6D72D67D-A05C-DB8E-0F38-1A1B6D6571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36" t="13016" b="38836"/>
              <a:stretch/>
            </p:blipFill>
            <p:spPr>
              <a:xfrm>
                <a:off x="348342" y="910436"/>
                <a:ext cx="4391013" cy="2364393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761DA65-24BC-2B80-6DA7-8E44C8E99FF8}"/>
                  </a:ext>
                </a:extLst>
              </p:cNvPr>
              <p:cNvSpPr/>
              <p:nvPr/>
            </p:nvSpPr>
            <p:spPr>
              <a:xfrm>
                <a:off x="348342" y="910436"/>
                <a:ext cx="4956629" cy="23643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FC6E267-6101-16F0-5DA8-80CA04B30970}"/>
                </a:ext>
              </a:extLst>
            </p:cNvPr>
            <p:cNvCxnSpPr>
              <a:cxnSpLocks/>
            </p:cNvCxnSpPr>
            <p:nvPr/>
          </p:nvCxnSpPr>
          <p:spPr>
            <a:xfrm>
              <a:off x="5304064" y="930729"/>
              <a:ext cx="907" cy="2319638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A9FC87-22E1-C2AD-080C-E5C389B7D8D4}"/>
              </a:ext>
            </a:extLst>
          </p:cNvPr>
          <p:cNvGrpSpPr>
            <a:grpSpLocks noChangeAspect="1"/>
          </p:cNvGrpSpPr>
          <p:nvPr/>
        </p:nvGrpSpPr>
        <p:grpSpPr>
          <a:xfrm>
            <a:off x="4160578" y="1386385"/>
            <a:ext cx="3865822" cy="1878717"/>
            <a:chOff x="849275" y="3862993"/>
            <a:chExt cx="5095875" cy="2476500"/>
          </a:xfrm>
        </p:grpSpPr>
        <p:pic>
          <p:nvPicPr>
            <p:cNvPr id="26" name="Picture 25" descr="A close-up of a person's hands&#10;&#10;Description automatically generated">
              <a:extLst>
                <a:ext uri="{FF2B5EF4-FFF2-40B4-BE49-F238E27FC236}">
                  <a16:creationId xmlns:a16="http://schemas.microsoft.com/office/drawing/2014/main" id="{723B9892-7BBC-E4E4-E13E-560391547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275" y="3862993"/>
              <a:ext cx="5095875" cy="24765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694363-66F6-1050-3039-16EFB52D5771}"/>
                </a:ext>
              </a:extLst>
            </p:cNvPr>
            <p:cNvSpPr txBox="1"/>
            <p:nvPr/>
          </p:nvSpPr>
          <p:spPr>
            <a:xfrm>
              <a:off x="849275" y="3862993"/>
              <a:ext cx="585739" cy="527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Ca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8EAE4B-39BB-39BE-89FB-74147752DDE9}"/>
              </a:ext>
            </a:extLst>
          </p:cNvPr>
          <p:cNvGrpSpPr>
            <a:grpSpLocks noChangeAspect="1"/>
          </p:cNvGrpSpPr>
          <p:nvPr/>
        </p:nvGrpSpPr>
        <p:grpSpPr>
          <a:xfrm>
            <a:off x="8199600" y="1380369"/>
            <a:ext cx="3866541" cy="1878716"/>
            <a:chOff x="5944242" y="930729"/>
            <a:chExt cx="4866101" cy="2364393"/>
          </a:xfrm>
        </p:grpSpPr>
        <p:pic>
          <p:nvPicPr>
            <p:cNvPr id="29" name="Picture 28" descr="A close-up of a person's face&#10;&#10;Description automatically generated">
              <a:extLst>
                <a:ext uri="{FF2B5EF4-FFF2-40B4-BE49-F238E27FC236}">
                  <a16:creationId xmlns:a16="http://schemas.microsoft.com/office/drawing/2014/main" id="{282A4CD5-DE9A-1562-CF3F-E5EC14B28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5150" y="930729"/>
              <a:ext cx="4865193" cy="2364393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61ADF1-D7E7-B6EF-8123-7CADBDB8E2CD}"/>
                </a:ext>
              </a:extLst>
            </p:cNvPr>
            <p:cNvSpPr txBox="1"/>
            <p:nvPr/>
          </p:nvSpPr>
          <p:spPr>
            <a:xfrm>
              <a:off x="5944242" y="930729"/>
              <a:ext cx="538325" cy="503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Fe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B2E197F-904F-5AE5-1D0D-B4055D90EF72}"/>
              </a:ext>
            </a:extLst>
          </p:cNvPr>
          <p:cNvSpPr txBox="1"/>
          <p:nvPr/>
        </p:nvSpPr>
        <p:spPr>
          <a:xfrm>
            <a:off x="4159890" y="2889754"/>
            <a:ext cx="251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Bone Black (?)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B2B993-F889-ECFB-FDAE-AF481305039A}"/>
              </a:ext>
            </a:extLst>
          </p:cNvPr>
          <p:cNvSpPr txBox="1"/>
          <p:nvPr/>
        </p:nvSpPr>
        <p:spPr>
          <a:xfrm>
            <a:off x="8199600" y="2889753"/>
            <a:ext cx="310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 ochre, Mars Black (?), ….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5F2A27-1CAF-AFAB-5230-DAE87F8E8280}"/>
              </a:ext>
            </a:extLst>
          </p:cNvPr>
          <p:cNvGrpSpPr>
            <a:grpSpLocks noChangeAspect="1"/>
          </p:cNvGrpSpPr>
          <p:nvPr/>
        </p:nvGrpSpPr>
        <p:grpSpPr>
          <a:xfrm>
            <a:off x="4160578" y="3429000"/>
            <a:ext cx="3865822" cy="1878717"/>
            <a:chOff x="196691" y="828697"/>
            <a:chExt cx="5095875" cy="2476500"/>
          </a:xfrm>
        </p:grpSpPr>
        <p:pic>
          <p:nvPicPr>
            <p:cNvPr id="35" name="Picture 34" descr="A close-up of a cat&#10;&#10;Description automatically generated">
              <a:extLst>
                <a:ext uri="{FF2B5EF4-FFF2-40B4-BE49-F238E27FC236}">
                  <a16:creationId xmlns:a16="http://schemas.microsoft.com/office/drawing/2014/main" id="{91CC9A18-3DDA-CE46-5A8D-735CE5EE0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91" y="828697"/>
              <a:ext cx="5095875" cy="24765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05645DB-889C-CDF8-69F7-43B491636FA8}"/>
                </a:ext>
              </a:extLst>
            </p:cNvPr>
            <p:cNvSpPr txBox="1"/>
            <p:nvPr/>
          </p:nvSpPr>
          <p:spPr>
            <a:xfrm>
              <a:off x="217385" y="828697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0D2CAF4-FDAE-C970-8684-8D7E9203EB7D}"/>
              </a:ext>
            </a:extLst>
          </p:cNvPr>
          <p:cNvGrpSpPr>
            <a:grpSpLocks noChangeAspect="1"/>
          </p:cNvGrpSpPr>
          <p:nvPr/>
        </p:nvGrpSpPr>
        <p:grpSpPr>
          <a:xfrm>
            <a:off x="8200320" y="3426698"/>
            <a:ext cx="3865822" cy="1878717"/>
            <a:chOff x="6599350" y="3906535"/>
            <a:chExt cx="5095875" cy="2476500"/>
          </a:xfrm>
        </p:grpSpPr>
        <p:pic>
          <p:nvPicPr>
            <p:cNvPr id="38" name="Picture 37" descr="A black bird with a black background&#10;&#10;Description automatically generated">
              <a:extLst>
                <a:ext uri="{FF2B5EF4-FFF2-40B4-BE49-F238E27FC236}">
                  <a16:creationId xmlns:a16="http://schemas.microsoft.com/office/drawing/2014/main" id="{828D398C-27A9-9187-9226-AC64E91F6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9350" y="3906535"/>
              <a:ext cx="5095875" cy="24765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E66990A-AEBC-B182-AF4B-60A0A8B9CDC2}"/>
                </a:ext>
              </a:extLst>
            </p:cNvPr>
            <p:cNvSpPr txBox="1"/>
            <p:nvPr/>
          </p:nvSpPr>
          <p:spPr>
            <a:xfrm>
              <a:off x="6599350" y="3906535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Hg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661CF85-CFE1-BFFD-6D7B-16FA6AD3C4FF}"/>
              </a:ext>
            </a:extLst>
          </p:cNvPr>
          <p:cNvSpPr txBox="1"/>
          <p:nvPr/>
        </p:nvSpPr>
        <p:spPr>
          <a:xfrm>
            <a:off x="4159890" y="4936083"/>
            <a:ext cx="172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Cobalt Blue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2C4112-3E6B-9E9A-B73F-6F73DB239FC4}"/>
              </a:ext>
            </a:extLst>
          </p:cNvPr>
          <p:cNvSpPr txBox="1"/>
          <p:nvPr/>
        </p:nvSpPr>
        <p:spPr>
          <a:xfrm>
            <a:off x="8199600" y="4930793"/>
            <a:ext cx="172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Cinnabar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CE4E64B-AD90-AF83-BCC5-202844968227}"/>
              </a:ext>
            </a:extLst>
          </p:cNvPr>
          <p:cNvSpPr txBox="1"/>
          <p:nvPr/>
        </p:nvSpPr>
        <p:spPr>
          <a:xfrm>
            <a:off x="117248" y="4212534"/>
            <a:ext cx="2577116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Scanning of an area</a:t>
            </a:r>
            <a:r>
              <a:rPr lang="el-GR" dirty="0"/>
              <a:t>: </a:t>
            </a:r>
          </a:p>
          <a:p>
            <a:r>
              <a:rPr lang="el-GR" dirty="0"/>
              <a:t>26.7 </a:t>
            </a:r>
            <a:r>
              <a:rPr lang="en-US" dirty="0"/>
              <a:t>x 1</a:t>
            </a:r>
            <a:r>
              <a:rPr lang="el-GR" dirty="0"/>
              <a:t>3</a:t>
            </a:r>
            <a:r>
              <a:rPr lang="en-US" dirty="0"/>
              <a:t> cm</a:t>
            </a:r>
            <a:r>
              <a:rPr lang="en-US" baseline="30000" dirty="0"/>
              <a:t>2</a:t>
            </a:r>
          </a:p>
          <a:p>
            <a:endParaRPr lang="en-US" baseline="30000" dirty="0"/>
          </a:p>
          <a:p>
            <a:r>
              <a:rPr lang="en-US" sz="2800" baseline="30000" dirty="0"/>
              <a:t>total scanning time:  ~1h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2A0BB48-FEAF-B131-32DD-12126D54DF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5" name="Footer Placeholder 31">
            <a:extLst>
              <a:ext uri="{FF2B5EF4-FFF2-40B4-BE49-F238E27FC236}">
                <a16:creationId xmlns:a16="http://schemas.microsoft.com/office/drawing/2014/main" id="{683D1115-056A-BF0E-810B-F873323E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646061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A05C35-D429-9004-3BC2-903FDCD300D4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0CACF0-9D89-421F-DBBE-5AA373C0A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0"/>
            <a:ext cx="11710737" cy="1068357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Aim of the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C5E2F-FFD3-30B9-4C07-4AFBB3F2C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36" y="1328403"/>
            <a:ext cx="1171073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Analytical characterization of the excitation </a:t>
            </a:r>
            <a:r>
              <a:rPr lang="it-IT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features of the MA-XRF spectrometer by means of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Monte Carlo simulations tools and dedicated experimental measurements. </a:t>
            </a:r>
          </a:p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specifically,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Simulation of end window tube spectrum - </a:t>
            </a:r>
            <a:r>
              <a:rPr lang="it-IT" sz="2400" b="1" dirty="0">
                <a:solidFill>
                  <a:srgbClr val="B15E4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PenRed code </a:t>
            </a:r>
          </a:p>
          <a:p>
            <a:pPr marL="342900" indent="-342900">
              <a:buFont typeface="+mj-lt"/>
              <a:buAutoNum type="arabicPeriod"/>
            </a:pPr>
            <a:endParaRPr lang="it-IT" sz="2400" b="1" dirty="0">
              <a:solidFill>
                <a:srgbClr val="B15E4E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Simulation of the optical features of X-ray polycapillary lens – </a:t>
            </a:r>
            <a:r>
              <a:rPr lang="en-US" sz="2400" b="1" dirty="0">
                <a:solidFill>
                  <a:srgbClr val="B15E4E"/>
                </a:solidFill>
              </a:rPr>
              <a:t>Polycapillary X-ray raytracing </a:t>
            </a:r>
            <a:r>
              <a:rPr lang="en-US" sz="2400" b="1" dirty="0" err="1">
                <a:solidFill>
                  <a:srgbClr val="B15E4E"/>
                </a:solidFill>
              </a:rPr>
              <a:t>Polycap</a:t>
            </a:r>
            <a:endParaRPr lang="en-US" sz="2400" b="1" dirty="0">
              <a:solidFill>
                <a:srgbClr val="B15E4E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400" b="1" dirty="0">
              <a:solidFill>
                <a:srgbClr val="B15E4E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Under different setup configurations, experimental evaluation of the spectrometer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Intensity through output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Spatial resolution</a:t>
            </a:r>
          </a:p>
          <a:p>
            <a:pPr marL="342900" indent="-342900">
              <a:buFont typeface="+mj-lt"/>
              <a:buAutoNum type="arabicPeriod"/>
            </a:pPr>
            <a:endParaRPr lang="en-US" sz="2400" b="1" dirty="0">
              <a:solidFill>
                <a:srgbClr val="B15E4E"/>
              </a:solidFill>
            </a:endParaRPr>
          </a:p>
          <a:p>
            <a:pPr lvl="1"/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749BE-BB39-5F35-7F91-7EBCC012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98885-2483-9319-758D-92EF59F6C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2</a:t>
            </a:fld>
            <a:endParaRPr lang="en-US"/>
          </a:p>
        </p:txBody>
      </p:sp>
      <p:sp>
        <p:nvSpPr>
          <p:cNvPr id="10" name="Footer Placeholder 31">
            <a:extLst>
              <a:ext uri="{FF2B5EF4-FFF2-40B4-BE49-F238E27FC236}">
                <a16:creationId xmlns:a16="http://schemas.microsoft.com/office/drawing/2014/main" id="{621BC18C-99B5-A96A-E96D-3013AD12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795671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5823D58-8E52-3AD5-C38C-21735FDA0D97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8E3972-720E-71BB-1EAE-69DAD4085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5"/>
            <a:ext cx="12192000" cy="1066414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Painting “30</a:t>
            </a:r>
            <a:r>
              <a:rPr lang="en-US" sz="3600" baseline="30000" dirty="0">
                <a:solidFill>
                  <a:schemeClr val="bg1"/>
                </a:solidFill>
              </a:rPr>
              <a:t>th</a:t>
            </a:r>
            <a:r>
              <a:rPr lang="en-US" sz="3600" dirty="0">
                <a:solidFill>
                  <a:schemeClr val="bg1"/>
                </a:solidFill>
              </a:rPr>
              <a:t> March 1814” – Composite elemental maps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CBAE6C1-7D69-4FD3-529D-E90C5E9876C8}"/>
              </a:ext>
            </a:extLst>
          </p:cNvPr>
          <p:cNvGrpSpPr>
            <a:grpSpLocks noChangeAspect="1"/>
          </p:cNvGrpSpPr>
          <p:nvPr/>
        </p:nvGrpSpPr>
        <p:grpSpPr>
          <a:xfrm>
            <a:off x="3913556" y="903509"/>
            <a:ext cx="4100105" cy="2485522"/>
            <a:chOff x="4453435" y="772498"/>
            <a:chExt cx="5028405" cy="3048266"/>
          </a:xfrm>
        </p:grpSpPr>
        <p:pic>
          <p:nvPicPr>
            <p:cNvPr id="5" name="Picture 4" descr="A close-up of a person's hands&#10;&#10;Description automatically generated">
              <a:extLst>
                <a:ext uri="{FF2B5EF4-FFF2-40B4-BE49-F238E27FC236}">
                  <a16:creationId xmlns:a16="http://schemas.microsoft.com/office/drawing/2014/main" id="{A7CFB667-C78B-E3FC-CF0E-2A2A11FD5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435" y="880802"/>
              <a:ext cx="4082622" cy="198407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6" name="Picture 5" descr="A blue blurry image of a person's head&#10;&#10;Description automatically generated">
              <a:extLst>
                <a:ext uri="{FF2B5EF4-FFF2-40B4-BE49-F238E27FC236}">
                  <a16:creationId xmlns:a16="http://schemas.microsoft.com/office/drawing/2014/main" id="{704536E1-2810-BFCE-3557-2478D6FA4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231" y="1159587"/>
              <a:ext cx="4082622" cy="198407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8" name="Picture 7" descr="A close up of a head&#10;&#10;Description automatically generated">
              <a:extLst>
                <a:ext uri="{FF2B5EF4-FFF2-40B4-BE49-F238E27FC236}">
                  <a16:creationId xmlns:a16="http://schemas.microsoft.com/office/drawing/2014/main" id="{B33AEE05-8EF1-1675-15AF-8E997D305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5554" y="1434127"/>
              <a:ext cx="4082622" cy="198407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194865-8E59-166D-057F-F1453DFDAFB8}"/>
                </a:ext>
              </a:extLst>
            </p:cNvPr>
            <p:cNvSpPr txBox="1"/>
            <p:nvPr/>
          </p:nvSpPr>
          <p:spPr>
            <a:xfrm>
              <a:off x="4503222" y="772498"/>
              <a:ext cx="418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2883D8B-30BC-5B41-4029-E3EB3AB57851}"/>
                </a:ext>
              </a:extLst>
            </p:cNvPr>
            <p:cNvSpPr txBox="1"/>
            <p:nvPr/>
          </p:nvSpPr>
          <p:spPr>
            <a:xfrm>
              <a:off x="4818064" y="1096557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Co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C6302A-1675-BDC8-6E44-2A96D7F3018E}"/>
                </a:ext>
              </a:extLst>
            </p:cNvPr>
            <p:cNvSpPr txBox="1"/>
            <p:nvPr/>
          </p:nvSpPr>
          <p:spPr>
            <a:xfrm>
              <a:off x="5208182" y="137456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Hg</a:t>
              </a:r>
            </a:p>
          </p:txBody>
        </p:sp>
        <p:pic>
          <p:nvPicPr>
            <p:cNvPr id="12" name="Picture 11" descr="A purple background with a person's face&#10;&#10;Description automatically generated">
              <a:extLst>
                <a:ext uri="{FF2B5EF4-FFF2-40B4-BE49-F238E27FC236}">
                  <a16:creationId xmlns:a16="http://schemas.microsoft.com/office/drawing/2014/main" id="{29521A3A-1CD1-B4AF-F8F2-4478535BF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9218" y="1836686"/>
              <a:ext cx="4082622" cy="198407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19D621-E645-2348-6E00-28E676D8252D}"/>
                </a:ext>
              </a:extLst>
            </p:cNvPr>
            <p:cNvSpPr txBox="1"/>
            <p:nvPr/>
          </p:nvSpPr>
          <p:spPr>
            <a:xfrm>
              <a:off x="5529113" y="1793882"/>
              <a:ext cx="402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Fe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83BE05A-02BC-3E28-079E-750CE6C43300}"/>
              </a:ext>
            </a:extLst>
          </p:cNvPr>
          <p:cNvSpPr txBox="1"/>
          <p:nvPr/>
        </p:nvSpPr>
        <p:spPr>
          <a:xfrm>
            <a:off x="7931570" y="1286255"/>
            <a:ext cx="3058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distribution of elements can be visualized with different pseudo-colors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047495-D7AD-DA6C-39D9-24BE74FA6BF2}"/>
              </a:ext>
            </a:extLst>
          </p:cNvPr>
          <p:cNvSpPr txBox="1"/>
          <p:nvPr/>
        </p:nvSpPr>
        <p:spPr>
          <a:xfrm>
            <a:off x="3862241" y="4867762"/>
            <a:ext cx="3279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Their combination gives information on the composite distribution of the elements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3847BA3-05D2-3D10-49D0-F46C11A3FB56}"/>
              </a:ext>
            </a:extLst>
          </p:cNvPr>
          <p:cNvSpPr/>
          <p:nvPr/>
        </p:nvSpPr>
        <p:spPr>
          <a:xfrm rot="19135582">
            <a:off x="3424882" y="1725560"/>
            <a:ext cx="419622" cy="150313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7687053-44B1-5E3B-C015-9307DB3AEC71}"/>
              </a:ext>
            </a:extLst>
          </p:cNvPr>
          <p:cNvSpPr/>
          <p:nvPr/>
        </p:nvSpPr>
        <p:spPr>
          <a:xfrm rot="2407287">
            <a:off x="8178621" y="2721302"/>
            <a:ext cx="419622" cy="150313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C3BB983-3580-5EA6-FF0F-1EC45A77B701}"/>
              </a:ext>
            </a:extLst>
          </p:cNvPr>
          <p:cNvGrpSpPr>
            <a:grpSpLocks noChangeAspect="1"/>
          </p:cNvGrpSpPr>
          <p:nvPr/>
        </p:nvGrpSpPr>
        <p:grpSpPr>
          <a:xfrm>
            <a:off x="7120329" y="3181398"/>
            <a:ext cx="5071671" cy="2609694"/>
            <a:chOff x="5615050" y="4222802"/>
            <a:chExt cx="5110695" cy="2476501"/>
          </a:xfrm>
        </p:grpSpPr>
        <p:pic>
          <p:nvPicPr>
            <p:cNvPr id="21" name="Picture 20" descr="A close-up of a hand&#10;&#10;Description automatically generated">
              <a:extLst>
                <a:ext uri="{FF2B5EF4-FFF2-40B4-BE49-F238E27FC236}">
                  <a16:creationId xmlns:a16="http://schemas.microsoft.com/office/drawing/2014/main" id="{557AD049-6946-7372-96BA-446ED3B61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5050" y="4222803"/>
              <a:ext cx="5095875" cy="24765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AE8547-2FA0-1AD8-03C6-47C6ACB95345}"/>
                </a:ext>
              </a:extLst>
            </p:cNvPr>
            <p:cNvSpPr txBox="1"/>
            <p:nvPr/>
          </p:nvSpPr>
          <p:spPr>
            <a:xfrm>
              <a:off x="10323219" y="4222802"/>
              <a:ext cx="384846" cy="339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808080"/>
                  </a:highlight>
                </a:rPr>
                <a:t>Ca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C1E6C3-A793-AB67-93CA-00A9C0E416FB}"/>
                </a:ext>
              </a:extLst>
            </p:cNvPr>
            <p:cNvSpPr txBox="1"/>
            <p:nvPr/>
          </p:nvSpPr>
          <p:spPr>
            <a:xfrm>
              <a:off x="10323219" y="4552235"/>
              <a:ext cx="369936" cy="339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901FC2"/>
                  </a:highlight>
                </a:rPr>
                <a:t>Fe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D68857-F7B7-B86B-87BF-9AA8E15F0E59}"/>
                </a:ext>
              </a:extLst>
            </p:cNvPr>
            <p:cNvSpPr txBox="1"/>
            <p:nvPr/>
          </p:nvSpPr>
          <p:spPr>
            <a:xfrm>
              <a:off x="10315764" y="4850241"/>
              <a:ext cx="395161" cy="339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2B34DC"/>
                  </a:highlight>
                </a:rPr>
                <a:t>Co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E4730E4-AD4E-5A25-D8CC-5873F1904502}"/>
                </a:ext>
              </a:extLst>
            </p:cNvPr>
            <p:cNvSpPr txBox="1"/>
            <p:nvPr/>
          </p:nvSpPr>
          <p:spPr>
            <a:xfrm>
              <a:off x="10323219" y="5178028"/>
              <a:ext cx="402526" cy="339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AB1F3C"/>
                  </a:highlight>
                </a:rPr>
                <a:t>Hg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944EA53-C04D-A582-BFC3-8ED46F757443}"/>
              </a:ext>
            </a:extLst>
          </p:cNvPr>
          <p:cNvGrpSpPr>
            <a:grpSpLocks noChangeAspect="1"/>
          </p:cNvGrpSpPr>
          <p:nvPr/>
        </p:nvGrpSpPr>
        <p:grpSpPr>
          <a:xfrm>
            <a:off x="172268" y="2362250"/>
            <a:ext cx="3760186" cy="1793670"/>
            <a:chOff x="348342" y="910436"/>
            <a:chExt cx="4956629" cy="236439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B7E7985-305E-22AE-F10F-396743C18B4C}"/>
                </a:ext>
              </a:extLst>
            </p:cNvPr>
            <p:cNvGrpSpPr/>
            <p:nvPr/>
          </p:nvGrpSpPr>
          <p:grpSpPr>
            <a:xfrm>
              <a:off x="348342" y="910436"/>
              <a:ext cx="4956629" cy="2364393"/>
              <a:chOff x="348342" y="910436"/>
              <a:chExt cx="4956629" cy="2364393"/>
            </a:xfrm>
          </p:grpSpPr>
          <p:pic>
            <p:nvPicPr>
              <p:cNvPr id="35" name="Picture 34" descr="A painting of a person and person kissing&#10;&#10;Description automatically generated">
                <a:extLst>
                  <a:ext uri="{FF2B5EF4-FFF2-40B4-BE49-F238E27FC236}">
                    <a16:creationId xmlns:a16="http://schemas.microsoft.com/office/drawing/2014/main" id="{BB0A77C4-E881-1133-D85E-0619932769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36" t="13016" b="38836"/>
              <a:stretch/>
            </p:blipFill>
            <p:spPr>
              <a:xfrm>
                <a:off x="348342" y="910436"/>
                <a:ext cx="4391013" cy="2364393"/>
              </a:xfrm>
              <a:prstGeom prst="rect">
                <a:avLst/>
              </a:prstGeom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6768ACF-75A8-E641-267C-4A704448EF44}"/>
                  </a:ext>
                </a:extLst>
              </p:cNvPr>
              <p:cNvSpPr/>
              <p:nvPr/>
            </p:nvSpPr>
            <p:spPr>
              <a:xfrm>
                <a:off x="348342" y="910436"/>
                <a:ext cx="4956629" cy="23643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3D1F9D0-45FE-D44F-AFB7-8AEC429307C7}"/>
                </a:ext>
              </a:extLst>
            </p:cNvPr>
            <p:cNvCxnSpPr>
              <a:cxnSpLocks/>
            </p:cNvCxnSpPr>
            <p:nvPr/>
          </p:nvCxnSpPr>
          <p:spPr>
            <a:xfrm>
              <a:off x="5304064" y="930729"/>
              <a:ext cx="907" cy="2319638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6DB3CD4-62B0-C649-5D06-AA4FF3A3DBE4}"/>
              </a:ext>
            </a:extLst>
          </p:cNvPr>
          <p:cNvSpPr txBox="1"/>
          <p:nvPr/>
        </p:nvSpPr>
        <p:spPr>
          <a:xfrm>
            <a:off x="117248" y="4212534"/>
            <a:ext cx="2577116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Scanning of an area</a:t>
            </a:r>
            <a:r>
              <a:rPr lang="el-GR" dirty="0"/>
              <a:t>: </a:t>
            </a:r>
          </a:p>
          <a:p>
            <a:r>
              <a:rPr lang="el-GR" dirty="0"/>
              <a:t>26.7 </a:t>
            </a:r>
            <a:r>
              <a:rPr lang="en-US" dirty="0"/>
              <a:t>x 1</a:t>
            </a:r>
            <a:r>
              <a:rPr lang="el-GR" dirty="0"/>
              <a:t>3</a:t>
            </a:r>
            <a:r>
              <a:rPr lang="en-US" dirty="0"/>
              <a:t> cm</a:t>
            </a:r>
            <a:r>
              <a:rPr lang="en-US" baseline="30000" dirty="0"/>
              <a:t>2</a:t>
            </a:r>
          </a:p>
          <a:p>
            <a:endParaRPr lang="en-US" baseline="30000" dirty="0"/>
          </a:p>
          <a:p>
            <a:r>
              <a:rPr lang="en-US" sz="2800" baseline="30000" dirty="0"/>
              <a:t>total scanning time:  ~1h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7DD1868A-DDC0-2FD1-ED09-51E8EF28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27" name="Footer Placeholder 31">
            <a:extLst>
              <a:ext uri="{FF2B5EF4-FFF2-40B4-BE49-F238E27FC236}">
                <a16:creationId xmlns:a16="http://schemas.microsoft.com/office/drawing/2014/main" id="{BBED2643-E76F-5871-7357-DDB5ABD5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765465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90C632D3-8439-6493-109E-21822E2CEC9B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21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1DB0A78-3B4E-1715-98F2-F487D0A3C5AC}"/>
              </a:ext>
            </a:extLst>
          </p:cNvPr>
          <p:cNvGrpSpPr>
            <a:grpSpLocks/>
          </p:cNvGrpSpPr>
          <p:nvPr/>
        </p:nvGrpSpPr>
        <p:grpSpPr>
          <a:xfrm>
            <a:off x="3452150" y="1269194"/>
            <a:ext cx="2276856" cy="2194560"/>
            <a:chOff x="2803588" y="2085188"/>
            <a:chExt cx="2931481" cy="2833092"/>
          </a:xfrm>
        </p:grpSpPr>
        <p:pic>
          <p:nvPicPr>
            <p:cNvPr id="4" name="Picture 3" descr="A black and white image of a person&#10;&#10;Description automatically generated">
              <a:extLst>
                <a:ext uri="{FF2B5EF4-FFF2-40B4-BE49-F238E27FC236}">
                  <a16:creationId xmlns:a16="http://schemas.microsoft.com/office/drawing/2014/main" id="{915B21CA-3450-1D4B-AF9C-5B1D7D344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3588" y="2089960"/>
              <a:ext cx="2931481" cy="282832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EED6189-729C-C01B-0F2C-9BACB8051DD6}"/>
                </a:ext>
              </a:extLst>
            </p:cNvPr>
            <p:cNvSpPr txBox="1"/>
            <p:nvPr/>
          </p:nvSpPr>
          <p:spPr>
            <a:xfrm>
              <a:off x="2803588" y="2085188"/>
              <a:ext cx="539255" cy="502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Ca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340B1D1-FB71-DC22-E4FE-7C1D95820E85}"/>
              </a:ext>
            </a:extLst>
          </p:cNvPr>
          <p:cNvGrpSpPr>
            <a:grpSpLocks noChangeAspect="1"/>
          </p:cNvGrpSpPr>
          <p:nvPr/>
        </p:nvGrpSpPr>
        <p:grpSpPr>
          <a:xfrm>
            <a:off x="5971372" y="1269194"/>
            <a:ext cx="2274605" cy="2194560"/>
            <a:chOff x="8880241" y="910280"/>
            <a:chExt cx="2931481" cy="2828320"/>
          </a:xfrm>
        </p:grpSpPr>
        <p:pic>
          <p:nvPicPr>
            <p:cNvPr id="8" name="Picture 7" descr="A person in a suit&#10;&#10;Description automatically generated with medium confidence">
              <a:extLst>
                <a:ext uri="{FF2B5EF4-FFF2-40B4-BE49-F238E27FC236}">
                  <a16:creationId xmlns:a16="http://schemas.microsoft.com/office/drawing/2014/main" id="{532C68C2-F1FE-4500-1D5A-45DA8DD63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0241" y="910280"/>
              <a:ext cx="2931481" cy="282832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313D83-BB51-E8F8-EA4F-BE77B85A3FD9}"/>
                </a:ext>
              </a:extLst>
            </p:cNvPr>
            <p:cNvSpPr txBox="1"/>
            <p:nvPr/>
          </p:nvSpPr>
          <p:spPr>
            <a:xfrm>
              <a:off x="8891551" y="910280"/>
              <a:ext cx="495655" cy="502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Cr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BC8CA0-2C47-D643-A221-E71F7784220A}"/>
              </a:ext>
            </a:extLst>
          </p:cNvPr>
          <p:cNvGrpSpPr>
            <a:grpSpLocks noChangeAspect="1"/>
          </p:cNvGrpSpPr>
          <p:nvPr/>
        </p:nvGrpSpPr>
        <p:grpSpPr>
          <a:xfrm>
            <a:off x="8531912" y="1275434"/>
            <a:ext cx="2274606" cy="2194560"/>
            <a:chOff x="5810069" y="3790195"/>
            <a:chExt cx="2931482" cy="2828320"/>
          </a:xfrm>
        </p:grpSpPr>
        <p:pic>
          <p:nvPicPr>
            <p:cNvPr id="11" name="Picture 10" descr="A close-up of a person's face&#10;&#10;Description automatically generated">
              <a:extLst>
                <a:ext uri="{FF2B5EF4-FFF2-40B4-BE49-F238E27FC236}">
                  <a16:creationId xmlns:a16="http://schemas.microsoft.com/office/drawing/2014/main" id="{C4A789E6-EA23-A1AF-C1F6-2E2E65DF6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0070" y="3790195"/>
              <a:ext cx="2931481" cy="282832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96A529-E1A9-530D-5CB2-0D28A7611558}"/>
                </a:ext>
              </a:extLst>
            </p:cNvPr>
            <p:cNvSpPr txBox="1"/>
            <p:nvPr/>
          </p:nvSpPr>
          <p:spPr>
            <a:xfrm>
              <a:off x="5810069" y="3790195"/>
              <a:ext cx="516931" cy="502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Fe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80EAC43-9B05-803C-978E-06D0523C4404}"/>
              </a:ext>
            </a:extLst>
          </p:cNvPr>
          <p:cNvSpPr txBox="1"/>
          <p:nvPr/>
        </p:nvSpPr>
        <p:spPr>
          <a:xfrm>
            <a:off x="8488343" y="2859795"/>
            <a:ext cx="240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 ochre, </a:t>
            </a:r>
          </a:p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Mars Black (?), ….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86EBDB-8384-CAF7-CEF1-EE78AF166FC4}"/>
              </a:ext>
            </a:extLst>
          </p:cNvPr>
          <p:cNvSpPr txBox="1"/>
          <p:nvPr/>
        </p:nvSpPr>
        <p:spPr>
          <a:xfrm>
            <a:off x="5954114" y="3107972"/>
            <a:ext cx="251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Viridian (?)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A52C2A-009D-7A09-F965-55BAAA6E0229}"/>
              </a:ext>
            </a:extLst>
          </p:cNvPr>
          <p:cNvSpPr txBox="1"/>
          <p:nvPr/>
        </p:nvSpPr>
        <p:spPr>
          <a:xfrm>
            <a:off x="3452148" y="3107972"/>
            <a:ext cx="172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Bone Black (?)</a:t>
            </a:r>
          </a:p>
        </p:txBody>
      </p:sp>
      <p:pic>
        <p:nvPicPr>
          <p:cNvPr id="18" name="Picture 17" descr="A painting of men in military uniforms&#10;&#10;Description automatically generated">
            <a:extLst>
              <a:ext uri="{FF2B5EF4-FFF2-40B4-BE49-F238E27FC236}">
                <a16:creationId xmlns:a16="http://schemas.microsoft.com/office/drawing/2014/main" id="{A6F5C6E4-EBF9-545C-5DBB-C3C7832F1A2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3" t="21601" r="15180" b="10263"/>
          <a:stretch/>
        </p:blipFill>
        <p:spPr>
          <a:xfrm>
            <a:off x="236778" y="2087045"/>
            <a:ext cx="2257262" cy="219183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7B36AF4-69CD-0E92-93E2-9DF0A23FDFC0}"/>
              </a:ext>
            </a:extLst>
          </p:cNvPr>
          <p:cNvSpPr txBox="1"/>
          <p:nvPr/>
        </p:nvSpPr>
        <p:spPr>
          <a:xfrm>
            <a:off x="128576" y="4278878"/>
            <a:ext cx="2522614" cy="1179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Scanning of an area</a:t>
            </a:r>
            <a:r>
              <a:rPr lang="el-GR" dirty="0"/>
              <a:t>: </a:t>
            </a:r>
          </a:p>
          <a:p>
            <a:r>
              <a:rPr lang="el-GR" dirty="0"/>
              <a:t>17 </a:t>
            </a:r>
            <a:r>
              <a:rPr lang="en-US" dirty="0"/>
              <a:t>x 16.5 cm</a:t>
            </a:r>
            <a:r>
              <a:rPr lang="en-US" baseline="30000" dirty="0"/>
              <a:t>2</a:t>
            </a:r>
          </a:p>
          <a:p>
            <a:endParaRPr lang="en-US" sz="2400" baseline="30000" dirty="0"/>
          </a:p>
          <a:p>
            <a:r>
              <a:rPr lang="en-US" sz="2800" baseline="30000" dirty="0"/>
              <a:t>total scanning time: ~2h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FA87C1-7529-C616-4C76-06B4B44E7B42}"/>
              </a:ext>
            </a:extLst>
          </p:cNvPr>
          <p:cNvGrpSpPr>
            <a:grpSpLocks noChangeAspect="1"/>
          </p:cNvGrpSpPr>
          <p:nvPr/>
        </p:nvGrpSpPr>
        <p:grpSpPr>
          <a:xfrm>
            <a:off x="3454400" y="3657600"/>
            <a:ext cx="2274606" cy="2194560"/>
            <a:chOff x="5810069" y="870096"/>
            <a:chExt cx="2474722" cy="2387633"/>
          </a:xfrm>
        </p:grpSpPr>
        <p:pic>
          <p:nvPicPr>
            <p:cNvPr id="21" name="Picture 20" descr="A close-up of a person&#10;&#10;Description automatically generated">
              <a:extLst>
                <a:ext uri="{FF2B5EF4-FFF2-40B4-BE49-F238E27FC236}">
                  <a16:creationId xmlns:a16="http://schemas.microsoft.com/office/drawing/2014/main" id="{4D6A4714-DC79-1DE7-6C44-5B557F8F8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0070" y="870096"/>
              <a:ext cx="2474721" cy="238763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8FDAF59-4720-AF79-4343-47254373CB71}"/>
                </a:ext>
              </a:extLst>
            </p:cNvPr>
            <p:cNvSpPr txBox="1"/>
            <p:nvPr/>
          </p:nvSpPr>
          <p:spPr>
            <a:xfrm>
              <a:off x="5810069" y="870096"/>
              <a:ext cx="554952" cy="502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Co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86C0184-2111-DD9B-039C-5EE85DB8626A}"/>
              </a:ext>
            </a:extLst>
          </p:cNvPr>
          <p:cNvGrpSpPr>
            <a:grpSpLocks noChangeAspect="1"/>
          </p:cNvGrpSpPr>
          <p:nvPr/>
        </p:nvGrpSpPr>
        <p:grpSpPr>
          <a:xfrm>
            <a:off x="5980148" y="3657600"/>
            <a:ext cx="2277524" cy="2194560"/>
            <a:chOff x="8887789" y="3790195"/>
            <a:chExt cx="2935243" cy="2828320"/>
          </a:xfrm>
        </p:grpSpPr>
        <p:pic>
          <p:nvPicPr>
            <p:cNvPr id="24" name="Picture 23" descr="A black and white image of a person in a dark room&#10;&#10;Description automatically generated">
              <a:extLst>
                <a:ext uri="{FF2B5EF4-FFF2-40B4-BE49-F238E27FC236}">
                  <a16:creationId xmlns:a16="http://schemas.microsoft.com/office/drawing/2014/main" id="{E96E0EF1-EF6B-F00F-83F2-83A9C4173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1551" y="3790195"/>
              <a:ext cx="2931481" cy="282832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2425848-13A3-E69A-BC22-BBF0F9BB6857}"/>
                </a:ext>
              </a:extLst>
            </p:cNvPr>
            <p:cNvSpPr txBox="1"/>
            <p:nvPr/>
          </p:nvSpPr>
          <p:spPr>
            <a:xfrm>
              <a:off x="8887789" y="3790195"/>
              <a:ext cx="567160" cy="502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Hg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3242424-D571-D4C0-FB8F-EE70E364AFF6}"/>
              </a:ext>
            </a:extLst>
          </p:cNvPr>
          <p:cNvSpPr txBox="1"/>
          <p:nvPr/>
        </p:nvSpPr>
        <p:spPr>
          <a:xfrm>
            <a:off x="3452148" y="5482828"/>
            <a:ext cx="172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Cobalt Blue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983460-D10A-6C81-FE73-25A53E494C23}"/>
              </a:ext>
            </a:extLst>
          </p:cNvPr>
          <p:cNvSpPr txBox="1"/>
          <p:nvPr/>
        </p:nvSpPr>
        <p:spPr>
          <a:xfrm>
            <a:off x="5971372" y="5482828"/>
            <a:ext cx="172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Cinnabar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EEC275D8-9FF4-E6FD-A99E-FA214CAED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5"/>
            <a:ext cx="12192000" cy="1075574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Painting “30</a:t>
            </a:r>
            <a:r>
              <a:rPr lang="en-US" sz="3600" baseline="30000" dirty="0">
                <a:solidFill>
                  <a:schemeClr val="bg1"/>
                </a:solidFill>
              </a:rPr>
              <a:t>th</a:t>
            </a:r>
            <a:r>
              <a:rPr lang="en-US" sz="3600" dirty="0">
                <a:solidFill>
                  <a:schemeClr val="bg1"/>
                </a:solidFill>
              </a:rPr>
              <a:t> March 1814” – Elemental maps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D7451D94-6EE6-FB37-968E-8ACAEAD8F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30" name="Footer Placeholder 31">
            <a:extLst>
              <a:ext uri="{FF2B5EF4-FFF2-40B4-BE49-F238E27FC236}">
                <a16:creationId xmlns:a16="http://schemas.microsoft.com/office/drawing/2014/main" id="{C8389476-5BD1-E87F-155A-AA529785A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068077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FF65AF-B3A5-E5A1-C5F8-68786CC663DC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22</a:t>
            </a:fld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58D70B7-B271-8B23-3AAB-3BB31926D2F1}"/>
              </a:ext>
            </a:extLst>
          </p:cNvPr>
          <p:cNvSpPr/>
          <p:nvPr/>
        </p:nvSpPr>
        <p:spPr>
          <a:xfrm>
            <a:off x="2951877" y="3150963"/>
            <a:ext cx="344465" cy="13696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3998A99F-750C-029D-1D8A-C8C436C80E17}"/>
              </a:ext>
            </a:extLst>
          </p:cNvPr>
          <p:cNvSpPr/>
          <p:nvPr/>
        </p:nvSpPr>
        <p:spPr>
          <a:xfrm>
            <a:off x="7675599" y="3153299"/>
            <a:ext cx="344465" cy="13696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75DD2C-2780-1AF5-CC84-970354396642}"/>
              </a:ext>
            </a:extLst>
          </p:cNvPr>
          <p:cNvSpPr txBox="1"/>
          <p:nvPr/>
        </p:nvSpPr>
        <p:spPr>
          <a:xfrm>
            <a:off x="4112804" y="4873298"/>
            <a:ext cx="3058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distribution of elements can be visualized with different pseudo-colors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8C05A-051E-223C-B840-85C0DF7A5BD6}"/>
              </a:ext>
            </a:extLst>
          </p:cNvPr>
          <p:cNvSpPr txBox="1"/>
          <p:nvPr/>
        </p:nvSpPr>
        <p:spPr>
          <a:xfrm>
            <a:off x="8547673" y="4894296"/>
            <a:ext cx="3279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Their combination gives information on the composite distribution of the elements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533415-428A-6E17-57F9-DB1E8582D141}"/>
              </a:ext>
            </a:extLst>
          </p:cNvPr>
          <p:cNvGrpSpPr/>
          <p:nvPr/>
        </p:nvGrpSpPr>
        <p:grpSpPr>
          <a:xfrm>
            <a:off x="3641803" y="1320110"/>
            <a:ext cx="3873627" cy="3422397"/>
            <a:chOff x="3034336" y="1180780"/>
            <a:chExt cx="5057691" cy="4555145"/>
          </a:xfrm>
        </p:grpSpPr>
        <p:pic>
          <p:nvPicPr>
            <p:cNvPr id="12" name="Picture 11" descr="A black and white image of a person&#10;&#10;Description automatically generated">
              <a:extLst>
                <a:ext uri="{FF2B5EF4-FFF2-40B4-BE49-F238E27FC236}">
                  <a16:creationId xmlns:a16="http://schemas.microsoft.com/office/drawing/2014/main" id="{A204411E-BFEB-E42D-13AC-26945ED3B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4336" y="1221204"/>
              <a:ext cx="2694432" cy="259961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3" name="Picture 12" descr="A blurry image of a person's face&#10;&#10;Description automatically generated">
              <a:extLst>
                <a:ext uri="{FF2B5EF4-FFF2-40B4-BE49-F238E27FC236}">
                  <a16:creationId xmlns:a16="http://schemas.microsoft.com/office/drawing/2014/main" id="{05DE7D39-CD7A-6B0E-0CE9-66B115F64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4915" y="1708698"/>
              <a:ext cx="2694432" cy="259961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4" name="Picture 13" descr="A group of people in green lights&#10;&#10;Description automatically generated">
              <a:extLst>
                <a:ext uri="{FF2B5EF4-FFF2-40B4-BE49-F238E27FC236}">
                  <a16:creationId xmlns:a16="http://schemas.microsoft.com/office/drawing/2014/main" id="{3A4E3787-0BA9-F20C-60B0-C907D18E57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701" y="2184779"/>
              <a:ext cx="2694432" cy="259961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7" name="Picture 16" descr="A purple background with a person in a suit&#10;&#10;Description automatically generated">
              <a:extLst>
                <a:ext uri="{FF2B5EF4-FFF2-40B4-BE49-F238E27FC236}">
                  <a16:creationId xmlns:a16="http://schemas.microsoft.com/office/drawing/2014/main" id="{AD1CC2D3-6D3B-6E0D-96D5-353E23D0B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190" y="2669008"/>
              <a:ext cx="2694432" cy="259961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8" name="Picture 17" descr="A dark image of plants&#10;&#10;Description automatically generated">
              <a:extLst>
                <a:ext uri="{FF2B5EF4-FFF2-40B4-BE49-F238E27FC236}">
                  <a16:creationId xmlns:a16="http://schemas.microsoft.com/office/drawing/2014/main" id="{07381D29-DB69-5D78-80C4-589B4638F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7595" y="3136312"/>
              <a:ext cx="2694432" cy="2599613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E2D5E9-CEFE-2405-E755-D63B858D9D67}"/>
                </a:ext>
              </a:extLst>
            </p:cNvPr>
            <p:cNvSpPr txBox="1"/>
            <p:nvPr/>
          </p:nvSpPr>
          <p:spPr>
            <a:xfrm>
              <a:off x="3105722" y="1180780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Ca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BE61284-2594-E6CD-42E5-3BF45BC5D06D}"/>
                </a:ext>
              </a:extLst>
            </p:cNvPr>
            <p:cNvSpPr txBox="1"/>
            <p:nvPr/>
          </p:nvSpPr>
          <p:spPr>
            <a:xfrm>
              <a:off x="3691912" y="1672608"/>
              <a:ext cx="455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Co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F0D689-C20F-BCEE-A448-A4AB936DAB46}"/>
                </a:ext>
              </a:extLst>
            </p:cNvPr>
            <p:cNvSpPr txBox="1"/>
            <p:nvPr/>
          </p:nvSpPr>
          <p:spPr>
            <a:xfrm>
              <a:off x="4266042" y="2205799"/>
              <a:ext cx="4106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Cr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11BD86-E530-8977-E408-64E1B9C69183}"/>
                </a:ext>
              </a:extLst>
            </p:cNvPr>
            <p:cNvSpPr txBox="1"/>
            <p:nvPr/>
          </p:nvSpPr>
          <p:spPr>
            <a:xfrm>
              <a:off x="4935480" y="2642982"/>
              <a:ext cx="427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Fe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6F3345-D09A-370E-DA1E-F08DBEC17BF8}"/>
                </a:ext>
              </a:extLst>
            </p:cNvPr>
            <p:cNvSpPr txBox="1"/>
            <p:nvPr/>
          </p:nvSpPr>
          <p:spPr>
            <a:xfrm>
              <a:off x="5559030" y="3136312"/>
              <a:ext cx="4651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Hg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298DC14-84C7-EA50-C05C-721067D85CE5}"/>
              </a:ext>
            </a:extLst>
          </p:cNvPr>
          <p:cNvGrpSpPr>
            <a:grpSpLocks noChangeAspect="1"/>
          </p:cNvGrpSpPr>
          <p:nvPr/>
        </p:nvGrpSpPr>
        <p:grpSpPr>
          <a:xfrm>
            <a:off x="8403336" y="1450924"/>
            <a:ext cx="3611756" cy="3463844"/>
            <a:chOff x="8786270" y="3802064"/>
            <a:chExt cx="2949095" cy="2828321"/>
          </a:xfrm>
        </p:grpSpPr>
        <p:pic>
          <p:nvPicPr>
            <p:cNvPr id="25" name="Picture 24" descr="A person in a military uniform&#10;&#10;Description automatically generated">
              <a:extLst>
                <a:ext uri="{FF2B5EF4-FFF2-40B4-BE49-F238E27FC236}">
                  <a16:creationId xmlns:a16="http://schemas.microsoft.com/office/drawing/2014/main" id="{584A1726-DE4A-5105-B392-45F82D2FC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3883" y="3802064"/>
              <a:ext cx="2931482" cy="282832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23F5327-83DD-05D1-C7FA-4D0242101BD0}"/>
                </a:ext>
              </a:extLst>
            </p:cNvPr>
            <p:cNvSpPr txBox="1"/>
            <p:nvPr/>
          </p:nvSpPr>
          <p:spPr>
            <a:xfrm>
              <a:off x="8794381" y="380206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808080"/>
                  </a:highlight>
                </a:rPr>
                <a:t>Ca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1641C14-FD19-FA97-754A-5F4F2742C963}"/>
                </a:ext>
              </a:extLst>
            </p:cNvPr>
            <p:cNvSpPr txBox="1"/>
            <p:nvPr/>
          </p:nvSpPr>
          <p:spPr>
            <a:xfrm>
              <a:off x="8794381" y="4137174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3DBA47"/>
                  </a:highlight>
                </a:rPr>
                <a:t>Cr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55B92D-C460-5F52-E71B-93449999A3DF}"/>
                </a:ext>
              </a:extLst>
            </p:cNvPr>
            <p:cNvSpPr txBox="1"/>
            <p:nvPr/>
          </p:nvSpPr>
          <p:spPr>
            <a:xfrm>
              <a:off x="8794381" y="4468405"/>
              <a:ext cx="402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901FC2"/>
                  </a:highlight>
                </a:rPr>
                <a:t>Fe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490EE7E-7D47-26A1-7266-AD807B38F414}"/>
                </a:ext>
              </a:extLst>
            </p:cNvPr>
            <p:cNvSpPr txBox="1"/>
            <p:nvPr/>
          </p:nvSpPr>
          <p:spPr>
            <a:xfrm>
              <a:off x="8786270" y="4792629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2B34DC"/>
                  </a:highlight>
                </a:rPr>
                <a:t>Co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CDAC69E-1047-27F3-2A17-926B01B2D759}"/>
                </a:ext>
              </a:extLst>
            </p:cNvPr>
            <p:cNvSpPr txBox="1"/>
            <p:nvPr/>
          </p:nvSpPr>
          <p:spPr>
            <a:xfrm>
              <a:off x="8794381" y="512515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AB1F3C"/>
                  </a:highlight>
                </a:rPr>
                <a:t>Hg</a:t>
              </a:r>
            </a:p>
          </p:txBody>
        </p:sp>
      </p:grpSp>
      <p:pic>
        <p:nvPicPr>
          <p:cNvPr id="31" name="Picture 30" descr="A painting of men in military uniforms&#10;&#10;Description automatically generated">
            <a:extLst>
              <a:ext uri="{FF2B5EF4-FFF2-40B4-BE49-F238E27FC236}">
                <a16:creationId xmlns:a16="http://schemas.microsoft.com/office/drawing/2014/main" id="{8A2BBFF3-6024-4ABE-4C8A-939C877BA07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3" t="21601" r="15180" b="10263"/>
          <a:stretch/>
        </p:blipFill>
        <p:spPr>
          <a:xfrm>
            <a:off x="236778" y="2087045"/>
            <a:ext cx="2257262" cy="219183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5" name="Title 1">
            <a:extLst>
              <a:ext uri="{FF2B5EF4-FFF2-40B4-BE49-F238E27FC236}">
                <a16:creationId xmlns:a16="http://schemas.microsoft.com/office/drawing/2014/main" id="{F740268E-1F29-501D-A706-72D5B0D9D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6"/>
            <a:ext cx="12192000" cy="1061239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Painting “30</a:t>
            </a:r>
            <a:r>
              <a:rPr lang="en-US" sz="3600" baseline="30000" dirty="0">
                <a:solidFill>
                  <a:schemeClr val="bg1"/>
                </a:solidFill>
              </a:rPr>
              <a:t>th</a:t>
            </a:r>
            <a:r>
              <a:rPr lang="en-US" sz="3600" dirty="0">
                <a:solidFill>
                  <a:schemeClr val="bg1"/>
                </a:solidFill>
              </a:rPr>
              <a:t> March 1814” – Composite Elemental maps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A3B601-4A17-B4F2-36D1-0378D1AF93B7}"/>
              </a:ext>
            </a:extLst>
          </p:cNvPr>
          <p:cNvSpPr txBox="1"/>
          <p:nvPr/>
        </p:nvSpPr>
        <p:spPr>
          <a:xfrm>
            <a:off x="128576" y="4278878"/>
            <a:ext cx="2522614" cy="1179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Scanning of an area</a:t>
            </a:r>
            <a:r>
              <a:rPr lang="el-GR" dirty="0"/>
              <a:t>: </a:t>
            </a:r>
          </a:p>
          <a:p>
            <a:r>
              <a:rPr lang="el-GR" dirty="0"/>
              <a:t>17 </a:t>
            </a:r>
            <a:r>
              <a:rPr lang="en-US" dirty="0"/>
              <a:t>x 16.5 cm</a:t>
            </a:r>
            <a:r>
              <a:rPr lang="en-US" baseline="30000" dirty="0"/>
              <a:t>2</a:t>
            </a:r>
          </a:p>
          <a:p>
            <a:endParaRPr lang="en-US" sz="2400" baseline="30000" dirty="0"/>
          </a:p>
          <a:p>
            <a:r>
              <a:rPr lang="en-US" sz="2800" baseline="30000" dirty="0"/>
              <a:t>total scanning time: ~2h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F48C2C85-216D-FEC0-7370-C5D43DCE1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9" name="Footer Placeholder 31">
            <a:extLst>
              <a:ext uri="{FF2B5EF4-FFF2-40B4-BE49-F238E27FC236}">
                <a16:creationId xmlns:a16="http://schemas.microsoft.com/office/drawing/2014/main" id="{4919C047-F4CF-2C52-E67E-C9803A797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247580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96BF4-65A3-A309-804F-F140F7D4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0623"/>
            <a:ext cx="10515600" cy="5767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>
                <a:latin typeface="+mj-lt"/>
              </a:rPr>
              <a:t>Thank you for your attention!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26856-62A6-8242-04E1-453626ABD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74D14D-E98F-8EAC-3549-40A824890B5E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6D234954-3217-9F96-6FCF-B723C2480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65" y="78403"/>
            <a:ext cx="822564" cy="9196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5D25F5-35EC-72E0-3CF6-BAE28F0732C3}"/>
              </a:ext>
            </a:extLst>
          </p:cNvPr>
          <p:cNvSpPr txBox="1"/>
          <p:nvPr/>
        </p:nvSpPr>
        <p:spPr>
          <a:xfrm>
            <a:off x="1089495" y="86150"/>
            <a:ext cx="2114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cs typeface="Times New Roman" panose="02020603050405020304" pitchFamily="18" charset="0"/>
              </a:rPr>
              <a:t>National Center for Scientific Research</a:t>
            </a:r>
            <a:r>
              <a:rPr lang="el-GR" sz="1200" b="1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chemeClr val="bg1"/>
                </a:solidFill>
                <a:cs typeface="Times New Roman" panose="02020603050405020304" pitchFamily="18" charset="0"/>
              </a:rPr>
              <a:t>“Demokritos”</a:t>
            </a:r>
            <a:endParaRPr lang="el-GR" sz="12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bg1"/>
                </a:solidFill>
                <a:cs typeface="Times New Roman" panose="02020603050405020304" pitchFamily="18" charset="0"/>
              </a:rPr>
              <a:t>Institute of Nuclear and Particle Physics</a:t>
            </a:r>
            <a:endParaRPr lang="el-GR" sz="11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CC5958EB-C46C-1983-92EA-EBBEA0C8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10" name="Footer Placeholder 31">
            <a:extLst>
              <a:ext uri="{FF2B5EF4-FFF2-40B4-BE49-F238E27FC236}">
                <a16:creationId xmlns:a16="http://schemas.microsoft.com/office/drawing/2014/main" id="{18DD5BC5-2C3C-9AA9-E0CF-7A8AD1D34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  <p:pic>
        <p:nvPicPr>
          <p:cNvPr id="11" name="Picture 10" descr="A black and purple symbol&#10;&#10;Description automatically generated">
            <a:extLst>
              <a:ext uri="{FF2B5EF4-FFF2-40B4-BE49-F238E27FC236}">
                <a16:creationId xmlns:a16="http://schemas.microsoft.com/office/drawing/2014/main" id="{D74AB8C4-1FD3-3DCC-FECF-2C3A26582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006" y="21618"/>
            <a:ext cx="597818" cy="96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21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51B325-1D1E-88DD-B64F-D2CB02D4288C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C49936-54E5-F605-6FE1-F9FBAB1D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833"/>
            <a:ext cx="10515600" cy="107641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spectrometer instrumentation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F25B3255-6973-2B23-C32E-72F510A3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8E40B9E-FC22-7284-0BDC-0A2ABD73CCCC}"/>
              </a:ext>
            </a:extLst>
          </p:cNvPr>
          <p:cNvGrpSpPr/>
          <p:nvPr/>
        </p:nvGrpSpPr>
        <p:grpSpPr>
          <a:xfrm>
            <a:off x="46639" y="1479481"/>
            <a:ext cx="4132220" cy="3047030"/>
            <a:chOff x="46639" y="1479481"/>
            <a:chExt cx="4132220" cy="30470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070171E-3834-4376-8E28-40128D6B5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39" y="1479481"/>
              <a:ext cx="4132220" cy="2946207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062E4F5-74C2-79DE-8EEE-5F0D74693EB9}"/>
                </a:ext>
              </a:extLst>
            </p:cNvPr>
            <p:cNvCxnSpPr/>
            <p:nvPr/>
          </p:nvCxnSpPr>
          <p:spPr>
            <a:xfrm>
              <a:off x="740229" y="3429000"/>
              <a:ext cx="1797698" cy="912845"/>
            </a:xfrm>
            <a:prstGeom prst="straightConnector1">
              <a:avLst/>
            </a:prstGeom>
            <a:ln w="38100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48B9196-7C9D-3F06-6647-310557A0C40E}"/>
                </a:ext>
              </a:extLst>
            </p:cNvPr>
            <p:cNvSpPr txBox="1"/>
            <p:nvPr/>
          </p:nvSpPr>
          <p:spPr>
            <a:xfrm>
              <a:off x="2494383" y="4157179"/>
              <a:ext cx="1246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E563E"/>
                  </a:solidFill>
                </a:rPr>
                <a:t>X-ray beam</a:t>
              </a:r>
            </a:p>
          </p:txBody>
        </p:sp>
      </p:grp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3056ABB8-379C-08F1-A5F1-424DEB1706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9" name="Footer Placeholder 31">
            <a:extLst>
              <a:ext uri="{FF2B5EF4-FFF2-40B4-BE49-F238E27FC236}">
                <a16:creationId xmlns:a16="http://schemas.microsoft.com/office/drawing/2014/main" id="{BA8B504A-9718-A7C7-CA4C-B1A7D6269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40717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5A892D9-4279-1C34-AB7A-878E44F56597}"/>
              </a:ext>
            </a:extLst>
          </p:cNvPr>
          <p:cNvGrpSpPr/>
          <p:nvPr/>
        </p:nvGrpSpPr>
        <p:grpSpPr>
          <a:xfrm>
            <a:off x="46639" y="1479481"/>
            <a:ext cx="4132220" cy="3047030"/>
            <a:chOff x="46639" y="1479481"/>
            <a:chExt cx="4132220" cy="30470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15963E8-8B1B-8942-89AC-F30B99878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39" y="1479481"/>
              <a:ext cx="4132220" cy="2946207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6993AE-BEEA-754E-8D64-2AD48CCBA47F}"/>
                </a:ext>
              </a:extLst>
            </p:cNvPr>
            <p:cNvCxnSpPr/>
            <p:nvPr/>
          </p:nvCxnSpPr>
          <p:spPr>
            <a:xfrm>
              <a:off x="740229" y="3429000"/>
              <a:ext cx="1797698" cy="912845"/>
            </a:xfrm>
            <a:prstGeom prst="straightConnector1">
              <a:avLst/>
            </a:prstGeom>
            <a:ln w="38100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415F921-4C21-EC51-85A9-69D281DA9312}"/>
                </a:ext>
              </a:extLst>
            </p:cNvPr>
            <p:cNvSpPr txBox="1"/>
            <p:nvPr/>
          </p:nvSpPr>
          <p:spPr>
            <a:xfrm>
              <a:off x="2494383" y="4157179"/>
              <a:ext cx="1246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E563E"/>
                  </a:solidFill>
                </a:rPr>
                <a:t>X-ray beam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A72F11A-7919-4C7E-F181-98A51AA9F765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C49936-54E5-F605-6FE1-F9FBAB1D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833"/>
            <a:ext cx="10515600" cy="1066286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spectrometer instrumentation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53BD51-B809-CE62-4C76-2F60378C3EED}"/>
              </a:ext>
            </a:extLst>
          </p:cNvPr>
          <p:cNvGrpSpPr/>
          <p:nvPr/>
        </p:nvGrpSpPr>
        <p:grpSpPr>
          <a:xfrm>
            <a:off x="2209800" y="1583562"/>
            <a:ext cx="6400800" cy="4772788"/>
            <a:chOff x="5064639" y="-419325"/>
            <a:chExt cx="6400800" cy="4772788"/>
          </a:xfrm>
        </p:grpSpPr>
        <p:pic>
          <p:nvPicPr>
            <p:cNvPr id="8" name="Picture 7" descr="A picture containing engineering, machine, indoor, equipment&#10;&#10;Description automatically generated">
              <a:extLst>
                <a:ext uri="{FF2B5EF4-FFF2-40B4-BE49-F238E27FC236}">
                  <a16:creationId xmlns:a16="http://schemas.microsoft.com/office/drawing/2014/main" id="{7D07B791-122E-1273-56A4-228B9133D3D5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6" r="4394"/>
            <a:stretch/>
          </p:blipFill>
          <p:spPr>
            <a:xfrm>
              <a:off x="5960729" y="1138208"/>
              <a:ext cx="4406673" cy="3215255"/>
            </a:xfrm>
            <a:prstGeom prst="rect">
              <a:avLst/>
            </a:prstGeom>
            <a:ln>
              <a:solidFill>
                <a:srgbClr val="A9402A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4C10D5-7A29-556A-631F-4637014FBA88}"/>
                </a:ext>
              </a:extLst>
            </p:cNvPr>
            <p:cNvSpPr txBox="1"/>
            <p:nvPr/>
          </p:nvSpPr>
          <p:spPr>
            <a:xfrm>
              <a:off x="10429745" y="2029121"/>
              <a:ext cx="1035694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A9402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X-ray Detector</a:t>
              </a:r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9F7CBC-ADF4-5C71-136E-B5E9EA4E783C}"/>
                </a:ext>
              </a:extLst>
            </p:cNvPr>
            <p:cNvSpPr txBox="1"/>
            <p:nvPr/>
          </p:nvSpPr>
          <p:spPr>
            <a:xfrm>
              <a:off x="8144290" y="-419325"/>
              <a:ext cx="1633178" cy="175432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A9402A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Laser triangulation sensor for the sample distance measurement</a:t>
              </a:r>
              <a:endPara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2D8474A-100E-D800-49FF-8DA99A4238C2}"/>
                </a:ext>
              </a:extLst>
            </p:cNvPr>
            <p:cNvGrpSpPr/>
            <p:nvPr/>
          </p:nvGrpSpPr>
          <p:grpSpPr>
            <a:xfrm>
              <a:off x="5064639" y="2243947"/>
              <a:ext cx="1230321" cy="646331"/>
              <a:chOff x="270213" y="1451276"/>
              <a:chExt cx="2182564" cy="114657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C9A0ED3-7A35-DAEC-94B7-0A21F4AB4013}"/>
                  </a:ext>
                </a:extLst>
              </p:cNvPr>
              <p:cNvSpPr txBox="1"/>
              <p:nvPr/>
            </p:nvSpPr>
            <p:spPr>
              <a:xfrm>
                <a:off x="270213" y="1451276"/>
                <a:ext cx="1464159" cy="11465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A9402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cs typeface="Times New Roman" panose="02020603050405020304" pitchFamily="18" charset="0"/>
                  </a:rPr>
                  <a:t>X-ray tube</a:t>
                </a:r>
                <a:endPara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827FD7BD-F844-6693-1C69-032CCFF13A5C}"/>
                  </a:ext>
                </a:extLst>
              </p:cNvPr>
              <p:cNvCxnSpPr>
                <a:cxnSpLocks/>
                <a:stCxn id="22" idx="3"/>
              </p:cNvCxnSpPr>
              <p:nvPr/>
            </p:nvCxnSpPr>
            <p:spPr>
              <a:xfrm flipV="1">
                <a:off x="1734372" y="1910751"/>
                <a:ext cx="718405" cy="113815"/>
              </a:xfrm>
              <a:prstGeom prst="straightConnector1">
                <a:avLst/>
              </a:prstGeom>
              <a:ln w="28575">
                <a:solidFill>
                  <a:srgbClr val="CE563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2445945-B6B2-0F59-85B3-9D28A2E77E82}"/>
                </a:ext>
              </a:extLst>
            </p:cNvPr>
            <p:cNvCxnSpPr>
              <a:cxnSpLocks/>
            </p:cNvCxnSpPr>
            <p:nvPr/>
          </p:nvCxnSpPr>
          <p:spPr>
            <a:xfrm>
              <a:off x="7196448" y="1261525"/>
              <a:ext cx="524788" cy="519012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61E1A6B-9A33-63F8-06E4-0D7670A07792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>
              <a:off x="7146645" y="1243398"/>
              <a:ext cx="493974" cy="1900596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76791DA-BE4C-AFAA-5B89-4A8405406A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3977" y="1335001"/>
              <a:ext cx="338754" cy="834629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01BDAD3-E50D-A304-7E93-8BA1B8BC9088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 flipV="1">
              <a:off x="9958274" y="1865863"/>
              <a:ext cx="471471" cy="486424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F35C291-FFB4-3DF8-F0B4-8723F8583E17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9067354" y="2352287"/>
              <a:ext cx="1362391" cy="691486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F81496-1061-48BF-88D0-77C26B103B50}"/>
                </a:ext>
              </a:extLst>
            </p:cNvPr>
            <p:cNvSpPr txBox="1"/>
            <p:nvPr/>
          </p:nvSpPr>
          <p:spPr>
            <a:xfrm>
              <a:off x="9386715" y="3659042"/>
              <a:ext cx="1381536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A9402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cs typeface="Times New Roman" panose="02020603050405020304" pitchFamily="18" charset="0"/>
                </a:rPr>
                <a:t>Detector shielding</a:t>
              </a:r>
              <a:endParaRPr lang="en-US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3CD9DD8-F773-0B3B-C3A4-9BC3D3446A4B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 flipV="1">
              <a:off x="8662164" y="3585764"/>
              <a:ext cx="724551" cy="396444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662AF6-573E-5E41-82DA-A8407D1CFBAC}"/>
                </a:ext>
              </a:extLst>
            </p:cNvPr>
            <p:cNvSpPr txBox="1"/>
            <p:nvPr/>
          </p:nvSpPr>
          <p:spPr>
            <a:xfrm>
              <a:off x="5478030" y="3608693"/>
              <a:ext cx="1381536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A9402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X-ray tube shielding</a:t>
              </a:r>
              <a:endParaRPr lang="en-US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E1DAC6B-D17A-5632-F768-D01CD9CFFF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9567" y="3569262"/>
              <a:ext cx="498677" cy="186901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1B0B59-327D-E1A5-CB6B-7E4D298E054C}"/>
                </a:ext>
              </a:extLst>
            </p:cNvPr>
            <p:cNvSpPr txBox="1"/>
            <p:nvPr/>
          </p:nvSpPr>
          <p:spPr>
            <a:xfrm>
              <a:off x="6472357" y="-233930"/>
              <a:ext cx="1348575" cy="147732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A9402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Arduino (homebuilt</a:t>
              </a:r>
              <a:r>
                <a:rPr lang="el-GR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for the shutter control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9C34876-4168-000D-BF98-D9971DB1EF0B}"/>
              </a:ext>
            </a:extLst>
          </p:cNvPr>
          <p:cNvSpPr txBox="1"/>
          <p:nvPr/>
        </p:nvSpPr>
        <p:spPr>
          <a:xfrm>
            <a:off x="8659714" y="1267148"/>
            <a:ext cx="3646456" cy="4298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X-ray Detector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SDD 150mm</a:t>
            </a:r>
            <a:r>
              <a:rPr lang="en-US" sz="20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</a:p>
          <a:p>
            <a:endParaRPr lang="en-US" sz="20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Digital Signal Processor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DANTE</a:t>
            </a:r>
            <a:endParaRPr lang="en-US" sz="2000" baseline="30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aseline="30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X-ray Tube</a:t>
            </a:r>
          </a:p>
          <a:p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12W (60kV, 200uA) MagPro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end window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Rh-target X-ray source, 400um spot size</a:t>
            </a:r>
          </a:p>
          <a:p>
            <a:endParaRPr lang="en-US" sz="2000" dirty="0"/>
          </a:p>
          <a:p>
            <a:r>
              <a:rPr lang="en-US" sz="2000" b="1" dirty="0"/>
              <a:t>Laser sensor</a:t>
            </a:r>
          </a:p>
          <a:p>
            <a:endParaRPr lang="en-US" sz="2000" dirty="0"/>
          </a:p>
          <a:p>
            <a:r>
              <a:rPr lang="en-US" sz="2000" b="1" dirty="0"/>
              <a:t>Motorized XYZ Stage</a:t>
            </a:r>
          </a:p>
          <a:p>
            <a:r>
              <a:rPr lang="en-US" sz="2000" dirty="0"/>
              <a:t>750mm x 750mm x 250mm</a:t>
            </a:r>
            <a:endParaRPr lang="en-US" sz="2000" dirty="0">
              <a:latin typeface="Avenir Next LT Pro" panose="020B0504020202020204" pitchFamily="34" charset="0"/>
            </a:endParaRPr>
          </a:p>
          <a:p>
            <a:endParaRPr lang="en-US" sz="2000" b="1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F25B3255-6973-2B23-C32E-72F510A3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4</a:t>
            </a:fld>
            <a:endParaRPr lang="en-US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6A27F0D-9AA2-76C7-2DFA-79EEF60825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27" name="Footer Placeholder 31">
            <a:extLst>
              <a:ext uri="{FF2B5EF4-FFF2-40B4-BE49-F238E27FC236}">
                <a16:creationId xmlns:a16="http://schemas.microsoft.com/office/drawing/2014/main" id="{75E8C722-D13A-4DBF-50A4-EF98421D7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53175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AB057A3-EC7F-7804-EEE5-AF58B260CDC2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41735-DF87-0225-7286-704A7693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833"/>
            <a:ext cx="10515600" cy="107641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spectrometer modularity</a:t>
            </a:r>
          </a:p>
        </p:txBody>
      </p:sp>
      <p:pic>
        <p:nvPicPr>
          <p:cNvPr id="11" name="Picture 10" descr="A picture containing engineering, machine, indoor, equipment&#10;&#10;Description automatically generated">
            <a:extLst>
              <a:ext uri="{FF2B5EF4-FFF2-40B4-BE49-F238E27FC236}">
                <a16:creationId xmlns:a16="http://schemas.microsoft.com/office/drawing/2014/main" id="{2408E104-7641-7EAB-4BAB-7511BDEAC24B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6" r="4394"/>
          <a:stretch/>
        </p:blipFill>
        <p:spPr>
          <a:xfrm>
            <a:off x="976481" y="1663703"/>
            <a:ext cx="4697597" cy="353059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D6ED1EA7-0B15-D8C9-5A95-A3D528F8DA9E}"/>
              </a:ext>
            </a:extLst>
          </p:cNvPr>
          <p:cNvGrpSpPr/>
          <p:nvPr/>
        </p:nvGrpSpPr>
        <p:grpSpPr>
          <a:xfrm>
            <a:off x="6016172" y="1679690"/>
            <a:ext cx="5518026" cy="3514391"/>
            <a:chOff x="-908454" y="486751"/>
            <a:chExt cx="5518026" cy="3514391"/>
          </a:xfrm>
        </p:grpSpPr>
        <p:pic>
          <p:nvPicPr>
            <p:cNvPr id="28" name="Picture 27" descr="A picture containing indoor, machine, tool, electronic engineering&#10;&#10;Description automatically generated">
              <a:extLst>
                <a:ext uri="{FF2B5EF4-FFF2-40B4-BE49-F238E27FC236}">
                  <a16:creationId xmlns:a16="http://schemas.microsoft.com/office/drawing/2014/main" id="{B0B133C0-2C39-CDFC-7F4B-3C50CB705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8026" y="486751"/>
              <a:ext cx="4697598" cy="351439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1BC353-66E7-EA0E-BCA3-F6E9AF43D6AC}"/>
                </a:ext>
              </a:extLst>
            </p:cNvPr>
            <p:cNvSpPr txBox="1"/>
            <p:nvPr/>
          </p:nvSpPr>
          <p:spPr>
            <a:xfrm>
              <a:off x="-908454" y="2963576"/>
              <a:ext cx="1631966" cy="7694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E563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Polycapillary lens</a:t>
              </a:r>
              <a:endParaRPr lang="en-US" sz="2200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2019447-2E36-449A-8815-999382C325EA}"/>
                </a:ext>
              </a:extLst>
            </p:cNvPr>
            <p:cNvCxnSpPr>
              <a:cxnSpLocks/>
            </p:cNvCxnSpPr>
            <p:nvPr/>
          </p:nvCxnSpPr>
          <p:spPr>
            <a:xfrm>
              <a:off x="723511" y="3286742"/>
              <a:ext cx="846158" cy="68256"/>
            </a:xfrm>
            <a:prstGeom prst="straightConnector1">
              <a:avLst/>
            </a:prstGeom>
            <a:ln w="28575">
              <a:solidFill>
                <a:srgbClr val="CE56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BA36079-8092-AD8E-7029-54C7C34E3E2E}"/>
              </a:ext>
            </a:extLst>
          </p:cNvPr>
          <p:cNvSpPr txBox="1"/>
          <p:nvPr/>
        </p:nvSpPr>
        <p:spPr>
          <a:xfrm flipH="1">
            <a:off x="1912904" y="1210151"/>
            <a:ext cx="3631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Pinhole configuration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FAE7B5-0841-01E1-F3E5-5239093360A2}"/>
              </a:ext>
            </a:extLst>
          </p:cNvPr>
          <p:cNvSpPr txBox="1"/>
          <p:nvPr/>
        </p:nvSpPr>
        <p:spPr>
          <a:xfrm>
            <a:off x="3601564" y="5194081"/>
            <a:ext cx="59765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Fixed position of the SDD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Adjustable position of the X-ray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Identical focus position for pinhole and lens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D48E75-0F7F-21B3-A023-7102640603F0}"/>
              </a:ext>
            </a:extLst>
          </p:cNvPr>
          <p:cNvSpPr txBox="1"/>
          <p:nvPr/>
        </p:nvSpPr>
        <p:spPr>
          <a:xfrm flipH="1">
            <a:off x="7223107" y="1210150"/>
            <a:ext cx="4569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Polycapillary Lens configuration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CF4C29A-7AF3-8005-C749-A2827BB6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5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FDBB30-84BB-C321-6CB4-DC961191F17B}"/>
              </a:ext>
            </a:extLst>
          </p:cNvPr>
          <p:cNvSpPr txBox="1"/>
          <p:nvPr/>
        </p:nvSpPr>
        <p:spPr>
          <a:xfrm>
            <a:off x="600354" y="4925956"/>
            <a:ext cx="283016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cs typeface="Times New Roman" panose="02020603050405020304" pitchFamily="18" charset="0"/>
              </a:rPr>
              <a:t>Pinholes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0.5mm, 1mm, 4mm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3D9B0F-A6BB-CD22-E750-BD193D01C5E4}"/>
              </a:ext>
            </a:extLst>
          </p:cNvPr>
          <p:cNvSpPr txBox="1"/>
          <p:nvPr/>
        </p:nvSpPr>
        <p:spPr>
          <a:xfrm>
            <a:off x="8831580" y="5119807"/>
            <a:ext cx="33680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Polycapillary X-ray Lens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FWHM @10 keV ~ 87um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C0C949-FE1C-0481-C846-AC0331BF2750}"/>
              </a:ext>
            </a:extLst>
          </p:cNvPr>
          <p:cNvSpPr txBox="1"/>
          <p:nvPr/>
        </p:nvSpPr>
        <p:spPr>
          <a:xfrm>
            <a:off x="469123" y="4260816"/>
            <a:ext cx="163196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CE563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Pinholes</a:t>
            </a:r>
            <a:endParaRPr lang="en-US" sz="22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6F2EF52-6639-012B-0B7A-B3A7071F0956}"/>
              </a:ext>
            </a:extLst>
          </p:cNvPr>
          <p:cNvCxnSpPr>
            <a:cxnSpLocks/>
          </p:cNvCxnSpPr>
          <p:nvPr/>
        </p:nvCxnSpPr>
        <p:spPr>
          <a:xfrm>
            <a:off x="2101088" y="4583982"/>
            <a:ext cx="846158" cy="68256"/>
          </a:xfrm>
          <a:prstGeom prst="straightConnector1">
            <a:avLst/>
          </a:prstGeom>
          <a:ln w="28575">
            <a:solidFill>
              <a:srgbClr val="CE56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0FDB0448-11E2-807C-528F-3C2B4C19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14" name="Footer Placeholder 31">
            <a:extLst>
              <a:ext uri="{FF2B5EF4-FFF2-40B4-BE49-F238E27FC236}">
                <a16:creationId xmlns:a16="http://schemas.microsoft.com/office/drawing/2014/main" id="{D2F66162-73E3-36B2-2AD7-4C75F17B5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017560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629E0D1-9229-C0A1-A8BB-3A031FAC672D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0ECF3C-16B7-0DD1-4B73-396961B5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7640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Custom-made LabView acquisition controller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1A94FE-78AD-7C75-1013-C9221F97254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692571" y="1050988"/>
            <a:ext cx="4509209" cy="5122800"/>
          </a:xfrm>
          <a:prstGeom prst="rect">
            <a:avLst/>
          </a:prstGeom>
          <a:ln w="0"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D0E87C8-E3C4-07E4-C0FA-3CD40EC01898}"/>
              </a:ext>
            </a:extLst>
          </p:cNvPr>
          <p:cNvSpPr/>
          <p:nvPr/>
        </p:nvSpPr>
        <p:spPr>
          <a:xfrm>
            <a:off x="0" y="1076409"/>
            <a:ext cx="7913914" cy="55784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US" sz="2200" spc="-1" dirty="0">
                <a:ea typeface="DejaVu Sans"/>
              </a:rPr>
              <a:t>Features:</a:t>
            </a:r>
          </a:p>
          <a:p>
            <a:pPr marL="559260" lvl="1" indent="-3429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ea typeface="DejaVu Sans"/>
              </a:rPr>
              <a:t>Acquisition parameters and hardware control: </a:t>
            </a:r>
            <a:r>
              <a:rPr lang="en-US" sz="2200" b="0" strike="noStrike" spc="-1" dirty="0">
                <a:solidFill>
                  <a:srgbClr val="B15E4E"/>
                </a:solidFill>
                <a:ea typeface="DejaVu Sans"/>
              </a:rPr>
              <a:t>velocity, acceleration of the stages, X-ray tube shutter, proximity sensor </a:t>
            </a:r>
          </a:p>
          <a:p>
            <a:pPr marL="559260" lvl="1" indent="-3429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2200" spc="-1" dirty="0">
              <a:solidFill>
                <a:srgbClr val="B15E4E"/>
              </a:solidFill>
            </a:endParaRPr>
          </a:p>
          <a:p>
            <a:pPr marL="559260" lvl="1" indent="-3429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Stable velocity 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during acquisition</a:t>
            </a:r>
            <a:endParaRPr lang="en-US" sz="2200" spc="-1" dirty="0"/>
          </a:p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</a:pPr>
            <a:r>
              <a:rPr lang="en-US" sz="2200" spc="-1" dirty="0">
                <a:solidFill>
                  <a:srgbClr val="000000"/>
                </a:solidFill>
                <a:ea typeface="DejaVu Sans"/>
              </a:rPr>
              <a:t>     </a:t>
            </a:r>
            <a:r>
              <a:rPr lang="el-GR" sz="2200" spc="-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minimize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 possible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shifts</a:t>
            </a:r>
            <a:endParaRPr lang="el-GR" sz="2200" b="1" strike="noStrike" spc="-1" dirty="0">
              <a:solidFill>
                <a:srgbClr val="0070C0"/>
              </a:solidFill>
              <a:ea typeface="DejaVu Sans"/>
            </a:endParaRPr>
          </a:p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</a:pPr>
            <a:r>
              <a:rPr lang="el-GR" sz="2200" spc="-1" dirty="0">
                <a:ea typeface="DejaVu Sans"/>
              </a:rPr>
              <a:t>    </a:t>
            </a:r>
            <a:r>
              <a:rPr lang="en-US" sz="2200" spc="-1" dirty="0">
                <a:ea typeface="DejaVu Sans"/>
              </a:rPr>
              <a:t>  </a:t>
            </a:r>
            <a:r>
              <a:rPr lang="el-GR" sz="2200" i="1" spc="-1" dirty="0">
                <a:ea typeface="DejaVu Sans"/>
              </a:rPr>
              <a:t>typical scanning </a:t>
            </a:r>
            <a:r>
              <a:rPr lang="en-US" sz="2200" i="1" spc="-1" dirty="0">
                <a:ea typeface="DejaVu Sans"/>
              </a:rPr>
              <a:t>6</a:t>
            </a:r>
            <a:r>
              <a:rPr lang="el-GR" sz="2200" i="1" spc="-1" dirty="0">
                <a:ea typeface="DejaVu Sans"/>
              </a:rPr>
              <a:t> hours for 50 x 50 cm</a:t>
            </a:r>
            <a:r>
              <a:rPr lang="el-GR" sz="2200" i="1" spc="-1" baseline="30000" dirty="0">
                <a:ea typeface="DejaVu Sans"/>
              </a:rPr>
              <a:t>2</a:t>
            </a:r>
          </a:p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</a:pPr>
            <a:endParaRPr lang="el-GR" sz="2200" i="1" spc="-1" dirty="0">
              <a:solidFill>
                <a:srgbClr val="C00000"/>
              </a:solidFill>
              <a:ea typeface="DejaVu Sans"/>
            </a:endParaRPr>
          </a:p>
          <a:p>
            <a:pPr marL="559260" lvl="1" indent="-3429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Spot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 and </a:t>
            </a:r>
            <a:r>
              <a:rPr lang="el-GR" sz="2200" b="1" spc="-1" dirty="0">
                <a:solidFill>
                  <a:srgbClr val="000000"/>
                </a:solidFill>
                <a:ea typeface="DejaVu Sans"/>
              </a:rPr>
              <a:t>scanning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measurements 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with </a:t>
            </a:r>
            <a:endParaRPr lang="el-GR" sz="2200" spc="-1" dirty="0">
              <a:solidFill>
                <a:srgbClr val="000000"/>
              </a:solidFill>
              <a:ea typeface="DejaVu Sans"/>
            </a:endParaRPr>
          </a:p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</a:pPr>
            <a:r>
              <a:rPr lang="el-GR" sz="2200" spc="-1" dirty="0">
                <a:solidFill>
                  <a:srgbClr val="000000"/>
                </a:solidFill>
                <a:ea typeface="DejaVu Sans"/>
              </a:rPr>
              <a:t>    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stepping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 or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continuous</a:t>
            </a:r>
            <a:r>
              <a:rPr lang="en-US" sz="2200" spc="-1" dirty="0">
                <a:solidFill>
                  <a:srgbClr val="000000"/>
                </a:solidFill>
                <a:ea typeface="DejaVu Sans"/>
              </a:rPr>
              <a:t> “free-running” </a:t>
            </a: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mode</a:t>
            </a:r>
            <a:endParaRPr lang="el-GR" sz="2200" b="1" spc="-1" dirty="0">
              <a:solidFill>
                <a:srgbClr val="000000"/>
              </a:solidFill>
              <a:ea typeface="DejaVu Sans"/>
            </a:endParaRPr>
          </a:p>
          <a:p>
            <a:pPr marL="216360" lvl="1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</a:pPr>
            <a:endParaRPr lang="en-US" sz="2200" spc="-1" dirty="0">
              <a:solidFill>
                <a:srgbClr val="0070C0"/>
              </a:solidFill>
            </a:endParaRPr>
          </a:p>
          <a:p>
            <a:pPr marL="559260" lvl="1" indent="-3429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200" b="1" spc="-1" dirty="0">
                <a:solidFill>
                  <a:srgbClr val="000000"/>
                </a:solidFill>
                <a:ea typeface="DejaVu Sans"/>
              </a:rPr>
              <a:t>E</a:t>
            </a:r>
            <a:r>
              <a:rPr lang="en-US" sz="2200" b="1" strike="noStrike" spc="-1" dirty="0">
                <a:solidFill>
                  <a:srgbClr val="000000"/>
                </a:solidFill>
                <a:ea typeface="DejaVu Sans"/>
              </a:rPr>
              <a:t>lemental maps </a:t>
            </a:r>
            <a:r>
              <a:rPr lang="el-GR" sz="2200" strike="noStrike" spc="-1" dirty="0">
                <a:solidFill>
                  <a:srgbClr val="000000"/>
                </a:solidFill>
                <a:ea typeface="DejaVu Sans"/>
              </a:rPr>
              <a:t>(up to </a:t>
            </a:r>
            <a:r>
              <a:rPr lang="en-US" sz="2200" strike="noStrike" spc="-1" dirty="0">
                <a:solidFill>
                  <a:srgbClr val="000000"/>
                </a:solidFill>
                <a:ea typeface="DejaVu Sans"/>
              </a:rPr>
              <a:t>4 </a:t>
            </a:r>
            <a:r>
              <a:rPr lang="el-GR" sz="2200" strike="noStrike" spc="-1" dirty="0">
                <a:solidFill>
                  <a:srgbClr val="000000"/>
                </a:solidFill>
                <a:ea typeface="DejaVu Sans"/>
              </a:rPr>
              <a:t>elements) </a:t>
            </a:r>
            <a:r>
              <a:rPr lang="en-US" sz="2200" b="0" strike="noStrike" spc="-1" dirty="0">
                <a:solidFill>
                  <a:srgbClr val="000000"/>
                </a:solidFill>
                <a:ea typeface="DejaVu Sans"/>
              </a:rPr>
              <a:t>using </a:t>
            </a:r>
            <a:r>
              <a:rPr lang="en-US" sz="2200" b="1" strike="noStrike" spc="-1" dirty="0">
                <a:solidFill>
                  <a:srgbClr val="000000"/>
                </a:solidFill>
                <a:ea typeface="DejaVu Sans"/>
              </a:rPr>
              <a:t>ROIs </a:t>
            </a:r>
            <a:r>
              <a:rPr lang="en-US" sz="2200" b="0" strike="noStrike" spc="-1" dirty="0">
                <a:solidFill>
                  <a:srgbClr val="000000"/>
                </a:solidFill>
                <a:ea typeface="DejaVu Sans"/>
              </a:rPr>
              <a:t>during acquisition</a:t>
            </a:r>
            <a:endParaRPr lang="el-GR" sz="2200" b="0" strike="noStrike" spc="-1" dirty="0">
              <a:solidFill>
                <a:srgbClr val="000000"/>
              </a:solidFill>
              <a:ea typeface="DejaVu Sans"/>
            </a:endParaRPr>
          </a:p>
          <a:p>
            <a:pPr marL="540720" lvl="1">
              <a:lnSpc>
                <a:spcPct val="100000"/>
              </a:lnSpc>
              <a:spcBef>
                <a:spcPts val="703"/>
              </a:spcBef>
              <a:buClr>
                <a:srgbClr val="000000"/>
              </a:buClr>
              <a:buSzPct val="45000"/>
            </a:pPr>
            <a:endParaRPr lang="el-GR" sz="2200" b="0" strike="noStrike" spc="-1" dirty="0"/>
          </a:p>
          <a:p>
            <a:pPr>
              <a:lnSpc>
                <a:spcPct val="100000"/>
              </a:lnSpc>
              <a:spcBef>
                <a:spcPts val="703"/>
              </a:spcBef>
            </a:pPr>
            <a:endParaRPr lang="el-G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03"/>
              </a:spcBef>
            </a:pPr>
            <a:endParaRPr lang="el-G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03"/>
              </a:spcBef>
            </a:pPr>
            <a:endParaRPr lang="el-G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03"/>
              </a:spcBef>
            </a:pPr>
            <a:endParaRPr lang="el-G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l-GR" sz="2000" b="0" strike="noStrike" spc="-1" dirty="0"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78C81B5-0B72-1009-A3C9-18FD9304B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6</a:t>
            </a:fld>
            <a:endParaRPr lang="en-US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7D1C0956-9007-2BD2-973D-E63368F368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10" name="Footer Placeholder 31">
            <a:extLst>
              <a:ext uri="{FF2B5EF4-FFF2-40B4-BE49-F238E27FC236}">
                <a16:creationId xmlns:a16="http://schemas.microsoft.com/office/drawing/2014/main" id="{5D6DE590-7190-4470-878A-1AA4A3967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049486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328B0B5-BE8F-91F4-B799-B977C9ADAE90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41735-DF87-0225-7286-704A7693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833"/>
            <a:ext cx="10515600" cy="107641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Excitation spectrum – Monte Carlo simulation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5C7C29-E863-3B77-D65F-3E49B183B75E}"/>
              </a:ext>
            </a:extLst>
          </p:cNvPr>
          <p:cNvSpPr/>
          <p:nvPr/>
        </p:nvSpPr>
        <p:spPr>
          <a:xfrm>
            <a:off x="8610600" y="5737511"/>
            <a:ext cx="37206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* (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Giménez-Alventosa</a:t>
            </a:r>
            <a:r>
              <a:rPr lang="en-US" dirty="0"/>
              <a:t> et al., 2021)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4FBD2D-5999-936C-76E6-64A3E27EE42B}"/>
              </a:ext>
            </a:extLst>
          </p:cNvPr>
          <p:cNvSpPr txBox="1"/>
          <p:nvPr/>
        </p:nvSpPr>
        <p:spPr>
          <a:xfrm>
            <a:off x="-2" y="1120489"/>
            <a:ext cx="117574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/>
              <a:t>MC simulation of end window Rh anode spectrum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7FF020-159C-AFFE-9B4A-C519C9BD42A3}"/>
              </a:ext>
            </a:extLst>
          </p:cNvPr>
          <p:cNvSpPr txBox="1"/>
          <p:nvPr/>
        </p:nvSpPr>
        <p:spPr>
          <a:xfrm>
            <a:off x="0" y="1666498"/>
            <a:ext cx="12192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b="1" dirty="0">
                <a:latin typeface="+mn-lt"/>
              </a:rPr>
              <a:t>Monte Carlo code </a:t>
            </a:r>
            <a:r>
              <a:rPr lang="en-US" sz="2400" b="1" dirty="0" err="1">
                <a:latin typeface="+mn-lt"/>
              </a:rPr>
              <a:t>PenRed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aseline="30000" dirty="0">
                <a:latin typeface="+mn-lt"/>
              </a:rPr>
              <a:t>*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latin typeface="+mn-lt"/>
              </a:rPr>
              <a:t>A general-purpose, stand-alone code based on PENELOPE for Monte Carlo simulations of electron-photon transport, allows for parallel processing drastically reducing the computing time</a:t>
            </a:r>
          </a:p>
          <a:p>
            <a:pPr>
              <a:spcAft>
                <a:spcPts val="1200"/>
              </a:spcAft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l">
              <a:spcAft>
                <a:spcPts val="1200"/>
              </a:spcAft>
            </a:pPr>
            <a:endParaRPr lang="en-US" sz="2400" dirty="0">
              <a:latin typeface="+mn-lt"/>
            </a:endParaRPr>
          </a:p>
          <a:p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0A5C3-4318-CB15-3508-F8C801B1F43B}"/>
              </a:ext>
            </a:extLst>
          </p:cNvPr>
          <p:cNvSpPr txBox="1"/>
          <p:nvPr/>
        </p:nvSpPr>
        <p:spPr>
          <a:xfrm>
            <a:off x="437920" y="3038933"/>
            <a:ext cx="7862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Simulation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15E4E"/>
                </a:solidFill>
              </a:rPr>
              <a:t>Tube high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15E4E"/>
                </a:solidFill>
              </a:rPr>
              <a:t>Thickness of the Rh anode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504E07-2E59-B69D-4051-E3DA890437AC}"/>
              </a:ext>
            </a:extLst>
          </p:cNvPr>
          <p:cNvSpPr txBox="1"/>
          <p:nvPr/>
        </p:nvSpPr>
        <p:spPr>
          <a:xfrm>
            <a:off x="-29030" y="5279083"/>
            <a:ext cx="12083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Indicatively, MC results are compared to </a:t>
            </a:r>
            <a:r>
              <a:rPr lang="en-US" sz="2400" dirty="0" err="1"/>
              <a:t>Ebel</a:t>
            </a:r>
            <a:r>
              <a:rPr lang="en-US" sz="2400" dirty="0"/>
              <a:t> semi-empirical model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E57212-28DA-1555-05DD-E8E937DA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F596E-7AEF-4205-8289-129B80B1E6B5}" type="slidenum">
              <a:rPr lang="en-US" smtClean="0"/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488613-373F-D726-53B9-0AEC983D0F7E}"/>
              </a:ext>
            </a:extLst>
          </p:cNvPr>
          <p:cNvSpPr txBox="1"/>
          <p:nvPr/>
        </p:nvSpPr>
        <p:spPr>
          <a:xfrm>
            <a:off x="62204" y="4239262"/>
            <a:ext cx="1196288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2400" dirty="0" err="1"/>
              <a:t>Computing</a:t>
            </a:r>
            <a:r>
              <a:rPr lang="el-GR" sz="2400" dirty="0"/>
              <a:t> </a:t>
            </a:r>
            <a:r>
              <a:rPr lang="el-GR" sz="2400" dirty="0" err="1"/>
              <a:t>time</a:t>
            </a:r>
            <a:r>
              <a:rPr lang="el-GR" sz="2400" dirty="0"/>
              <a:t>:  1-3 </a:t>
            </a:r>
            <a:r>
              <a:rPr lang="el-GR" sz="2400" dirty="0" err="1"/>
              <a:t>days</a:t>
            </a:r>
            <a:r>
              <a:rPr lang="el-GR" sz="2400" dirty="0"/>
              <a:t> </a:t>
            </a:r>
            <a:r>
              <a:rPr lang="el-GR" sz="2400" dirty="0" err="1"/>
              <a:t>depending</a:t>
            </a:r>
            <a:r>
              <a:rPr lang="el-GR" sz="2400" dirty="0"/>
              <a:t> </a:t>
            </a:r>
            <a:r>
              <a:rPr lang="el-GR" sz="2400" dirty="0" err="1"/>
              <a:t>on</a:t>
            </a:r>
            <a:r>
              <a:rPr lang="el-GR" sz="2400" dirty="0"/>
              <a:t> </a:t>
            </a:r>
            <a:r>
              <a:rPr lang="el-GR" sz="2400" dirty="0" err="1"/>
              <a:t>input</a:t>
            </a:r>
            <a:r>
              <a:rPr lang="el-GR" sz="2400" dirty="0"/>
              <a:t> </a:t>
            </a:r>
            <a:r>
              <a:rPr lang="el-GR" sz="2400" dirty="0" err="1"/>
              <a:t>file</a:t>
            </a:r>
            <a:r>
              <a:rPr lang="el-GR" sz="2400" dirty="0"/>
              <a:t> </a:t>
            </a:r>
            <a:r>
              <a:rPr lang="el-GR" sz="2400" dirty="0" err="1"/>
              <a:t>using</a:t>
            </a:r>
            <a:r>
              <a:rPr lang="el-GR" sz="2400" dirty="0"/>
              <a:t> </a:t>
            </a:r>
            <a:r>
              <a:rPr lang="en-US" sz="2400" dirty="0"/>
              <a:t>multi-threading capabilities</a:t>
            </a:r>
            <a:r>
              <a:rPr lang="el-GR" sz="2400" dirty="0"/>
              <a:t> (parallel simulation using 15-40 threads)</a:t>
            </a:r>
            <a:r>
              <a:rPr lang="en-US" sz="2400" dirty="0"/>
              <a:t>, </a:t>
            </a:r>
            <a:r>
              <a:rPr lang="el-GR" sz="2400" dirty="0"/>
              <a:t>statistics ~7% </a:t>
            </a:r>
            <a:r>
              <a:rPr lang="en-US" sz="2400" dirty="0"/>
              <a:t>- </a:t>
            </a:r>
            <a:r>
              <a:rPr lang="el-GR" sz="2400" dirty="0"/>
              <a:t>~ 25% for </a:t>
            </a:r>
            <a:r>
              <a:rPr lang="en-US" sz="2400" dirty="0"/>
              <a:t>low/</a:t>
            </a:r>
            <a:r>
              <a:rPr lang="el-GR" sz="2400" dirty="0"/>
              <a:t>high photon energies</a:t>
            </a:r>
            <a:endParaRPr lang="en-US" sz="2400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71AFC8B-A465-697C-D207-B8E8C19FFD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12" name="Footer Placeholder 31">
            <a:extLst>
              <a:ext uri="{FF2B5EF4-FFF2-40B4-BE49-F238E27FC236}">
                <a16:creationId xmlns:a16="http://schemas.microsoft.com/office/drawing/2014/main" id="{DC34E443-4547-2456-7C55-0159AC670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42325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F959B4A-663B-299A-42D2-D36AC80DA2BB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815479"/>
              </p:ext>
            </p:extLst>
          </p:nvPr>
        </p:nvGraphicFramePr>
        <p:xfrm>
          <a:off x="101915" y="1387093"/>
          <a:ext cx="6506621" cy="4969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962822" imgH="3788767" progId="Origin50.Graph">
                  <p:embed/>
                </p:oleObj>
              </mc:Choice>
              <mc:Fallback>
                <p:oleObj name="Graph" r:id="rId2" imgW="4962822" imgH="3788767" progId="Origin50.Graph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5" y="1387093"/>
                        <a:ext cx="6506621" cy="4969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0DCE0ABA-363F-2E45-89CD-73909B338C9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7640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X-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ray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tube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xcitation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Monte Carlo (MC)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l-GR" sz="34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case 1: </a:t>
            </a:r>
            <a:r>
              <a:rPr lang="en-US" sz="3400" u="sng" dirty="0">
                <a:solidFill>
                  <a:schemeClr val="bg1"/>
                </a:solidFill>
                <a:latin typeface="+mn-lt"/>
              </a:rPr>
              <a:t>side window </a:t>
            </a:r>
            <a:r>
              <a:rPr lang="el-GR" sz="3400" u="sng" dirty="0" err="1">
                <a:solidFill>
                  <a:schemeClr val="bg1"/>
                </a:solidFill>
                <a:latin typeface="+mn-lt"/>
              </a:rPr>
              <a:t>Rh</a:t>
            </a:r>
            <a:r>
              <a:rPr lang="el-GR" sz="3400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3400" u="sng" dirty="0">
                <a:solidFill>
                  <a:schemeClr val="bg1"/>
                </a:solidFill>
                <a:latin typeface="+mn-lt"/>
              </a:rPr>
              <a:t>tube</a:t>
            </a:r>
            <a:r>
              <a:rPr lang="en-US" sz="3400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3400" u="sng" dirty="0">
                <a:solidFill>
                  <a:schemeClr val="bg1"/>
                </a:solidFill>
                <a:latin typeface="+mn-lt"/>
              </a:rPr>
              <a:t>40 kV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5999" y="1787843"/>
            <a:ext cx="5715000" cy="1709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spcAft>
                <a:spcPts val="600"/>
              </a:spcAft>
            </a:pPr>
            <a:r>
              <a:rPr lang="en-US" sz="2400" dirty="0"/>
              <a:t>Comparison of </a:t>
            </a:r>
            <a:r>
              <a:rPr lang="el-GR" sz="2400" dirty="0"/>
              <a:t>MC </a:t>
            </a:r>
            <a:r>
              <a:rPr lang="en-US" sz="2400" dirty="0"/>
              <a:t>simulation </a:t>
            </a:r>
            <a:r>
              <a:rPr lang="el-GR" sz="2400" dirty="0"/>
              <a:t>(</a:t>
            </a:r>
            <a:r>
              <a:rPr lang="el-GR" sz="2400" b="1" dirty="0" err="1">
                <a:solidFill>
                  <a:srgbClr val="000099"/>
                </a:solidFill>
              </a:rPr>
              <a:t>PenRed</a:t>
            </a:r>
            <a:r>
              <a:rPr lang="el-GR" sz="2400" dirty="0"/>
              <a:t>) </a:t>
            </a:r>
            <a:r>
              <a:rPr lang="en-US" sz="2400" dirty="0"/>
              <a:t>with the </a:t>
            </a:r>
            <a:r>
              <a:rPr lang="en-US" sz="2400" dirty="0" err="1"/>
              <a:t>Ebel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semi-empirical model </a:t>
            </a:r>
            <a:r>
              <a:rPr lang="en-US" sz="2400" dirty="0"/>
              <a:t>yielded satisfactory agreement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800" dirty="0">
              <a:solidFill>
                <a:srgbClr val="7A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5999" y="3581400"/>
            <a:ext cx="6096000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MC results are compared to </a:t>
            </a:r>
            <a:r>
              <a:rPr lang="en-US" sz="2000" b="1" dirty="0"/>
              <a:t>semi-empirical model</a:t>
            </a:r>
            <a:r>
              <a:rPr lang="el-GR" sz="2200" b="1" dirty="0"/>
              <a:t>.</a:t>
            </a:r>
            <a:endParaRPr lang="en-US" sz="2200" b="1" dirty="0"/>
          </a:p>
          <a:p>
            <a:r>
              <a:rPr lang="en-US" sz="2200" b="1" baseline="30000" dirty="0"/>
              <a:t> </a:t>
            </a:r>
            <a:r>
              <a:rPr lang="el-GR" sz="2200" b="1" baseline="30000" dirty="0"/>
              <a:t> </a:t>
            </a:r>
            <a:endParaRPr lang="en-US" sz="2200" b="1" baseline="30000" dirty="0"/>
          </a:p>
          <a:p>
            <a:r>
              <a:rPr lang="el-GR" sz="2200" dirty="0"/>
              <a:t>T</a:t>
            </a:r>
            <a:r>
              <a:rPr lang="en-US" sz="2200" dirty="0"/>
              <a:t>he </a:t>
            </a:r>
            <a:r>
              <a:rPr lang="en-US" sz="2200" dirty="0" err="1"/>
              <a:t>Ebel</a:t>
            </a:r>
            <a:r>
              <a:rPr lang="en-US" sz="2200" dirty="0"/>
              <a:t> semi-empirical model is</a:t>
            </a:r>
            <a:r>
              <a:rPr lang="el-GR" sz="2200" dirty="0"/>
              <a:t> </a:t>
            </a:r>
            <a:r>
              <a:rPr lang="en-US" sz="2200" b="1" dirty="0"/>
              <a:t>validated for side window </a:t>
            </a:r>
            <a:r>
              <a:rPr lang="en-US" sz="2200" dirty="0"/>
              <a:t>(thick anode material) </a:t>
            </a:r>
            <a:r>
              <a:rPr lang="en-US" sz="2200" b="1" dirty="0"/>
              <a:t>tubes</a:t>
            </a:r>
            <a:r>
              <a:rPr lang="el-GR" sz="2200" b="1" dirty="0"/>
              <a:t>. </a:t>
            </a:r>
            <a:r>
              <a:rPr lang="en-US" sz="2200" dirty="0"/>
              <a:t>Regarding </a:t>
            </a:r>
            <a:r>
              <a:rPr lang="en-US" sz="2200" b="1" u="sng" dirty="0"/>
              <a:t>end window</a:t>
            </a:r>
            <a:r>
              <a:rPr lang="el-GR" sz="2200" b="1" u="sng" dirty="0"/>
              <a:t> </a:t>
            </a:r>
            <a:r>
              <a:rPr lang="el-GR" sz="2200" b="1" u="sng" dirty="0" err="1"/>
              <a:t>tubes</a:t>
            </a:r>
            <a:r>
              <a:rPr lang="en-US" sz="2200" b="1" u="sng" dirty="0"/>
              <a:t>, </a:t>
            </a:r>
            <a:r>
              <a:rPr lang="en-US" sz="2200" dirty="0"/>
              <a:t>this model</a:t>
            </a:r>
            <a:r>
              <a:rPr lang="el-GR" sz="2200" dirty="0"/>
              <a:t> </a:t>
            </a:r>
            <a:r>
              <a:rPr lang="el-GR" sz="2200" b="1" dirty="0"/>
              <a:t>is not </a:t>
            </a:r>
            <a:r>
              <a:rPr lang="en-US" sz="2200" b="1" dirty="0"/>
              <a:t>validated</a:t>
            </a:r>
            <a:r>
              <a:rPr lang="el-GR" sz="2200" b="1" dirty="0"/>
              <a:t>.</a:t>
            </a:r>
            <a:r>
              <a:rPr lang="el-GR" sz="2200" dirty="0"/>
              <a:t> </a:t>
            </a:r>
            <a:endParaRPr lang="en-US" sz="2200" dirty="0"/>
          </a:p>
          <a:p>
            <a:endParaRPr lang="en-US" sz="2200" b="1" i="1" dirty="0">
              <a:solidFill>
                <a:srgbClr val="7A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966F9D-7AF4-2BB3-4E21-D77477EA8408}"/>
              </a:ext>
            </a:extLst>
          </p:cNvPr>
          <p:cNvSpPr txBox="1"/>
          <p:nvPr/>
        </p:nvSpPr>
        <p:spPr>
          <a:xfrm>
            <a:off x="0" y="1069657"/>
            <a:ext cx="11405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Comparison for </a:t>
            </a:r>
            <a:r>
              <a:rPr lang="el-GR" sz="2400" b="1" dirty="0">
                <a:solidFill>
                  <a:srgbClr val="CE563E"/>
                </a:solidFill>
              </a:rPr>
              <a:t>a</a:t>
            </a:r>
            <a:r>
              <a:rPr lang="en-US" sz="2400" b="1" dirty="0">
                <a:solidFill>
                  <a:srgbClr val="CE563E"/>
                </a:solidFill>
              </a:rPr>
              <a:t> </a:t>
            </a:r>
            <a:r>
              <a:rPr lang="el-GR" sz="2400" b="1" dirty="0" err="1">
                <a:solidFill>
                  <a:srgbClr val="CE563E"/>
                </a:solidFill>
              </a:rPr>
              <a:t>side</a:t>
            </a:r>
            <a:r>
              <a:rPr lang="el-GR" sz="2400" b="1" dirty="0">
                <a:solidFill>
                  <a:srgbClr val="CE563E"/>
                </a:solidFill>
              </a:rPr>
              <a:t> – </a:t>
            </a:r>
            <a:r>
              <a:rPr lang="el-GR" sz="2400" b="1" dirty="0" err="1">
                <a:solidFill>
                  <a:srgbClr val="CE563E"/>
                </a:solidFill>
              </a:rPr>
              <a:t>window</a:t>
            </a:r>
            <a:r>
              <a:rPr lang="el-GR" sz="2400" b="1" dirty="0">
                <a:solidFill>
                  <a:srgbClr val="CE563E"/>
                </a:solidFill>
              </a:rPr>
              <a:t> </a:t>
            </a:r>
            <a:r>
              <a:rPr lang="en-US" sz="2400" b="1" dirty="0">
                <a:solidFill>
                  <a:srgbClr val="CE563E"/>
                </a:solidFill>
              </a:rPr>
              <a:t>Rh target tube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CC32E98-F0EE-39D8-11E4-9955F20C65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8" name="Footer Placeholder 31">
            <a:extLst>
              <a:ext uri="{FF2B5EF4-FFF2-40B4-BE49-F238E27FC236}">
                <a16:creationId xmlns:a16="http://schemas.microsoft.com/office/drawing/2014/main" id="{5E11852A-38A0-C01A-D534-79E7F5B7D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724654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07756A9-2D9C-4B36-03FC-591B4F4A3B95}"/>
              </a:ext>
            </a:extLst>
          </p:cNvPr>
          <p:cNvSpPr/>
          <p:nvPr/>
        </p:nvSpPr>
        <p:spPr>
          <a:xfrm>
            <a:off x="-2" y="0"/>
            <a:ext cx="12192002" cy="1076409"/>
          </a:xfrm>
          <a:prstGeom prst="rect">
            <a:avLst/>
          </a:prstGeom>
          <a:gradFill flip="none" rotWithShape="1">
            <a:gsLst>
              <a:gs pos="0">
                <a:srgbClr val="B15E4E">
                  <a:shade val="30000"/>
                  <a:satMod val="115000"/>
                </a:srgbClr>
              </a:gs>
              <a:gs pos="50000">
                <a:srgbClr val="B15E4E">
                  <a:shade val="67500"/>
                  <a:satMod val="115000"/>
                </a:srgbClr>
              </a:gs>
              <a:gs pos="100000">
                <a:srgbClr val="B15E4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966F9D-7AF4-2BB3-4E21-D77477EA8408}"/>
              </a:ext>
            </a:extLst>
          </p:cNvPr>
          <p:cNvSpPr txBox="1"/>
          <p:nvPr/>
        </p:nvSpPr>
        <p:spPr>
          <a:xfrm>
            <a:off x="-5" y="1072269"/>
            <a:ext cx="1203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Comparison of </a:t>
            </a:r>
            <a:r>
              <a:rPr lang="en-US" sz="2400" b="1" dirty="0">
                <a:solidFill>
                  <a:srgbClr val="B15E4E"/>
                </a:solidFill>
              </a:rPr>
              <a:t>continuous spectrum </a:t>
            </a:r>
            <a:r>
              <a:rPr lang="en-US" sz="2400" dirty="0"/>
              <a:t>for a transmission tube </a:t>
            </a:r>
            <a:r>
              <a:rPr lang="en-US" sz="2400" b="1" dirty="0"/>
              <a:t>0.75um Rh target 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C550611-0E24-582D-3705-4C05471C79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5554"/>
              </p:ext>
            </p:extLst>
          </p:nvPr>
        </p:nvGraphicFramePr>
        <p:xfrm>
          <a:off x="5962473" y="1437550"/>
          <a:ext cx="6168117" cy="4707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962822" imgH="3788767" progId="Origin50.Graph">
                  <p:embed/>
                </p:oleObj>
              </mc:Choice>
              <mc:Fallback>
                <p:oleObj name="Graph" r:id="rId2" imgW="4962822" imgH="3788767" progId="Origin50.Graph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4C550611-0E24-582D-3705-4C05471C79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62473" y="1437550"/>
                        <a:ext cx="6168117" cy="4707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694778D-5887-0852-42F9-9756B8879BF2}"/>
              </a:ext>
            </a:extLst>
          </p:cNvPr>
          <p:cNvSpPr txBox="1"/>
          <p:nvPr/>
        </p:nvSpPr>
        <p:spPr>
          <a:xfrm>
            <a:off x="1204910" y="5992757"/>
            <a:ext cx="1025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Semi-empirical </a:t>
            </a:r>
            <a:r>
              <a:rPr lang="el-GR" sz="2400" dirty="0" err="1"/>
              <a:t>model</a:t>
            </a:r>
            <a:r>
              <a:rPr lang="el-GR" sz="2400" dirty="0"/>
              <a:t> </a:t>
            </a:r>
            <a:r>
              <a:rPr lang="en-US" sz="2400" dirty="0"/>
              <a:t>not validated for end window </a:t>
            </a:r>
            <a:r>
              <a:rPr lang="el-GR" sz="2400" dirty="0"/>
              <a:t>(</a:t>
            </a:r>
            <a:r>
              <a:rPr lang="el-GR" sz="2400" dirty="0" err="1"/>
              <a:t>transmission</a:t>
            </a:r>
            <a:r>
              <a:rPr lang="el-GR" sz="2400" dirty="0"/>
              <a:t>) </a:t>
            </a:r>
            <a:r>
              <a:rPr lang="en-US" sz="2400" dirty="0"/>
              <a:t>X-ray tube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0C02-6CDC-4BC9-8471-C37EC5099BD4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19DCFBC-738C-2F81-1698-00CB19765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967936"/>
              </p:ext>
            </p:extLst>
          </p:nvPr>
        </p:nvGraphicFramePr>
        <p:xfrm>
          <a:off x="90995" y="1555683"/>
          <a:ext cx="6238985" cy="440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5414402" imgH="3818765" progId="Origin50.Graph">
                  <p:embed/>
                </p:oleObj>
              </mc:Choice>
              <mc:Fallback>
                <p:oleObj name="Graph" r:id="rId4" imgW="5414402" imgH="3818765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19DCFBC-738C-2F81-1698-00CB19765D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995" y="1555683"/>
                        <a:ext cx="6238985" cy="440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70BB9E9-2763-7489-3347-2B0CFFD10A70}"/>
              </a:ext>
            </a:extLst>
          </p:cNvPr>
          <p:cNvSpPr txBox="1"/>
          <p:nvPr/>
        </p:nvSpPr>
        <p:spPr>
          <a:xfrm>
            <a:off x="1148076" y="1687013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B15E4E"/>
                </a:solidFill>
              </a:rPr>
              <a:t>15kV</a:t>
            </a:r>
            <a:endParaRPr lang="en-US" b="1" dirty="0">
              <a:solidFill>
                <a:srgbClr val="B15E4E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87AA7-FD9A-1901-9D18-B1FC7E088493}"/>
              </a:ext>
            </a:extLst>
          </p:cNvPr>
          <p:cNvSpPr txBox="1"/>
          <p:nvPr/>
        </p:nvSpPr>
        <p:spPr>
          <a:xfrm>
            <a:off x="6888514" y="1612032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B15E4E"/>
                </a:solidFill>
              </a:rPr>
              <a:t>40kV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AAF6923-7537-84AD-7A53-8454EE5C05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7640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X-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ray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tube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xcitation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3400" dirty="0" err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Monte Carlo (MC)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el-GR" sz="3400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l-GR" sz="34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case 2: </a:t>
            </a:r>
            <a:r>
              <a:rPr lang="en-US" sz="3400" u="sng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3400" u="sng" dirty="0">
                <a:solidFill>
                  <a:schemeClr val="bg1"/>
                </a:solidFill>
                <a:latin typeface="+mn-lt"/>
              </a:rPr>
              <a:t> window </a:t>
            </a:r>
            <a:r>
              <a:rPr lang="el-GR" sz="3400" u="sng" dirty="0">
                <a:solidFill>
                  <a:schemeClr val="bg1"/>
                </a:solidFill>
                <a:latin typeface="+mn-lt"/>
              </a:rPr>
              <a:t>Rh </a:t>
            </a:r>
            <a:r>
              <a:rPr lang="en-US" sz="3400" u="sng" dirty="0">
                <a:solidFill>
                  <a:schemeClr val="bg1"/>
                </a:solidFill>
                <a:latin typeface="+mn-lt"/>
              </a:rPr>
              <a:t>tube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1EC9541-5497-721A-0ECB-78B13A731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03/29/2024</a:t>
            </a:r>
          </a:p>
        </p:txBody>
      </p:sp>
      <p:sp>
        <p:nvSpPr>
          <p:cNvPr id="6" name="Footer Placeholder 31">
            <a:extLst>
              <a:ext uri="{FF2B5EF4-FFF2-40B4-BE49-F238E27FC236}">
                <a16:creationId xmlns:a16="http://schemas.microsoft.com/office/drawing/2014/main" id="{8A36EB10-A588-8203-5303-E9B964ED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894359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4069</TotalTime>
  <Words>1364</Words>
  <Application>Microsoft Office PowerPoint</Application>
  <PresentationFormat>Widescreen</PresentationFormat>
  <Paragraphs>288</Paragraphs>
  <Slides>23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Avenir Next LT Pro</vt:lpstr>
      <vt:lpstr>Calibri</vt:lpstr>
      <vt:lpstr>Calibri Light</vt:lpstr>
      <vt:lpstr>DejaVu Sans</vt:lpstr>
      <vt:lpstr>Times New Roman</vt:lpstr>
      <vt:lpstr>Office Theme</vt:lpstr>
      <vt:lpstr>Graph</vt:lpstr>
      <vt:lpstr>A modular custom-built Macroscopic-XRF (MA-XRF) spectrometer for Heritage Science </vt:lpstr>
      <vt:lpstr>Aim of the research</vt:lpstr>
      <vt:lpstr>The spectrometer instrumentation</vt:lpstr>
      <vt:lpstr>The spectrometer instrumentation</vt:lpstr>
      <vt:lpstr>The spectrometer modularity</vt:lpstr>
      <vt:lpstr>Custom-made LabView acquisition controller</vt:lpstr>
      <vt:lpstr>Excitation spectrum – Monte Carlo simulation</vt:lpstr>
      <vt:lpstr>PowerPoint Presentation</vt:lpstr>
      <vt:lpstr>PowerPoint Presentation</vt:lpstr>
      <vt:lpstr>PowerPoint Presentation</vt:lpstr>
      <vt:lpstr>X-ray tube excitation spectrum - Experimental </vt:lpstr>
      <vt:lpstr>Monte Carlo based ray-tracing simulation –POLYCAP code*</vt:lpstr>
      <vt:lpstr>PowerPoint Presentation</vt:lpstr>
      <vt:lpstr>POLYCAP vs Experiment: Beam size @ focus</vt:lpstr>
      <vt:lpstr>PowerPoint Presentation</vt:lpstr>
      <vt:lpstr>PowerPoint Presentation</vt:lpstr>
      <vt:lpstr>First applications</vt:lpstr>
      <vt:lpstr>PowerPoint Presentation</vt:lpstr>
      <vt:lpstr>Painting “30th March 1814” – Elemental maps</vt:lpstr>
      <vt:lpstr>Painting “30th March 1814” – Composite elemental maps</vt:lpstr>
      <vt:lpstr>Painting “30th March 1814” – Elemental maps</vt:lpstr>
      <vt:lpstr>Painting “30th March 1814” – Composite Elemental maps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characterization of a modular MA-XRF spectrometer for  Cultural Heritage applications</dc:title>
  <dc:creator>Kalliopi Tsampa</dc:creator>
  <cp:lastModifiedBy>Kalliopi Tsampa</cp:lastModifiedBy>
  <cp:revision>70</cp:revision>
  <dcterms:created xsi:type="dcterms:W3CDTF">2023-05-03T08:52:06Z</dcterms:created>
  <dcterms:modified xsi:type="dcterms:W3CDTF">2024-03-29T08:36:10Z</dcterms:modified>
</cp:coreProperties>
</file>