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991" r:id="rId1"/>
  </p:sldMasterIdLst>
  <p:sldIdLst>
    <p:sldId id="256" r:id="rId2"/>
    <p:sldId id="325" r:id="rId3"/>
    <p:sldId id="332" r:id="rId4"/>
    <p:sldId id="333" r:id="rId5"/>
    <p:sldId id="345" r:id="rId6"/>
    <p:sldId id="348" r:id="rId7"/>
    <p:sldId id="327" r:id="rId8"/>
    <p:sldId id="347" r:id="rId9"/>
    <p:sldId id="337" r:id="rId10"/>
    <p:sldId id="346" r:id="rId11"/>
  </p:sldIdLst>
  <p:sldSz cx="9144000" cy="5143500" type="screen16x9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10" d="100"/>
          <a:sy n="110" d="100"/>
        </p:scale>
        <p:origin x="-536" y="-196"/>
      </p:cViewPr>
      <p:guideLst>
        <p:guide orient="horz" pos="216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9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4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200153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3/29/2024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  <p:sldLayoutId id="2147484001" r:id="rId10"/>
    <p:sldLayoutId id="214748400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95400" y="1123950"/>
            <a:ext cx="6705600" cy="136768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l-GR" sz="4400" u="none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ΙΠΣΦ </a:t>
            </a:r>
            <a:r>
              <a:rPr lang="en-US" sz="4400" u="none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4400" u="none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el-GR" sz="4400" u="none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Ετήσια Συνάντηση 2023</a:t>
            </a:r>
            <a:endParaRPr sz="4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819400" y="3486150"/>
            <a:ext cx="365506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l-GR" sz="2400" spc="-5" dirty="0" smtClean="0">
                <a:solidFill>
                  <a:srgbClr val="8A8A8A"/>
                </a:solidFill>
                <a:latin typeface="Calibri"/>
                <a:cs typeface="Calibri"/>
              </a:rPr>
              <a:t>Χρήστος Μάρκου</a:t>
            </a:r>
            <a:endParaRPr sz="3200">
              <a:latin typeface="Calibri"/>
              <a:cs typeface="Calibri"/>
            </a:endParaRPr>
          </a:p>
          <a:p>
            <a:pPr marL="3810" algn="ctr">
              <a:lnSpc>
                <a:spcPct val="100000"/>
              </a:lnSpc>
            </a:pPr>
            <a:r>
              <a:rPr lang="el-GR" sz="2000" dirty="0" smtClean="0">
                <a:solidFill>
                  <a:srgbClr val="8A8A8A"/>
                </a:solidFill>
                <a:latin typeface="Calibri"/>
                <a:cs typeface="Calibri"/>
              </a:rPr>
              <a:t>27/3/2024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09430" y="205981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 dirty="0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dirty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sz="900" spc="-10">
                <a:solidFill>
                  <a:schemeClr val="bg1">
                    <a:lumMod val="65000"/>
                  </a:schemeClr>
                </a:solidFill>
              </a:rPr>
              <a:t>,</a:t>
            </a:r>
            <a:r>
              <a:rPr sz="900" spc="-45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900" spc="-45" dirty="0" smtClean="0">
                <a:solidFill>
                  <a:schemeClr val="bg1">
                    <a:lumMod val="65000"/>
                  </a:schemeClr>
                </a:solidFill>
              </a:rPr>
              <a:t>27/3</a:t>
            </a:r>
            <a:r>
              <a:rPr lang="el-GR" sz="900" dirty="0" smtClean="0">
                <a:solidFill>
                  <a:schemeClr val="bg1">
                    <a:lumMod val="65000"/>
                  </a:schemeClr>
                </a:solidFill>
              </a:rPr>
              <a:t>/202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</a:rPr>
              <a:t>4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9 - TextBox"/>
          <p:cNvSpPr txBox="1"/>
          <p:nvPr/>
        </p:nvSpPr>
        <p:spPr>
          <a:xfrm>
            <a:off x="0" y="2"/>
            <a:ext cx="899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13 - Ορθογώνιο"/>
          <p:cNvSpPr/>
          <p:nvPr/>
        </p:nvSpPr>
        <p:spPr>
          <a:xfrm>
            <a:off x="1752600" y="666750"/>
            <a:ext cx="6477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800" dirty="0" smtClean="0">
                <a:solidFill>
                  <a:schemeClr val="accent6">
                    <a:lumMod val="75000"/>
                  </a:schemeClr>
                </a:solidFill>
              </a:rPr>
              <a:t>Ένα τεράστιο </a:t>
            </a:r>
          </a:p>
          <a:p>
            <a:endParaRPr lang="el-GR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l-GR" sz="2800" dirty="0" smtClean="0">
                <a:solidFill>
                  <a:schemeClr val="accent6">
                    <a:lumMod val="75000"/>
                  </a:schemeClr>
                </a:solidFill>
              </a:rPr>
              <a:t>	ΕΥΧΑΡΙΣΤΩ !</a:t>
            </a:r>
          </a:p>
          <a:p>
            <a:endParaRPr lang="el-GR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l-GR" sz="2800" dirty="0" smtClean="0">
                <a:solidFill>
                  <a:schemeClr val="accent6">
                    <a:lumMod val="75000"/>
                  </a:schemeClr>
                </a:solidFill>
              </a:rPr>
              <a:t>		στην Γεωργία,</a:t>
            </a:r>
          </a:p>
          <a:p>
            <a:endParaRPr lang="el-GR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l-GR" sz="2800" dirty="0" smtClean="0">
                <a:solidFill>
                  <a:schemeClr val="accent6">
                    <a:lumMod val="75000"/>
                  </a:schemeClr>
                </a:solidFill>
              </a:rPr>
              <a:t>			</a:t>
            </a:r>
            <a:r>
              <a:rPr lang="el-GR" sz="2800" dirty="0" smtClean="0">
                <a:solidFill>
                  <a:schemeClr val="accent6">
                    <a:lumMod val="75000"/>
                  </a:schemeClr>
                </a:solidFill>
              </a:rPr>
              <a:t>τον Μανώλη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</a:p>
          <a:p>
            <a:endParaRPr lang="en-US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				</a:t>
            </a:r>
            <a:r>
              <a:rPr lang="el-GR" sz="2800" dirty="0" smtClean="0">
                <a:solidFill>
                  <a:schemeClr val="accent6">
                    <a:lumMod val="75000"/>
                  </a:schemeClr>
                </a:solidFill>
              </a:rPr>
              <a:t>και </a:t>
            </a:r>
            <a:r>
              <a:rPr lang="el-GR" sz="2800" smtClean="0">
                <a:solidFill>
                  <a:schemeClr val="accent6">
                    <a:lumMod val="75000"/>
                  </a:schemeClr>
                </a:solidFill>
              </a:rPr>
              <a:t>τον Δάκη !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09430" y="205981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9 - TextBox"/>
          <p:cNvSpPr txBox="1"/>
          <p:nvPr/>
        </p:nvSpPr>
        <p:spPr>
          <a:xfrm>
            <a:off x="0" y="2"/>
            <a:ext cx="899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Προσωπικό</a:t>
            </a:r>
            <a:r>
              <a:rPr lang="el-GR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aphicFrame>
        <p:nvGraphicFramePr>
          <p:cNvPr id="21" name="3 - Θέση περιεχομένου"/>
          <p:cNvGraphicFramePr>
            <a:graphicFrameLocks/>
          </p:cNvGraphicFramePr>
          <p:nvPr/>
        </p:nvGraphicFramePr>
        <p:xfrm>
          <a:off x="1981200" y="2495550"/>
          <a:ext cx="5410200" cy="190499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899946"/>
                <a:gridCol w="1264134"/>
                <a:gridCol w="1082040"/>
                <a:gridCol w="1082040"/>
                <a:gridCol w="1082040"/>
              </a:tblGrid>
              <a:tr h="483359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Researchers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Admin +</a:t>
                      </a:r>
                      <a:r>
                        <a:rPr lang="el-GR" sz="1100" dirty="0" smtClean="0"/>
                        <a:t> </a:t>
                      </a:r>
                      <a:r>
                        <a:rPr lang="en-US" sz="1100" dirty="0" smtClean="0"/>
                        <a:t>Technical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Post</a:t>
                      </a:r>
                      <a:r>
                        <a:rPr lang="en-US" sz="1100" baseline="0" dirty="0" smtClean="0"/>
                        <a:t> Docs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Non PhD contracts</a:t>
                      </a:r>
                      <a:endParaRPr lang="en-US" sz="1100" dirty="0"/>
                    </a:p>
                  </a:txBody>
                  <a:tcPr marT="34290" marB="34290"/>
                </a:tc>
              </a:tr>
              <a:tr h="2369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2018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19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8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10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6</a:t>
                      </a:r>
                      <a:endParaRPr lang="en-US" sz="1100" dirty="0"/>
                    </a:p>
                  </a:txBody>
                  <a:tcPr marT="34290" marB="34290"/>
                </a:tc>
              </a:tr>
              <a:tr h="2369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2019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19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9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11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8</a:t>
                      </a:r>
                      <a:endParaRPr lang="en-US" sz="1100" dirty="0"/>
                    </a:p>
                  </a:txBody>
                  <a:tcPr marT="34290" marB="34290"/>
                </a:tc>
              </a:tr>
              <a:tr h="2369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2020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17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9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8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6</a:t>
                      </a:r>
                      <a:endParaRPr lang="en-US" sz="1100" dirty="0"/>
                    </a:p>
                  </a:txBody>
                  <a:tcPr marT="34290" marB="34290"/>
                </a:tc>
              </a:tr>
              <a:tr h="2369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2021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17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9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10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8</a:t>
                      </a:r>
                      <a:endParaRPr lang="en-US" sz="1100" dirty="0"/>
                    </a:p>
                  </a:txBody>
                  <a:tcPr marT="34290" marB="34290"/>
                </a:tc>
              </a:tr>
              <a:tr h="2369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2022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18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9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8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11</a:t>
                      </a:r>
                      <a:endParaRPr lang="en-US" sz="1100" dirty="0"/>
                    </a:p>
                  </a:txBody>
                  <a:tcPr marT="34290" marB="34290"/>
                </a:tc>
              </a:tr>
              <a:tr h="236940">
                <a:tc>
                  <a:txBody>
                    <a:bodyPr/>
                    <a:lstStyle/>
                    <a:p>
                      <a:pPr algn="ctr"/>
                      <a:r>
                        <a:rPr lang="el-GR" sz="1100" dirty="0" smtClean="0"/>
                        <a:t>2023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dirty="0" smtClean="0"/>
                        <a:t>18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dirty="0" smtClean="0"/>
                        <a:t>11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dirty="0" smtClean="0"/>
                        <a:t>8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dirty="0" smtClean="0"/>
                        <a:t>8</a:t>
                      </a:r>
                      <a:endParaRPr lang="en-US" sz="1100" dirty="0"/>
                    </a:p>
                  </a:txBody>
                  <a:tcPr marT="34290" marB="34290"/>
                </a:tc>
              </a:tr>
            </a:tbl>
          </a:graphicData>
        </a:graphic>
      </p:graphicFrame>
      <p:pic>
        <p:nvPicPr>
          <p:cNvPr id="22" name="21 - Εικόνα" descr="Screenshot (51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361950"/>
            <a:ext cx="2951921" cy="2057399"/>
          </a:xfrm>
          <a:prstGeom prst="rect">
            <a:avLst/>
          </a:prstGeom>
        </p:spPr>
      </p:pic>
      <p:sp>
        <p:nvSpPr>
          <p:cNvPr id="23" name="22 - TextBox"/>
          <p:cNvSpPr txBox="1"/>
          <p:nvPr/>
        </p:nvSpPr>
        <p:spPr>
          <a:xfrm>
            <a:off x="3810000" y="819150"/>
            <a:ext cx="533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/>
              <a:t>Μ. Αξιώτης – Προαγωγή στην Β’ Βαθμίδα</a:t>
            </a:r>
          </a:p>
          <a:p>
            <a:r>
              <a:rPr lang="el-GR" sz="1600" dirty="0" smtClean="0"/>
              <a:t>Ι. </a:t>
            </a:r>
            <a:r>
              <a:rPr lang="el-GR" sz="1600" dirty="0" err="1" smtClean="0"/>
              <a:t>Καζάς</a:t>
            </a:r>
            <a:r>
              <a:rPr lang="el-GR" sz="1600" dirty="0" smtClean="0"/>
              <a:t> – Σε εξέλιξη η προαγωγή στην Β’ Βαθμίδα ΕΛΕ</a:t>
            </a:r>
          </a:p>
          <a:p>
            <a:r>
              <a:rPr lang="el-GR" sz="1600" dirty="0" smtClean="0"/>
              <a:t>Μ.  </a:t>
            </a:r>
            <a:r>
              <a:rPr lang="el-GR" sz="1600" dirty="0" err="1" smtClean="0"/>
              <a:t>Ανδριάνης</a:t>
            </a:r>
            <a:r>
              <a:rPr lang="el-GR" sz="1600" dirty="0" smtClean="0"/>
              <a:t>, Χ. </a:t>
            </a:r>
            <a:r>
              <a:rPr lang="el-GR" sz="1600" dirty="0" err="1" smtClean="0"/>
              <a:t>Μπαγατέλας</a:t>
            </a:r>
            <a:r>
              <a:rPr lang="el-GR" sz="1600" dirty="0" smtClean="0"/>
              <a:t> ΙΔΑΧ μέσω ΑΣΕΠ</a:t>
            </a:r>
          </a:p>
          <a:p>
            <a:r>
              <a:rPr lang="el-GR" sz="1600" dirty="0" smtClean="0"/>
              <a:t>Δ. Λουκάς – Συνταξιοδοτήθηκε στις 31/12/2023</a:t>
            </a:r>
          </a:p>
          <a:p>
            <a:r>
              <a:rPr lang="el-GR" sz="1600" dirty="0" smtClean="0"/>
              <a:t>Υπό προκήρυξη 1 θέση Γ’ Βαθμίδας στην Θεωρητική ΦΥΕ</a:t>
            </a:r>
            <a:endParaRPr lang="en-US" sz="1600" dirty="0"/>
          </a:p>
        </p:txBody>
      </p:sp>
      <p:sp>
        <p:nvSpPr>
          <p:cNvPr id="14" name="object 4"/>
          <p:cNvSpPr txBox="1">
            <a:spLocks/>
          </p:cNvSpPr>
          <p:nvPr/>
        </p:nvSpPr>
        <p:spPr>
          <a:xfrm>
            <a:off x="533400" y="4781550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 marR="0" lvl="0" indent="0" algn="ctr" defTabSz="914400" rtl="0" eaLnBrk="1" fontAlgn="auto" latinLnBrk="0" hangingPunct="1">
              <a:lnSpc>
                <a:spcPts val="12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900" b="0" i="0" u="none" strike="noStrike" kern="1200" cap="none" spc="-5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Χρήστος </a:t>
            </a:r>
            <a:r>
              <a:rPr kumimoji="0" lang="el-GR" sz="900" b="0" i="0" u="none" strike="noStrike" kern="1200" cap="none" spc="-1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Μάρκου, 27/3/2024</a:t>
            </a:r>
            <a:endParaRPr kumimoji="0" lang="el-GR" sz="9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09430" y="205981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9 - Ορθογώνιο"/>
          <p:cNvSpPr/>
          <p:nvPr/>
        </p:nvSpPr>
        <p:spPr>
          <a:xfrm>
            <a:off x="0" y="1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Χρηματοδοτήσεις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20 - Ορθογώνιο"/>
          <p:cNvSpPr/>
          <p:nvPr/>
        </p:nvSpPr>
        <p:spPr>
          <a:xfrm>
            <a:off x="1219200" y="590550"/>
            <a:ext cx="7696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/>
              <a:t>Διαχειριστικό ΙΠΣΦ  </a:t>
            </a:r>
            <a:r>
              <a:rPr lang="el-GR" dirty="0" err="1" smtClean="0"/>
              <a:t>υπολοιπο</a:t>
            </a:r>
            <a:r>
              <a:rPr lang="el-GR" dirty="0" smtClean="0"/>
              <a:t> 6400 </a:t>
            </a:r>
          </a:p>
          <a:p>
            <a:pPr lvl="2"/>
            <a:r>
              <a:rPr lang="el-GR" dirty="0" smtClean="0"/>
              <a:t>Έσοδα</a:t>
            </a:r>
          </a:p>
          <a:p>
            <a:pPr lvl="2">
              <a:buNone/>
            </a:pPr>
            <a:r>
              <a:rPr lang="en-US" dirty="0" smtClean="0"/>
              <a:t>	</a:t>
            </a:r>
            <a:r>
              <a:rPr lang="el-GR" dirty="0" smtClean="0"/>
              <a:t>2019    14585</a:t>
            </a:r>
          </a:p>
          <a:p>
            <a:pPr lvl="2">
              <a:buNone/>
            </a:pPr>
            <a:r>
              <a:rPr lang="el-GR" dirty="0" smtClean="0"/>
              <a:t>	2020            0</a:t>
            </a:r>
          </a:p>
          <a:p>
            <a:pPr lvl="2">
              <a:buNone/>
            </a:pPr>
            <a:r>
              <a:rPr lang="el-GR" dirty="0" smtClean="0"/>
              <a:t>              </a:t>
            </a:r>
            <a:r>
              <a:rPr lang="en-US" dirty="0" smtClean="0"/>
              <a:t>	</a:t>
            </a:r>
            <a:r>
              <a:rPr lang="el-GR" dirty="0" smtClean="0"/>
              <a:t>2021            0</a:t>
            </a:r>
          </a:p>
          <a:p>
            <a:pPr lvl="2">
              <a:buNone/>
            </a:pPr>
            <a:r>
              <a:rPr lang="el-GR" dirty="0" smtClean="0"/>
              <a:t>              </a:t>
            </a:r>
            <a:r>
              <a:rPr lang="en-US" dirty="0" smtClean="0"/>
              <a:t>	</a:t>
            </a:r>
            <a:r>
              <a:rPr lang="el-GR" dirty="0" smtClean="0"/>
              <a:t>2022            0</a:t>
            </a:r>
          </a:p>
          <a:p>
            <a:pPr lvl="2">
              <a:buNone/>
            </a:pPr>
            <a:r>
              <a:rPr lang="el-GR" dirty="0" smtClean="0"/>
              <a:t>                  2023   12595  (3700 + 5895 + 3000) </a:t>
            </a:r>
          </a:p>
          <a:p>
            <a:pPr lvl="2">
              <a:buNone/>
            </a:pPr>
            <a:r>
              <a:rPr lang="el-GR" dirty="0" smtClean="0"/>
              <a:t>                                           </a:t>
            </a:r>
            <a:r>
              <a:rPr lang="el-GR" dirty="0" err="1" smtClean="0"/>
              <a:t>επιπλεον</a:t>
            </a:r>
            <a:r>
              <a:rPr lang="el-GR" dirty="0" smtClean="0"/>
              <a:t> 7000 + 1000</a:t>
            </a:r>
          </a:p>
          <a:p>
            <a:r>
              <a:rPr lang="el-GR" dirty="0" smtClean="0"/>
              <a:t>ΟΡΑΣΥ </a:t>
            </a:r>
          </a:p>
          <a:p>
            <a:pPr lvl="2"/>
            <a:r>
              <a:rPr lang="el-GR" dirty="0" smtClean="0"/>
              <a:t>282,000.00 ευρώ</a:t>
            </a:r>
          </a:p>
          <a:p>
            <a:pPr lvl="2"/>
            <a:r>
              <a:rPr lang="el-GR" dirty="0" smtClean="0"/>
              <a:t>Υπόλοιπο 10,000 ευρώ 	</a:t>
            </a:r>
          </a:p>
          <a:p>
            <a:pPr lvl="3"/>
            <a:r>
              <a:rPr lang="el-GR" dirty="0" smtClean="0"/>
              <a:t>2024 Δικτυακός Υπεύθυνος </a:t>
            </a:r>
          </a:p>
          <a:p>
            <a:pPr lvl="3"/>
            <a:r>
              <a:rPr lang="el-GR" dirty="0" smtClean="0"/>
              <a:t> </a:t>
            </a:r>
          </a:p>
          <a:p>
            <a:pPr lvl="2">
              <a:buNone/>
            </a:pPr>
            <a:r>
              <a:rPr lang="el-GR" dirty="0" smtClean="0">
                <a:solidFill>
                  <a:srgbClr val="C00000"/>
                </a:solidFill>
              </a:rPr>
              <a:t>2.5% παρακράτηση υπέρ του έργου υποστήριξης ΙΠΣΦ</a:t>
            </a:r>
          </a:p>
        </p:txBody>
      </p:sp>
      <p:sp>
        <p:nvSpPr>
          <p:cNvPr id="14" name="object 4"/>
          <p:cNvSpPr txBox="1">
            <a:spLocks/>
          </p:cNvSpPr>
          <p:nvPr/>
        </p:nvSpPr>
        <p:spPr>
          <a:xfrm>
            <a:off x="533400" y="4781550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 marR="0" lvl="0" indent="0" algn="ctr" defTabSz="914400" rtl="0" eaLnBrk="1" fontAlgn="auto" latinLnBrk="0" hangingPunct="1">
              <a:lnSpc>
                <a:spcPts val="12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900" b="0" i="0" u="none" strike="noStrike" kern="1200" cap="none" spc="-5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Χρήστος </a:t>
            </a:r>
            <a:r>
              <a:rPr kumimoji="0" lang="el-GR" sz="900" b="0" i="0" u="none" strike="noStrike" kern="1200" cap="none" spc="-1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Μάρκου, 27/3/2024</a:t>
            </a:r>
            <a:endParaRPr kumimoji="0" lang="el-GR" sz="9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09430" y="205981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 dirty="0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dirty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sz="900" spc="-10">
                <a:solidFill>
                  <a:schemeClr val="bg1">
                    <a:lumMod val="65000"/>
                  </a:schemeClr>
                </a:solidFill>
              </a:rPr>
              <a:t>,</a:t>
            </a:r>
            <a:r>
              <a:rPr sz="900" spc="-45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900" spc="-45" dirty="0" smtClean="0">
                <a:solidFill>
                  <a:schemeClr val="bg1">
                    <a:lumMod val="65000"/>
                  </a:schemeClr>
                </a:solidFill>
              </a:rPr>
              <a:t>2</a:t>
            </a:r>
            <a:r>
              <a:rPr lang="el-GR" sz="900" spc="-45" dirty="0" smtClean="0">
                <a:solidFill>
                  <a:schemeClr val="bg1">
                    <a:lumMod val="65000"/>
                  </a:schemeClr>
                </a:solidFill>
              </a:rPr>
              <a:t>7</a:t>
            </a:r>
            <a:r>
              <a:rPr lang="en-US" sz="900" spc="-45" dirty="0" smtClean="0">
                <a:solidFill>
                  <a:schemeClr val="bg1">
                    <a:lumMod val="65000"/>
                  </a:schemeClr>
                </a:solidFill>
              </a:rPr>
              <a:t>/3</a:t>
            </a:r>
            <a:r>
              <a:rPr lang="el-GR" sz="900" dirty="0" smtClean="0">
                <a:solidFill>
                  <a:schemeClr val="bg1">
                    <a:lumMod val="65000"/>
                  </a:schemeClr>
                </a:solidFill>
              </a:rPr>
              <a:t>/2024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9 - Ορθογώνιο"/>
          <p:cNvSpPr/>
          <p:nvPr/>
        </p:nvSpPr>
        <p:spPr>
          <a:xfrm>
            <a:off x="0" y="1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Χρηματοδοτήσεις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pic>
        <p:nvPicPr>
          <p:cNvPr id="21" name="20 - Εικόνα" descr="Screenshot 2024-03-27 16412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514350"/>
            <a:ext cx="4114800" cy="3810000"/>
          </a:xfrm>
          <a:prstGeom prst="rect">
            <a:avLst/>
          </a:prstGeom>
        </p:spPr>
      </p:pic>
      <p:pic>
        <p:nvPicPr>
          <p:cNvPr id="22" name="21 - Εικόνα" descr="Screenshot 2024-03-27 1642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514350"/>
            <a:ext cx="41910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09430" y="205981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 dirty="0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dirty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sz="900" spc="-10">
                <a:solidFill>
                  <a:schemeClr val="bg1">
                    <a:lumMod val="65000"/>
                  </a:schemeClr>
                </a:solidFill>
              </a:rPr>
              <a:t>,</a:t>
            </a:r>
            <a:r>
              <a:rPr sz="900" spc="-45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900" spc="-45" dirty="0" smtClean="0">
                <a:solidFill>
                  <a:schemeClr val="bg1">
                    <a:lumMod val="65000"/>
                  </a:schemeClr>
                </a:solidFill>
              </a:rPr>
              <a:t>2</a:t>
            </a:r>
            <a:r>
              <a:rPr lang="el-GR" sz="900" spc="-45" dirty="0" smtClean="0">
                <a:solidFill>
                  <a:schemeClr val="bg1">
                    <a:lumMod val="65000"/>
                  </a:schemeClr>
                </a:solidFill>
              </a:rPr>
              <a:t>7</a:t>
            </a:r>
            <a:r>
              <a:rPr lang="en-US" sz="900" spc="-45" dirty="0" smtClean="0">
                <a:solidFill>
                  <a:schemeClr val="bg1">
                    <a:lumMod val="65000"/>
                  </a:schemeClr>
                </a:solidFill>
              </a:rPr>
              <a:t>/3</a:t>
            </a:r>
            <a:r>
              <a:rPr lang="el-GR" sz="900" dirty="0" smtClean="0">
                <a:solidFill>
                  <a:schemeClr val="bg1">
                    <a:lumMod val="65000"/>
                  </a:schemeClr>
                </a:solidFill>
              </a:rPr>
              <a:t>/2024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2" name="21 - Ορθογώνιο"/>
          <p:cNvSpPr/>
          <p:nvPr/>
        </p:nvSpPr>
        <p:spPr>
          <a:xfrm>
            <a:off x="0" y="1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l-G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Εξωστρέφεια και προβολή </a:t>
            </a:r>
            <a:r>
              <a:rPr lang="el-GR" sz="2400" dirty="0" smtClean="0">
                <a:latin typeface="+mj-lt"/>
              </a:rPr>
              <a:t>του</a:t>
            </a:r>
            <a:r>
              <a:rPr lang="el-G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ΙΠΣΦ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1/2</a:t>
            </a:r>
            <a:r>
              <a:rPr lang="el-G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3" name="22 - TextBox"/>
          <p:cNvSpPr txBox="1"/>
          <p:nvPr/>
        </p:nvSpPr>
        <p:spPr>
          <a:xfrm>
            <a:off x="762000" y="1581150"/>
            <a:ext cx="1905000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Colloquia: </a:t>
            </a:r>
            <a:r>
              <a:rPr lang="el-GR" sz="1100" dirty="0" smtClean="0"/>
              <a:t>	</a:t>
            </a:r>
            <a:r>
              <a:rPr lang="en-US" sz="1100" dirty="0" smtClean="0"/>
              <a:t>6 </a:t>
            </a:r>
            <a:r>
              <a:rPr lang="el-GR" sz="1100" dirty="0" smtClean="0"/>
              <a:t>(2018)</a:t>
            </a:r>
          </a:p>
          <a:p>
            <a:r>
              <a:rPr lang="el-GR" sz="1100" dirty="0" smtClean="0"/>
              <a:t>	5 (2019)</a:t>
            </a:r>
          </a:p>
          <a:p>
            <a:r>
              <a:rPr lang="el-GR" sz="1100" dirty="0" smtClean="0"/>
              <a:t>	 2 (2020)</a:t>
            </a:r>
          </a:p>
          <a:p>
            <a:r>
              <a:rPr lang="el-GR" sz="1100" dirty="0" smtClean="0"/>
              <a:t> 	2</a:t>
            </a:r>
            <a:r>
              <a:rPr lang="en-US" sz="1100" dirty="0" smtClean="0"/>
              <a:t>1</a:t>
            </a:r>
            <a:r>
              <a:rPr lang="el-GR" sz="1100" dirty="0" smtClean="0"/>
              <a:t> (2021)</a:t>
            </a:r>
          </a:p>
          <a:p>
            <a:r>
              <a:rPr lang="el-GR" sz="1100" dirty="0" smtClean="0"/>
              <a:t>	18 (2022)</a:t>
            </a:r>
          </a:p>
          <a:p>
            <a:r>
              <a:rPr lang="el-GR" sz="1100" dirty="0" smtClean="0"/>
              <a:t>              </a:t>
            </a:r>
            <a:r>
              <a:rPr lang="en-US" sz="1100" dirty="0" smtClean="0"/>
              <a:t>	16 </a:t>
            </a:r>
            <a:r>
              <a:rPr lang="el-GR" sz="1100" dirty="0" smtClean="0"/>
              <a:t>(2023</a:t>
            </a:r>
            <a:r>
              <a:rPr lang="en-US" sz="1100" dirty="0" smtClean="0"/>
              <a:t>)</a:t>
            </a:r>
          </a:p>
          <a:p>
            <a:r>
              <a:rPr lang="en-US" sz="1100" dirty="0" smtClean="0"/>
              <a:t>                               2 (2/2024</a:t>
            </a:r>
            <a:r>
              <a:rPr lang="el-GR" sz="1100" dirty="0" smtClean="0"/>
              <a:t>)</a:t>
            </a:r>
            <a:endParaRPr lang="en-US" sz="1100" dirty="0" smtClean="0"/>
          </a:p>
          <a:p>
            <a:endParaRPr lang="en-US" dirty="0"/>
          </a:p>
        </p:txBody>
      </p:sp>
      <p:pic>
        <p:nvPicPr>
          <p:cNvPr id="49" name="48 - Εικόνα" descr="Screenshot 2024-03-27 17031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0" y="438150"/>
            <a:ext cx="2027701" cy="4019550"/>
          </a:xfrm>
          <a:prstGeom prst="rect">
            <a:avLst/>
          </a:prstGeom>
        </p:spPr>
      </p:pic>
      <p:pic>
        <p:nvPicPr>
          <p:cNvPr id="50" name="49 - Εικόνα" descr="Screenshot 2024-03-27 17035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600" y="438149"/>
            <a:ext cx="1981200" cy="40133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09430" y="205981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 dirty="0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dirty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sz="900" spc="-10">
                <a:solidFill>
                  <a:schemeClr val="bg1">
                    <a:lumMod val="65000"/>
                  </a:schemeClr>
                </a:solidFill>
              </a:rPr>
              <a:t>,</a:t>
            </a:r>
            <a:r>
              <a:rPr sz="900" spc="-45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900" spc="-45" dirty="0" smtClean="0">
                <a:solidFill>
                  <a:schemeClr val="bg1">
                    <a:lumMod val="65000"/>
                  </a:schemeClr>
                </a:solidFill>
              </a:rPr>
              <a:t>2</a:t>
            </a:r>
            <a:r>
              <a:rPr lang="el-GR" sz="900" spc="-45" dirty="0" smtClean="0">
                <a:solidFill>
                  <a:schemeClr val="bg1">
                    <a:lumMod val="65000"/>
                  </a:schemeClr>
                </a:solidFill>
              </a:rPr>
              <a:t>7</a:t>
            </a:r>
            <a:r>
              <a:rPr lang="en-US" sz="900" spc="-45" dirty="0" smtClean="0">
                <a:solidFill>
                  <a:schemeClr val="bg1">
                    <a:lumMod val="65000"/>
                  </a:schemeClr>
                </a:solidFill>
              </a:rPr>
              <a:t>/3</a:t>
            </a:r>
            <a:r>
              <a:rPr lang="el-GR" sz="900" dirty="0" smtClean="0">
                <a:solidFill>
                  <a:schemeClr val="bg1">
                    <a:lumMod val="65000"/>
                  </a:schemeClr>
                </a:solidFill>
              </a:rPr>
              <a:t>/2024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2" name="21 - Ορθογώνιο"/>
          <p:cNvSpPr/>
          <p:nvPr/>
        </p:nvSpPr>
        <p:spPr>
          <a:xfrm>
            <a:off x="0" y="1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Εξωστρέφεια και προβολή του ΙΠΣΦ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2/2</a:t>
            </a:r>
            <a:r>
              <a:rPr lang="el-G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13 - TextBox"/>
          <p:cNvSpPr txBox="1"/>
          <p:nvPr/>
        </p:nvSpPr>
        <p:spPr>
          <a:xfrm>
            <a:off x="762000" y="666750"/>
            <a:ext cx="7620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European X-Ray Spectrometry Conference</a:t>
            </a:r>
            <a:r>
              <a:rPr lang="en-US" dirty="0" smtClean="0"/>
              <a:t>, EXRS 2024, 24-28/6/2024</a:t>
            </a:r>
            <a:r>
              <a:rPr lang="el-GR" dirty="0" smtClean="0"/>
              <a:t>, Ζάππειο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l-GR" dirty="0" smtClean="0"/>
              <a:t>και  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Physics in Collision 2024</a:t>
            </a:r>
            <a:r>
              <a:rPr lang="en-US" dirty="0" smtClean="0"/>
              <a:t>, PIC 2024, 22-25/10/2024</a:t>
            </a:r>
            <a:r>
              <a:rPr lang="el-GR" dirty="0" smtClean="0"/>
              <a:t>, ΕΚΕΦΕ Δ</a:t>
            </a:r>
            <a:endParaRPr lang="en-US" dirty="0"/>
          </a:p>
        </p:txBody>
      </p:sp>
      <p:pic>
        <p:nvPicPr>
          <p:cNvPr id="20" name="19 - Εικόνα" descr="Screenshot 2024-03-27 20545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0600" y="971550"/>
            <a:ext cx="7533875" cy="27135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14400" y="209550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9 - Ορθογώνιο"/>
          <p:cNvSpPr/>
          <p:nvPr/>
        </p:nvSpPr>
        <p:spPr>
          <a:xfrm>
            <a:off x="0" y="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Συνεργασίες 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13 - Ορθογώνιο"/>
          <p:cNvSpPr/>
          <p:nvPr/>
        </p:nvSpPr>
        <p:spPr>
          <a:xfrm>
            <a:off x="685800" y="514350"/>
            <a:ext cx="84582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dirty="0" smtClean="0">
                <a:latin typeface="+mj-lt"/>
              </a:rPr>
              <a:t>Δύο σημαντικές συμφωνίες </a:t>
            </a:r>
            <a:endParaRPr lang="en-US" dirty="0" smtClean="0">
              <a:latin typeface="+mj-lt"/>
            </a:endParaRPr>
          </a:p>
          <a:p>
            <a:pPr algn="ctr"/>
            <a:endParaRPr lang="el-GR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l-GR" dirty="0" smtClean="0">
                <a:latin typeface="+mj-lt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+mj-lt"/>
              </a:rPr>
              <a:t>Asia Pacific Center for Theoretical Physics </a:t>
            </a:r>
            <a:r>
              <a:rPr lang="en-US" dirty="0" smtClean="0">
                <a:latin typeface="+mj-lt"/>
              </a:rPr>
              <a:t>in Pohang, South Korea</a:t>
            </a:r>
          </a:p>
          <a:p>
            <a:r>
              <a:rPr lang="en-US" dirty="0" smtClean="0">
                <a:latin typeface="+mj-lt"/>
              </a:rPr>
              <a:t>   </a:t>
            </a:r>
            <a:r>
              <a:rPr lang="en-US" dirty="0" err="1" smtClean="0">
                <a:latin typeface="+mj-lt"/>
              </a:rPr>
              <a:t>MoU</a:t>
            </a:r>
            <a:r>
              <a:rPr lang="en-US" dirty="0" smtClean="0">
                <a:latin typeface="+mj-lt"/>
              </a:rPr>
              <a:t> </a:t>
            </a:r>
            <a:r>
              <a:rPr lang="el-GR" dirty="0" smtClean="0">
                <a:latin typeface="+mj-lt"/>
              </a:rPr>
              <a:t>για ερευνητική συνεργασία, οργάνωση συνεδρίων/</a:t>
            </a:r>
            <a:r>
              <a:rPr lang="en-US" dirty="0" smtClean="0">
                <a:latin typeface="+mj-lt"/>
              </a:rPr>
              <a:t>workshops,</a:t>
            </a:r>
          </a:p>
          <a:p>
            <a:r>
              <a:rPr lang="en-US" dirty="0" smtClean="0">
                <a:latin typeface="+mj-lt"/>
              </a:rPr>
              <a:t>   </a:t>
            </a:r>
            <a:r>
              <a:rPr lang="el-GR" dirty="0" smtClean="0">
                <a:latin typeface="+mj-lt"/>
              </a:rPr>
              <a:t>ανταλλαγές ερευνητών/φοιτητών.</a:t>
            </a:r>
            <a:r>
              <a:rPr lang="en-US" dirty="0" smtClean="0">
                <a:latin typeface="+mj-lt"/>
              </a:rPr>
              <a:t>   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+mj-lt"/>
              </a:rPr>
              <a:t>FERMILAB</a:t>
            </a:r>
            <a:r>
              <a:rPr lang="el-GR" dirty="0" smtClean="0">
                <a:solidFill>
                  <a:srgbClr val="FF0000"/>
                </a:solidFill>
                <a:latin typeface="+mj-lt"/>
              </a:rPr>
              <a:t>  </a:t>
            </a:r>
            <a:r>
              <a:rPr lang="en-US" dirty="0" err="1" smtClean="0">
                <a:latin typeface="+mj-lt"/>
              </a:rPr>
              <a:t>MoU</a:t>
            </a:r>
            <a:r>
              <a:rPr lang="en-US" dirty="0" smtClean="0">
                <a:latin typeface="+mj-lt"/>
              </a:rPr>
              <a:t> </a:t>
            </a:r>
            <a:r>
              <a:rPr lang="el-GR" dirty="0" smtClean="0">
                <a:latin typeface="+mj-lt"/>
              </a:rPr>
              <a:t>συνεργασίας ανάμεσα σε Δημόκριτο και </a:t>
            </a:r>
            <a:r>
              <a:rPr lang="en-US" dirty="0" smtClean="0">
                <a:latin typeface="+mj-lt"/>
              </a:rPr>
              <a:t>FERMILAB </a:t>
            </a:r>
            <a:r>
              <a:rPr lang="el-GR" dirty="0" smtClean="0">
                <a:latin typeface="+mj-lt"/>
              </a:rPr>
              <a:t>σε</a:t>
            </a:r>
          </a:p>
          <a:p>
            <a:r>
              <a:rPr lang="el-GR" dirty="0" smtClean="0">
                <a:latin typeface="+mj-lt"/>
              </a:rPr>
              <a:t>   πειραματική/θεωρητική Φυσική, Α</a:t>
            </a:r>
            <a:r>
              <a:rPr lang="en-US" dirty="0" err="1" smtClean="0">
                <a:latin typeface="+mj-lt"/>
              </a:rPr>
              <a:t>rtificial</a:t>
            </a:r>
            <a:r>
              <a:rPr lang="en-US" dirty="0" smtClean="0">
                <a:latin typeface="+mj-lt"/>
              </a:rPr>
              <a:t> Intelligence, Quantum technologies,</a:t>
            </a:r>
          </a:p>
          <a:p>
            <a:r>
              <a:rPr lang="en-US" dirty="0" smtClean="0">
                <a:latin typeface="+mj-lt"/>
              </a:rPr>
              <a:t>   </a:t>
            </a:r>
            <a:r>
              <a:rPr lang="el-GR" dirty="0" smtClean="0">
                <a:latin typeface="+mj-lt"/>
              </a:rPr>
              <a:t>με υποστήριξη φοιτητών, ερευνητών. Ιδιαίτερο ενδιαφέρον από το </a:t>
            </a:r>
          </a:p>
          <a:p>
            <a:r>
              <a:rPr lang="el-GR" dirty="0" smtClean="0">
                <a:latin typeface="+mj-lt"/>
              </a:rPr>
              <a:t>   Υπουργείο Εξωτερικών. </a:t>
            </a:r>
            <a:endParaRPr lang="en-US" dirty="0" smtClean="0">
              <a:latin typeface="+mj-lt"/>
            </a:endParaRPr>
          </a:p>
          <a:p>
            <a:endParaRPr lang="el-GR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l-GR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+mj-lt"/>
            </a:endParaRPr>
          </a:p>
        </p:txBody>
      </p:sp>
      <p:sp>
        <p:nvSpPr>
          <p:cNvPr id="11" name="object 4"/>
          <p:cNvSpPr txBox="1">
            <a:spLocks/>
          </p:cNvSpPr>
          <p:nvPr/>
        </p:nvSpPr>
        <p:spPr>
          <a:xfrm>
            <a:off x="533400" y="4781550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 marR="0" lvl="0" indent="0" algn="ctr" defTabSz="914400" rtl="0" eaLnBrk="1" fontAlgn="auto" latinLnBrk="0" hangingPunct="1">
              <a:lnSpc>
                <a:spcPts val="12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900" b="0" i="0" u="none" strike="noStrike" kern="1200" cap="none" spc="-5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Χρήστος </a:t>
            </a:r>
            <a:r>
              <a:rPr kumimoji="0" lang="el-GR" sz="900" b="0" i="0" u="none" strike="noStrike" kern="1200" cap="none" spc="-1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Μάρκου, 27/3/2024</a:t>
            </a:r>
            <a:endParaRPr kumimoji="0" lang="el-GR" sz="9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14400" y="209550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9 - Ορθογώνιο"/>
          <p:cNvSpPr/>
          <p:nvPr/>
        </p:nvSpPr>
        <p:spPr>
          <a:xfrm>
            <a:off x="0" y="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Υποδομές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13 - Ορθογώνιο"/>
          <p:cNvSpPr/>
          <p:nvPr/>
        </p:nvSpPr>
        <p:spPr>
          <a:xfrm>
            <a:off x="685800" y="514350"/>
            <a:ext cx="84582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dirty="0" smtClean="0">
                <a:latin typeface="+mj-lt"/>
              </a:rPr>
              <a:t>Ολοκληρώθηκαν τα δυο μεγάλα </a:t>
            </a:r>
            <a:r>
              <a:rPr lang="en-US" dirty="0" smtClean="0">
                <a:latin typeface="+mj-lt"/>
              </a:rPr>
              <a:t>projects </a:t>
            </a:r>
            <a:r>
              <a:rPr lang="el-GR" dirty="0" smtClean="0">
                <a:latin typeface="+mj-lt"/>
              </a:rPr>
              <a:t>του Ινστιτούτου </a:t>
            </a:r>
            <a:endParaRPr lang="en-US" dirty="0" smtClean="0">
              <a:latin typeface="+mj-lt"/>
            </a:endParaRPr>
          </a:p>
          <a:p>
            <a:pPr algn="ctr"/>
            <a:r>
              <a:rPr lang="el-GR" dirty="0" smtClean="0">
                <a:latin typeface="+mj-lt"/>
              </a:rPr>
              <a:t>στο πρόγραμμα των υποδομών: </a:t>
            </a:r>
            <a:endParaRPr lang="en-US" dirty="0" smtClean="0">
              <a:latin typeface="+mj-lt"/>
            </a:endParaRPr>
          </a:p>
          <a:p>
            <a:pPr algn="ctr"/>
            <a:endParaRPr lang="el-GR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l-GR" dirty="0" smtClean="0">
                <a:latin typeface="+mj-lt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+mj-lt"/>
              </a:rPr>
              <a:t>CALIBRA</a:t>
            </a:r>
            <a:r>
              <a:rPr lang="en-US" dirty="0" smtClean="0">
                <a:latin typeface="+mj-lt"/>
              </a:rPr>
              <a:t>  Upgrade </a:t>
            </a:r>
            <a:r>
              <a:rPr lang="en-US" dirty="0" smtClean="0">
                <a:latin typeface="+mj-lt"/>
              </a:rPr>
              <a:t>OK, </a:t>
            </a:r>
            <a:r>
              <a:rPr lang="el-GR" dirty="0" smtClean="0">
                <a:latin typeface="+mj-lt"/>
              </a:rPr>
              <a:t>εκκρεμεί </a:t>
            </a:r>
            <a:r>
              <a:rPr lang="en-US" dirty="0" smtClean="0">
                <a:latin typeface="+mj-lt"/>
              </a:rPr>
              <a:t>AMS, </a:t>
            </a:r>
            <a:r>
              <a:rPr lang="el-GR" dirty="0" err="1" smtClean="0">
                <a:latin typeface="+mj-lt"/>
              </a:rPr>
              <a:t>Κυκλοτρόνιο</a:t>
            </a:r>
            <a:r>
              <a:rPr lang="el-GR" dirty="0" smtClean="0">
                <a:latin typeface="+mj-lt"/>
              </a:rPr>
              <a:t>, </a:t>
            </a:r>
            <a:r>
              <a:rPr lang="en-US" dirty="0" smtClean="0">
                <a:latin typeface="+mj-lt"/>
              </a:rPr>
              <a:t>PAC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+mj-lt"/>
              </a:rPr>
              <a:t>DETANET</a:t>
            </a:r>
            <a:r>
              <a:rPr lang="el-GR" dirty="0" smtClean="0">
                <a:solidFill>
                  <a:srgbClr val="FF0000"/>
                </a:solidFill>
                <a:latin typeface="+mj-lt"/>
              </a:rPr>
              <a:t>  </a:t>
            </a:r>
            <a:r>
              <a:rPr lang="el-GR" dirty="0" smtClean="0">
                <a:latin typeface="+mj-lt"/>
              </a:rPr>
              <a:t>Μακροχρόνιος σχεδιασμός (?)</a:t>
            </a:r>
            <a:endParaRPr lang="en-US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rgbClr val="FF0000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rgbClr val="FF0000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l-GR" dirty="0" smtClean="0">
                <a:latin typeface="+mj-lt"/>
              </a:rPr>
              <a:t> Νέα προκήρυξη υποδομών, ~75 προτάσεις (26 + 50) ?</a:t>
            </a:r>
          </a:p>
          <a:p>
            <a:pPr>
              <a:buFont typeface="Arial" pitchFamily="34" charset="0"/>
              <a:buChar char="•"/>
            </a:pPr>
            <a:endParaRPr lang="el-GR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+mj-lt"/>
            </a:endParaRPr>
          </a:p>
        </p:txBody>
      </p:sp>
      <p:sp>
        <p:nvSpPr>
          <p:cNvPr id="11" name="object 4"/>
          <p:cNvSpPr txBox="1">
            <a:spLocks/>
          </p:cNvSpPr>
          <p:nvPr/>
        </p:nvSpPr>
        <p:spPr>
          <a:xfrm>
            <a:off x="533400" y="4781550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 marR="0" lvl="0" indent="0" algn="ctr" defTabSz="914400" rtl="0" eaLnBrk="1" fontAlgn="auto" latinLnBrk="0" hangingPunct="1">
              <a:lnSpc>
                <a:spcPts val="12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900" b="0" i="0" u="none" strike="noStrike" kern="1200" cap="none" spc="-5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Χρήστος </a:t>
            </a:r>
            <a:r>
              <a:rPr kumimoji="0" lang="el-GR" sz="900" b="0" i="0" u="none" strike="noStrike" kern="1200" cap="none" spc="-1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Μάρκου, 27/3/2024</a:t>
            </a:r>
            <a:endParaRPr kumimoji="0" lang="el-GR" sz="9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09430" y="205981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 dirty="0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dirty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sz="900" spc="-10">
                <a:solidFill>
                  <a:schemeClr val="bg1">
                    <a:lumMod val="65000"/>
                  </a:schemeClr>
                </a:solidFill>
              </a:rPr>
              <a:t>,</a:t>
            </a:r>
            <a:r>
              <a:rPr sz="900" spc="-45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900" spc="-45" dirty="0" smtClean="0">
                <a:solidFill>
                  <a:schemeClr val="bg1">
                    <a:lumMod val="65000"/>
                  </a:schemeClr>
                </a:solidFill>
              </a:rPr>
              <a:t>27/3</a:t>
            </a:r>
            <a:r>
              <a:rPr lang="el-GR" sz="900" dirty="0" smtClean="0">
                <a:solidFill>
                  <a:schemeClr val="bg1">
                    <a:lumMod val="65000"/>
                  </a:schemeClr>
                </a:solidFill>
              </a:rPr>
              <a:t>/202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</a:rPr>
              <a:t>4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2" name="21 - TextBox"/>
          <p:cNvSpPr txBox="1"/>
          <p:nvPr/>
        </p:nvSpPr>
        <p:spPr>
          <a:xfrm>
            <a:off x="1066800" y="742950"/>
            <a:ext cx="7772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 sz="1400" i="1" spc="-15" dirty="0" smtClean="0">
              <a:solidFill>
                <a:srgbClr val="953735"/>
              </a:solidFill>
              <a:cs typeface="Calibri"/>
            </a:endParaRPr>
          </a:p>
          <a:p>
            <a:endParaRPr lang="el-GR" sz="1400" i="1" spc="-15" dirty="0" smtClean="0">
              <a:solidFill>
                <a:srgbClr val="953735"/>
              </a:solidFill>
              <a:cs typeface="Calibri"/>
            </a:endParaRPr>
          </a:p>
          <a:p>
            <a:r>
              <a:rPr lang="el-GR" spc="-15" dirty="0" smtClean="0">
                <a:cs typeface="Calibri"/>
              </a:rPr>
              <a:t>Προκλήσεις</a:t>
            </a:r>
          </a:p>
          <a:p>
            <a:endParaRPr lang="el-GR" sz="1400" i="1" spc="-15" dirty="0" smtClean="0">
              <a:solidFill>
                <a:srgbClr val="953735"/>
              </a:solidFill>
              <a:cs typeface="Calibri"/>
            </a:endParaRPr>
          </a:p>
          <a:p>
            <a:pPr>
              <a:buFont typeface="Arial" pitchFamily="34" charset="0"/>
              <a:buChar char="•"/>
            </a:pPr>
            <a:r>
              <a:rPr lang="el-GR" sz="1400" i="1" spc="-15" dirty="0" smtClean="0">
                <a:solidFill>
                  <a:srgbClr val="953735"/>
                </a:solidFill>
                <a:cs typeface="Calibri"/>
              </a:rPr>
              <a:t> Προσωπικό : </a:t>
            </a:r>
            <a:r>
              <a:rPr lang="el-GR" sz="1400" i="1" spc="-15" dirty="0" smtClean="0">
                <a:cs typeface="Calibri"/>
              </a:rPr>
              <a:t>Χρειαζόμαστε επειγόντως νέες ερευνητικές θέσεις, καθώς και υποψήφιους Διδάκτορες.</a:t>
            </a:r>
            <a:endParaRPr lang="el-GR" sz="1400" i="1" spc="-15" dirty="0" smtClean="0">
              <a:solidFill>
                <a:srgbClr val="953735"/>
              </a:solidFill>
              <a:cs typeface="Calibri"/>
            </a:endParaRPr>
          </a:p>
          <a:p>
            <a:pPr>
              <a:buFont typeface="Arial" pitchFamily="34" charset="0"/>
              <a:buChar char="•"/>
            </a:pPr>
            <a:endParaRPr lang="el-GR" sz="800" i="1" spc="-15" dirty="0" smtClean="0">
              <a:solidFill>
                <a:srgbClr val="953735"/>
              </a:solidFill>
              <a:cs typeface="Calibri"/>
            </a:endParaRPr>
          </a:p>
          <a:p>
            <a:pPr>
              <a:buFont typeface="Arial" pitchFamily="34" charset="0"/>
              <a:buChar char="•"/>
            </a:pPr>
            <a:r>
              <a:rPr lang="el-GR" sz="1400" i="1" spc="-15" dirty="0" smtClean="0">
                <a:solidFill>
                  <a:srgbClr val="953735"/>
                </a:solidFill>
                <a:cs typeface="Calibri"/>
              </a:rPr>
              <a:t> Χρηματοδοτήσεις : </a:t>
            </a:r>
            <a:r>
              <a:rPr lang="el-GR" sz="1400" i="1" spc="-15" dirty="0" smtClean="0">
                <a:cs typeface="Calibri"/>
              </a:rPr>
              <a:t>Χρειάζεται άμεσα η βελτίωση της κατάστασης των χρηματοδοτήσεων, με έμφαση σε πηγές εκτός Ελλάδας. </a:t>
            </a:r>
          </a:p>
          <a:p>
            <a:pPr>
              <a:buFont typeface="Arial" pitchFamily="34" charset="0"/>
              <a:buChar char="•"/>
            </a:pPr>
            <a:endParaRPr lang="el-GR" sz="800" i="1" spc="-15" dirty="0" smtClean="0">
              <a:solidFill>
                <a:srgbClr val="953735"/>
              </a:solidFill>
              <a:cs typeface="Calibri"/>
            </a:endParaRPr>
          </a:p>
          <a:p>
            <a:pPr>
              <a:buFont typeface="Arial" pitchFamily="34" charset="0"/>
              <a:buChar char="•"/>
            </a:pPr>
            <a:r>
              <a:rPr lang="el-GR" sz="1400" i="1" spc="-15" dirty="0" smtClean="0">
                <a:solidFill>
                  <a:srgbClr val="953735"/>
                </a:solidFill>
                <a:cs typeface="Calibri"/>
              </a:rPr>
              <a:t> Μέσο (</a:t>
            </a:r>
            <a:r>
              <a:rPr lang="el-GR" sz="1400" i="1" spc="-15" dirty="0" err="1" smtClean="0">
                <a:solidFill>
                  <a:srgbClr val="953735"/>
                </a:solidFill>
                <a:cs typeface="Calibri"/>
              </a:rPr>
              <a:t>μάκρο</a:t>
            </a:r>
            <a:r>
              <a:rPr lang="el-GR" sz="1400" i="1" spc="-15" dirty="0" smtClean="0">
                <a:solidFill>
                  <a:srgbClr val="953735"/>
                </a:solidFill>
                <a:cs typeface="Calibri"/>
              </a:rPr>
              <a:t>)-</a:t>
            </a:r>
            <a:r>
              <a:rPr lang="el-GR" sz="1400" i="1" spc="-15" dirty="0" err="1" smtClean="0">
                <a:solidFill>
                  <a:srgbClr val="953735"/>
                </a:solidFill>
                <a:cs typeface="Calibri"/>
              </a:rPr>
              <a:t>πρόθεσμο</a:t>
            </a:r>
            <a:r>
              <a:rPr lang="el-GR" sz="1400" i="1" spc="-15" dirty="0" smtClean="0">
                <a:solidFill>
                  <a:srgbClr val="953735"/>
                </a:solidFill>
                <a:cs typeface="Calibri"/>
              </a:rPr>
              <a:t> ερευνητικό πρόγραμμα : </a:t>
            </a:r>
            <a:r>
              <a:rPr lang="el-GR" sz="1400" i="1" spc="-15" dirty="0" smtClean="0">
                <a:cs typeface="Calibri"/>
              </a:rPr>
              <a:t>Είναι ιδιαίτερα σημαντικό να συζητήσουμε άμεσα τις κατευθύνσεις του ΙΠΣΦ τόσο στο άμεσο όσο και στο απώτερο μέλλον,</a:t>
            </a:r>
          </a:p>
          <a:p>
            <a:pPr>
              <a:buFont typeface="Arial" pitchFamily="34" charset="0"/>
              <a:buChar char="•"/>
            </a:pPr>
            <a:endParaRPr lang="el-GR" sz="800" i="1" spc="-15" dirty="0" smtClean="0">
              <a:solidFill>
                <a:srgbClr val="953735"/>
              </a:solidFill>
              <a:cs typeface="Calibri"/>
            </a:endParaRPr>
          </a:p>
          <a:p>
            <a:pPr>
              <a:buFont typeface="Arial" pitchFamily="34" charset="0"/>
              <a:buChar char="•"/>
            </a:pPr>
            <a:r>
              <a:rPr lang="el-GR" sz="1400" dirty="0" smtClean="0"/>
              <a:t> </a:t>
            </a:r>
            <a:r>
              <a:rPr lang="el-GR" sz="1400" i="1" dirty="0" smtClean="0">
                <a:solidFill>
                  <a:schemeClr val="accent2">
                    <a:lumMod val="75000"/>
                  </a:schemeClr>
                </a:solidFill>
              </a:rPr>
              <a:t>και ΚΥΡΙΩΣ να αρχίσουμε να δραστηριοποιούμαστε στη κατεύθυνση της υλοποίησης των στόχων αυτών.</a:t>
            </a:r>
          </a:p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3129</TotalTime>
  <Words>394</Words>
  <Application>Microsoft Office PowerPoint</Application>
  <PresentationFormat>Προβολή στην οθόνη (16:9)</PresentationFormat>
  <Paragraphs>151</Paragraphs>
  <Slides>10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10</vt:i4>
      </vt:variant>
    </vt:vector>
  </HeadingPairs>
  <TitlesOfParts>
    <vt:vector size="11" baseType="lpstr">
      <vt:lpstr>Θέμα του Office</vt:lpstr>
      <vt:lpstr>ΙΠΣΦ  Ετήσια Συνάντηση 2023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Χρήστος Μάρκου</dc:title>
  <dc:creator>christos</dc:creator>
  <cp:lastModifiedBy>Christos Markou</cp:lastModifiedBy>
  <cp:revision>61</cp:revision>
  <dcterms:created xsi:type="dcterms:W3CDTF">2023-02-10T21:37:23Z</dcterms:created>
  <dcterms:modified xsi:type="dcterms:W3CDTF">2024-03-29T08:23:16Z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2018-12-21T00:00:00Z</vt:filetime>
  </property>
  <property fmtid="{D5CDD505-2E9C-101B-9397-08002B2CF9AE}" pid="3" name="Creator">
    <vt:lpwstr>Acrobat PDFMaker 11 for PowerPoint</vt:lpwstr>
  </property>
  <property fmtid="{D5CDD505-2E9C-101B-9397-08002B2CF9AE}" pid="4" name="LastSaved">
    <vt:filetime>2023-02-10T00:00:00Z</vt:filetime>
  </property>
</Properties>
</file>