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154"/>
    <p:restoredTop sz="96327"/>
  </p:normalViewPr>
  <p:slideViewPr>
    <p:cSldViewPr snapToGrid="0">
      <p:cViewPr varScale="1">
        <p:scale>
          <a:sx n="98" d="100"/>
          <a:sy n="98" d="100"/>
        </p:scale>
        <p:origin x="232" y="1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32071-3220-234E-87E3-433EB98C3807}" type="datetimeFigureOut">
              <a:rPr lang="en-FR" smtClean="0"/>
              <a:t>03/03/2023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C8DF08-52AE-A74C-9166-F2886048F82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27811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F493E-B70C-8E98-F464-58444436BB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A78858-7B1D-906C-FDBD-9ED34EBE07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29DCCF-6F69-BB9E-BA33-EFEB0F386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03/03/2023</a:t>
            </a:r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205FC-52D6-7EFA-C765-64E5D8878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A82B90-F3F3-83ED-B33C-3A237C842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F1CD-F421-B345-918C-D53EA228A1D5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251750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26774-1AD5-F88F-57E9-AC629269E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69252B-0EAF-8960-B909-D07BD93804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A8CE79-8E41-D3CA-6377-43B3C6D81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03/03/2023</a:t>
            </a:r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BB9CE-D422-049D-B760-FA1CB7345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0A3F8-A1A7-8BFA-20A7-0F4FE130D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F1CD-F421-B345-918C-D53EA228A1D5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940345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8123AA-AD08-10E7-A834-23BD357DB0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B59B80-3A8D-9369-EF5C-A803D216DB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95FD80-73FB-4C57-C595-DBDFA48BC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03/03/2023</a:t>
            </a:r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73262-AA63-01B2-085A-AAD985DB0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0AEA6C-7726-CFFD-2434-B4EB3472D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F1CD-F421-B345-918C-D53EA228A1D5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709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85733-D558-95FA-02CD-071D24353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DAFFF-DFD6-015B-ABDF-A50F83CC42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9C981F-F1FF-E270-FDA1-43A98AF60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03/03/2023</a:t>
            </a:r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CFFC5-7515-3397-865B-4B4A4F32C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9E7E96-4747-2800-EA55-ADE1830DB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F1CD-F421-B345-918C-D53EA228A1D5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555847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CD3EC-1F6A-99FA-E3F6-5F8572EE3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166343-A2AC-969F-F74F-111246EF0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5E323-09BC-27C3-C07F-CA08CAF6E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03/03/2023</a:t>
            </a:r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1D7FA1-2DDD-DF93-AFFA-C101B4BD5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DDCF2-F7F5-79B9-31DF-B9E655F83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F1CD-F421-B345-918C-D53EA228A1D5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46105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092A9-88E2-3C00-F3D9-0F8CE0E4F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A902D-F11F-1FD7-D97E-3E83BFAB47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BD8AC8-ECAC-6277-4378-55903D1415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83BF4D-B7E9-B573-1A6D-41AA665FC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03/03/2023</a:t>
            </a:r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AC8D04-36C6-E744-5DE7-AFAE086EE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016865-5559-648A-822E-A4634D701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F1CD-F421-B345-918C-D53EA228A1D5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234806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997E6-87D0-BABD-EEC5-9D0B1EC3E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29F56A-88E5-7900-56F8-6C0D37047C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A47252-F5F7-A6BD-6967-75C1E762DB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E97FE7-50C3-B1E4-825C-4CB3E1F0CC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B13286-DFC8-7932-514F-DC1B23935A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33BEA9-3FA7-533F-13D7-6158BC40A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03/03/2023</a:t>
            </a:r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3637EC-1665-E42C-3BCD-43009BCD9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E9A8FF-22DB-88EE-A8B1-50BA05352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F1CD-F421-B345-918C-D53EA228A1D5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367347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3A584-8FFD-1F69-32A4-988A98A6A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706C61-70F4-68B0-8B25-A7064315C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03/03/2023</a:t>
            </a:r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E03A42-1C39-4F3B-0203-DA6BDBC72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C068BB-EEB4-B967-5806-699FCA41F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F1CD-F421-B345-918C-D53EA228A1D5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007322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B4C38-077A-5608-8B00-A745E40F1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03/03/2023</a:t>
            </a:r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B45E27-CF33-B76F-8B76-DC92CF98C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BC03FA-123B-2A57-8F9C-DB6598FFF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F1CD-F421-B345-918C-D53EA228A1D5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384569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20383-3592-A81E-FF25-26C29D331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C583B7-B495-A590-E5D4-A998EA921B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E35D73-0B94-B09C-3DCE-9C41015733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F67D29-197B-4E9D-E841-38AB50925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03/03/2023</a:t>
            </a:r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828B00-219C-D110-5D66-19C4F9BF5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1B1D1C-822C-319D-B37A-8D59EC45A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F1CD-F421-B345-918C-D53EA228A1D5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001516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2AF22-BA29-20A6-4BC8-BCFDAFEFA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5F49D0-8DC1-E6A1-F1D7-A218D18507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3C07F7-A714-8E55-1A83-114C81D313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6677E4-11B7-F145-9895-955BDBCFA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03/03/2023</a:t>
            </a:r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C690AF-682F-FAD6-589B-BFB0F1C6C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62A8E-00D0-5873-998C-643DAB18A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F1CD-F421-B345-918C-D53EA228A1D5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36465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85807A-61D8-7F53-6BC1-92E29B4CB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BBA646-383D-0A6B-319A-DB546DEED0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0D130E-4CE7-4B1B-D357-A0664A8613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03/03/2023</a:t>
            </a:r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EBD24F-6F50-089B-779F-4F85D7CEA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93A215-77FF-F460-7A4A-1C5A513A4E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5F1CD-F421-B345-918C-D53EA228A1D5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631457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patatrack.web.cern.ch/patatrack/" TargetMode="External"/><Relationship Id="rId4" Type="http://schemas.openxmlformats.org/officeDocument/2006/relationships/hyperlink" Target="https://alpaka.readthedocs.io/en/0.5.0/usage/intro.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rontiersin.org/articles/10.3389/fdata.2020.601728/ful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93BCB25-048B-E130-D743-BD380A786B6D}"/>
              </a:ext>
            </a:extLst>
          </p:cNvPr>
          <p:cNvSpPr txBox="1"/>
          <p:nvPr/>
        </p:nvSpPr>
        <p:spPr>
          <a:xfrm>
            <a:off x="1565176" y="1507524"/>
            <a:ext cx="906164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FR" sz="3200" b="1" dirty="0"/>
              <a:t>Heterogeneous Computing for Track Reconstruction </a:t>
            </a:r>
          </a:p>
          <a:p>
            <a:pPr algn="ctr"/>
            <a:r>
              <a:rPr lang="en-FR" sz="3200" b="1" dirty="0"/>
              <a:t>in the Phase-2 CMS Silicon Tracker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AEB689-84AA-9A8A-DC52-CB1AD6DD87A0}"/>
              </a:ext>
            </a:extLst>
          </p:cNvPr>
          <p:cNvSpPr txBox="1"/>
          <p:nvPr/>
        </p:nvSpPr>
        <p:spPr>
          <a:xfrm>
            <a:off x="5411998" y="2860589"/>
            <a:ext cx="1368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D. Loukas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193C336-BDCF-CD6C-1CAF-8290C2622C37}"/>
              </a:ext>
            </a:extLst>
          </p:cNvPr>
          <p:cNvCxnSpPr>
            <a:cxnSpLocks/>
          </p:cNvCxnSpPr>
          <p:nvPr/>
        </p:nvCxnSpPr>
        <p:spPr>
          <a:xfrm>
            <a:off x="617838" y="5560541"/>
            <a:ext cx="470766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B5C75C0-27ED-9DE2-E5B7-F1BAFF9F7519}"/>
              </a:ext>
            </a:extLst>
          </p:cNvPr>
          <p:cNvSpPr txBox="1"/>
          <p:nvPr/>
        </p:nvSpPr>
        <p:spPr>
          <a:xfrm>
            <a:off x="475569" y="5696466"/>
            <a:ext cx="5106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solidFill>
                  <a:srgbClr val="0432FF"/>
                </a:solidFill>
              </a:rPr>
              <a:t>Ετερογενής:</a:t>
            </a:r>
            <a:r>
              <a:rPr lang="en-US" b="1" dirty="0">
                <a:solidFill>
                  <a:srgbClr val="0432FF"/>
                </a:solidFill>
              </a:rPr>
              <a:t> </a:t>
            </a:r>
            <a:r>
              <a:rPr lang="el-GR" b="1" dirty="0">
                <a:solidFill>
                  <a:srgbClr val="0432FF"/>
                </a:solidFill>
              </a:rPr>
              <a:t>που αποτελείται από ποικίλα στοιχεία</a:t>
            </a:r>
            <a:endParaRPr lang="en-FR" b="1" dirty="0">
              <a:solidFill>
                <a:srgbClr val="0432FF"/>
              </a:solidFill>
            </a:endParaRP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BF5A6013-9D80-6F89-1364-C48D10913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03/03/2023</a:t>
            </a:r>
            <a:endParaRPr lang="en-FR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16596C27-4042-F23E-47F0-064DCEFDF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082E8EC-776A-66C9-B50E-4A68E36EC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F1CD-F421-B345-918C-D53EA228A1D5}" type="slidenum">
              <a:rPr lang="en-FR" smtClean="0"/>
              <a:t>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63945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0B161E-7D76-FAE2-D2B3-23A225EF2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E7BC9-5FA8-3A32-158C-F0FFFB0CF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F1CD-F421-B345-918C-D53EA228A1D5}" type="slidenum">
              <a:rPr lang="en-FR" smtClean="0"/>
              <a:t>10</a:t>
            </a:fld>
            <a:endParaRPr lang="en-FR" dirty="0"/>
          </a:p>
        </p:txBody>
      </p:sp>
      <p:pic>
        <p:nvPicPr>
          <p:cNvPr id="13" name="Picture 12" descr="A picture containing logo&#10;&#10;Description automatically generated">
            <a:extLst>
              <a:ext uri="{FF2B5EF4-FFF2-40B4-BE49-F238E27FC236}">
                <a16:creationId xmlns:a16="http://schemas.microsoft.com/office/drawing/2014/main" id="{77B051F3-969D-9CC4-9C23-1190A3F778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8437" y="205088"/>
            <a:ext cx="2611335" cy="84626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21C559C-F43A-670A-91A5-AE192A33C84A}"/>
              </a:ext>
            </a:extLst>
          </p:cNvPr>
          <p:cNvSpPr txBox="1"/>
          <p:nvPr/>
        </p:nvSpPr>
        <p:spPr>
          <a:xfrm>
            <a:off x="1372934" y="366611"/>
            <a:ext cx="2665666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FR" sz="2800" b="1" dirty="0">
                <a:ln/>
                <a:solidFill>
                  <a:srgbClr val="7030A0"/>
                </a:solidFill>
              </a:rPr>
              <a:t>What is ALPAKA: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38B5E2C2-47AD-1591-78F1-899AF73906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978" y="1324106"/>
            <a:ext cx="1237503" cy="41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A465900-D2AC-E40A-E5A0-C8CEA8EF9615}"/>
              </a:ext>
            </a:extLst>
          </p:cNvPr>
          <p:cNvSpPr txBox="1"/>
          <p:nvPr/>
        </p:nvSpPr>
        <p:spPr>
          <a:xfrm>
            <a:off x="1808481" y="1324106"/>
            <a:ext cx="7047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432FF"/>
                </a:solidFill>
              </a:rPr>
              <a:t>I</a:t>
            </a:r>
            <a:r>
              <a:rPr lang="en-FR" dirty="0">
                <a:solidFill>
                  <a:srgbClr val="0432FF"/>
                </a:solidFill>
              </a:rPr>
              <a:t>s a header-only C++17 abstraction library for accelerator development</a:t>
            </a:r>
            <a:r>
              <a:rPr lang="en-FR" baseline="30000" dirty="0">
                <a:solidFill>
                  <a:srgbClr val="0432FF"/>
                </a:solidFill>
              </a:rPr>
              <a:t> *</a:t>
            </a:r>
            <a:endParaRPr lang="en-FR" dirty="0">
              <a:solidFill>
                <a:srgbClr val="0432FF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35840A0-8DD1-1907-972F-A333646497B2}"/>
              </a:ext>
            </a:extLst>
          </p:cNvPr>
          <p:cNvCxnSpPr/>
          <p:nvPr/>
        </p:nvCxnSpPr>
        <p:spPr>
          <a:xfrm>
            <a:off x="541020" y="5772150"/>
            <a:ext cx="39090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E28E004-49C6-6115-90E0-48A3E18C57BC}"/>
              </a:ext>
            </a:extLst>
          </p:cNvPr>
          <p:cNvSpPr txBox="1"/>
          <p:nvPr/>
        </p:nvSpPr>
        <p:spPr>
          <a:xfrm>
            <a:off x="570978" y="600075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*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962D5A5-A690-D1D1-CBAF-1F5EA3618533}"/>
              </a:ext>
            </a:extLst>
          </p:cNvPr>
          <p:cNvSpPr txBox="1"/>
          <p:nvPr/>
        </p:nvSpPr>
        <p:spPr>
          <a:xfrm>
            <a:off x="827437" y="6000750"/>
            <a:ext cx="37566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FR" sz="1200" dirty="0">
                <a:hlinkClick r:id="rId4"/>
              </a:rPr>
              <a:t>https://alpaka.readthedocs.io/en/0.5.0/usage/intro.html</a:t>
            </a:r>
            <a:endParaRPr lang="en-FR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C9DD605-6E71-794C-85E0-286E447223AA}"/>
              </a:ext>
            </a:extLst>
          </p:cNvPr>
          <p:cNvSpPr txBox="1"/>
          <p:nvPr/>
        </p:nvSpPr>
        <p:spPr>
          <a:xfrm>
            <a:off x="1954530" y="1828800"/>
            <a:ext cx="79059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dirty="0"/>
              <a:t>It allows to achive portability by ignoring specific unsupported leveles and </a:t>
            </a:r>
          </a:p>
          <a:p>
            <a:r>
              <a:rPr lang="en-FR" dirty="0"/>
              <a:t>      utilizing only the ones supported on a specific accelerator</a:t>
            </a:r>
          </a:p>
          <a:p>
            <a:endParaRPr lang="en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dirty="0"/>
              <a:t>Provides back-ends for CUDA, OpenMP and other methods (CPUs, GPUs, FPGAs)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DA0A9D-9634-7FE0-5B9A-1F8E223DC1C0}"/>
              </a:ext>
            </a:extLst>
          </p:cNvPr>
          <p:cNvSpPr txBox="1"/>
          <p:nvPr/>
        </p:nvSpPr>
        <p:spPr>
          <a:xfrm>
            <a:off x="541020" y="3509010"/>
            <a:ext cx="6789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GB" dirty="0">
                <a:solidFill>
                  <a:srgbClr val="FF0000"/>
                </a:solidFill>
              </a:rPr>
              <a:t>P</a:t>
            </a:r>
            <a:r>
              <a:rPr lang="en-FR" dirty="0">
                <a:solidFill>
                  <a:srgbClr val="FF0000"/>
                </a:solidFill>
              </a:rPr>
              <a:t>orting to Alpaka and integration into CMSSW is an ongoing project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F3438F-964F-B902-2DF7-8E1F938F58BB}"/>
              </a:ext>
            </a:extLst>
          </p:cNvPr>
          <p:cNvSpPr txBox="1"/>
          <p:nvPr/>
        </p:nvSpPr>
        <p:spPr>
          <a:xfrm>
            <a:off x="1074420" y="4103370"/>
            <a:ext cx="7400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FR" dirty="0"/>
              <a:t>The CMS Patatrack</a:t>
            </a:r>
            <a:r>
              <a:rPr lang="en-FR" baseline="30000" dirty="0"/>
              <a:t>**</a:t>
            </a:r>
            <a:r>
              <a:rPr lang="en-FR" dirty="0"/>
              <a:t> group is currently supporting the transition to Alpaka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155C33A-6725-FD8C-E92F-3AF0397DBF93}"/>
              </a:ext>
            </a:extLst>
          </p:cNvPr>
          <p:cNvSpPr txBox="1"/>
          <p:nvPr/>
        </p:nvSpPr>
        <p:spPr>
          <a:xfrm>
            <a:off x="541020" y="6290329"/>
            <a:ext cx="4276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FR" dirty="0"/>
              <a:t>**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75ADD4E-2E30-6669-F605-CEFE39EAE112}"/>
              </a:ext>
            </a:extLst>
          </p:cNvPr>
          <p:cNvSpPr txBox="1"/>
          <p:nvPr/>
        </p:nvSpPr>
        <p:spPr>
          <a:xfrm>
            <a:off x="803147" y="6230301"/>
            <a:ext cx="27782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FR" sz="1200" dirty="0">
                <a:hlinkClick r:id="rId5"/>
              </a:rPr>
              <a:t>https://patatrack.web.cern.ch/patatrack/</a:t>
            </a:r>
            <a:endParaRPr lang="en-FR" sz="1200" dirty="0"/>
          </a:p>
        </p:txBody>
      </p:sp>
    </p:spTree>
    <p:extLst>
      <p:ext uri="{BB962C8B-B14F-4D97-AF65-F5344CB8AC3E}">
        <p14:creationId xmlns:p14="http://schemas.microsoft.com/office/powerpoint/2010/main" val="412083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0B161E-7D76-FAE2-D2B3-23A225EF2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E7BC9-5FA8-3A32-158C-F0FFFB0CF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F1CD-F421-B345-918C-D53EA228A1D5}" type="slidenum">
              <a:rPr lang="en-FR" smtClean="0"/>
              <a:t>11</a:t>
            </a:fld>
            <a:endParaRPr lang="en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27AB39-2643-3B92-AA6B-F696C3FDC132}"/>
              </a:ext>
            </a:extLst>
          </p:cNvPr>
          <p:cNvSpPr txBox="1"/>
          <p:nvPr/>
        </p:nvSpPr>
        <p:spPr>
          <a:xfrm>
            <a:off x="3177540" y="651510"/>
            <a:ext cx="4651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400" dirty="0">
                <a:ln w="0"/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Involvement of the INPP CMS group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0FF264-374A-FB0A-40C1-F1BEBF2B7AE7}"/>
              </a:ext>
            </a:extLst>
          </p:cNvPr>
          <p:cNvSpPr txBox="1"/>
          <p:nvPr/>
        </p:nvSpPr>
        <p:spPr>
          <a:xfrm>
            <a:off x="1291590" y="1554480"/>
            <a:ext cx="924374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b="1" dirty="0">
                <a:solidFill>
                  <a:srgbClr val="0432FF"/>
                </a:solidFill>
              </a:rPr>
              <a:t>Ongoing  Process Quality Control in DIL (see talk by Aris)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FR" b="1" dirty="0">
              <a:solidFill>
                <a:srgbClr val="0432FF"/>
              </a:solidFill>
            </a:endParaRPr>
          </a:p>
          <a:p>
            <a:endParaRPr lang="en-FR" b="1" dirty="0">
              <a:solidFill>
                <a:srgbClr val="0432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dirty="0"/>
              <a:t> </a:t>
            </a:r>
            <a:r>
              <a:rPr lang="en-FR" b="1" dirty="0">
                <a:solidFill>
                  <a:srgbClr val="FF0000"/>
                </a:solidFill>
              </a:rPr>
              <a:t>Our group is assuming major responsibilities in the DTC (Detector and Trigger Concentrator)</a:t>
            </a:r>
          </a:p>
          <a:p>
            <a:r>
              <a:rPr lang="en-GB" b="1" dirty="0">
                <a:solidFill>
                  <a:srgbClr val="FF0000"/>
                </a:solidFill>
              </a:rPr>
              <a:t>     f</a:t>
            </a:r>
            <a:r>
              <a:rPr lang="en-FR" b="1" dirty="0">
                <a:solidFill>
                  <a:srgbClr val="FF0000"/>
                </a:solidFill>
              </a:rPr>
              <a:t>or the Phase-2 CMS Outer Tracker (Yiannis Kazas)</a:t>
            </a:r>
          </a:p>
          <a:p>
            <a:endParaRPr lang="en-FR" dirty="0"/>
          </a:p>
          <a:p>
            <a:endParaRPr lang="en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b="1" dirty="0">
                <a:solidFill>
                  <a:srgbClr val="0432FF"/>
                </a:solidFill>
              </a:rPr>
              <a:t>We extend our activities to the Vertex and Track reconstruction in the CMS Phase-2 Trcacker</a:t>
            </a:r>
          </a:p>
          <a:p>
            <a:r>
              <a:rPr lang="en-FR" b="1" dirty="0">
                <a:solidFill>
                  <a:srgbClr val="0432FF"/>
                </a:solidFill>
              </a:rPr>
              <a:t>      with our student Alkis Papadopoulos (the foreseen work will be part of his PhD thesis)</a:t>
            </a:r>
          </a:p>
          <a:p>
            <a:r>
              <a:rPr lang="en-FR" dirty="0"/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3224527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0B161E-7D76-FAE2-D2B3-23A225EF2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E7BC9-5FA8-3A32-158C-F0FFFB0CF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F1CD-F421-B345-918C-D53EA228A1D5}" type="slidenum">
              <a:rPr lang="en-FR" smtClean="0"/>
              <a:t>2</a:t>
            </a:fld>
            <a:endParaRPr lang="en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A6679A-672B-67D1-23A4-CB6884E31097}"/>
              </a:ext>
            </a:extLst>
          </p:cNvPr>
          <p:cNvSpPr txBox="1"/>
          <p:nvPr/>
        </p:nvSpPr>
        <p:spPr>
          <a:xfrm>
            <a:off x="1297459" y="815546"/>
            <a:ext cx="7084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dirty="0">
                <a:solidFill>
                  <a:srgbClr val="0432FF"/>
                </a:solidFill>
              </a:rPr>
              <a:t>Why Heterogeneous Computer Arcitectures are important and timely 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639BEC-31AF-7BDE-B016-C2E7ECCBD50C}"/>
              </a:ext>
            </a:extLst>
          </p:cNvPr>
          <p:cNvSpPr txBox="1"/>
          <p:nvPr/>
        </p:nvSpPr>
        <p:spPr>
          <a:xfrm>
            <a:off x="1890584" y="1184878"/>
            <a:ext cx="7644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As transistor dimensions tend to atomic scale, the Moore’s law is slowing down,</a:t>
            </a:r>
          </a:p>
          <a:p>
            <a:r>
              <a:rPr lang="en-GB" dirty="0"/>
              <a:t>t</a:t>
            </a:r>
            <a:r>
              <a:rPr lang="en-FR" dirty="0"/>
              <a:t>he cores per chip will also stop growing and so will this type of performance.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832419-9C9C-78F1-136F-E10D61A74CD9}"/>
              </a:ext>
            </a:extLst>
          </p:cNvPr>
          <p:cNvSpPr txBox="1"/>
          <p:nvPr/>
        </p:nvSpPr>
        <p:spPr>
          <a:xfrm>
            <a:off x="1297459" y="2059290"/>
            <a:ext cx="10271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b="1" dirty="0">
                <a:solidFill>
                  <a:srgbClr val="FF0000"/>
                </a:solidFill>
              </a:rPr>
              <a:t>The only known solution to further scale performance is castomized hardware for specific applications.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261D0C-49C5-E960-5718-BFE93F456CBB}"/>
              </a:ext>
            </a:extLst>
          </p:cNvPr>
          <p:cNvSpPr txBox="1"/>
          <p:nvPr/>
        </p:nvSpPr>
        <p:spPr>
          <a:xfrm>
            <a:off x="1890584" y="2472037"/>
            <a:ext cx="7208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Popular examples for accelerating performance are: GPUs, DSPs and FPGAs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DCFA75-135D-05C8-2619-21C3726CC3FE}"/>
              </a:ext>
            </a:extLst>
          </p:cNvPr>
          <p:cNvSpPr txBox="1"/>
          <p:nvPr/>
        </p:nvSpPr>
        <p:spPr>
          <a:xfrm>
            <a:off x="1458097" y="3188043"/>
            <a:ext cx="101172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b="1" dirty="0">
                <a:solidFill>
                  <a:srgbClr val="0432FF"/>
                </a:solidFill>
              </a:rPr>
              <a:t>In order to investigate the feasibility of a Heterogeneous approach in a typical</a:t>
            </a:r>
          </a:p>
          <a:p>
            <a:r>
              <a:rPr lang="en-FR" b="1" dirty="0">
                <a:solidFill>
                  <a:srgbClr val="0432FF"/>
                </a:solidFill>
              </a:rPr>
              <a:t>      High Energy Physics experiment the Patatrack group of the CMS experiment</a:t>
            </a:r>
          </a:p>
          <a:p>
            <a:r>
              <a:rPr lang="en-FR" b="1" dirty="0">
                <a:solidFill>
                  <a:srgbClr val="0432FF"/>
                </a:solidFill>
              </a:rPr>
              <a:t>      developed a novel vertex and track reconstruction within the official CMSSW software and the CUDA</a:t>
            </a:r>
          </a:p>
          <a:p>
            <a:r>
              <a:rPr lang="en-FR" b="1" dirty="0">
                <a:solidFill>
                  <a:srgbClr val="0432FF"/>
                </a:solidFill>
              </a:rPr>
              <a:t>      paralel computing platform </a:t>
            </a:r>
            <a:r>
              <a:rPr lang="en-FR" b="1" baseline="30000" dirty="0">
                <a:solidFill>
                  <a:srgbClr val="0432FF"/>
                </a:solidFill>
              </a:rPr>
              <a:t> [ref 1]</a:t>
            </a:r>
            <a:endParaRPr lang="en-FR" b="1" dirty="0">
              <a:solidFill>
                <a:srgbClr val="0432FF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F83E41E-126E-B21A-FA97-2F95F42F3603}"/>
              </a:ext>
            </a:extLst>
          </p:cNvPr>
          <p:cNvCxnSpPr/>
          <p:nvPr/>
        </p:nvCxnSpPr>
        <p:spPr>
          <a:xfrm>
            <a:off x="407773" y="5474043"/>
            <a:ext cx="4432002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79195CE-50E2-DE92-8FB6-81E6657E8EF4}"/>
              </a:ext>
            </a:extLst>
          </p:cNvPr>
          <p:cNvSpPr txBox="1"/>
          <p:nvPr/>
        </p:nvSpPr>
        <p:spPr>
          <a:xfrm>
            <a:off x="1297459" y="5596240"/>
            <a:ext cx="6645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2"/>
              </a:rPr>
              <a:t>https://www.frontiersin.org/articles/10.3389/fdata.2020.601728/full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5251B1-5B7E-B4BA-8669-D198591256BA}"/>
              </a:ext>
            </a:extLst>
          </p:cNvPr>
          <p:cNvSpPr txBox="1"/>
          <p:nvPr/>
        </p:nvSpPr>
        <p:spPr>
          <a:xfrm>
            <a:off x="407773" y="5585254"/>
            <a:ext cx="75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[ref 1]</a:t>
            </a:r>
          </a:p>
        </p:txBody>
      </p:sp>
    </p:spTree>
    <p:extLst>
      <p:ext uri="{BB962C8B-B14F-4D97-AF65-F5344CB8AC3E}">
        <p14:creationId xmlns:p14="http://schemas.microsoft.com/office/powerpoint/2010/main" val="2714621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32DC78-E9EE-1F15-6CAB-9B48107DE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03/03/2023</a:t>
            </a:r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0B161E-7D76-FAE2-D2B3-23A225EF2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E7BC9-5FA8-3A32-158C-F0FFFB0CF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F1CD-F421-B345-918C-D53EA228A1D5}" type="slidenum">
              <a:rPr lang="en-FR" smtClean="0"/>
              <a:t>3</a:t>
            </a:fld>
            <a:endParaRPr lang="en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DDA3F7-2FB1-6A5D-ABE4-C4374AD2964D}"/>
              </a:ext>
            </a:extLst>
          </p:cNvPr>
          <p:cNvSpPr txBox="1"/>
          <p:nvPr/>
        </p:nvSpPr>
        <p:spPr>
          <a:xfrm>
            <a:off x="6096000" y="449017"/>
            <a:ext cx="15714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CMSSW</a:t>
            </a:r>
            <a:r>
              <a:rPr lang="en-FR" dirty="0"/>
              <a:t> 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74BF185-7A5B-0CF6-7FD7-A4F56C73F54F}"/>
              </a:ext>
            </a:extLst>
          </p:cNvPr>
          <p:cNvSpPr/>
          <p:nvPr/>
        </p:nvSpPr>
        <p:spPr>
          <a:xfrm>
            <a:off x="1714861" y="1046122"/>
            <a:ext cx="9826350" cy="5070473"/>
          </a:xfrm>
          <a:prstGeom prst="ellipse">
            <a:avLst/>
          </a:prstGeom>
          <a:noFill/>
          <a:ln w="539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26" name="Picture 2" descr="71 Intel Processor Stock Photos, Pictures &amp; Royalty-Free Images - iStock |  Intel chip, Network, Computer">
            <a:extLst>
              <a:ext uri="{FF2B5EF4-FFF2-40B4-BE49-F238E27FC236}">
                <a16:creationId xmlns:a16="http://schemas.microsoft.com/office/drawing/2014/main" id="{DF7509B0-C861-18B8-2854-300919821A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8711" y="2000393"/>
            <a:ext cx="2390455" cy="1589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403B0C3-97D3-58D1-335A-E7226E85B0FC}"/>
              </a:ext>
            </a:extLst>
          </p:cNvPr>
          <p:cNvSpPr txBox="1"/>
          <p:nvPr/>
        </p:nvSpPr>
        <p:spPr>
          <a:xfrm>
            <a:off x="3850390" y="3805567"/>
            <a:ext cx="845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800" dirty="0"/>
              <a:t>CPU</a:t>
            </a:r>
            <a:r>
              <a:rPr lang="en-FR" dirty="0"/>
              <a:t> </a:t>
            </a:r>
          </a:p>
        </p:txBody>
      </p:sp>
      <p:pic>
        <p:nvPicPr>
          <p:cNvPr id="16" name="Picture 15" descr="A picture containing text&#10;&#10;Description automatically generated">
            <a:extLst>
              <a:ext uri="{FF2B5EF4-FFF2-40B4-BE49-F238E27FC236}">
                <a16:creationId xmlns:a16="http://schemas.microsoft.com/office/drawing/2014/main" id="{492E3778-909E-1FE0-E2E8-6E8A14A32D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4522" y="1800338"/>
            <a:ext cx="2148011" cy="206678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2B49FBE-84A7-AC5C-7813-9EE4F9E31799}"/>
              </a:ext>
            </a:extLst>
          </p:cNvPr>
          <p:cNvSpPr txBox="1"/>
          <p:nvPr/>
        </p:nvSpPr>
        <p:spPr>
          <a:xfrm>
            <a:off x="6613016" y="3867122"/>
            <a:ext cx="33710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2400" b="1" dirty="0"/>
              <a:t>NVIDIA RTX A2000 12 GB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5710FD-C48E-9B02-E3A2-706471F954A9}"/>
              </a:ext>
            </a:extLst>
          </p:cNvPr>
          <p:cNvSpPr txBox="1"/>
          <p:nvPr/>
        </p:nvSpPr>
        <p:spPr>
          <a:xfrm>
            <a:off x="7018638" y="4534930"/>
            <a:ext cx="1854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3328  CUDA cores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9D7FF6-7FF0-2DF8-776E-F91E651DAC94}"/>
              </a:ext>
            </a:extLst>
          </p:cNvPr>
          <p:cNvSpPr txBox="1"/>
          <p:nvPr/>
        </p:nvSpPr>
        <p:spPr>
          <a:xfrm>
            <a:off x="3591697" y="4328787"/>
            <a:ext cx="127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10-16 cores</a:t>
            </a:r>
          </a:p>
        </p:txBody>
      </p:sp>
    </p:spTree>
    <p:extLst>
      <p:ext uri="{BB962C8B-B14F-4D97-AF65-F5344CB8AC3E}">
        <p14:creationId xmlns:p14="http://schemas.microsoft.com/office/powerpoint/2010/main" val="1401933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32DC78-E9EE-1F15-6CAB-9B48107DE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03/03/2023</a:t>
            </a:r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0B161E-7D76-FAE2-D2B3-23A225EF2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E7BC9-5FA8-3A32-158C-F0FFFB0CF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F1CD-F421-B345-918C-D53EA228A1D5}" type="slidenum">
              <a:rPr lang="en-FR" smtClean="0"/>
              <a:t>4</a:t>
            </a:fld>
            <a:endParaRPr lang="en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D5A73C-6194-7531-C703-C47FFE93920B}"/>
              </a:ext>
            </a:extLst>
          </p:cNvPr>
          <p:cNvSpPr txBox="1"/>
          <p:nvPr/>
        </p:nvSpPr>
        <p:spPr>
          <a:xfrm>
            <a:off x="1000897" y="407773"/>
            <a:ext cx="2910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3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What is CUDA</a:t>
            </a:r>
            <a:r>
              <a:rPr lang="en-FR" dirty="0"/>
              <a:t>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678677-3170-F983-5D25-B5CBADDE5448}"/>
              </a:ext>
            </a:extLst>
          </p:cNvPr>
          <p:cNvSpPr txBox="1"/>
          <p:nvPr/>
        </p:nvSpPr>
        <p:spPr>
          <a:xfrm>
            <a:off x="838200" y="1092726"/>
            <a:ext cx="100893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sz="2000" dirty="0">
                <a:solidFill>
                  <a:srgbClr val="FF0000"/>
                </a:solidFill>
              </a:rPr>
              <a:t>The Common Unified Device Architecture (CUDA) is a parallel programming framework</a:t>
            </a:r>
          </a:p>
          <a:p>
            <a:r>
              <a:rPr lang="en-GB" sz="2000" dirty="0">
                <a:solidFill>
                  <a:srgbClr val="FF0000"/>
                </a:solidFill>
              </a:rPr>
              <a:t>       a</a:t>
            </a:r>
            <a:r>
              <a:rPr lang="en-FR" sz="2000" dirty="0">
                <a:solidFill>
                  <a:srgbClr val="FF0000"/>
                </a:solidFill>
              </a:rPr>
              <a:t>nd a parallel programming language thet extends C/C++ programa to run on NVIDIA GPUs.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E52BD5-C67F-DCF4-D849-AC213AA6D4EB}"/>
              </a:ext>
            </a:extLst>
          </p:cNvPr>
          <p:cNvSpPr txBox="1"/>
          <p:nvPr/>
        </p:nvSpPr>
        <p:spPr>
          <a:xfrm>
            <a:off x="1261136" y="1909725"/>
            <a:ext cx="9243428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How it works</a:t>
            </a:r>
            <a:r>
              <a:rPr lang="en-FR" dirty="0"/>
              <a:t>:</a:t>
            </a:r>
          </a:p>
          <a:p>
            <a:pPr marL="342900" indent="-342900">
              <a:buAutoNum type="arabicPeriod"/>
            </a:pPr>
            <a:r>
              <a:rPr lang="en-FR" dirty="0"/>
              <a:t>Allocate the host buffers </a:t>
            </a:r>
          </a:p>
          <a:p>
            <a:pPr marL="342900" indent="-342900">
              <a:buAutoNum type="arabicPeriod"/>
            </a:pPr>
            <a:r>
              <a:rPr lang="en-FR" dirty="0"/>
              <a:t>Allocate the  GPU  buffers</a:t>
            </a:r>
          </a:p>
          <a:p>
            <a:pPr marL="342900" indent="-342900">
              <a:buAutoNum type="arabicPeriod"/>
            </a:pPr>
            <a:r>
              <a:rPr lang="en-FR" dirty="0"/>
              <a:t>The CPU issues  data tranfer from the host to the GPU</a:t>
            </a:r>
          </a:p>
          <a:p>
            <a:pPr marL="342900" indent="-342900">
              <a:buAutoNum type="arabicPeriod"/>
            </a:pPr>
            <a:r>
              <a:rPr lang="en-FR" dirty="0"/>
              <a:t>The CPU issues to launch a CUDA kernel and sets the number of CUDA threds</a:t>
            </a:r>
          </a:p>
          <a:p>
            <a:pPr marL="342900" indent="-342900">
              <a:buAutoNum type="arabicPeriod"/>
            </a:pPr>
            <a:r>
              <a:rPr lang="en-FR" dirty="0"/>
              <a:t>  The CPU issues a data transfer from the GPU to the host to copy the results to the main CPU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80723C-A753-D784-541D-4693B88FC552}"/>
              </a:ext>
            </a:extLst>
          </p:cNvPr>
          <p:cNvSpPr/>
          <p:nvPr/>
        </p:nvSpPr>
        <p:spPr>
          <a:xfrm>
            <a:off x="2468588" y="4361616"/>
            <a:ext cx="2001794" cy="642551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4EBC303F-EC44-683A-68F4-37CC0B36E5CF}"/>
              </a:ext>
            </a:extLst>
          </p:cNvPr>
          <p:cNvSpPr/>
          <p:nvPr/>
        </p:nvSpPr>
        <p:spPr>
          <a:xfrm>
            <a:off x="6470824" y="4361616"/>
            <a:ext cx="2001794" cy="642551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703AB72-F3A4-90E9-122E-753A4487A040}"/>
              </a:ext>
            </a:extLst>
          </p:cNvPr>
          <p:cNvSpPr/>
          <p:nvPr/>
        </p:nvSpPr>
        <p:spPr>
          <a:xfrm>
            <a:off x="2468588" y="5470034"/>
            <a:ext cx="2001794" cy="572420"/>
          </a:xfrm>
          <a:prstGeom prst="rect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E7FAC50-EC96-C6D0-F982-BDED269F805F}"/>
              </a:ext>
            </a:extLst>
          </p:cNvPr>
          <p:cNvSpPr/>
          <p:nvPr/>
        </p:nvSpPr>
        <p:spPr>
          <a:xfrm>
            <a:off x="6470824" y="5420069"/>
            <a:ext cx="2001794" cy="572420"/>
          </a:xfrm>
          <a:prstGeom prst="rect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999FB44-AA9C-612C-703A-979F8177D4E8}"/>
              </a:ext>
            </a:extLst>
          </p:cNvPr>
          <p:cNvSpPr/>
          <p:nvPr/>
        </p:nvSpPr>
        <p:spPr>
          <a:xfrm>
            <a:off x="5263978" y="4327398"/>
            <a:ext cx="358346" cy="1715056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3" name="Up-down Arrow 22">
            <a:extLst>
              <a:ext uri="{FF2B5EF4-FFF2-40B4-BE49-F238E27FC236}">
                <a16:creationId xmlns:a16="http://schemas.microsoft.com/office/drawing/2014/main" id="{8F739A2F-3F12-C0D5-258A-3E4493EC566D}"/>
              </a:ext>
            </a:extLst>
          </p:cNvPr>
          <p:cNvSpPr/>
          <p:nvPr/>
        </p:nvSpPr>
        <p:spPr>
          <a:xfrm>
            <a:off x="3389166" y="5004167"/>
            <a:ext cx="160638" cy="465867"/>
          </a:xfrm>
          <a:prstGeom prst="upDown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4" name="Up-down Arrow 23">
            <a:extLst>
              <a:ext uri="{FF2B5EF4-FFF2-40B4-BE49-F238E27FC236}">
                <a16:creationId xmlns:a16="http://schemas.microsoft.com/office/drawing/2014/main" id="{383D83C9-A12A-BB84-7092-D7B857660E94}"/>
              </a:ext>
            </a:extLst>
          </p:cNvPr>
          <p:cNvSpPr/>
          <p:nvPr/>
        </p:nvSpPr>
        <p:spPr>
          <a:xfrm>
            <a:off x="7336498" y="4968403"/>
            <a:ext cx="160638" cy="465867"/>
          </a:xfrm>
          <a:prstGeom prst="upDown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5" name="Left-right Arrow 24">
            <a:extLst>
              <a:ext uri="{FF2B5EF4-FFF2-40B4-BE49-F238E27FC236}">
                <a16:creationId xmlns:a16="http://schemas.microsoft.com/office/drawing/2014/main" id="{679BD99B-1559-B6DD-58F6-A595EF51AB62}"/>
              </a:ext>
            </a:extLst>
          </p:cNvPr>
          <p:cNvSpPr/>
          <p:nvPr/>
        </p:nvSpPr>
        <p:spPr>
          <a:xfrm>
            <a:off x="4470382" y="4682891"/>
            <a:ext cx="793596" cy="148601"/>
          </a:xfrm>
          <a:prstGeom prst="left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6" name="Left-right Arrow 25">
            <a:extLst>
              <a:ext uri="{FF2B5EF4-FFF2-40B4-BE49-F238E27FC236}">
                <a16:creationId xmlns:a16="http://schemas.microsoft.com/office/drawing/2014/main" id="{700532F6-D4B6-65BC-E4EC-7557C594F409}"/>
              </a:ext>
            </a:extLst>
          </p:cNvPr>
          <p:cNvSpPr/>
          <p:nvPr/>
        </p:nvSpPr>
        <p:spPr>
          <a:xfrm>
            <a:off x="5685815" y="4674483"/>
            <a:ext cx="793596" cy="148601"/>
          </a:xfrm>
          <a:prstGeom prst="left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5FEE751-84C7-0CD5-458C-D0B95B27BAB3}"/>
                  </a:ext>
                </a:extLst>
              </p:cNvPr>
              <p:cNvSpPr txBox="1"/>
              <p:nvPr/>
            </p:nvSpPr>
            <p:spPr>
              <a:xfrm>
                <a:off x="2836555" y="4041186"/>
                <a:ext cx="12658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h𝑜𝑠𝑡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𝑐𝑜𝑑𝑒</m:t>
                      </m:r>
                    </m:oMath>
                  </m:oMathPara>
                </a14:m>
                <a:endParaRPr lang="en-FR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5FEE751-84C7-0CD5-458C-D0B95B27BA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555" y="4041186"/>
                <a:ext cx="1265859" cy="276999"/>
              </a:xfrm>
              <a:prstGeom prst="rect">
                <a:avLst/>
              </a:prstGeom>
              <a:blipFill>
                <a:blip r:embed="rId2"/>
                <a:stretch>
                  <a:fillRect l="-3960" r="-2970" b="-9091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A563296-F79D-26AC-B873-541DBBCE0808}"/>
                  </a:ext>
                </a:extLst>
              </p:cNvPr>
              <p:cNvSpPr txBox="1"/>
              <p:nvPr/>
            </p:nvSpPr>
            <p:spPr>
              <a:xfrm>
                <a:off x="6466736" y="4015312"/>
                <a:ext cx="207672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b="0" dirty="0"/>
                  <a:t>G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𝑐𝑜𝑑𝑒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𝑘𝑒𝑟𝑛𝑒𝑙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FR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A563296-F79D-26AC-B873-541DBBCE08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736" y="4015312"/>
                <a:ext cx="2076722" cy="276999"/>
              </a:xfrm>
              <a:prstGeom prst="rect">
                <a:avLst/>
              </a:prstGeom>
              <a:blipFill>
                <a:blip r:embed="rId3"/>
                <a:stretch>
                  <a:fillRect l="-7317" t="-27273" r="-4268" b="-54545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EB232C64-C901-136F-3E22-94040EA62614}"/>
              </a:ext>
            </a:extLst>
          </p:cNvPr>
          <p:cNvSpPr txBox="1"/>
          <p:nvPr/>
        </p:nvSpPr>
        <p:spPr>
          <a:xfrm rot="16200000">
            <a:off x="4863633" y="5062836"/>
            <a:ext cx="115903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FR" dirty="0"/>
              <a:t>Data Stream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A88F826-01E3-400F-1A78-E778AD755F5C}"/>
                  </a:ext>
                </a:extLst>
              </p:cNvPr>
              <p:cNvSpPr txBox="1"/>
              <p:nvPr/>
            </p:nvSpPr>
            <p:spPr>
              <a:xfrm>
                <a:off x="2876917" y="4505487"/>
                <a:ext cx="118513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𝐻𝑜𝑠𝑡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𝐶𝑃𝑈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FR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A88F826-01E3-400F-1A78-E778AD755F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6917" y="4505487"/>
                <a:ext cx="1185133" cy="276999"/>
              </a:xfrm>
              <a:prstGeom prst="rect">
                <a:avLst/>
              </a:prstGeom>
              <a:blipFill>
                <a:blip r:embed="rId4"/>
                <a:stretch>
                  <a:fillRect l="-4255" r="-6383" b="-34783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E936A51-D225-B4A1-9BDA-C2DCE723B3D9}"/>
                  </a:ext>
                </a:extLst>
              </p:cNvPr>
              <p:cNvSpPr txBox="1"/>
              <p:nvPr/>
            </p:nvSpPr>
            <p:spPr>
              <a:xfrm>
                <a:off x="6597545" y="4503227"/>
                <a:ext cx="147790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𝐺𝑃𝑈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𝐷𝑒𝑣𝑖𝑐𝑒</m:t>
                      </m:r>
                    </m:oMath>
                  </m:oMathPara>
                </a14:m>
                <a:endParaRPr lang="en-FR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E936A51-D225-B4A1-9BDA-C2DCE723B3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7545" y="4503227"/>
                <a:ext cx="1477905" cy="276999"/>
              </a:xfrm>
              <a:prstGeom prst="rect">
                <a:avLst/>
              </a:prstGeom>
              <a:blipFill>
                <a:blip r:embed="rId5"/>
                <a:stretch>
                  <a:fillRect l="-2564" r="-2564" b="-4348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64EA941-1CFD-E368-E912-E3C518D96983}"/>
                  </a:ext>
                </a:extLst>
              </p:cNvPr>
              <p:cNvSpPr txBox="1"/>
              <p:nvPr/>
            </p:nvSpPr>
            <p:spPr>
              <a:xfrm>
                <a:off x="2742581" y="5595353"/>
                <a:ext cx="16526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h𝑜𝑠𝑡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𝑚𝑒𝑚𝑜𝑟𝑦</m:t>
                      </m:r>
                    </m:oMath>
                  </m:oMathPara>
                </a14:m>
                <a:endParaRPr lang="en-FR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64EA941-1CFD-E368-E912-E3C518D969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2581" y="5595353"/>
                <a:ext cx="1652697" cy="276999"/>
              </a:xfrm>
              <a:prstGeom prst="rect">
                <a:avLst/>
              </a:prstGeom>
              <a:blipFill>
                <a:blip r:embed="rId6"/>
                <a:stretch>
                  <a:fillRect l="-3817" r="-2290" b="-26087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28BD5B5-0480-4C87-F6D4-52D930F5C04B}"/>
                  </a:ext>
                </a:extLst>
              </p:cNvPr>
              <p:cNvSpPr txBox="1"/>
              <p:nvPr/>
            </p:nvSpPr>
            <p:spPr>
              <a:xfrm>
                <a:off x="6597545" y="5541759"/>
                <a:ext cx="164833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𝐺𝑃𝑈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𝑚𝑒𝑚𝑜𝑟𝑦</m:t>
                      </m:r>
                    </m:oMath>
                  </m:oMathPara>
                </a14:m>
                <a:endParaRPr lang="en-FR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28BD5B5-0480-4C87-F6D4-52D930F5C0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7545" y="5541759"/>
                <a:ext cx="1648336" cy="276999"/>
              </a:xfrm>
              <a:prstGeom prst="rect">
                <a:avLst/>
              </a:prstGeom>
              <a:blipFill>
                <a:blip r:embed="rId7"/>
                <a:stretch>
                  <a:fillRect l="-2290" r="-2290" b="-26087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125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32DC78-E9EE-1F15-6CAB-9B48107DE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03/03/2023</a:t>
            </a:r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0B161E-7D76-FAE2-D2B3-23A225EF2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E7BC9-5FA8-3A32-158C-F0FFFB0CF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F1CD-F421-B345-918C-D53EA228A1D5}" type="slidenum">
              <a:rPr lang="en-FR" smtClean="0"/>
              <a:t>5</a:t>
            </a:fld>
            <a:endParaRPr lang="en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BF09FA-3C14-0F42-7309-D7801616BF05}"/>
              </a:ext>
            </a:extLst>
          </p:cNvPr>
          <p:cNvSpPr txBox="1"/>
          <p:nvPr/>
        </p:nvSpPr>
        <p:spPr>
          <a:xfrm>
            <a:off x="3334265" y="284205"/>
            <a:ext cx="4965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The Phase-2 CMS Silicon Tracker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804CC7-7D70-8054-E077-C43C9864A0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060738"/>
            <a:ext cx="10605770" cy="47365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B08A929-2962-EDA7-BC75-0AEC222EA647}"/>
              </a:ext>
            </a:extLst>
          </p:cNvPr>
          <p:cNvSpPr txBox="1"/>
          <p:nvPr/>
        </p:nvSpPr>
        <p:spPr>
          <a:xfrm>
            <a:off x="4685692" y="5797261"/>
            <a:ext cx="3003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400" i="1" dirty="0">
                <a:solidFill>
                  <a:srgbClr val="0432FF"/>
                </a:solidFill>
              </a:rPr>
              <a:t>Sketch of one quarter </a:t>
            </a:r>
          </a:p>
        </p:txBody>
      </p:sp>
    </p:spTree>
    <p:extLst>
      <p:ext uri="{BB962C8B-B14F-4D97-AF65-F5344CB8AC3E}">
        <p14:creationId xmlns:p14="http://schemas.microsoft.com/office/powerpoint/2010/main" val="3451603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32DC78-E9EE-1F15-6CAB-9B48107DE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03/03/2023</a:t>
            </a:r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0B161E-7D76-FAE2-D2B3-23A225EF2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E7BC9-5FA8-3A32-158C-F0FFFB0CF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F1CD-F421-B345-918C-D53EA228A1D5}" type="slidenum">
              <a:rPr lang="en-FR" smtClean="0"/>
              <a:t>6</a:t>
            </a:fld>
            <a:endParaRPr lang="en-FR" dirty="0"/>
          </a:p>
        </p:txBody>
      </p:sp>
      <p:pic>
        <p:nvPicPr>
          <p:cNvPr id="3074" name="Picture 2" descr="Silicon Pixels | CMS Experiment">
            <a:extLst>
              <a:ext uri="{FF2B5EF4-FFF2-40B4-BE49-F238E27FC236}">
                <a16:creationId xmlns:a16="http://schemas.microsoft.com/office/drawing/2014/main" id="{D8402A19-773A-DD64-8F7C-8C5088142C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074" y="267372"/>
            <a:ext cx="3056634" cy="176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4FB91DD6-88AA-2D07-FE4B-C5C5D23086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12" y="2866261"/>
            <a:ext cx="12150688" cy="33788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8090BA5-7FFA-ADFA-0EEF-D2FBB3931597}"/>
                  </a:ext>
                </a:extLst>
              </p:cNvPr>
              <p:cNvSpPr txBox="1"/>
              <p:nvPr/>
            </p:nvSpPr>
            <p:spPr>
              <a:xfrm>
                <a:off x="10252943" y="5945460"/>
                <a:ext cx="193905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𝑃𝑎𝑝𝑎𝑔𝑖𝑎𝑛𝑛𝑖𝑠</m:t>
                      </m:r>
                    </m:oMath>
                  </m:oMathPara>
                </a14:m>
                <a:endParaRPr lang="en-FR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8090BA5-7FFA-ADFA-0EEF-D2FBB39315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2943" y="5945460"/>
                <a:ext cx="1939057" cy="276999"/>
              </a:xfrm>
              <a:prstGeom prst="rect">
                <a:avLst/>
              </a:prstGeom>
              <a:blipFill>
                <a:blip r:embed="rId4"/>
                <a:stretch>
                  <a:fillRect l="-3896" t="-8696" r="-2597" b="-34783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Left Brace 14">
            <a:extLst>
              <a:ext uri="{FF2B5EF4-FFF2-40B4-BE49-F238E27FC236}">
                <a16:creationId xmlns:a16="http://schemas.microsoft.com/office/drawing/2014/main" id="{D944F11C-3FC4-E04F-AE60-AB977AB9C95A}"/>
              </a:ext>
            </a:extLst>
          </p:cNvPr>
          <p:cNvSpPr/>
          <p:nvPr/>
        </p:nvSpPr>
        <p:spPr>
          <a:xfrm rot="5400000">
            <a:off x="3783219" y="-1191995"/>
            <a:ext cx="424070" cy="7647058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BCA17B-D7D8-E386-CD22-AAEE772933A5}"/>
              </a:ext>
            </a:extLst>
          </p:cNvPr>
          <p:cNvSpPr txBox="1"/>
          <p:nvPr/>
        </p:nvSpPr>
        <p:spPr>
          <a:xfrm>
            <a:off x="2953718" y="2102559"/>
            <a:ext cx="2083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FR" dirty="0"/>
              <a:t>rovided by CMSSW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4261927-CB42-EA51-8CDA-5CB6A6EA2AB8}"/>
                  </a:ext>
                </a:extLst>
              </p:cNvPr>
              <p:cNvSpPr txBox="1"/>
              <p:nvPr/>
            </p:nvSpPr>
            <p:spPr>
              <a:xfrm>
                <a:off x="8178941" y="1945627"/>
                <a:ext cx="3213444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𝐶𝑎𝑙𝑚𝑎𝑛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𝐹𝑖𝑙𝑡𝑒𝑟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𝑎𝑛𝑑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𝐶𝑒𝑙𝑙𝑢𝑙𝑎𝑟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𝐴𝑢𝑡𝑜𝑚𝑎𝑡𝑎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𝑎𝑙𝑔𝑜𝑟𝑖𝑡h𝑚𝑠</m:t>
                      </m:r>
                    </m:oMath>
                  </m:oMathPara>
                </a14:m>
                <a:endParaRPr lang="en-FR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4261927-CB42-EA51-8CDA-5CB6A6EA2A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8941" y="1945627"/>
                <a:ext cx="3213444" cy="553998"/>
              </a:xfrm>
              <a:prstGeom prst="rect">
                <a:avLst/>
              </a:prstGeom>
              <a:blipFill>
                <a:blip r:embed="rId5"/>
                <a:stretch>
                  <a:fillRect l="-1575" t="-4545" r="-1575" b="-20455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Left Brace 17">
            <a:extLst>
              <a:ext uri="{FF2B5EF4-FFF2-40B4-BE49-F238E27FC236}">
                <a16:creationId xmlns:a16="http://schemas.microsoft.com/office/drawing/2014/main" id="{CD58A260-2712-4074-3897-D4018AE8FA79}"/>
              </a:ext>
            </a:extLst>
          </p:cNvPr>
          <p:cNvSpPr/>
          <p:nvPr/>
        </p:nvSpPr>
        <p:spPr>
          <a:xfrm rot="5400000">
            <a:off x="9805835" y="468996"/>
            <a:ext cx="400822" cy="4371512"/>
          </a:xfrm>
          <a:prstGeom prst="leftBrace">
            <a:avLst/>
          </a:prstGeom>
          <a:ln w="254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133240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32DC78-E9EE-1F15-6CAB-9B48107DE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03/03/2023</a:t>
            </a:r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0B161E-7D76-FAE2-D2B3-23A225EF2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E7BC9-5FA8-3A32-158C-F0FFFB0CF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F1CD-F421-B345-918C-D53EA228A1D5}" type="slidenum">
              <a:rPr lang="en-FR" smtClean="0"/>
              <a:t>7</a:t>
            </a:fld>
            <a:endParaRPr lang="en-F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F822349-21EC-027B-E88A-16B3ACBC57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0600" y="136525"/>
            <a:ext cx="3488473" cy="1776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14FD12-40A3-7458-EB65-9A7270B75A55}"/>
              </a:ext>
            </a:extLst>
          </p:cNvPr>
          <p:cNvSpPr txBox="1"/>
          <p:nvPr/>
        </p:nvSpPr>
        <p:spPr>
          <a:xfrm>
            <a:off x="2849880" y="315037"/>
            <a:ext cx="50433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Application to Phase-1 CMS Pixel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30C74C8-CFC5-93BC-71A6-08BB68748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615494" y="-167637"/>
            <a:ext cx="4846211" cy="6858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A4D0E26-F886-4B9F-2281-1695D216F4CD}"/>
              </a:ext>
            </a:extLst>
          </p:cNvPr>
          <p:cNvSpPr txBox="1"/>
          <p:nvPr/>
        </p:nvSpPr>
        <p:spPr>
          <a:xfrm>
            <a:off x="609599" y="5242560"/>
            <a:ext cx="109606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Pixel track reconstruction efficiency for simulated          events with an average of 50 superimposed pileup collisions.</a:t>
            </a:r>
          </a:p>
          <a:p>
            <a:r>
              <a:rPr lang="en-FR" dirty="0"/>
              <a:t>Comparison of Patatrack results with the CMS-2018. (from [ref 1])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D1B4766-86C9-3ED6-D633-10EF826FBA31}"/>
                  </a:ext>
                </a:extLst>
              </p:cNvPr>
              <p:cNvSpPr txBox="1"/>
              <p:nvPr/>
            </p:nvSpPr>
            <p:spPr>
              <a:xfrm>
                <a:off x="5486400" y="5288726"/>
                <a:ext cx="24692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</m:oMath>
                  </m:oMathPara>
                </a14:m>
                <a:endParaRPr lang="en-FR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D1B4766-86C9-3ED6-D633-10EF826FB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5288726"/>
                <a:ext cx="246927" cy="276999"/>
              </a:xfrm>
              <a:prstGeom prst="rect">
                <a:avLst/>
              </a:prstGeom>
              <a:blipFill>
                <a:blip r:embed="rId4"/>
                <a:stretch>
                  <a:fillRect l="-20000" r="-15000" b="-4348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3480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32DC78-E9EE-1F15-6CAB-9B48107DE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03/03/2023</a:t>
            </a:r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0B161E-7D76-FAE2-D2B3-23A225EF2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E7BC9-5FA8-3A32-158C-F0FFFB0CF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F1CD-F421-B345-918C-D53EA228A1D5}" type="slidenum">
              <a:rPr lang="en-FR" smtClean="0"/>
              <a:t>8</a:t>
            </a:fld>
            <a:endParaRPr lang="en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E18863-710B-7135-103A-CC27103DC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298" y="222078"/>
            <a:ext cx="10905372" cy="61342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7A32777-8460-20C7-3146-C5A759EDAC5C}"/>
              </a:ext>
            </a:extLst>
          </p:cNvPr>
          <p:cNvSpPr txBox="1"/>
          <p:nvPr/>
        </p:nvSpPr>
        <p:spPr>
          <a:xfrm>
            <a:off x="3459891" y="5621893"/>
            <a:ext cx="44485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400" dirty="0"/>
              <a:t>(by Adriano Di Florio: CMS 2022 Annual Review-DAQ&amp;HLT)</a:t>
            </a:r>
          </a:p>
        </p:txBody>
      </p:sp>
    </p:spTree>
    <p:extLst>
      <p:ext uri="{BB962C8B-B14F-4D97-AF65-F5344CB8AC3E}">
        <p14:creationId xmlns:p14="http://schemas.microsoft.com/office/powerpoint/2010/main" val="1267659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32DC78-E9EE-1F15-6CAB-9B48107DE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03/03/2023</a:t>
            </a:r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0B161E-7D76-FAE2-D2B3-23A225EF2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INPP 2023, Annual Meeting</a:t>
            </a:r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E7BC9-5FA8-3A32-158C-F0FFFB0CF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F1CD-F421-B345-918C-D53EA228A1D5}" type="slidenum">
              <a:rPr lang="en-FR" smtClean="0"/>
              <a:t>9</a:t>
            </a:fld>
            <a:endParaRPr lang="en-FR" dirty="0"/>
          </a:p>
        </p:txBody>
      </p:sp>
      <p:pic>
        <p:nvPicPr>
          <p:cNvPr id="1026" name="Picture 2" descr="OpenMP logo">
            <a:extLst>
              <a:ext uri="{FF2B5EF4-FFF2-40B4-BE49-F238E27FC236}">
                <a16:creationId xmlns:a16="http://schemas.microsoft.com/office/drawing/2014/main" id="{BACAD898-D99B-104A-8121-1074829E9F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0534" y="2111635"/>
            <a:ext cx="2213858" cy="71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714C164-D13D-B1AB-A951-FF0BC82C2ECD}"/>
              </a:ext>
            </a:extLst>
          </p:cNvPr>
          <p:cNvSpPr txBox="1"/>
          <p:nvPr/>
        </p:nvSpPr>
        <p:spPr>
          <a:xfrm>
            <a:off x="1701164" y="324038"/>
            <a:ext cx="773128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FR" sz="2800" b="1" dirty="0">
                <a:ln/>
                <a:solidFill>
                  <a:srgbClr val="0432FF"/>
                </a:solidFill>
              </a:rPr>
              <a:t>Heterogeneous computing with CUDA and more…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18D877-7044-91AA-644A-17D04C192B0E}"/>
              </a:ext>
            </a:extLst>
          </p:cNvPr>
          <p:cNvSpPr txBox="1"/>
          <p:nvPr/>
        </p:nvSpPr>
        <p:spPr>
          <a:xfrm>
            <a:off x="1569308" y="1248032"/>
            <a:ext cx="4873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b="1" dirty="0">
                <a:solidFill>
                  <a:srgbClr val="FF0000"/>
                </a:solidFill>
              </a:rPr>
              <a:t>Nvidia CUDA is not the only parallel platform </a:t>
            </a:r>
            <a:r>
              <a:rPr lang="en-FR" dirty="0"/>
              <a:t>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A7120F-9021-24E9-237D-22DB2957FBB6}"/>
              </a:ext>
            </a:extLst>
          </p:cNvPr>
          <p:cNvSpPr txBox="1"/>
          <p:nvPr/>
        </p:nvSpPr>
        <p:spPr>
          <a:xfrm>
            <a:off x="2038865" y="1742303"/>
            <a:ext cx="68711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FR" dirty="0"/>
              <a:t>AMD’s Heterogeneous Interface for Portability (HIP) on AMPD GPUs: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FR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FR" dirty="0"/>
              <a:t>Open Multi-Processing on multicore CPUs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1E56FB-ACAB-F543-161E-3C28418E1C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7387" y="1742303"/>
            <a:ext cx="1545166" cy="3693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589D23D-D485-36E0-0D48-AA0B1FF57F15}"/>
              </a:ext>
            </a:extLst>
          </p:cNvPr>
          <p:cNvSpPr txBox="1"/>
          <p:nvPr/>
        </p:nvSpPr>
        <p:spPr>
          <a:xfrm>
            <a:off x="1701164" y="3299254"/>
            <a:ext cx="5735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b="1" dirty="0">
                <a:solidFill>
                  <a:srgbClr val="0432FF"/>
                </a:solidFill>
              </a:rPr>
              <a:t>There are similarities and differences with each other :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93FB85-F601-3BFB-5F57-FA62297264D2}"/>
              </a:ext>
            </a:extLst>
          </p:cNvPr>
          <p:cNvSpPr txBox="1"/>
          <p:nvPr/>
        </p:nvSpPr>
        <p:spPr>
          <a:xfrm>
            <a:off x="2557849" y="3917092"/>
            <a:ext cx="496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FR" dirty="0"/>
              <a:t>Need for a framework than supports all of them</a:t>
            </a:r>
          </a:p>
        </p:txBody>
      </p:sp>
    </p:spTree>
    <p:extLst>
      <p:ext uri="{BB962C8B-B14F-4D97-AF65-F5344CB8AC3E}">
        <p14:creationId xmlns:p14="http://schemas.microsoft.com/office/powerpoint/2010/main" val="1678321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683</Words>
  <Application>Microsoft Macintosh PowerPoint</Application>
  <PresentationFormat>Widescreen</PresentationFormat>
  <Paragraphs>107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Dimitris  Loukas</dc:creator>
  <cp:lastModifiedBy>Dimitris  Loukas</cp:lastModifiedBy>
  <cp:revision>9</cp:revision>
  <dcterms:created xsi:type="dcterms:W3CDTF">2023-03-02T21:19:21Z</dcterms:created>
  <dcterms:modified xsi:type="dcterms:W3CDTF">2023-03-03T09:51:55Z</dcterms:modified>
</cp:coreProperties>
</file>