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991" r:id="rId1"/>
  </p:sldMasterIdLst>
  <p:sldIdLst>
    <p:sldId id="256" r:id="rId2"/>
    <p:sldId id="325" r:id="rId3"/>
    <p:sldId id="332" r:id="rId4"/>
    <p:sldId id="333" r:id="rId5"/>
    <p:sldId id="345" r:id="rId6"/>
    <p:sldId id="327" r:id="rId7"/>
    <p:sldId id="328" r:id="rId8"/>
    <p:sldId id="334" r:id="rId9"/>
    <p:sldId id="335" r:id="rId10"/>
    <p:sldId id="337" r:id="rId11"/>
    <p:sldId id="330" r:id="rId12"/>
    <p:sldId id="331" r:id="rId13"/>
    <p:sldId id="342" r:id="rId14"/>
    <p:sldId id="343" r:id="rId15"/>
    <p:sldId id="344" r:id="rId16"/>
    <p:sldId id="346" r:id="rId17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4" d="100"/>
          <a:sy n="74" d="100"/>
        </p:scale>
        <p:origin x="-1336" y="-840"/>
      </p:cViewPr>
      <p:guideLst>
        <p:guide orient="horz" pos="216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jpeg"/><Relationship Id="rId21" Type="http://schemas.openxmlformats.org/officeDocument/2006/relationships/image" Target="../media/image24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png"/><Relationship Id="rId25" Type="http://schemas.openxmlformats.org/officeDocument/2006/relationships/image" Target="../media/image28.jpeg"/><Relationship Id="rId2" Type="http://schemas.openxmlformats.org/officeDocument/2006/relationships/image" Target="../media/image1.jpeg"/><Relationship Id="rId16" Type="http://schemas.openxmlformats.org/officeDocument/2006/relationships/image" Target="../media/image19.png"/><Relationship Id="rId20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7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23" Type="http://schemas.openxmlformats.org/officeDocument/2006/relationships/image" Target="../media/image26.pn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1123950"/>
            <a:ext cx="6705600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l-GR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ΙΠΣΦ </a:t>
            </a:r>
            <a:r>
              <a:rPr lang="en-US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l-GR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Ετήσια Συνάντηση 2022</a:t>
            </a:r>
            <a:endParaRPr sz="4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9400" y="3486150"/>
            <a:ext cx="365506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l-GR" sz="2400" spc="-5" dirty="0" smtClean="0">
                <a:solidFill>
                  <a:srgbClr val="8A8A8A"/>
                </a:solidFill>
                <a:latin typeface="Calibri"/>
                <a:cs typeface="Calibri"/>
              </a:rPr>
              <a:t>Χρήστος Μάρκου</a:t>
            </a:r>
            <a:endParaRPr sz="3200">
              <a:latin typeface="Calibri"/>
              <a:cs typeface="Calibri"/>
            </a:endParaRPr>
          </a:p>
          <a:p>
            <a:pPr marL="3810" algn="ctr">
              <a:lnSpc>
                <a:spcPct val="100000"/>
              </a:lnSpc>
            </a:pPr>
            <a:r>
              <a:rPr lang="el-GR" sz="2000" dirty="0" smtClean="0">
                <a:solidFill>
                  <a:srgbClr val="8A8A8A"/>
                </a:solidFill>
                <a:latin typeface="Calibri"/>
                <a:cs typeface="Calibri"/>
              </a:rPr>
              <a:t>2/3/2023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21 - TextBox"/>
          <p:cNvSpPr txBox="1"/>
          <p:nvPr/>
        </p:nvSpPr>
        <p:spPr>
          <a:xfrm>
            <a:off x="1066800" y="742950"/>
            <a:ext cx="7772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r>
              <a:rPr lang="el-GR" spc="-15" dirty="0" smtClean="0">
                <a:cs typeface="Calibri"/>
              </a:rPr>
              <a:t>Προκλήσεις</a:t>
            </a:r>
          </a:p>
          <a:p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 Προσωπικό</a:t>
            </a:r>
          </a:p>
          <a:p>
            <a:pPr>
              <a:buFont typeface="Arial" pitchFamily="34" charset="0"/>
              <a:buChar char="•"/>
            </a:pPr>
            <a:endParaRPr lang="el-GR" sz="8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 Χρηματοδοτήσεις</a:t>
            </a:r>
          </a:p>
          <a:p>
            <a:pPr>
              <a:buFont typeface="Arial" pitchFamily="34" charset="0"/>
              <a:buChar char="•"/>
            </a:pPr>
            <a:endParaRPr lang="el-GR" sz="8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 Μέσο (</a:t>
            </a:r>
            <a:r>
              <a:rPr lang="el-GR" sz="1400" i="1" spc="-15" dirty="0" err="1" smtClean="0">
                <a:solidFill>
                  <a:srgbClr val="953735"/>
                </a:solidFill>
                <a:cs typeface="Calibri"/>
              </a:rPr>
              <a:t>μάκρο</a:t>
            </a: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)-</a:t>
            </a:r>
            <a:r>
              <a:rPr lang="el-GR" sz="1400" i="1" spc="-15" dirty="0" err="1" smtClean="0">
                <a:solidFill>
                  <a:srgbClr val="953735"/>
                </a:solidFill>
                <a:cs typeface="Calibri"/>
              </a:rPr>
              <a:t>πρόθεσμο</a:t>
            </a: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 ερευνητικό πρόγραμμα</a:t>
            </a:r>
          </a:p>
          <a:p>
            <a:pPr>
              <a:buFont typeface="Arial" pitchFamily="34" charset="0"/>
              <a:buChar char="•"/>
            </a:pPr>
            <a:endParaRPr lang="el-GR" sz="8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l-GR" sz="1400" i="1" dirty="0" smtClean="0">
                <a:solidFill>
                  <a:schemeClr val="accent2">
                    <a:lumMod val="75000"/>
                  </a:schemeClr>
                </a:solidFill>
              </a:rPr>
              <a:t>Εδραίωση των προαπαιτούμενων στόχων για την υλοποίηση του.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Προσωπικό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219200" y="971551"/>
            <a:ext cx="7620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sz="1400" dirty="0" smtClean="0"/>
              <a:t> 4 μόνιμες θέσεις που είναι κενές</a:t>
            </a:r>
          </a:p>
          <a:p>
            <a:pPr>
              <a:buNone/>
            </a:pPr>
            <a:r>
              <a:rPr lang="el-GR" sz="1400" dirty="0" smtClean="0"/>
              <a:t>	(2 συνταξιοδοτήσεις και 2 παραιτήσεις)</a:t>
            </a:r>
          </a:p>
          <a:p>
            <a:pPr>
              <a:buNone/>
            </a:pPr>
            <a:endParaRPr lang="el-GR" sz="1400" dirty="0" smtClean="0"/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3 συνταξιοδοτήσεις το 2023 και 2024, με άμεσο κίνδυνο την κατάρρευση συγκεκριμένων σημαντικών δραστηριοτήτων. </a:t>
            </a:r>
          </a:p>
          <a:p>
            <a:endParaRPr lang="el-GR" sz="1400" dirty="0" smtClean="0"/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l-GR" sz="1400" dirty="0" smtClean="0">
                <a:solidFill>
                  <a:schemeClr val="accent2">
                    <a:lumMod val="75000"/>
                  </a:schemeClr>
                </a:solidFill>
              </a:rPr>
              <a:t>Εμβληματικές δραστηριότητες </a:t>
            </a:r>
            <a:r>
              <a:rPr lang="el-GR" sz="1400" dirty="0" smtClean="0"/>
              <a:t>που θα υποστηρίξουν τις ανάγκες που υπάρχουν. </a:t>
            </a:r>
          </a:p>
          <a:p>
            <a:pPr>
              <a:buFont typeface="Arial" pitchFamily="34" charset="0"/>
              <a:buChar char="•"/>
            </a:pPr>
            <a:endParaRPr lang="el-GR" sz="1400" dirty="0" smtClean="0"/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Επαρκής χρηματοδότηση που θα λειτουργήσει ως μηχανισμός υποστήριξης νέων επιστημόνων.</a:t>
            </a:r>
          </a:p>
          <a:p>
            <a:pPr>
              <a:buFont typeface="Arial" pitchFamily="34" charset="0"/>
              <a:buChar char="•"/>
            </a:pPr>
            <a:endParaRPr lang="el-GR" sz="1400" dirty="0" smtClean="0"/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Υποστήριξη ακόμα μεγαλύτερου αριθμού υποψηφίων διδακτόρων.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1143000" y="895351"/>
            <a:ext cx="7620000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29845">
              <a:lnSpc>
                <a:spcPct val="80000"/>
              </a:lnSpc>
            </a:pPr>
            <a:endParaRPr lang="el-GR" dirty="0" smtClean="0">
              <a:cs typeface="Calibri"/>
            </a:endParaRPr>
          </a:p>
          <a:p>
            <a:r>
              <a:rPr lang="el-GR" sz="1400" dirty="0" smtClean="0"/>
              <a:t>Η μη-ανταγωνιστική κρατική υποστήριξη είναι </a:t>
            </a:r>
            <a:r>
              <a:rPr lang="el-GR" sz="1400" dirty="0" smtClean="0">
                <a:solidFill>
                  <a:schemeClr val="accent2">
                    <a:lumMod val="75000"/>
                  </a:schemeClr>
                </a:solidFill>
              </a:rPr>
              <a:t>και μάλλον θα παραμείνει </a:t>
            </a:r>
            <a:r>
              <a:rPr lang="el-GR" sz="1400" dirty="0" smtClean="0"/>
              <a:t>σε μηδενικά επίπεδα, τουλάχιστον για το ορατό μέλλον. Μικρές εξαιρέσεις τύπου «ΚΡΙΠΙΣ» είναι ευκαιριακές και δεν λύνουν το πρόβλημα σε βάθος χρόνου. </a:t>
            </a:r>
          </a:p>
          <a:p>
            <a:endParaRPr lang="el-GR" sz="1400" dirty="0" smtClean="0"/>
          </a:p>
          <a:p>
            <a:r>
              <a:rPr lang="el-GR" sz="1400" dirty="0" smtClean="0"/>
              <a:t>Χρειαζόμαστε αλλαγή κουλτούρας </a:t>
            </a:r>
          </a:p>
          <a:p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Horizon Europe</a:t>
            </a: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Digital Europe</a:t>
            </a: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EDF</a:t>
            </a: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Συνέργειες με ιδρύματα του εξωτερικού αλλά και του εσωτερικού </a:t>
            </a: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Φορείς και θεσμικά όργανα εκτός του Υπουργείου Ανάπτυξης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Περιφέρειες (Πελοποννήσου και ίσως άλλες)</a:t>
            </a:r>
            <a:endParaRPr lang="en-US" sz="1400" dirty="0" smtClean="0"/>
          </a:p>
        </p:txBody>
      </p:sp>
      <p:sp>
        <p:nvSpPr>
          <p:cNvPr id="14" name="13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Χρηματοδοτήσεις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Μέσο-μακροπρόθεσμο πρόγραμμα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066800" y="1123951"/>
            <a:ext cx="71628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600" dirty="0" smtClean="0">
                <a:solidFill>
                  <a:schemeClr val="accent6">
                    <a:lumMod val="75000"/>
                  </a:schemeClr>
                </a:solidFill>
              </a:rPr>
              <a:t>ΦΥΕ – Πειραματική και θεωρητική</a:t>
            </a:r>
          </a:p>
          <a:p>
            <a:endParaRPr lang="el-GR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Τι έρχεται μετά το </a:t>
            </a:r>
            <a:r>
              <a:rPr lang="en-US" sz="1400" dirty="0" smtClean="0"/>
              <a:t>LHC?</a:t>
            </a: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FCC?</a:t>
            </a: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Εστίαση σε ένα πειραματικό </a:t>
            </a:r>
            <a:r>
              <a:rPr lang="en-US" sz="1400" dirty="0" smtClean="0"/>
              <a:t>project?</a:t>
            </a: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Εστίαση στην δημιουργία εστιασμένης ομάδας στην θεωρητική φυσική?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Στρατηγικές συμμαχίες και συνέργειες μέσα και έξω από την χώρα.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Σχέσεις με το νέο Ινστιτούτο Κβαντικών τεχνολογιών και υπολογιστών?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Μέσο-μακροπρόθεσμο πρόγραμμα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066800" y="1047751"/>
            <a:ext cx="7620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600" dirty="0" smtClean="0">
                <a:solidFill>
                  <a:schemeClr val="accent6">
                    <a:lumMod val="75000"/>
                  </a:schemeClr>
                </a:solidFill>
              </a:rPr>
              <a:t>Πειραματική και θεωρητική Πυρηνική Φυσική, Εφαρμογές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endParaRPr lang="el-G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Sustainability – </a:t>
            </a:r>
            <a:r>
              <a:rPr lang="el-GR" sz="1400" dirty="0" smtClean="0"/>
              <a:t>προσωπικό και ερευνητικό πρόγραμμα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Ολοκλήρωση της πειραματικής υποδομής </a:t>
            </a:r>
            <a:r>
              <a:rPr lang="en-US" sz="1400" dirty="0" smtClean="0"/>
              <a:t>(AMS, </a:t>
            </a:r>
            <a:r>
              <a:rPr lang="el-GR" sz="1400" dirty="0" err="1" smtClean="0"/>
              <a:t>Κυκλοτρόνιο</a:t>
            </a:r>
            <a:r>
              <a:rPr lang="el-GR" sz="140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Μετασχηματισμός σε ερευνητική υποδομή με εγχώριους και διεθνείς χρήστες – </a:t>
            </a:r>
            <a:r>
              <a:rPr lang="en-US" sz="1400" dirty="0" smtClean="0">
                <a:solidFill>
                  <a:srgbClr val="FF0000"/>
                </a:solidFill>
              </a:rPr>
              <a:t>PAC</a:t>
            </a:r>
            <a:endParaRPr lang="el-GR" sz="1400" dirty="0" smtClean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US" sz="1400" dirty="0" smtClean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Εξωστρέφεια και συνεργασίες – έρευνα και εφαρμογές</a:t>
            </a:r>
          </a:p>
          <a:p>
            <a:pPr lvl="1"/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Εκμετάλλευση της μοναδικότητας των υποδομών και της τεχνογνωσίας που υπάρχει για την χρηματοδότηση των αντίστοιχων δραστηριοτήτων. 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Μέσο-μακροπρόθεσμο πρόγραμμα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066800" y="1047751"/>
            <a:ext cx="76200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600" dirty="0" err="1" smtClean="0">
                <a:solidFill>
                  <a:schemeClr val="accent6">
                    <a:lumMod val="75000"/>
                  </a:schemeClr>
                </a:solidFill>
              </a:rPr>
              <a:t>Αστροσωματιδιακή</a:t>
            </a:r>
            <a:r>
              <a:rPr lang="el-GR" sz="1600" dirty="0" smtClean="0">
                <a:solidFill>
                  <a:schemeClr val="accent6">
                    <a:lumMod val="75000"/>
                  </a:schemeClr>
                </a:solidFill>
              </a:rPr>
              <a:t> Φυσική</a:t>
            </a:r>
          </a:p>
          <a:p>
            <a:endParaRPr lang="el-GR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Συνέχιση του υπάρχοντος προγράμματος στα πλαίσια του </a:t>
            </a:r>
            <a:r>
              <a:rPr lang="en-US" sz="1400" dirty="0" smtClean="0"/>
              <a:t>KM3NeT</a:t>
            </a: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Υποστήριξη παράλληλων δραστηριοτήτων </a:t>
            </a:r>
            <a:r>
              <a:rPr lang="en-US" sz="1400" dirty="0" smtClean="0"/>
              <a:t>(ANNIE, </a:t>
            </a:r>
            <a:r>
              <a:rPr lang="el-GR" sz="1400" dirty="0" smtClean="0"/>
              <a:t>κ.α.)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Ανάπτυξη της υποδομής ακουστικής ανίχνευσης σε συνεργασία με συνεργάτες από το εξωτερικό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Ενδυνάμωση των συνεργειών που εμφανίζονται ως δυνατότητες τόσο στον τομέα του περιβάλλοντος, της γεωφυσικής, της θαλάσσιας βιολογίας κ.α.   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>
              <a:solidFill>
                <a:srgbClr val="FF0000"/>
              </a:solidFill>
            </a:endParaRP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752600" y="666750"/>
            <a:ext cx="6477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Ένα τεράστιο </a:t>
            </a:r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ΕΥΧΑΡΙΣΤΩ !</a:t>
            </a:r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στην 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Γεωργία,</a:t>
            </a:r>
          </a:p>
          <a:p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και 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τον Μανώλη!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2/3/2023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Προσωπικό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14" name="13 - Εικόνα" descr="Screenshot (51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2" y="742951"/>
            <a:ext cx="2978891" cy="1657609"/>
          </a:xfrm>
          <a:prstGeom prst="rect">
            <a:avLst/>
          </a:prstGeom>
        </p:spPr>
      </p:pic>
      <p:pic>
        <p:nvPicPr>
          <p:cNvPr id="20" name="19 - Εικόνα" descr="Screenshot (50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800101"/>
            <a:ext cx="2819400" cy="1582175"/>
          </a:xfrm>
          <a:prstGeom prst="rect">
            <a:avLst/>
          </a:prstGeom>
        </p:spPr>
      </p:pic>
      <p:graphicFrame>
        <p:nvGraphicFramePr>
          <p:cNvPr id="21" name="3 - Θέση περιεχομένου"/>
          <p:cNvGraphicFramePr>
            <a:graphicFrameLocks/>
          </p:cNvGraphicFramePr>
          <p:nvPr/>
        </p:nvGraphicFramePr>
        <p:xfrm>
          <a:off x="990600" y="2495550"/>
          <a:ext cx="7329456" cy="2011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2000"/>
                <a:gridCol w="1070364"/>
                <a:gridCol w="916182"/>
                <a:gridCol w="916182"/>
                <a:gridCol w="916182"/>
                <a:gridCol w="981690"/>
                <a:gridCol w="850674"/>
                <a:gridCol w="916182"/>
              </a:tblGrid>
              <a:tr h="58293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Researchers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Admin +</a:t>
                      </a:r>
                      <a:r>
                        <a:rPr lang="el-GR" sz="1100" dirty="0" smtClean="0"/>
                        <a:t> </a:t>
                      </a:r>
                      <a:r>
                        <a:rPr lang="en-US" sz="1100" dirty="0" smtClean="0"/>
                        <a:t>Technical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Post</a:t>
                      </a:r>
                      <a:r>
                        <a:rPr lang="en-US" sz="1100" baseline="0" dirty="0" smtClean="0"/>
                        <a:t> Docs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Non PhD contracts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PhD candidates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MSc</a:t>
                      </a:r>
                      <a:r>
                        <a:rPr lang="en-US" sz="1100" dirty="0" smtClean="0"/>
                        <a:t> +</a:t>
                      </a:r>
                      <a:r>
                        <a:rPr lang="en-US" sz="1100" baseline="0" dirty="0" smtClean="0"/>
                        <a:t> UG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Total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2018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97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26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2020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97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2021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104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2022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33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108</a:t>
                      </a:r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Χρηματοδοτήσεις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20 - Ορθογώνιο"/>
          <p:cNvSpPr/>
          <p:nvPr/>
        </p:nvSpPr>
        <p:spPr>
          <a:xfrm>
            <a:off x="1219200" y="819150"/>
            <a:ext cx="7696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/>
              <a:t>Διαχειριστικό ΙΠΣΦ</a:t>
            </a:r>
          </a:p>
          <a:p>
            <a:pPr lvl="2"/>
            <a:r>
              <a:rPr lang="el-GR" dirty="0" smtClean="0"/>
              <a:t>Έσοδα</a:t>
            </a:r>
          </a:p>
          <a:p>
            <a:pPr lvl="2">
              <a:buNone/>
            </a:pPr>
            <a:r>
              <a:rPr lang="en-US" dirty="0" smtClean="0"/>
              <a:t>	</a:t>
            </a:r>
            <a:r>
              <a:rPr lang="el-GR" dirty="0" smtClean="0"/>
              <a:t>2019    14585</a:t>
            </a:r>
          </a:p>
          <a:p>
            <a:pPr lvl="2">
              <a:buNone/>
            </a:pPr>
            <a:r>
              <a:rPr lang="el-GR" dirty="0" smtClean="0"/>
              <a:t>	2020             0</a:t>
            </a:r>
          </a:p>
          <a:p>
            <a:pPr lvl="2">
              <a:buNone/>
            </a:pPr>
            <a:r>
              <a:rPr lang="el-GR" dirty="0" smtClean="0"/>
              <a:t>              </a:t>
            </a:r>
            <a:r>
              <a:rPr lang="en-US" dirty="0" smtClean="0"/>
              <a:t>	</a:t>
            </a:r>
            <a:r>
              <a:rPr lang="el-GR" dirty="0" smtClean="0"/>
              <a:t>2021            0</a:t>
            </a:r>
          </a:p>
          <a:p>
            <a:pPr lvl="2">
              <a:buNone/>
            </a:pPr>
            <a:r>
              <a:rPr lang="el-GR" dirty="0" smtClean="0"/>
              <a:t>              </a:t>
            </a:r>
            <a:r>
              <a:rPr lang="en-US" dirty="0" smtClean="0"/>
              <a:t>	</a:t>
            </a:r>
            <a:r>
              <a:rPr lang="el-GR" dirty="0" smtClean="0"/>
              <a:t>2022            0</a:t>
            </a:r>
          </a:p>
          <a:p>
            <a:r>
              <a:rPr lang="el-GR" dirty="0" smtClean="0"/>
              <a:t>ΟΡΑΣΥ </a:t>
            </a:r>
          </a:p>
          <a:p>
            <a:pPr lvl="2"/>
            <a:r>
              <a:rPr lang="el-GR" dirty="0" smtClean="0"/>
              <a:t>282,000.00 ευρώ</a:t>
            </a:r>
          </a:p>
          <a:p>
            <a:pPr lvl="2"/>
            <a:r>
              <a:rPr lang="el-GR" dirty="0" smtClean="0"/>
              <a:t>Υπόλοιπο 9,000 ευρώ 	</a:t>
            </a:r>
          </a:p>
          <a:p>
            <a:pPr lvl="3"/>
            <a:r>
              <a:rPr lang="el-GR" dirty="0" smtClean="0"/>
              <a:t>2023 Δικτυακός Υπεύθυνος  + ελάχιστα καθημερινά έξοδα  </a:t>
            </a:r>
          </a:p>
          <a:p>
            <a:pPr lvl="3"/>
            <a:endParaRPr lang="el-GR" dirty="0" smtClean="0"/>
          </a:p>
          <a:p>
            <a:pPr lvl="2">
              <a:buNone/>
            </a:pPr>
            <a:r>
              <a:rPr lang="el-GR" dirty="0" smtClean="0">
                <a:solidFill>
                  <a:srgbClr val="C00000"/>
                </a:solidFill>
              </a:rPr>
              <a:t>2.5% παρακράτηση υπέρ του έργου υποστήριξης ΙΠΣΦ</a:t>
            </a:r>
          </a:p>
        </p:txBody>
      </p:sp>
      <p:sp>
        <p:nvSpPr>
          <p:cNvPr id="14" name="object 4"/>
          <p:cNvSpPr txBox="1">
            <a:spLocks/>
          </p:cNvSpPr>
          <p:nvPr/>
        </p:nvSpPr>
        <p:spPr>
          <a:xfrm>
            <a:off x="533400" y="4781550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ts val="12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9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Χρήστος </a:t>
            </a:r>
            <a:r>
              <a:rPr kumimoji="0" lang="el-GR" sz="900" b="0" i="0" u="none" strike="noStrike" kern="1200" cap="none" spc="-1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Μάρκου, 2/3/2023</a:t>
            </a:r>
            <a:endParaRPr kumimoji="0" lang="el-GR" sz="9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Χρηματοδοτήσεις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14" name="13 - Εικόνα" descr="Screenshot (52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821" y="819150"/>
            <a:ext cx="4336181" cy="3194772"/>
          </a:xfrm>
          <a:prstGeom prst="rect">
            <a:avLst/>
          </a:prstGeom>
        </p:spPr>
      </p:pic>
      <p:pic>
        <p:nvPicPr>
          <p:cNvPr id="20" name="3 - Θέση περιεχομένου" descr="Screenshot (53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819151"/>
            <a:ext cx="4161144" cy="3479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Εξωστρέφεια και προβολή του ΙΠΣΦ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22 - TextBox"/>
          <p:cNvSpPr txBox="1"/>
          <p:nvPr/>
        </p:nvSpPr>
        <p:spPr>
          <a:xfrm>
            <a:off x="609600" y="361951"/>
            <a:ext cx="190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Colloquia: </a:t>
            </a:r>
            <a:r>
              <a:rPr lang="el-GR" sz="1100" dirty="0" smtClean="0"/>
              <a:t>	</a:t>
            </a:r>
            <a:r>
              <a:rPr lang="en-US" sz="1100" dirty="0" smtClean="0"/>
              <a:t>6 </a:t>
            </a:r>
            <a:r>
              <a:rPr lang="el-GR" sz="1100" dirty="0" smtClean="0"/>
              <a:t>(2018)</a:t>
            </a:r>
          </a:p>
          <a:p>
            <a:r>
              <a:rPr lang="el-GR" sz="1100" dirty="0" smtClean="0"/>
              <a:t>	5 (2019)</a:t>
            </a:r>
          </a:p>
          <a:p>
            <a:r>
              <a:rPr lang="el-GR" sz="1100" dirty="0" smtClean="0"/>
              <a:t>	 2 (2020)</a:t>
            </a:r>
          </a:p>
          <a:p>
            <a:r>
              <a:rPr lang="el-GR" sz="1100" dirty="0" smtClean="0"/>
              <a:t> 	2</a:t>
            </a:r>
            <a:r>
              <a:rPr lang="en-US" sz="1100" dirty="0" smtClean="0"/>
              <a:t>1</a:t>
            </a:r>
            <a:r>
              <a:rPr lang="el-GR" sz="1100" dirty="0" smtClean="0"/>
              <a:t> (2021)</a:t>
            </a:r>
          </a:p>
          <a:p>
            <a:r>
              <a:rPr lang="el-GR" sz="1100" dirty="0" smtClean="0"/>
              <a:t>	18 (2022)</a:t>
            </a:r>
          </a:p>
          <a:p>
            <a:r>
              <a:rPr lang="el-GR" sz="1100" dirty="0" smtClean="0"/>
              <a:t>              </a:t>
            </a:r>
            <a:r>
              <a:rPr lang="en-US" sz="1100" dirty="0" smtClean="0"/>
              <a:t>	</a:t>
            </a:r>
            <a:r>
              <a:rPr lang="el-GR" sz="1100" dirty="0" smtClean="0"/>
              <a:t> </a:t>
            </a:r>
            <a:r>
              <a:rPr lang="en-US" sz="1100" dirty="0" smtClean="0"/>
              <a:t>5</a:t>
            </a:r>
            <a:r>
              <a:rPr lang="el-GR" sz="1100" dirty="0" smtClean="0"/>
              <a:t> (</a:t>
            </a:r>
            <a:r>
              <a:rPr lang="en-US" sz="1100" dirty="0" smtClean="0"/>
              <a:t>2</a:t>
            </a:r>
            <a:r>
              <a:rPr lang="el-GR" sz="1100" dirty="0" smtClean="0"/>
              <a:t>/2023)</a:t>
            </a:r>
            <a:endParaRPr lang="en-US" dirty="0"/>
          </a:p>
        </p:txBody>
      </p:sp>
      <p:grpSp>
        <p:nvGrpSpPr>
          <p:cNvPr id="47" name="46 - Ομάδα"/>
          <p:cNvGrpSpPr/>
          <p:nvPr/>
        </p:nvGrpSpPr>
        <p:grpSpPr>
          <a:xfrm>
            <a:off x="1295400" y="666750"/>
            <a:ext cx="6966604" cy="3705688"/>
            <a:chOff x="1143000" y="685799"/>
            <a:chExt cx="7804804" cy="3705688"/>
          </a:xfrm>
        </p:grpSpPr>
        <p:pic>
          <p:nvPicPr>
            <p:cNvPr id="24" name="23 - Εικόνα" descr="Colangelo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8400" y="685799"/>
              <a:ext cx="1080116" cy="810087"/>
            </a:xfrm>
            <a:prstGeom prst="rect">
              <a:avLst/>
            </a:prstGeom>
          </p:spPr>
        </p:pic>
        <p:pic>
          <p:nvPicPr>
            <p:cNvPr id="25" name="24 - Εικόνα" descr="Sarkar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95722" y="685799"/>
              <a:ext cx="1080116" cy="810087"/>
            </a:xfrm>
            <a:prstGeom prst="rect">
              <a:avLst/>
            </a:prstGeom>
          </p:spPr>
        </p:pic>
        <p:pic>
          <p:nvPicPr>
            <p:cNvPr id="26" name="25 - Εικόνα" descr="Semertzidis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53044" y="685799"/>
              <a:ext cx="1080116" cy="810087"/>
            </a:xfrm>
            <a:prstGeom prst="rect">
              <a:avLst/>
            </a:prstGeom>
          </p:spPr>
        </p:pic>
        <p:pic>
          <p:nvPicPr>
            <p:cNvPr id="27" name="26 - Εικόνα" descr="Karampagia.jpg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10366" y="688167"/>
              <a:ext cx="1080116" cy="807720"/>
            </a:xfrm>
            <a:prstGeom prst="rect">
              <a:avLst/>
            </a:prstGeom>
          </p:spPr>
        </p:pic>
        <p:pic>
          <p:nvPicPr>
            <p:cNvPr id="28" name="27 - Εικόνα" descr="Angelakis.jpg"/>
            <p:cNvPicPr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67688" y="688167"/>
              <a:ext cx="1080116" cy="807720"/>
            </a:xfrm>
            <a:prstGeom prst="rect">
              <a:avLst/>
            </a:prstGeom>
          </p:spPr>
        </p:pic>
        <p:pic>
          <p:nvPicPr>
            <p:cNvPr id="29" name="28 - Εικόνα" descr="Prassa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43000" y="1602567"/>
              <a:ext cx="1003916" cy="752937"/>
            </a:xfrm>
            <a:prstGeom prst="rect">
              <a:avLst/>
            </a:prstGeom>
          </p:spPr>
        </p:pic>
        <p:pic>
          <p:nvPicPr>
            <p:cNvPr id="30" name="29 - Εικόνα" descr="Campbell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500322" y="1602567"/>
              <a:ext cx="1003916" cy="752937"/>
            </a:xfrm>
            <a:prstGeom prst="rect">
              <a:avLst/>
            </a:prstGeom>
          </p:spPr>
        </p:pic>
        <p:pic>
          <p:nvPicPr>
            <p:cNvPr id="31" name="30 - Εικόνα" descr="Tsesmelis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857644" y="1602567"/>
              <a:ext cx="1003916" cy="752937"/>
            </a:xfrm>
            <a:prstGeom prst="rect">
              <a:avLst/>
            </a:prstGeom>
          </p:spPr>
        </p:pic>
        <p:pic>
          <p:nvPicPr>
            <p:cNvPr id="32" name="31 - Εικόνα" descr="Bernardini.jp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214966" y="1602567"/>
              <a:ext cx="1003916" cy="752937"/>
            </a:xfrm>
            <a:prstGeom prst="rect">
              <a:avLst/>
            </a:prstGeom>
          </p:spPr>
        </p:pic>
        <p:pic>
          <p:nvPicPr>
            <p:cNvPr id="33" name="32 - Εικόνα" descr="Lodovico.jpg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572288" y="1602567"/>
              <a:ext cx="1003916" cy="752937"/>
            </a:xfrm>
            <a:prstGeom prst="rect">
              <a:avLst/>
            </a:prstGeom>
          </p:spPr>
        </p:pic>
        <p:pic>
          <p:nvPicPr>
            <p:cNvPr id="34" name="33 - Εικόνα" descr="Tsoumpas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929610" y="1602567"/>
              <a:ext cx="1003916" cy="752937"/>
            </a:xfrm>
            <a:prstGeom prst="rect">
              <a:avLst/>
            </a:prstGeom>
          </p:spPr>
        </p:pic>
        <p:pic>
          <p:nvPicPr>
            <p:cNvPr id="35" name="34 - Εικόνα" descr="Drosinos.jp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43000" y="2620558"/>
              <a:ext cx="1003916" cy="752937"/>
            </a:xfrm>
            <a:prstGeom prst="rect">
              <a:avLst/>
            </a:prstGeom>
          </p:spPr>
        </p:pic>
        <p:pic>
          <p:nvPicPr>
            <p:cNvPr id="36" name="35 - Εικόνα" descr="Malek.jpg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500322" y="2620558"/>
              <a:ext cx="1003916" cy="752937"/>
            </a:xfrm>
            <a:prstGeom prst="rect">
              <a:avLst/>
            </a:prstGeom>
          </p:spPr>
        </p:pic>
        <p:pic>
          <p:nvPicPr>
            <p:cNvPr id="37" name="36 - Εικόνα" descr="Elewyck-291x300.png"/>
            <p:cNvPicPr>
              <a:picLocks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214966" y="2620558"/>
              <a:ext cx="1003916" cy="707217"/>
            </a:xfrm>
            <a:prstGeom prst="rect">
              <a:avLst/>
            </a:prstGeom>
          </p:spPr>
        </p:pic>
        <p:pic>
          <p:nvPicPr>
            <p:cNvPr id="38" name="37 - Εικόνα" descr="Sanchez.png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572288" y="2620558"/>
              <a:ext cx="1003916" cy="752937"/>
            </a:xfrm>
            <a:prstGeom prst="rect">
              <a:avLst/>
            </a:prstGeom>
          </p:spPr>
        </p:pic>
        <p:pic>
          <p:nvPicPr>
            <p:cNvPr id="39" name="38 - Εικόνα" descr="Anastasiou.jpg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7929610" y="2620558"/>
              <a:ext cx="1003916" cy="752937"/>
            </a:xfrm>
            <a:prstGeom prst="rect">
              <a:avLst/>
            </a:prstGeom>
          </p:spPr>
        </p:pic>
        <p:pic>
          <p:nvPicPr>
            <p:cNvPr id="40" name="39 - Εικόνα" descr="Sfyrla.jpg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143000" y="3638550"/>
              <a:ext cx="1003916" cy="752937"/>
            </a:xfrm>
            <a:prstGeom prst="rect">
              <a:avLst/>
            </a:prstGeom>
          </p:spPr>
        </p:pic>
        <p:pic>
          <p:nvPicPr>
            <p:cNvPr id="41" name="40 - Εικόνα" descr="Lausi.jpg"/>
            <p:cNvPicPr>
              <a:picLocks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500322" y="3638550"/>
              <a:ext cx="1003916" cy="707217"/>
            </a:xfrm>
            <a:prstGeom prst="rect">
              <a:avLst/>
            </a:prstGeom>
          </p:spPr>
        </p:pic>
        <p:pic>
          <p:nvPicPr>
            <p:cNvPr id="42" name="41 - Εικόνα" descr="Duhr.png"/>
            <p:cNvPicPr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857644" y="3638550"/>
              <a:ext cx="1003916" cy="752937"/>
            </a:xfrm>
            <a:prstGeom prst="rect">
              <a:avLst/>
            </a:prstGeom>
          </p:spPr>
        </p:pic>
        <p:pic>
          <p:nvPicPr>
            <p:cNvPr id="43" name="42 - Εικόνα" descr="Sakellariadou.png"/>
            <p:cNvPicPr>
              <a:picLocks noChangeAspect="1"/>
            </p:cNvPicPr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214966" y="3638550"/>
              <a:ext cx="1003916" cy="752937"/>
            </a:xfrm>
            <a:prstGeom prst="rect">
              <a:avLst/>
            </a:prstGeom>
          </p:spPr>
        </p:pic>
        <p:pic>
          <p:nvPicPr>
            <p:cNvPr id="44" name="43 - Εικόνα" descr="Kontos.png"/>
            <p:cNvPicPr>
              <a:picLocks/>
            </p:cNvPicPr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572288" y="3638550"/>
              <a:ext cx="1003916" cy="707217"/>
            </a:xfrm>
            <a:prstGeom prst="rect">
              <a:avLst/>
            </a:prstGeom>
          </p:spPr>
        </p:pic>
        <p:pic>
          <p:nvPicPr>
            <p:cNvPr id="45" name="44 - Εικόνα" descr="Heuer.jpg"/>
            <p:cNvPicPr>
              <a:picLocks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929610" y="3638550"/>
              <a:ext cx="1003916" cy="707217"/>
            </a:xfrm>
            <a:prstGeom prst="rect">
              <a:avLst/>
            </a:prstGeom>
          </p:spPr>
        </p:pic>
        <p:pic>
          <p:nvPicPr>
            <p:cNvPr id="46" name="45 - Εικόνα" descr="Pikrakis.jpg"/>
            <p:cNvPicPr>
              <a:picLocks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3857644" y="2620558"/>
              <a:ext cx="1003916" cy="7072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CALIBRA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685800" y="51435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latin typeface="+mj-lt"/>
              </a:rPr>
              <a:t>Ολοκληρώθηκε με τον καλύτερο δυνατό τρόπο η αναβάθμιση </a:t>
            </a:r>
          </a:p>
          <a:p>
            <a:pPr algn="ctr"/>
            <a:r>
              <a:rPr lang="el-GR" dirty="0" smtClean="0">
                <a:latin typeface="+mj-lt"/>
              </a:rPr>
              <a:t>του εργαστηρίου </a:t>
            </a:r>
            <a:r>
              <a:rPr lang="en-US" dirty="0" smtClean="0">
                <a:latin typeface="+mj-lt"/>
              </a:rPr>
              <a:t>TANDEM.</a:t>
            </a:r>
          </a:p>
        </p:txBody>
      </p:sp>
      <p:pic>
        <p:nvPicPr>
          <p:cNvPr id="20" name="19 - Εικόνα" descr="IMG-03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1276351"/>
            <a:ext cx="3017002" cy="1341205"/>
          </a:xfrm>
          <a:prstGeom prst="rect">
            <a:avLst/>
          </a:prstGeom>
        </p:spPr>
      </p:pic>
      <p:pic>
        <p:nvPicPr>
          <p:cNvPr id="21" name="3 - Θέση περιεχομένου" descr="G12_073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1276351"/>
            <a:ext cx="2103302" cy="1504947"/>
          </a:xfrm>
          <a:prstGeom prst="rect">
            <a:avLst/>
          </a:prstGeom>
        </p:spPr>
      </p:pic>
      <p:pic>
        <p:nvPicPr>
          <p:cNvPr id="22" name="21 - Εικόνα" descr="IMG-03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33600" y="2800351"/>
            <a:ext cx="3048000" cy="1434641"/>
          </a:xfrm>
          <a:prstGeom prst="rect">
            <a:avLst/>
          </a:prstGeom>
        </p:spPr>
      </p:pic>
      <p:sp>
        <p:nvSpPr>
          <p:cNvPr id="23" name="22 - TextBox"/>
          <p:cNvSpPr txBox="1"/>
          <p:nvPr/>
        </p:nvSpPr>
        <p:spPr>
          <a:xfrm>
            <a:off x="5410200" y="2876550"/>
            <a:ext cx="2743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?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0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10 - Τίτλος"/>
          <p:cNvSpPr txBox="1">
            <a:spLocks/>
          </p:cNvSpPr>
          <p:nvPr/>
        </p:nvSpPr>
        <p:spPr>
          <a:xfrm>
            <a:off x="0" y="0"/>
            <a:ext cx="9144000" cy="590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Αξιολόγηση ΙΠΣΦ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13 - Εικόνα" descr="Screenshot (5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2" y="590551"/>
            <a:ext cx="5791199" cy="377026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52400" dist="1016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10 - Τίτλος"/>
          <p:cNvSpPr txBox="1">
            <a:spLocks/>
          </p:cNvSpPr>
          <p:nvPr/>
        </p:nvSpPr>
        <p:spPr>
          <a:xfrm>
            <a:off x="0" y="0"/>
            <a:ext cx="9144000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Αξιολόγηση ΙΠΣΦ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19 - Εικόνα" descr="Screenshot (56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38151"/>
            <a:ext cx="6248400" cy="191242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52400" dist="1016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57150">
            <a:bevelT w="0" h="0"/>
          </a:sp3d>
        </p:spPr>
      </p:pic>
      <p:pic>
        <p:nvPicPr>
          <p:cNvPr id="22" name="21 - Εικόνα" descr="Screenshot (57)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2" y="2114551"/>
            <a:ext cx="6248399" cy="161723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52400" dist="1016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22 - Εικόνα" descr="Screenshot (57)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400" y="3714750"/>
            <a:ext cx="6248400" cy="7390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52400" dist="1016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10 - Τίτλος"/>
          <p:cNvSpPr txBox="1">
            <a:spLocks/>
          </p:cNvSpPr>
          <p:nvPr/>
        </p:nvSpPr>
        <p:spPr>
          <a:xfrm>
            <a:off x="0" y="0"/>
            <a:ext cx="9144000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Αξιολόγηση ΙΠΣΦ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" name="20 - Εικόνα" descr="Screenshot (62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2" y="514351"/>
            <a:ext cx="6416617" cy="22198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52400" dist="1016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23 - Εικόνα" descr="Screenshot (65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2800350"/>
            <a:ext cx="6400800" cy="1524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52400" dist="1016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2956</TotalTime>
  <Words>480</Words>
  <Application>Microsoft Office PowerPoint</Application>
  <PresentationFormat>Προβολή στην οθόνη (16:9)</PresentationFormat>
  <Paragraphs>200</Paragraphs>
  <Slides>16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17" baseType="lpstr">
      <vt:lpstr>Θέμα του Office</vt:lpstr>
      <vt:lpstr>ΙΠΣΦ  Ετήσια Συνάντηση 2022</vt:lpstr>
      <vt:lpstr> </vt:lpstr>
      <vt:lpstr> </vt:lpstr>
      <vt:lpstr> </vt:lpstr>
      <vt:lpstr> </vt:lpstr>
      <vt:lpstr> </vt:lpstr>
      <vt:lpstr> </vt:lpstr>
      <vt:lpstr>Διαφάνεια 8</vt:lpstr>
      <vt:lpstr>Διαφάνεια 9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Χρήστος Μάρκου</dc:title>
  <dc:creator>christos</dc:creator>
  <cp:lastModifiedBy>Christos Markou</cp:lastModifiedBy>
  <cp:revision>43</cp:revision>
  <dcterms:created xsi:type="dcterms:W3CDTF">2023-02-10T21:37:23Z</dcterms:created>
  <dcterms:modified xsi:type="dcterms:W3CDTF">2023-03-02T10:08:37Z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2018-12-21T00:00:00Z</vt:filetime>
  </property>
  <property fmtid="{D5CDD505-2E9C-101B-9397-08002B2CF9AE}" pid="3" name="Creator">
    <vt:lpwstr>Acrobat PDFMaker 11 for PowerPoint</vt:lpwstr>
  </property>
  <property fmtid="{D5CDD505-2E9C-101B-9397-08002B2CF9AE}" pid="4" name="LastSaved">
    <vt:filetime>2023-02-10T00:00:00Z</vt:filetime>
  </property>
</Properties>
</file>