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media/image44.jpg" ContentType="image/jpg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7" r:id="rId2"/>
    <p:sldId id="274" r:id="rId3"/>
    <p:sldId id="275" r:id="rId4"/>
    <p:sldId id="276" r:id="rId5"/>
    <p:sldId id="263" r:id="rId6"/>
    <p:sldId id="264" r:id="rId7"/>
    <p:sldId id="268" r:id="rId8"/>
    <p:sldId id="265" r:id="rId9"/>
    <p:sldId id="267" r:id="rId10"/>
    <p:sldId id="270" r:id="rId11"/>
    <p:sldId id="271" r:id="rId12"/>
    <p:sldId id="277" r:id="rId13"/>
    <p:sldId id="278" r:id="rId14"/>
    <p:sldId id="279" r:id="rId15"/>
    <p:sldId id="280" r:id="rId16"/>
    <p:sldId id="256" r:id="rId17"/>
    <p:sldId id="272" r:id="rId18"/>
    <p:sldId id="281" r:id="rId19"/>
    <p:sldId id="273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117"/>
    <p:restoredTop sz="96918"/>
  </p:normalViewPr>
  <p:slideViewPr>
    <p:cSldViewPr snapToGrid="0" snapToObjects="1">
      <p:cViewPr varScale="1">
        <p:scale>
          <a:sx n="113" d="100"/>
          <a:sy n="113" d="100"/>
        </p:scale>
        <p:origin x="664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A5F746-324A-E940-8F69-EC94EF82ABA6}" type="datetimeFigureOut">
              <a:rPr lang="en-US" smtClean="0"/>
              <a:t>2/4/22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8EFA07-20AB-AE4E-9662-31B32F785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3811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8EFA07-20AB-AE4E-9662-31B32F7855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5972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8EFA07-20AB-AE4E-9662-31B32F78558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4440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8EFA07-20AB-AE4E-9662-31B32F78558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5475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8EFA07-20AB-AE4E-9662-31B32F78558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2990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8EFA07-20AB-AE4E-9662-31B32F78558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7186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8EFA07-20AB-AE4E-9662-31B32F78558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2576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8EFA07-20AB-AE4E-9662-31B32F78558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7285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8EFA07-20AB-AE4E-9662-31B32F7855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60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8EFA07-20AB-AE4E-9662-31B32F7855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0390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8EFA07-20AB-AE4E-9662-31B32F7855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8712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8EFA07-20AB-AE4E-9662-31B32F7855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7506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8EFA07-20AB-AE4E-9662-31B32F7855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0771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8EFA07-20AB-AE4E-9662-31B32F7855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0378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8EFA07-20AB-AE4E-9662-31B32F78558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9639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8EFA07-20AB-AE4E-9662-31B32F78558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8375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C0ACAA-B056-1A42-894C-694F05ECE1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2FE3D2-D243-3B40-9C63-89C755DC2F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03029F-AC6D-7A4C-A0FF-208F933BD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5A18B-18E6-474C-A597-FE32C00E6918}" type="datetimeFigureOut">
              <a:rPr lang="en-US" smtClean="0"/>
              <a:t>2/4/22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AD4D72-120A-1547-AE07-83D55A91B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48D986-E914-6D48-A6E1-C8950ED36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C8988-ADC7-9347-B605-2A307E23F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637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12729D-1EDE-0345-B88F-E0A19F77EA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D2FEC1-5059-4C4F-A4E6-7A648E3033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BF4C16-F607-7D4D-8D92-AB1D0E791E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5A18B-18E6-474C-A597-FE32C00E6918}" type="datetimeFigureOut">
              <a:rPr lang="en-US" smtClean="0"/>
              <a:t>2/4/22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7E0885-63C0-A842-8A10-DCF723651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4318A7-E2CB-9F4A-BE00-6C4F807B8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C8988-ADC7-9347-B605-2A307E23F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235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03945D-03F5-CE42-B187-50DD5818C4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879038-A66B-3F4F-9182-EDF2C19E6D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1D62C0-B94D-5540-AB7A-8DBC0B8FC4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5A18B-18E6-474C-A597-FE32C00E6918}" type="datetimeFigureOut">
              <a:rPr lang="en-US" smtClean="0"/>
              <a:t>2/4/22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25F1E1-B04E-8C44-B437-08440B2D3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6A2C92-DEFC-EC4F-9BF3-5846A847C3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C8988-ADC7-9347-B605-2A307E23F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397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25DDDD-411A-6C46-BE25-BFB9AB51F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FB2C6E-A021-0543-A742-9133512131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0DEC5E-7CF6-2549-A6EF-CECCF0A609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5A18B-18E6-474C-A597-FE32C00E6918}" type="datetimeFigureOut">
              <a:rPr lang="en-US" smtClean="0"/>
              <a:t>2/4/22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6E3EAD-1944-7C4B-B360-6EFFC7D31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DF9D1C-3F01-1841-93DC-EDB6C4EFBB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C8988-ADC7-9347-B605-2A307E23F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25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3475BB-F539-E74C-A892-E7649FBCB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C72880-29A7-ED4B-AE0C-96740E19F6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00962C-7383-A546-97DF-AF58BBF23F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5A18B-18E6-474C-A597-FE32C00E6918}" type="datetimeFigureOut">
              <a:rPr lang="en-US" smtClean="0"/>
              <a:t>2/4/22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A42A79-4FD7-2340-9A45-14727A4303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27D6A0-4622-5245-9848-54DEA9AB0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C8988-ADC7-9347-B605-2A307E23F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704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9F52E-45BF-0547-AEBC-F76068835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B132A9-62DF-9A4E-AA14-B4B6297C9C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2683D9-07F6-6D48-BE55-B601129B71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D67F58-4DD6-A64B-BBAE-DF924C0AF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5A18B-18E6-474C-A597-FE32C00E6918}" type="datetimeFigureOut">
              <a:rPr lang="en-US" smtClean="0"/>
              <a:t>2/4/22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0131D4-6E8A-274B-8126-C41B42461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25FD56-7786-564B-B885-66089CE14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C8988-ADC7-9347-B605-2A307E23F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613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C3ADA3-6538-BE40-A85B-BE5B91C5D9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E149AF-ADAE-8B47-83D6-998C9F8E8B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58F31A-10AC-264A-868A-B33A879223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302E45-12FE-0B4D-89D9-3756E36B3B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3C2D41-84CE-4F42-8A77-9189465948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451E06D-806E-0A4E-9EBA-E1A4957F51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5A18B-18E6-474C-A597-FE32C00E6918}" type="datetimeFigureOut">
              <a:rPr lang="en-US" smtClean="0"/>
              <a:t>2/4/22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D36B769-9499-C447-9943-BD2472E5CB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8D9AAC5-7371-6941-8B64-619E294F5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C8988-ADC7-9347-B605-2A307E23F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702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83E45-3BF0-5246-9BF2-41AB8343E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286781F-D084-7049-82A5-13E45B561F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5A18B-18E6-474C-A597-FE32C00E6918}" type="datetimeFigureOut">
              <a:rPr lang="en-US" smtClean="0"/>
              <a:t>2/4/22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E460F5-ED10-5648-837D-763D95926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CAD6D6-A0CA-F84B-A95C-E0E2B3679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C8988-ADC7-9347-B605-2A307E23F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671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6F1B04D-3FE1-E047-B159-2A8A588A1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5A18B-18E6-474C-A597-FE32C00E6918}" type="datetimeFigureOut">
              <a:rPr lang="en-US" smtClean="0"/>
              <a:t>2/4/22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FC4CE9-B3A0-2F43-BBE6-E8E170290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DEA9E8-FAD8-7F40-BB44-C52A5C810E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C8988-ADC7-9347-B605-2A307E23F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268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EC2440-373C-C84C-9B7E-EE7286E3C1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0A0A7D-6768-A843-96E7-DDCCBE9021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4FAA81-07B0-A84E-96DF-B902F4FF67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BD0A32-28C6-1247-9468-682307CE47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5A18B-18E6-474C-A597-FE32C00E6918}" type="datetimeFigureOut">
              <a:rPr lang="en-US" smtClean="0"/>
              <a:t>2/4/22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E53B76-594E-C34F-9504-3FB0AD0693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0B22C2-C8B2-CB47-BF22-50020AD683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C8988-ADC7-9347-B605-2A307E23F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945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B73B13-645E-0844-9A27-88B4C3808A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0CCB83-455E-4441-81EC-839CD2B832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62F9A6-201E-AF4D-9A2B-38190C0E5D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518135-A5AD-9F4A-94FD-5C0639FE9F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5A18B-18E6-474C-A597-FE32C00E6918}" type="datetimeFigureOut">
              <a:rPr lang="en-US" smtClean="0"/>
              <a:t>2/4/22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EFC0E0-35FA-DF47-A658-89FC0616A2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60F874-BABF-1C4B-B8F3-A01DAB277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C8988-ADC7-9347-B605-2A307E23F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810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CC32F13-E880-DE4A-8707-CD4814BAC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35CD30-D7A0-3544-B091-344DB1768B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C598DC-88AB-D844-84B8-DE193E8563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25A18B-18E6-474C-A597-FE32C00E6918}" type="datetimeFigureOut">
              <a:rPr lang="en-US" smtClean="0"/>
              <a:t>2/4/22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2C6C09-8341-A643-B0CA-991F76CE6A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F67F08-A8AC-184F-AF12-0036F7C763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BC8988-ADC7-9347-B605-2A307E23F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635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1.tiff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10" Type="http://schemas.openxmlformats.org/officeDocument/2006/relationships/image" Target="../media/image12.tiff"/><Relationship Id="rId4" Type="http://schemas.openxmlformats.org/officeDocument/2006/relationships/image" Target="../media/image2.png"/><Relationship Id="rId9" Type="http://schemas.openxmlformats.org/officeDocument/2006/relationships/image" Target="../media/image11.tif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0.png"/><Relationship Id="rId3" Type="http://schemas.openxmlformats.org/officeDocument/2006/relationships/image" Target="../media/image13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g"/><Relationship Id="rId5" Type="http://schemas.openxmlformats.org/officeDocument/2006/relationships/image" Target="../media/image2.png"/><Relationship Id="rId4" Type="http://schemas.openxmlformats.org/officeDocument/2006/relationships/image" Target="../media/image1.tif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.tiff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tiff"/><Relationship Id="rId5" Type="http://schemas.openxmlformats.org/officeDocument/2006/relationships/image" Target="../media/image16.tiff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tiff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28.png"/><Relationship Id="rId7" Type="http://schemas.openxmlformats.org/officeDocument/2006/relationships/image" Target="../media/image3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11" Type="http://schemas.openxmlformats.org/officeDocument/2006/relationships/image" Target="../media/image2.png"/><Relationship Id="rId5" Type="http://schemas.openxmlformats.org/officeDocument/2006/relationships/image" Target="../media/image31.png"/><Relationship Id="rId10" Type="http://schemas.openxmlformats.org/officeDocument/2006/relationships/image" Target="../media/image1.tiff"/><Relationship Id="rId4" Type="http://schemas.openxmlformats.org/officeDocument/2006/relationships/image" Target="../media/image30.png"/><Relationship Id="rId9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g"/><Relationship Id="rId3" Type="http://schemas.openxmlformats.org/officeDocument/2006/relationships/image" Target="../media/image1.tiff"/><Relationship Id="rId7" Type="http://schemas.openxmlformats.org/officeDocument/2006/relationships/image" Target="../media/image4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.png"/><Relationship Id="rId7" Type="http://schemas.openxmlformats.org/officeDocument/2006/relationships/image" Target="../media/image25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hyperlink" Target="http://dx.doi.org/10.1016/j.physletb.2015.05.020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2.png"/><Relationship Id="rId7" Type="http://schemas.openxmlformats.org/officeDocument/2006/relationships/image" Target="../media/image35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29.png"/><Relationship Id="rId10" Type="http://schemas.openxmlformats.org/officeDocument/2006/relationships/image" Target="../media/image38.png"/><Relationship Id="rId4" Type="http://schemas.openxmlformats.org/officeDocument/2006/relationships/image" Target="../media/image3.jpg"/><Relationship Id="rId9" Type="http://schemas.openxmlformats.org/officeDocument/2006/relationships/image" Target="../media/image3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7" Type="http://schemas.openxmlformats.org/officeDocument/2006/relationships/hyperlink" Target="http://g-2.kek.jp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muon-g-2.fnal.gov/" TargetMode="External"/><Relationship Id="rId5" Type="http://schemas.openxmlformats.org/officeDocument/2006/relationships/image" Target="../media/image39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.tiff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hyperlink" Target="https://cds.cern.ch/record/2677471/files/SPSC-I-252.pdf" TargetMode="External"/><Relationship Id="rId10" Type="http://schemas.openxmlformats.org/officeDocument/2006/relationships/image" Target="../media/image10.png"/><Relationship Id="rId4" Type="http://schemas.openxmlformats.org/officeDocument/2006/relationships/image" Target="../media/image2.pn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7214F3D-A1AC-1344-AE36-6420CA4432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9456" y="210151"/>
            <a:ext cx="3990530" cy="252342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4F41C15-7DE2-FE49-A2F2-156A11BB69DF}"/>
              </a:ext>
            </a:extLst>
          </p:cNvPr>
          <p:cNvSpPr txBox="1"/>
          <p:nvPr/>
        </p:nvSpPr>
        <p:spPr>
          <a:xfrm>
            <a:off x="3589676" y="2839453"/>
            <a:ext cx="64411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Status of the  </a:t>
            </a:r>
            <a:r>
              <a:rPr lang="en-US" sz="4000" b="1" dirty="0" err="1"/>
              <a:t>MUonE</a:t>
            </a:r>
            <a:r>
              <a:rPr lang="en-US" sz="4000" b="1" dirty="0"/>
              <a:t> Project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EB901E3-3513-C246-AD85-27C38B5A3330}"/>
              </a:ext>
            </a:extLst>
          </p:cNvPr>
          <p:cNvSpPr txBox="1"/>
          <p:nvPr/>
        </p:nvSpPr>
        <p:spPr>
          <a:xfrm>
            <a:off x="4988744" y="3753853"/>
            <a:ext cx="16121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Dimitris Loukas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4F1D096-CC6D-994F-868D-13D1D9DA1A68}"/>
              </a:ext>
            </a:extLst>
          </p:cNvPr>
          <p:cNvSpPr txBox="1"/>
          <p:nvPr/>
        </p:nvSpPr>
        <p:spPr>
          <a:xfrm>
            <a:off x="756356" y="5734756"/>
            <a:ext cx="53350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Based manly on : arXiv:2201.13177v1. (by G. </a:t>
            </a:r>
            <a:r>
              <a:rPr lang="en-US" dirty="0" err="1"/>
              <a:t>Abbiendi</a:t>
            </a:r>
            <a:r>
              <a:rPr lang="en-US" dirty="0"/>
              <a:t>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4693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369D8B6-C640-7B45-B206-7B3130CDEC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01680" y="152400"/>
            <a:ext cx="1032303" cy="652780"/>
          </a:xfrm>
          <a:prstGeom prst="rect">
            <a:avLst/>
          </a:prstGeom>
        </p:spPr>
      </p:pic>
      <p:sp>
        <p:nvSpPr>
          <p:cNvPr id="4" name="object 4">
            <a:extLst>
              <a:ext uri="{FF2B5EF4-FFF2-40B4-BE49-F238E27FC236}">
                <a16:creationId xmlns:a16="http://schemas.microsoft.com/office/drawing/2014/main" id="{0A49E9C6-6C1C-C64E-BB39-9A847D004699}"/>
              </a:ext>
            </a:extLst>
          </p:cNvPr>
          <p:cNvSpPr/>
          <p:nvPr/>
        </p:nvSpPr>
        <p:spPr>
          <a:xfrm>
            <a:off x="402589" y="91084"/>
            <a:ext cx="755650" cy="87121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B0843CB-7972-0741-928E-564F0710704C}"/>
              </a:ext>
            </a:extLst>
          </p:cNvPr>
          <p:cNvSpPr txBox="1"/>
          <p:nvPr/>
        </p:nvSpPr>
        <p:spPr>
          <a:xfrm>
            <a:off x="4488499" y="295225"/>
            <a:ext cx="42675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i="1" baseline="30000" dirty="0"/>
              <a:t>The experimental setup </a:t>
            </a:r>
            <a:endParaRPr lang="en-US" sz="4800" b="1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52F46BD-BC6B-6948-AAE2-5DC5CC589E0E}"/>
                  </a:ext>
                </a:extLst>
              </p:cNvPr>
              <p:cNvSpPr txBox="1"/>
              <p:nvPr/>
            </p:nvSpPr>
            <p:spPr>
              <a:xfrm rot="16200000">
                <a:off x="-988151" y="3074388"/>
                <a:ext cx="4655057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𝑇𝑟𝑎𝑛𝑠𝑣𝑒𝑟𝑠𝑒</m:t>
                      </m:r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𝑠𝑖𝑧𝑒</m:t>
                      </m:r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10 × 10 </m:t>
                      </m:r>
                      <m:sSup>
                        <m:sSupPr>
                          <m:ctrlP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𝑐𝑚</m:t>
                          </m:r>
                        </m:e>
                        <m:sup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8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52F46BD-BC6B-6948-AAE2-5DC5CC589E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988151" y="3074388"/>
                <a:ext cx="4655057" cy="430887"/>
              </a:xfrm>
              <a:prstGeom prst="rect">
                <a:avLst/>
              </a:prstGeom>
              <a:blipFill>
                <a:blip r:embed="rId6"/>
                <a:stretch>
                  <a:fillRect l="-5714" r="-34286" b="-10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1B19E6E-D3BD-7A4F-9FCF-8DF19F9CCF7A}"/>
                  </a:ext>
                </a:extLst>
              </p:cNvPr>
              <p:cNvSpPr txBox="1"/>
              <p:nvPr/>
            </p:nvSpPr>
            <p:spPr>
              <a:xfrm>
                <a:off x="2230581" y="5734169"/>
                <a:ext cx="8079263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40 </m:t>
                      </m:r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𝑠𝑡𝑎𝑡𝑖𝑜𝑛𝑠</m:t>
                      </m:r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𝑤𝑖𝑡𝑙</m:t>
                      </m:r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60</m:t>
                      </m:r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𝑐𝑚</m:t>
                      </m:r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𝑠𝑒𝑔𝑚𝑒𝑛𝑡𝑒𝑑</m:t>
                      </m:r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𝐺𝑟𝑎𝑝h𝑖𝑡𝑒</m:t>
                      </m:r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𝑡𝑎𝑟𝑔𝑒𝑡</m:t>
                      </m:r>
                    </m:oMath>
                  </m:oMathPara>
                </a14:m>
                <a:endParaRPr lang="en-US" sz="28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1B19E6E-D3BD-7A4F-9FCF-8DF19F9CCF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0581" y="5734169"/>
                <a:ext cx="8079263" cy="430887"/>
              </a:xfrm>
              <a:prstGeom prst="rect">
                <a:avLst/>
              </a:prstGeom>
              <a:blipFill>
                <a:blip r:embed="rId7"/>
                <a:stretch>
                  <a:fillRect l="-471" t="-8824" r="-628" b="-352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CA762AF-BE76-C342-80CA-38C21FCBE62A}"/>
              </a:ext>
            </a:extLst>
          </p:cNvPr>
          <p:cNvCxnSpPr>
            <a:cxnSpLocks/>
          </p:cNvCxnSpPr>
          <p:nvPr/>
        </p:nvCxnSpPr>
        <p:spPr>
          <a:xfrm flipH="1" flipV="1">
            <a:off x="8319911" y="2393244"/>
            <a:ext cx="111572" cy="373707"/>
          </a:xfrm>
          <a:prstGeom prst="straightConnector1">
            <a:avLst/>
          </a:prstGeom>
          <a:ln w="25400">
            <a:solidFill>
              <a:srgbClr val="0432FF"/>
            </a:solidFill>
            <a:prstDash val="sysDot"/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FD852B2-B771-DA45-9267-0FFFA6B8336B}"/>
                  </a:ext>
                </a:extLst>
              </p:cNvPr>
              <p:cNvSpPr txBox="1"/>
              <p:nvPr/>
            </p:nvSpPr>
            <p:spPr>
              <a:xfrm>
                <a:off x="8135083" y="2881745"/>
                <a:ext cx="2405274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𝑂𝑇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𝑚𝑜𝑑𝑢𝑙𝑒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𝑤𝑖𝑡h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𝑡𝑤𝑜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layers of Si sensors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FD852B2-B771-DA45-9267-0FFFA6B833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35083" y="2881745"/>
                <a:ext cx="2405274" cy="553998"/>
              </a:xfrm>
              <a:prstGeom prst="rect">
                <a:avLst/>
              </a:prstGeom>
              <a:blipFill>
                <a:blip r:embed="rId8"/>
                <a:stretch>
                  <a:fillRect l="-5789" t="-2222" r="-2105" b="-2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BE9BCFAF-77EC-8843-8362-CD865684D337}"/>
              </a:ext>
            </a:extLst>
          </p:cNvPr>
          <p:cNvSpPr/>
          <p:nvPr/>
        </p:nvSpPr>
        <p:spPr>
          <a:xfrm>
            <a:off x="7908966" y="2766951"/>
            <a:ext cx="2541320" cy="668792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4B061E1-9EF3-B845-BD5D-E3B22CE1F69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32108" y="796003"/>
            <a:ext cx="7047518" cy="1756128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9E0D96F6-0569-734D-8E6A-1776DC1466CD}"/>
              </a:ext>
            </a:extLst>
          </p:cNvPr>
          <p:cNvSpPr/>
          <p:nvPr/>
        </p:nvSpPr>
        <p:spPr>
          <a:xfrm>
            <a:off x="3333022" y="2732015"/>
            <a:ext cx="34163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Helvetica" pitchFamily="2" charset="0"/>
              </a:rPr>
              <a:t>Scheme of one tracking station.</a:t>
            </a:r>
            <a:endParaRPr lang="en-US" dirty="0">
              <a:effectLst/>
              <a:latin typeface="Helvetica" pitchFamily="2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5C04975-243D-F441-B0B3-6E8403C1006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409412" y="3512772"/>
            <a:ext cx="7721600" cy="1337785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812A635B-F6A7-9F4F-83D9-DEBBA35AD43B}"/>
              </a:ext>
            </a:extLst>
          </p:cNvPr>
          <p:cNvSpPr/>
          <p:nvPr/>
        </p:nvSpPr>
        <p:spPr>
          <a:xfrm>
            <a:off x="3333022" y="476699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latin typeface="Helvetica" pitchFamily="2" charset="0"/>
              </a:rPr>
              <a:t>Layout of the </a:t>
            </a:r>
            <a:r>
              <a:rPr lang="en-US" dirty="0" err="1">
                <a:latin typeface="Helvetica" pitchFamily="2" charset="0"/>
              </a:rPr>
              <a:t>MUonE</a:t>
            </a:r>
            <a:r>
              <a:rPr lang="en-US" dirty="0">
                <a:latin typeface="Helvetica" pitchFamily="2" charset="0"/>
              </a:rPr>
              <a:t> experimental apparatus (not to scale).</a:t>
            </a:r>
            <a:endParaRPr lang="en-US" dirty="0">
              <a:effectLst/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43953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132D63-BE29-4543-8816-B0BE0F5359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176" y="974395"/>
            <a:ext cx="4508500" cy="34798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369D8B6-C640-7B45-B206-7B3130CDEC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01680" y="152400"/>
            <a:ext cx="1032303" cy="652780"/>
          </a:xfrm>
          <a:prstGeom prst="rect">
            <a:avLst/>
          </a:prstGeom>
        </p:spPr>
      </p:pic>
      <p:sp>
        <p:nvSpPr>
          <p:cNvPr id="4" name="object 4">
            <a:extLst>
              <a:ext uri="{FF2B5EF4-FFF2-40B4-BE49-F238E27FC236}">
                <a16:creationId xmlns:a16="http://schemas.microsoft.com/office/drawing/2014/main" id="{0A49E9C6-6C1C-C64E-BB39-9A847D004699}"/>
              </a:ext>
            </a:extLst>
          </p:cNvPr>
          <p:cNvSpPr/>
          <p:nvPr/>
        </p:nvSpPr>
        <p:spPr>
          <a:xfrm>
            <a:off x="402589" y="91084"/>
            <a:ext cx="755650" cy="87121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B0843CB-7972-0741-928E-564F0710704C}"/>
              </a:ext>
            </a:extLst>
          </p:cNvPr>
          <p:cNvSpPr txBox="1"/>
          <p:nvPr/>
        </p:nvSpPr>
        <p:spPr>
          <a:xfrm>
            <a:off x="4612170" y="219409"/>
            <a:ext cx="33337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i="1" baseline="30000" dirty="0"/>
              <a:t>The Silicon Tracker</a:t>
            </a:r>
            <a:endParaRPr lang="en-US" sz="4800" b="1" i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507F687-6F70-A14F-9141-F3AD383D072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8134162" y="1201877"/>
            <a:ext cx="3833746" cy="3571027"/>
          </a:xfrm>
          <a:prstGeom prst="rect">
            <a:avLst/>
          </a:prstGeom>
        </p:spPr>
      </p:pic>
      <p:pic>
        <p:nvPicPr>
          <p:cNvPr id="9" name="Immagine 6">
            <a:extLst>
              <a:ext uri="{FF2B5EF4-FFF2-40B4-BE49-F238E27FC236}">
                <a16:creationId xmlns:a16="http://schemas.microsoft.com/office/drawing/2014/main" id="{8DA44D8B-2E20-EF4B-9BB4-DEC95BE0AF2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57215"/>
          <a:stretch/>
        </p:blipFill>
        <p:spPr>
          <a:xfrm>
            <a:off x="746473" y="4466287"/>
            <a:ext cx="3865697" cy="2283066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708A1777-3193-5145-9F52-16F7946F4321}"/>
              </a:ext>
            </a:extLst>
          </p:cNvPr>
          <p:cNvSpPr/>
          <p:nvPr/>
        </p:nvSpPr>
        <p:spPr>
          <a:xfrm>
            <a:off x="3037963" y="2888166"/>
            <a:ext cx="162437" cy="223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7EF8C8A-525F-494F-B470-629DE316E221}"/>
              </a:ext>
            </a:extLst>
          </p:cNvPr>
          <p:cNvCxnSpPr/>
          <p:nvPr/>
        </p:nvCxnSpPr>
        <p:spPr>
          <a:xfrm flipV="1">
            <a:off x="3119181" y="1070517"/>
            <a:ext cx="5146340" cy="1817649"/>
          </a:xfrm>
          <a:prstGeom prst="straightConnector1">
            <a:avLst/>
          </a:prstGeom>
          <a:ln w="28575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953BF25-5347-BF47-948C-DFA27B7D3C55}"/>
              </a:ext>
            </a:extLst>
          </p:cNvPr>
          <p:cNvCxnSpPr>
            <a:cxnSpLocks/>
          </p:cNvCxnSpPr>
          <p:nvPr/>
        </p:nvCxnSpPr>
        <p:spPr>
          <a:xfrm>
            <a:off x="3200400" y="3111190"/>
            <a:ext cx="4951708" cy="1667264"/>
          </a:xfrm>
          <a:prstGeom prst="straightConnector1">
            <a:avLst/>
          </a:prstGeom>
          <a:ln w="28575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B6F734FC-A994-A941-997C-CE256D76F05B}"/>
              </a:ext>
            </a:extLst>
          </p:cNvPr>
          <p:cNvSpPr/>
          <p:nvPr/>
        </p:nvSpPr>
        <p:spPr>
          <a:xfrm>
            <a:off x="7873139" y="599948"/>
            <a:ext cx="4318861" cy="483995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A385DE9-D24B-B640-8503-20B60310FDB4}"/>
              </a:ext>
            </a:extLst>
          </p:cNvPr>
          <p:cNvCxnSpPr/>
          <p:nvPr/>
        </p:nvCxnSpPr>
        <p:spPr>
          <a:xfrm>
            <a:off x="8265521" y="2293749"/>
            <a:ext cx="0" cy="414500"/>
          </a:xfrm>
          <a:prstGeom prst="straightConnector1">
            <a:avLst/>
          </a:prstGeom>
          <a:ln w="412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0E743096-635E-964D-B6CA-56B8558059C7}"/>
              </a:ext>
            </a:extLst>
          </p:cNvPr>
          <p:cNvSpPr txBox="1"/>
          <p:nvPr/>
        </p:nvSpPr>
        <p:spPr>
          <a:xfrm>
            <a:off x="5676254" y="2138766"/>
            <a:ext cx="1409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90 </a:t>
            </a:r>
            <a:r>
              <a:rPr lang="el-GR" dirty="0"/>
              <a:t>μ</a:t>
            </a:r>
            <a:r>
              <a:rPr lang="en-US" dirty="0"/>
              <a:t>m pitch  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D4D7745-4582-E84D-ABCB-F07E35FF3939}"/>
              </a:ext>
            </a:extLst>
          </p:cNvPr>
          <p:cNvCxnSpPr>
            <a:cxnSpLocks/>
          </p:cNvCxnSpPr>
          <p:nvPr/>
        </p:nvCxnSpPr>
        <p:spPr>
          <a:xfrm>
            <a:off x="6837224" y="2323432"/>
            <a:ext cx="1314884" cy="1775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F53A551F-3C17-174C-BB05-3305CA8F71AC}"/>
                  </a:ext>
                </a:extLst>
              </p:cNvPr>
              <p:cNvSpPr txBox="1"/>
              <p:nvPr/>
            </p:nvSpPr>
            <p:spPr>
              <a:xfrm>
                <a:off x="7383883" y="5008825"/>
                <a:ext cx="3832781" cy="11262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𝑖𝑛h𝑒𝑟𝑒𝑛𝑡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𝑟𝑒𝑠𝑜𝑙𝑢𝑡𝑖𝑜𝑛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: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90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</m:e>
                          </m:rad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=26</m:t>
                      </m:r>
                      <m:r>
                        <a:rPr lang="el-GR" b="0" i="1" smtClean="0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Tracker resolution</a:t>
                </a:r>
                <a:r>
                  <a:rPr lang="el-GR" dirty="0"/>
                  <a:t> σ</a:t>
                </a:r>
                <a14:m>
                  <m:oMath xmlns:m="http://schemas.openxmlformats.org/officeDocument/2006/math">
                    <m: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r>
                      <a:rPr lang="el-G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</m:t>
                    </m:r>
                    <m:r>
                      <a:rPr lang="el-G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endParaRPr lang="en-US" b="0" dirty="0">
                  <a:ea typeface="Cambria Math" panose="02040503050406030204" pitchFamily="18" charset="0"/>
                </a:endParaRPr>
              </a:p>
              <a:p>
                <a:r>
                  <a:rPr lang="en-US" dirty="0"/>
                  <a:t>angle resolution over 1m: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0.01 </m:t>
                    </m:r>
                    <m:r>
                      <a:rPr lang="el-G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𝑟𝑎𝑑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F53A551F-3C17-174C-BB05-3305CA8F71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3883" y="5008825"/>
                <a:ext cx="3832781" cy="1126270"/>
              </a:xfrm>
              <a:prstGeom prst="rect">
                <a:avLst/>
              </a:prstGeom>
              <a:blipFill>
                <a:blip r:embed="rId8"/>
                <a:stretch>
                  <a:fillRect l="-3300" t="-1111"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022098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369D8B6-C640-7B45-B206-7B3130CDEC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01680" y="152400"/>
            <a:ext cx="1032303" cy="652780"/>
          </a:xfrm>
          <a:prstGeom prst="rect">
            <a:avLst/>
          </a:prstGeom>
        </p:spPr>
      </p:pic>
      <p:sp>
        <p:nvSpPr>
          <p:cNvPr id="4" name="object 4">
            <a:extLst>
              <a:ext uri="{FF2B5EF4-FFF2-40B4-BE49-F238E27FC236}">
                <a16:creationId xmlns:a16="http://schemas.microsoft.com/office/drawing/2014/main" id="{0A49E9C6-6C1C-C64E-BB39-9A847D004699}"/>
              </a:ext>
            </a:extLst>
          </p:cNvPr>
          <p:cNvSpPr/>
          <p:nvPr/>
        </p:nvSpPr>
        <p:spPr>
          <a:xfrm>
            <a:off x="402589" y="91084"/>
            <a:ext cx="755650" cy="87121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B0843CB-7972-0741-928E-564F0710704C}"/>
              </a:ext>
            </a:extLst>
          </p:cNvPr>
          <p:cNvSpPr txBox="1"/>
          <p:nvPr/>
        </p:nvSpPr>
        <p:spPr>
          <a:xfrm>
            <a:off x="4612170" y="219409"/>
            <a:ext cx="38994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i="1" baseline="30000" dirty="0"/>
              <a:t>Detector optimization</a:t>
            </a:r>
            <a:endParaRPr lang="en-US" sz="4800" b="1" i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E7F6B4F-7061-9E4D-9303-FE7524174F82}"/>
              </a:ext>
            </a:extLst>
          </p:cNvPr>
          <p:cNvSpPr txBox="1"/>
          <p:nvPr/>
        </p:nvSpPr>
        <p:spPr>
          <a:xfrm>
            <a:off x="1806222" y="1298222"/>
            <a:ext cx="7561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432FF"/>
                </a:solidFill>
              </a:rPr>
              <a:t>The hit intrinsic resolution of the tracking detector is particularly important</a:t>
            </a:r>
            <a:r>
              <a:rPr lang="en-US" dirty="0"/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DACDE38-F509-F94C-B3BF-5EEC079585C7}"/>
              </a:ext>
            </a:extLst>
          </p:cNvPr>
          <p:cNvSpPr txBox="1"/>
          <p:nvPr/>
        </p:nvSpPr>
        <p:spPr>
          <a:xfrm>
            <a:off x="1669729" y="1915370"/>
            <a:ext cx="97842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GEANT simulation: In both cases the reconstructed events include both the signal (elastic scattering</a:t>
            </a:r>
          </a:p>
          <a:p>
            <a:r>
              <a:rPr lang="en-US" dirty="0">
                <a:solidFill>
                  <a:srgbClr val="FF0000"/>
                </a:solidFill>
              </a:rPr>
              <a:t>events) and background events from </a:t>
            </a:r>
            <a:r>
              <a:rPr lang="en-US" dirty="0" err="1">
                <a:solidFill>
                  <a:srgbClr val="FF0000"/>
                </a:solidFill>
              </a:rPr>
              <a:t>e+e</a:t>
            </a:r>
            <a:r>
              <a:rPr lang="en-US" baseline="30000" dirty="0">
                <a:solidFill>
                  <a:srgbClr val="FF0000"/>
                </a:solidFill>
              </a:rPr>
              <a:t>-</a:t>
            </a:r>
            <a:r>
              <a:rPr lang="en-US" dirty="0">
                <a:solidFill>
                  <a:srgbClr val="FF0000"/>
                </a:solidFill>
              </a:rPr>
              <a:t> pair production, which can mimic elastic</a:t>
            </a:r>
          </a:p>
          <a:p>
            <a:r>
              <a:rPr lang="en-US" dirty="0">
                <a:solidFill>
                  <a:srgbClr val="FF0000"/>
                </a:solidFill>
              </a:rPr>
              <a:t>events when one electron goes undetected.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74886CF-3B42-9148-8076-1A84B6B61F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2911" y="3086516"/>
            <a:ext cx="5537200" cy="28448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F5D50E6-2AD3-CD4B-B06E-F6D0E478993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44383" y="3201811"/>
            <a:ext cx="5689600" cy="28702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3171C14-66DB-214F-B167-857104ED69B5}"/>
                  </a:ext>
                </a:extLst>
              </p:cNvPr>
              <p:cNvSpPr txBox="1"/>
              <p:nvPr/>
            </p:nvSpPr>
            <p:spPr>
              <a:xfrm>
                <a:off x="2934829" y="3948890"/>
                <a:ext cx="81111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b="0" i="1" smtClean="0"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~7</m:t>
                      </m:r>
                      <m: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3171C14-66DB-214F-B167-857104ED69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4829" y="3948890"/>
                <a:ext cx="811119" cy="276999"/>
              </a:xfrm>
              <a:prstGeom prst="rect">
                <a:avLst/>
              </a:prstGeom>
              <a:blipFill>
                <a:blip r:embed="rId7"/>
                <a:stretch>
                  <a:fillRect l="-3077" r="-3077" b="-304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C631D4C-121F-3348-9A1B-3D5D75A55213}"/>
                  </a:ext>
                </a:extLst>
              </p:cNvPr>
              <p:cNvSpPr txBox="1"/>
              <p:nvPr/>
            </p:nvSpPr>
            <p:spPr>
              <a:xfrm>
                <a:off x="8682501" y="3948889"/>
                <a:ext cx="147155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b="0" i="1" smtClean="0"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~35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40</m:t>
                      </m:r>
                      <m: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C631D4C-121F-3348-9A1B-3D5D75A552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82501" y="3948889"/>
                <a:ext cx="1471557" cy="276999"/>
              </a:xfrm>
              <a:prstGeom prst="rect">
                <a:avLst/>
              </a:prstGeom>
              <a:blipFill>
                <a:blip r:embed="rId8"/>
                <a:stretch>
                  <a:fillRect l="-1724" r="-862" b="-304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66039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369D8B6-C640-7B45-B206-7B3130CDEC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01680" y="152400"/>
            <a:ext cx="1032303" cy="652780"/>
          </a:xfrm>
          <a:prstGeom prst="rect">
            <a:avLst/>
          </a:prstGeom>
        </p:spPr>
      </p:pic>
      <p:sp>
        <p:nvSpPr>
          <p:cNvPr id="4" name="object 4">
            <a:extLst>
              <a:ext uri="{FF2B5EF4-FFF2-40B4-BE49-F238E27FC236}">
                <a16:creationId xmlns:a16="http://schemas.microsoft.com/office/drawing/2014/main" id="{0A49E9C6-6C1C-C64E-BB39-9A847D004699}"/>
              </a:ext>
            </a:extLst>
          </p:cNvPr>
          <p:cNvSpPr/>
          <p:nvPr/>
        </p:nvSpPr>
        <p:spPr>
          <a:xfrm>
            <a:off x="402589" y="91084"/>
            <a:ext cx="755650" cy="87121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B0843CB-7972-0741-928E-564F0710704C}"/>
              </a:ext>
            </a:extLst>
          </p:cNvPr>
          <p:cNvSpPr txBox="1"/>
          <p:nvPr/>
        </p:nvSpPr>
        <p:spPr>
          <a:xfrm>
            <a:off x="4612170" y="219409"/>
            <a:ext cx="16157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i="1" baseline="30000" dirty="0"/>
              <a:t>Test Run</a:t>
            </a:r>
            <a:endParaRPr lang="en-US" sz="4800" b="1" i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F6A304-EEF0-9049-BDCB-6800A0DC645B}"/>
              </a:ext>
            </a:extLst>
          </p:cNvPr>
          <p:cNvSpPr txBox="1"/>
          <p:nvPr/>
        </p:nvSpPr>
        <p:spPr>
          <a:xfrm>
            <a:off x="1715912" y="1241777"/>
            <a:ext cx="837434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 first important milestone is a three-week Test Run at the CERN M2 beam line, with</a:t>
            </a:r>
          </a:p>
          <a:p>
            <a:r>
              <a:rPr lang="en-US" dirty="0">
                <a:solidFill>
                  <a:srgbClr val="FF0000"/>
                </a:solidFill>
              </a:rPr>
              <a:t>full intensity muon beam. The </a:t>
            </a:r>
            <a:r>
              <a:rPr lang="en-US" dirty="0" err="1">
                <a:solidFill>
                  <a:srgbClr val="FF0000"/>
                </a:solidFill>
              </a:rPr>
              <a:t>MUonE</a:t>
            </a:r>
            <a:r>
              <a:rPr lang="en-US" dirty="0">
                <a:solidFill>
                  <a:srgbClr val="FF0000"/>
                </a:solidFill>
              </a:rPr>
              <a:t> setup will consist of</a:t>
            </a:r>
          </a:p>
          <a:p>
            <a:r>
              <a:rPr lang="en-US" dirty="0">
                <a:solidFill>
                  <a:srgbClr val="FF0000"/>
                </a:solidFill>
              </a:rPr>
              <a:t>two tracking stations followed by the ECAL, with an additional station (without target)</a:t>
            </a:r>
          </a:p>
          <a:p>
            <a:r>
              <a:rPr lang="en-US" dirty="0">
                <a:solidFill>
                  <a:srgbClr val="FF0000"/>
                </a:solidFill>
              </a:rPr>
              <a:t>upstream to track the incoming muons . Initially the Test Run was allocated in fall</a:t>
            </a:r>
          </a:p>
          <a:p>
            <a:r>
              <a:rPr lang="en-US" dirty="0">
                <a:solidFill>
                  <a:srgbClr val="FF0000"/>
                </a:solidFill>
              </a:rPr>
              <a:t>2021. However there were some delays in the procurement of the module components</a:t>
            </a:r>
          </a:p>
          <a:p>
            <a:r>
              <a:rPr lang="en-US" dirty="0">
                <a:solidFill>
                  <a:srgbClr val="FF0000"/>
                </a:solidFill>
              </a:rPr>
              <a:t>and a shift in the CMS preproduction timeline, so the final schedule has to be redefined</a:t>
            </a:r>
            <a:r>
              <a:rPr lang="en-US" dirty="0"/>
              <a:t>.</a:t>
            </a:r>
          </a:p>
          <a:p>
            <a:pPr algn="just"/>
            <a:endParaRPr lang="en-US" dirty="0"/>
          </a:p>
          <a:p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636DF6B-D7A4-E242-BC5F-8D0CB1B66CCD}"/>
                  </a:ext>
                </a:extLst>
              </p:cNvPr>
              <p:cNvSpPr txBox="1"/>
              <p:nvPr/>
            </p:nvSpPr>
            <p:spPr>
              <a:xfrm>
                <a:off x="1715912" y="3296356"/>
                <a:ext cx="8312084" cy="14773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The two stations could yield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𝑑𝑎𝑦</m:t>
                    </m:r>
                  </m:oMath>
                </a14:m>
                <a:r>
                  <a:rPr lang="en-US" dirty="0"/>
                  <a:t>, and</a:t>
                </a:r>
              </a:p>
              <a:p>
                <a:r>
                  <a:rPr lang="en-US" dirty="0"/>
                  <a:t>reasonably we could integrate up to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dirty="0"/>
                  <a:t> of good data during a </a:t>
                </a:r>
                <a:r>
                  <a:rPr lang="en-US" dirty="0" err="1"/>
                  <a:t>rst</a:t>
                </a:r>
                <a:r>
                  <a:rPr lang="en-US" dirty="0"/>
                  <a:t> physics run,</a:t>
                </a:r>
              </a:p>
              <a:p>
                <a:r>
                  <a:rPr lang="en-US" dirty="0"/>
                  <a:t>with a safety margin for possible data-taking inefficiencies. This integrated luminosity</a:t>
                </a:r>
              </a:p>
              <a:p>
                <a:r>
                  <a:rPr lang="en-US" dirty="0"/>
                  <a:t>would correspond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l-GR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scattering events with electron energy greater than 1 GeV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636DF6B-D7A4-E242-BC5F-8D0CB1B66C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5912" y="3296356"/>
                <a:ext cx="8312084" cy="1477328"/>
              </a:xfrm>
              <a:prstGeom prst="rect">
                <a:avLst/>
              </a:prstGeom>
              <a:blipFill>
                <a:blip r:embed="rId5"/>
                <a:stretch>
                  <a:fillRect l="-457" t="-17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16892FA8-6C9C-2E4F-A45F-473A233174FB}"/>
              </a:ext>
            </a:extLst>
          </p:cNvPr>
          <p:cNvSpPr txBox="1"/>
          <p:nvPr/>
        </p:nvSpPr>
        <p:spPr>
          <a:xfrm>
            <a:off x="1715912" y="5271911"/>
            <a:ext cx="824648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432FF"/>
                </a:solidFill>
              </a:rPr>
              <a:t>The statistics achievable at the Test Run would give enough sensitivity to measure</a:t>
            </a:r>
          </a:p>
          <a:p>
            <a:r>
              <a:rPr lang="en-US" dirty="0">
                <a:solidFill>
                  <a:srgbClr val="0432FF"/>
                </a:solidFill>
              </a:rPr>
              <a:t>the leptonic running of  and potentially could provide initial sensitivity to the hadronic</a:t>
            </a:r>
          </a:p>
          <a:p>
            <a:r>
              <a:rPr lang="en-US" dirty="0">
                <a:solidFill>
                  <a:srgbClr val="0432FF"/>
                </a:solidFill>
              </a:rPr>
              <a:t>running.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60437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369D8B6-C640-7B45-B206-7B3130CDEC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01680" y="152400"/>
            <a:ext cx="1032303" cy="652780"/>
          </a:xfrm>
          <a:prstGeom prst="rect">
            <a:avLst/>
          </a:prstGeom>
        </p:spPr>
      </p:pic>
      <p:sp>
        <p:nvSpPr>
          <p:cNvPr id="4" name="object 4">
            <a:extLst>
              <a:ext uri="{FF2B5EF4-FFF2-40B4-BE49-F238E27FC236}">
                <a16:creationId xmlns:a16="http://schemas.microsoft.com/office/drawing/2014/main" id="{0A49E9C6-6C1C-C64E-BB39-9A847D004699}"/>
              </a:ext>
            </a:extLst>
          </p:cNvPr>
          <p:cNvSpPr/>
          <p:nvPr/>
        </p:nvSpPr>
        <p:spPr>
          <a:xfrm>
            <a:off x="402589" y="91084"/>
            <a:ext cx="755650" cy="87121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B0843CB-7972-0741-928E-564F0710704C}"/>
              </a:ext>
            </a:extLst>
          </p:cNvPr>
          <p:cNvSpPr txBox="1"/>
          <p:nvPr/>
        </p:nvSpPr>
        <p:spPr>
          <a:xfrm>
            <a:off x="4612170" y="219409"/>
            <a:ext cx="17087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i="1" baseline="30000" dirty="0"/>
              <a:t>Test Run </a:t>
            </a:r>
            <a:endParaRPr lang="en-US" sz="4800" b="1" i="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845FD5B-4880-4F40-81F9-49FD754ACD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86370" y="1050405"/>
            <a:ext cx="8976830" cy="409965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29840EB-837D-3D43-B30E-7FB2F000BD33}"/>
              </a:ext>
            </a:extLst>
          </p:cNvPr>
          <p:cNvSpPr txBox="1"/>
          <p:nvPr/>
        </p:nvSpPr>
        <p:spPr>
          <a:xfrm>
            <a:off x="2766216" y="5150060"/>
            <a:ext cx="69234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432FF"/>
                </a:solidFill>
              </a:rPr>
              <a:t>Event yields expected in the Test Run, for: (Left) the electron and (Right)</a:t>
            </a:r>
          </a:p>
          <a:p>
            <a:r>
              <a:rPr lang="en-US" dirty="0">
                <a:solidFill>
                  <a:srgbClr val="0432FF"/>
                </a:solidFill>
              </a:rPr>
              <a:t>the outgoing muon, after the application of simple angular cuts.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190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369D8B6-C640-7B45-B206-7B3130CDEC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01680" y="152400"/>
            <a:ext cx="1032303" cy="652780"/>
          </a:xfrm>
          <a:prstGeom prst="rect">
            <a:avLst/>
          </a:prstGeom>
        </p:spPr>
      </p:pic>
      <p:sp>
        <p:nvSpPr>
          <p:cNvPr id="4" name="object 4">
            <a:extLst>
              <a:ext uri="{FF2B5EF4-FFF2-40B4-BE49-F238E27FC236}">
                <a16:creationId xmlns:a16="http://schemas.microsoft.com/office/drawing/2014/main" id="{0A49E9C6-6C1C-C64E-BB39-9A847D004699}"/>
              </a:ext>
            </a:extLst>
          </p:cNvPr>
          <p:cNvSpPr/>
          <p:nvPr/>
        </p:nvSpPr>
        <p:spPr>
          <a:xfrm>
            <a:off x="402589" y="91084"/>
            <a:ext cx="755650" cy="87121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B0843CB-7972-0741-928E-564F0710704C}"/>
              </a:ext>
            </a:extLst>
          </p:cNvPr>
          <p:cNvSpPr txBox="1"/>
          <p:nvPr/>
        </p:nvSpPr>
        <p:spPr>
          <a:xfrm>
            <a:off x="4612170" y="219409"/>
            <a:ext cx="17087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i="1" baseline="30000" dirty="0"/>
              <a:t>Test Run </a:t>
            </a:r>
            <a:endParaRPr lang="en-US" sz="4800" b="1" i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DBECFA-6B15-C647-B649-403C738214CF}"/>
              </a:ext>
            </a:extLst>
          </p:cNvPr>
          <p:cNvSpPr txBox="1"/>
          <p:nvPr/>
        </p:nvSpPr>
        <p:spPr>
          <a:xfrm>
            <a:off x="1828800" y="2144889"/>
            <a:ext cx="8328947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most important systematic </a:t>
            </a:r>
            <a:r>
              <a:rPr lang="en-US" dirty="0" err="1"/>
              <a:t>efects</a:t>
            </a:r>
            <a:r>
              <a:rPr lang="en-US" dirty="0"/>
              <a:t> will be measured from the data</a:t>
            </a:r>
          </a:p>
          <a:p>
            <a:r>
              <a:rPr lang="en-US" dirty="0"/>
              <a:t>itself, in the so-called normalization region, where the hadronic running is negligible.</a:t>
            </a:r>
          </a:p>
          <a:p>
            <a:r>
              <a:rPr lang="en-US" dirty="0"/>
              <a:t>This corresponds to events where the muon is scattered at small angle keeping most of</a:t>
            </a:r>
          </a:p>
          <a:p>
            <a:r>
              <a:rPr lang="en-US" dirty="0"/>
              <a:t>its initial energy, while the emitted electron goes at relatively large angles with energy</a:t>
            </a:r>
          </a:p>
          <a:p>
            <a:r>
              <a:rPr lang="en-US" dirty="0"/>
              <a:t>of few GeVs. The recorded statistics in this region will be very large allowing for very</a:t>
            </a:r>
          </a:p>
          <a:p>
            <a:r>
              <a:rPr lang="en-US" dirty="0"/>
              <a:t>precise measurements of the detector performance.</a:t>
            </a:r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B9A2366-EF41-5443-B0AA-B7E1FE34CEFA}"/>
              </a:ext>
            </a:extLst>
          </p:cNvPr>
          <p:cNvSpPr txBox="1"/>
          <p:nvPr/>
        </p:nvSpPr>
        <p:spPr>
          <a:xfrm>
            <a:off x="4459111" y="1241778"/>
            <a:ext cx="1799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432FF"/>
                </a:solidFill>
              </a:rPr>
              <a:t>Systematic errors</a:t>
            </a:r>
          </a:p>
        </p:txBody>
      </p:sp>
    </p:spTree>
    <p:extLst>
      <p:ext uri="{BB962C8B-B14F-4D97-AF65-F5344CB8AC3E}">
        <p14:creationId xmlns:p14="http://schemas.microsoft.com/office/powerpoint/2010/main" val="27750427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098085" y="3025346"/>
            <a:ext cx="663901" cy="271207"/>
          </a:xfrm>
          <a:prstGeom prst="rect">
            <a:avLst/>
          </a:prstGeom>
        </p:spPr>
        <p:txBody>
          <a:bodyPr vert="horz" wrap="square" lIns="0" tIns="12679" rIns="0" bIns="0" rtlCol="0">
            <a:spAutoFit/>
          </a:bodyPr>
          <a:lstStyle/>
          <a:p>
            <a:pPr marL="11527">
              <a:spcBef>
                <a:spcPts val="100"/>
              </a:spcBef>
            </a:pPr>
            <a:r>
              <a:rPr sz="1679" b="1" spc="-123" dirty="0">
                <a:latin typeface="Arial"/>
                <a:cs typeface="Arial"/>
              </a:rPr>
              <a:t>T</a:t>
            </a:r>
            <a:r>
              <a:rPr sz="1679" b="1" spc="5" dirty="0">
                <a:latin typeface="Arial"/>
                <a:cs typeface="Arial"/>
              </a:rPr>
              <a:t>ar</a:t>
            </a:r>
            <a:r>
              <a:rPr sz="1679" b="1" dirty="0">
                <a:latin typeface="Arial"/>
                <a:cs typeface="Arial"/>
              </a:rPr>
              <a:t>g</a:t>
            </a:r>
            <a:r>
              <a:rPr sz="1679" b="1" spc="5" dirty="0">
                <a:latin typeface="Arial"/>
                <a:cs typeface="Arial"/>
              </a:rPr>
              <a:t>et</a:t>
            </a:r>
            <a:endParaRPr sz="1679">
              <a:latin typeface="Arial"/>
              <a:cs typeface="Arial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1899335" y="2227535"/>
            <a:ext cx="53596" cy="758414"/>
            <a:chOff x="722596" y="2454414"/>
            <a:chExt cx="59055" cy="835660"/>
          </a:xfrm>
        </p:grpSpPr>
        <p:sp>
          <p:nvSpPr>
            <p:cNvPr id="4" name="object 4"/>
            <p:cNvSpPr/>
            <p:nvPr/>
          </p:nvSpPr>
          <p:spPr>
            <a:xfrm>
              <a:off x="738052" y="2460985"/>
              <a:ext cx="27940" cy="822960"/>
            </a:xfrm>
            <a:custGeom>
              <a:avLst/>
              <a:gdLst/>
              <a:ahLst/>
              <a:cxnLst/>
              <a:rect l="l" t="t" r="r" b="b"/>
              <a:pathLst>
                <a:path w="27940" h="822960">
                  <a:moveTo>
                    <a:pt x="27502" y="0"/>
                  </a:moveTo>
                  <a:lnTo>
                    <a:pt x="0" y="0"/>
                  </a:lnTo>
                  <a:lnTo>
                    <a:pt x="0" y="822446"/>
                  </a:lnTo>
                  <a:lnTo>
                    <a:pt x="27502" y="822446"/>
                  </a:lnTo>
                  <a:lnTo>
                    <a:pt x="2750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34"/>
            </a:p>
          </p:txBody>
        </p:sp>
        <p:sp>
          <p:nvSpPr>
            <p:cNvPr id="5" name="object 5"/>
            <p:cNvSpPr/>
            <p:nvPr/>
          </p:nvSpPr>
          <p:spPr>
            <a:xfrm>
              <a:off x="738053" y="2460987"/>
              <a:ext cx="27940" cy="822960"/>
            </a:xfrm>
            <a:custGeom>
              <a:avLst/>
              <a:gdLst/>
              <a:ahLst/>
              <a:cxnLst/>
              <a:rect l="l" t="t" r="r" b="b"/>
              <a:pathLst>
                <a:path w="27940" h="822960">
                  <a:moveTo>
                    <a:pt x="0" y="0"/>
                  </a:moveTo>
                  <a:lnTo>
                    <a:pt x="27503" y="0"/>
                  </a:lnTo>
                  <a:lnTo>
                    <a:pt x="27503" y="822447"/>
                  </a:lnTo>
                  <a:lnTo>
                    <a:pt x="0" y="822447"/>
                  </a:lnTo>
                  <a:lnTo>
                    <a:pt x="0" y="0"/>
                  </a:lnTo>
                  <a:close/>
                </a:path>
              </a:pathLst>
            </a:custGeom>
            <a:ln w="13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34"/>
            </a:p>
          </p:txBody>
        </p:sp>
        <p:sp>
          <p:nvSpPr>
            <p:cNvPr id="6" name="object 6"/>
            <p:cNvSpPr/>
            <p:nvPr/>
          </p:nvSpPr>
          <p:spPr>
            <a:xfrm>
              <a:off x="729169" y="2850921"/>
              <a:ext cx="46355" cy="53975"/>
            </a:xfrm>
            <a:custGeom>
              <a:avLst/>
              <a:gdLst/>
              <a:ahLst/>
              <a:cxnLst/>
              <a:rect l="l" t="t" r="r" b="b"/>
              <a:pathLst>
                <a:path w="46354" h="53975">
                  <a:moveTo>
                    <a:pt x="22937" y="0"/>
                  </a:moveTo>
                  <a:lnTo>
                    <a:pt x="14009" y="2111"/>
                  </a:lnTo>
                  <a:lnTo>
                    <a:pt x="6718" y="7869"/>
                  </a:lnTo>
                  <a:lnTo>
                    <a:pt x="1802" y="16410"/>
                  </a:lnTo>
                  <a:lnTo>
                    <a:pt x="0" y="26873"/>
                  </a:lnTo>
                  <a:lnTo>
                    <a:pt x="1802" y="37330"/>
                  </a:lnTo>
                  <a:lnTo>
                    <a:pt x="6718" y="45872"/>
                  </a:lnTo>
                  <a:lnTo>
                    <a:pt x="14009" y="51633"/>
                  </a:lnTo>
                  <a:lnTo>
                    <a:pt x="22937" y="53746"/>
                  </a:lnTo>
                  <a:lnTo>
                    <a:pt x="31865" y="51633"/>
                  </a:lnTo>
                  <a:lnTo>
                    <a:pt x="39156" y="45872"/>
                  </a:lnTo>
                  <a:lnTo>
                    <a:pt x="44072" y="37330"/>
                  </a:lnTo>
                  <a:lnTo>
                    <a:pt x="45874" y="26873"/>
                  </a:lnTo>
                  <a:lnTo>
                    <a:pt x="44072" y="16410"/>
                  </a:lnTo>
                  <a:lnTo>
                    <a:pt x="39156" y="7869"/>
                  </a:lnTo>
                  <a:lnTo>
                    <a:pt x="31865" y="2111"/>
                  </a:lnTo>
                  <a:lnTo>
                    <a:pt x="22937" y="0"/>
                  </a:lnTo>
                  <a:close/>
                </a:path>
              </a:pathLst>
            </a:custGeom>
            <a:solidFill>
              <a:srgbClr val="FF2600"/>
            </a:solidFill>
          </p:spPr>
          <p:txBody>
            <a:bodyPr wrap="square" lIns="0" tIns="0" rIns="0" bIns="0" rtlCol="0"/>
            <a:lstStyle/>
            <a:p>
              <a:endParaRPr sz="1634"/>
            </a:p>
          </p:txBody>
        </p:sp>
        <p:sp>
          <p:nvSpPr>
            <p:cNvPr id="7" name="object 7"/>
            <p:cNvSpPr/>
            <p:nvPr/>
          </p:nvSpPr>
          <p:spPr>
            <a:xfrm>
              <a:off x="729169" y="2850918"/>
              <a:ext cx="46355" cy="53975"/>
            </a:xfrm>
            <a:custGeom>
              <a:avLst/>
              <a:gdLst/>
              <a:ahLst/>
              <a:cxnLst/>
              <a:rect l="l" t="t" r="r" b="b"/>
              <a:pathLst>
                <a:path w="46354" h="53975">
                  <a:moveTo>
                    <a:pt x="0" y="26872"/>
                  </a:moveTo>
                  <a:lnTo>
                    <a:pt x="1802" y="16411"/>
                  </a:lnTo>
                  <a:lnTo>
                    <a:pt x="6718" y="7869"/>
                  </a:lnTo>
                  <a:lnTo>
                    <a:pt x="14009" y="2111"/>
                  </a:lnTo>
                  <a:lnTo>
                    <a:pt x="22937" y="0"/>
                  </a:lnTo>
                  <a:lnTo>
                    <a:pt x="31866" y="2111"/>
                  </a:lnTo>
                  <a:lnTo>
                    <a:pt x="39157" y="7869"/>
                  </a:lnTo>
                  <a:lnTo>
                    <a:pt x="44072" y="16411"/>
                  </a:lnTo>
                  <a:lnTo>
                    <a:pt x="45875" y="26872"/>
                  </a:lnTo>
                  <a:lnTo>
                    <a:pt x="44072" y="37333"/>
                  </a:lnTo>
                  <a:lnTo>
                    <a:pt x="39157" y="45875"/>
                  </a:lnTo>
                  <a:lnTo>
                    <a:pt x="31866" y="51633"/>
                  </a:lnTo>
                  <a:lnTo>
                    <a:pt x="22937" y="53745"/>
                  </a:lnTo>
                  <a:lnTo>
                    <a:pt x="14009" y="51633"/>
                  </a:lnTo>
                  <a:lnTo>
                    <a:pt x="6718" y="45875"/>
                  </a:lnTo>
                  <a:lnTo>
                    <a:pt x="1802" y="37333"/>
                  </a:lnTo>
                  <a:lnTo>
                    <a:pt x="0" y="26872"/>
                  </a:lnTo>
                  <a:close/>
                </a:path>
              </a:pathLst>
            </a:custGeom>
            <a:ln w="13145">
              <a:solidFill>
                <a:srgbClr val="FF2600"/>
              </a:solidFill>
            </a:ln>
          </p:spPr>
          <p:txBody>
            <a:bodyPr wrap="square" lIns="0" tIns="0" rIns="0" bIns="0" rtlCol="0"/>
            <a:lstStyle/>
            <a:p>
              <a:endParaRPr sz="1634"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2591343" y="2022717"/>
            <a:ext cx="154449" cy="271207"/>
          </a:xfrm>
          <a:prstGeom prst="rect">
            <a:avLst/>
          </a:prstGeom>
        </p:spPr>
        <p:txBody>
          <a:bodyPr vert="horz" wrap="square" lIns="0" tIns="12679" rIns="0" bIns="0" rtlCol="0">
            <a:spAutoFit/>
          </a:bodyPr>
          <a:lstStyle/>
          <a:p>
            <a:pPr marL="11527">
              <a:spcBef>
                <a:spcPts val="100"/>
              </a:spcBef>
            </a:pPr>
            <a:r>
              <a:rPr sz="1679" b="1" spc="64" dirty="0">
                <a:latin typeface="Arial"/>
                <a:cs typeface="Arial"/>
              </a:rPr>
              <a:t>µ</a:t>
            </a:r>
            <a:endParaRPr sz="1679">
              <a:latin typeface="Arial"/>
              <a:cs typeface="Arial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2352654" y="2237964"/>
            <a:ext cx="53596" cy="758414"/>
            <a:chOff x="1222087" y="2465905"/>
            <a:chExt cx="59055" cy="835660"/>
          </a:xfrm>
        </p:grpSpPr>
        <p:sp>
          <p:nvSpPr>
            <p:cNvPr id="10" name="object 10"/>
            <p:cNvSpPr/>
            <p:nvPr/>
          </p:nvSpPr>
          <p:spPr>
            <a:xfrm>
              <a:off x="1237394" y="2472479"/>
              <a:ext cx="27940" cy="822960"/>
            </a:xfrm>
            <a:custGeom>
              <a:avLst/>
              <a:gdLst/>
              <a:ahLst/>
              <a:cxnLst/>
              <a:rect l="l" t="t" r="r" b="b"/>
              <a:pathLst>
                <a:path w="27940" h="822960">
                  <a:moveTo>
                    <a:pt x="27503" y="0"/>
                  </a:moveTo>
                  <a:lnTo>
                    <a:pt x="0" y="0"/>
                  </a:lnTo>
                  <a:lnTo>
                    <a:pt x="0" y="822446"/>
                  </a:lnTo>
                  <a:lnTo>
                    <a:pt x="27503" y="822446"/>
                  </a:lnTo>
                  <a:lnTo>
                    <a:pt x="2750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34"/>
            </a:p>
          </p:txBody>
        </p:sp>
        <p:sp>
          <p:nvSpPr>
            <p:cNvPr id="11" name="object 11"/>
            <p:cNvSpPr/>
            <p:nvPr/>
          </p:nvSpPr>
          <p:spPr>
            <a:xfrm>
              <a:off x="1237394" y="2472477"/>
              <a:ext cx="27940" cy="822960"/>
            </a:xfrm>
            <a:custGeom>
              <a:avLst/>
              <a:gdLst/>
              <a:ahLst/>
              <a:cxnLst/>
              <a:rect l="l" t="t" r="r" b="b"/>
              <a:pathLst>
                <a:path w="27940" h="822960">
                  <a:moveTo>
                    <a:pt x="0" y="0"/>
                  </a:moveTo>
                  <a:lnTo>
                    <a:pt x="27503" y="0"/>
                  </a:lnTo>
                  <a:lnTo>
                    <a:pt x="27503" y="822447"/>
                  </a:lnTo>
                  <a:lnTo>
                    <a:pt x="0" y="822447"/>
                  </a:lnTo>
                  <a:lnTo>
                    <a:pt x="0" y="0"/>
                  </a:lnTo>
                  <a:close/>
                </a:path>
              </a:pathLst>
            </a:custGeom>
            <a:ln w="13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34"/>
            </a:p>
          </p:txBody>
        </p:sp>
        <p:sp>
          <p:nvSpPr>
            <p:cNvPr id="12" name="object 12"/>
            <p:cNvSpPr/>
            <p:nvPr/>
          </p:nvSpPr>
          <p:spPr>
            <a:xfrm>
              <a:off x="1228660" y="2857487"/>
              <a:ext cx="46355" cy="53975"/>
            </a:xfrm>
            <a:custGeom>
              <a:avLst/>
              <a:gdLst/>
              <a:ahLst/>
              <a:cxnLst/>
              <a:rect l="l" t="t" r="r" b="b"/>
              <a:pathLst>
                <a:path w="46355" h="53975">
                  <a:moveTo>
                    <a:pt x="22937" y="0"/>
                  </a:moveTo>
                  <a:lnTo>
                    <a:pt x="14009" y="2112"/>
                  </a:lnTo>
                  <a:lnTo>
                    <a:pt x="6718" y="7874"/>
                  </a:lnTo>
                  <a:lnTo>
                    <a:pt x="1802" y="16416"/>
                  </a:lnTo>
                  <a:lnTo>
                    <a:pt x="0" y="26873"/>
                  </a:lnTo>
                  <a:lnTo>
                    <a:pt x="1802" y="37335"/>
                  </a:lnTo>
                  <a:lnTo>
                    <a:pt x="6718" y="45877"/>
                  </a:lnTo>
                  <a:lnTo>
                    <a:pt x="14009" y="51635"/>
                  </a:lnTo>
                  <a:lnTo>
                    <a:pt x="22937" y="53746"/>
                  </a:lnTo>
                  <a:lnTo>
                    <a:pt x="31865" y="51635"/>
                  </a:lnTo>
                  <a:lnTo>
                    <a:pt x="39156" y="45877"/>
                  </a:lnTo>
                  <a:lnTo>
                    <a:pt x="44071" y="37335"/>
                  </a:lnTo>
                  <a:lnTo>
                    <a:pt x="45873" y="26873"/>
                  </a:lnTo>
                  <a:lnTo>
                    <a:pt x="44071" y="16416"/>
                  </a:lnTo>
                  <a:lnTo>
                    <a:pt x="39156" y="7874"/>
                  </a:lnTo>
                  <a:lnTo>
                    <a:pt x="31865" y="2112"/>
                  </a:lnTo>
                  <a:lnTo>
                    <a:pt x="22937" y="0"/>
                  </a:lnTo>
                  <a:close/>
                </a:path>
              </a:pathLst>
            </a:custGeom>
            <a:solidFill>
              <a:srgbClr val="FF2600"/>
            </a:solidFill>
          </p:spPr>
          <p:txBody>
            <a:bodyPr wrap="square" lIns="0" tIns="0" rIns="0" bIns="0" rtlCol="0"/>
            <a:lstStyle/>
            <a:p>
              <a:endParaRPr sz="1634"/>
            </a:p>
          </p:txBody>
        </p:sp>
        <p:sp>
          <p:nvSpPr>
            <p:cNvPr id="13" name="object 13"/>
            <p:cNvSpPr/>
            <p:nvPr/>
          </p:nvSpPr>
          <p:spPr>
            <a:xfrm>
              <a:off x="1228660" y="2857491"/>
              <a:ext cx="46355" cy="53975"/>
            </a:xfrm>
            <a:custGeom>
              <a:avLst/>
              <a:gdLst/>
              <a:ahLst/>
              <a:cxnLst/>
              <a:rect l="l" t="t" r="r" b="b"/>
              <a:pathLst>
                <a:path w="46355" h="53975">
                  <a:moveTo>
                    <a:pt x="0" y="26872"/>
                  </a:moveTo>
                  <a:lnTo>
                    <a:pt x="1802" y="16411"/>
                  </a:lnTo>
                  <a:lnTo>
                    <a:pt x="6718" y="7869"/>
                  </a:lnTo>
                  <a:lnTo>
                    <a:pt x="14009" y="2111"/>
                  </a:lnTo>
                  <a:lnTo>
                    <a:pt x="22937" y="0"/>
                  </a:lnTo>
                  <a:lnTo>
                    <a:pt x="31866" y="2111"/>
                  </a:lnTo>
                  <a:lnTo>
                    <a:pt x="39157" y="7869"/>
                  </a:lnTo>
                  <a:lnTo>
                    <a:pt x="44072" y="16411"/>
                  </a:lnTo>
                  <a:lnTo>
                    <a:pt x="45875" y="26872"/>
                  </a:lnTo>
                  <a:lnTo>
                    <a:pt x="44072" y="37333"/>
                  </a:lnTo>
                  <a:lnTo>
                    <a:pt x="39157" y="45875"/>
                  </a:lnTo>
                  <a:lnTo>
                    <a:pt x="31866" y="51633"/>
                  </a:lnTo>
                  <a:lnTo>
                    <a:pt x="22937" y="53745"/>
                  </a:lnTo>
                  <a:lnTo>
                    <a:pt x="14009" y="51633"/>
                  </a:lnTo>
                  <a:lnTo>
                    <a:pt x="6718" y="45875"/>
                  </a:lnTo>
                  <a:lnTo>
                    <a:pt x="1802" y="37333"/>
                  </a:lnTo>
                  <a:lnTo>
                    <a:pt x="0" y="26872"/>
                  </a:lnTo>
                  <a:close/>
                </a:path>
              </a:pathLst>
            </a:custGeom>
            <a:ln w="13145">
              <a:solidFill>
                <a:srgbClr val="FF2600"/>
              </a:solidFill>
            </a:ln>
          </p:spPr>
          <p:txBody>
            <a:bodyPr wrap="square" lIns="0" tIns="0" rIns="0" bIns="0" rtlCol="0"/>
            <a:lstStyle/>
            <a:p>
              <a:endParaRPr sz="1634"/>
            </a:p>
          </p:txBody>
        </p:sp>
      </p:grpSp>
      <p:grpSp>
        <p:nvGrpSpPr>
          <p:cNvPr id="14" name="object 14"/>
          <p:cNvGrpSpPr/>
          <p:nvPr/>
        </p:nvGrpSpPr>
        <p:grpSpPr>
          <a:xfrm>
            <a:off x="2846222" y="1858024"/>
            <a:ext cx="7304058" cy="1507031"/>
            <a:chOff x="1765926" y="2047267"/>
            <a:chExt cx="8047990" cy="1660525"/>
          </a:xfrm>
        </p:grpSpPr>
        <p:sp>
          <p:nvSpPr>
            <p:cNvPr id="15" name="object 15"/>
            <p:cNvSpPr/>
            <p:nvPr/>
          </p:nvSpPr>
          <p:spPr>
            <a:xfrm>
              <a:off x="4994465" y="2854159"/>
              <a:ext cx="46355" cy="53975"/>
            </a:xfrm>
            <a:custGeom>
              <a:avLst/>
              <a:gdLst/>
              <a:ahLst/>
              <a:cxnLst/>
              <a:rect l="l" t="t" r="r" b="b"/>
              <a:pathLst>
                <a:path w="46354" h="53975">
                  <a:moveTo>
                    <a:pt x="22936" y="0"/>
                  </a:moveTo>
                  <a:lnTo>
                    <a:pt x="14010" y="2112"/>
                  </a:lnTo>
                  <a:lnTo>
                    <a:pt x="6719" y="7874"/>
                  </a:lnTo>
                  <a:lnTo>
                    <a:pt x="1803" y="16416"/>
                  </a:lnTo>
                  <a:lnTo>
                    <a:pt x="0" y="26873"/>
                  </a:lnTo>
                  <a:lnTo>
                    <a:pt x="1803" y="37335"/>
                  </a:lnTo>
                  <a:lnTo>
                    <a:pt x="6719" y="45877"/>
                  </a:lnTo>
                  <a:lnTo>
                    <a:pt x="14010" y="51635"/>
                  </a:lnTo>
                  <a:lnTo>
                    <a:pt x="22936" y="53746"/>
                  </a:lnTo>
                  <a:lnTo>
                    <a:pt x="31867" y="51635"/>
                  </a:lnTo>
                  <a:lnTo>
                    <a:pt x="39157" y="45877"/>
                  </a:lnTo>
                  <a:lnTo>
                    <a:pt x="44070" y="37335"/>
                  </a:lnTo>
                  <a:lnTo>
                    <a:pt x="45872" y="26873"/>
                  </a:lnTo>
                  <a:lnTo>
                    <a:pt x="44070" y="16416"/>
                  </a:lnTo>
                  <a:lnTo>
                    <a:pt x="39157" y="7874"/>
                  </a:lnTo>
                  <a:lnTo>
                    <a:pt x="31867" y="2112"/>
                  </a:lnTo>
                  <a:lnTo>
                    <a:pt x="22936" y="0"/>
                  </a:lnTo>
                  <a:close/>
                </a:path>
              </a:pathLst>
            </a:custGeom>
            <a:solidFill>
              <a:srgbClr val="FF2600"/>
            </a:solidFill>
          </p:spPr>
          <p:txBody>
            <a:bodyPr wrap="square" lIns="0" tIns="0" rIns="0" bIns="0" rtlCol="0"/>
            <a:lstStyle/>
            <a:p>
              <a:endParaRPr sz="1634"/>
            </a:p>
          </p:txBody>
        </p:sp>
        <p:sp>
          <p:nvSpPr>
            <p:cNvPr id="16" name="object 16"/>
            <p:cNvSpPr/>
            <p:nvPr/>
          </p:nvSpPr>
          <p:spPr>
            <a:xfrm>
              <a:off x="4994467" y="2854158"/>
              <a:ext cx="46355" cy="53975"/>
            </a:xfrm>
            <a:custGeom>
              <a:avLst/>
              <a:gdLst/>
              <a:ahLst/>
              <a:cxnLst/>
              <a:rect l="l" t="t" r="r" b="b"/>
              <a:pathLst>
                <a:path w="46354" h="53975">
                  <a:moveTo>
                    <a:pt x="0" y="26872"/>
                  </a:moveTo>
                  <a:lnTo>
                    <a:pt x="1803" y="16415"/>
                  </a:lnTo>
                  <a:lnTo>
                    <a:pt x="6722" y="7873"/>
                  </a:lnTo>
                  <a:lnTo>
                    <a:pt x="14016" y="2112"/>
                  </a:lnTo>
                  <a:lnTo>
                    <a:pt x="22945" y="0"/>
                  </a:lnTo>
                  <a:lnTo>
                    <a:pt x="31869" y="2112"/>
                  </a:lnTo>
                  <a:lnTo>
                    <a:pt x="39160" y="7873"/>
                  </a:lnTo>
                  <a:lnTo>
                    <a:pt x="44077" y="16415"/>
                  </a:lnTo>
                  <a:lnTo>
                    <a:pt x="45881" y="26872"/>
                  </a:lnTo>
                  <a:lnTo>
                    <a:pt x="44077" y="37335"/>
                  </a:lnTo>
                  <a:lnTo>
                    <a:pt x="39160" y="45880"/>
                  </a:lnTo>
                  <a:lnTo>
                    <a:pt x="31869" y="51642"/>
                  </a:lnTo>
                  <a:lnTo>
                    <a:pt x="22945" y="53755"/>
                  </a:lnTo>
                  <a:lnTo>
                    <a:pt x="14016" y="51642"/>
                  </a:lnTo>
                  <a:lnTo>
                    <a:pt x="6722" y="45880"/>
                  </a:lnTo>
                  <a:lnTo>
                    <a:pt x="1803" y="37335"/>
                  </a:lnTo>
                  <a:lnTo>
                    <a:pt x="0" y="26872"/>
                  </a:lnTo>
                  <a:close/>
                </a:path>
              </a:pathLst>
            </a:custGeom>
            <a:ln w="13145">
              <a:solidFill>
                <a:srgbClr val="FF2600"/>
              </a:solidFill>
            </a:ln>
          </p:spPr>
          <p:txBody>
            <a:bodyPr wrap="square" lIns="0" tIns="0" rIns="0" bIns="0" rtlCol="0"/>
            <a:lstStyle/>
            <a:p>
              <a:endParaRPr sz="1634"/>
            </a:p>
          </p:txBody>
        </p:sp>
        <p:sp>
          <p:nvSpPr>
            <p:cNvPr id="17" name="object 17"/>
            <p:cNvSpPr/>
            <p:nvPr/>
          </p:nvSpPr>
          <p:spPr>
            <a:xfrm>
              <a:off x="4305954" y="2885979"/>
              <a:ext cx="1238885" cy="0"/>
            </a:xfrm>
            <a:custGeom>
              <a:avLst/>
              <a:gdLst/>
              <a:ahLst/>
              <a:cxnLst/>
              <a:rect l="l" t="t" r="r" b="b"/>
              <a:pathLst>
                <a:path w="1238885">
                  <a:moveTo>
                    <a:pt x="0" y="0"/>
                  </a:moveTo>
                  <a:lnTo>
                    <a:pt x="1238789" y="0"/>
                  </a:lnTo>
                </a:path>
              </a:pathLst>
            </a:custGeom>
            <a:ln w="131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34"/>
            </a:p>
          </p:txBody>
        </p:sp>
        <p:sp>
          <p:nvSpPr>
            <p:cNvPr id="18" name="object 18"/>
            <p:cNvSpPr/>
            <p:nvPr/>
          </p:nvSpPr>
          <p:spPr>
            <a:xfrm>
              <a:off x="8891549" y="2053932"/>
              <a:ext cx="334454" cy="1646936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634"/>
            </a:p>
          </p:txBody>
        </p:sp>
        <p:sp>
          <p:nvSpPr>
            <p:cNvPr id="19" name="object 19"/>
            <p:cNvSpPr/>
            <p:nvPr/>
          </p:nvSpPr>
          <p:spPr>
            <a:xfrm>
              <a:off x="8891554" y="2053934"/>
              <a:ext cx="334645" cy="1647189"/>
            </a:xfrm>
            <a:custGeom>
              <a:avLst/>
              <a:gdLst/>
              <a:ahLst/>
              <a:cxnLst/>
              <a:rect l="l" t="t" r="r" b="b"/>
              <a:pathLst>
                <a:path w="334645" h="1647189">
                  <a:moveTo>
                    <a:pt x="0" y="0"/>
                  </a:moveTo>
                  <a:lnTo>
                    <a:pt x="334454" y="0"/>
                  </a:lnTo>
                  <a:lnTo>
                    <a:pt x="334454" y="1646936"/>
                  </a:lnTo>
                  <a:lnTo>
                    <a:pt x="0" y="1646936"/>
                  </a:lnTo>
                  <a:lnTo>
                    <a:pt x="0" y="0"/>
                  </a:lnTo>
                  <a:close/>
                </a:path>
              </a:pathLst>
            </a:custGeom>
            <a:ln w="13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34"/>
            </a:p>
          </p:txBody>
        </p:sp>
        <p:sp>
          <p:nvSpPr>
            <p:cNvPr id="20" name="object 20"/>
            <p:cNvSpPr/>
            <p:nvPr/>
          </p:nvSpPr>
          <p:spPr>
            <a:xfrm>
              <a:off x="5640241" y="2885979"/>
              <a:ext cx="4166870" cy="0"/>
            </a:xfrm>
            <a:custGeom>
              <a:avLst/>
              <a:gdLst/>
              <a:ahLst/>
              <a:cxnLst/>
              <a:rect l="l" t="t" r="r" b="b"/>
              <a:pathLst>
                <a:path w="4166870">
                  <a:moveTo>
                    <a:pt x="0" y="0"/>
                  </a:moveTo>
                  <a:lnTo>
                    <a:pt x="4166408" y="0"/>
                  </a:lnTo>
                </a:path>
              </a:pathLst>
            </a:custGeom>
            <a:ln w="131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34"/>
            </a:p>
          </p:txBody>
        </p:sp>
        <p:sp>
          <p:nvSpPr>
            <p:cNvPr id="21" name="object 21"/>
            <p:cNvSpPr/>
            <p:nvPr/>
          </p:nvSpPr>
          <p:spPr>
            <a:xfrm>
              <a:off x="8696744" y="2468046"/>
              <a:ext cx="27940" cy="822960"/>
            </a:xfrm>
            <a:custGeom>
              <a:avLst/>
              <a:gdLst/>
              <a:ahLst/>
              <a:cxnLst/>
              <a:rect l="l" t="t" r="r" b="b"/>
              <a:pathLst>
                <a:path w="27940" h="822960">
                  <a:moveTo>
                    <a:pt x="27502" y="0"/>
                  </a:moveTo>
                  <a:lnTo>
                    <a:pt x="0" y="0"/>
                  </a:lnTo>
                  <a:lnTo>
                    <a:pt x="0" y="822446"/>
                  </a:lnTo>
                  <a:lnTo>
                    <a:pt x="27502" y="822446"/>
                  </a:lnTo>
                  <a:lnTo>
                    <a:pt x="2750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34"/>
            </a:p>
          </p:txBody>
        </p:sp>
        <p:sp>
          <p:nvSpPr>
            <p:cNvPr id="22" name="object 22"/>
            <p:cNvSpPr/>
            <p:nvPr/>
          </p:nvSpPr>
          <p:spPr>
            <a:xfrm>
              <a:off x="5640379" y="2468046"/>
              <a:ext cx="3328670" cy="822960"/>
            </a:xfrm>
            <a:custGeom>
              <a:avLst/>
              <a:gdLst/>
              <a:ahLst/>
              <a:cxnLst/>
              <a:rect l="l" t="t" r="r" b="b"/>
              <a:pathLst>
                <a:path w="3328670" h="822960">
                  <a:moveTo>
                    <a:pt x="3056366" y="0"/>
                  </a:moveTo>
                  <a:lnTo>
                    <a:pt x="3083869" y="0"/>
                  </a:lnTo>
                  <a:lnTo>
                    <a:pt x="3083869" y="822447"/>
                  </a:lnTo>
                  <a:lnTo>
                    <a:pt x="3056366" y="822447"/>
                  </a:lnTo>
                  <a:lnTo>
                    <a:pt x="3056366" y="0"/>
                  </a:lnTo>
                  <a:close/>
                </a:path>
                <a:path w="3328670" h="822960">
                  <a:moveTo>
                    <a:pt x="0" y="411276"/>
                  </a:moveTo>
                  <a:lnTo>
                    <a:pt x="3328354" y="194649"/>
                  </a:lnTo>
                </a:path>
              </a:pathLst>
            </a:custGeom>
            <a:ln w="1314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34"/>
            </a:p>
          </p:txBody>
        </p:sp>
        <p:sp>
          <p:nvSpPr>
            <p:cNvPr id="23" name="object 23"/>
            <p:cNvSpPr/>
            <p:nvPr/>
          </p:nvSpPr>
          <p:spPr>
            <a:xfrm>
              <a:off x="8872041" y="2606903"/>
              <a:ext cx="122720" cy="12179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634"/>
            </a:p>
          </p:txBody>
        </p:sp>
        <p:sp>
          <p:nvSpPr>
            <p:cNvPr id="24" name="object 24"/>
            <p:cNvSpPr/>
            <p:nvPr/>
          </p:nvSpPr>
          <p:spPr>
            <a:xfrm>
              <a:off x="5545129" y="2879323"/>
              <a:ext cx="4081145" cy="99695"/>
            </a:xfrm>
            <a:custGeom>
              <a:avLst/>
              <a:gdLst/>
              <a:ahLst/>
              <a:cxnLst/>
              <a:rect l="l" t="t" r="r" b="b"/>
              <a:pathLst>
                <a:path w="4081145" h="99694">
                  <a:moveTo>
                    <a:pt x="0" y="0"/>
                  </a:moveTo>
                  <a:lnTo>
                    <a:pt x="4080779" y="99384"/>
                  </a:lnTo>
                </a:path>
              </a:pathLst>
            </a:custGeom>
            <a:ln w="131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34"/>
            </a:p>
          </p:txBody>
        </p:sp>
        <p:sp>
          <p:nvSpPr>
            <p:cNvPr id="25" name="object 25"/>
            <p:cNvSpPr/>
            <p:nvPr/>
          </p:nvSpPr>
          <p:spPr>
            <a:xfrm>
              <a:off x="9530930" y="2915793"/>
              <a:ext cx="121056" cy="122008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634"/>
            </a:p>
          </p:txBody>
        </p:sp>
        <p:sp>
          <p:nvSpPr>
            <p:cNvPr id="26" name="object 26"/>
            <p:cNvSpPr/>
            <p:nvPr/>
          </p:nvSpPr>
          <p:spPr>
            <a:xfrm>
              <a:off x="2103678" y="2463360"/>
              <a:ext cx="95885" cy="822960"/>
            </a:xfrm>
            <a:custGeom>
              <a:avLst/>
              <a:gdLst/>
              <a:ahLst/>
              <a:cxnLst/>
              <a:rect l="l" t="t" r="r" b="b"/>
              <a:pathLst>
                <a:path w="95885" h="822960">
                  <a:moveTo>
                    <a:pt x="95498" y="0"/>
                  </a:moveTo>
                  <a:lnTo>
                    <a:pt x="0" y="0"/>
                  </a:lnTo>
                  <a:lnTo>
                    <a:pt x="0" y="822446"/>
                  </a:lnTo>
                  <a:lnTo>
                    <a:pt x="95498" y="822446"/>
                  </a:lnTo>
                  <a:lnTo>
                    <a:pt x="95498" y="0"/>
                  </a:lnTo>
                  <a:close/>
                </a:path>
              </a:pathLst>
            </a:custGeom>
            <a:solidFill>
              <a:srgbClr val="B5B5B5"/>
            </a:solidFill>
          </p:spPr>
          <p:txBody>
            <a:bodyPr wrap="square" lIns="0" tIns="0" rIns="0" bIns="0" rtlCol="0"/>
            <a:lstStyle/>
            <a:p>
              <a:endParaRPr sz="1634"/>
            </a:p>
          </p:txBody>
        </p:sp>
        <p:sp>
          <p:nvSpPr>
            <p:cNvPr id="27" name="object 27"/>
            <p:cNvSpPr/>
            <p:nvPr/>
          </p:nvSpPr>
          <p:spPr>
            <a:xfrm>
              <a:off x="2103690" y="2463357"/>
              <a:ext cx="95885" cy="822960"/>
            </a:xfrm>
            <a:custGeom>
              <a:avLst/>
              <a:gdLst/>
              <a:ahLst/>
              <a:cxnLst/>
              <a:rect l="l" t="t" r="r" b="b"/>
              <a:pathLst>
                <a:path w="95885" h="822960">
                  <a:moveTo>
                    <a:pt x="0" y="0"/>
                  </a:moveTo>
                  <a:lnTo>
                    <a:pt x="95498" y="0"/>
                  </a:lnTo>
                  <a:lnTo>
                    <a:pt x="95498" y="822447"/>
                  </a:lnTo>
                  <a:lnTo>
                    <a:pt x="0" y="822447"/>
                  </a:lnTo>
                  <a:lnTo>
                    <a:pt x="0" y="0"/>
                  </a:lnTo>
                  <a:close/>
                </a:path>
              </a:pathLst>
            </a:custGeom>
            <a:ln w="13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34"/>
            </a:p>
          </p:txBody>
        </p:sp>
        <p:sp>
          <p:nvSpPr>
            <p:cNvPr id="28" name="object 28"/>
            <p:cNvSpPr/>
            <p:nvPr/>
          </p:nvSpPr>
          <p:spPr>
            <a:xfrm>
              <a:off x="2378608" y="2463360"/>
              <a:ext cx="27940" cy="822960"/>
            </a:xfrm>
            <a:custGeom>
              <a:avLst/>
              <a:gdLst/>
              <a:ahLst/>
              <a:cxnLst/>
              <a:rect l="l" t="t" r="r" b="b"/>
              <a:pathLst>
                <a:path w="27939" h="822960">
                  <a:moveTo>
                    <a:pt x="27502" y="0"/>
                  </a:moveTo>
                  <a:lnTo>
                    <a:pt x="0" y="0"/>
                  </a:lnTo>
                  <a:lnTo>
                    <a:pt x="0" y="822446"/>
                  </a:lnTo>
                  <a:lnTo>
                    <a:pt x="27502" y="822446"/>
                  </a:lnTo>
                  <a:lnTo>
                    <a:pt x="2750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34"/>
            </a:p>
          </p:txBody>
        </p:sp>
        <p:sp>
          <p:nvSpPr>
            <p:cNvPr id="29" name="object 29"/>
            <p:cNvSpPr/>
            <p:nvPr/>
          </p:nvSpPr>
          <p:spPr>
            <a:xfrm>
              <a:off x="2378607" y="2463357"/>
              <a:ext cx="27940" cy="822960"/>
            </a:xfrm>
            <a:custGeom>
              <a:avLst/>
              <a:gdLst/>
              <a:ahLst/>
              <a:cxnLst/>
              <a:rect l="l" t="t" r="r" b="b"/>
              <a:pathLst>
                <a:path w="27939" h="822960">
                  <a:moveTo>
                    <a:pt x="0" y="0"/>
                  </a:moveTo>
                  <a:lnTo>
                    <a:pt x="27502" y="0"/>
                  </a:lnTo>
                  <a:lnTo>
                    <a:pt x="27502" y="822447"/>
                  </a:lnTo>
                  <a:lnTo>
                    <a:pt x="0" y="822447"/>
                  </a:lnTo>
                  <a:lnTo>
                    <a:pt x="0" y="0"/>
                  </a:lnTo>
                  <a:close/>
                </a:path>
              </a:pathLst>
            </a:custGeom>
            <a:ln w="13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34"/>
            </a:p>
          </p:txBody>
        </p:sp>
        <p:sp>
          <p:nvSpPr>
            <p:cNvPr id="30" name="object 30"/>
            <p:cNvSpPr/>
            <p:nvPr/>
          </p:nvSpPr>
          <p:spPr>
            <a:xfrm>
              <a:off x="2375534" y="2854426"/>
              <a:ext cx="46355" cy="53975"/>
            </a:xfrm>
            <a:custGeom>
              <a:avLst/>
              <a:gdLst/>
              <a:ahLst/>
              <a:cxnLst/>
              <a:rect l="l" t="t" r="r" b="b"/>
              <a:pathLst>
                <a:path w="46355" h="53975">
                  <a:moveTo>
                    <a:pt x="22936" y="0"/>
                  </a:moveTo>
                  <a:lnTo>
                    <a:pt x="14010" y="2111"/>
                  </a:lnTo>
                  <a:lnTo>
                    <a:pt x="6719" y="7869"/>
                  </a:lnTo>
                  <a:lnTo>
                    <a:pt x="1803" y="16410"/>
                  </a:lnTo>
                  <a:lnTo>
                    <a:pt x="0" y="26873"/>
                  </a:lnTo>
                  <a:lnTo>
                    <a:pt x="1803" y="37330"/>
                  </a:lnTo>
                  <a:lnTo>
                    <a:pt x="6719" y="45872"/>
                  </a:lnTo>
                  <a:lnTo>
                    <a:pt x="14010" y="51633"/>
                  </a:lnTo>
                  <a:lnTo>
                    <a:pt x="22936" y="53746"/>
                  </a:lnTo>
                  <a:lnTo>
                    <a:pt x="31861" y="51633"/>
                  </a:lnTo>
                  <a:lnTo>
                    <a:pt x="39152" y="45872"/>
                  </a:lnTo>
                  <a:lnTo>
                    <a:pt x="44069" y="37330"/>
                  </a:lnTo>
                  <a:lnTo>
                    <a:pt x="45872" y="26873"/>
                  </a:lnTo>
                  <a:lnTo>
                    <a:pt x="44069" y="16410"/>
                  </a:lnTo>
                  <a:lnTo>
                    <a:pt x="39152" y="7869"/>
                  </a:lnTo>
                  <a:lnTo>
                    <a:pt x="31861" y="2111"/>
                  </a:lnTo>
                  <a:lnTo>
                    <a:pt x="22936" y="0"/>
                  </a:lnTo>
                  <a:close/>
                </a:path>
              </a:pathLst>
            </a:custGeom>
            <a:solidFill>
              <a:srgbClr val="FF2600"/>
            </a:solidFill>
          </p:spPr>
          <p:txBody>
            <a:bodyPr wrap="square" lIns="0" tIns="0" rIns="0" bIns="0" rtlCol="0"/>
            <a:lstStyle/>
            <a:p>
              <a:endParaRPr sz="1634"/>
            </a:p>
          </p:txBody>
        </p:sp>
        <p:sp>
          <p:nvSpPr>
            <p:cNvPr id="31" name="object 31"/>
            <p:cNvSpPr/>
            <p:nvPr/>
          </p:nvSpPr>
          <p:spPr>
            <a:xfrm>
              <a:off x="2375533" y="2854427"/>
              <a:ext cx="46355" cy="53975"/>
            </a:xfrm>
            <a:custGeom>
              <a:avLst/>
              <a:gdLst/>
              <a:ahLst/>
              <a:cxnLst/>
              <a:rect l="l" t="t" r="r" b="b"/>
              <a:pathLst>
                <a:path w="46355" h="53975">
                  <a:moveTo>
                    <a:pt x="0" y="26872"/>
                  </a:moveTo>
                  <a:lnTo>
                    <a:pt x="1802" y="16411"/>
                  </a:lnTo>
                  <a:lnTo>
                    <a:pt x="6717" y="7869"/>
                  </a:lnTo>
                  <a:lnTo>
                    <a:pt x="14007" y="2111"/>
                  </a:lnTo>
                  <a:lnTo>
                    <a:pt x="22935" y="0"/>
                  </a:lnTo>
                  <a:lnTo>
                    <a:pt x="31865" y="2111"/>
                  </a:lnTo>
                  <a:lnTo>
                    <a:pt x="39159" y="7869"/>
                  </a:lnTo>
                  <a:lnTo>
                    <a:pt x="44077" y="16411"/>
                  </a:lnTo>
                  <a:lnTo>
                    <a:pt x="45881" y="26872"/>
                  </a:lnTo>
                  <a:lnTo>
                    <a:pt x="44077" y="37329"/>
                  </a:lnTo>
                  <a:lnTo>
                    <a:pt x="39159" y="45871"/>
                  </a:lnTo>
                  <a:lnTo>
                    <a:pt x="31865" y="51632"/>
                  </a:lnTo>
                  <a:lnTo>
                    <a:pt x="22935" y="53745"/>
                  </a:lnTo>
                  <a:lnTo>
                    <a:pt x="14007" y="51632"/>
                  </a:lnTo>
                  <a:lnTo>
                    <a:pt x="6717" y="45871"/>
                  </a:lnTo>
                  <a:lnTo>
                    <a:pt x="1802" y="37329"/>
                  </a:lnTo>
                  <a:lnTo>
                    <a:pt x="0" y="26872"/>
                  </a:lnTo>
                  <a:close/>
                </a:path>
              </a:pathLst>
            </a:custGeom>
            <a:ln w="13145">
              <a:solidFill>
                <a:srgbClr val="FF2600"/>
              </a:solidFill>
            </a:ln>
          </p:spPr>
          <p:txBody>
            <a:bodyPr wrap="square" lIns="0" tIns="0" rIns="0" bIns="0" rtlCol="0"/>
            <a:lstStyle/>
            <a:p>
              <a:endParaRPr sz="1634"/>
            </a:p>
          </p:txBody>
        </p:sp>
        <p:sp>
          <p:nvSpPr>
            <p:cNvPr id="32" name="object 32"/>
            <p:cNvSpPr/>
            <p:nvPr/>
          </p:nvSpPr>
          <p:spPr>
            <a:xfrm>
              <a:off x="3692270" y="2463360"/>
              <a:ext cx="27940" cy="822960"/>
            </a:xfrm>
            <a:custGeom>
              <a:avLst/>
              <a:gdLst/>
              <a:ahLst/>
              <a:cxnLst/>
              <a:rect l="l" t="t" r="r" b="b"/>
              <a:pathLst>
                <a:path w="27939" h="822960">
                  <a:moveTo>
                    <a:pt x="27502" y="0"/>
                  </a:moveTo>
                  <a:lnTo>
                    <a:pt x="0" y="0"/>
                  </a:lnTo>
                  <a:lnTo>
                    <a:pt x="0" y="822446"/>
                  </a:lnTo>
                  <a:lnTo>
                    <a:pt x="27502" y="822446"/>
                  </a:lnTo>
                  <a:lnTo>
                    <a:pt x="2750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34"/>
            </a:p>
          </p:txBody>
        </p:sp>
        <p:sp>
          <p:nvSpPr>
            <p:cNvPr id="33" name="object 33"/>
            <p:cNvSpPr/>
            <p:nvPr/>
          </p:nvSpPr>
          <p:spPr>
            <a:xfrm>
              <a:off x="3692271" y="2463357"/>
              <a:ext cx="27940" cy="822960"/>
            </a:xfrm>
            <a:custGeom>
              <a:avLst/>
              <a:gdLst/>
              <a:ahLst/>
              <a:cxnLst/>
              <a:rect l="l" t="t" r="r" b="b"/>
              <a:pathLst>
                <a:path w="27939" h="822960">
                  <a:moveTo>
                    <a:pt x="0" y="0"/>
                  </a:moveTo>
                  <a:lnTo>
                    <a:pt x="27502" y="0"/>
                  </a:lnTo>
                  <a:lnTo>
                    <a:pt x="27502" y="822447"/>
                  </a:lnTo>
                  <a:lnTo>
                    <a:pt x="0" y="822447"/>
                  </a:lnTo>
                  <a:lnTo>
                    <a:pt x="0" y="0"/>
                  </a:lnTo>
                  <a:close/>
                </a:path>
              </a:pathLst>
            </a:custGeom>
            <a:ln w="13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34"/>
            </a:p>
          </p:txBody>
        </p:sp>
        <p:sp>
          <p:nvSpPr>
            <p:cNvPr id="34" name="object 34"/>
            <p:cNvSpPr/>
            <p:nvPr/>
          </p:nvSpPr>
          <p:spPr>
            <a:xfrm>
              <a:off x="3681323" y="2853575"/>
              <a:ext cx="46355" cy="53975"/>
            </a:xfrm>
            <a:custGeom>
              <a:avLst/>
              <a:gdLst/>
              <a:ahLst/>
              <a:cxnLst/>
              <a:rect l="l" t="t" r="r" b="b"/>
              <a:pathLst>
                <a:path w="46354" h="53975">
                  <a:moveTo>
                    <a:pt x="22936" y="0"/>
                  </a:moveTo>
                  <a:lnTo>
                    <a:pt x="14005" y="2112"/>
                  </a:lnTo>
                  <a:lnTo>
                    <a:pt x="6715" y="7874"/>
                  </a:lnTo>
                  <a:lnTo>
                    <a:pt x="1801" y="16416"/>
                  </a:lnTo>
                  <a:lnTo>
                    <a:pt x="0" y="26873"/>
                  </a:lnTo>
                  <a:lnTo>
                    <a:pt x="1801" y="37335"/>
                  </a:lnTo>
                  <a:lnTo>
                    <a:pt x="6715" y="45877"/>
                  </a:lnTo>
                  <a:lnTo>
                    <a:pt x="14005" y="51635"/>
                  </a:lnTo>
                  <a:lnTo>
                    <a:pt x="22936" y="53746"/>
                  </a:lnTo>
                  <a:lnTo>
                    <a:pt x="31861" y="51635"/>
                  </a:lnTo>
                  <a:lnTo>
                    <a:pt x="39152" y="45877"/>
                  </a:lnTo>
                  <a:lnTo>
                    <a:pt x="44069" y="37335"/>
                  </a:lnTo>
                  <a:lnTo>
                    <a:pt x="45872" y="26873"/>
                  </a:lnTo>
                  <a:lnTo>
                    <a:pt x="44069" y="16416"/>
                  </a:lnTo>
                  <a:lnTo>
                    <a:pt x="39152" y="7874"/>
                  </a:lnTo>
                  <a:lnTo>
                    <a:pt x="31861" y="2112"/>
                  </a:lnTo>
                  <a:lnTo>
                    <a:pt x="22936" y="0"/>
                  </a:lnTo>
                  <a:close/>
                </a:path>
              </a:pathLst>
            </a:custGeom>
            <a:solidFill>
              <a:srgbClr val="FF2600"/>
            </a:solidFill>
          </p:spPr>
          <p:txBody>
            <a:bodyPr wrap="square" lIns="0" tIns="0" rIns="0" bIns="0" rtlCol="0"/>
            <a:lstStyle/>
            <a:p>
              <a:endParaRPr sz="1634"/>
            </a:p>
          </p:txBody>
        </p:sp>
        <p:sp>
          <p:nvSpPr>
            <p:cNvPr id="35" name="object 35"/>
            <p:cNvSpPr/>
            <p:nvPr/>
          </p:nvSpPr>
          <p:spPr>
            <a:xfrm>
              <a:off x="3681320" y="2853578"/>
              <a:ext cx="46355" cy="53975"/>
            </a:xfrm>
            <a:custGeom>
              <a:avLst/>
              <a:gdLst/>
              <a:ahLst/>
              <a:cxnLst/>
              <a:rect l="l" t="t" r="r" b="b"/>
              <a:pathLst>
                <a:path w="46354" h="53975">
                  <a:moveTo>
                    <a:pt x="0" y="26872"/>
                  </a:moveTo>
                  <a:lnTo>
                    <a:pt x="1802" y="16411"/>
                  </a:lnTo>
                  <a:lnTo>
                    <a:pt x="6717" y="7869"/>
                  </a:lnTo>
                  <a:lnTo>
                    <a:pt x="14007" y="2111"/>
                  </a:lnTo>
                  <a:lnTo>
                    <a:pt x="22935" y="0"/>
                  </a:lnTo>
                  <a:lnTo>
                    <a:pt x="31865" y="2111"/>
                  </a:lnTo>
                  <a:lnTo>
                    <a:pt x="39159" y="7869"/>
                  </a:lnTo>
                  <a:lnTo>
                    <a:pt x="44077" y="16411"/>
                  </a:lnTo>
                  <a:lnTo>
                    <a:pt x="45881" y="26872"/>
                  </a:lnTo>
                  <a:lnTo>
                    <a:pt x="44077" y="37333"/>
                  </a:lnTo>
                  <a:lnTo>
                    <a:pt x="39159" y="45875"/>
                  </a:lnTo>
                  <a:lnTo>
                    <a:pt x="31865" y="51633"/>
                  </a:lnTo>
                  <a:lnTo>
                    <a:pt x="22935" y="53745"/>
                  </a:lnTo>
                  <a:lnTo>
                    <a:pt x="14007" y="51633"/>
                  </a:lnTo>
                  <a:lnTo>
                    <a:pt x="6717" y="45875"/>
                  </a:lnTo>
                  <a:lnTo>
                    <a:pt x="1802" y="37333"/>
                  </a:lnTo>
                  <a:lnTo>
                    <a:pt x="0" y="26872"/>
                  </a:lnTo>
                  <a:close/>
                </a:path>
              </a:pathLst>
            </a:custGeom>
            <a:ln w="13145">
              <a:solidFill>
                <a:srgbClr val="FF2600"/>
              </a:solidFill>
            </a:ln>
          </p:spPr>
          <p:txBody>
            <a:bodyPr wrap="square" lIns="0" tIns="0" rIns="0" bIns="0" rtlCol="0"/>
            <a:lstStyle/>
            <a:p>
              <a:endParaRPr sz="1634"/>
            </a:p>
          </p:txBody>
        </p:sp>
        <p:sp>
          <p:nvSpPr>
            <p:cNvPr id="36" name="object 36"/>
            <p:cNvSpPr/>
            <p:nvPr/>
          </p:nvSpPr>
          <p:spPr>
            <a:xfrm>
              <a:off x="1783321" y="2454407"/>
              <a:ext cx="27940" cy="822960"/>
            </a:xfrm>
            <a:custGeom>
              <a:avLst/>
              <a:gdLst/>
              <a:ahLst/>
              <a:cxnLst/>
              <a:rect l="l" t="t" r="r" b="b"/>
              <a:pathLst>
                <a:path w="27939" h="822960">
                  <a:moveTo>
                    <a:pt x="27503" y="0"/>
                  </a:moveTo>
                  <a:lnTo>
                    <a:pt x="0" y="0"/>
                  </a:lnTo>
                  <a:lnTo>
                    <a:pt x="0" y="822446"/>
                  </a:lnTo>
                  <a:lnTo>
                    <a:pt x="27503" y="822446"/>
                  </a:lnTo>
                  <a:lnTo>
                    <a:pt x="2750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34"/>
            </a:p>
          </p:txBody>
        </p:sp>
        <p:sp>
          <p:nvSpPr>
            <p:cNvPr id="37" name="object 37"/>
            <p:cNvSpPr/>
            <p:nvPr/>
          </p:nvSpPr>
          <p:spPr>
            <a:xfrm>
              <a:off x="1783326" y="2454414"/>
              <a:ext cx="27940" cy="822960"/>
            </a:xfrm>
            <a:custGeom>
              <a:avLst/>
              <a:gdLst/>
              <a:ahLst/>
              <a:cxnLst/>
              <a:rect l="l" t="t" r="r" b="b"/>
              <a:pathLst>
                <a:path w="27939" h="822960">
                  <a:moveTo>
                    <a:pt x="0" y="0"/>
                  </a:moveTo>
                  <a:lnTo>
                    <a:pt x="27503" y="0"/>
                  </a:lnTo>
                  <a:lnTo>
                    <a:pt x="27503" y="822447"/>
                  </a:lnTo>
                  <a:lnTo>
                    <a:pt x="0" y="822447"/>
                  </a:lnTo>
                  <a:lnTo>
                    <a:pt x="0" y="0"/>
                  </a:lnTo>
                  <a:close/>
                </a:path>
              </a:pathLst>
            </a:custGeom>
            <a:ln w="13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34"/>
            </a:p>
          </p:txBody>
        </p:sp>
        <p:sp>
          <p:nvSpPr>
            <p:cNvPr id="38" name="object 38"/>
            <p:cNvSpPr/>
            <p:nvPr/>
          </p:nvSpPr>
          <p:spPr>
            <a:xfrm>
              <a:off x="1772589" y="2854426"/>
              <a:ext cx="46355" cy="53975"/>
            </a:xfrm>
            <a:custGeom>
              <a:avLst/>
              <a:gdLst/>
              <a:ahLst/>
              <a:cxnLst/>
              <a:rect l="l" t="t" r="r" b="b"/>
              <a:pathLst>
                <a:path w="46355" h="53975">
                  <a:moveTo>
                    <a:pt x="22948" y="0"/>
                  </a:moveTo>
                  <a:lnTo>
                    <a:pt x="14016" y="2111"/>
                  </a:lnTo>
                  <a:lnTo>
                    <a:pt x="6721" y="7869"/>
                  </a:lnTo>
                  <a:lnTo>
                    <a:pt x="1803" y="16410"/>
                  </a:lnTo>
                  <a:lnTo>
                    <a:pt x="0" y="26873"/>
                  </a:lnTo>
                  <a:lnTo>
                    <a:pt x="1803" y="37330"/>
                  </a:lnTo>
                  <a:lnTo>
                    <a:pt x="6721" y="45872"/>
                  </a:lnTo>
                  <a:lnTo>
                    <a:pt x="14016" y="51633"/>
                  </a:lnTo>
                  <a:lnTo>
                    <a:pt x="22948" y="53746"/>
                  </a:lnTo>
                  <a:lnTo>
                    <a:pt x="31874" y="51633"/>
                  </a:lnTo>
                  <a:lnTo>
                    <a:pt x="39165" y="45872"/>
                  </a:lnTo>
                  <a:lnTo>
                    <a:pt x="44081" y="37330"/>
                  </a:lnTo>
                  <a:lnTo>
                    <a:pt x="45885" y="26873"/>
                  </a:lnTo>
                  <a:lnTo>
                    <a:pt x="44081" y="16410"/>
                  </a:lnTo>
                  <a:lnTo>
                    <a:pt x="39165" y="7869"/>
                  </a:lnTo>
                  <a:lnTo>
                    <a:pt x="31874" y="2111"/>
                  </a:lnTo>
                  <a:lnTo>
                    <a:pt x="22948" y="0"/>
                  </a:lnTo>
                  <a:close/>
                </a:path>
              </a:pathLst>
            </a:custGeom>
            <a:solidFill>
              <a:srgbClr val="FF2600"/>
            </a:solidFill>
          </p:spPr>
          <p:txBody>
            <a:bodyPr wrap="square" lIns="0" tIns="0" rIns="0" bIns="0" rtlCol="0"/>
            <a:lstStyle/>
            <a:p>
              <a:endParaRPr sz="1634"/>
            </a:p>
          </p:txBody>
        </p:sp>
        <p:sp>
          <p:nvSpPr>
            <p:cNvPr id="39" name="object 39"/>
            <p:cNvSpPr/>
            <p:nvPr/>
          </p:nvSpPr>
          <p:spPr>
            <a:xfrm>
              <a:off x="1772593" y="2854427"/>
              <a:ext cx="46355" cy="53975"/>
            </a:xfrm>
            <a:custGeom>
              <a:avLst/>
              <a:gdLst/>
              <a:ahLst/>
              <a:cxnLst/>
              <a:rect l="l" t="t" r="r" b="b"/>
              <a:pathLst>
                <a:path w="46355" h="53975">
                  <a:moveTo>
                    <a:pt x="0" y="26872"/>
                  </a:moveTo>
                  <a:lnTo>
                    <a:pt x="1802" y="16411"/>
                  </a:lnTo>
                  <a:lnTo>
                    <a:pt x="6717" y="7869"/>
                  </a:lnTo>
                  <a:lnTo>
                    <a:pt x="14007" y="2111"/>
                  </a:lnTo>
                  <a:lnTo>
                    <a:pt x="22935" y="0"/>
                  </a:lnTo>
                  <a:lnTo>
                    <a:pt x="31865" y="2111"/>
                  </a:lnTo>
                  <a:lnTo>
                    <a:pt x="39159" y="7869"/>
                  </a:lnTo>
                  <a:lnTo>
                    <a:pt x="44077" y="16411"/>
                  </a:lnTo>
                  <a:lnTo>
                    <a:pt x="45881" y="26872"/>
                  </a:lnTo>
                  <a:lnTo>
                    <a:pt x="44077" y="37329"/>
                  </a:lnTo>
                  <a:lnTo>
                    <a:pt x="39159" y="45871"/>
                  </a:lnTo>
                  <a:lnTo>
                    <a:pt x="31865" y="51632"/>
                  </a:lnTo>
                  <a:lnTo>
                    <a:pt x="22935" y="53745"/>
                  </a:lnTo>
                  <a:lnTo>
                    <a:pt x="14007" y="51632"/>
                  </a:lnTo>
                  <a:lnTo>
                    <a:pt x="6717" y="45871"/>
                  </a:lnTo>
                  <a:lnTo>
                    <a:pt x="1802" y="37329"/>
                  </a:lnTo>
                  <a:lnTo>
                    <a:pt x="0" y="26872"/>
                  </a:lnTo>
                  <a:close/>
                </a:path>
              </a:pathLst>
            </a:custGeom>
            <a:ln w="13145">
              <a:solidFill>
                <a:srgbClr val="FF2600"/>
              </a:solidFill>
            </a:ln>
          </p:spPr>
          <p:txBody>
            <a:bodyPr wrap="square" lIns="0" tIns="0" rIns="0" bIns="0" rtlCol="0"/>
            <a:lstStyle/>
            <a:p>
              <a:endParaRPr sz="1634"/>
            </a:p>
          </p:txBody>
        </p:sp>
      </p:grpSp>
      <p:sp>
        <p:nvSpPr>
          <p:cNvPr id="40" name="object 40"/>
          <p:cNvSpPr txBox="1"/>
          <p:nvPr/>
        </p:nvSpPr>
        <p:spPr>
          <a:xfrm>
            <a:off x="8862862" y="2168038"/>
            <a:ext cx="142923" cy="271207"/>
          </a:xfrm>
          <a:prstGeom prst="rect">
            <a:avLst/>
          </a:prstGeom>
        </p:spPr>
        <p:txBody>
          <a:bodyPr vert="horz" wrap="square" lIns="0" tIns="12679" rIns="0" bIns="0" rtlCol="0">
            <a:spAutoFit/>
          </a:bodyPr>
          <a:lstStyle/>
          <a:p>
            <a:pPr marL="11527">
              <a:spcBef>
                <a:spcPts val="100"/>
              </a:spcBef>
            </a:pPr>
            <a:r>
              <a:rPr sz="1679" b="1" spc="5" dirty="0">
                <a:latin typeface="Arial"/>
                <a:cs typeface="Arial"/>
              </a:rPr>
              <a:t>e</a:t>
            </a:r>
            <a:endParaRPr sz="1679">
              <a:latin typeface="Arial"/>
              <a:cs typeface="Arial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8866989" y="2773397"/>
            <a:ext cx="154449" cy="271207"/>
          </a:xfrm>
          <a:prstGeom prst="rect">
            <a:avLst/>
          </a:prstGeom>
        </p:spPr>
        <p:txBody>
          <a:bodyPr vert="horz" wrap="square" lIns="0" tIns="12679" rIns="0" bIns="0" rtlCol="0">
            <a:spAutoFit/>
          </a:bodyPr>
          <a:lstStyle/>
          <a:p>
            <a:pPr marL="11527">
              <a:spcBef>
                <a:spcPts val="100"/>
              </a:spcBef>
            </a:pPr>
            <a:r>
              <a:rPr sz="1679" b="1" spc="64" dirty="0">
                <a:latin typeface="Arial"/>
                <a:cs typeface="Arial"/>
              </a:rPr>
              <a:t>µ</a:t>
            </a:r>
            <a:endParaRPr sz="1679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6225045" y="3029599"/>
            <a:ext cx="663901" cy="271207"/>
          </a:xfrm>
          <a:prstGeom prst="rect">
            <a:avLst/>
          </a:prstGeom>
        </p:spPr>
        <p:txBody>
          <a:bodyPr vert="horz" wrap="square" lIns="0" tIns="12679" rIns="0" bIns="0" rtlCol="0">
            <a:spAutoFit/>
          </a:bodyPr>
          <a:lstStyle/>
          <a:p>
            <a:pPr marL="11527">
              <a:spcBef>
                <a:spcPts val="100"/>
              </a:spcBef>
            </a:pPr>
            <a:r>
              <a:rPr sz="1679" b="1" spc="-123" dirty="0">
                <a:latin typeface="Arial"/>
                <a:cs typeface="Arial"/>
              </a:rPr>
              <a:t>T</a:t>
            </a:r>
            <a:r>
              <a:rPr sz="1679" b="1" spc="5" dirty="0">
                <a:latin typeface="Arial"/>
                <a:cs typeface="Arial"/>
              </a:rPr>
              <a:t>ar</a:t>
            </a:r>
            <a:r>
              <a:rPr sz="1679" b="1" dirty="0">
                <a:latin typeface="Arial"/>
                <a:cs typeface="Arial"/>
              </a:rPr>
              <a:t>g</a:t>
            </a:r>
            <a:r>
              <a:rPr sz="1679" b="1" spc="5" dirty="0">
                <a:latin typeface="Arial"/>
                <a:cs typeface="Arial"/>
              </a:rPr>
              <a:t>et</a:t>
            </a:r>
            <a:endParaRPr sz="1679">
              <a:latin typeface="Arial"/>
              <a:cs typeface="Arial"/>
            </a:endParaRPr>
          </a:p>
        </p:txBody>
      </p:sp>
      <p:grpSp>
        <p:nvGrpSpPr>
          <p:cNvPr id="43" name="object 43"/>
          <p:cNvGrpSpPr/>
          <p:nvPr/>
        </p:nvGrpSpPr>
        <p:grpSpPr>
          <a:xfrm>
            <a:off x="6269698" y="2233856"/>
            <a:ext cx="2903988" cy="758990"/>
            <a:chOff x="5538089" y="2461379"/>
            <a:chExt cx="3199765" cy="836294"/>
          </a:xfrm>
        </p:grpSpPr>
        <p:sp>
          <p:nvSpPr>
            <p:cNvPr id="44" name="object 44"/>
            <p:cNvSpPr/>
            <p:nvPr/>
          </p:nvSpPr>
          <p:spPr>
            <a:xfrm>
              <a:off x="5544743" y="2468046"/>
              <a:ext cx="95885" cy="822960"/>
            </a:xfrm>
            <a:custGeom>
              <a:avLst/>
              <a:gdLst/>
              <a:ahLst/>
              <a:cxnLst/>
              <a:rect l="l" t="t" r="r" b="b"/>
              <a:pathLst>
                <a:path w="95885" h="822960">
                  <a:moveTo>
                    <a:pt x="95498" y="0"/>
                  </a:moveTo>
                  <a:lnTo>
                    <a:pt x="0" y="0"/>
                  </a:lnTo>
                  <a:lnTo>
                    <a:pt x="0" y="822446"/>
                  </a:lnTo>
                  <a:lnTo>
                    <a:pt x="95498" y="822446"/>
                  </a:lnTo>
                  <a:lnTo>
                    <a:pt x="95498" y="0"/>
                  </a:lnTo>
                  <a:close/>
                </a:path>
              </a:pathLst>
            </a:custGeom>
            <a:solidFill>
              <a:srgbClr val="B5B5B5"/>
            </a:solidFill>
          </p:spPr>
          <p:txBody>
            <a:bodyPr wrap="square" lIns="0" tIns="0" rIns="0" bIns="0" rtlCol="0"/>
            <a:lstStyle/>
            <a:p>
              <a:endParaRPr sz="1634"/>
            </a:p>
          </p:txBody>
        </p:sp>
        <p:sp>
          <p:nvSpPr>
            <p:cNvPr id="45" name="object 45"/>
            <p:cNvSpPr/>
            <p:nvPr/>
          </p:nvSpPr>
          <p:spPr>
            <a:xfrm>
              <a:off x="5544756" y="2468046"/>
              <a:ext cx="95885" cy="822960"/>
            </a:xfrm>
            <a:custGeom>
              <a:avLst/>
              <a:gdLst/>
              <a:ahLst/>
              <a:cxnLst/>
              <a:rect l="l" t="t" r="r" b="b"/>
              <a:pathLst>
                <a:path w="95885" h="822960">
                  <a:moveTo>
                    <a:pt x="0" y="0"/>
                  </a:moveTo>
                  <a:lnTo>
                    <a:pt x="95498" y="0"/>
                  </a:lnTo>
                  <a:lnTo>
                    <a:pt x="95498" y="822447"/>
                  </a:lnTo>
                  <a:lnTo>
                    <a:pt x="0" y="822447"/>
                  </a:lnTo>
                  <a:lnTo>
                    <a:pt x="0" y="0"/>
                  </a:lnTo>
                  <a:close/>
                </a:path>
              </a:pathLst>
            </a:custGeom>
            <a:ln w="13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34"/>
            </a:p>
          </p:txBody>
        </p:sp>
        <p:sp>
          <p:nvSpPr>
            <p:cNvPr id="46" name="object 46"/>
            <p:cNvSpPr/>
            <p:nvPr/>
          </p:nvSpPr>
          <p:spPr>
            <a:xfrm>
              <a:off x="5937973" y="2468046"/>
              <a:ext cx="27940" cy="822960"/>
            </a:xfrm>
            <a:custGeom>
              <a:avLst/>
              <a:gdLst/>
              <a:ahLst/>
              <a:cxnLst/>
              <a:rect l="l" t="t" r="r" b="b"/>
              <a:pathLst>
                <a:path w="27939" h="822960">
                  <a:moveTo>
                    <a:pt x="27502" y="0"/>
                  </a:moveTo>
                  <a:lnTo>
                    <a:pt x="0" y="0"/>
                  </a:lnTo>
                  <a:lnTo>
                    <a:pt x="0" y="822446"/>
                  </a:lnTo>
                  <a:lnTo>
                    <a:pt x="27502" y="822446"/>
                  </a:lnTo>
                  <a:lnTo>
                    <a:pt x="2750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34"/>
            </a:p>
          </p:txBody>
        </p:sp>
        <p:sp>
          <p:nvSpPr>
            <p:cNvPr id="47" name="object 47"/>
            <p:cNvSpPr/>
            <p:nvPr/>
          </p:nvSpPr>
          <p:spPr>
            <a:xfrm>
              <a:off x="5937973" y="2468046"/>
              <a:ext cx="27940" cy="822960"/>
            </a:xfrm>
            <a:custGeom>
              <a:avLst/>
              <a:gdLst/>
              <a:ahLst/>
              <a:cxnLst/>
              <a:rect l="l" t="t" r="r" b="b"/>
              <a:pathLst>
                <a:path w="27939" h="822960">
                  <a:moveTo>
                    <a:pt x="0" y="0"/>
                  </a:moveTo>
                  <a:lnTo>
                    <a:pt x="27502" y="0"/>
                  </a:lnTo>
                  <a:lnTo>
                    <a:pt x="27502" y="822447"/>
                  </a:lnTo>
                  <a:lnTo>
                    <a:pt x="0" y="822447"/>
                  </a:lnTo>
                  <a:lnTo>
                    <a:pt x="0" y="0"/>
                  </a:lnTo>
                  <a:close/>
                </a:path>
              </a:pathLst>
            </a:custGeom>
            <a:ln w="13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34"/>
            </a:p>
          </p:txBody>
        </p:sp>
        <p:sp>
          <p:nvSpPr>
            <p:cNvPr id="48" name="object 48"/>
            <p:cNvSpPr/>
            <p:nvPr/>
          </p:nvSpPr>
          <p:spPr>
            <a:xfrm>
              <a:off x="8681453" y="2678429"/>
              <a:ext cx="46355" cy="53975"/>
            </a:xfrm>
            <a:custGeom>
              <a:avLst/>
              <a:gdLst/>
              <a:ahLst/>
              <a:cxnLst/>
              <a:rect l="l" t="t" r="r" b="b"/>
              <a:pathLst>
                <a:path w="46354" h="53975">
                  <a:moveTo>
                    <a:pt x="22936" y="0"/>
                  </a:moveTo>
                  <a:lnTo>
                    <a:pt x="14010" y="2111"/>
                  </a:lnTo>
                  <a:lnTo>
                    <a:pt x="6719" y="7869"/>
                  </a:lnTo>
                  <a:lnTo>
                    <a:pt x="1803" y="16410"/>
                  </a:lnTo>
                  <a:lnTo>
                    <a:pt x="0" y="26873"/>
                  </a:lnTo>
                  <a:lnTo>
                    <a:pt x="1803" y="37335"/>
                  </a:lnTo>
                  <a:lnTo>
                    <a:pt x="6719" y="45877"/>
                  </a:lnTo>
                  <a:lnTo>
                    <a:pt x="14010" y="51635"/>
                  </a:lnTo>
                  <a:lnTo>
                    <a:pt x="22936" y="53746"/>
                  </a:lnTo>
                  <a:lnTo>
                    <a:pt x="31869" y="51635"/>
                  </a:lnTo>
                  <a:lnTo>
                    <a:pt x="39163" y="45877"/>
                  </a:lnTo>
                  <a:lnTo>
                    <a:pt x="44081" y="37335"/>
                  </a:lnTo>
                  <a:lnTo>
                    <a:pt x="45885" y="26873"/>
                  </a:lnTo>
                  <a:lnTo>
                    <a:pt x="44081" y="16410"/>
                  </a:lnTo>
                  <a:lnTo>
                    <a:pt x="39163" y="7869"/>
                  </a:lnTo>
                  <a:lnTo>
                    <a:pt x="31869" y="2111"/>
                  </a:lnTo>
                  <a:lnTo>
                    <a:pt x="22936" y="0"/>
                  </a:lnTo>
                  <a:close/>
                </a:path>
              </a:pathLst>
            </a:custGeom>
            <a:solidFill>
              <a:srgbClr val="FF2600"/>
            </a:solidFill>
          </p:spPr>
          <p:txBody>
            <a:bodyPr wrap="square" lIns="0" tIns="0" rIns="0" bIns="0" rtlCol="0"/>
            <a:lstStyle/>
            <a:p>
              <a:endParaRPr sz="1634"/>
            </a:p>
          </p:txBody>
        </p:sp>
        <p:sp>
          <p:nvSpPr>
            <p:cNvPr id="49" name="object 49"/>
            <p:cNvSpPr/>
            <p:nvPr/>
          </p:nvSpPr>
          <p:spPr>
            <a:xfrm>
              <a:off x="8681460" y="2678431"/>
              <a:ext cx="46355" cy="53975"/>
            </a:xfrm>
            <a:custGeom>
              <a:avLst/>
              <a:gdLst/>
              <a:ahLst/>
              <a:cxnLst/>
              <a:rect l="l" t="t" r="r" b="b"/>
              <a:pathLst>
                <a:path w="46354" h="53975">
                  <a:moveTo>
                    <a:pt x="0" y="26872"/>
                  </a:moveTo>
                  <a:lnTo>
                    <a:pt x="1803" y="16411"/>
                  </a:lnTo>
                  <a:lnTo>
                    <a:pt x="6722" y="7869"/>
                  </a:lnTo>
                  <a:lnTo>
                    <a:pt x="14016" y="2111"/>
                  </a:lnTo>
                  <a:lnTo>
                    <a:pt x="22945" y="0"/>
                  </a:lnTo>
                  <a:lnTo>
                    <a:pt x="31869" y="2111"/>
                  </a:lnTo>
                  <a:lnTo>
                    <a:pt x="39160" y="7869"/>
                  </a:lnTo>
                  <a:lnTo>
                    <a:pt x="44077" y="16411"/>
                  </a:lnTo>
                  <a:lnTo>
                    <a:pt x="45881" y="26872"/>
                  </a:lnTo>
                  <a:lnTo>
                    <a:pt x="44077" y="37333"/>
                  </a:lnTo>
                  <a:lnTo>
                    <a:pt x="39160" y="45875"/>
                  </a:lnTo>
                  <a:lnTo>
                    <a:pt x="31869" y="51633"/>
                  </a:lnTo>
                  <a:lnTo>
                    <a:pt x="22945" y="53745"/>
                  </a:lnTo>
                  <a:lnTo>
                    <a:pt x="14016" y="51633"/>
                  </a:lnTo>
                  <a:lnTo>
                    <a:pt x="6722" y="45875"/>
                  </a:lnTo>
                  <a:lnTo>
                    <a:pt x="1803" y="37333"/>
                  </a:lnTo>
                  <a:lnTo>
                    <a:pt x="0" y="26872"/>
                  </a:lnTo>
                  <a:close/>
                </a:path>
              </a:pathLst>
            </a:custGeom>
            <a:ln w="13145">
              <a:solidFill>
                <a:srgbClr val="FF2600"/>
              </a:solidFill>
            </a:ln>
          </p:spPr>
          <p:txBody>
            <a:bodyPr wrap="square" lIns="0" tIns="0" rIns="0" bIns="0" rtlCol="0"/>
            <a:lstStyle/>
            <a:p>
              <a:endParaRPr sz="1634"/>
            </a:p>
          </p:txBody>
        </p:sp>
        <p:sp>
          <p:nvSpPr>
            <p:cNvPr id="50" name="object 50"/>
            <p:cNvSpPr/>
            <p:nvPr/>
          </p:nvSpPr>
          <p:spPr>
            <a:xfrm>
              <a:off x="7383081" y="2468046"/>
              <a:ext cx="27940" cy="822960"/>
            </a:xfrm>
            <a:custGeom>
              <a:avLst/>
              <a:gdLst/>
              <a:ahLst/>
              <a:cxnLst/>
              <a:rect l="l" t="t" r="r" b="b"/>
              <a:pathLst>
                <a:path w="27940" h="822960">
                  <a:moveTo>
                    <a:pt x="27502" y="0"/>
                  </a:moveTo>
                  <a:lnTo>
                    <a:pt x="0" y="0"/>
                  </a:lnTo>
                  <a:lnTo>
                    <a:pt x="0" y="822446"/>
                  </a:lnTo>
                  <a:lnTo>
                    <a:pt x="27502" y="822446"/>
                  </a:lnTo>
                  <a:lnTo>
                    <a:pt x="2750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34"/>
            </a:p>
          </p:txBody>
        </p:sp>
        <p:sp>
          <p:nvSpPr>
            <p:cNvPr id="51" name="object 51"/>
            <p:cNvSpPr/>
            <p:nvPr/>
          </p:nvSpPr>
          <p:spPr>
            <a:xfrm>
              <a:off x="7383083" y="2468046"/>
              <a:ext cx="27940" cy="822960"/>
            </a:xfrm>
            <a:custGeom>
              <a:avLst/>
              <a:gdLst/>
              <a:ahLst/>
              <a:cxnLst/>
              <a:rect l="l" t="t" r="r" b="b"/>
              <a:pathLst>
                <a:path w="27940" h="822960">
                  <a:moveTo>
                    <a:pt x="0" y="0"/>
                  </a:moveTo>
                  <a:lnTo>
                    <a:pt x="27502" y="0"/>
                  </a:lnTo>
                  <a:lnTo>
                    <a:pt x="27502" y="822447"/>
                  </a:lnTo>
                  <a:lnTo>
                    <a:pt x="0" y="822447"/>
                  </a:lnTo>
                  <a:lnTo>
                    <a:pt x="0" y="0"/>
                  </a:lnTo>
                  <a:close/>
                </a:path>
              </a:pathLst>
            </a:custGeom>
            <a:ln w="13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34"/>
            </a:p>
          </p:txBody>
        </p:sp>
        <p:sp>
          <p:nvSpPr>
            <p:cNvPr id="52" name="object 52"/>
            <p:cNvSpPr/>
            <p:nvPr/>
          </p:nvSpPr>
          <p:spPr>
            <a:xfrm>
              <a:off x="8685276" y="2924568"/>
              <a:ext cx="46355" cy="53975"/>
            </a:xfrm>
            <a:custGeom>
              <a:avLst/>
              <a:gdLst/>
              <a:ahLst/>
              <a:cxnLst/>
              <a:rect l="l" t="t" r="r" b="b"/>
              <a:pathLst>
                <a:path w="46354" h="53975">
                  <a:moveTo>
                    <a:pt x="22936" y="0"/>
                  </a:moveTo>
                  <a:lnTo>
                    <a:pt x="14010" y="2112"/>
                  </a:lnTo>
                  <a:lnTo>
                    <a:pt x="6719" y="7874"/>
                  </a:lnTo>
                  <a:lnTo>
                    <a:pt x="1803" y="16416"/>
                  </a:lnTo>
                  <a:lnTo>
                    <a:pt x="0" y="26873"/>
                  </a:lnTo>
                  <a:lnTo>
                    <a:pt x="1803" y="37335"/>
                  </a:lnTo>
                  <a:lnTo>
                    <a:pt x="6719" y="45877"/>
                  </a:lnTo>
                  <a:lnTo>
                    <a:pt x="14010" y="51635"/>
                  </a:lnTo>
                  <a:lnTo>
                    <a:pt x="22936" y="53746"/>
                  </a:lnTo>
                  <a:lnTo>
                    <a:pt x="31867" y="51635"/>
                  </a:lnTo>
                  <a:lnTo>
                    <a:pt x="39157" y="45877"/>
                  </a:lnTo>
                  <a:lnTo>
                    <a:pt x="44070" y="37335"/>
                  </a:lnTo>
                  <a:lnTo>
                    <a:pt x="45872" y="26873"/>
                  </a:lnTo>
                  <a:lnTo>
                    <a:pt x="44070" y="16416"/>
                  </a:lnTo>
                  <a:lnTo>
                    <a:pt x="39157" y="7874"/>
                  </a:lnTo>
                  <a:lnTo>
                    <a:pt x="31867" y="2112"/>
                  </a:lnTo>
                  <a:lnTo>
                    <a:pt x="22936" y="0"/>
                  </a:lnTo>
                  <a:close/>
                </a:path>
              </a:pathLst>
            </a:custGeom>
            <a:solidFill>
              <a:srgbClr val="FF2600"/>
            </a:solidFill>
          </p:spPr>
          <p:txBody>
            <a:bodyPr wrap="square" lIns="0" tIns="0" rIns="0" bIns="0" rtlCol="0"/>
            <a:lstStyle/>
            <a:p>
              <a:endParaRPr sz="1634"/>
            </a:p>
          </p:txBody>
        </p:sp>
        <p:sp>
          <p:nvSpPr>
            <p:cNvPr id="53" name="object 53"/>
            <p:cNvSpPr/>
            <p:nvPr/>
          </p:nvSpPr>
          <p:spPr>
            <a:xfrm>
              <a:off x="8685279" y="2924569"/>
              <a:ext cx="46355" cy="53975"/>
            </a:xfrm>
            <a:custGeom>
              <a:avLst/>
              <a:gdLst/>
              <a:ahLst/>
              <a:cxnLst/>
              <a:rect l="l" t="t" r="r" b="b"/>
              <a:pathLst>
                <a:path w="46354" h="53975">
                  <a:moveTo>
                    <a:pt x="0" y="26872"/>
                  </a:moveTo>
                  <a:lnTo>
                    <a:pt x="1803" y="16415"/>
                  </a:lnTo>
                  <a:lnTo>
                    <a:pt x="6722" y="7873"/>
                  </a:lnTo>
                  <a:lnTo>
                    <a:pt x="14016" y="2112"/>
                  </a:lnTo>
                  <a:lnTo>
                    <a:pt x="22945" y="0"/>
                  </a:lnTo>
                  <a:lnTo>
                    <a:pt x="31874" y="2112"/>
                  </a:lnTo>
                  <a:lnTo>
                    <a:pt x="39164" y="7873"/>
                  </a:lnTo>
                  <a:lnTo>
                    <a:pt x="44079" y="16415"/>
                  </a:lnTo>
                  <a:lnTo>
                    <a:pt x="45881" y="26872"/>
                  </a:lnTo>
                  <a:lnTo>
                    <a:pt x="44079" y="37333"/>
                  </a:lnTo>
                  <a:lnTo>
                    <a:pt x="39164" y="45875"/>
                  </a:lnTo>
                  <a:lnTo>
                    <a:pt x="31874" y="51633"/>
                  </a:lnTo>
                  <a:lnTo>
                    <a:pt x="22945" y="53745"/>
                  </a:lnTo>
                  <a:lnTo>
                    <a:pt x="14016" y="51633"/>
                  </a:lnTo>
                  <a:lnTo>
                    <a:pt x="6722" y="45875"/>
                  </a:lnTo>
                  <a:lnTo>
                    <a:pt x="1803" y="37333"/>
                  </a:lnTo>
                  <a:lnTo>
                    <a:pt x="0" y="26872"/>
                  </a:lnTo>
                  <a:close/>
                </a:path>
              </a:pathLst>
            </a:custGeom>
            <a:ln w="13145">
              <a:solidFill>
                <a:srgbClr val="FF2600"/>
              </a:solidFill>
            </a:ln>
          </p:spPr>
          <p:txBody>
            <a:bodyPr wrap="square" lIns="0" tIns="0" rIns="0" bIns="0" rtlCol="0"/>
            <a:lstStyle/>
            <a:p>
              <a:endParaRPr sz="1634"/>
            </a:p>
          </p:txBody>
        </p:sp>
        <p:sp>
          <p:nvSpPr>
            <p:cNvPr id="54" name="object 54"/>
            <p:cNvSpPr/>
            <p:nvPr/>
          </p:nvSpPr>
          <p:spPr>
            <a:xfrm>
              <a:off x="7372134" y="2750070"/>
              <a:ext cx="46355" cy="53975"/>
            </a:xfrm>
            <a:custGeom>
              <a:avLst/>
              <a:gdLst/>
              <a:ahLst/>
              <a:cxnLst/>
              <a:rect l="l" t="t" r="r" b="b"/>
              <a:pathLst>
                <a:path w="46354" h="53975">
                  <a:moveTo>
                    <a:pt x="22936" y="0"/>
                  </a:moveTo>
                  <a:lnTo>
                    <a:pt x="14010" y="2112"/>
                  </a:lnTo>
                  <a:lnTo>
                    <a:pt x="6719" y="7874"/>
                  </a:lnTo>
                  <a:lnTo>
                    <a:pt x="1803" y="16416"/>
                  </a:lnTo>
                  <a:lnTo>
                    <a:pt x="0" y="26873"/>
                  </a:lnTo>
                  <a:lnTo>
                    <a:pt x="1803" y="37335"/>
                  </a:lnTo>
                  <a:lnTo>
                    <a:pt x="6719" y="45877"/>
                  </a:lnTo>
                  <a:lnTo>
                    <a:pt x="14010" y="51635"/>
                  </a:lnTo>
                  <a:lnTo>
                    <a:pt x="22936" y="53746"/>
                  </a:lnTo>
                  <a:lnTo>
                    <a:pt x="31867" y="51635"/>
                  </a:lnTo>
                  <a:lnTo>
                    <a:pt x="39157" y="45877"/>
                  </a:lnTo>
                  <a:lnTo>
                    <a:pt x="44070" y="37335"/>
                  </a:lnTo>
                  <a:lnTo>
                    <a:pt x="45872" y="26873"/>
                  </a:lnTo>
                  <a:lnTo>
                    <a:pt x="44070" y="16416"/>
                  </a:lnTo>
                  <a:lnTo>
                    <a:pt x="39157" y="7874"/>
                  </a:lnTo>
                  <a:lnTo>
                    <a:pt x="31867" y="2112"/>
                  </a:lnTo>
                  <a:lnTo>
                    <a:pt x="22936" y="0"/>
                  </a:lnTo>
                  <a:close/>
                </a:path>
              </a:pathLst>
            </a:custGeom>
            <a:solidFill>
              <a:srgbClr val="FF2600"/>
            </a:solidFill>
          </p:spPr>
          <p:txBody>
            <a:bodyPr wrap="square" lIns="0" tIns="0" rIns="0" bIns="0" rtlCol="0"/>
            <a:lstStyle/>
            <a:p>
              <a:endParaRPr sz="1634"/>
            </a:p>
          </p:txBody>
        </p:sp>
        <p:sp>
          <p:nvSpPr>
            <p:cNvPr id="55" name="object 55"/>
            <p:cNvSpPr/>
            <p:nvPr/>
          </p:nvSpPr>
          <p:spPr>
            <a:xfrm>
              <a:off x="7372132" y="2750073"/>
              <a:ext cx="46355" cy="53975"/>
            </a:xfrm>
            <a:custGeom>
              <a:avLst/>
              <a:gdLst/>
              <a:ahLst/>
              <a:cxnLst/>
              <a:rect l="l" t="t" r="r" b="b"/>
              <a:pathLst>
                <a:path w="46354" h="53975">
                  <a:moveTo>
                    <a:pt x="0" y="26872"/>
                  </a:moveTo>
                  <a:lnTo>
                    <a:pt x="1803" y="16411"/>
                  </a:lnTo>
                  <a:lnTo>
                    <a:pt x="6722" y="7869"/>
                  </a:lnTo>
                  <a:lnTo>
                    <a:pt x="14016" y="2111"/>
                  </a:lnTo>
                  <a:lnTo>
                    <a:pt x="22945" y="0"/>
                  </a:lnTo>
                  <a:lnTo>
                    <a:pt x="31874" y="2111"/>
                  </a:lnTo>
                  <a:lnTo>
                    <a:pt x="39164" y="7869"/>
                  </a:lnTo>
                  <a:lnTo>
                    <a:pt x="44079" y="16411"/>
                  </a:lnTo>
                  <a:lnTo>
                    <a:pt x="45881" y="26872"/>
                  </a:lnTo>
                  <a:lnTo>
                    <a:pt x="44079" y="37333"/>
                  </a:lnTo>
                  <a:lnTo>
                    <a:pt x="39164" y="45875"/>
                  </a:lnTo>
                  <a:lnTo>
                    <a:pt x="31874" y="51633"/>
                  </a:lnTo>
                  <a:lnTo>
                    <a:pt x="22945" y="53745"/>
                  </a:lnTo>
                  <a:lnTo>
                    <a:pt x="14016" y="51633"/>
                  </a:lnTo>
                  <a:lnTo>
                    <a:pt x="6722" y="45875"/>
                  </a:lnTo>
                  <a:lnTo>
                    <a:pt x="1803" y="37333"/>
                  </a:lnTo>
                  <a:lnTo>
                    <a:pt x="0" y="26872"/>
                  </a:lnTo>
                  <a:close/>
                </a:path>
              </a:pathLst>
            </a:custGeom>
            <a:ln w="13145">
              <a:solidFill>
                <a:srgbClr val="FF2600"/>
              </a:solidFill>
            </a:ln>
          </p:spPr>
          <p:txBody>
            <a:bodyPr wrap="square" lIns="0" tIns="0" rIns="0" bIns="0" rtlCol="0"/>
            <a:lstStyle/>
            <a:p>
              <a:endParaRPr sz="1634"/>
            </a:p>
          </p:txBody>
        </p:sp>
        <p:sp>
          <p:nvSpPr>
            <p:cNvPr id="56" name="object 56"/>
            <p:cNvSpPr/>
            <p:nvPr/>
          </p:nvSpPr>
          <p:spPr>
            <a:xfrm>
              <a:off x="7372134" y="2897695"/>
              <a:ext cx="46355" cy="53975"/>
            </a:xfrm>
            <a:custGeom>
              <a:avLst/>
              <a:gdLst/>
              <a:ahLst/>
              <a:cxnLst/>
              <a:rect l="l" t="t" r="r" b="b"/>
              <a:pathLst>
                <a:path w="46354" h="53975">
                  <a:moveTo>
                    <a:pt x="22936" y="0"/>
                  </a:moveTo>
                  <a:lnTo>
                    <a:pt x="14010" y="2112"/>
                  </a:lnTo>
                  <a:lnTo>
                    <a:pt x="6719" y="7874"/>
                  </a:lnTo>
                  <a:lnTo>
                    <a:pt x="1803" y="16416"/>
                  </a:lnTo>
                  <a:lnTo>
                    <a:pt x="0" y="26873"/>
                  </a:lnTo>
                  <a:lnTo>
                    <a:pt x="1803" y="37335"/>
                  </a:lnTo>
                  <a:lnTo>
                    <a:pt x="6719" y="45877"/>
                  </a:lnTo>
                  <a:lnTo>
                    <a:pt x="14010" y="51635"/>
                  </a:lnTo>
                  <a:lnTo>
                    <a:pt x="22936" y="53746"/>
                  </a:lnTo>
                  <a:lnTo>
                    <a:pt x="31867" y="51635"/>
                  </a:lnTo>
                  <a:lnTo>
                    <a:pt x="39157" y="45877"/>
                  </a:lnTo>
                  <a:lnTo>
                    <a:pt x="44070" y="37335"/>
                  </a:lnTo>
                  <a:lnTo>
                    <a:pt x="45872" y="26873"/>
                  </a:lnTo>
                  <a:lnTo>
                    <a:pt x="44070" y="16416"/>
                  </a:lnTo>
                  <a:lnTo>
                    <a:pt x="39157" y="7874"/>
                  </a:lnTo>
                  <a:lnTo>
                    <a:pt x="31867" y="2112"/>
                  </a:lnTo>
                  <a:lnTo>
                    <a:pt x="22936" y="0"/>
                  </a:lnTo>
                  <a:close/>
                </a:path>
              </a:pathLst>
            </a:custGeom>
            <a:solidFill>
              <a:srgbClr val="FF2600"/>
            </a:solidFill>
          </p:spPr>
          <p:txBody>
            <a:bodyPr wrap="square" lIns="0" tIns="0" rIns="0" bIns="0" rtlCol="0"/>
            <a:lstStyle/>
            <a:p>
              <a:endParaRPr sz="1634"/>
            </a:p>
          </p:txBody>
        </p:sp>
        <p:sp>
          <p:nvSpPr>
            <p:cNvPr id="57" name="object 57"/>
            <p:cNvSpPr/>
            <p:nvPr/>
          </p:nvSpPr>
          <p:spPr>
            <a:xfrm>
              <a:off x="7372132" y="2897696"/>
              <a:ext cx="46355" cy="53975"/>
            </a:xfrm>
            <a:custGeom>
              <a:avLst/>
              <a:gdLst/>
              <a:ahLst/>
              <a:cxnLst/>
              <a:rect l="l" t="t" r="r" b="b"/>
              <a:pathLst>
                <a:path w="46354" h="53975">
                  <a:moveTo>
                    <a:pt x="0" y="26872"/>
                  </a:moveTo>
                  <a:lnTo>
                    <a:pt x="1803" y="16415"/>
                  </a:lnTo>
                  <a:lnTo>
                    <a:pt x="6722" y="7873"/>
                  </a:lnTo>
                  <a:lnTo>
                    <a:pt x="14016" y="2112"/>
                  </a:lnTo>
                  <a:lnTo>
                    <a:pt x="22945" y="0"/>
                  </a:lnTo>
                  <a:lnTo>
                    <a:pt x="31874" y="2112"/>
                  </a:lnTo>
                  <a:lnTo>
                    <a:pt x="39164" y="7873"/>
                  </a:lnTo>
                  <a:lnTo>
                    <a:pt x="44079" y="16415"/>
                  </a:lnTo>
                  <a:lnTo>
                    <a:pt x="45881" y="26872"/>
                  </a:lnTo>
                  <a:lnTo>
                    <a:pt x="44079" y="37333"/>
                  </a:lnTo>
                  <a:lnTo>
                    <a:pt x="39164" y="45875"/>
                  </a:lnTo>
                  <a:lnTo>
                    <a:pt x="31874" y="51633"/>
                  </a:lnTo>
                  <a:lnTo>
                    <a:pt x="22945" y="53745"/>
                  </a:lnTo>
                  <a:lnTo>
                    <a:pt x="14016" y="51633"/>
                  </a:lnTo>
                  <a:lnTo>
                    <a:pt x="6722" y="45875"/>
                  </a:lnTo>
                  <a:lnTo>
                    <a:pt x="1803" y="37333"/>
                  </a:lnTo>
                  <a:lnTo>
                    <a:pt x="0" y="26872"/>
                  </a:lnTo>
                  <a:close/>
                </a:path>
              </a:pathLst>
            </a:custGeom>
            <a:ln w="13145">
              <a:solidFill>
                <a:srgbClr val="FF2600"/>
              </a:solidFill>
            </a:ln>
          </p:spPr>
          <p:txBody>
            <a:bodyPr wrap="square" lIns="0" tIns="0" rIns="0" bIns="0" rtlCol="0"/>
            <a:lstStyle/>
            <a:p>
              <a:endParaRPr sz="1634"/>
            </a:p>
          </p:txBody>
        </p:sp>
        <p:sp>
          <p:nvSpPr>
            <p:cNvPr id="58" name="object 58"/>
            <p:cNvSpPr/>
            <p:nvPr/>
          </p:nvSpPr>
          <p:spPr>
            <a:xfrm>
              <a:off x="5926150" y="2859112"/>
              <a:ext cx="46355" cy="53975"/>
            </a:xfrm>
            <a:custGeom>
              <a:avLst/>
              <a:gdLst/>
              <a:ahLst/>
              <a:cxnLst/>
              <a:rect l="l" t="t" r="r" b="b"/>
              <a:pathLst>
                <a:path w="46354" h="53975">
                  <a:moveTo>
                    <a:pt x="22936" y="0"/>
                  </a:moveTo>
                  <a:lnTo>
                    <a:pt x="14005" y="2111"/>
                  </a:lnTo>
                  <a:lnTo>
                    <a:pt x="6715" y="7869"/>
                  </a:lnTo>
                  <a:lnTo>
                    <a:pt x="1801" y="16410"/>
                  </a:lnTo>
                  <a:lnTo>
                    <a:pt x="0" y="26873"/>
                  </a:lnTo>
                  <a:lnTo>
                    <a:pt x="1801" y="37330"/>
                  </a:lnTo>
                  <a:lnTo>
                    <a:pt x="6715" y="45872"/>
                  </a:lnTo>
                  <a:lnTo>
                    <a:pt x="14005" y="51633"/>
                  </a:lnTo>
                  <a:lnTo>
                    <a:pt x="22936" y="53746"/>
                  </a:lnTo>
                  <a:lnTo>
                    <a:pt x="31861" y="51633"/>
                  </a:lnTo>
                  <a:lnTo>
                    <a:pt x="39152" y="45872"/>
                  </a:lnTo>
                  <a:lnTo>
                    <a:pt x="44069" y="37330"/>
                  </a:lnTo>
                  <a:lnTo>
                    <a:pt x="45872" y="26873"/>
                  </a:lnTo>
                  <a:lnTo>
                    <a:pt x="44069" y="16410"/>
                  </a:lnTo>
                  <a:lnTo>
                    <a:pt x="39152" y="7869"/>
                  </a:lnTo>
                  <a:lnTo>
                    <a:pt x="31861" y="2111"/>
                  </a:lnTo>
                  <a:lnTo>
                    <a:pt x="22936" y="0"/>
                  </a:lnTo>
                  <a:close/>
                </a:path>
              </a:pathLst>
            </a:custGeom>
            <a:solidFill>
              <a:srgbClr val="FF2600"/>
            </a:solidFill>
          </p:spPr>
          <p:txBody>
            <a:bodyPr wrap="square" lIns="0" tIns="0" rIns="0" bIns="0" rtlCol="0"/>
            <a:lstStyle/>
            <a:p>
              <a:endParaRPr sz="1634"/>
            </a:p>
          </p:txBody>
        </p:sp>
        <p:sp>
          <p:nvSpPr>
            <p:cNvPr id="59" name="object 59"/>
            <p:cNvSpPr/>
            <p:nvPr/>
          </p:nvSpPr>
          <p:spPr>
            <a:xfrm>
              <a:off x="5926154" y="2859106"/>
              <a:ext cx="46355" cy="53975"/>
            </a:xfrm>
            <a:custGeom>
              <a:avLst/>
              <a:gdLst/>
              <a:ahLst/>
              <a:cxnLst/>
              <a:rect l="l" t="t" r="r" b="b"/>
              <a:pathLst>
                <a:path w="46354" h="53975">
                  <a:moveTo>
                    <a:pt x="0" y="26872"/>
                  </a:moveTo>
                  <a:lnTo>
                    <a:pt x="1802" y="16411"/>
                  </a:lnTo>
                  <a:lnTo>
                    <a:pt x="6717" y="7869"/>
                  </a:lnTo>
                  <a:lnTo>
                    <a:pt x="14007" y="2111"/>
                  </a:lnTo>
                  <a:lnTo>
                    <a:pt x="22935" y="0"/>
                  </a:lnTo>
                  <a:lnTo>
                    <a:pt x="31863" y="2111"/>
                  </a:lnTo>
                  <a:lnTo>
                    <a:pt x="39154" y="7869"/>
                  </a:lnTo>
                  <a:lnTo>
                    <a:pt x="44069" y="16411"/>
                  </a:lnTo>
                  <a:lnTo>
                    <a:pt x="45871" y="26872"/>
                  </a:lnTo>
                  <a:lnTo>
                    <a:pt x="44069" y="37333"/>
                  </a:lnTo>
                  <a:lnTo>
                    <a:pt x="39154" y="45875"/>
                  </a:lnTo>
                  <a:lnTo>
                    <a:pt x="31863" y="51633"/>
                  </a:lnTo>
                  <a:lnTo>
                    <a:pt x="22935" y="53745"/>
                  </a:lnTo>
                  <a:lnTo>
                    <a:pt x="14007" y="51633"/>
                  </a:lnTo>
                  <a:lnTo>
                    <a:pt x="6717" y="45875"/>
                  </a:lnTo>
                  <a:lnTo>
                    <a:pt x="1802" y="37333"/>
                  </a:lnTo>
                  <a:lnTo>
                    <a:pt x="0" y="26872"/>
                  </a:lnTo>
                  <a:close/>
                </a:path>
              </a:pathLst>
            </a:custGeom>
            <a:ln w="13145">
              <a:solidFill>
                <a:srgbClr val="FF2600"/>
              </a:solidFill>
            </a:ln>
          </p:spPr>
          <p:txBody>
            <a:bodyPr wrap="square" lIns="0" tIns="0" rIns="0" bIns="0" rtlCol="0"/>
            <a:lstStyle/>
            <a:p>
              <a:endParaRPr sz="1634"/>
            </a:p>
          </p:txBody>
        </p:sp>
      </p:grpSp>
      <p:sp>
        <p:nvSpPr>
          <p:cNvPr id="60" name="object 60"/>
          <p:cNvSpPr txBox="1"/>
          <p:nvPr/>
        </p:nvSpPr>
        <p:spPr>
          <a:xfrm>
            <a:off x="9142219" y="1384290"/>
            <a:ext cx="673121" cy="300327"/>
          </a:xfrm>
          <a:prstGeom prst="rect">
            <a:avLst/>
          </a:prstGeom>
        </p:spPr>
        <p:txBody>
          <a:bodyPr vert="horz" wrap="square" lIns="0" tIns="13831" rIns="0" bIns="0" rtlCol="0">
            <a:spAutoFit/>
          </a:bodyPr>
          <a:lstStyle/>
          <a:p>
            <a:pPr marL="11527">
              <a:spcBef>
                <a:spcPts val="109"/>
              </a:spcBef>
            </a:pPr>
            <a:r>
              <a:rPr sz="1861" b="1" spc="9" dirty="0">
                <a:latin typeface="Arial"/>
                <a:cs typeface="Arial"/>
              </a:rPr>
              <a:t>ECAL</a:t>
            </a:r>
            <a:endParaRPr sz="1861">
              <a:latin typeface="Arial"/>
              <a:cs typeface="Arial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5940986" y="2026971"/>
            <a:ext cx="154449" cy="271207"/>
          </a:xfrm>
          <a:prstGeom prst="rect">
            <a:avLst/>
          </a:prstGeom>
        </p:spPr>
        <p:txBody>
          <a:bodyPr vert="horz" wrap="square" lIns="0" tIns="12679" rIns="0" bIns="0" rtlCol="0">
            <a:spAutoFit/>
          </a:bodyPr>
          <a:lstStyle/>
          <a:p>
            <a:pPr marL="11527">
              <a:spcBef>
                <a:spcPts val="100"/>
              </a:spcBef>
            </a:pPr>
            <a:r>
              <a:rPr sz="1679" b="1" spc="64" dirty="0">
                <a:latin typeface="Arial"/>
                <a:cs typeface="Arial"/>
              </a:rPr>
              <a:t>µ</a:t>
            </a:r>
            <a:endParaRPr sz="1679">
              <a:latin typeface="Arial"/>
              <a:cs typeface="Arial"/>
            </a:endParaRPr>
          </a:p>
        </p:txBody>
      </p:sp>
      <p:grpSp>
        <p:nvGrpSpPr>
          <p:cNvPr id="62" name="object 62"/>
          <p:cNvGrpSpPr/>
          <p:nvPr/>
        </p:nvGrpSpPr>
        <p:grpSpPr>
          <a:xfrm>
            <a:off x="2918371" y="1542807"/>
            <a:ext cx="6979024" cy="2225680"/>
            <a:chOff x="1845424" y="1699945"/>
            <a:chExt cx="7689850" cy="2452370"/>
          </a:xfrm>
        </p:grpSpPr>
        <p:sp>
          <p:nvSpPr>
            <p:cNvPr id="63" name="object 63"/>
            <p:cNvSpPr/>
            <p:nvPr/>
          </p:nvSpPr>
          <p:spPr>
            <a:xfrm>
              <a:off x="1845424" y="1699945"/>
              <a:ext cx="3686695" cy="2452255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634"/>
            </a:p>
          </p:txBody>
        </p:sp>
        <p:sp>
          <p:nvSpPr>
            <p:cNvPr id="64" name="object 64"/>
            <p:cNvSpPr/>
            <p:nvPr/>
          </p:nvSpPr>
          <p:spPr>
            <a:xfrm>
              <a:off x="1895789" y="1729983"/>
              <a:ext cx="3583304" cy="2346325"/>
            </a:xfrm>
            <a:custGeom>
              <a:avLst/>
              <a:gdLst/>
              <a:ahLst/>
              <a:cxnLst/>
              <a:rect l="l" t="t" r="r" b="b"/>
              <a:pathLst>
                <a:path w="3583304" h="2346325">
                  <a:moveTo>
                    <a:pt x="0" y="0"/>
                  </a:moveTo>
                  <a:lnTo>
                    <a:pt x="3583244" y="0"/>
                  </a:lnTo>
                  <a:lnTo>
                    <a:pt x="3583244" y="2346295"/>
                  </a:lnTo>
                  <a:lnTo>
                    <a:pt x="0" y="2346295"/>
                  </a:lnTo>
                  <a:lnTo>
                    <a:pt x="0" y="0"/>
                  </a:lnTo>
                  <a:close/>
                </a:path>
              </a:pathLst>
            </a:custGeom>
            <a:ln w="13145">
              <a:solidFill>
                <a:srgbClr val="C2E2E5"/>
              </a:solidFill>
            </a:ln>
          </p:spPr>
          <p:txBody>
            <a:bodyPr wrap="square" lIns="0" tIns="0" rIns="0" bIns="0" rtlCol="0"/>
            <a:lstStyle/>
            <a:p>
              <a:endParaRPr sz="1634"/>
            </a:p>
          </p:txBody>
        </p:sp>
        <p:sp>
          <p:nvSpPr>
            <p:cNvPr id="65" name="object 65"/>
            <p:cNvSpPr/>
            <p:nvPr/>
          </p:nvSpPr>
          <p:spPr>
            <a:xfrm>
              <a:off x="5424055" y="1699945"/>
              <a:ext cx="4110647" cy="2452255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634"/>
            </a:p>
          </p:txBody>
        </p:sp>
        <p:sp>
          <p:nvSpPr>
            <p:cNvPr id="66" name="object 66"/>
            <p:cNvSpPr/>
            <p:nvPr/>
          </p:nvSpPr>
          <p:spPr>
            <a:xfrm>
              <a:off x="5475970" y="1729776"/>
              <a:ext cx="4005579" cy="2346325"/>
            </a:xfrm>
            <a:custGeom>
              <a:avLst/>
              <a:gdLst/>
              <a:ahLst/>
              <a:cxnLst/>
              <a:rect l="l" t="t" r="r" b="b"/>
              <a:pathLst>
                <a:path w="4005579" h="2346325">
                  <a:moveTo>
                    <a:pt x="0" y="0"/>
                  </a:moveTo>
                  <a:lnTo>
                    <a:pt x="4005017" y="0"/>
                  </a:lnTo>
                  <a:lnTo>
                    <a:pt x="4005017" y="2346295"/>
                  </a:lnTo>
                  <a:lnTo>
                    <a:pt x="0" y="2346295"/>
                  </a:lnTo>
                  <a:lnTo>
                    <a:pt x="0" y="0"/>
                  </a:lnTo>
                  <a:close/>
                </a:path>
              </a:pathLst>
            </a:custGeom>
            <a:ln w="13145">
              <a:solidFill>
                <a:srgbClr val="C2E2E5"/>
              </a:solidFill>
            </a:ln>
          </p:spPr>
          <p:txBody>
            <a:bodyPr wrap="square" lIns="0" tIns="0" rIns="0" bIns="0" rtlCol="0"/>
            <a:lstStyle/>
            <a:p>
              <a:endParaRPr sz="1634"/>
            </a:p>
          </p:txBody>
        </p:sp>
      </p:grpSp>
      <p:sp>
        <p:nvSpPr>
          <p:cNvPr id="67" name="object 67"/>
          <p:cNvSpPr txBox="1"/>
          <p:nvPr/>
        </p:nvSpPr>
        <p:spPr>
          <a:xfrm>
            <a:off x="4180428" y="1608449"/>
            <a:ext cx="930152" cy="271207"/>
          </a:xfrm>
          <a:prstGeom prst="rect">
            <a:avLst/>
          </a:prstGeom>
        </p:spPr>
        <p:txBody>
          <a:bodyPr vert="horz" wrap="square" lIns="0" tIns="12679" rIns="0" bIns="0" rtlCol="0">
            <a:spAutoFit/>
          </a:bodyPr>
          <a:lstStyle/>
          <a:p>
            <a:pPr marL="11527">
              <a:spcBef>
                <a:spcPts val="100"/>
              </a:spcBef>
            </a:pPr>
            <a:r>
              <a:rPr sz="1679" b="1" dirty="0">
                <a:solidFill>
                  <a:srgbClr val="0000FF"/>
                </a:solidFill>
                <a:latin typeface="Arial"/>
                <a:cs typeface="Arial"/>
              </a:rPr>
              <a:t>Station</a:t>
            </a:r>
            <a:r>
              <a:rPr sz="1679" b="1" spc="-5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sz="1679" b="1" spc="5" dirty="0">
                <a:solidFill>
                  <a:srgbClr val="0000FF"/>
                </a:solidFill>
                <a:latin typeface="Arial"/>
                <a:cs typeface="Arial"/>
              </a:rPr>
              <a:t>1</a:t>
            </a:r>
            <a:endParaRPr sz="1679">
              <a:latin typeface="Arial"/>
              <a:cs typeface="Arial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7491793" y="1647337"/>
            <a:ext cx="930152" cy="271207"/>
          </a:xfrm>
          <a:prstGeom prst="rect">
            <a:avLst/>
          </a:prstGeom>
        </p:spPr>
        <p:txBody>
          <a:bodyPr vert="horz" wrap="square" lIns="0" tIns="12679" rIns="0" bIns="0" rtlCol="0">
            <a:spAutoFit/>
          </a:bodyPr>
          <a:lstStyle/>
          <a:p>
            <a:pPr marL="11527">
              <a:spcBef>
                <a:spcPts val="100"/>
              </a:spcBef>
            </a:pPr>
            <a:r>
              <a:rPr sz="1679" b="1" dirty="0">
                <a:solidFill>
                  <a:srgbClr val="0000FF"/>
                </a:solidFill>
                <a:latin typeface="Arial"/>
                <a:cs typeface="Arial"/>
              </a:rPr>
              <a:t>Station</a:t>
            </a:r>
            <a:r>
              <a:rPr sz="1679" b="1" spc="-5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sz="1679" b="1" spc="5" dirty="0">
                <a:solidFill>
                  <a:srgbClr val="0000FF"/>
                </a:solidFill>
                <a:latin typeface="Arial"/>
                <a:cs typeface="Arial"/>
              </a:rPr>
              <a:t>2</a:t>
            </a:r>
            <a:endParaRPr sz="1679">
              <a:latin typeface="Arial"/>
              <a:cs typeface="Arial"/>
            </a:endParaRPr>
          </a:p>
        </p:txBody>
      </p:sp>
      <p:grpSp>
        <p:nvGrpSpPr>
          <p:cNvPr id="69" name="object 69"/>
          <p:cNvGrpSpPr/>
          <p:nvPr/>
        </p:nvGrpSpPr>
        <p:grpSpPr>
          <a:xfrm>
            <a:off x="2824064" y="3832516"/>
            <a:ext cx="3523514" cy="275473"/>
            <a:chOff x="1741512" y="4222865"/>
            <a:chExt cx="3882390" cy="303530"/>
          </a:xfrm>
        </p:grpSpPr>
        <p:sp>
          <p:nvSpPr>
            <p:cNvPr id="70" name="object 70"/>
            <p:cNvSpPr/>
            <p:nvPr/>
          </p:nvSpPr>
          <p:spPr>
            <a:xfrm>
              <a:off x="1741512" y="4222865"/>
              <a:ext cx="3882047" cy="303414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634"/>
            </a:p>
          </p:txBody>
        </p:sp>
        <p:sp>
          <p:nvSpPr>
            <p:cNvPr id="71" name="object 71"/>
            <p:cNvSpPr/>
            <p:nvPr/>
          </p:nvSpPr>
          <p:spPr>
            <a:xfrm>
              <a:off x="1917576" y="4352747"/>
              <a:ext cx="3528060" cy="1905"/>
            </a:xfrm>
            <a:custGeom>
              <a:avLst/>
              <a:gdLst/>
              <a:ahLst/>
              <a:cxnLst/>
              <a:rect l="l" t="t" r="r" b="b"/>
              <a:pathLst>
                <a:path w="3528060" h="1904">
                  <a:moveTo>
                    <a:pt x="0" y="0"/>
                  </a:moveTo>
                  <a:lnTo>
                    <a:pt x="3527643" y="1563"/>
                  </a:lnTo>
                </a:path>
              </a:pathLst>
            </a:custGeom>
            <a:ln w="131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34"/>
            </a:p>
          </p:txBody>
        </p:sp>
        <p:sp>
          <p:nvSpPr>
            <p:cNvPr id="72" name="object 72"/>
            <p:cNvSpPr/>
            <p:nvPr/>
          </p:nvSpPr>
          <p:spPr>
            <a:xfrm>
              <a:off x="1891487" y="4291749"/>
              <a:ext cx="119989" cy="122059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634"/>
            </a:p>
          </p:txBody>
        </p:sp>
        <p:sp>
          <p:nvSpPr>
            <p:cNvPr id="73" name="object 73"/>
            <p:cNvSpPr/>
            <p:nvPr/>
          </p:nvSpPr>
          <p:spPr>
            <a:xfrm>
              <a:off x="5351322" y="4293247"/>
              <a:ext cx="119976" cy="122059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634"/>
            </a:p>
          </p:txBody>
        </p:sp>
      </p:grpSp>
      <p:sp>
        <p:nvSpPr>
          <p:cNvPr id="74" name="object 74"/>
          <p:cNvSpPr txBox="1"/>
          <p:nvPr/>
        </p:nvSpPr>
        <p:spPr>
          <a:xfrm>
            <a:off x="4180427" y="3644398"/>
            <a:ext cx="727294" cy="271207"/>
          </a:xfrm>
          <a:prstGeom prst="rect">
            <a:avLst/>
          </a:prstGeom>
        </p:spPr>
        <p:txBody>
          <a:bodyPr vert="horz" wrap="square" lIns="0" tIns="12679" rIns="0" bIns="0" rtlCol="0">
            <a:spAutoFit/>
          </a:bodyPr>
          <a:lstStyle/>
          <a:p>
            <a:pPr marL="11527">
              <a:spcBef>
                <a:spcPts val="100"/>
              </a:spcBef>
            </a:pPr>
            <a:r>
              <a:rPr sz="1679" spc="5" dirty="0">
                <a:latin typeface="Arial"/>
                <a:cs typeface="Arial"/>
              </a:rPr>
              <a:t>100</a:t>
            </a:r>
            <a:r>
              <a:rPr sz="1679" spc="-68" dirty="0">
                <a:latin typeface="Arial"/>
                <a:cs typeface="Arial"/>
              </a:rPr>
              <a:t> </a:t>
            </a:r>
            <a:r>
              <a:rPr sz="1679" spc="5" dirty="0">
                <a:latin typeface="Arial"/>
                <a:cs typeface="Arial"/>
              </a:rPr>
              <a:t>cm</a:t>
            </a:r>
            <a:endParaRPr sz="1679">
              <a:latin typeface="Arial"/>
              <a:cs typeface="Arial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2434324" y="954772"/>
            <a:ext cx="1861457" cy="300327"/>
          </a:xfrm>
          <a:prstGeom prst="rect">
            <a:avLst/>
          </a:prstGeom>
        </p:spPr>
        <p:txBody>
          <a:bodyPr vert="horz" wrap="square" lIns="0" tIns="13831" rIns="0" bIns="0" rtlCol="0">
            <a:spAutoFit/>
          </a:bodyPr>
          <a:lstStyle/>
          <a:p>
            <a:pPr marL="11527">
              <a:spcBef>
                <a:spcPts val="109"/>
              </a:spcBef>
            </a:pPr>
            <a:r>
              <a:rPr sz="1861" b="1" spc="-27" dirty="0">
                <a:latin typeface="Arial"/>
                <a:cs typeface="Arial"/>
              </a:rPr>
              <a:t>Test </a:t>
            </a:r>
            <a:r>
              <a:rPr sz="1861" b="1" spc="5" dirty="0">
                <a:latin typeface="Arial"/>
                <a:cs typeface="Arial"/>
              </a:rPr>
              <a:t>run set up</a:t>
            </a:r>
            <a:r>
              <a:rPr sz="1861" b="1" spc="-14" dirty="0">
                <a:latin typeface="Arial"/>
                <a:cs typeface="Arial"/>
              </a:rPr>
              <a:t> </a:t>
            </a:r>
            <a:r>
              <a:rPr sz="1861" b="1" spc="5" dirty="0">
                <a:latin typeface="Arial"/>
                <a:cs typeface="Arial"/>
              </a:rPr>
              <a:t>:</a:t>
            </a:r>
            <a:endParaRPr sz="1861">
              <a:latin typeface="Arial"/>
              <a:cs typeface="Arial"/>
            </a:endParaRPr>
          </a:p>
        </p:txBody>
      </p:sp>
      <p:graphicFrame>
        <p:nvGraphicFramePr>
          <p:cNvPr id="76" name="object 76"/>
          <p:cNvGraphicFramePr>
            <a:graphicFrameLocks noGrp="1"/>
          </p:cNvGraphicFramePr>
          <p:nvPr/>
        </p:nvGraphicFramePr>
        <p:xfrm>
          <a:off x="2574653" y="4224290"/>
          <a:ext cx="5952627" cy="122369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006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11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40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32958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900" b="1" spc="-5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Tracker:</a:t>
                      </a:r>
                      <a:endParaRPr sz="1900">
                        <a:latin typeface="Arial"/>
                        <a:cs typeface="Arial"/>
                      </a:endParaRPr>
                    </a:p>
                  </a:txBody>
                  <a:tcPr marL="0" marR="0" marT="23052" marB="0"/>
                </a:tc>
                <a:tc>
                  <a:txBody>
                    <a:bodyPr/>
                    <a:lstStyle/>
                    <a:p>
                      <a:pPr marL="58419">
                        <a:lnSpc>
                          <a:spcPts val="2740"/>
                        </a:lnSpc>
                      </a:pPr>
                      <a:r>
                        <a:rPr sz="2200" b="1" spc="15" dirty="0">
                          <a:solidFill>
                            <a:srgbClr val="1CA9FF"/>
                          </a:solidFill>
                          <a:latin typeface="Arial"/>
                          <a:cs typeface="Arial"/>
                        </a:rPr>
                        <a:t>18</a:t>
                      </a:r>
                      <a:endParaRPr sz="22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38430">
                        <a:lnSpc>
                          <a:spcPct val="100000"/>
                        </a:lnSpc>
                        <a:spcBef>
                          <a:spcPts val="200"/>
                        </a:spcBef>
                        <a:tabLst>
                          <a:tab pos="2198370" algn="l"/>
                        </a:tabLst>
                      </a:pPr>
                      <a:r>
                        <a:rPr sz="1900" b="1" spc="10" dirty="0">
                          <a:latin typeface="Arial"/>
                          <a:cs typeface="Arial"/>
                        </a:rPr>
                        <a:t>CMS</a:t>
                      </a:r>
                      <a:r>
                        <a:rPr sz="1900" b="1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900" b="1" spc="5" dirty="0">
                          <a:latin typeface="Arial"/>
                          <a:cs typeface="Arial"/>
                        </a:rPr>
                        <a:t>2Smodule	</a:t>
                      </a:r>
                      <a:r>
                        <a:rPr sz="1900" b="1" spc="10" dirty="0">
                          <a:latin typeface="Arial"/>
                          <a:cs typeface="Arial"/>
                        </a:rPr>
                        <a:t>~95 </a:t>
                      </a:r>
                      <a:r>
                        <a:rPr sz="1900" b="1" spc="15" dirty="0">
                          <a:latin typeface="Arial"/>
                          <a:cs typeface="Arial"/>
                        </a:rPr>
                        <a:t>mm </a:t>
                      </a:r>
                      <a:r>
                        <a:rPr sz="1900" b="1" spc="10" dirty="0">
                          <a:latin typeface="Arial"/>
                          <a:cs typeface="Arial"/>
                        </a:rPr>
                        <a:t>x </a:t>
                      </a:r>
                      <a:r>
                        <a:rPr sz="1900" b="1" spc="5" dirty="0">
                          <a:latin typeface="Arial"/>
                          <a:cs typeface="Arial"/>
                        </a:rPr>
                        <a:t>95</a:t>
                      </a:r>
                      <a:r>
                        <a:rPr sz="1900" b="1" spc="-9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900" b="1" spc="10" dirty="0">
                          <a:latin typeface="Arial"/>
                          <a:cs typeface="Arial"/>
                        </a:rPr>
                        <a:t>mm</a:t>
                      </a:r>
                      <a:endParaRPr sz="1900">
                        <a:latin typeface="Arial"/>
                        <a:cs typeface="Arial"/>
                      </a:endParaRPr>
                    </a:p>
                  </a:txBody>
                  <a:tcPr marL="0" marR="0" marT="23052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1121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900" b="1" spc="5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Calorimeter:</a:t>
                      </a:r>
                      <a:endParaRPr sz="1900">
                        <a:latin typeface="Arial"/>
                        <a:cs typeface="Arial"/>
                      </a:endParaRPr>
                    </a:p>
                  </a:txBody>
                  <a:tcPr marL="0" marR="0" marT="35731" marB="0"/>
                </a:tc>
                <a:tc>
                  <a:txBody>
                    <a:bodyPr/>
                    <a:lstStyle/>
                    <a:p>
                      <a:pPr marL="72390">
                        <a:lnSpc>
                          <a:spcPts val="2850"/>
                        </a:lnSpc>
                      </a:pPr>
                      <a:r>
                        <a:rPr sz="2200" b="1" spc="15" dirty="0">
                          <a:solidFill>
                            <a:srgbClr val="1CA9FF"/>
                          </a:solidFill>
                          <a:latin typeface="Arial"/>
                          <a:cs typeface="Arial"/>
                        </a:rPr>
                        <a:t>25</a:t>
                      </a:r>
                      <a:endParaRPr sz="22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3035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900" b="1" spc="10" dirty="0">
                          <a:latin typeface="Arial"/>
                          <a:cs typeface="Arial"/>
                        </a:rPr>
                        <a:t>PbWO4 </a:t>
                      </a:r>
                      <a:r>
                        <a:rPr sz="1900" b="1" spc="5" dirty="0">
                          <a:latin typeface="Arial"/>
                          <a:cs typeface="Arial"/>
                        </a:rPr>
                        <a:t>crystal , </a:t>
                      </a:r>
                      <a:r>
                        <a:rPr sz="1900" b="1" spc="10" dirty="0">
                          <a:latin typeface="Arial"/>
                          <a:cs typeface="Arial"/>
                        </a:rPr>
                        <a:t>~140 x </a:t>
                      </a:r>
                      <a:r>
                        <a:rPr sz="1900" b="1" spc="5" dirty="0">
                          <a:latin typeface="Arial"/>
                          <a:cs typeface="Arial"/>
                        </a:rPr>
                        <a:t>140</a:t>
                      </a:r>
                      <a:r>
                        <a:rPr sz="1900" b="1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900" b="1" spc="10" dirty="0">
                          <a:latin typeface="Arial"/>
                          <a:cs typeface="Arial"/>
                        </a:rPr>
                        <a:t>mm</a:t>
                      </a:r>
                      <a:endParaRPr sz="1900" dirty="0">
                        <a:latin typeface="Arial"/>
                        <a:cs typeface="Arial"/>
                      </a:endParaRPr>
                    </a:p>
                    <a:p>
                      <a:pPr marL="152400">
                        <a:lnSpc>
                          <a:spcPts val="2390"/>
                        </a:lnSpc>
                        <a:spcBef>
                          <a:spcPts val="130"/>
                        </a:spcBef>
                      </a:pPr>
                      <a:r>
                        <a:rPr sz="1900" i="1" spc="5" dirty="0">
                          <a:solidFill>
                            <a:srgbClr val="339933"/>
                          </a:solidFill>
                          <a:latin typeface="Arial"/>
                          <a:cs typeface="Arial"/>
                        </a:rPr>
                        <a:t>total length </a:t>
                      </a:r>
                      <a:r>
                        <a:rPr sz="1900" i="1" spc="10" dirty="0">
                          <a:solidFill>
                            <a:srgbClr val="339933"/>
                          </a:solidFill>
                          <a:latin typeface="Arial"/>
                          <a:cs typeface="Arial"/>
                        </a:rPr>
                        <a:t>~ </a:t>
                      </a:r>
                      <a:r>
                        <a:rPr sz="1900" i="1" spc="5" dirty="0">
                          <a:solidFill>
                            <a:srgbClr val="339933"/>
                          </a:solidFill>
                          <a:latin typeface="Arial"/>
                          <a:cs typeface="Arial"/>
                        </a:rPr>
                        <a:t>4-5 </a:t>
                      </a:r>
                      <a:r>
                        <a:rPr sz="1900" i="1" spc="15" dirty="0">
                          <a:solidFill>
                            <a:srgbClr val="339933"/>
                          </a:solidFill>
                          <a:latin typeface="Arial"/>
                          <a:cs typeface="Arial"/>
                        </a:rPr>
                        <a:t>m </a:t>
                      </a:r>
                      <a:r>
                        <a:rPr sz="1900" i="1" spc="10" dirty="0">
                          <a:solidFill>
                            <a:srgbClr val="339933"/>
                          </a:solidFill>
                          <a:latin typeface="Arial"/>
                          <a:cs typeface="Arial"/>
                        </a:rPr>
                        <a:t>+</a:t>
                      </a:r>
                      <a:r>
                        <a:rPr sz="1900" i="1" spc="-20" dirty="0">
                          <a:solidFill>
                            <a:srgbClr val="339933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900" i="1" spc="5" dirty="0">
                          <a:solidFill>
                            <a:srgbClr val="339933"/>
                          </a:solidFill>
                          <a:latin typeface="Arial"/>
                          <a:cs typeface="Arial"/>
                        </a:rPr>
                        <a:t>services</a:t>
                      </a:r>
                      <a:endParaRPr sz="1900" dirty="0">
                        <a:latin typeface="Arial"/>
                        <a:cs typeface="Arial"/>
                      </a:endParaRPr>
                    </a:p>
                  </a:txBody>
                  <a:tcPr marL="0" marR="0" marT="35731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7" name="object 77"/>
          <p:cNvSpPr txBox="1">
            <a:spLocks noGrp="1"/>
          </p:cNvSpPr>
          <p:nvPr>
            <p:ph type="title"/>
          </p:nvPr>
        </p:nvSpPr>
        <p:spPr>
          <a:xfrm>
            <a:off x="3878302" y="322577"/>
            <a:ext cx="4693486" cy="473950"/>
          </a:xfrm>
          <a:prstGeom prst="rect">
            <a:avLst/>
          </a:prstGeom>
          <a:solidFill>
            <a:srgbClr val="FF2600"/>
          </a:solidFill>
        </p:spPr>
        <p:txBody>
          <a:bodyPr vert="horz" wrap="square" lIns="0" tIns="42646" rIns="0" bIns="0" rtlCol="0" anchor="ctr">
            <a:spAutoFit/>
          </a:bodyPr>
          <a:lstStyle/>
          <a:p>
            <a:pPr marL="85873">
              <a:lnSpc>
                <a:spcPct val="100000"/>
              </a:lnSpc>
              <a:spcBef>
                <a:spcPts val="336"/>
              </a:spcBef>
              <a:tabLst>
                <a:tab pos="2863188" algn="l"/>
                <a:tab pos="3697708" algn="l"/>
              </a:tabLst>
            </a:pPr>
            <a:r>
              <a:rPr sz="2800" b="1" spc="-5" dirty="0">
                <a:solidFill>
                  <a:schemeClr val="bg1"/>
                </a:solidFill>
              </a:rPr>
              <a:t>The</a:t>
            </a:r>
            <a:r>
              <a:rPr sz="2800" b="1" dirty="0">
                <a:solidFill>
                  <a:schemeClr val="bg1"/>
                </a:solidFill>
              </a:rPr>
              <a:t> </a:t>
            </a:r>
            <a:r>
              <a:rPr sz="2800" b="1" spc="-5" dirty="0">
                <a:solidFill>
                  <a:schemeClr val="bg1"/>
                </a:solidFill>
              </a:rPr>
              <a:t>MUonE</a:t>
            </a:r>
            <a:r>
              <a:rPr sz="2800" b="1" spc="5" dirty="0">
                <a:solidFill>
                  <a:schemeClr val="bg1"/>
                </a:solidFill>
              </a:rPr>
              <a:t> </a:t>
            </a:r>
            <a:r>
              <a:rPr sz="2800" b="1" spc="-54" dirty="0">
                <a:solidFill>
                  <a:schemeClr val="bg1"/>
                </a:solidFill>
              </a:rPr>
              <a:t>Test	</a:t>
            </a:r>
            <a:r>
              <a:rPr sz="2800" b="1" spc="-5" dirty="0">
                <a:solidFill>
                  <a:schemeClr val="bg1"/>
                </a:solidFill>
              </a:rPr>
              <a:t>Run	(2021)</a:t>
            </a:r>
          </a:p>
        </p:txBody>
      </p:sp>
      <p:sp>
        <p:nvSpPr>
          <p:cNvPr id="80" name="object 80"/>
          <p:cNvSpPr txBox="1"/>
          <p:nvPr/>
        </p:nvSpPr>
        <p:spPr>
          <a:xfrm>
            <a:off x="2106845" y="5361645"/>
            <a:ext cx="7977179" cy="5941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5686" indent="-254736">
              <a:lnSpc>
                <a:spcPts val="2414"/>
              </a:lnSpc>
              <a:buClr>
                <a:srgbClr val="00B0F0"/>
              </a:buClr>
              <a:buSzPct val="119512"/>
              <a:buChar char="-"/>
              <a:tabLst>
                <a:tab pos="265686" algn="l"/>
                <a:tab pos="266263" algn="l"/>
              </a:tabLst>
            </a:pPr>
            <a:r>
              <a:rPr sz="1861" b="1" spc="5" dirty="0">
                <a:solidFill>
                  <a:srgbClr val="1CA9FF"/>
                </a:solidFill>
                <a:latin typeface="Arial"/>
                <a:cs typeface="Arial"/>
              </a:rPr>
              <a:t>the apparatus w</a:t>
            </a:r>
            <a:r>
              <a:rPr sz="1861" b="1" spc="5" dirty="0">
                <a:solidFill>
                  <a:srgbClr val="00B0F0"/>
                </a:solidFill>
                <a:latin typeface="Arial"/>
                <a:cs typeface="Arial"/>
              </a:rPr>
              <a:t>ill </a:t>
            </a:r>
            <a:r>
              <a:rPr sz="1861" b="1" spc="9" dirty="0">
                <a:solidFill>
                  <a:srgbClr val="00B0F0"/>
                </a:solidFill>
                <a:latin typeface="Arial"/>
                <a:cs typeface="Arial"/>
              </a:rPr>
              <a:t>be </a:t>
            </a:r>
            <a:r>
              <a:rPr sz="1861" b="1" spc="5" dirty="0">
                <a:solidFill>
                  <a:srgbClr val="00B0F0"/>
                </a:solidFill>
                <a:latin typeface="Arial"/>
                <a:cs typeface="Arial"/>
              </a:rPr>
              <a:t>in </a:t>
            </a:r>
            <a:r>
              <a:rPr sz="1861" b="1" spc="9" dirty="0">
                <a:solidFill>
                  <a:srgbClr val="00B0F0"/>
                </a:solidFill>
                <a:latin typeface="Arial"/>
                <a:cs typeface="Arial"/>
              </a:rPr>
              <a:t>a </a:t>
            </a:r>
            <a:r>
              <a:rPr sz="1861" b="1" spc="5" dirty="0">
                <a:solidFill>
                  <a:srgbClr val="00B0F0"/>
                </a:solidFill>
                <a:latin typeface="Arial"/>
                <a:cs typeface="Arial"/>
              </a:rPr>
              <a:t>thermalized</a:t>
            </a:r>
            <a:r>
              <a:rPr sz="1861" b="1" spc="-9" dirty="0">
                <a:solidFill>
                  <a:srgbClr val="00B0F0"/>
                </a:solidFill>
                <a:latin typeface="Arial"/>
                <a:cs typeface="Arial"/>
              </a:rPr>
              <a:t> </a:t>
            </a:r>
            <a:r>
              <a:rPr sz="1861" b="1" spc="5" dirty="0">
                <a:solidFill>
                  <a:srgbClr val="00B0F0"/>
                </a:solidFill>
                <a:latin typeface="Arial"/>
                <a:cs typeface="Arial"/>
              </a:rPr>
              <a:t>volume</a:t>
            </a:r>
            <a:endParaRPr sz="1861" dirty="0">
              <a:latin typeface="Arial"/>
              <a:cs typeface="Arial"/>
            </a:endParaRPr>
          </a:p>
          <a:p>
            <a:pPr marL="262805" indent="-212087">
              <a:spcBef>
                <a:spcPts val="41"/>
              </a:spcBef>
              <a:buChar char="-"/>
              <a:tabLst>
                <a:tab pos="262805" algn="l"/>
                <a:tab pos="263381" algn="l"/>
              </a:tabLst>
            </a:pPr>
            <a:r>
              <a:rPr sz="1861" b="1" dirty="0">
                <a:solidFill>
                  <a:srgbClr val="1CA9FF"/>
                </a:solidFill>
                <a:latin typeface="Arial"/>
                <a:cs typeface="Arial"/>
              </a:rPr>
              <a:t>will </a:t>
            </a:r>
            <a:r>
              <a:rPr sz="1861" b="1" spc="5" dirty="0">
                <a:solidFill>
                  <a:srgbClr val="1CA9FF"/>
                </a:solidFill>
                <a:latin typeface="Arial"/>
                <a:cs typeface="Arial"/>
              </a:rPr>
              <a:t>run with </a:t>
            </a:r>
            <a:r>
              <a:rPr sz="1861" b="1" spc="9" dirty="0">
                <a:solidFill>
                  <a:srgbClr val="1CA9FF"/>
                </a:solidFill>
                <a:latin typeface="Arial"/>
                <a:cs typeface="Arial"/>
              </a:rPr>
              <a:t>2 </a:t>
            </a:r>
            <a:r>
              <a:rPr sz="1861" b="1" spc="5" dirty="0">
                <a:solidFill>
                  <a:srgbClr val="1CA9FF"/>
                </a:solidFill>
                <a:latin typeface="Arial"/>
                <a:cs typeface="Arial"/>
              </a:rPr>
              <a:t>full stations plus </a:t>
            </a:r>
            <a:r>
              <a:rPr sz="1861" b="1" spc="9" dirty="0">
                <a:solidFill>
                  <a:srgbClr val="1CA9FF"/>
                </a:solidFill>
                <a:latin typeface="Arial"/>
                <a:cs typeface="Arial"/>
              </a:rPr>
              <a:t>3 </a:t>
            </a:r>
            <a:r>
              <a:rPr sz="1861" b="1" spc="5" dirty="0">
                <a:solidFill>
                  <a:srgbClr val="1CA9FF"/>
                </a:solidFill>
                <a:latin typeface="Arial"/>
                <a:cs typeface="Arial"/>
              </a:rPr>
              <a:t>tracking planes for the incoming</a:t>
            </a:r>
            <a:r>
              <a:rPr sz="1861" b="1" spc="45" dirty="0">
                <a:solidFill>
                  <a:srgbClr val="1CA9FF"/>
                </a:solidFill>
                <a:latin typeface="Arial"/>
                <a:cs typeface="Arial"/>
              </a:rPr>
              <a:t> </a:t>
            </a:r>
            <a:r>
              <a:rPr sz="1861" b="1" spc="77" dirty="0">
                <a:solidFill>
                  <a:srgbClr val="1CA9FF"/>
                </a:solidFill>
                <a:latin typeface="Arial"/>
                <a:cs typeface="Arial"/>
              </a:rPr>
              <a:t>µ</a:t>
            </a:r>
            <a:endParaRPr sz="1861" dirty="0">
              <a:latin typeface="Arial"/>
              <a:cs typeface="Arial"/>
            </a:endParaRPr>
          </a:p>
        </p:txBody>
      </p:sp>
      <p:pic>
        <p:nvPicPr>
          <p:cNvPr id="83" name="Picture 82">
            <a:extLst>
              <a:ext uri="{FF2B5EF4-FFF2-40B4-BE49-F238E27FC236}">
                <a16:creationId xmlns:a16="http://schemas.microsoft.com/office/drawing/2014/main" id="{B37B27AA-DE0B-7141-AF60-7990096DE9A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901680" y="152400"/>
            <a:ext cx="1032303" cy="652780"/>
          </a:xfrm>
          <a:prstGeom prst="rect">
            <a:avLst/>
          </a:prstGeom>
        </p:spPr>
      </p:pic>
      <p:sp>
        <p:nvSpPr>
          <p:cNvPr id="84" name="object 4">
            <a:extLst>
              <a:ext uri="{FF2B5EF4-FFF2-40B4-BE49-F238E27FC236}">
                <a16:creationId xmlns:a16="http://schemas.microsoft.com/office/drawing/2014/main" id="{393E353A-B5BE-C14F-9889-CFDEA298C9A0}"/>
              </a:ext>
            </a:extLst>
          </p:cNvPr>
          <p:cNvSpPr/>
          <p:nvPr/>
        </p:nvSpPr>
        <p:spPr>
          <a:xfrm>
            <a:off x="402589" y="91084"/>
            <a:ext cx="755650" cy="871219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58" name="object 3">
            <a:extLst>
              <a:ext uri="{FF2B5EF4-FFF2-40B4-BE49-F238E27FC236}">
                <a16:creationId xmlns:a16="http://schemas.microsoft.com/office/drawing/2014/main" id="{8637DF37-DB32-7843-9D65-BB4683B84E6D}"/>
              </a:ext>
            </a:extLst>
          </p:cNvPr>
          <p:cNvGrpSpPr/>
          <p:nvPr/>
        </p:nvGrpSpPr>
        <p:grpSpPr>
          <a:xfrm>
            <a:off x="5773971" y="2213101"/>
            <a:ext cx="53596" cy="758414"/>
            <a:chOff x="722596" y="2454414"/>
            <a:chExt cx="59055" cy="835660"/>
          </a:xfrm>
        </p:grpSpPr>
        <p:sp>
          <p:nvSpPr>
            <p:cNvPr id="159" name="object 4">
              <a:extLst>
                <a:ext uri="{FF2B5EF4-FFF2-40B4-BE49-F238E27FC236}">
                  <a16:creationId xmlns:a16="http://schemas.microsoft.com/office/drawing/2014/main" id="{D004B747-D4E3-2A42-936F-965B34BD6D50}"/>
                </a:ext>
              </a:extLst>
            </p:cNvPr>
            <p:cNvSpPr/>
            <p:nvPr/>
          </p:nvSpPr>
          <p:spPr>
            <a:xfrm>
              <a:off x="738052" y="2460985"/>
              <a:ext cx="27940" cy="822960"/>
            </a:xfrm>
            <a:custGeom>
              <a:avLst/>
              <a:gdLst/>
              <a:ahLst/>
              <a:cxnLst/>
              <a:rect l="l" t="t" r="r" b="b"/>
              <a:pathLst>
                <a:path w="27940" h="822960">
                  <a:moveTo>
                    <a:pt x="27502" y="0"/>
                  </a:moveTo>
                  <a:lnTo>
                    <a:pt x="0" y="0"/>
                  </a:lnTo>
                  <a:lnTo>
                    <a:pt x="0" y="822446"/>
                  </a:lnTo>
                  <a:lnTo>
                    <a:pt x="27502" y="822446"/>
                  </a:lnTo>
                  <a:lnTo>
                    <a:pt x="2750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34"/>
            </a:p>
          </p:txBody>
        </p:sp>
        <p:sp>
          <p:nvSpPr>
            <p:cNvPr id="160" name="object 5">
              <a:extLst>
                <a:ext uri="{FF2B5EF4-FFF2-40B4-BE49-F238E27FC236}">
                  <a16:creationId xmlns:a16="http://schemas.microsoft.com/office/drawing/2014/main" id="{7BB86250-9D89-D84A-B569-32782BAEFF07}"/>
                </a:ext>
              </a:extLst>
            </p:cNvPr>
            <p:cNvSpPr/>
            <p:nvPr/>
          </p:nvSpPr>
          <p:spPr>
            <a:xfrm>
              <a:off x="738053" y="2460987"/>
              <a:ext cx="27940" cy="822960"/>
            </a:xfrm>
            <a:custGeom>
              <a:avLst/>
              <a:gdLst/>
              <a:ahLst/>
              <a:cxnLst/>
              <a:rect l="l" t="t" r="r" b="b"/>
              <a:pathLst>
                <a:path w="27940" h="822960">
                  <a:moveTo>
                    <a:pt x="0" y="0"/>
                  </a:moveTo>
                  <a:lnTo>
                    <a:pt x="27503" y="0"/>
                  </a:lnTo>
                  <a:lnTo>
                    <a:pt x="27503" y="822447"/>
                  </a:lnTo>
                  <a:lnTo>
                    <a:pt x="0" y="822447"/>
                  </a:lnTo>
                  <a:lnTo>
                    <a:pt x="0" y="0"/>
                  </a:lnTo>
                  <a:close/>
                </a:path>
              </a:pathLst>
            </a:custGeom>
            <a:ln w="13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34"/>
            </a:p>
          </p:txBody>
        </p:sp>
        <p:sp>
          <p:nvSpPr>
            <p:cNvPr id="161" name="object 6">
              <a:extLst>
                <a:ext uri="{FF2B5EF4-FFF2-40B4-BE49-F238E27FC236}">
                  <a16:creationId xmlns:a16="http://schemas.microsoft.com/office/drawing/2014/main" id="{A422F196-D5D1-4A4E-95E8-35403F4A95AA}"/>
                </a:ext>
              </a:extLst>
            </p:cNvPr>
            <p:cNvSpPr/>
            <p:nvPr/>
          </p:nvSpPr>
          <p:spPr>
            <a:xfrm>
              <a:off x="729169" y="2850921"/>
              <a:ext cx="46355" cy="53975"/>
            </a:xfrm>
            <a:custGeom>
              <a:avLst/>
              <a:gdLst/>
              <a:ahLst/>
              <a:cxnLst/>
              <a:rect l="l" t="t" r="r" b="b"/>
              <a:pathLst>
                <a:path w="46354" h="53975">
                  <a:moveTo>
                    <a:pt x="22937" y="0"/>
                  </a:moveTo>
                  <a:lnTo>
                    <a:pt x="14009" y="2111"/>
                  </a:lnTo>
                  <a:lnTo>
                    <a:pt x="6718" y="7869"/>
                  </a:lnTo>
                  <a:lnTo>
                    <a:pt x="1802" y="16410"/>
                  </a:lnTo>
                  <a:lnTo>
                    <a:pt x="0" y="26873"/>
                  </a:lnTo>
                  <a:lnTo>
                    <a:pt x="1802" y="37330"/>
                  </a:lnTo>
                  <a:lnTo>
                    <a:pt x="6718" y="45872"/>
                  </a:lnTo>
                  <a:lnTo>
                    <a:pt x="14009" y="51633"/>
                  </a:lnTo>
                  <a:lnTo>
                    <a:pt x="22937" y="53746"/>
                  </a:lnTo>
                  <a:lnTo>
                    <a:pt x="31865" y="51633"/>
                  </a:lnTo>
                  <a:lnTo>
                    <a:pt x="39156" y="45872"/>
                  </a:lnTo>
                  <a:lnTo>
                    <a:pt x="44072" y="37330"/>
                  </a:lnTo>
                  <a:lnTo>
                    <a:pt x="45874" y="26873"/>
                  </a:lnTo>
                  <a:lnTo>
                    <a:pt x="44072" y="16410"/>
                  </a:lnTo>
                  <a:lnTo>
                    <a:pt x="39156" y="7869"/>
                  </a:lnTo>
                  <a:lnTo>
                    <a:pt x="31865" y="2111"/>
                  </a:lnTo>
                  <a:lnTo>
                    <a:pt x="22937" y="0"/>
                  </a:lnTo>
                  <a:close/>
                </a:path>
              </a:pathLst>
            </a:custGeom>
            <a:solidFill>
              <a:srgbClr val="FF2600"/>
            </a:solidFill>
          </p:spPr>
          <p:txBody>
            <a:bodyPr wrap="square" lIns="0" tIns="0" rIns="0" bIns="0" rtlCol="0"/>
            <a:lstStyle/>
            <a:p>
              <a:endParaRPr sz="1634"/>
            </a:p>
          </p:txBody>
        </p:sp>
        <p:sp>
          <p:nvSpPr>
            <p:cNvPr id="162" name="object 7">
              <a:extLst>
                <a:ext uri="{FF2B5EF4-FFF2-40B4-BE49-F238E27FC236}">
                  <a16:creationId xmlns:a16="http://schemas.microsoft.com/office/drawing/2014/main" id="{E793BC8F-A2E1-A646-9D24-1CDBB42F3272}"/>
                </a:ext>
              </a:extLst>
            </p:cNvPr>
            <p:cNvSpPr/>
            <p:nvPr/>
          </p:nvSpPr>
          <p:spPr>
            <a:xfrm>
              <a:off x="729169" y="2850918"/>
              <a:ext cx="46355" cy="53975"/>
            </a:xfrm>
            <a:custGeom>
              <a:avLst/>
              <a:gdLst/>
              <a:ahLst/>
              <a:cxnLst/>
              <a:rect l="l" t="t" r="r" b="b"/>
              <a:pathLst>
                <a:path w="46354" h="53975">
                  <a:moveTo>
                    <a:pt x="0" y="26872"/>
                  </a:moveTo>
                  <a:lnTo>
                    <a:pt x="1802" y="16411"/>
                  </a:lnTo>
                  <a:lnTo>
                    <a:pt x="6718" y="7869"/>
                  </a:lnTo>
                  <a:lnTo>
                    <a:pt x="14009" y="2111"/>
                  </a:lnTo>
                  <a:lnTo>
                    <a:pt x="22937" y="0"/>
                  </a:lnTo>
                  <a:lnTo>
                    <a:pt x="31866" y="2111"/>
                  </a:lnTo>
                  <a:lnTo>
                    <a:pt x="39157" y="7869"/>
                  </a:lnTo>
                  <a:lnTo>
                    <a:pt x="44072" y="16411"/>
                  </a:lnTo>
                  <a:lnTo>
                    <a:pt x="45875" y="26872"/>
                  </a:lnTo>
                  <a:lnTo>
                    <a:pt x="44072" y="37333"/>
                  </a:lnTo>
                  <a:lnTo>
                    <a:pt x="39157" y="45875"/>
                  </a:lnTo>
                  <a:lnTo>
                    <a:pt x="31866" y="51633"/>
                  </a:lnTo>
                  <a:lnTo>
                    <a:pt x="22937" y="53745"/>
                  </a:lnTo>
                  <a:lnTo>
                    <a:pt x="14009" y="51633"/>
                  </a:lnTo>
                  <a:lnTo>
                    <a:pt x="6718" y="45875"/>
                  </a:lnTo>
                  <a:lnTo>
                    <a:pt x="1802" y="37333"/>
                  </a:lnTo>
                  <a:lnTo>
                    <a:pt x="0" y="26872"/>
                  </a:lnTo>
                  <a:close/>
                </a:path>
              </a:pathLst>
            </a:custGeom>
            <a:ln w="13145">
              <a:solidFill>
                <a:srgbClr val="FF2600"/>
              </a:solidFill>
            </a:ln>
          </p:spPr>
          <p:txBody>
            <a:bodyPr wrap="square" lIns="0" tIns="0" rIns="0" bIns="0" rtlCol="0"/>
            <a:lstStyle/>
            <a:p>
              <a:endParaRPr sz="1634"/>
            </a:p>
          </p:txBody>
        </p:sp>
      </p:grpSp>
      <p:cxnSp>
        <p:nvCxnSpPr>
          <p:cNvPr id="164" name="Straight Connector 163">
            <a:extLst>
              <a:ext uri="{FF2B5EF4-FFF2-40B4-BE49-F238E27FC236}">
                <a16:creationId xmlns:a16="http://schemas.microsoft.com/office/drawing/2014/main" id="{CFE9A406-8DA4-1249-B776-9944B874779C}"/>
              </a:ext>
            </a:extLst>
          </p:cNvPr>
          <p:cNvCxnSpPr/>
          <p:nvPr/>
        </p:nvCxnSpPr>
        <p:spPr>
          <a:xfrm>
            <a:off x="1055816" y="2624630"/>
            <a:ext cx="459970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14083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369D8B6-C640-7B45-B206-7B3130CDEC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01680" y="152400"/>
            <a:ext cx="1032303" cy="652780"/>
          </a:xfrm>
          <a:prstGeom prst="rect">
            <a:avLst/>
          </a:prstGeom>
        </p:spPr>
      </p:pic>
      <p:sp>
        <p:nvSpPr>
          <p:cNvPr id="4" name="object 4">
            <a:extLst>
              <a:ext uri="{FF2B5EF4-FFF2-40B4-BE49-F238E27FC236}">
                <a16:creationId xmlns:a16="http://schemas.microsoft.com/office/drawing/2014/main" id="{0A49E9C6-6C1C-C64E-BB39-9A847D004699}"/>
              </a:ext>
            </a:extLst>
          </p:cNvPr>
          <p:cNvSpPr/>
          <p:nvPr/>
        </p:nvSpPr>
        <p:spPr>
          <a:xfrm>
            <a:off x="402589" y="91084"/>
            <a:ext cx="755650" cy="87121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B0843CB-7972-0741-928E-564F0710704C}"/>
              </a:ext>
            </a:extLst>
          </p:cNvPr>
          <p:cNvSpPr txBox="1"/>
          <p:nvPr/>
        </p:nvSpPr>
        <p:spPr>
          <a:xfrm>
            <a:off x="3147407" y="152400"/>
            <a:ext cx="57651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i="1" baseline="30000" dirty="0"/>
              <a:t>The Electromagnetic Calorimeter</a:t>
            </a:r>
            <a:endParaRPr lang="en-US" sz="4800" b="1" i="1" dirty="0"/>
          </a:p>
        </p:txBody>
      </p:sp>
      <p:sp>
        <p:nvSpPr>
          <p:cNvPr id="7" name="object 13">
            <a:extLst>
              <a:ext uri="{FF2B5EF4-FFF2-40B4-BE49-F238E27FC236}">
                <a16:creationId xmlns:a16="http://schemas.microsoft.com/office/drawing/2014/main" id="{A293AF5F-90AA-9046-A3E8-BF695F89E971}"/>
              </a:ext>
            </a:extLst>
          </p:cNvPr>
          <p:cNvSpPr/>
          <p:nvPr/>
        </p:nvSpPr>
        <p:spPr>
          <a:xfrm>
            <a:off x="4435093" y="2410691"/>
            <a:ext cx="138430" cy="508343"/>
          </a:xfrm>
          <a:custGeom>
            <a:avLst/>
            <a:gdLst/>
            <a:ahLst/>
            <a:cxnLst/>
            <a:rect l="l" t="t" r="r" b="b"/>
            <a:pathLst>
              <a:path w="138429" h="427989">
                <a:moveTo>
                  <a:pt x="1904" y="0"/>
                </a:moveTo>
                <a:lnTo>
                  <a:pt x="0" y="119506"/>
                </a:lnTo>
                <a:lnTo>
                  <a:pt x="27050" y="90296"/>
                </a:lnTo>
                <a:lnTo>
                  <a:pt x="53739" y="137460"/>
                </a:lnTo>
                <a:lnTo>
                  <a:pt x="72060" y="186785"/>
                </a:lnTo>
                <a:lnTo>
                  <a:pt x="81984" y="237184"/>
                </a:lnTo>
                <a:lnTo>
                  <a:pt x="83480" y="287566"/>
                </a:lnTo>
                <a:lnTo>
                  <a:pt x="76516" y="336845"/>
                </a:lnTo>
                <a:lnTo>
                  <a:pt x="61061" y="383931"/>
                </a:lnTo>
                <a:lnTo>
                  <a:pt x="37083" y="427736"/>
                </a:lnTo>
                <a:lnTo>
                  <a:pt x="72014" y="394337"/>
                </a:lnTo>
                <a:lnTo>
                  <a:pt x="99689" y="356073"/>
                </a:lnTo>
                <a:lnTo>
                  <a:pt x="120000" y="313892"/>
                </a:lnTo>
                <a:lnTo>
                  <a:pt x="132843" y="268741"/>
                </a:lnTo>
                <a:lnTo>
                  <a:pt x="138109" y="221568"/>
                </a:lnTo>
                <a:lnTo>
                  <a:pt x="135692" y="173322"/>
                </a:lnTo>
                <a:lnTo>
                  <a:pt x="125486" y="124950"/>
                </a:lnTo>
                <a:lnTo>
                  <a:pt x="107384" y="77401"/>
                </a:lnTo>
                <a:lnTo>
                  <a:pt x="81279" y="31623"/>
                </a:lnTo>
                <a:lnTo>
                  <a:pt x="108457" y="2286"/>
                </a:lnTo>
                <a:lnTo>
                  <a:pt x="190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2" name="object 4">
            <a:extLst>
              <a:ext uri="{FF2B5EF4-FFF2-40B4-BE49-F238E27FC236}">
                <a16:creationId xmlns:a16="http://schemas.microsoft.com/office/drawing/2014/main" id="{38C2BB5F-0654-7E42-A586-E6E2951B298F}"/>
              </a:ext>
            </a:extLst>
          </p:cNvPr>
          <p:cNvGrpSpPr/>
          <p:nvPr/>
        </p:nvGrpSpPr>
        <p:grpSpPr>
          <a:xfrm>
            <a:off x="1158239" y="1735190"/>
            <a:ext cx="4366260" cy="944880"/>
            <a:chOff x="144779" y="2644139"/>
            <a:chExt cx="4366260" cy="944880"/>
          </a:xfrm>
        </p:grpSpPr>
        <p:sp>
          <p:nvSpPr>
            <p:cNvPr id="13" name="object 5">
              <a:extLst>
                <a:ext uri="{FF2B5EF4-FFF2-40B4-BE49-F238E27FC236}">
                  <a16:creationId xmlns:a16="http://schemas.microsoft.com/office/drawing/2014/main" id="{5ED1DAD5-5F4B-4E4D-869D-DE99B0DE9A01}"/>
                </a:ext>
              </a:extLst>
            </p:cNvPr>
            <p:cNvSpPr/>
            <p:nvPr/>
          </p:nvSpPr>
          <p:spPr>
            <a:xfrm>
              <a:off x="144779" y="2644139"/>
              <a:ext cx="4366260" cy="94488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6">
              <a:extLst>
                <a:ext uri="{FF2B5EF4-FFF2-40B4-BE49-F238E27FC236}">
                  <a16:creationId xmlns:a16="http://schemas.microsoft.com/office/drawing/2014/main" id="{4ED51E16-3EE8-B649-A2A6-11F3793813A7}"/>
                </a:ext>
              </a:extLst>
            </p:cNvPr>
            <p:cNvSpPr/>
            <p:nvPr/>
          </p:nvSpPr>
          <p:spPr>
            <a:xfrm>
              <a:off x="228599" y="2727959"/>
              <a:ext cx="4198620" cy="777239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7">
              <a:extLst>
                <a:ext uri="{FF2B5EF4-FFF2-40B4-BE49-F238E27FC236}">
                  <a16:creationId xmlns:a16="http://schemas.microsoft.com/office/drawing/2014/main" id="{33F9F941-BD4A-6C4B-B4F9-08570BA9C040}"/>
                </a:ext>
              </a:extLst>
            </p:cNvPr>
            <p:cNvSpPr/>
            <p:nvPr/>
          </p:nvSpPr>
          <p:spPr>
            <a:xfrm>
              <a:off x="213359" y="2712719"/>
              <a:ext cx="4229100" cy="807720"/>
            </a:xfrm>
            <a:custGeom>
              <a:avLst/>
              <a:gdLst/>
              <a:ahLst/>
              <a:cxnLst/>
              <a:rect l="l" t="t" r="r" b="b"/>
              <a:pathLst>
                <a:path w="4229100" h="807720">
                  <a:moveTo>
                    <a:pt x="0" y="807720"/>
                  </a:moveTo>
                  <a:lnTo>
                    <a:pt x="4229100" y="807720"/>
                  </a:lnTo>
                  <a:lnTo>
                    <a:pt x="4229100" y="0"/>
                  </a:lnTo>
                  <a:lnTo>
                    <a:pt x="0" y="0"/>
                  </a:lnTo>
                  <a:lnTo>
                    <a:pt x="0" y="807720"/>
                  </a:lnTo>
                  <a:close/>
                </a:path>
              </a:pathLst>
            </a:custGeom>
            <a:ln w="30480">
              <a:solidFill>
                <a:srgbClr val="C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9">
            <a:extLst>
              <a:ext uri="{FF2B5EF4-FFF2-40B4-BE49-F238E27FC236}">
                <a16:creationId xmlns:a16="http://schemas.microsoft.com/office/drawing/2014/main" id="{FA1E2B04-9F87-B34F-BA42-1BCC48CAEA4B}"/>
              </a:ext>
            </a:extLst>
          </p:cNvPr>
          <p:cNvSpPr/>
          <p:nvPr/>
        </p:nvSpPr>
        <p:spPr>
          <a:xfrm>
            <a:off x="6663943" y="1378727"/>
            <a:ext cx="4137660" cy="396277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1">
            <a:extLst>
              <a:ext uri="{FF2B5EF4-FFF2-40B4-BE49-F238E27FC236}">
                <a16:creationId xmlns:a16="http://schemas.microsoft.com/office/drawing/2014/main" id="{1D884D13-0DF3-2A4E-9F9D-65432FDAC98F}"/>
              </a:ext>
            </a:extLst>
          </p:cNvPr>
          <p:cNvSpPr txBox="1"/>
          <p:nvPr/>
        </p:nvSpPr>
        <p:spPr>
          <a:xfrm>
            <a:off x="1250027" y="4364372"/>
            <a:ext cx="3794760" cy="1078230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381000" indent="-343535">
              <a:lnSpc>
                <a:spcPct val="100000"/>
              </a:lnSpc>
              <a:spcBef>
                <a:spcPts val="700"/>
              </a:spcBef>
              <a:buFont typeface="Arial"/>
              <a:buChar char="•"/>
              <a:tabLst>
                <a:tab pos="381000" algn="l"/>
                <a:tab pos="381635" algn="l"/>
              </a:tabLst>
            </a:pPr>
            <a:r>
              <a:rPr sz="1800" spc="-25" dirty="0">
                <a:solidFill>
                  <a:srgbClr val="006FC0"/>
                </a:solidFill>
                <a:latin typeface="Carlito"/>
                <a:cs typeface="Carlito"/>
              </a:rPr>
              <a:t>fast </a:t>
            </a:r>
            <a:r>
              <a:rPr sz="1800" spc="-10" dirty="0">
                <a:solidFill>
                  <a:srgbClr val="006FC0"/>
                </a:solidFill>
                <a:latin typeface="Carlito"/>
                <a:cs typeface="Carlito"/>
              </a:rPr>
              <a:t>decay </a:t>
            </a:r>
            <a:r>
              <a:rPr sz="1800" dirty="0">
                <a:solidFill>
                  <a:srgbClr val="006FC0"/>
                </a:solidFill>
                <a:latin typeface="Carlito"/>
                <a:cs typeface="Carlito"/>
              </a:rPr>
              <a:t>scintillation light </a:t>
            </a:r>
            <a:r>
              <a:rPr sz="1800" spc="-10" dirty="0">
                <a:solidFill>
                  <a:srgbClr val="006FC0"/>
                </a:solidFill>
                <a:latin typeface="Carlito"/>
                <a:cs typeface="Carlito"/>
              </a:rPr>
              <a:t>(25</a:t>
            </a:r>
            <a:r>
              <a:rPr sz="1800" spc="-70" dirty="0">
                <a:solidFill>
                  <a:srgbClr val="006FC0"/>
                </a:solidFill>
                <a:latin typeface="Carlito"/>
                <a:cs typeface="Carlito"/>
              </a:rPr>
              <a:t> </a:t>
            </a:r>
            <a:r>
              <a:rPr sz="1800" spc="5" dirty="0">
                <a:solidFill>
                  <a:srgbClr val="006FC0"/>
                </a:solidFill>
                <a:latin typeface="Carlito"/>
                <a:cs typeface="Carlito"/>
              </a:rPr>
              <a:t>ns)</a:t>
            </a:r>
            <a:endParaRPr sz="1800">
              <a:latin typeface="Carlito"/>
              <a:cs typeface="Carlito"/>
            </a:endParaRPr>
          </a:p>
          <a:p>
            <a:pPr marL="381000" indent="-343535">
              <a:lnSpc>
                <a:spcPct val="100000"/>
              </a:lnSpc>
              <a:spcBef>
                <a:spcPts val="600"/>
              </a:spcBef>
              <a:buFont typeface="Arial"/>
              <a:buChar char="•"/>
              <a:tabLst>
                <a:tab pos="381000" algn="l"/>
                <a:tab pos="381635" algn="l"/>
              </a:tabLst>
            </a:pPr>
            <a:r>
              <a:rPr sz="1800" dirty="0">
                <a:solidFill>
                  <a:srgbClr val="006FC0"/>
                </a:solidFill>
                <a:latin typeface="Carlito"/>
                <a:cs typeface="Carlito"/>
              </a:rPr>
              <a:t>short </a:t>
            </a:r>
            <a:r>
              <a:rPr sz="1800" spc="-15" dirty="0">
                <a:solidFill>
                  <a:srgbClr val="006FC0"/>
                </a:solidFill>
                <a:latin typeface="Carlito"/>
                <a:cs typeface="Carlito"/>
              </a:rPr>
              <a:t>radiation </a:t>
            </a:r>
            <a:r>
              <a:rPr sz="1800" dirty="0">
                <a:solidFill>
                  <a:srgbClr val="006FC0"/>
                </a:solidFill>
                <a:latin typeface="Carlito"/>
                <a:cs typeface="Carlito"/>
              </a:rPr>
              <a:t>lenght (X</a:t>
            </a:r>
            <a:r>
              <a:rPr sz="1800" baseline="-18518" dirty="0">
                <a:solidFill>
                  <a:srgbClr val="006FC0"/>
                </a:solidFill>
                <a:latin typeface="Carlito"/>
                <a:cs typeface="Carlito"/>
              </a:rPr>
              <a:t>0 </a:t>
            </a:r>
            <a:r>
              <a:rPr sz="1800" dirty="0">
                <a:solidFill>
                  <a:srgbClr val="006FC0"/>
                </a:solidFill>
                <a:latin typeface="Carlito"/>
                <a:cs typeface="Carlito"/>
              </a:rPr>
              <a:t>= </a:t>
            </a:r>
            <a:r>
              <a:rPr sz="1800" spc="-5" dirty="0">
                <a:solidFill>
                  <a:srgbClr val="006FC0"/>
                </a:solidFill>
                <a:latin typeface="Carlito"/>
                <a:cs typeface="Carlito"/>
              </a:rPr>
              <a:t>0.89</a:t>
            </a:r>
            <a:r>
              <a:rPr sz="1800" spc="-130" dirty="0">
                <a:solidFill>
                  <a:srgbClr val="006FC0"/>
                </a:solidFill>
                <a:latin typeface="Carlito"/>
                <a:cs typeface="Carlito"/>
              </a:rPr>
              <a:t> </a:t>
            </a:r>
            <a:r>
              <a:rPr sz="1800" spc="5" dirty="0">
                <a:solidFill>
                  <a:srgbClr val="006FC0"/>
                </a:solidFill>
                <a:latin typeface="Carlito"/>
                <a:cs typeface="Carlito"/>
              </a:rPr>
              <a:t>cm)</a:t>
            </a:r>
            <a:endParaRPr sz="1800">
              <a:latin typeface="Carlito"/>
              <a:cs typeface="Carlito"/>
            </a:endParaRPr>
          </a:p>
          <a:p>
            <a:pPr marL="381000" indent="-343535">
              <a:lnSpc>
                <a:spcPct val="100000"/>
              </a:lnSpc>
              <a:spcBef>
                <a:spcPts val="605"/>
              </a:spcBef>
              <a:buFont typeface="Arial"/>
              <a:buChar char="•"/>
              <a:tabLst>
                <a:tab pos="381000" algn="l"/>
                <a:tab pos="381635" algn="l"/>
              </a:tabLst>
            </a:pPr>
            <a:r>
              <a:rPr sz="1800" spc="-5" dirty="0">
                <a:solidFill>
                  <a:srgbClr val="006FC0"/>
                </a:solidFill>
                <a:latin typeface="Carlito"/>
                <a:cs typeface="Carlito"/>
              </a:rPr>
              <a:t>small </a:t>
            </a:r>
            <a:r>
              <a:rPr sz="1800" dirty="0">
                <a:solidFill>
                  <a:srgbClr val="006FC0"/>
                </a:solidFill>
                <a:latin typeface="Carlito"/>
                <a:cs typeface="Carlito"/>
              </a:rPr>
              <a:t>Moliere </a:t>
            </a:r>
            <a:r>
              <a:rPr sz="1800" spc="-20" dirty="0">
                <a:solidFill>
                  <a:srgbClr val="006FC0"/>
                </a:solidFill>
                <a:latin typeface="Carlito"/>
                <a:cs typeface="Carlito"/>
              </a:rPr>
              <a:t>radius </a:t>
            </a:r>
            <a:r>
              <a:rPr sz="1800" dirty="0">
                <a:solidFill>
                  <a:srgbClr val="006FC0"/>
                </a:solidFill>
                <a:latin typeface="Carlito"/>
                <a:cs typeface="Carlito"/>
              </a:rPr>
              <a:t>(2.2</a:t>
            </a:r>
            <a:r>
              <a:rPr sz="1800" spc="35" dirty="0">
                <a:solidFill>
                  <a:srgbClr val="006FC0"/>
                </a:solidFill>
                <a:latin typeface="Carlito"/>
                <a:cs typeface="Carlito"/>
              </a:rPr>
              <a:t> </a:t>
            </a:r>
            <a:r>
              <a:rPr sz="1800" spc="5" dirty="0">
                <a:solidFill>
                  <a:srgbClr val="006FC0"/>
                </a:solidFill>
                <a:latin typeface="Carlito"/>
                <a:cs typeface="Carlito"/>
              </a:rPr>
              <a:t>cm)</a:t>
            </a:r>
            <a:endParaRPr sz="1800">
              <a:latin typeface="Carlito"/>
              <a:cs typeface="Carlito"/>
            </a:endParaRPr>
          </a:p>
        </p:txBody>
      </p:sp>
      <p:sp>
        <p:nvSpPr>
          <p:cNvPr id="18" name="object 10">
            <a:extLst>
              <a:ext uri="{FF2B5EF4-FFF2-40B4-BE49-F238E27FC236}">
                <a16:creationId xmlns:a16="http://schemas.microsoft.com/office/drawing/2014/main" id="{B3C5B155-215E-B54E-B27A-3BE3F875186E}"/>
              </a:ext>
            </a:extLst>
          </p:cNvPr>
          <p:cNvSpPr txBox="1"/>
          <p:nvPr/>
        </p:nvSpPr>
        <p:spPr>
          <a:xfrm>
            <a:off x="1329460" y="3325155"/>
            <a:ext cx="3856354" cy="633095"/>
          </a:xfrm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38100" marR="30480">
              <a:lnSpc>
                <a:spcPct val="102699"/>
              </a:lnSpc>
              <a:spcBef>
                <a:spcPts val="70"/>
              </a:spcBef>
            </a:pPr>
            <a:r>
              <a:rPr sz="1950" b="1" spc="25" dirty="0">
                <a:latin typeface="Carlito"/>
                <a:cs typeface="Carlito"/>
              </a:rPr>
              <a:t>Homogeneous, </a:t>
            </a:r>
            <a:r>
              <a:rPr sz="1950" b="1" spc="10" dirty="0">
                <a:latin typeface="Carlito"/>
                <a:cs typeface="Carlito"/>
              </a:rPr>
              <a:t>high-granularity  </a:t>
            </a:r>
            <a:r>
              <a:rPr sz="1950" b="1" spc="20" dirty="0">
                <a:latin typeface="Carlito"/>
                <a:cs typeface="Carlito"/>
              </a:rPr>
              <a:t>hermetic PbWO</a:t>
            </a:r>
            <a:r>
              <a:rPr sz="1950" b="1" spc="30" baseline="-17094" dirty="0">
                <a:latin typeface="Carlito"/>
                <a:cs typeface="Carlito"/>
              </a:rPr>
              <a:t>4 </a:t>
            </a:r>
            <a:r>
              <a:rPr sz="1950" b="1" spc="5" dirty="0">
                <a:latin typeface="Carlito"/>
                <a:cs typeface="Carlito"/>
              </a:rPr>
              <a:t>crystal</a:t>
            </a:r>
            <a:r>
              <a:rPr sz="1950" b="1" spc="-175" dirty="0">
                <a:latin typeface="Carlito"/>
                <a:cs typeface="Carlito"/>
              </a:rPr>
              <a:t> </a:t>
            </a:r>
            <a:r>
              <a:rPr sz="1950" b="1" spc="10" dirty="0">
                <a:latin typeface="Carlito"/>
                <a:cs typeface="Carlito"/>
              </a:rPr>
              <a:t>calorimeter</a:t>
            </a:r>
            <a:endParaRPr sz="1950" dirty="0">
              <a:latin typeface="Carlito"/>
              <a:cs typeface="Carlito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EE5D9AB1-7D3B-2945-A139-B31D45C78B5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86399" y="5106111"/>
            <a:ext cx="2623127" cy="110366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EBC7639-754B-EC40-9474-E361637C6631}"/>
              </a:ext>
            </a:extLst>
          </p:cNvPr>
          <p:cNvSpPr txBox="1"/>
          <p:nvPr/>
        </p:nvSpPr>
        <p:spPr>
          <a:xfrm>
            <a:off x="1416913" y="1029357"/>
            <a:ext cx="4678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0432FF"/>
                </a:solidFill>
              </a:rPr>
              <a:t>Based on the CMS ECAL Crystals and readout ? </a:t>
            </a:r>
          </a:p>
        </p:txBody>
      </p:sp>
    </p:spTree>
    <p:extLst>
      <p:ext uri="{BB962C8B-B14F-4D97-AF65-F5344CB8AC3E}">
        <p14:creationId xmlns:p14="http://schemas.microsoft.com/office/powerpoint/2010/main" val="42317019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369D8B6-C640-7B45-B206-7B3130CDEC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01680" y="152400"/>
            <a:ext cx="1032303" cy="652780"/>
          </a:xfrm>
          <a:prstGeom prst="rect">
            <a:avLst/>
          </a:prstGeom>
        </p:spPr>
      </p:pic>
      <p:sp>
        <p:nvSpPr>
          <p:cNvPr id="4" name="object 4">
            <a:extLst>
              <a:ext uri="{FF2B5EF4-FFF2-40B4-BE49-F238E27FC236}">
                <a16:creationId xmlns:a16="http://schemas.microsoft.com/office/drawing/2014/main" id="{0A49E9C6-6C1C-C64E-BB39-9A847D004699}"/>
              </a:ext>
            </a:extLst>
          </p:cNvPr>
          <p:cNvSpPr/>
          <p:nvPr/>
        </p:nvSpPr>
        <p:spPr>
          <a:xfrm>
            <a:off x="402589" y="91084"/>
            <a:ext cx="755650" cy="87121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B0843CB-7972-0741-928E-564F0710704C}"/>
              </a:ext>
            </a:extLst>
          </p:cNvPr>
          <p:cNvSpPr txBox="1"/>
          <p:nvPr/>
        </p:nvSpPr>
        <p:spPr>
          <a:xfrm>
            <a:off x="3147407" y="152400"/>
            <a:ext cx="36507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i="1" baseline="30000" dirty="0"/>
              <a:t>Theoretical Progress</a:t>
            </a:r>
            <a:endParaRPr lang="en-US" sz="4800" b="1" i="1" dirty="0"/>
          </a:p>
        </p:txBody>
      </p:sp>
      <p:sp>
        <p:nvSpPr>
          <p:cNvPr id="7" name="object 13">
            <a:extLst>
              <a:ext uri="{FF2B5EF4-FFF2-40B4-BE49-F238E27FC236}">
                <a16:creationId xmlns:a16="http://schemas.microsoft.com/office/drawing/2014/main" id="{A293AF5F-90AA-9046-A3E8-BF695F89E971}"/>
              </a:ext>
            </a:extLst>
          </p:cNvPr>
          <p:cNvSpPr/>
          <p:nvPr/>
        </p:nvSpPr>
        <p:spPr>
          <a:xfrm>
            <a:off x="4435093" y="2410691"/>
            <a:ext cx="138430" cy="508343"/>
          </a:xfrm>
          <a:custGeom>
            <a:avLst/>
            <a:gdLst/>
            <a:ahLst/>
            <a:cxnLst/>
            <a:rect l="l" t="t" r="r" b="b"/>
            <a:pathLst>
              <a:path w="138429" h="427989">
                <a:moveTo>
                  <a:pt x="1904" y="0"/>
                </a:moveTo>
                <a:lnTo>
                  <a:pt x="0" y="119506"/>
                </a:lnTo>
                <a:lnTo>
                  <a:pt x="27050" y="90296"/>
                </a:lnTo>
                <a:lnTo>
                  <a:pt x="53739" y="137460"/>
                </a:lnTo>
                <a:lnTo>
                  <a:pt x="72060" y="186785"/>
                </a:lnTo>
                <a:lnTo>
                  <a:pt x="81984" y="237184"/>
                </a:lnTo>
                <a:lnTo>
                  <a:pt x="83480" y="287566"/>
                </a:lnTo>
                <a:lnTo>
                  <a:pt x="76516" y="336845"/>
                </a:lnTo>
                <a:lnTo>
                  <a:pt x="61061" y="383931"/>
                </a:lnTo>
                <a:lnTo>
                  <a:pt x="37083" y="427736"/>
                </a:lnTo>
                <a:lnTo>
                  <a:pt x="72014" y="394337"/>
                </a:lnTo>
                <a:lnTo>
                  <a:pt x="99689" y="356073"/>
                </a:lnTo>
                <a:lnTo>
                  <a:pt x="120000" y="313892"/>
                </a:lnTo>
                <a:lnTo>
                  <a:pt x="132843" y="268741"/>
                </a:lnTo>
                <a:lnTo>
                  <a:pt x="138109" y="221568"/>
                </a:lnTo>
                <a:lnTo>
                  <a:pt x="135692" y="173322"/>
                </a:lnTo>
                <a:lnTo>
                  <a:pt x="125486" y="124950"/>
                </a:lnTo>
                <a:lnTo>
                  <a:pt x="107384" y="77401"/>
                </a:lnTo>
                <a:lnTo>
                  <a:pt x="81279" y="31623"/>
                </a:lnTo>
                <a:lnTo>
                  <a:pt x="108457" y="2286"/>
                </a:lnTo>
                <a:lnTo>
                  <a:pt x="190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6C3E7DF-6332-EF47-B024-ADA7251FFC40}"/>
              </a:ext>
            </a:extLst>
          </p:cNvPr>
          <p:cNvSpPr txBox="1"/>
          <p:nvPr/>
        </p:nvSpPr>
        <p:spPr>
          <a:xfrm>
            <a:off x="1738489" y="1127429"/>
            <a:ext cx="842262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432FF"/>
                </a:solidFill>
              </a:rPr>
              <a:t>A comprehensive review [1]</a:t>
            </a:r>
          </a:p>
          <a:p>
            <a:r>
              <a:rPr lang="en-US" dirty="0">
                <a:solidFill>
                  <a:srgbClr val="0432FF"/>
                </a:solidFill>
              </a:rPr>
              <a:t>describes the full NLO calculation, including both QED and electroweak corrections, also</a:t>
            </a:r>
          </a:p>
          <a:p>
            <a:r>
              <a:rPr lang="en-US" dirty="0">
                <a:solidFill>
                  <a:srgbClr val="0432FF"/>
                </a:solidFill>
              </a:rPr>
              <a:t>made available in a fully exclusive MC event generator, the calculation of NNLO</a:t>
            </a:r>
          </a:p>
          <a:p>
            <a:r>
              <a:rPr lang="en-US" dirty="0">
                <a:solidFill>
                  <a:srgbClr val="0432FF"/>
                </a:solidFill>
              </a:rPr>
              <a:t>hadronic corrections and the evaluation of the two-loop integrals relevant for</a:t>
            </a:r>
          </a:p>
          <a:p>
            <a:r>
              <a:rPr lang="en-US" dirty="0">
                <a:solidFill>
                  <a:srgbClr val="0432FF"/>
                </a:solidFill>
              </a:rPr>
              <a:t>the NNLO QED corrections</a:t>
            </a:r>
          </a:p>
          <a:p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C7496D-3AB9-B143-943F-E360117B86B6}"/>
              </a:ext>
            </a:extLst>
          </p:cNvPr>
          <p:cNvSpPr/>
          <p:nvPr/>
        </p:nvSpPr>
        <p:spPr>
          <a:xfrm>
            <a:off x="695408" y="4943610"/>
            <a:ext cx="8554739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[</a:t>
            </a:r>
            <a:r>
              <a:rPr lang="en-US" sz="1200" dirty="0">
                <a:latin typeface="Helvetica" pitchFamily="2" charset="0"/>
              </a:rPr>
              <a:t>1] P. Banerjee et al., \Theory for muon-electron scattering @ 10 ppm: A report of the </a:t>
            </a:r>
            <a:r>
              <a:rPr lang="en-US" sz="1200" dirty="0" err="1">
                <a:latin typeface="Helvetica" pitchFamily="2" charset="0"/>
              </a:rPr>
              <a:t>MUonE</a:t>
            </a:r>
            <a:r>
              <a:rPr lang="en-US" sz="1200" dirty="0">
                <a:latin typeface="Helvetica" pitchFamily="2" charset="0"/>
              </a:rPr>
              <a:t> theory</a:t>
            </a:r>
          </a:p>
          <a:p>
            <a:r>
              <a:rPr lang="en-US" sz="1200" dirty="0">
                <a:latin typeface="Helvetica" pitchFamily="2" charset="0"/>
              </a:rPr>
              <a:t>initiative", Eur. Phys. J. C 80 (2020) 591, [arXiv:2004.13663].</a:t>
            </a:r>
            <a:endParaRPr lang="en-US" sz="1200" dirty="0">
              <a:effectLst/>
              <a:latin typeface="Helvetica" pitchFamily="2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81DA66F-16C0-7642-B004-FF5532BA2F3D}"/>
              </a:ext>
            </a:extLst>
          </p:cNvPr>
          <p:cNvCxnSpPr/>
          <p:nvPr/>
        </p:nvCxnSpPr>
        <p:spPr>
          <a:xfrm>
            <a:off x="695408" y="4831645"/>
            <a:ext cx="89957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9A019FB-EA70-9949-82F9-D4C81D5F01C2}"/>
                  </a:ext>
                </a:extLst>
              </p:cNvPr>
              <p:cNvSpPr txBox="1"/>
              <p:nvPr/>
            </p:nvSpPr>
            <p:spPr>
              <a:xfrm>
                <a:off x="1580444" y="2706941"/>
                <a:ext cx="9872574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Very recently, the analytic evaluation of the two-loop corrections to the process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/>
                  <a:t> has been completed [35], treating the electron (muon) as massless(massive) particle [2].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9A019FB-EA70-9949-82F9-D4C81D5F01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0444" y="2706941"/>
                <a:ext cx="9872574" cy="1200329"/>
              </a:xfrm>
              <a:prstGeom prst="rect">
                <a:avLst/>
              </a:prstGeom>
              <a:blipFill>
                <a:blip r:embed="rId5"/>
                <a:stretch>
                  <a:fillRect l="-257" t="-10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262D9ACE-936E-594E-B31D-F157756B296E}"/>
              </a:ext>
            </a:extLst>
          </p:cNvPr>
          <p:cNvSpPr txBox="1"/>
          <p:nvPr/>
        </p:nvSpPr>
        <p:spPr>
          <a:xfrm>
            <a:off x="695408" y="5416605"/>
            <a:ext cx="95165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[2]R. </a:t>
            </a:r>
            <a:r>
              <a:rPr lang="en-US" sz="1200" dirty="0" err="1"/>
              <a:t>Bonciani</a:t>
            </a:r>
            <a:r>
              <a:rPr lang="en-US" sz="1200" dirty="0"/>
              <a:t>, A. </a:t>
            </a:r>
            <a:r>
              <a:rPr lang="en-US" sz="1200" dirty="0" err="1"/>
              <a:t>Broggio</a:t>
            </a:r>
            <a:r>
              <a:rPr lang="en-US" sz="1200" dirty="0"/>
              <a:t>, S. Di Vita, A. </a:t>
            </a:r>
            <a:r>
              <a:rPr lang="en-US" sz="1200" dirty="0" err="1"/>
              <a:t>Ferroglia</a:t>
            </a:r>
            <a:r>
              <a:rPr lang="en-US" sz="1200" dirty="0"/>
              <a:t>, M. K. Mandal, P. </a:t>
            </a:r>
            <a:r>
              <a:rPr lang="en-US" sz="1200" dirty="0" err="1"/>
              <a:t>Mastrolia</a:t>
            </a:r>
            <a:r>
              <a:rPr lang="en-US" sz="1200" dirty="0"/>
              <a:t>, L. </a:t>
            </a:r>
            <a:r>
              <a:rPr lang="en-US" sz="1200" dirty="0" err="1"/>
              <a:t>Mattiazzi</a:t>
            </a:r>
            <a:r>
              <a:rPr lang="en-US" sz="1200" dirty="0"/>
              <a:t>,</a:t>
            </a:r>
          </a:p>
          <a:p>
            <a:r>
              <a:rPr lang="en-US" sz="1200" dirty="0"/>
              <a:t>A. Primo, J. </a:t>
            </a:r>
            <a:r>
              <a:rPr lang="en-US" sz="1200" dirty="0" err="1"/>
              <a:t>Ronca</a:t>
            </a:r>
            <a:r>
              <a:rPr lang="en-US" sz="1200" dirty="0"/>
              <a:t> and U. Schubert, \Two-Loop Four-Fermion Scattering Amplitude in QED",</a:t>
            </a:r>
          </a:p>
          <a:p>
            <a:r>
              <a:rPr lang="en-US" sz="1200" dirty="0"/>
              <a:t>Phys. Rev. Lett. 128 (2022) 022002, [arXiv:2106.13179].</a:t>
            </a:r>
          </a:p>
          <a:p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2E295AB-CC5F-474A-90DC-13576038C883}"/>
                  </a:ext>
                </a:extLst>
              </p:cNvPr>
              <p:cNvSpPr txBox="1"/>
              <p:nvPr/>
            </p:nvSpPr>
            <p:spPr>
              <a:xfrm>
                <a:off x="1580444" y="3668449"/>
                <a:ext cx="8422627" cy="9809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FF0000"/>
                    </a:solidFill>
                  </a:rPr>
                  <a:t>the possible contaminations of the </a:t>
                </a:r>
                <a:r>
                  <a:rPr lang="en-US" dirty="0" err="1">
                    <a:solidFill>
                      <a:srgbClr val="FF0000"/>
                    </a:solidFill>
                  </a:rPr>
                  <a:t>MUonE</a:t>
                </a:r>
                <a:r>
                  <a:rPr lang="en-US" dirty="0">
                    <a:solidFill>
                      <a:srgbClr val="FF0000"/>
                    </a:solidFill>
                  </a:rPr>
                  <a:t>  measurement of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l-G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  <m:sup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𝐻𝑉𝑃</m:t>
                        </m:r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𝐿𝑂</m:t>
                        </m:r>
                      </m:sup>
                    </m:sSubSup>
                  </m:oMath>
                </a14:m>
                <a:endParaRPr lang="en-US" dirty="0">
                  <a:solidFill>
                    <a:srgbClr val="FF0000"/>
                  </a:solidFill>
                </a:endParaRPr>
              </a:p>
              <a:p>
                <a:r>
                  <a:rPr lang="en-US" dirty="0">
                    <a:solidFill>
                      <a:srgbClr val="FF0000"/>
                    </a:solidFill>
                  </a:rPr>
                  <a:t>from new physics effects have been studied and found to be below the detection sensitivity [3]</a:t>
                </a:r>
              </a:p>
            </p:txBody>
          </p:sp>
        </mc:Choice>
        <mc:Fallback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2E295AB-CC5F-474A-90DC-13576038C8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0444" y="3668449"/>
                <a:ext cx="8422627" cy="980910"/>
              </a:xfrm>
              <a:prstGeom prst="rect">
                <a:avLst/>
              </a:prstGeom>
              <a:blipFill>
                <a:blip r:embed="rId6"/>
                <a:stretch>
                  <a:fillRect l="-451" b="-89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A897F507-EE3D-014B-A648-B175D54CFB93}"/>
              </a:ext>
            </a:extLst>
          </p:cNvPr>
          <p:cNvSpPr txBox="1"/>
          <p:nvPr/>
        </p:nvSpPr>
        <p:spPr>
          <a:xfrm>
            <a:off x="672872" y="6001564"/>
            <a:ext cx="55588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[3] P. S. B. Dev, W. </a:t>
            </a:r>
            <a:r>
              <a:rPr lang="en-US" sz="1200" dirty="0" err="1"/>
              <a:t>Rodejohann</a:t>
            </a:r>
            <a:r>
              <a:rPr lang="en-US" sz="1200" dirty="0"/>
              <a:t>, X. J. Xu and Y. Zhang, \</a:t>
            </a:r>
            <a:r>
              <a:rPr lang="en-US" sz="1200" dirty="0" err="1"/>
              <a:t>MUonE</a:t>
            </a:r>
            <a:r>
              <a:rPr lang="en-US" sz="1200" dirty="0"/>
              <a:t> sensitivity to new</a:t>
            </a:r>
          </a:p>
          <a:p>
            <a:r>
              <a:rPr lang="en-US" sz="1200" dirty="0"/>
              <a:t>physics explanations of the muon anomalous magnetic moment", JHEP 05 (2020) 053,</a:t>
            </a:r>
          </a:p>
          <a:p>
            <a:r>
              <a:rPr lang="en-US" sz="1200" dirty="0"/>
              <a:t>[arXiv:2002.04822].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07788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369D8B6-C640-7B45-B206-7B3130CDEC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01680" y="152400"/>
            <a:ext cx="1032303" cy="652780"/>
          </a:xfrm>
          <a:prstGeom prst="rect">
            <a:avLst/>
          </a:prstGeom>
        </p:spPr>
      </p:pic>
      <p:sp>
        <p:nvSpPr>
          <p:cNvPr id="4" name="object 4">
            <a:extLst>
              <a:ext uri="{FF2B5EF4-FFF2-40B4-BE49-F238E27FC236}">
                <a16:creationId xmlns:a16="http://schemas.microsoft.com/office/drawing/2014/main" id="{0A49E9C6-6C1C-C64E-BB39-9A847D004699}"/>
              </a:ext>
            </a:extLst>
          </p:cNvPr>
          <p:cNvSpPr/>
          <p:nvPr/>
        </p:nvSpPr>
        <p:spPr>
          <a:xfrm>
            <a:off x="402589" y="91084"/>
            <a:ext cx="755650" cy="87121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13">
            <a:extLst>
              <a:ext uri="{FF2B5EF4-FFF2-40B4-BE49-F238E27FC236}">
                <a16:creationId xmlns:a16="http://schemas.microsoft.com/office/drawing/2014/main" id="{A293AF5F-90AA-9046-A3E8-BF695F89E971}"/>
              </a:ext>
            </a:extLst>
          </p:cNvPr>
          <p:cNvSpPr/>
          <p:nvPr/>
        </p:nvSpPr>
        <p:spPr>
          <a:xfrm>
            <a:off x="4435093" y="2410691"/>
            <a:ext cx="138430" cy="508343"/>
          </a:xfrm>
          <a:custGeom>
            <a:avLst/>
            <a:gdLst/>
            <a:ahLst/>
            <a:cxnLst/>
            <a:rect l="l" t="t" r="r" b="b"/>
            <a:pathLst>
              <a:path w="138429" h="427989">
                <a:moveTo>
                  <a:pt x="1904" y="0"/>
                </a:moveTo>
                <a:lnTo>
                  <a:pt x="0" y="119506"/>
                </a:lnTo>
                <a:lnTo>
                  <a:pt x="27050" y="90296"/>
                </a:lnTo>
                <a:lnTo>
                  <a:pt x="53739" y="137460"/>
                </a:lnTo>
                <a:lnTo>
                  <a:pt x="72060" y="186785"/>
                </a:lnTo>
                <a:lnTo>
                  <a:pt x="81984" y="237184"/>
                </a:lnTo>
                <a:lnTo>
                  <a:pt x="83480" y="287566"/>
                </a:lnTo>
                <a:lnTo>
                  <a:pt x="76516" y="336845"/>
                </a:lnTo>
                <a:lnTo>
                  <a:pt x="61061" y="383931"/>
                </a:lnTo>
                <a:lnTo>
                  <a:pt x="37083" y="427736"/>
                </a:lnTo>
                <a:lnTo>
                  <a:pt x="72014" y="394337"/>
                </a:lnTo>
                <a:lnTo>
                  <a:pt x="99689" y="356073"/>
                </a:lnTo>
                <a:lnTo>
                  <a:pt x="120000" y="313892"/>
                </a:lnTo>
                <a:lnTo>
                  <a:pt x="132843" y="268741"/>
                </a:lnTo>
                <a:lnTo>
                  <a:pt x="138109" y="221568"/>
                </a:lnTo>
                <a:lnTo>
                  <a:pt x="135692" y="173322"/>
                </a:lnTo>
                <a:lnTo>
                  <a:pt x="125486" y="124950"/>
                </a:lnTo>
                <a:lnTo>
                  <a:pt x="107384" y="77401"/>
                </a:lnTo>
                <a:lnTo>
                  <a:pt x="81279" y="31623"/>
                </a:lnTo>
                <a:lnTo>
                  <a:pt x="108457" y="2286"/>
                </a:lnTo>
                <a:lnTo>
                  <a:pt x="190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74731FA-76D1-D947-B56E-3E55809A22D6}"/>
              </a:ext>
            </a:extLst>
          </p:cNvPr>
          <p:cNvSpPr txBox="1"/>
          <p:nvPr/>
        </p:nvSpPr>
        <p:spPr>
          <a:xfrm>
            <a:off x="4036291" y="435848"/>
            <a:ext cx="14237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/>
              <a:t>Conclusions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FC6322B-4CCF-9544-91E7-40FD7015F4BE}"/>
                  </a:ext>
                </a:extLst>
              </p:cNvPr>
              <p:cNvSpPr/>
              <p:nvPr/>
            </p:nvSpPr>
            <p:spPr>
              <a:xfrm>
                <a:off x="914401" y="1028343"/>
                <a:ext cx="9843910" cy="35314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Helvetica" pitchFamily="2" charset="0"/>
                  </a:rPr>
                  <a:t>The </a:t>
                </a:r>
                <a:r>
                  <a:rPr lang="en-US" dirty="0" err="1">
                    <a:latin typeface="Helvetica" pitchFamily="2" charset="0"/>
                  </a:rPr>
                  <a:t>MUonE</a:t>
                </a:r>
                <a:r>
                  <a:rPr lang="en-US" dirty="0">
                    <a:latin typeface="Helvetica" pitchFamily="2" charset="0"/>
                  </a:rPr>
                  <a:t> experiment could help understanding the puzzle of muon g-2, by providing</a:t>
                </a:r>
              </a:p>
              <a:p>
                <a:r>
                  <a:rPr lang="en-US" dirty="0">
                    <a:latin typeface="Helvetica" pitchFamily="2" charset="0"/>
                  </a:rPr>
                  <a:t>a third way to determine the leading order hadronic contribution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l-G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  <m:sup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𝐻𝑉𝑃</m:t>
                        </m:r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𝐿𝑂</m:t>
                        </m:r>
                      </m:sup>
                    </m:sSubSup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latin typeface="Helvetica" pitchFamily="2" charset="0"/>
                  </a:rPr>
                  <a:t>, independent of the traditional method using the dispersive integral of time-like measurements and of the lattice QCD calculations. </a:t>
                </a:r>
              </a:p>
              <a:p>
                <a:endParaRPr lang="en-US" dirty="0">
                  <a:latin typeface="Helvetica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Helvetica" pitchFamily="2" charset="0"/>
                  </a:rPr>
                  <a:t>The availability of precise calculations will be important in</a:t>
                </a:r>
              </a:p>
              <a:p>
                <a:r>
                  <a:rPr lang="en-US" dirty="0">
                    <a:latin typeface="Helvetica" pitchFamily="2" charset="0"/>
                  </a:rPr>
                  <a:t>the next years, with the improving precision expected from the </a:t>
                </a:r>
                <a:r>
                  <a:rPr lang="en-US" dirty="0" err="1">
                    <a:latin typeface="Helvetica" pitchFamily="2" charset="0"/>
                  </a:rPr>
                  <a:t>Fermilab</a:t>
                </a:r>
                <a:r>
                  <a:rPr lang="en-US" dirty="0">
                    <a:latin typeface="Helvetica" pitchFamily="2" charset="0"/>
                  </a:rPr>
                  <a:t> g-2 experiment</a:t>
                </a:r>
              </a:p>
              <a:p>
                <a:r>
                  <a:rPr lang="en-US" dirty="0">
                    <a:latin typeface="Helvetica" pitchFamily="2" charset="0"/>
                  </a:rPr>
                  <a:t>and the J-PARC project. </a:t>
                </a:r>
              </a:p>
              <a:p>
                <a:endParaRPr lang="en-US" dirty="0">
                  <a:latin typeface="Helvetica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Helvetica" pitchFamily="2" charset="0"/>
                  </a:rPr>
                  <a:t>The expected statistical precision of 0:35% for the </a:t>
                </a:r>
                <a:r>
                  <a:rPr lang="en-US" dirty="0" err="1">
                    <a:latin typeface="Helvetica" pitchFamily="2" charset="0"/>
                  </a:rPr>
                  <a:t>MUonE</a:t>
                </a:r>
                <a:r>
                  <a:rPr lang="en-US" dirty="0">
                    <a:latin typeface="Helvetica" pitchFamily="2" charset="0"/>
                  </a:rPr>
                  <a:t> determination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l-G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  <m:sup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𝐻𝑉𝑃</m:t>
                        </m:r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𝐿𝑂</m:t>
                        </m:r>
                      </m:sup>
                    </m:sSubSup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latin typeface="Helvetica" pitchFamily="2" charset="0"/>
                  </a:rPr>
                  <a:t>constitutes a competitive benchmark, which demands a strict control on all the systematic uncertainties to be reached.</a:t>
                </a:r>
                <a:endParaRPr lang="en-US" dirty="0">
                  <a:effectLst/>
                  <a:latin typeface="Helvetica" pitchFamily="2" charset="0"/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FC6322B-4CCF-9544-91E7-40FD7015F4B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401" y="1028343"/>
                <a:ext cx="9843910" cy="3531480"/>
              </a:xfrm>
              <a:prstGeom prst="rect">
                <a:avLst/>
              </a:prstGeom>
              <a:blipFill>
                <a:blip r:embed="rId5"/>
                <a:stretch>
                  <a:fillRect l="-516" t="-717" b="-14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03657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7214F3D-A1AC-1344-AE36-6420CA4432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91520" y="152400"/>
            <a:ext cx="1032303" cy="652780"/>
          </a:xfrm>
          <a:prstGeom prst="rect">
            <a:avLst/>
          </a:prstGeom>
        </p:spPr>
      </p:pic>
      <p:sp>
        <p:nvSpPr>
          <p:cNvPr id="7" name="object 4">
            <a:extLst>
              <a:ext uri="{FF2B5EF4-FFF2-40B4-BE49-F238E27FC236}">
                <a16:creationId xmlns:a16="http://schemas.microsoft.com/office/drawing/2014/main" id="{837E0E2A-5AA9-A84A-8C33-F78556385F84}"/>
              </a:ext>
            </a:extLst>
          </p:cNvPr>
          <p:cNvSpPr/>
          <p:nvPr/>
        </p:nvSpPr>
        <p:spPr>
          <a:xfrm>
            <a:off x="392429" y="91084"/>
            <a:ext cx="755650" cy="87121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7C60B21-DC96-DB44-AF02-F321444C7D95}"/>
              </a:ext>
            </a:extLst>
          </p:cNvPr>
          <p:cNvSpPr txBox="1"/>
          <p:nvPr/>
        </p:nvSpPr>
        <p:spPr>
          <a:xfrm>
            <a:off x="4942886" y="434213"/>
            <a:ext cx="35474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/>
              <a:t>Purpose of the experiment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C07244D-144D-C145-A310-24F51201BB25}"/>
              </a:ext>
            </a:extLst>
          </p:cNvPr>
          <p:cNvSpPr txBox="1"/>
          <p:nvPr/>
        </p:nvSpPr>
        <p:spPr>
          <a:xfrm>
            <a:off x="1964267" y="1749778"/>
            <a:ext cx="833696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432FF"/>
                </a:solidFill>
              </a:rPr>
              <a:t>The </a:t>
            </a:r>
            <a:r>
              <a:rPr lang="en-US" dirty="0" err="1">
                <a:solidFill>
                  <a:srgbClr val="0432FF"/>
                </a:solidFill>
              </a:rPr>
              <a:t>MUonE</a:t>
            </a:r>
            <a:r>
              <a:rPr lang="en-US" dirty="0">
                <a:solidFill>
                  <a:srgbClr val="0432FF"/>
                </a:solidFill>
              </a:rPr>
              <a:t> experiment has been proposed to measure the differential</a:t>
            </a:r>
          </a:p>
          <a:p>
            <a:r>
              <a:rPr lang="en-US" dirty="0">
                <a:solidFill>
                  <a:srgbClr val="0432FF"/>
                </a:solidFill>
              </a:rPr>
              <a:t>cross section of e elastic scattering, by colliding the 160 GeV muons of the CERN M2</a:t>
            </a:r>
          </a:p>
          <a:p>
            <a:r>
              <a:rPr lang="en-US" dirty="0">
                <a:solidFill>
                  <a:srgbClr val="0432FF"/>
                </a:solidFill>
              </a:rPr>
              <a:t>beam with atomic electrons of thin target plates.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574E597-CC5B-CB48-9C09-CDDBEE003D19}"/>
              </a:ext>
            </a:extLst>
          </p:cNvPr>
          <p:cNvSpPr txBox="1"/>
          <p:nvPr/>
        </p:nvSpPr>
        <p:spPr>
          <a:xfrm>
            <a:off x="2167467" y="3296356"/>
            <a:ext cx="84266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From a very precise measurement</a:t>
            </a:r>
          </a:p>
          <a:p>
            <a:r>
              <a:rPr lang="en-US" dirty="0">
                <a:solidFill>
                  <a:srgbClr val="FF0000"/>
                </a:solidFill>
              </a:rPr>
              <a:t>of the shape one can achieve a competitive determination of the leading hadronic</a:t>
            </a:r>
          </a:p>
          <a:p>
            <a:r>
              <a:rPr lang="en-US" dirty="0">
                <a:solidFill>
                  <a:srgbClr val="FF0000"/>
                </a:solidFill>
              </a:rPr>
              <a:t>contribution to the muon magnetic moment, independent from the other existing ones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39904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7214F3D-A1AC-1344-AE36-6420CA4432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91520" y="152400"/>
            <a:ext cx="1032303" cy="652780"/>
          </a:xfrm>
          <a:prstGeom prst="rect">
            <a:avLst/>
          </a:prstGeom>
        </p:spPr>
      </p:pic>
      <p:sp>
        <p:nvSpPr>
          <p:cNvPr id="7" name="object 4">
            <a:extLst>
              <a:ext uri="{FF2B5EF4-FFF2-40B4-BE49-F238E27FC236}">
                <a16:creationId xmlns:a16="http://schemas.microsoft.com/office/drawing/2014/main" id="{837E0E2A-5AA9-A84A-8C33-F78556385F84}"/>
              </a:ext>
            </a:extLst>
          </p:cNvPr>
          <p:cNvSpPr/>
          <p:nvPr/>
        </p:nvSpPr>
        <p:spPr>
          <a:xfrm>
            <a:off x="392429" y="91084"/>
            <a:ext cx="755650" cy="87121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7C60B21-DC96-DB44-AF02-F321444C7D95}"/>
              </a:ext>
            </a:extLst>
          </p:cNvPr>
          <p:cNvSpPr txBox="1"/>
          <p:nvPr/>
        </p:nvSpPr>
        <p:spPr>
          <a:xfrm>
            <a:off x="4942886" y="434213"/>
            <a:ext cx="2313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/>
              <a:t>The g-2 anomaly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C07244D-144D-C145-A310-24F51201BB25}"/>
              </a:ext>
            </a:extLst>
          </p:cNvPr>
          <p:cNvSpPr txBox="1"/>
          <p:nvPr/>
        </p:nvSpPr>
        <p:spPr>
          <a:xfrm>
            <a:off x="1964267" y="1749778"/>
            <a:ext cx="796102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432FF"/>
                </a:solidFill>
              </a:rPr>
              <a:t>The muon magnetic moment anomaly a = (g</a:t>
            </a:r>
            <a:r>
              <a:rPr lang="el-GR" baseline="-25000" dirty="0">
                <a:solidFill>
                  <a:srgbClr val="0432FF"/>
                </a:solidFill>
              </a:rPr>
              <a:t>μ</a:t>
            </a:r>
            <a:r>
              <a:rPr lang="en-US" dirty="0">
                <a:solidFill>
                  <a:srgbClr val="0432FF"/>
                </a:solidFill>
              </a:rPr>
              <a:t> - 2)=2 is one of the most precisely</a:t>
            </a:r>
          </a:p>
          <a:p>
            <a:r>
              <a:rPr lang="en-US" dirty="0">
                <a:solidFill>
                  <a:srgbClr val="0432FF"/>
                </a:solidFill>
              </a:rPr>
              <a:t>measured quantities as well as one of the most precisely calculable in the Standard</a:t>
            </a:r>
          </a:p>
          <a:p>
            <a:r>
              <a:rPr lang="en-US" dirty="0">
                <a:solidFill>
                  <a:srgbClr val="0432FF"/>
                </a:solidFill>
              </a:rPr>
              <a:t>Model (SM), therefore it constitutes a stringent test of the theory.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574E597-CC5B-CB48-9C09-CDDBEE003D19}"/>
              </a:ext>
            </a:extLst>
          </p:cNvPr>
          <p:cNvSpPr txBox="1"/>
          <p:nvPr/>
        </p:nvSpPr>
        <p:spPr>
          <a:xfrm>
            <a:off x="1964267" y="2950107"/>
            <a:ext cx="904619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For the last twenty</a:t>
            </a:r>
          </a:p>
          <a:p>
            <a:r>
              <a:rPr lang="en-US" dirty="0">
                <a:solidFill>
                  <a:srgbClr val="FF0000"/>
                </a:solidFill>
              </a:rPr>
              <a:t>years the experimental measurements [1] have been pointing to a significant discrepancy from</a:t>
            </a:r>
          </a:p>
          <a:p>
            <a:r>
              <a:rPr lang="en-US" dirty="0">
                <a:solidFill>
                  <a:srgbClr val="FF0000"/>
                </a:solidFill>
              </a:rPr>
              <a:t>the theory prediction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A2828AB-7A24-E94E-B298-AD7B5418C7E9}"/>
              </a:ext>
            </a:extLst>
          </p:cNvPr>
          <p:cNvSpPr txBox="1"/>
          <p:nvPr/>
        </p:nvSpPr>
        <p:spPr>
          <a:xfrm>
            <a:off x="2122311" y="4427435"/>
            <a:ext cx="842172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theory prediction is a formidable</a:t>
            </a:r>
          </a:p>
          <a:p>
            <a:r>
              <a:rPr lang="en-US" dirty="0"/>
              <a:t>achievement of the Standard Model, including terms up to five loops of perturbation</a:t>
            </a:r>
          </a:p>
          <a:p>
            <a:r>
              <a:rPr lang="en-US" dirty="0"/>
              <a:t>theory for the dominant QED part, with significant contributions coming also from weak</a:t>
            </a:r>
          </a:p>
          <a:p>
            <a:r>
              <a:rPr lang="en-US" dirty="0"/>
              <a:t>interactions and QCD.</a:t>
            </a:r>
          </a:p>
        </p:txBody>
      </p:sp>
    </p:spTree>
    <p:extLst>
      <p:ext uri="{BB962C8B-B14F-4D97-AF65-F5344CB8AC3E}">
        <p14:creationId xmlns:p14="http://schemas.microsoft.com/office/powerpoint/2010/main" val="6579701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7214F3D-A1AC-1344-AE36-6420CA4432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91520" y="152400"/>
            <a:ext cx="1032303" cy="652780"/>
          </a:xfrm>
          <a:prstGeom prst="rect">
            <a:avLst/>
          </a:prstGeom>
        </p:spPr>
      </p:pic>
      <p:sp>
        <p:nvSpPr>
          <p:cNvPr id="7" name="object 4">
            <a:extLst>
              <a:ext uri="{FF2B5EF4-FFF2-40B4-BE49-F238E27FC236}">
                <a16:creationId xmlns:a16="http://schemas.microsoft.com/office/drawing/2014/main" id="{837E0E2A-5AA9-A84A-8C33-F78556385F84}"/>
              </a:ext>
            </a:extLst>
          </p:cNvPr>
          <p:cNvSpPr/>
          <p:nvPr/>
        </p:nvSpPr>
        <p:spPr>
          <a:xfrm>
            <a:off x="392429" y="91084"/>
            <a:ext cx="755650" cy="87121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7C60B21-DC96-DB44-AF02-F321444C7D95}"/>
              </a:ext>
            </a:extLst>
          </p:cNvPr>
          <p:cNvSpPr txBox="1"/>
          <p:nvPr/>
        </p:nvSpPr>
        <p:spPr>
          <a:xfrm>
            <a:off x="4942886" y="434213"/>
            <a:ext cx="2313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/>
              <a:t>The g-2 anomaly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C07244D-144D-C145-A310-24F51201BB25}"/>
              </a:ext>
            </a:extLst>
          </p:cNvPr>
          <p:cNvSpPr txBox="1"/>
          <p:nvPr/>
        </p:nvSpPr>
        <p:spPr>
          <a:xfrm>
            <a:off x="1964267" y="1749778"/>
            <a:ext cx="83472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432FF"/>
                </a:solidFill>
              </a:rPr>
              <a:t>Many hypotheses have been put forward to explain this deviation as a quantum</a:t>
            </a:r>
          </a:p>
          <a:p>
            <a:r>
              <a:rPr lang="en-US" dirty="0">
                <a:solidFill>
                  <a:srgbClr val="0432FF"/>
                </a:solidFill>
              </a:rPr>
              <a:t>effect of new exotic particles, however it is also possible that it result from a systematic</a:t>
            </a:r>
          </a:p>
          <a:p>
            <a:r>
              <a:rPr lang="en-US" dirty="0">
                <a:solidFill>
                  <a:srgbClr val="0432FF"/>
                </a:solidFill>
              </a:rPr>
              <a:t>error in the calculation.</a:t>
            </a:r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574E597-CC5B-CB48-9C09-CDDBEE003D19}"/>
                  </a:ext>
                </a:extLst>
              </p:cNvPr>
              <p:cNvSpPr txBox="1"/>
              <p:nvPr/>
            </p:nvSpPr>
            <p:spPr>
              <a:xfrm>
                <a:off x="1964267" y="2950107"/>
                <a:ext cx="9121422" cy="15441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FF0000"/>
                    </a:solidFill>
                  </a:rPr>
                  <a:t>The dominant uncertainty of the prediction comes from</a:t>
                </a:r>
              </a:p>
              <a:p>
                <a:r>
                  <a:rPr lang="en-US" dirty="0">
                    <a:solidFill>
                      <a:srgbClr val="FF0000"/>
                    </a:solidFill>
                  </a:rPr>
                  <a:t>the leading order contribution from hadronic vacuum </a:t>
                </a:r>
                <a:r>
                  <a:rPr lang="en-US" dirty="0" err="1">
                    <a:solidFill>
                      <a:srgbClr val="FF0000"/>
                    </a:solidFill>
                  </a:rPr>
                  <a:t>polarisation</a:t>
                </a:r>
                <a:r>
                  <a:rPr lang="en-US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l-GR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  <m:sup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𝐻𝑉𝑃</m:t>
                        </m:r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𝐿𝑂</m:t>
                        </m:r>
                      </m:sup>
                    </m:sSubSup>
                  </m:oMath>
                </a14:m>
                <a:endParaRPr lang="en-US" dirty="0">
                  <a:solidFill>
                    <a:srgbClr val="FF0000"/>
                  </a:solidFill>
                </a:endParaRPr>
              </a:p>
              <a:p>
                <a:r>
                  <a:rPr lang="en-US" dirty="0">
                    <a:solidFill>
                      <a:srgbClr val="FF0000"/>
                    </a:solidFill>
                  </a:rPr>
                  <a:t>, which is not calculable in perturbation theory.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574E597-CC5B-CB48-9C09-CDDBEE003D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4267" y="2950107"/>
                <a:ext cx="9121422" cy="1544141"/>
              </a:xfrm>
              <a:prstGeom prst="rect">
                <a:avLst/>
              </a:prstGeom>
              <a:blipFill>
                <a:blip r:embed="rId5"/>
                <a:stretch>
                  <a:fillRect l="-556" t="-16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A2828AB-7A24-E94E-B298-AD7B5418C7E9}"/>
                  </a:ext>
                </a:extLst>
              </p:cNvPr>
              <p:cNvSpPr txBox="1"/>
              <p:nvPr/>
            </p:nvSpPr>
            <p:spPr>
              <a:xfrm>
                <a:off x="2122311" y="4427435"/>
                <a:ext cx="8592032" cy="15349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This is usually determined by a data-driven</a:t>
                </a:r>
              </a:p>
              <a:p>
                <a:r>
                  <a:rPr lang="en-US" dirty="0"/>
                  <a:t>dispersive approach, using the low-energy measurements of hadronic production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dirty="0"/>
              </a:p>
              <a:p>
                <a:r>
                  <a:rPr lang="en-US" dirty="0"/>
                  <a:t>Annihilation. In contrast, a recent ab initio calculation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l-G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  <m:sup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𝐻𝑉𝑃</m:t>
                        </m:r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𝐿𝑂</m:t>
                        </m:r>
                      </m:sup>
                    </m:sSubSup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based on Lattice</a:t>
                </a:r>
              </a:p>
              <a:p>
                <a:r>
                  <a:rPr lang="en-US" dirty="0"/>
                  <a:t>QCD  reduces the discrepancy with the measurement, and is in tension with the data-</a:t>
                </a:r>
              </a:p>
              <a:p>
                <a:r>
                  <a:rPr lang="en-US" dirty="0"/>
                  <a:t>driven estimates.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A2828AB-7A24-E94E-B298-AD7B5418C7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2311" y="4427435"/>
                <a:ext cx="8592032" cy="1534907"/>
              </a:xfrm>
              <a:prstGeom prst="rect">
                <a:avLst/>
              </a:prstGeom>
              <a:blipFill>
                <a:blip r:embed="rId6"/>
                <a:stretch>
                  <a:fillRect l="-442" t="-1653" b="-57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136536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99D9BC7-B525-9C46-B91C-466A7AEA48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91520" y="152400"/>
            <a:ext cx="1032303" cy="652780"/>
          </a:xfrm>
          <a:prstGeom prst="rect">
            <a:avLst/>
          </a:prstGeom>
        </p:spPr>
      </p:pic>
      <p:sp>
        <p:nvSpPr>
          <p:cNvPr id="4" name="object 4">
            <a:extLst>
              <a:ext uri="{FF2B5EF4-FFF2-40B4-BE49-F238E27FC236}">
                <a16:creationId xmlns:a16="http://schemas.microsoft.com/office/drawing/2014/main" id="{427C8507-3616-6A4C-B4FF-1E68D570D5B6}"/>
              </a:ext>
            </a:extLst>
          </p:cNvPr>
          <p:cNvSpPr/>
          <p:nvPr/>
        </p:nvSpPr>
        <p:spPr>
          <a:xfrm>
            <a:off x="392429" y="91084"/>
            <a:ext cx="755650" cy="87121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4089E8-FCD5-A34B-A444-BC92EEB035E7}"/>
              </a:ext>
            </a:extLst>
          </p:cNvPr>
          <p:cNvSpPr txBox="1"/>
          <p:nvPr/>
        </p:nvSpPr>
        <p:spPr>
          <a:xfrm>
            <a:off x="5080633" y="310374"/>
            <a:ext cx="50132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/>
              <a:t>The novelty of the </a:t>
            </a:r>
            <a:r>
              <a:rPr lang="en-US" sz="2400" b="1" i="1" dirty="0" err="1"/>
              <a:t>MuOne</a:t>
            </a:r>
            <a:r>
              <a:rPr lang="en-US" sz="2400" b="1" i="1" dirty="0"/>
              <a:t> experiment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512C1FE-200A-AD4D-A9C9-340A3E531A15}"/>
              </a:ext>
            </a:extLst>
          </p:cNvPr>
          <p:cNvSpPr txBox="1"/>
          <p:nvPr/>
        </p:nvSpPr>
        <p:spPr>
          <a:xfrm>
            <a:off x="3086311" y="1096919"/>
            <a:ext cx="2576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Difficulties in calculating: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8BFDF32-3B73-9B41-96E2-0D6338908F12}"/>
                  </a:ext>
                </a:extLst>
              </p:cNvPr>
              <p:cNvSpPr txBox="1"/>
              <p:nvPr/>
            </p:nvSpPr>
            <p:spPr>
              <a:xfrm>
                <a:off x="5662786" y="1126446"/>
                <a:ext cx="2243796" cy="31027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1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l-GR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  <m:sup>
                        <m:r>
                          <a:rPr lang="en-US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h𝑎𝑑</m:t>
                        </m:r>
                        <m:r>
                          <a:rPr lang="en-US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𝐿𝑂</m:t>
                        </m:r>
                      </m:sup>
                    </m:sSubSup>
                  </m:oMath>
                </a14:m>
                <a:r>
                  <a:rPr lang="en-US" sz="1400" dirty="0">
                    <a:solidFill>
                      <a:srgbClr val="FF0000"/>
                    </a:solidFill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4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sz="1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num>
                      <m:den>
                        <m:r>
                          <a:rPr lang="en-US" sz="1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l-GR" sz="1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den>
                    </m:f>
                    <m:nary>
                      <m:naryPr>
                        <m:limLoc m:val="undOvr"/>
                        <m:ctrlPr>
                          <a:rPr lang="en-US" sz="14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4"/>
                          </m:rPr>
                          <a:rPr lang="el-GR" sz="1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14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en-US" sz="1400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400" b="0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𝑑𝑠</m:t>
                            </m:r>
                          </m:num>
                          <m:den>
                            <m:r>
                              <a:rPr lang="en-US" sz="1400" b="0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den>
                        </m:f>
                        <m:sSubSup>
                          <m:sSubSupPr>
                            <m:ctrlPr>
                              <a:rPr lang="en-US" sz="1400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400" b="0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b>
                            <m:r>
                              <a:rPr lang="el-GR" sz="1400" b="0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  <m:sup>
                            <m:r>
                              <a:rPr lang="en-US" sz="1400" b="0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d>
                          <m:dPr>
                            <m:ctrlPr>
                              <a:rPr lang="en-US" sz="1400" b="0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400" b="0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</m:d>
                        <m:r>
                          <a:rPr lang="en-US" sz="1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US" sz="1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1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endParaRPr lang="en-US" sz="14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8BFDF32-3B73-9B41-96E2-0D6338908F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2786" y="1126446"/>
                <a:ext cx="2243796" cy="310278"/>
              </a:xfrm>
              <a:prstGeom prst="rect">
                <a:avLst/>
              </a:prstGeom>
              <a:blipFill>
                <a:blip r:embed="rId4"/>
                <a:stretch>
                  <a:fillRect l="-1685" t="-124000" b="-19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C8F2B59E-8589-7746-A2B3-F3980958DEAC}"/>
              </a:ext>
            </a:extLst>
          </p:cNvPr>
          <p:cNvSpPr txBox="1"/>
          <p:nvPr/>
        </p:nvSpPr>
        <p:spPr>
          <a:xfrm>
            <a:off x="3096287" y="1355516"/>
            <a:ext cx="4884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due to many resonances in the low energy region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30E059E-6957-6941-ACAA-C0A306B3324A}"/>
                  </a:ext>
                </a:extLst>
              </p:cNvPr>
              <p:cNvSpPr txBox="1"/>
              <p:nvPr/>
            </p:nvSpPr>
            <p:spPr>
              <a:xfrm>
                <a:off x="2598387" y="1872255"/>
                <a:ext cx="6461064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0432FF"/>
                    </a:solidFill>
                  </a:rPr>
                  <a:t>An alternative approach has been proposed (by interchanging the</a:t>
                </a:r>
              </a:p>
              <a:p>
                <a:r>
                  <a:rPr lang="en-US" dirty="0">
                    <a:solidFill>
                      <a:srgbClr val="0432FF"/>
                    </a:solidFill>
                  </a:rPr>
                  <a:t>order of Integration , which yields in a smooth function of 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432FF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solidFill>
                          <a:srgbClr val="0432FF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solidFill>
                          <a:srgbClr val="0432FF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solidFill>
                          <a:srgbClr val="0432FF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>
                  <a:solidFill>
                    <a:srgbClr val="0432FF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30E059E-6957-6941-ACAA-C0A306B332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8387" y="1872255"/>
                <a:ext cx="6461064" cy="646331"/>
              </a:xfrm>
              <a:prstGeom prst="rect">
                <a:avLst/>
              </a:prstGeom>
              <a:blipFill>
                <a:blip r:embed="rId5"/>
                <a:stretch>
                  <a:fillRect l="-786" t="-1923" b="-153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B2D8957-C1CA-8F45-A96F-8949626CF2F4}"/>
                  </a:ext>
                </a:extLst>
              </p:cNvPr>
              <p:cNvSpPr txBox="1"/>
              <p:nvPr/>
            </p:nvSpPr>
            <p:spPr>
              <a:xfrm>
                <a:off x="3477763" y="2475801"/>
                <a:ext cx="3482941" cy="6222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l-GR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𝐻𝐿𝑂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num>
                        <m:den>
                          <m:r>
                            <a:rPr lang="el-GR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nary>
                        <m:nary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𝑑𝑥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m:rPr>
                              <m:sty m:val="p"/>
                            </m:rPr>
                            <a:rPr lang="el-GR"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l-G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i="1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h𝑎𝑑</m:t>
                              </m:r>
                            </m:sub>
                          </m:sSub>
                          <m:d>
                            <m:dPr>
                              <m:begChr m:val="["/>
                              <m:endChr m:val="]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B2D8957-C1CA-8F45-A96F-8949626CF2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7763" y="2475801"/>
                <a:ext cx="3482941" cy="622222"/>
              </a:xfrm>
              <a:prstGeom prst="rect">
                <a:avLst/>
              </a:prstGeom>
              <a:blipFill>
                <a:blip r:embed="rId6"/>
                <a:stretch>
                  <a:fillRect l="-364" t="-180000" b="-26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1D1FD037-D4F8-144C-9D32-1554BFE1C71C}"/>
              </a:ext>
            </a:extLst>
          </p:cNvPr>
          <p:cNvSpPr txBox="1"/>
          <p:nvPr/>
        </p:nvSpPr>
        <p:spPr>
          <a:xfrm>
            <a:off x="2752317" y="3404590"/>
            <a:ext cx="894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where: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721B955-B1FF-9642-AD15-F9C6AC373E91}"/>
                  </a:ext>
                </a:extLst>
              </p:cNvPr>
              <p:cNvSpPr txBox="1"/>
              <p:nvPr/>
            </p:nvSpPr>
            <p:spPr>
              <a:xfrm>
                <a:off x="3551041" y="3295279"/>
                <a:ext cx="3150542" cy="5557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)≡−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den>
                      </m:f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l-GR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&lt;0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721B955-B1FF-9642-AD15-F9C6AC373E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1041" y="3295279"/>
                <a:ext cx="3150542" cy="555793"/>
              </a:xfrm>
              <a:prstGeom prst="rect">
                <a:avLst/>
              </a:prstGeom>
              <a:blipFill>
                <a:blip r:embed="rId7"/>
                <a:stretch>
                  <a:fillRect l="-1205" r="-803"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DEB01B5F-391D-A247-B21E-513FE640598F}"/>
              </a:ext>
            </a:extLst>
          </p:cNvPr>
          <p:cNvSpPr txBox="1"/>
          <p:nvPr/>
        </p:nvSpPr>
        <p:spPr>
          <a:xfrm>
            <a:off x="2628020" y="3885965"/>
            <a:ext cx="4434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Is the space-like squared momentum transfer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E8ECEF3-383C-6D45-AE28-44C5CE4BAC82}"/>
              </a:ext>
            </a:extLst>
          </p:cNvPr>
          <p:cNvSpPr txBox="1"/>
          <p:nvPr/>
        </p:nvSpPr>
        <p:spPr>
          <a:xfrm>
            <a:off x="671381" y="4583377"/>
            <a:ext cx="49829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By measuring the running of the effective coupling,</a:t>
            </a:r>
          </a:p>
          <a:p>
            <a:r>
              <a:rPr lang="en-US" dirty="0"/>
              <a:t>the hadronic contribution can be  extracted </a:t>
            </a:r>
          </a:p>
          <a:p>
            <a:r>
              <a:rPr lang="en-US" dirty="0"/>
              <a:t>by subtracting the QED and EW parts that can be </a:t>
            </a:r>
          </a:p>
          <a:p>
            <a:r>
              <a:rPr lang="en-US" dirty="0"/>
              <a:t>calculated to very high precision  </a:t>
            </a:r>
          </a:p>
        </p:txBody>
      </p:sp>
      <p:sp>
        <p:nvSpPr>
          <p:cNvPr id="19" name="Right Bracket 18">
            <a:extLst>
              <a:ext uri="{FF2B5EF4-FFF2-40B4-BE49-F238E27FC236}">
                <a16:creationId xmlns:a16="http://schemas.microsoft.com/office/drawing/2014/main" id="{866B921B-FE7A-9E4B-9047-7C1AB0AE19C5}"/>
              </a:ext>
            </a:extLst>
          </p:cNvPr>
          <p:cNvSpPr/>
          <p:nvPr/>
        </p:nvSpPr>
        <p:spPr>
          <a:xfrm>
            <a:off x="5733679" y="4833165"/>
            <a:ext cx="250218" cy="873715"/>
          </a:xfrm>
          <a:prstGeom prst="rightBracket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E2804873-2252-E343-AF7B-EC73F4057E00}"/>
                  </a:ext>
                </a:extLst>
              </p:cNvPr>
              <p:cNvSpPr txBox="1"/>
              <p:nvPr/>
            </p:nvSpPr>
            <p:spPr>
              <a:xfrm>
                <a:off x="6063228" y="4934046"/>
                <a:ext cx="2097626" cy="5688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b="0" i="1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l-GR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el-GR" b="0" i="1" smtClean="0">
                              <a:latin typeface="Cambria Math" panose="02040503050406030204" pitchFamily="18" charset="0"/>
                            </a:rPr>
                            <m:t>(0)</m:t>
                          </m:r>
                        </m:num>
                        <m:den>
                          <m:r>
                            <a:rPr lang="el-GR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l-GR" b="0" i="0" smtClean="0">
                              <a:latin typeface="Cambria Math" panose="02040503050406030204" pitchFamily="18" charset="0"/>
                            </a:rPr>
                            <m:t>Δα</m:t>
                          </m:r>
                          <m:d>
                            <m:dPr>
                              <m:ctrlPr>
                                <a:rPr lang="el-G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E2804873-2252-E343-AF7B-EC73F4057E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63228" y="4934046"/>
                <a:ext cx="2097626" cy="568810"/>
              </a:xfrm>
              <a:prstGeom prst="rect">
                <a:avLst/>
              </a:prstGeom>
              <a:blipFill>
                <a:blip r:embed="rId8"/>
                <a:stretch>
                  <a:fillRect l="-599" t="-4444" b="-1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A5B0F058-8481-F74B-A4AE-84681DF1DC9F}"/>
              </a:ext>
            </a:extLst>
          </p:cNvPr>
          <p:cNvSpPr txBox="1"/>
          <p:nvPr/>
        </p:nvSpPr>
        <p:spPr>
          <a:xfrm>
            <a:off x="8252892" y="5094770"/>
            <a:ext cx="694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With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CFB41C7-D5EA-254A-B8FA-FBEF45EAA54F}"/>
                  </a:ext>
                </a:extLst>
              </p:cNvPr>
              <p:cNvSpPr txBox="1"/>
              <p:nvPr/>
            </p:nvSpPr>
            <p:spPr>
              <a:xfrm>
                <a:off x="8999260" y="5126346"/>
                <a:ext cx="95199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b="0" i="1" smtClean="0">
                          <a:latin typeface="Cambria Math" panose="02040503050406030204" pitchFamily="18" charset="0"/>
                        </a:rPr>
                        <m:t>𝛼</m:t>
                      </m:r>
                      <m:d>
                        <m:dPr>
                          <m:ctrlPr>
                            <a:rPr lang="el-G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l-GR" b="0" i="0" smtClean="0">
                          <a:latin typeface="Cambria Math" panose="02040503050406030204" pitchFamily="18" charset="0"/>
                        </a:rPr>
                        <m:t>α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CFB41C7-D5EA-254A-B8FA-FBEF45EAA5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9260" y="5126346"/>
                <a:ext cx="951992" cy="276999"/>
              </a:xfrm>
              <a:prstGeom prst="rect">
                <a:avLst/>
              </a:prstGeom>
              <a:blipFill>
                <a:blip r:embed="rId9"/>
                <a:stretch>
                  <a:fillRect l="-2632" r="-1316" b="-4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391784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349E98F-916C-054B-BE46-104F5B4889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2641" y="152400"/>
            <a:ext cx="2255520" cy="142628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369D8B6-C640-7B45-B206-7B3130CDEC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01680" y="152400"/>
            <a:ext cx="1032303" cy="652780"/>
          </a:xfrm>
          <a:prstGeom prst="rect">
            <a:avLst/>
          </a:prstGeom>
        </p:spPr>
      </p:pic>
      <p:sp>
        <p:nvSpPr>
          <p:cNvPr id="4" name="object 4">
            <a:extLst>
              <a:ext uri="{FF2B5EF4-FFF2-40B4-BE49-F238E27FC236}">
                <a16:creationId xmlns:a16="http://schemas.microsoft.com/office/drawing/2014/main" id="{0A49E9C6-6C1C-C64E-BB39-9A847D004699}"/>
              </a:ext>
            </a:extLst>
          </p:cNvPr>
          <p:cNvSpPr/>
          <p:nvPr/>
        </p:nvSpPr>
        <p:spPr>
          <a:xfrm>
            <a:off x="402589" y="91084"/>
            <a:ext cx="755650" cy="87121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4998357-0DDA-8842-B4A5-1A1C52F4AB25}"/>
              </a:ext>
            </a:extLst>
          </p:cNvPr>
          <p:cNvSpPr txBox="1"/>
          <p:nvPr/>
        </p:nvSpPr>
        <p:spPr>
          <a:xfrm>
            <a:off x="3995906" y="1578685"/>
            <a:ext cx="35573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/>
              <a:t>The </a:t>
            </a:r>
            <a:r>
              <a:rPr lang="en-US" sz="2800" b="1" i="1" dirty="0" err="1"/>
              <a:t>MuonE</a:t>
            </a:r>
            <a:r>
              <a:rPr lang="en-US" sz="2800" b="1" i="1" dirty="0"/>
              <a:t> apparatus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292E526-7785-6048-96DA-8953EE79B22C}"/>
              </a:ext>
            </a:extLst>
          </p:cNvPr>
          <p:cNvSpPr txBox="1"/>
          <p:nvPr/>
        </p:nvSpPr>
        <p:spPr>
          <a:xfrm>
            <a:off x="1249679" y="2102893"/>
            <a:ext cx="8750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Measure the effective electromagnetic coupling in the space like region via scattering data</a:t>
            </a:r>
            <a:r>
              <a:rPr lang="en-US" baseline="30000" dirty="0"/>
              <a:t>*</a:t>
            </a:r>
            <a:r>
              <a:rPr lang="en-US" dirty="0"/>
              <a:t> :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0FF6BFF-BE03-0543-A0FF-E00507C83573}"/>
              </a:ext>
            </a:extLst>
          </p:cNvPr>
          <p:cNvCxnSpPr/>
          <p:nvPr/>
        </p:nvCxnSpPr>
        <p:spPr>
          <a:xfrm>
            <a:off x="558800" y="6022677"/>
            <a:ext cx="51816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36CCFE18-B718-6B40-96F9-28C186E11E16}"/>
              </a:ext>
            </a:extLst>
          </p:cNvPr>
          <p:cNvSpPr txBox="1"/>
          <p:nvPr/>
        </p:nvSpPr>
        <p:spPr>
          <a:xfrm>
            <a:off x="558800" y="6022677"/>
            <a:ext cx="11084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 </a:t>
            </a:r>
            <a:r>
              <a:rPr lang="en-US" sz="1200" dirty="0"/>
              <a:t>C.M. </a:t>
            </a:r>
            <a:r>
              <a:rPr lang="en-US" sz="1200" dirty="0" err="1"/>
              <a:t>Carloni</a:t>
            </a:r>
            <a:r>
              <a:rPr lang="en-US" sz="1200" dirty="0"/>
              <a:t> Calame, M. </a:t>
            </a:r>
            <a:r>
              <a:rPr lang="en-US" sz="1200" dirty="0" err="1"/>
              <a:t>Passera</a:t>
            </a:r>
            <a:r>
              <a:rPr lang="en-US" sz="1200" dirty="0"/>
              <a:t>, L. </a:t>
            </a:r>
            <a:r>
              <a:rPr lang="en-US" sz="1200" dirty="0" err="1"/>
              <a:t>Trentadue</a:t>
            </a:r>
            <a:r>
              <a:rPr lang="en-US" sz="1200" dirty="0"/>
              <a:t>, G. </a:t>
            </a:r>
            <a:r>
              <a:rPr lang="en-US" sz="1200" dirty="0" err="1"/>
              <a:t>Venanzoni</a:t>
            </a:r>
            <a:r>
              <a:rPr lang="en-US" sz="1200" dirty="0"/>
              <a:t>, Phys. Lett. B 746 (2015) 325, </a:t>
            </a:r>
            <a:r>
              <a:rPr lang="en-US" sz="1200" dirty="0">
                <a:hlinkClick r:id="rId4"/>
              </a:rPr>
              <a:t>http://dx.doi.org/10.1016/j.physletb.2015.05.020</a:t>
            </a:r>
            <a:r>
              <a:rPr lang="en-US" sz="1200" dirty="0"/>
              <a:t> , arXiv:1504.02228 [hep-</a:t>
            </a:r>
            <a:r>
              <a:rPr lang="en-US" sz="1200" dirty="0" err="1"/>
              <a:t>ph</a:t>
            </a:r>
            <a:r>
              <a:rPr lang="en-US" sz="1200" dirty="0"/>
              <a:t>].</a:t>
            </a:r>
          </a:p>
          <a:p>
            <a:endParaRPr lang="en-US" dirty="0"/>
          </a:p>
        </p:txBody>
      </p:sp>
      <p:sp>
        <p:nvSpPr>
          <p:cNvPr id="11" name="Down Arrow 10">
            <a:extLst>
              <a:ext uri="{FF2B5EF4-FFF2-40B4-BE49-F238E27FC236}">
                <a16:creationId xmlns:a16="http://schemas.microsoft.com/office/drawing/2014/main" id="{B0F6FD72-27A1-594C-91A6-A0A2E8151AB0}"/>
              </a:ext>
            </a:extLst>
          </p:cNvPr>
          <p:cNvSpPr/>
          <p:nvPr/>
        </p:nvSpPr>
        <p:spPr>
          <a:xfrm>
            <a:off x="5049520" y="2472225"/>
            <a:ext cx="822960" cy="31161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022DB72-17AE-1246-B090-BEABBCDEAF85}"/>
              </a:ext>
            </a:extLst>
          </p:cNvPr>
          <p:cNvSpPr txBox="1"/>
          <p:nvPr/>
        </p:nvSpPr>
        <p:spPr>
          <a:xfrm>
            <a:off x="2839662" y="3033810"/>
            <a:ext cx="60656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Measure differential cross section of </a:t>
            </a:r>
            <a:r>
              <a:rPr lang="el-GR" dirty="0"/>
              <a:t>μ</a:t>
            </a:r>
            <a:r>
              <a:rPr lang="en-US" dirty="0"/>
              <a:t>e scattering with: </a:t>
            </a:r>
          </a:p>
          <a:p>
            <a:r>
              <a:rPr lang="en-US" dirty="0"/>
              <a:t> 150 GeV muon beam on a Graphite (or Beryllium) fixed target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2A0D92D-21B5-5746-88F0-CCAA31C0F7F0}"/>
                  </a:ext>
                </a:extLst>
              </p:cNvPr>
              <p:cNvSpPr txBox="1"/>
              <p:nvPr/>
            </p:nvSpPr>
            <p:spPr>
              <a:xfrm>
                <a:off x="3995906" y="3967053"/>
                <a:ext cx="3186833" cy="2803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l-GR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p>
                      </m:sSup>
                      <m:d>
                        <m:dPr>
                          <m:ctrlPr>
                            <a:rPr lang="el-G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sSup>
                        <m:sSupPr>
                          <m:ctrlPr>
                            <a:rPr lang="el-GR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l-GR" i="1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p>
                      </m:sSup>
                      <m:d>
                        <m:dPr>
                          <m:ctrlPr>
                            <a:rPr lang="el-GR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</m:d>
                      <m:sSup>
                        <m:sSupPr>
                          <m:ctrlPr>
                            <a:rPr lang="el-GR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2A0D92D-21B5-5746-88F0-CCAA31C0F7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5906" y="3967053"/>
                <a:ext cx="3186833" cy="280398"/>
              </a:xfrm>
              <a:prstGeom prst="rect">
                <a:avLst/>
              </a:prstGeom>
              <a:blipFill>
                <a:blip r:embed="rId5"/>
                <a:stretch>
                  <a:fillRect t="-4545" b="-27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172483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7A73055-85E2-0044-90A7-47A855A118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91520" y="152400"/>
            <a:ext cx="1032303" cy="652780"/>
          </a:xfrm>
          <a:prstGeom prst="rect">
            <a:avLst/>
          </a:prstGeom>
        </p:spPr>
      </p:pic>
      <p:sp>
        <p:nvSpPr>
          <p:cNvPr id="3" name="object 4">
            <a:extLst>
              <a:ext uri="{FF2B5EF4-FFF2-40B4-BE49-F238E27FC236}">
                <a16:creationId xmlns:a16="http://schemas.microsoft.com/office/drawing/2014/main" id="{55822E48-E83A-F746-B14C-ACAEF6054DEF}"/>
              </a:ext>
            </a:extLst>
          </p:cNvPr>
          <p:cNvSpPr/>
          <p:nvPr/>
        </p:nvSpPr>
        <p:spPr>
          <a:xfrm>
            <a:off x="392429" y="91084"/>
            <a:ext cx="755650" cy="87121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D1AE9F6-DA4D-464D-B71B-0EABF57C3537}"/>
              </a:ext>
            </a:extLst>
          </p:cNvPr>
          <p:cNvSpPr txBox="1"/>
          <p:nvPr/>
        </p:nvSpPr>
        <p:spPr>
          <a:xfrm>
            <a:off x="3729131" y="283517"/>
            <a:ext cx="4763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>
                <a:solidFill>
                  <a:srgbClr val="7030A0"/>
                </a:solidFill>
              </a:rPr>
              <a:t>The fundamental constrain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B9B142E2-4FA9-3443-8B03-5C36A9A442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4323" y="1336670"/>
            <a:ext cx="5829500" cy="366374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D19A4E2-7FB0-1A4E-8B40-17DCF3525B2D}"/>
                  </a:ext>
                </a:extLst>
              </p:cNvPr>
              <p:cNvSpPr txBox="1"/>
              <p:nvPr/>
            </p:nvSpPr>
            <p:spPr>
              <a:xfrm>
                <a:off x="770254" y="1828800"/>
                <a:ext cx="4557979" cy="8284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𝑡𝑎𝑛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l-GR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𝑡𝑎𝑛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l-GR" b="0" i="1" smtClean="0"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p>
                                  <m:r>
                                    <a:rPr lang="el-GR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𝑡𝑎𝑛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b="0" i="1" smtClean="0"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</m:e>
                          </m:d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p>
                                    <m:s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𝑀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p>
                                    <m:s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D19A4E2-7FB0-1A4E-8B40-17DCF3525B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254" y="1828800"/>
                <a:ext cx="4557979" cy="828432"/>
              </a:xfrm>
              <a:prstGeom prst="rect">
                <a:avLst/>
              </a:prstGeom>
              <a:blipFill>
                <a:blip r:embed="rId5"/>
                <a:stretch>
                  <a:fillRect l="-556" t="-1538" r="-278" b="-61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9695C303-CE9A-2147-9434-2F3F0FC361AE}"/>
              </a:ext>
            </a:extLst>
          </p:cNvPr>
          <p:cNvSpPr txBox="1"/>
          <p:nvPr/>
        </p:nvSpPr>
        <p:spPr>
          <a:xfrm>
            <a:off x="392429" y="3107547"/>
            <a:ext cx="5971763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432FF"/>
                </a:solidFill>
              </a:rPr>
              <a:t>1. This is the fundamental constraint to discriminate elastic</a:t>
            </a:r>
          </a:p>
          <a:p>
            <a:r>
              <a:rPr lang="en-US" b="1" dirty="0">
                <a:solidFill>
                  <a:srgbClr val="0432FF"/>
                </a:solidFill>
              </a:rPr>
              <a:t>scattering events from the background of radiative</a:t>
            </a:r>
          </a:p>
          <a:p>
            <a:r>
              <a:rPr lang="en-US" b="1" dirty="0">
                <a:solidFill>
                  <a:srgbClr val="0432FF"/>
                </a:solidFill>
              </a:rPr>
              <a:t>events and inelastic processes. </a:t>
            </a:r>
          </a:p>
          <a:p>
            <a:endParaRPr lang="en-US" dirty="0"/>
          </a:p>
          <a:p>
            <a:r>
              <a:rPr lang="en-US" b="1" i="1" dirty="0"/>
              <a:t>2. At the same time, due to  the small angles between the </a:t>
            </a:r>
          </a:p>
          <a:p>
            <a:r>
              <a:rPr lang="en-US" b="1" i="1" dirty="0"/>
              <a:t>incoming muon and the the outgoing electron, a detector of </a:t>
            </a:r>
          </a:p>
          <a:p>
            <a:r>
              <a:rPr lang="en-US" b="1" i="1" dirty="0"/>
              <a:t>medium to small transverse surface will suffice.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BD09BF3-FBEC-154B-A9FD-180F368830A8}"/>
              </a:ext>
            </a:extLst>
          </p:cNvPr>
          <p:cNvSpPr txBox="1"/>
          <p:nvPr/>
        </p:nvSpPr>
        <p:spPr>
          <a:xfrm>
            <a:off x="2172686" y="1026220"/>
            <a:ext cx="2494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/>
              <a:t>For elastic </a:t>
            </a:r>
            <a:r>
              <a:rPr lang="el-GR" b="1" i="1" dirty="0">
                <a:solidFill>
                  <a:srgbClr val="FF0000"/>
                </a:solidFill>
              </a:rPr>
              <a:t>μ</a:t>
            </a:r>
            <a:r>
              <a:rPr lang="en-US" b="1" i="1" dirty="0">
                <a:solidFill>
                  <a:srgbClr val="FF0000"/>
                </a:solidFill>
              </a:rPr>
              <a:t>e </a:t>
            </a:r>
            <a:r>
              <a:rPr lang="en-US" b="1" i="1" dirty="0"/>
              <a:t>scattering </a:t>
            </a:r>
          </a:p>
        </p:txBody>
      </p:sp>
      <p:sp>
        <p:nvSpPr>
          <p:cNvPr id="25" name="Down Arrow 24">
            <a:extLst>
              <a:ext uri="{FF2B5EF4-FFF2-40B4-BE49-F238E27FC236}">
                <a16:creationId xmlns:a16="http://schemas.microsoft.com/office/drawing/2014/main" id="{D2038D3B-2639-1C49-8F44-EFE48F318F1D}"/>
              </a:ext>
            </a:extLst>
          </p:cNvPr>
          <p:cNvSpPr/>
          <p:nvPr/>
        </p:nvSpPr>
        <p:spPr>
          <a:xfrm>
            <a:off x="3205655" y="1484881"/>
            <a:ext cx="515007" cy="2560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3093DBA-FD88-A64C-A1EF-A815212516EF}"/>
              </a:ext>
            </a:extLst>
          </p:cNvPr>
          <p:cNvCxnSpPr>
            <a:cxnSpLocks/>
          </p:cNvCxnSpPr>
          <p:nvPr/>
        </p:nvCxnSpPr>
        <p:spPr>
          <a:xfrm>
            <a:off x="8980498" y="2840090"/>
            <a:ext cx="2161860" cy="0"/>
          </a:xfrm>
          <a:prstGeom prst="straightConnector1">
            <a:avLst/>
          </a:prstGeom>
          <a:ln w="1905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4FFB20B6-6CD5-5847-A642-D4B51935E428}"/>
              </a:ext>
            </a:extLst>
          </p:cNvPr>
          <p:cNvCxnSpPr>
            <a:cxnSpLocks/>
          </p:cNvCxnSpPr>
          <p:nvPr/>
        </p:nvCxnSpPr>
        <p:spPr>
          <a:xfrm>
            <a:off x="9967566" y="2847155"/>
            <a:ext cx="1174792" cy="0"/>
          </a:xfrm>
          <a:prstGeom prst="straightConnector1">
            <a:avLst/>
          </a:prstGeom>
          <a:ln w="22225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F9927A76-A355-074D-B64F-F2C7BC0AB6BA}"/>
              </a:ext>
            </a:extLst>
          </p:cNvPr>
          <p:cNvCxnSpPr/>
          <p:nvPr/>
        </p:nvCxnSpPr>
        <p:spPr>
          <a:xfrm flipV="1">
            <a:off x="9967566" y="2319306"/>
            <a:ext cx="823565" cy="520784"/>
          </a:xfrm>
          <a:prstGeom prst="straightConnector1">
            <a:avLst/>
          </a:prstGeom>
          <a:ln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AE89661-286C-B94C-B992-3D7063AE0DF7}"/>
              </a:ext>
            </a:extLst>
          </p:cNvPr>
          <p:cNvCxnSpPr>
            <a:cxnSpLocks/>
          </p:cNvCxnSpPr>
          <p:nvPr/>
        </p:nvCxnSpPr>
        <p:spPr>
          <a:xfrm>
            <a:off x="9967566" y="2840090"/>
            <a:ext cx="1102124" cy="395502"/>
          </a:xfrm>
          <a:prstGeom prst="straightConnector1">
            <a:avLst/>
          </a:prstGeom>
          <a:ln>
            <a:solidFill>
              <a:srgbClr val="0432FF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9BDC3422-9637-4745-8075-1FFAB52291CF}"/>
                  </a:ext>
                </a:extLst>
              </p:cNvPr>
              <p:cNvSpPr txBox="1"/>
              <p:nvPr/>
            </p:nvSpPr>
            <p:spPr>
              <a:xfrm>
                <a:off x="9293887" y="2518732"/>
                <a:ext cx="36029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9BDC3422-9637-4745-8075-1FFAB52291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93887" y="2518732"/>
                <a:ext cx="360291" cy="276999"/>
              </a:xfrm>
              <a:prstGeom prst="rect">
                <a:avLst/>
              </a:prstGeom>
              <a:blipFill>
                <a:blip r:embed="rId6"/>
                <a:stretch>
                  <a:fillRect l="-17857" r="-3571" b="-217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23B99D5D-41E2-4A40-B89E-5F43EF36DDB8}"/>
                  </a:ext>
                </a:extLst>
              </p:cNvPr>
              <p:cNvSpPr txBox="1"/>
              <p:nvPr/>
            </p:nvSpPr>
            <p:spPr>
              <a:xfrm>
                <a:off x="10506478" y="3030042"/>
                <a:ext cx="47570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𝑜𝑢𝑡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23B99D5D-41E2-4A40-B89E-5F43EF36DD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06478" y="3030042"/>
                <a:ext cx="475708" cy="276999"/>
              </a:xfrm>
              <a:prstGeom prst="rect">
                <a:avLst/>
              </a:prstGeom>
              <a:blipFill>
                <a:blip r:embed="rId7"/>
                <a:stretch>
                  <a:fillRect l="-7692" b="-227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E4FB9F2F-22E2-C940-8C77-1095FCBC4FBD}"/>
              </a:ext>
            </a:extLst>
          </p:cNvPr>
          <p:cNvSpPr/>
          <p:nvPr/>
        </p:nvSpPr>
        <p:spPr>
          <a:xfrm>
            <a:off x="9967566" y="2579698"/>
            <a:ext cx="45719" cy="527849"/>
          </a:xfrm>
          <a:prstGeom prst="roundRect">
            <a:avLst/>
          </a:prstGeom>
          <a:solidFill>
            <a:schemeClr val="accent1">
              <a:alpha val="3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9696A395-6472-CD4B-A8E4-E9F1363C308F}"/>
                  </a:ext>
                </a:extLst>
              </p:cNvPr>
              <p:cNvSpPr txBox="1"/>
              <p:nvPr/>
            </p:nvSpPr>
            <p:spPr>
              <a:xfrm>
                <a:off x="10663444" y="2074318"/>
                <a:ext cx="45615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𝑜𝑢𝑡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9696A395-6472-CD4B-A8E4-E9F1363C30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63444" y="2074318"/>
                <a:ext cx="456151" cy="276999"/>
              </a:xfrm>
              <a:prstGeom prst="rect">
                <a:avLst/>
              </a:prstGeom>
              <a:blipFill>
                <a:blip r:embed="rId8"/>
                <a:stretch>
                  <a:fillRect l="-8333" b="-130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Freeform 42">
            <a:extLst>
              <a:ext uri="{FF2B5EF4-FFF2-40B4-BE49-F238E27FC236}">
                <a16:creationId xmlns:a16="http://schemas.microsoft.com/office/drawing/2014/main" id="{9216C620-E2EE-C240-A1C5-B06488DABF1E}"/>
              </a:ext>
            </a:extLst>
          </p:cNvPr>
          <p:cNvSpPr/>
          <p:nvPr/>
        </p:nvSpPr>
        <p:spPr>
          <a:xfrm>
            <a:off x="10276403" y="2646310"/>
            <a:ext cx="54500" cy="193780"/>
          </a:xfrm>
          <a:custGeom>
            <a:avLst/>
            <a:gdLst>
              <a:gd name="connsiteX0" fmla="*/ 0 w 54500"/>
              <a:gd name="connsiteY0" fmla="*/ 0 h 193780"/>
              <a:gd name="connsiteX1" fmla="*/ 36333 w 54500"/>
              <a:gd name="connsiteY1" fmla="*/ 48445 h 193780"/>
              <a:gd name="connsiteX2" fmla="*/ 54500 w 54500"/>
              <a:gd name="connsiteY2" fmla="*/ 109001 h 193780"/>
              <a:gd name="connsiteX3" fmla="*/ 48445 w 54500"/>
              <a:gd name="connsiteY3" fmla="*/ 193780 h 193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500" h="193780">
                <a:moveTo>
                  <a:pt x="0" y="0"/>
                </a:moveTo>
                <a:cubicBezTo>
                  <a:pt x="3090" y="3862"/>
                  <a:pt x="31512" y="37599"/>
                  <a:pt x="36333" y="48445"/>
                </a:cubicBezTo>
                <a:cubicBezTo>
                  <a:pt x="44761" y="67407"/>
                  <a:pt x="49467" y="88865"/>
                  <a:pt x="54500" y="109001"/>
                </a:cubicBezTo>
                <a:cubicBezTo>
                  <a:pt x="48110" y="185692"/>
                  <a:pt x="48445" y="157362"/>
                  <a:pt x="48445" y="193780"/>
                </a:cubicBezTo>
              </a:path>
            </a:pathLst>
          </a:custGeom>
          <a:noFill/>
          <a:ln>
            <a:prstDash val="sysDot"/>
            <a:headEnd type="stealth"/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 43">
            <a:extLst>
              <a:ext uri="{FF2B5EF4-FFF2-40B4-BE49-F238E27FC236}">
                <a16:creationId xmlns:a16="http://schemas.microsoft.com/office/drawing/2014/main" id="{8B893F7F-0FF3-4948-84BB-9E5114E85F25}"/>
              </a:ext>
            </a:extLst>
          </p:cNvPr>
          <p:cNvSpPr/>
          <p:nvPr/>
        </p:nvSpPr>
        <p:spPr>
          <a:xfrm>
            <a:off x="10394915" y="2857857"/>
            <a:ext cx="30291" cy="133224"/>
          </a:xfrm>
          <a:custGeom>
            <a:avLst/>
            <a:gdLst>
              <a:gd name="connsiteX0" fmla="*/ 18167 w 30291"/>
              <a:gd name="connsiteY0" fmla="*/ 0 h 133224"/>
              <a:gd name="connsiteX1" fmla="*/ 30278 w 30291"/>
              <a:gd name="connsiteY1" fmla="*/ 66612 h 133224"/>
              <a:gd name="connsiteX2" fmla="*/ 18167 w 30291"/>
              <a:gd name="connsiteY2" fmla="*/ 102946 h 133224"/>
              <a:gd name="connsiteX3" fmla="*/ 0 w 30291"/>
              <a:gd name="connsiteY3" fmla="*/ 133224 h 133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291" h="133224">
                <a:moveTo>
                  <a:pt x="18167" y="0"/>
                </a:moveTo>
                <a:cubicBezTo>
                  <a:pt x="19753" y="7931"/>
                  <a:pt x="30733" y="61147"/>
                  <a:pt x="30278" y="66612"/>
                </a:cubicBezTo>
                <a:cubicBezTo>
                  <a:pt x="29218" y="79334"/>
                  <a:pt x="22204" y="90835"/>
                  <a:pt x="18167" y="102946"/>
                </a:cubicBezTo>
                <a:cubicBezTo>
                  <a:pt x="10306" y="126529"/>
                  <a:pt x="16624" y="116600"/>
                  <a:pt x="0" y="133224"/>
                </a:cubicBezTo>
              </a:path>
            </a:pathLst>
          </a:custGeom>
          <a:noFill/>
          <a:ln>
            <a:headEnd type="stealth"/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89F7DA6F-CC2D-FF49-B627-3AE8F7E7F396}"/>
                  </a:ext>
                </a:extLst>
              </p:cNvPr>
              <p:cNvSpPr txBox="1"/>
              <p:nvPr/>
            </p:nvSpPr>
            <p:spPr>
              <a:xfrm>
                <a:off x="10442029" y="2539858"/>
                <a:ext cx="212494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400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89F7DA6F-CC2D-FF49-B627-3AE8F7E7F3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42029" y="2539858"/>
                <a:ext cx="212494" cy="215444"/>
              </a:xfrm>
              <a:prstGeom prst="rect">
                <a:avLst/>
              </a:prstGeom>
              <a:blipFill>
                <a:blip r:embed="rId9"/>
                <a:stretch>
                  <a:fillRect l="-16667" b="-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17B91DC4-31FC-DD42-AC9E-7793CE4CF0EA}"/>
                  </a:ext>
                </a:extLst>
              </p:cNvPr>
              <p:cNvSpPr txBox="1"/>
              <p:nvPr/>
            </p:nvSpPr>
            <p:spPr>
              <a:xfrm>
                <a:off x="10561196" y="2833026"/>
                <a:ext cx="219419" cy="23275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400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l-GR" sz="14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17B91DC4-31FC-DD42-AC9E-7793CE4CF0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61196" y="2833026"/>
                <a:ext cx="219419" cy="232756"/>
              </a:xfrm>
              <a:prstGeom prst="rect">
                <a:avLst/>
              </a:prstGeom>
              <a:blipFill>
                <a:blip r:embed="rId10"/>
                <a:stretch>
                  <a:fillRect l="-16667" r="-5556" b="-157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12872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369D8B6-C640-7B45-B206-7B3130CDEC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01680" y="152400"/>
            <a:ext cx="1032303" cy="652780"/>
          </a:xfrm>
          <a:prstGeom prst="rect">
            <a:avLst/>
          </a:prstGeom>
        </p:spPr>
      </p:pic>
      <p:sp>
        <p:nvSpPr>
          <p:cNvPr id="4" name="object 4">
            <a:extLst>
              <a:ext uri="{FF2B5EF4-FFF2-40B4-BE49-F238E27FC236}">
                <a16:creationId xmlns:a16="http://schemas.microsoft.com/office/drawing/2014/main" id="{0A49E9C6-6C1C-C64E-BB39-9A847D004699}"/>
              </a:ext>
            </a:extLst>
          </p:cNvPr>
          <p:cNvSpPr/>
          <p:nvPr/>
        </p:nvSpPr>
        <p:spPr>
          <a:xfrm>
            <a:off x="402589" y="91084"/>
            <a:ext cx="755650" cy="87121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B0843CB-7972-0741-928E-564F0710704C}"/>
              </a:ext>
            </a:extLst>
          </p:cNvPr>
          <p:cNvSpPr txBox="1"/>
          <p:nvPr/>
        </p:nvSpPr>
        <p:spPr>
          <a:xfrm>
            <a:off x="5179874" y="500638"/>
            <a:ext cx="14175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/>
              <a:t>How to…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DEA11B6-2582-6649-8A33-2EFF593252A3}"/>
                  </a:ext>
                </a:extLst>
              </p:cNvPr>
              <p:cNvSpPr txBox="1"/>
              <p:nvPr/>
            </p:nvSpPr>
            <p:spPr>
              <a:xfrm>
                <a:off x="1996966" y="1408386"/>
                <a:ext cx="7273158" cy="26788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>
                    <a:solidFill>
                      <a:srgbClr val="0432FF"/>
                    </a:solidFill>
                  </a:rPr>
                  <a:t>In principle </a:t>
                </a:r>
                <a:r>
                  <a:rPr lang="en-US" sz="2000" b="1" dirty="0">
                    <a:solidFill>
                      <a:srgbClr val="0432FF"/>
                    </a:solidFill>
                  </a:rPr>
                  <a:t>:</a:t>
                </a:r>
              </a:p>
              <a:p>
                <a:endParaRPr lang="en-US" b="1" dirty="0"/>
              </a:p>
              <a:p>
                <a:pPr algn="just"/>
                <a:r>
                  <a:rPr lang="en-US" b="1" dirty="0"/>
                  <a:t>Assuming a </a:t>
                </a:r>
                <a:r>
                  <a:rPr lang="en-US" b="1" dirty="0">
                    <a:solidFill>
                      <a:srgbClr val="FF0000"/>
                    </a:solidFill>
                  </a:rPr>
                  <a:t>150 GeV </a:t>
                </a:r>
                <a:r>
                  <a:rPr lang="en-US" b="1" dirty="0"/>
                  <a:t>muon beam with intensity </a:t>
                </a:r>
                <a:r>
                  <a:rPr lang="en-US" b="1" dirty="0">
                    <a:solidFill>
                      <a:srgbClr val="FF0000"/>
                    </a:solidFill>
                  </a:rPr>
                  <a:t>1.3 x 10</a:t>
                </a:r>
                <a:r>
                  <a:rPr lang="en-US" b="1" baseline="30000" dirty="0">
                    <a:solidFill>
                      <a:srgbClr val="FF0000"/>
                    </a:solidFill>
                  </a:rPr>
                  <a:t>7 </a:t>
                </a:r>
                <a:r>
                  <a:rPr lang="en-US" b="1" dirty="0">
                    <a:solidFill>
                      <a:srgbClr val="FF0000"/>
                    </a:solidFill>
                  </a:rPr>
                  <a:t>muons/s </a:t>
                </a:r>
                <a:r>
                  <a:rPr lang="en-US" b="1" dirty="0"/>
                  <a:t>(presently available at CERN) incident on a Beryllium or Graphite target (</a:t>
                </a:r>
                <a:r>
                  <a:rPr lang="en-US" b="1" dirty="0">
                    <a:solidFill>
                      <a:srgbClr val="FF0000"/>
                    </a:solidFill>
                  </a:rPr>
                  <a:t>40 layers, each  1.5 cm thick</a:t>
                </a:r>
                <a:r>
                  <a:rPr lang="en-US" b="1" dirty="0"/>
                  <a:t>) and three years of data taking, one can reach an integrated luminosity of </a:t>
                </a:r>
                <a:r>
                  <a:rPr lang="en-US" b="1" dirty="0">
                    <a:solidFill>
                      <a:srgbClr val="FF0000"/>
                    </a:solidFill>
                  </a:rPr>
                  <a:t>1.5 x 10</a:t>
                </a:r>
                <a:r>
                  <a:rPr lang="en-US" b="1" baseline="30000" dirty="0">
                    <a:solidFill>
                      <a:srgbClr val="FF0000"/>
                    </a:solidFill>
                  </a:rPr>
                  <a:t>7  </a:t>
                </a:r>
                <a:r>
                  <a:rPr lang="en-US" b="1" dirty="0">
                    <a:solidFill>
                      <a:srgbClr val="FF0000"/>
                    </a:solidFill>
                  </a:rPr>
                  <a:t>nb</a:t>
                </a:r>
                <a:r>
                  <a:rPr lang="en-US" b="1" baseline="30000" dirty="0">
                    <a:solidFill>
                      <a:srgbClr val="FF0000"/>
                    </a:solidFill>
                  </a:rPr>
                  <a:t>-1 </a:t>
                </a:r>
                <a:r>
                  <a:rPr lang="en-US" b="1" dirty="0">
                    <a:solidFill>
                      <a:srgbClr val="FF0000"/>
                    </a:solidFill>
                  </a:rPr>
                  <a:t> </a:t>
                </a:r>
                <a:r>
                  <a:rPr lang="en-US" b="1" dirty="0"/>
                  <a:t>,</a:t>
                </a:r>
                <a:r>
                  <a:rPr lang="en-US" b="1" dirty="0">
                    <a:solidFill>
                      <a:srgbClr val="FF0000"/>
                    </a:solidFill>
                  </a:rPr>
                  <a:t> </a:t>
                </a:r>
                <a:r>
                  <a:rPr lang="en-US" b="1" dirty="0"/>
                  <a:t>which</a:t>
                </a:r>
                <a:r>
                  <a:rPr lang="en-US" b="1" dirty="0">
                    <a:solidFill>
                      <a:srgbClr val="FF0000"/>
                    </a:solidFill>
                  </a:rPr>
                  <a:t> </a:t>
                </a:r>
                <a:r>
                  <a:rPr lang="en-US" b="1" dirty="0"/>
                  <a:t>would correspond to a statistical error of </a:t>
                </a:r>
                <a:r>
                  <a:rPr lang="en-US" b="1" dirty="0">
                    <a:solidFill>
                      <a:srgbClr val="FF0000"/>
                    </a:solidFill>
                  </a:rPr>
                  <a:t>0.3% </a:t>
                </a:r>
                <a:r>
                  <a:rPr lang="en-US" b="1" dirty="0"/>
                  <a:t>on the value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l-GR" b="1" i="1" smtClean="0">
                            <a:latin typeface="Cambria Math" panose="02040503050406030204" pitchFamily="18" charset="0"/>
                          </a:rPr>
                          <m:t>𝝁</m:t>
                        </m:r>
                      </m:sub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𝑯𝑽𝑷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𝑳𝑶</m:t>
                        </m:r>
                      </m:sup>
                    </m:sSubSup>
                    <m:r>
                      <a:rPr lang="el-GR" b="1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b="1" dirty="0"/>
                  <a:t>. This will consolidate the </a:t>
                </a:r>
              </a:p>
              <a:p>
                <a:pPr algn="just"/>
                <a:r>
                  <a:rPr lang="en-US" b="1" dirty="0"/>
                  <a:t>muon g-2 and allow a firmer interpretation of  upcoming measurements at Fermilab</a:t>
                </a:r>
                <a:r>
                  <a:rPr lang="en-US" b="1" baseline="30000" dirty="0"/>
                  <a:t>1</a:t>
                </a:r>
                <a:r>
                  <a:rPr lang="en-US" b="1" dirty="0"/>
                  <a:t> and J-PARC</a:t>
                </a:r>
                <a:r>
                  <a:rPr lang="en-US" b="1" baseline="30000" dirty="0"/>
                  <a:t>2</a:t>
                </a:r>
                <a:r>
                  <a:rPr lang="en-US" b="1" dirty="0"/>
                  <a:t>.  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DEA11B6-2582-6649-8A33-2EFF593252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6966" y="1408386"/>
                <a:ext cx="7273158" cy="2678875"/>
              </a:xfrm>
              <a:prstGeom prst="rect">
                <a:avLst/>
              </a:prstGeom>
              <a:blipFill>
                <a:blip r:embed="rId5"/>
                <a:stretch>
                  <a:fillRect l="-697" t="-943" r="-523" b="-23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CFAA6F0-4BE1-8F43-906C-C89EF27426CF}"/>
              </a:ext>
            </a:extLst>
          </p:cNvPr>
          <p:cNvCxnSpPr>
            <a:cxnSpLocks/>
          </p:cNvCxnSpPr>
          <p:nvPr/>
        </p:nvCxnSpPr>
        <p:spPr>
          <a:xfrm>
            <a:off x="504497" y="5391807"/>
            <a:ext cx="467537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EC901D56-CC2A-B44A-B806-0673845E1A4F}"/>
              </a:ext>
            </a:extLst>
          </p:cNvPr>
          <p:cNvSpPr txBox="1"/>
          <p:nvPr/>
        </p:nvSpPr>
        <p:spPr>
          <a:xfrm>
            <a:off x="504497" y="5496910"/>
            <a:ext cx="54162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err="1"/>
              <a:t>Fermilab</a:t>
            </a:r>
            <a:r>
              <a:rPr lang="en-US" dirty="0"/>
              <a:t> Muon g-2 Collab, </a:t>
            </a:r>
            <a:r>
              <a:rPr lang="en-US" dirty="0">
                <a:hlinkClick r:id="rId6"/>
              </a:rPr>
              <a:t>http://muon-g-2.fnal.gov</a:t>
            </a:r>
            <a:endParaRPr lang="en-US" dirty="0"/>
          </a:p>
          <a:p>
            <a:pPr marL="342900" indent="-342900">
              <a:buFontTx/>
              <a:buAutoNum type="arabicPeriod"/>
            </a:pPr>
            <a:r>
              <a:rPr lang="en-US" dirty="0"/>
              <a:t>J-PARC g-2/EDM Collab, </a:t>
            </a:r>
            <a:r>
              <a:rPr lang="en-US" dirty="0">
                <a:hlinkClick r:id="rId7"/>
              </a:rPr>
              <a:t>http://g-2.kek.jp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29719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369D8B6-C640-7B45-B206-7B3130CDEC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01680" y="152400"/>
            <a:ext cx="1032303" cy="652780"/>
          </a:xfrm>
          <a:prstGeom prst="rect">
            <a:avLst/>
          </a:prstGeom>
        </p:spPr>
      </p:pic>
      <p:sp>
        <p:nvSpPr>
          <p:cNvPr id="4" name="object 4">
            <a:extLst>
              <a:ext uri="{FF2B5EF4-FFF2-40B4-BE49-F238E27FC236}">
                <a16:creationId xmlns:a16="http://schemas.microsoft.com/office/drawing/2014/main" id="{0A49E9C6-6C1C-C64E-BB39-9A847D004699}"/>
              </a:ext>
            </a:extLst>
          </p:cNvPr>
          <p:cNvSpPr/>
          <p:nvPr/>
        </p:nvSpPr>
        <p:spPr>
          <a:xfrm>
            <a:off x="402589" y="91084"/>
            <a:ext cx="755650" cy="87121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B0843CB-7972-0741-928E-564F0710704C}"/>
              </a:ext>
            </a:extLst>
          </p:cNvPr>
          <p:cNvSpPr txBox="1"/>
          <p:nvPr/>
        </p:nvSpPr>
        <p:spPr>
          <a:xfrm>
            <a:off x="4626209" y="141446"/>
            <a:ext cx="28075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4800" b="1" i="1" baseline="30000" dirty="0"/>
              <a:t>*</a:t>
            </a:r>
            <a:r>
              <a:rPr lang="en-US" sz="4800" b="1" i="1" dirty="0"/>
              <a:t>How to…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EA11B6-2582-6649-8A33-2EFF593252A3}"/>
              </a:ext>
            </a:extLst>
          </p:cNvPr>
          <p:cNvSpPr txBox="1"/>
          <p:nvPr/>
        </p:nvSpPr>
        <p:spPr>
          <a:xfrm>
            <a:off x="402589" y="1197189"/>
            <a:ext cx="7273158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rgbClr val="0432FF"/>
                </a:solidFill>
              </a:rPr>
              <a:t>In practice </a:t>
            </a:r>
            <a:r>
              <a:rPr lang="en-US" sz="2000" b="1" dirty="0">
                <a:solidFill>
                  <a:srgbClr val="0432FF"/>
                </a:solidFill>
              </a:rPr>
              <a:t>:</a:t>
            </a:r>
          </a:p>
          <a:p>
            <a:endParaRPr lang="en-US" b="1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Get profit of current R&amp;D for the CMS Phase II Outer Tracker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2. 40 stations: CMS modules (10 cm x 10 cm) equipped with plates of 1.5 cm Graphite each one, and  spaced by  1 m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3. With an electromagnetic at the end a muon detector at the end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C1AC0D1-890D-E748-9795-66145727B490}"/>
              </a:ext>
            </a:extLst>
          </p:cNvPr>
          <p:cNvCxnSpPr/>
          <p:nvPr/>
        </p:nvCxnSpPr>
        <p:spPr>
          <a:xfrm>
            <a:off x="402589" y="6300439"/>
            <a:ext cx="411365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2878881C-FD45-474D-AF4E-B0C0BAB6082B}"/>
              </a:ext>
            </a:extLst>
          </p:cNvPr>
          <p:cNvSpPr txBox="1"/>
          <p:nvPr/>
        </p:nvSpPr>
        <p:spPr>
          <a:xfrm>
            <a:off x="1443063" y="6405267"/>
            <a:ext cx="43217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hlinkClick r:id="rId5"/>
              </a:rPr>
              <a:t>https://cds.cern.ch/record/2677471/files/SPSC-I-252.pdf</a:t>
            </a:r>
            <a:endParaRPr lang="en-US" sz="1400" dirty="0"/>
          </a:p>
          <a:p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DD85DEF-DF46-9C4A-AD55-43419F138E7C}"/>
              </a:ext>
            </a:extLst>
          </p:cNvPr>
          <p:cNvSpPr txBox="1"/>
          <p:nvPr/>
        </p:nvSpPr>
        <p:spPr>
          <a:xfrm>
            <a:off x="117764" y="6405267"/>
            <a:ext cx="13252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Letter of Indent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E6491A-E58B-824F-B260-A39493B3C42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72619" y="2801392"/>
            <a:ext cx="2864836" cy="130538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32FA4F5-8D26-9B41-8DA8-9E17F687809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05275" y="4062354"/>
            <a:ext cx="2387600" cy="9144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9326F61-3F3D-2F41-A095-E602DB545E9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987280" y="1197189"/>
            <a:ext cx="1828800" cy="13843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D9F926D-1781-0647-B723-B840A510FD8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31280" y="1122015"/>
            <a:ext cx="3556000" cy="13716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3D355B5-21F2-B942-861E-F28334F50F9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59180" y="4891698"/>
            <a:ext cx="9842500" cy="133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26398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6831</TotalTime>
  <Words>1779</Words>
  <Application>Microsoft Macintosh PowerPoint</Application>
  <PresentationFormat>Widescreen</PresentationFormat>
  <Paragraphs>206</Paragraphs>
  <Slides>19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Calibri</vt:lpstr>
      <vt:lpstr>Calibri Light</vt:lpstr>
      <vt:lpstr>Cambria Math</vt:lpstr>
      <vt:lpstr>Carlito</vt:lpstr>
      <vt:lpstr>Helvetica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MUonE Test Run (2021)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Dimitrios Loukas</dc:creator>
  <cp:lastModifiedBy>Dimitrios Loukas</cp:lastModifiedBy>
  <cp:revision>141</cp:revision>
  <dcterms:created xsi:type="dcterms:W3CDTF">2021-01-06T10:45:48Z</dcterms:created>
  <dcterms:modified xsi:type="dcterms:W3CDTF">2022-02-04T06:42:52Z</dcterms:modified>
</cp:coreProperties>
</file>