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76" r:id="rId7"/>
    <p:sldId id="277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364" autoAdjust="0"/>
  </p:normalViewPr>
  <p:slideViewPr>
    <p:cSldViewPr snapToGrid="0">
      <p:cViewPr varScale="1">
        <p:scale>
          <a:sx n="72" d="100"/>
          <a:sy n="72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08C5C-9FF5-4F01-B988-0B2BE5BF12AA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8F8D8-FE6B-4308-99DE-7E866F2F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045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8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6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40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330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9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6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59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4A5EB69-F8A1-4188-811D-DEE59E9087FD}" type="datetimeFigureOut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0827055-367B-4AAA-9C5C-DCEA81149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4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3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70.png"/><Relationship Id="rId4" Type="http://schemas.openxmlformats.org/officeDocument/2006/relationships/image" Target="../media/image20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7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6706" y="2118345"/>
            <a:ext cx="10735347" cy="1248227"/>
          </a:xfrm>
        </p:spPr>
        <p:txBody>
          <a:bodyPr anchor="ctr">
            <a:noAutofit/>
          </a:bodyPr>
          <a:lstStyle/>
          <a:p>
            <a:pPr algn="ctr"/>
            <a:r>
              <a:rPr lang="en-US" sz="3000" b="1" dirty="0">
                <a:latin typeface="Bahnschrift Light" panose="020B0502040204020203" pitchFamily="34" charset="0"/>
              </a:rPr>
              <a:t>Deuteron induced reactions on Lithium and Fluorine</a:t>
            </a:r>
            <a:endParaRPr lang="en-US" sz="3000" dirty="0">
              <a:latin typeface="Bahnschrift Light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5000" y="4478989"/>
            <a:ext cx="95768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u="sng" dirty="0">
                <a:latin typeface="Bahnschrift Light" panose="020B0502040204020203" pitchFamily="34" charset="0"/>
              </a:rPr>
              <a:t>E. Taimpiri</a:t>
            </a:r>
            <a:r>
              <a:rPr lang="en-GB" sz="2000" baseline="30000" dirty="0">
                <a:latin typeface="Bahnschrift Light" panose="020B0502040204020203" pitchFamily="34" charset="0"/>
              </a:rPr>
              <a:t>1,2</a:t>
            </a:r>
            <a:r>
              <a:rPr lang="en-GB" sz="2000" dirty="0">
                <a:latin typeface="Bahnschrift Light" panose="020B0502040204020203" pitchFamily="34" charset="0"/>
              </a:rPr>
              <a:t>, </a:t>
            </a:r>
            <a:r>
              <a:rPr lang="en-US" sz="2000" dirty="0">
                <a:latin typeface="Bahnschrift Light" panose="020B0502040204020203" pitchFamily="34" charset="0"/>
              </a:rPr>
              <a:t>M. Axiotis</a:t>
            </a:r>
            <a:r>
              <a:rPr lang="en-US" sz="2000" baseline="30000" dirty="0">
                <a:latin typeface="Bahnschrift Light" panose="020B0502040204020203" pitchFamily="34" charset="0"/>
              </a:rPr>
              <a:t>2</a:t>
            </a:r>
            <a:r>
              <a:rPr lang="en-GB" sz="2000" dirty="0">
                <a:latin typeface="Bahnschrift Light" panose="020B0502040204020203" pitchFamily="34" charset="0"/>
              </a:rPr>
              <a:t>, K. Bosbotinis</a:t>
            </a:r>
            <a:r>
              <a:rPr lang="en-GB" sz="2000" baseline="30000" dirty="0">
                <a:latin typeface="Bahnschrift Light" panose="020B0502040204020203" pitchFamily="34" charset="0"/>
              </a:rPr>
              <a:t>1</a:t>
            </a:r>
            <a:r>
              <a:rPr lang="en-GB" sz="2000" dirty="0">
                <a:latin typeface="Bahnschrift Light" panose="020B0502040204020203" pitchFamily="34" charset="0"/>
              </a:rPr>
              <a:t>, </a:t>
            </a:r>
            <a:r>
              <a:rPr lang="en-US" sz="2000" dirty="0">
                <a:latin typeface="Bahnschrift Light" panose="020B0502040204020203" pitchFamily="34" charset="0"/>
              </a:rPr>
              <a:t>M. </a:t>
            </a:r>
            <a:r>
              <a:rPr lang="en-US" sz="2000" dirty="0" err="1">
                <a:latin typeface="Bahnschrift Light" panose="020B0502040204020203" pitchFamily="34" charset="0"/>
              </a:rPr>
              <a:t>Kokkoris</a:t>
            </a:r>
            <a:r>
              <a:rPr lang="en-GB" sz="2000" baseline="30000" dirty="0">
                <a:latin typeface="Bahnschrift Light" panose="020B0502040204020203" pitchFamily="34" charset="0"/>
              </a:rPr>
              <a:t>1</a:t>
            </a:r>
            <a:r>
              <a:rPr lang="en-GB" sz="2000" dirty="0">
                <a:latin typeface="Bahnschrift Light" panose="020B0502040204020203" pitchFamily="34" charset="0"/>
              </a:rPr>
              <a:t>, </a:t>
            </a:r>
            <a:r>
              <a:rPr lang="en-US" sz="2000" dirty="0">
                <a:latin typeface="Bahnschrift Light" panose="020B0502040204020203" pitchFamily="34" charset="0"/>
              </a:rPr>
              <a:t>A. </a:t>
            </a:r>
            <a:r>
              <a:rPr lang="en-US" sz="2000" dirty="0" err="1">
                <a:latin typeface="Bahnschrift Light" panose="020B0502040204020203" pitchFamily="34" charset="0"/>
              </a:rPr>
              <a:t>Lagoyannis</a:t>
            </a:r>
            <a:r>
              <a:rPr lang="en-GB" sz="2000" baseline="30000" dirty="0">
                <a:latin typeface="Bahnschrift Light" panose="020B0502040204020203" pitchFamily="34" charset="0"/>
              </a:rPr>
              <a:t>2</a:t>
            </a:r>
            <a:r>
              <a:rPr lang="en-GB" sz="2000" dirty="0">
                <a:latin typeface="Bahnschrift Light" panose="020B0502040204020203" pitchFamily="34" charset="0"/>
              </a:rPr>
              <a:t>, A. </a:t>
            </a:r>
            <a:r>
              <a:rPr lang="en-GB" sz="2000" dirty="0" err="1">
                <a:latin typeface="Bahnschrift Light" panose="020B0502040204020203" pitchFamily="34" charset="0"/>
              </a:rPr>
              <a:t>Ziagkova</a:t>
            </a:r>
            <a:r>
              <a:rPr lang="en-US" sz="2000" baseline="30000" dirty="0">
                <a:latin typeface="Bahnschrift Light" panose="020B0502040204020203" pitchFamily="34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>
          <a:xfrm>
            <a:off x="1006706" y="5160519"/>
            <a:ext cx="107934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aseline="30000" dirty="0">
                <a:latin typeface="Bahnschrift Light" panose="020B0502040204020203" pitchFamily="34" charset="0"/>
              </a:rPr>
              <a:t>1</a:t>
            </a:r>
            <a:r>
              <a:rPr lang="en-GB" sz="1600" dirty="0">
                <a:latin typeface="Bahnschrift Light" panose="020B0502040204020203" pitchFamily="34" charset="0"/>
              </a:rPr>
              <a:t> Department of Physics, National Technical University of Athens, </a:t>
            </a:r>
            <a:r>
              <a:rPr lang="en-GB" sz="1600" dirty="0" err="1">
                <a:latin typeface="Bahnschrift Light" panose="020B0502040204020203" pitchFamily="34" charset="0"/>
              </a:rPr>
              <a:t>Zografou</a:t>
            </a:r>
            <a:r>
              <a:rPr lang="en-GB" sz="1600" dirty="0">
                <a:latin typeface="Bahnschrift Light" panose="020B0502040204020203" pitchFamily="34" charset="0"/>
              </a:rPr>
              <a:t> campus, 15780 Athens, Greece</a:t>
            </a:r>
            <a:endParaRPr lang="en-US" sz="1600" dirty="0">
              <a:latin typeface="Bahnschrift Light" panose="020B0502040204020203" pitchFamily="34" charset="0"/>
            </a:endParaRPr>
          </a:p>
          <a:p>
            <a:pPr algn="ctr"/>
            <a:r>
              <a:rPr lang="en-GB" sz="1600" baseline="30000" dirty="0">
                <a:latin typeface="Bahnschrift Light" panose="020B0502040204020203" pitchFamily="34" charset="0"/>
              </a:rPr>
              <a:t>2</a:t>
            </a:r>
            <a:r>
              <a:rPr lang="en-GB" sz="1600" dirty="0">
                <a:latin typeface="Bahnschrift Light" panose="020B0502040204020203" pitchFamily="34" charset="0"/>
              </a:rPr>
              <a:t> Tandem Accelerator Laboratory, Institute of Nuclear and Particle Physics, N.C.S.R. “</a:t>
            </a:r>
            <a:r>
              <a:rPr lang="en-GB" sz="1600" dirty="0" err="1">
                <a:latin typeface="Bahnschrift Light" panose="020B0502040204020203" pitchFamily="34" charset="0"/>
              </a:rPr>
              <a:t>Demokritos</a:t>
            </a:r>
            <a:r>
              <a:rPr lang="en-GB" sz="1600" dirty="0">
                <a:latin typeface="Bahnschrift Light" panose="020B0502040204020203" pitchFamily="34" charset="0"/>
              </a:rPr>
              <a:t>”, </a:t>
            </a:r>
            <a:r>
              <a:rPr lang="en-GB" sz="1600" dirty="0" err="1">
                <a:latin typeface="Bahnschrift Light" panose="020B0502040204020203" pitchFamily="34" charset="0"/>
              </a:rPr>
              <a:t>Aghia</a:t>
            </a:r>
            <a:r>
              <a:rPr lang="en-GB" sz="1600" dirty="0">
                <a:latin typeface="Bahnschrift Light" panose="020B0502040204020203" pitchFamily="34" charset="0"/>
              </a:rPr>
              <a:t> </a:t>
            </a:r>
            <a:r>
              <a:rPr lang="en-GB" sz="1600" dirty="0" err="1">
                <a:latin typeface="Bahnschrift Light" panose="020B0502040204020203" pitchFamily="34" charset="0"/>
              </a:rPr>
              <a:t>Paraskevi</a:t>
            </a:r>
            <a:r>
              <a:rPr lang="en-GB" sz="1600" dirty="0">
                <a:latin typeface="Bahnschrift Light" panose="020B0502040204020203" pitchFamily="34" charset="0"/>
              </a:rPr>
              <a:t>, 15310 Athens, Greece</a:t>
            </a:r>
            <a:endParaRPr lang="en-US" sz="1600" dirty="0">
              <a:latin typeface="Bahnschrift Light" panose="020B0502040204020203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/>
        </p:blipFill>
        <p:spPr>
          <a:xfrm>
            <a:off x="787684" y="278448"/>
            <a:ext cx="1360429" cy="1166158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/>
          <a:stretch/>
        </p:blipFill>
        <p:spPr>
          <a:xfrm>
            <a:off x="10439684" y="278448"/>
            <a:ext cx="1360428" cy="1166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139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660" y="267400"/>
            <a:ext cx="6575842" cy="594042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n-US" sz="3200" dirty="0"/>
              <a:t>Comparison with literature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53512" y="4612231"/>
                <a:ext cx="580575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Comparison between present work’s results for the </a:t>
                </a:r>
                <a:r>
                  <a:rPr lang="en-US" baseline="30000" dirty="0"/>
                  <a:t>7</a:t>
                </a:r>
                <a:r>
                  <a:rPr lang="en-US" dirty="0"/>
                  <a:t>Li(</a:t>
                </a:r>
                <a:r>
                  <a:rPr lang="en-US" dirty="0" err="1"/>
                  <a:t>d,d</a:t>
                </a:r>
                <a:r>
                  <a:rPr lang="en-US" dirty="0"/>
                  <a:t>’</a:t>
                </a:r>
                <a:r>
                  <a:rPr lang="el-GR" dirty="0"/>
                  <a:t>γ</a:t>
                </a:r>
                <a:r>
                  <a:rPr lang="el-GR" baseline="-25000" dirty="0"/>
                  <a:t>1-0</a:t>
                </a:r>
                <a:r>
                  <a:rPr lang="el-GR" dirty="0"/>
                  <a:t>)</a:t>
                </a:r>
                <a:r>
                  <a:rPr lang="el-GR" baseline="30000" dirty="0"/>
                  <a:t>7</a:t>
                </a:r>
                <a:r>
                  <a:rPr lang="en-US" dirty="0"/>
                  <a:t>Li reaction at 55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 </m:t>
                    </m:r>
                  </m:oMath>
                </a14:m>
                <a:r>
                  <a:rPr lang="en-US" dirty="0"/>
                  <a:t>and modified data by </a:t>
                </a:r>
                <a:r>
                  <a:rPr lang="en-US" dirty="0" err="1"/>
                  <a:t>Sziki</a:t>
                </a:r>
                <a:r>
                  <a:rPr lang="en-US" dirty="0"/>
                  <a:t> at 60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shows a really good agreement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512" y="4612231"/>
                <a:ext cx="5805755" cy="923330"/>
              </a:xfrm>
              <a:prstGeom prst="rect">
                <a:avLst/>
              </a:prstGeom>
              <a:blipFill>
                <a:blip r:embed="rId2"/>
                <a:stretch>
                  <a:fillRect l="-630" t="-3974" r="-94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-1490451" y="2507590"/>
            <a:ext cx="6297221" cy="4227040"/>
            <a:chOff x="-3280510" y="2850436"/>
            <a:chExt cx="6297221" cy="43504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0" t="10957" r="13220" b="4381"/>
            <a:stretch/>
          </p:blipFill>
          <p:spPr>
            <a:xfrm>
              <a:off x="-1151160" y="3497274"/>
              <a:ext cx="4167871" cy="370357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-3280510" y="2850436"/>
              <a:ext cx="3937129" cy="1577910"/>
              <a:chOff x="4736164" y="2430805"/>
              <a:chExt cx="3937129" cy="157791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413012" y="3691950"/>
                <a:ext cx="126028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aseline="30000" dirty="0"/>
                  <a:t>19</a:t>
                </a:r>
                <a:r>
                  <a:rPr lang="en-US" sz="1400" dirty="0"/>
                  <a:t>F(</a:t>
                </a:r>
                <a:r>
                  <a:rPr lang="en-US" sz="1400" dirty="0" err="1"/>
                  <a:t>d,p</a:t>
                </a:r>
                <a:r>
                  <a:rPr lang="en-US" sz="1400" dirty="0"/>
                  <a:t>’</a:t>
                </a:r>
                <a:r>
                  <a:rPr lang="el-GR" sz="1400" dirty="0"/>
                  <a:t>γ</a:t>
                </a:r>
                <a:r>
                  <a:rPr lang="el-GR" sz="1400" baseline="-25000" dirty="0"/>
                  <a:t>1-0</a:t>
                </a:r>
                <a:r>
                  <a:rPr lang="el-GR" sz="1400" dirty="0"/>
                  <a:t>)</a:t>
                </a:r>
                <a:r>
                  <a:rPr lang="en-US" sz="1400" baseline="30000" dirty="0"/>
                  <a:t>20</a:t>
                </a:r>
                <a:r>
                  <a:rPr lang="en-US" sz="1400" dirty="0"/>
                  <a:t>F</a:t>
                </a: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4736164" y="2430805"/>
                <a:ext cx="3879506" cy="1577910"/>
                <a:chOff x="1094159" y="5105224"/>
                <a:chExt cx="3716000" cy="157791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1095462" y="5105224"/>
                  <a:ext cx="18473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400" dirty="0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1094159" y="5105224"/>
                  <a:ext cx="3716000" cy="1577910"/>
                  <a:chOff x="1211724" y="4475803"/>
                  <a:chExt cx="3716000" cy="1577910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>
                    <a:off x="1211724" y="4475803"/>
                    <a:ext cx="1315738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sz="1400" dirty="0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3830949" y="5761572"/>
                    <a:ext cx="1096775" cy="292141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8842" y="1432775"/>
                <a:ext cx="563869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sz="80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42" y="1432775"/>
                <a:ext cx="563869" cy="12311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93449" y="2663017"/>
            <a:ext cx="6162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G.A. </a:t>
            </a:r>
            <a:r>
              <a:rPr lang="en-US" dirty="0" err="1"/>
              <a:t>Sziki’s</a:t>
            </a:r>
            <a:r>
              <a:rPr lang="en-US" dirty="0"/>
              <a:t> data for the </a:t>
            </a:r>
            <a:r>
              <a:rPr lang="en-US" baseline="30000" dirty="0"/>
              <a:t>7</a:t>
            </a:r>
            <a:r>
              <a:rPr lang="en-US" dirty="0"/>
              <a:t>Li(</a:t>
            </a:r>
            <a:r>
              <a:rPr lang="en-US" dirty="0" err="1"/>
              <a:t>d,d</a:t>
            </a:r>
            <a:r>
              <a:rPr lang="en-US" dirty="0"/>
              <a:t>’</a:t>
            </a:r>
            <a:r>
              <a:rPr lang="el-GR" dirty="0"/>
              <a:t>γ</a:t>
            </a:r>
            <a:r>
              <a:rPr lang="el-GR" baseline="-25000" dirty="0"/>
              <a:t>1-0</a:t>
            </a:r>
            <a:r>
              <a:rPr lang="el-GR" dirty="0"/>
              <a:t>)</a:t>
            </a:r>
            <a:r>
              <a:rPr lang="el-GR" baseline="30000" dirty="0"/>
              <a:t>7</a:t>
            </a:r>
            <a:r>
              <a:rPr lang="en-US" dirty="0"/>
              <a:t>Li have been modified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6987" y="977780"/>
                <a:ext cx="599134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Existing data in IBANDL correspond to the </a:t>
                </a:r>
                <a:r>
                  <a:rPr lang="en-US" baseline="30000" dirty="0"/>
                  <a:t>6</a:t>
                </a:r>
                <a:r>
                  <a:rPr lang="en-US" dirty="0"/>
                  <a:t>Li(</a:t>
                </a:r>
                <a:r>
                  <a:rPr lang="en-US" dirty="0" err="1"/>
                  <a:t>d,p</a:t>
                </a:r>
                <a:r>
                  <a:rPr lang="en-US" dirty="0"/>
                  <a:t>’</a:t>
                </a:r>
                <a:r>
                  <a:rPr lang="el-GR" dirty="0"/>
                  <a:t>γ</a:t>
                </a:r>
                <a:r>
                  <a:rPr lang="el-GR" baseline="-25000" dirty="0"/>
                  <a:t>1-0</a:t>
                </a:r>
                <a:r>
                  <a:rPr lang="el-GR" dirty="0"/>
                  <a:t>)</a:t>
                </a:r>
                <a:r>
                  <a:rPr lang="el-GR" baseline="30000" dirty="0"/>
                  <a:t>7</a:t>
                </a:r>
                <a:r>
                  <a:rPr lang="en-US" dirty="0"/>
                  <a:t>Li reaction,</a:t>
                </a:r>
                <a:r>
                  <a:rPr lang="el-GR" dirty="0"/>
                  <a:t> </a:t>
                </a:r>
                <a:r>
                  <a:rPr lang="en-US" dirty="0"/>
                  <a:t>by </a:t>
                </a:r>
                <a:r>
                  <a:rPr lang="en-US" dirty="0" err="1"/>
                  <a:t>Sziki</a:t>
                </a:r>
                <a:r>
                  <a:rPr lang="en-US" dirty="0"/>
                  <a:t> at 60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987" y="977780"/>
                <a:ext cx="5991344" cy="646331"/>
              </a:xfrm>
              <a:prstGeom prst="rect">
                <a:avLst/>
              </a:prstGeom>
              <a:blipFill>
                <a:blip r:embed="rId5"/>
                <a:stretch>
                  <a:fillRect l="-916" t="-4717" r="-50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606987" y="1639224"/>
            <a:ext cx="5848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Looking back in the publication it is clear that the contribution of the </a:t>
            </a:r>
            <a:r>
              <a:rPr lang="en-US" baseline="30000" dirty="0"/>
              <a:t>7</a:t>
            </a:r>
            <a:r>
              <a:rPr lang="en-US" dirty="0"/>
              <a:t>Li(</a:t>
            </a:r>
            <a:r>
              <a:rPr lang="en-US" dirty="0" err="1"/>
              <a:t>d,d</a:t>
            </a:r>
            <a:r>
              <a:rPr lang="en-US" dirty="0"/>
              <a:t>’</a:t>
            </a:r>
            <a:r>
              <a:rPr lang="el-GR" dirty="0"/>
              <a:t>γ</a:t>
            </a:r>
            <a:r>
              <a:rPr lang="el-GR" baseline="-25000" dirty="0"/>
              <a:t>1-0</a:t>
            </a:r>
            <a:r>
              <a:rPr lang="el-GR" dirty="0"/>
              <a:t>)</a:t>
            </a:r>
            <a:r>
              <a:rPr lang="el-GR" baseline="30000" dirty="0"/>
              <a:t>7</a:t>
            </a:r>
            <a:r>
              <a:rPr lang="en-US" dirty="0"/>
              <a:t>Li  reaction, at the 478 </a:t>
            </a:r>
            <a:r>
              <a:rPr lang="en-US" dirty="0" err="1"/>
              <a:t>keV</a:t>
            </a:r>
            <a:r>
              <a:rPr lang="en-US" dirty="0"/>
              <a:t> peak, has been totally ignored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755713" y="847908"/>
            <a:ext cx="4317119" cy="3618412"/>
            <a:chOff x="6842148" y="861442"/>
            <a:chExt cx="4317119" cy="3618412"/>
          </a:xfrm>
        </p:grpSpPr>
        <p:grpSp>
          <p:nvGrpSpPr>
            <p:cNvPr id="7" name="Group 6"/>
            <p:cNvGrpSpPr/>
            <p:nvPr/>
          </p:nvGrpSpPr>
          <p:grpSpPr>
            <a:xfrm>
              <a:off x="6842148" y="861442"/>
              <a:ext cx="4317119" cy="3618412"/>
              <a:chOff x="386660" y="1084217"/>
              <a:chExt cx="4317119" cy="361841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36" t="11048" r="12928" b="4000"/>
              <a:stretch/>
            </p:blipFill>
            <p:spPr>
              <a:xfrm>
                <a:off x="386660" y="1084217"/>
                <a:ext cx="4317119" cy="3618412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3016711" y="3566161"/>
                <a:ext cx="1511745" cy="307777"/>
                <a:chOff x="1094159" y="5105224"/>
                <a:chExt cx="1315738" cy="307777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1095462" y="5105224"/>
                  <a:ext cx="18473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400" dirty="0"/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1094159" y="5105224"/>
                  <a:ext cx="1315738" cy="307777"/>
                  <a:chOff x="1211724" y="4475803"/>
                  <a:chExt cx="1315738" cy="307777"/>
                </a:xfrm>
              </p:grpSpPr>
              <p:sp>
                <p:nvSpPr>
                  <p:cNvPr id="16" name="Rectangle 15"/>
                  <p:cNvSpPr/>
                  <p:nvPr/>
                </p:nvSpPr>
                <p:spPr>
                  <a:xfrm>
                    <a:off x="1211724" y="4475803"/>
                    <a:ext cx="1315738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sz="1400" dirty="0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1211724" y="4475803"/>
                    <a:ext cx="1037766" cy="30777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11" name="Rectangle 10"/>
            <p:cNvSpPr/>
            <p:nvPr/>
          </p:nvSpPr>
          <p:spPr>
            <a:xfrm>
              <a:off x="9472199" y="3343386"/>
              <a:ext cx="13394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aseline="30000" dirty="0"/>
                <a:t>7</a:t>
              </a:r>
              <a:r>
                <a:rPr lang="en-US" sz="1400" dirty="0"/>
                <a:t>Li(</a:t>
              </a:r>
              <a:r>
                <a:rPr lang="en-US" sz="1400" dirty="0" err="1"/>
                <a:t>d,d</a:t>
              </a:r>
              <a:r>
                <a:rPr lang="en-US" sz="1400" dirty="0"/>
                <a:t>’</a:t>
              </a:r>
              <a:r>
                <a:rPr lang="el-GR" sz="1400" dirty="0"/>
                <a:t>γ</a:t>
              </a:r>
              <a:r>
                <a:rPr lang="el-GR" sz="1400" baseline="-25000" dirty="0"/>
                <a:t>1-0</a:t>
              </a:r>
              <a:r>
                <a:rPr lang="el-GR" sz="1400" dirty="0"/>
                <a:t>)</a:t>
              </a:r>
              <a:r>
                <a:rPr lang="el-GR" sz="1400" baseline="30000" dirty="0"/>
                <a:t>7</a:t>
              </a:r>
              <a:r>
                <a:rPr lang="en-US" sz="1400" dirty="0"/>
                <a:t>Li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353511" y="5809941"/>
                <a:ext cx="58057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Satisfying agreement for the </a:t>
                </a:r>
                <a:r>
                  <a:rPr lang="en-US" baseline="30000" dirty="0"/>
                  <a:t>19</a:t>
                </a:r>
                <a:r>
                  <a:rPr lang="en-US" dirty="0"/>
                  <a:t>F(</a:t>
                </a:r>
                <a:r>
                  <a:rPr lang="en-US" dirty="0" err="1"/>
                  <a:t>d,p</a:t>
                </a:r>
                <a:r>
                  <a:rPr lang="en-US" dirty="0"/>
                  <a:t>’</a:t>
                </a:r>
                <a:r>
                  <a:rPr lang="el-GR" dirty="0"/>
                  <a:t>γ</a:t>
                </a:r>
                <a:r>
                  <a:rPr lang="en-US" baseline="-25000" dirty="0"/>
                  <a:t>1-0</a:t>
                </a:r>
                <a:r>
                  <a:rPr lang="en-US" dirty="0"/>
                  <a:t>)</a:t>
                </a:r>
                <a:r>
                  <a:rPr lang="en-US" baseline="30000" dirty="0"/>
                  <a:t>20</a:t>
                </a:r>
                <a:r>
                  <a:rPr lang="en-US" dirty="0"/>
                  <a:t>F reaction between present work at 55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Sziki</a:t>
                </a:r>
                <a:r>
                  <a:rPr lang="en-US" dirty="0"/>
                  <a:t>  at 60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511" y="5809941"/>
                <a:ext cx="5805755" cy="646331"/>
              </a:xfrm>
              <a:prstGeom prst="rect">
                <a:avLst/>
              </a:prstGeom>
              <a:blipFill>
                <a:blip r:embed="rId7"/>
                <a:stretch>
                  <a:fillRect l="-630" t="-4717" r="-52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291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5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5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5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23" grpId="1"/>
      <p:bldP spid="24" grpId="0"/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74" y="326571"/>
            <a:ext cx="7033042" cy="580979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and Future perspectives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1974" y="1393778"/>
            <a:ext cx="101158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Differential cross section measurements of the </a:t>
            </a:r>
            <a:r>
              <a:rPr lang="en-US" i="1" baseline="30000" dirty="0"/>
              <a:t>6</a:t>
            </a:r>
            <a:r>
              <a:rPr lang="en-US" i="1" dirty="0"/>
              <a:t>Li(</a:t>
            </a:r>
            <a:r>
              <a:rPr lang="en-US" i="1" dirty="0" err="1"/>
              <a:t>d,n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n-US" i="1" dirty="0"/>
              <a:t>)</a:t>
            </a:r>
            <a:r>
              <a:rPr lang="en-US" i="1" baseline="30000" dirty="0"/>
              <a:t>7</a:t>
            </a:r>
            <a:r>
              <a:rPr lang="en-US" i="1" dirty="0"/>
              <a:t>Be, </a:t>
            </a:r>
            <a:r>
              <a:rPr lang="en-US" i="1" baseline="30000" dirty="0"/>
              <a:t>6</a:t>
            </a:r>
            <a:r>
              <a:rPr lang="en-US" i="1" dirty="0"/>
              <a:t>Li(</a:t>
            </a:r>
            <a:r>
              <a:rPr lang="en-US" i="1" dirty="0" err="1"/>
              <a:t>d,p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l-GR" i="1" dirty="0"/>
              <a:t>)</a:t>
            </a:r>
            <a:r>
              <a:rPr lang="el-GR" i="1" baseline="30000" dirty="0"/>
              <a:t>7</a:t>
            </a:r>
            <a:r>
              <a:rPr lang="en-US" i="1" dirty="0"/>
              <a:t>Li, </a:t>
            </a:r>
            <a:r>
              <a:rPr lang="en-US" i="1" baseline="30000" dirty="0"/>
              <a:t>7</a:t>
            </a:r>
            <a:r>
              <a:rPr lang="en-US" i="1" dirty="0"/>
              <a:t>Li(</a:t>
            </a:r>
            <a:r>
              <a:rPr lang="en-US" i="1" dirty="0" err="1"/>
              <a:t>d,d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l-GR" i="1" dirty="0"/>
              <a:t>)</a:t>
            </a:r>
            <a:r>
              <a:rPr lang="el-GR" i="1" baseline="30000" dirty="0"/>
              <a:t>7</a:t>
            </a:r>
            <a:r>
              <a:rPr lang="en-US" i="1" dirty="0"/>
              <a:t>Li &amp; </a:t>
            </a:r>
            <a:r>
              <a:rPr lang="en-US" i="1" baseline="30000" dirty="0"/>
              <a:t>19</a:t>
            </a:r>
            <a:r>
              <a:rPr lang="en-US" i="1" dirty="0"/>
              <a:t>F(</a:t>
            </a:r>
            <a:r>
              <a:rPr lang="en-US" i="1" dirty="0" err="1"/>
              <a:t>d,p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l-GR" i="1" dirty="0"/>
              <a:t>)</a:t>
            </a:r>
            <a:r>
              <a:rPr lang="en-US" i="1" baseline="30000" dirty="0"/>
              <a:t>20</a:t>
            </a:r>
            <a:r>
              <a:rPr lang="en-US" i="1" dirty="0"/>
              <a:t>F</a:t>
            </a:r>
            <a:r>
              <a:rPr lang="en-US" dirty="0"/>
              <a:t> reactions</a:t>
            </a:r>
            <a:endParaRPr lang="el-GR" dirty="0"/>
          </a:p>
          <a:p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Deuteron energy range</a:t>
            </a:r>
            <a:r>
              <a:rPr lang="el-GR" dirty="0"/>
              <a:t> </a:t>
            </a:r>
            <a:r>
              <a:rPr lang="en-US" dirty="0"/>
              <a:t>: </a:t>
            </a:r>
            <a:r>
              <a:rPr lang="el-GR" dirty="0"/>
              <a:t>1</a:t>
            </a:r>
            <a:r>
              <a:rPr lang="en-US" dirty="0"/>
              <a:t> MeV – 2.2 MeV, </a:t>
            </a:r>
            <a:r>
              <a:rPr lang="el-GR" dirty="0"/>
              <a:t>θ=0°, 55°, 90°</a:t>
            </a:r>
          </a:p>
          <a:p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Good agreement with existing data for the differential cross sections of the </a:t>
            </a:r>
            <a:r>
              <a:rPr lang="en-US" i="1" baseline="30000" dirty="0"/>
              <a:t>7</a:t>
            </a:r>
            <a:r>
              <a:rPr lang="en-US" i="1" dirty="0"/>
              <a:t>Li(</a:t>
            </a:r>
            <a:r>
              <a:rPr lang="en-US" i="1" dirty="0" err="1"/>
              <a:t>d,d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l-GR" i="1" dirty="0"/>
              <a:t>)</a:t>
            </a:r>
            <a:r>
              <a:rPr lang="el-GR" i="1" baseline="30000" dirty="0"/>
              <a:t>7</a:t>
            </a:r>
            <a:r>
              <a:rPr lang="en-US" i="1" dirty="0"/>
              <a:t>Li &amp; </a:t>
            </a:r>
            <a:r>
              <a:rPr lang="en-US" i="1" baseline="30000" dirty="0"/>
              <a:t>19</a:t>
            </a:r>
            <a:r>
              <a:rPr lang="en-US" i="1" dirty="0"/>
              <a:t>F(</a:t>
            </a:r>
            <a:r>
              <a:rPr lang="en-US" i="1" dirty="0" err="1"/>
              <a:t>d,p</a:t>
            </a:r>
            <a:r>
              <a:rPr lang="en-US" i="1" dirty="0"/>
              <a:t>’</a:t>
            </a:r>
            <a:r>
              <a:rPr lang="el-GR" i="1" dirty="0"/>
              <a:t>γ</a:t>
            </a:r>
            <a:r>
              <a:rPr lang="el-GR" i="1" baseline="-25000" dirty="0"/>
              <a:t>1-0</a:t>
            </a:r>
            <a:r>
              <a:rPr lang="el-GR" i="1" dirty="0"/>
              <a:t>)</a:t>
            </a:r>
            <a:r>
              <a:rPr lang="en-US" i="1" baseline="30000" dirty="0"/>
              <a:t>20</a:t>
            </a:r>
            <a:r>
              <a:rPr lang="en-US" i="1" dirty="0"/>
              <a:t>F </a:t>
            </a:r>
            <a:r>
              <a:rPr lang="el-GR" i="1" dirty="0"/>
              <a:t> </a:t>
            </a:r>
            <a:r>
              <a:rPr lang="en-US" dirty="0"/>
              <a:t>reactions</a:t>
            </a:r>
            <a:endParaRPr lang="el-GR" dirty="0"/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Clarification of the 478 </a:t>
            </a:r>
            <a:r>
              <a:rPr lang="en-US" dirty="0" err="1"/>
              <a:t>keV</a:t>
            </a:r>
            <a:r>
              <a:rPr lang="en-US" dirty="0"/>
              <a:t> case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Benchmarking experiment for the validation of the obtained differential cross sections</a:t>
            </a:r>
          </a:p>
        </p:txBody>
      </p:sp>
    </p:spTree>
    <p:extLst>
      <p:ext uri="{BB962C8B-B14F-4D97-AF65-F5344CB8AC3E}">
        <p14:creationId xmlns:p14="http://schemas.microsoft.com/office/powerpoint/2010/main" val="198471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0971" y="2743200"/>
            <a:ext cx="611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77289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377372"/>
            <a:ext cx="2105442" cy="530178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Motivation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673" y="1045029"/>
            <a:ext cx="5028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Bahnschrift Light" panose="020B0502040204020203" pitchFamily="34" charset="0"/>
              </a:rPr>
              <a:t>Lithium</a:t>
            </a:r>
            <a:r>
              <a:rPr lang="en-US" dirty="0">
                <a:latin typeface="Bahnschrift Light" panose="020B0502040204020203" pitchFamily="34" charset="0"/>
              </a:rPr>
              <a:t> (natural abundance: 92.5% </a:t>
            </a:r>
            <a:r>
              <a:rPr lang="en-US" baseline="30000" dirty="0">
                <a:latin typeface="Bahnschrift Light" panose="020B0502040204020203" pitchFamily="34" charset="0"/>
              </a:rPr>
              <a:t>7</a:t>
            </a:r>
            <a:r>
              <a:rPr lang="en-US" dirty="0">
                <a:latin typeface="Bahnschrift Light" panose="020B0502040204020203" pitchFamily="34" charset="0"/>
              </a:rPr>
              <a:t>Li, 7.5% </a:t>
            </a:r>
            <a:r>
              <a:rPr lang="en-US" baseline="30000" dirty="0">
                <a:latin typeface="Bahnschrift Light" panose="020B0502040204020203" pitchFamily="34" charset="0"/>
              </a:rPr>
              <a:t>6</a:t>
            </a:r>
            <a:r>
              <a:rPr lang="en-US" dirty="0">
                <a:latin typeface="Bahnschrift Light" panose="020B0502040204020203" pitchFamily="34" charset="0"/>
              </a:rPr>
              <a:t>Li)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673" y="1414361"/>
            <a:ext cx="36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Bahnschrift Light" panose="020B0502040204020203" pitchFamily="34" charset="0"/>
              </a:rPr>
              <a:t>Fluorine</a:t>
            </a:r>
            <a:r>
              <a:rPr lang="en-US" dirty="0">
                <a:latin typeface="Bahnschrift Light" panose="020B0502040204020203" pitchFamily="34" charset="0"/>
              </a:rPr>
              <a:t> (monoisotopic: 100% </a:t>
            </a:r>
            <a:r>
              <a:rPr lang="en-US" baseline="30000" dirty="0">
                <a:latin typeface="Bahnschrift Light" panose="020B0502040204020203" pitchFamily="34" charset="0"/>
              </a:rPr>
              <a:t>19</a:t>
            </a:r>
            <a:r>
              <a:rPr lang="en-US" dirty="0">
                <a:latin typeface="Bahnschrift Light" panose="020B0502040204020203" pitchFamily="34" charset="0"/>
              </a:rPr>
              <a:t>F)</a:t>
            </a:r>
          </a:p>
        </p:txBody>
      </p:sp>
      <p:sp>
        <p:nvSpPr>
          <p:cNvPr id="6" name="Right Brace 5"/>
          <p:cNvSpPr/>
          <p:nvPr/>
        </p:nvSpPr>
        <p:spPr>
          <a:xfrm>
            <a:off x="5443843" y="1059207"/>
            <a:ext cx="100730" cy="738664"/>
          </a:xfrm>
          <a:prstGeom prst="rightBrac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30001" y="1228131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ahnschrift Light" panose="020B0502040204020203" pitchFamily="34" charset="0"/>
              </a:rPr>
              <a:t>widely used in industry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79028" y="952696"/>
            <a:ext cx="2859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hnschrift Light" panose="020B0502040204020203" pitchFamily="34" charset="0"/>
              </a:rPr>
              <a:t>Need for detection and quantification via </a:t>
            </a:r>
            <a:r>
              <a:rPr lang="en-US" b="1" dirty="0">
                <a:latin typeface="Bahnschrift Light" panose="020B0502040204020203" pitchFamily="34" charset="0"/>
              </a:rPr>
              <a:t>d-PIGE</a:t>
            </a:r>
            <a:r>
              <a:rPr lang="en-US" dirty="0">
                <a:latin typeface="Bahnschrift Light" panose="020B0502040204020203" pitchFamily="34" charset="0"/>
              </a:rPr>
              <a:t> technique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673" y="2153025"/>
            <a:ext cx="534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Bahnschrift Light" panose="020B0502040204020203" pitchFamily="34" charset="0"/>
              </a:rPr>
              <a:t>Deuteron beams </a:t>
            </a:r>
            <a:r>
              <a:rPr lang="en-US" dirty="0">
                <a:latin typeface="Bahnschrift Light" panose="020B0502040204020203" pitchFamily="34" charset="0"/>
              </a:rPr>
              <a:t>: necessary for the case of </a:t>
            </a:r>
            <a:r>
              <a:rPr lang="en-US" b="1" baseline="30000" dirty="0">
                <a:latin typeface="Bahnschrift Light" panose="020B0502040204020203" pitchFamily="34" charset="0"/>
              </a:rPr>
              <a:t>6</a:t>
            </a:r>
            <a:r>
              <a:rPr lang="en-US" b="1" dirty="0">
                <a:latin typeface="Bahnschrift Light" panose="020B0502040204020203" pitchFamily="34" charset="0"/>
              </a:rPr>
              <a:t>Li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1400193" y="2665044"/>
            <a:ext cx="420915" cy="226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15177" y="2593700"/>
            <a:ext cx="789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latin typeface="Bahnschrift Light" panose="020B0502040204020203" pitchFamily="34" charset="0"/>
              </a:rPr>
              <a:t>Reliable differential cross sections needed </a:t>
            </a:r>
            <a:r>
              <a:rPr lang="en-US" b="1" i="1" dirty="0">
                <a:latin typeface="Bahnschrift Light" panose="020B0502040204020203" pitchFamily="34" charset="0"/>
              </a:rPr>
              <a:t> </a:t>
            </a:r>
            <a:r>
              <a:rPr lang="en-US" dirty="0">
                <a:latin typeface="Bahnschrift Light" panose="020B0502040204020203" pitchFamily="34" charset="0"/>
              </a:rPr>
              <a:t>(without the use of standards)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673" y="3894361"/>
            <a:ext cx="4177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Complete lack of data for </a:t>
            </a:r>
            <a:r>
              <a:rPr lang="en-US" baseline="30000" dirty="0"/>
              <a:t>7</a:t>
            </a:r>
            <a:r>
              <a:rPr lang="en-US" dirty="0"/>
              <a:t>Li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One published work for </a:t>
            </a:r>
            <a:r>
              <a:rPr lang="en-US" baseline="30000" dirty="0"/>
              <a:t>6</a:t>
            </a:r>
            <a:r>
              <a:rPr lang="en-US" dirty="0"/>
              <a:t>Li &amp; </a:t>
            </a:r>
            <a:r>
              <a:rPr lang="en-US" baseline="30000" dirty="0"/>
              <a:t>19</a:t>
            </a:r>
            <a:r>
              <a:rPr lang="en-US" dirty="0"/>
              <a:t>F (by </a:t>
            </a:r>
            <a:r>
              <a:rPr lang="en-US" sz="1600" dirty="0"/>
              <a:t>G.A. </a:t>
            </a:r>
            <a:r>
              <a:rPr lang="en-US" sz="1600" dirty="0" err="1"/>
              <a:t>Sziki</a:t>
            </a:r>
            <a:r>
              <a:rPr lang="en-US" sz="1600" dirty="0"/>
              <a:t> (2006) for </a:t>
            </a:r>
            <a:r>
              <a:rPr lang="el-GR" sz="1600" dirty="0"/>
              <a:t>Ε</a:t>
            </a:r>
            <a:r>
              <a:rPr lang="en-US" sz="1600" dirty="0"/>
              <a:t>d= 0.8 – 2 MeV and </a:t>
            </a:r>
            <a:r>
              <a:rPr lang="el-GR" sz="1600" dirty="0"/>
              <a:t>θ=60°</a:t>
            </a:r>
            <a:r>
              <a:rPr lang="en-US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779" y="3453686"/>
            <a:ext cx="209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Existing literature: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012" y="5904697"/>
            <a:ext cx="7000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Aim</a:t>
            </a:r>
            <a:r>
              <a:rPr lang="en-US" dirty="0"/>
              <a:t>:   Differential cross section data for the</a:t>
            </a:r>
          </a:p>
          <a:p>
            <a:r>
              <a:rPr lang="en-US" baseline="30000" dirty="0"/>
              <a:t>               </a:t>
            </a:r>
            <a:r>
              <a:rPr lang="en-US" b="1" baseline="30000" dirty="0"/>
              <a:t>6</a:t>
            </a:r>
            <a:r>
              <a:rPr lang="en-US" b="1" dirty="0"/>
              <a:t>Li(</a:t>
            </a:r>
            <a:r>
              <a:rPr lang="en-US" b="1" dirty="0" err="1"/>
              <a:t>d,n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n-US" b="1" dirty="0"/>
              <a:t>)</a:t>
            </a:r>
            <a:r>
              <a:rPr lang="en-US" b="1" baseline="30000" dirty="0"/>
              <a:t>7</a:t>
            </a:r>
            <a:r>
              <a:rPr lang="en-US" b="1" dirty="0"/>
              <a:t>Be</a:t>
            </a:r>
            <a:r>
              <a:rPr lang="en-US" dirty="0"/>
              <a:t>, </a:t>
            </a:r>
            <a:r>
              <a:rPr lang="en-US" b="1" baseline="30000" dirty="0"/>
              <a:t>6</a:t>
            </a:r>
            <a:r>
              <a:rPr lang="en-US" b="1" dirty="0"/>
              <a:t>Li(</a:t>
            </a:r>
            <a:r>
              <a:rPr lang="en-US" b="1" dirty="0" err="1"/>
              <a:t>d,p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l-GR" b="1" dirty="0"/>
              <a:t>)</a:t>
            </a:r>
            <a:r>
              <a:rPr lang="el-GR" b="1" baseline="30000" dirty="0"/>
              <a:t>7</a:t>
            </a:r>
            <a:r>
              <a:rPr lang="en-US" b="1" dirty="0"/>
              <a:t>Li</a:t>
            </a:r>
            <a:r>
              <a:rPr lang="en-US" dirty="0"/>
              <a:t>, </a:t>
            </a:r>
            <a:r>
              <a:rPr lang="en-US" b="1" baseline="30000" dirty="0"/>
              <a:t>7</a:t>
            </a:r>
            <a:r>
              <a:rPr lang="en-US" b="1" dirty="0"/>
              <a:t>Li(</a:t>
            </a:r>
            <a:r>
              <a:rPr lang="en-US" b="1" dirty="0" err="1"/>
              <a:t>d,d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l-GR" b="1" dirty="0"/>
              <a:t>)</a:t>
            </a:r>
            <a:r>
              <a:rPr lang="el-GR" b="1" baseline="30000" dirty="0"/>
              <a:t>7</a:t>
            </a:r>
            <a:r>
              <a:rPr lang="en-US" b="1" dirty="0"/>
              <a:t>Li</a:t>
            </a:r>
            <a:r>
              <a:rPr lang="en-US" dirty="0"/>
              <a:t> &amp; </a:t>
            </a:r>
            <a:r>
              <a:rPr lang="en-US" b="1" baseline="30000" dirty="0"/>
              <a:t>19</a:t>
            </a:r>
            <a:r>
              <a:rPr lang="en-US" b="1" dirty="0"/>
              <a:t>F(</a:t>
            </a:r>
            <a:r>
              <a:rPr lang="en-US" b="1" dirty="0" err="1"/>
              <a:t>d,p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l-GR" b="1" dirty="0"/>
              <a:t>)</a:t>
            </a:r>
            <a:r>
              <a:rPr lang="en-US" b="1" baseline="30000" dirty="0"/>
              <a:t>20</a:t>
            </a:r>
            <a:r>
              <a:rPr lang="en-US" b="1" dirty="0"/>
              <a:t>F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043158" y="1429768"/>
            <a:ext cx="320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5" t="10794" r="11131" b="4127"/>
          <a:stretch/>
        </p:blipFill>
        <p:spPr>
          <a:xfrm>
            <a:off x="8043158" y="4126963"/>
            <a:ext cx="3139895" cy="2560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t="10159" r="13398" b="3916"/>
          <a:stretch/>
        </p:blipFill>
        <p:spPr>
          <a:xfrm>
            <a:off x="4803180" y="3075866"/>
            <a:ext cx="3164957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/>
      <p:bldP spid="14" grpId="0"/>
      <p:bldP spid="15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444" y="186511"/>
            <a:ext cx="3658471" cy="559208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setup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0701" y="1930346"/>
            <a:ext cx="3696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Deutron</a:t>
            </a:r>
            <a:r>
              <a:rPr lang="en-US" b="1" dirty="0"/>
              <a:t> energy range</a:t>
            </a:r>
            <a:r>
              <a:rPr lang="en-US" dirty="0"/>
              <a:t>: 1 – 2.2 MeV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976915" y="2075896"/>
            <a:ext cx="333829" cy="78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16393" y="1928164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 </a:t>
            </a:r>
            <a:r>
              <a:rPr lang="en-US" dirty="0" err="1"/>
              <a:t>keV</a:t>
            </a:r>
            <a:r>
              <a:rPr lang="en-US" dirty="0"/>
              <a:t> step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8125" y="1494036"/>
            <a:ext cx="702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5.5 MV Tandem Van de </a:t>
            </a:r>
            <a:r>
              <a:rPr lang="en-US" dirty="0" err="1"/>
              <a:t>Graaff</a:t>
            </a:r>
            <a:r>
              <a:rPr lang="en-US" dirty="0"/>
              <a:t> Accelerator of N.C.S.R. “</a:t>
            </a:r>
            <a:r>
              <a:rPr lang="en-US" dirty="0" err="1"/>
              <a:t>Demokritos</a:t>
            </a:r>
            <a:r>
              <a:rPr lang="en-US" dirty="0"/>
              <a:t>”</a:t>
            </a:r>
          </a:p>
        </p:txBody>
      </p:sp>
      <p:sp>
        <p:nvSpPr>
          <p:cNvPr id="11" name="Snip Diagonal Corner Rectangle 10"/>
          <p:cNvSpPr/>
          <p:nvPr/>
        </p:nvSpPr>
        <p:spPr>
          <a:xfrm>
            <a:off x="264089" y="1518471"/>
            <a:ext cx="7083842" cy="349646"/>
          </a:xfrm>
          <a:prstGeom prst="snip2Diag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10701" y="2410641"/>
                <a:ext cx="2489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Beam current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i="1" dirty="0"/>
                  <a:t> 20 </a:t>
                </a:r>
                <a:r>
                  <a:rPr lang="en-US" i="1" dirty="0" err="1"/>
                  <a:t>nA</a:t>
                </a:r>
                <a:endParaRPr lang="en-US" i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01" y="2410641"/>
                <a:ext cx="2489784" cy="369332"/>
              </a:xfrm>
              <a:prstGeom prst="rect">
                <a:avLst/>
              </a:prstGeom>
              <a:blipFill>
                <a:blip r:embed="rId2"/>
                <a:stretch>
                  <a:fillRect l="-2206" t="-8197" r="-122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9" y="739654"/>
            <a:ext cx="9329853" cy="7141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456" y="2027458"/>
            <a:ext cx="3174973" cy="45753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97916" y="3853457"/>
            <a:ext cx="754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Faraday cup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926286" y="4223657"/>
            <a:ext cx="420914" cy="261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8125" y="2795110"/>
            <a:ext cx="1220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Targets</a:t>
            </a:r>
            <a:endParaRPr lang="en-US" b="1" u="sng" dirty="0"/>
          </a:p>
        </p:txBody>
      </p:sp>
      <p:grpSp>
        <p:nvGrpSpPr>
          <p:cNvPr id="25" name="Group 24"/>
          <p:cNvGrpSpPr/>
          <p:nvPr/>
        </p:nvGrpSpPr>
        <p:grpSpPr>
          <a:xfrm>
            <a:off x="494315" y="3309029"/>
            <a:ext cx="6385374" cy="1263114"/>
            <a:chOff x="700701" y="1951902"/>
            <a:chExt cx="6385374" cy="1263114"/>
          </a:xfrm>
        </p:grpSpPr>
        <p:sp>
          <p:nvSpPr>
            <p:cNvPr id="26" name="Right Arrow 25"/>
            <p:cNvSpPr/>
            <p:nvPr/>
          </p:nvSpPr>
          <p:spPr>
            <a:xfrm>
              <a:off x="700701" y="2097452"/>
              <a:ext cx="333829" cy="78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722783" y="2716679"/>
              <a:ext cx="333829" cy="78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6286" y="1951902"/>
              <a:ext cx="5793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Thin layer of </a:t>
              </a:r>
              <a:r>
                <a:rPr lang="en-US" baseline="30000" dirty="0"/>
                <a:t>nat</a:t>
              </a:r>
              <a:r>
                <a:rPr lang="en-US" dirty="0"/>
                <a:t>LiF (92.5% </a:t>
              </a:r>
              <a:r>
                <a:rPr lang="en-US" baseline="30000" dirty="0"/>
                <a:t>7</a:t>
              </a:r>
              <a:r>
                <a:rPr lang="en-US" dirty="0"/>
                <a:t>Li, 7.5% </a:t>
              </a:r>
              <a:r>
                <a:rPr lang="en-US" baseline="30000" dirty="0"/>
                <a:t>6</a:t>
              </a:r>
              <a:r>
                <a:rPr lang="en-US" dirty="0"/>
                <a:t>Li) evaporated on a thick </a:t>
              </a:r>
              <a:r>
                <a:rPr lang="en-US" baseline="30000" dirty="0" err="1"/>
                <a:t>nat</a:t>
              </a:r>
              <a:r>
                <a:rPr lang="en-US" dirty="0" err="1"/>
                <a:t>Ta</a:t>
              </a:r>
              <a:r>
                <a:rPr lang="en-US" dirty="0"/>
                <a:t> layer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4614" y="2568685"/>
              <a:ext cx="5981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Thin </a:t>
              </a:r>
              <a:r>
                <a:rPr lang="en-US" baseline="30000" dirty="0"/>
                <a:t>6</a:t>
              </a:r>
              <a:r>
                <a:rPr lang="en-US" dirty="0"/>
                <a:t>LiF (5% </a:t>
              </a:r>
              <a:r>
                <a:rPr lang="en-US" baseline="30000" dirty="0"/>
                <a:t>7</a:t>
              </a:r>
              <a:r>
                <a:rPr lang="en-US" dirty="0"/>
                <a:t>Li, 95%</a:t>
              </a:r>
              <a:r>
                <a:rPr lang="en-US" baseline="30000" dirty="0"/>
                <a:t>6</a:t>
              </a:r>
              <a:r>
                <a:rPr lang="en-US" dirty="0"/>
                <a:t>Li) layer was evaporated on top of a </a:t>
              </a:r>
              <a:r>
                <a:rPr lang="en-US" baseline="30000" dirty="0" err="1"/>
                <a:t>nat</a:t>
              </a:r>
              <a:r>
                <a:rPr lang="en-US" dirty="0" err="1"/>
                <a:t>C</a:t>
              </a:r>
              <a:r>
                <a:rPr lang="en-US" dirty="0"/>
                <a:t> substrate, with a top layer of </a:t>
              </a:r>
              <a:r>
                <a:rPr lang="en-US" baseline="30000" dirty="0"/>
                <a:t>197</a:t>
              </a:r>
              <a:r>
                <a:rPr lang="en-US" dirty="0"/>
                <a:t>Au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64089" y="4611553"/>
            <a:ext cx="2731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Detection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18444" y="5072713"/>
                <a:ext cx="66102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3 </a:t>
                </a:r>
                <a:r>
                  <a:rPr lang="en-US" dirty="0" err="1"/>
                  <a:t>HPGe</a:t>
                </a:r>
                <a:r>
                  <a:rPr lang="en-US" dirty="0"/>
                  <a:t> detectors (80% relative efficiency) placed at 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55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90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with respect to the beam axis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44" y="5072713"/>
                <a:ext cx="6610284" cy="646331"/>
              </a:xfrm>
              <a:prstGeom prst="rect">
                <a:avLst/>
              </a:prstGeom>
              <a:blipFill>
                <a:blip r:embed="rId5"/>
                <a:stretch>
                  <a:fillRect l="-64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18444" y="5660452"/>
                <a:ext cx="30412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20 cm from the targets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Angular uncertainty: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11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44" y="5660452"/>
                <a:ext cx="3041217" cy="646331"/>
              </a:xfrm>
              <a:prstGeom prst="rect">
                <a:avLst/>
              </a:prstGeom>
              <a:blipFill>
                <a:blip r:embed="rId6"/>
                <a:stretch>
                  <a:fillRect l="-1403" t="-5660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204877" y="6395892"/>
            <a:ext cx="6652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NIM (Nuclear Module Instrumentation) electronics</a:t>
            </a:r>
          </a:p>
        </p:txBody>
      </p:sp>
    </p:spTree>
    <p:extLst>
      <p:ext uri="{BB962C8B-B14F-4D97-AF65-F5344CB8AC3E}">
        <p14:creationId xmlns:p14="http://schemas.microsoft.com/office/powerpoint/2010/main" val="196885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87" y="319314"/>
            <a:ext cx="2598928" cy="544693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Analysis</a:t>
            </a:r>
          </a:p>
        </p:txBody>
      </p:sp>
      <p:sp>
        <p:nvSpPr>
          <p:cNvPr id="4" name="Snip Diagonal Corner Rectangle 3"/>
          <p:cNvSpPr/>
          <p:nvPr/>
        </p:nvSpPr>
        <p:spPr>
          <a:xfrm>
            <a:off x="721433" y="1267577"/>
            <a:ext cx="2708081" cy="340678"/>
          </a:xfrm>
          <a:prstGeom prst="snip2Diag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6080" y="1253250"/>
            <a:ext cx="259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Absolute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59009" y="2002971"/>
                <a:ext cx="4151086" cy="1193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l-GR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  <m:d>
                            <m:dPr>
                              <m:ctrlPr>
                                <a:rPr lang="el-GR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𝜠</m:t>
                              </m:r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d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l-GR" sz="2400" b="1" i="1">
                              <a:latin typeface="Cambria Math" panose="02040503050406030204" pitchFamily="18" charset="0"/>
                            </a:rPr>
                            <m:t>𝜴</m:t>
                          </m:r>
                        </m:den>
                      </m:f>
                      <m:r>
                        <a:rPr lang="el-GR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400" b="1" i="1">
                              <a:latin typeface="Cambria Math" panose="02040503050406030204" pitchFamily="18" charset="0"/>
                            </a:rPr>
                            <m:t>𝜰</m:t>
                          </m:r>
                          <m:d>
                            <m:dPr>
                              <m:ctrlPr>
                                <a:rPr lang="el-GR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𝜠</m:t>
                              </m:r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b="1" i="1">
                                  <a:latin typeface="Cambria Math" panose="02040503050406030204" pitchFamily="18" charset="0"/>
                                </a:rPr>
                                <m:t>𝜨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  <m: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l-G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l-G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l-G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𝒂𝒃𝒔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i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009" y="2002971"/>
                <a:ext cx="4151086" cy="11936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953829" y="2199691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[barn/</a:t>
            </a:r>
            <a:r>
              <a:rPr lang="en-US" sz="2000" dirty="0" err="1"/>
              <a:t>sr</a:t>
            </a:r>
            <a:r>
              <a:rPr lang="en-US" sz="2000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0981" y="3537049"/>
                <a:ext cx="9887143" cy="2883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where</a:t>
                </a:r>
                <a:r>
                  <a:rPr lang="el-GR" dirty="0"/>
                  <a:t>,</a:t>
                </a: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b="1" i="0" smtClean="0">
                            <a:latin typeface="Cambria Math" panose="02040503050406030204" pitchFamily="18" charset="0"/>
                          </a:rPr>
                          <m:t>𝚬</m:t>
                        </m:r>
                        <m:r>
                          <a:rPr lang="el-GR" b="1" i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b="1" i="0" smtClean="0">
                            <a:latin typeface="Cambria Math" panose="02040503050406030204" pitchFamily="18" charset="0"/>
                          </a:rPr>
                          <m:t>𝛉</m:t>
                        </m:r>
                      </m:e>
                    </m:d>
                  </m:oMath>
                </a14:m>
                <a:r>
                  <a:rPr lang="en-US" dirty="0"/>
                  <a:t>: experimental yield, determined by integrating each peak of interest</a:t>
                </a:r>
                <a:endParaRPr lang="el-GR" dirty="0"/>
              </a:p>
              <a:p>
                <a:endParaRPr lang="el-GR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dirty="0"/>
                  <a:t>: the number of incident deuterons</a:t>
                </a:r>
                <a:endParaRPr lang="el-GR" dirty="0"/>
              </a:p>
              <a:p>
                <a:endParaRPr lang="el-GR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dirty="0"/>
                  <a:t>: the target thickness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𝑎𝑡𝑜𝑚𝑠</m:t>
                        </m:r>
                      </m:num>
                      <m:den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l-GR" dirty="0"/>
              </a:p>
              <a:p>
                <a:endParaRPr lang="el-GR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𝒂𝒃𝒔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  <a:r>
                  <a:rPr lang="el-GR" dirty="0"/>
                  <a:t> </a:t>
                </a:r>
                <a:r>
                  <a:rPr lang="en-US" dirty="0"/>
                  <a:t>absolute efficiency of the detector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981" y="3537049"/>
                <a:ext cx="9887143" cy="2883738"/>
              </a:xfrm>
              <a:prstGeom prst="rect">
                <a:avLst/>
              </a:prstGeom>
              <a:blipFill>
                <a:blip r:embed="rId3"/>
                <a:stretch>
                  <a:fillRect l="-555" t="-1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567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10532" y="292665"/>
                <a:ext cx="5951729" cy="544693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Data Analysis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0532" y="292665"/>
                <a:ext cx="5951729" cy="544693"/>
              </a:xfrm>
              <a:blipFill>
                <a:blip r:embed="rId2"/>
                <a:stretch>
                  <a:fillRect l="-2766" t="-23596" b="-43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77820" y="1321188"/>
            <a:ext cx="78669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l-GR" sz="2200" b="1" u="sng" baseline="30000" dirty="0"/>
              <a:t>6</a:t>
            </a:r>
            <a:r>
              <a:rPr lang="en-US" sz="2200" b="1" u="sng" dirty="0" err="1"/>
              <a:t>LiF</a:t>
            </a:r>
            <a:r>
              <a:rPr lang="en-US" sz="2200" b="1" u="sng" dirty="0"/>
              <a:t> target</a:t>
            </a:r>
            <a:r>
              <a:rPr lang="en-US" sz="2200" dirty="0"/>
              <a:t>: </a:t>
            </a:r>
            <a:r>
              <a:rPr lang="en-US" dirty="0"/>
              <a:t>via </a:t>
            </a:r>
            <a:r>
              <a:rPr lang="en-US" b="1" dirty="0"/>
              <a:t>EBS</a:t>
            </a:r>
            <a:r>
              <a:rPr lang="en-US" dirty="0"/>
              <a:t> (Elastic Backscattering Spectroscopy) technique</a:t>
            </a:r>
            <a:endParaRPr lang="en-US" sz="22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11037" y="1840412"/>
            <a:ext cx="24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Proton beam</a:t>
            </a:r>
            <a:r>
              <a:rPr lang="en-US" dirty="0"/>
              <a:t>: 1.3 MeV,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44717" y="1861077"/>
                <a:ext cx="4950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/>
                  <a:t>Surface Silicon Barrier detector</a:t>
                </a:r>
                <a:r>
                  <a:rPr lang="en-US" dirty="0"/>
                  <a:t> placed at 170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717" y="1861077"/>
                <a:ext cx="4950394" cy="369332"/>
              </a:xfrm>
              <a:prstGeom prst="rect">
                <a:avLst/>
              </a:prstGeom>
              <a:blipFill>
                <a:blip r:embed="rId3"/>
                <a:stretch>
                  <a:fillRect l="-110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14763" y="2267657"/>
            <a:ext cx="642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of the </a:t>
            </a:r>
            <a:r>
              <a:rPr lang="en-US" b="1" baseline="30000" dirty="0"/>
              <a:t>19</a:t>
            </a:r>
            <a:r>
              <a:rPr lang="en-US" b="1" dirty="0"/>
              <a:t>F(p,p</a:t>
            </a:r>
            <a:r>
              <a:rPr lang="en-US" b="1" baseline="-25000" dirty="0"/>
              <a:t>0</a:t>
            </a:r>
            <a:r>
              <a:rPr lang="en-US" b="1" dirty="0"/>
              <a:t>)</a:t>
            </a:r>
            <a:r>
              <a:rPr lang="en-US" b="1" baseline="30000" dirty="0"/>
              <a:t>19</a:t>
            </a:r>
            <a:r>
              <a:rPr lang="en-US" b="1" dirty="0"/>
              <a:t>F</a:t>
            </a:r>
            <a:r>
              <a:rPr lang="en-US" dirty="0"/>
              <a:t> reaction (</a:t>
            </a:r>
            <a:r>
              <a:rPr lang="en-US" i="1" dirty="0"/>
              <a:t>evaluated data from IBANDL</a:t>
            </a:r>
            <a:r>
              <a:rPr lang="en-US" dirty="0"/>
              <a:t>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20" y="3035119"/>
            <a:ext cx="6902250" cy="37724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7820" y="890301"/>
            <a:ext cx="73705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200" b="1" u="sng" baseline="30000" dirty="0"/>
              <a:t>nat</a:t>
            </a:r>
            <a:r>
              <a:rPr lang="en-US" sz="2200" b="1" u="sng" dirty="0"/>
              <a:t>LiF target</a:t>
            </a:r>
            <a:r>
              <a:rPr lang="en-US" sz="2200" dirty="0"/>
              <a:t>: </a:t>
            </a:r>
            <a:r>
              <a:rPr lang="en-US" dirty="0"/>
              <a:t>via </a:t>
            </a:r>
            <a:r>
              <a:rPr lang="en-US" b="1" dirty="0"/>
              <a:t>EBS</a:t>
            </a:r>
            <a:r>
              <a:rPr lang="en-US" dirty="0"/>
              <a:t>, </a:t>
            </a:r>
            <a:r>
              <a:rPr lang="en-US" b="1" dirty="0"/>
              <a:t>RBS</a:t>
            </a:r>
            <a:r>
              <a:rPr lang="en-US" dirty="0"/>
              <a:t> &amp; </a:t>
            </a:r>
            <a:r>
              <a:rPr lang="en-US" b="1" dirty="0"/>
              <a:t>NRA</a:t>
            </a:r>
            <a:r>
              <a:rPr lang="en-US" dirty="0"/>
              <a:t> techniques</a:t>
            </a:r>
            <a:endParaRPr lang="en-US" sz="2200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411037" y="2653137"/>
            <a:ext cx="575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Ratio 1:1 for lithium and fluorine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64557" y="5563807"/>
            <a:ext cx="431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Uncertainty: 7%, for both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2259444"/>
                  </p:ext>
                </p:extLst>
              </p:nvPr>
            </p:nvGraphicFramePr>
            <p:xfrm>
              <a:off x="7080070" y="4438262"/>
              <a:ext cx="4144794" cy="10017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1980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062129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  <a:gridCol w="1045028">
                      <a:extLst>
                        <a:ext uri="{9D8B030D-6E8A-4147-A177-3AD203B41FA5}">
                          <a16:colId xmlns:a16="http://schemas.microsoft.com/office/drawing/2014/main" val="2837252763"/>
                        </a:ext>
                      </a:extLst>
                    </a:gridCol>
                    <a:gridCol w="1175657">
                      <a:extLst>
                        <a:ext uri="{9D8B030D-6E8A-4147-A177-3AD203B41FA5}">
                          <a16:colId xmlns:a16="http://schemas.microsoft.com/office/drawing/2014/main" val="48681947"/>
                        </a:ext>
                      </a:extLst>
                    </a:gridCol>
                  </a:tblGrid>
                  <a:tr h="3594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Target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  <m:sup>
                                    <m: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Li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box>
                                  <m:box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 panose="02040503050406030204" pitchFamily="18" charset="0"/>
                                          </a:rPr>
                                          <m:t>𝑎𝑡𝑜𝑚𝑠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  <m:t>𝑐𝑚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box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  <m:sup>
                                  <m: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Li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box>
                                <m:box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1600" b="0" i="1" smtClean="0">
                                          <a:solidFill>
                                            <a:schemeClr val="tx1"/>
                                          </a:solidFill>
                                          <a:effectLst>
                                            <a:outerShdw blurRad="38100" dist="38100" dir="2700000" algn="tl">
                                              <a:srgbClr val="000000">
                                                <a:alpha val="43137"/>
                                              </a:srgb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solidFill>
                                            <a:schemeClr val="tx1"/>
                                          </a:solidFill>
                                          <a:effectLst>
                                            <a:outerShdw blurRad="38100" dist="38100" dir="2700000" algn="tl">
                                              <a:srgbClr val="000000">
                                                <a:alpha val="43137"/>
                                              </a:srgb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</a:rPr>
                                        <m:t>𝑎𝑡𝑜𝑚𝑠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effectLst>
                                                <a:outerShdw blurRad="38100" dist="38100" dir="2700000" algn="tl">
                                                  <a:srgbClr val="000000">
                                                    <a:alpha val="43137"/>
                                                  </a:srgb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effectLst>
                                                <a:outerShdw blurRad="38100" dist="38100" dir="2700000" algn="tl">
                                                  <a:srgbClr val="000000">
                                                    <a:alpha val="43137"/>
                                                  </a:srgb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𝑐𝑚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solidFill>
                                                <a:schemeClr val="tx1"/>
                                              </a:solidFill>
                                              <a:effectLst>
                                                <a:outerShdw blurRad="38100" dist="38100" dir="2700000" algn="tl">
                                                  <a:srgbClr val="000000">
                                                    <a:alpha val="43137"/>
                                                  </a:srgbClr>
                                                </a:outerShdw>
                                              </a:effectLst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box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  <m:sup>
                                    <m: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600" b="0" i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F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box>
                                  <m:box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 panose="02040503050406030204" pitchFamily="18" charset="0"/>
                                          </a:rPr>
                                          <m:t>𝑎𝑡𝑜𝑚𝑠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  <m:t>𝑐𝑚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16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box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2636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0" u="none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6</a:t>
                          </a:r>
                          <a:r>
                            <a:rPr lang="en-US" sz="1400" b="0" u="none" dirty="0" err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LiF</a:t>
                          </a:r>
                          <a:endParaRPr lang="en-US" sz="1400" b="0" u="none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9.29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4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77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1.86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8745262"/>
                      </a:ext>
                    </a:extLst>
                  </a:tr>
                  <a:tr h="2811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u="none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nat</a:t>
                          </a:r>
                          <a:r>
                            <a:rPr lang="en-US" sz="1400" b="0" u="none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LiF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1.85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4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1.69</m:t>
                                </m:r>
                                <m:r>
                                  <a:rPr lang="en-US" sz="1400" b="0" i="0"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0"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454611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2259444"/>
                  </p:ext>
                </p:extLst>
              </p:nvPr>
            </p:nvGraphicFramePr>
            <p:xfrm>
              <a:off x="7080070" y="4438262"/>
              <a:ext cx="4144794" cy="10017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1980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062129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  <a:gridCol w="1045028">
                      <a:extLst>
                        <a:ext uri="{9D8B030D-6E8A-4147-A177-3AD203B41FA5}">
                          <a16:colId xmlns:a16="http://schemas.microsoft.com/office/drawing/2014/main" val="2837252763"/>
                        </a:ext>
                      </a:extLst>
                    </a:gridCol>
                    <a:gridCol w="1175657">
                      <a:extLst>
                        <a:ext uri="{9D8B030D-6E8A-4147-A177-3AD203B41FA5}">
                          <a16:colId xmlns:a16="http://schemas.microsoft.com/office/drawing/2014/main" val="48681947"/>
                        </a:ext>
                      </a:extLst>
                    </a:gridCol>
                  </a:tblGrid>
                  <a:tr h="392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Target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82184" t="-1538" r="-210920" b="-17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84302" t="-1538" r="-113372" b="-17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53368" t="-1538" r="-1036" b="-17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0" u="none" baseline="3000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6</a:t>
                          </a:r>
                          <a:r>
                            <a:rPr lang="en-US" sz="1400" b="0" u="none" dirty="0" err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LiF</a:t>
                          </a:r>
                          <a:endParaRPr lang="en-US" sz="1400" b="0" u="none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82184" t="-132000" r="-210920" b="-1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84302" t="-132000" r="-113372" b="-1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53368" t="-132000" r="-1036" b="-12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874526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u="none" baseline="3000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nat</a:t>
                          </a:r>
                          <a:r>
                            <a:rPr lang="en-US" sz="1400" b="0" u="none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LiF</a:t>
                          </a:r>
                          <a:endParaRPr lang="en-US" sz="1400" b="0" u="none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82184" t="-232000" r="-210920" b="-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84302" t="-232000" r="-113372" b="-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53368" t="-232000" r="-1036" b="-2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546116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2603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21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61985" y="319314"/>
                <a:ext cx="5951729" cy="544693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Data Analysis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3200" b="0" i="1" smtClean="0">
                            <a:effectLst/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</m:oMath>
                </a14:m>
                <a:r>
                  <a:rPr lang="en-US" sz="3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en-US" sz="32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1985" y="319314"/>
                <a:ext cx="5951729" cy="544693"/>
              </a:xfrm>
              <a:blipFill>
                <a:blip r:embed="rId2"/>
                <a:stretch>
                  <a:fillRect l="-2661" t="-22222" b="-4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23921" y="1156209"/>
                <a:ext cx="5388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aseline="30000" dirty="0"/>
                  <a:t>152</a:t>
                </a:r>
                <a:r>
                  <a:rPr lang="en-US" dirty="0"/>
                  <a:t>Eu calibrated point source of  R</a:t>
                </a:r>
                <a:r>
                  <a:rPr lang="en-US" baseline="-25000" dirty="0"/>
                  <a:t>0</a:t>
                </a:r>
                <a:r>
                  <a:rPr lang="en-US" dirty="0"/>
                  <a:t>=(217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3) </a:t>
                </a:r>
                <a:r>
                  <a:rPr lang="en-US" dirty="0" err="1"/>
                  <a:t>kBq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21" y="1156209"/>
                <a:ext cx="5388013" cy="369332"/>
              </a:xfrm>
              <a:prstGeom prst="rect">
                <a:avLst/>
              </a:prstGeom>
              <a:blipFill>
                <a:blip r:embed="rId3"/>
                <a:stretch>
                  <a:fillRect l="-792" t="-10000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711828" y="1837206"/>
                <a:ext cx="2595582" cy="704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𝑚𝑒𝑎𝑠𝑢𝑟𝑒𝑚𝑒𝑛𝑡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828" y="1837206"/>
                <a:ext cx="2595582" cy="7041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94544" y="3142635"/>
                <a:ext cx="5346491" cy="1521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𝜨</m:t>
                        </m:r>
                      </m:e>
                      <m:sub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dirty="0"/>
                  <a:t>: yield of incident gamma rays</a:t>
                </a:r>
                <a:endParaRPr lang="el-G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𝒎𝒆𝒂𝒔𝒖𝒓𝒆𝒎𝒆𝒏𝒕</m:t>
                        </m:r>
                      </m:sub>
                    </m:sSub>
                  </m:oMath>
                </a14:m>
                <a:r>
                  <a:rPr lang="en-US" dirty="0"/>
                  <a:t>: the duration of the measurement</a:t>
                </a:r>
                <a:endParaRPr lang="el-G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dirty="0"/>
                  <a:t>: the activity of the source the time of the measurement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  <a:r>
                  <a:rPr lang="el-GR" dirty="0"/>
                  <a:t> </a:t>
                </a:r>
                <a:r>
                  <a:rPr lang="en-US" dirty="0"/>
                  <a:t>the intensity of each gamma ray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44" y="3142635"/>
                <a:ext cx="5346491" cy="1521699"/>
              </a:xfrm>
              <a:prstGeom prst="rect">
                <a:avLst/>
              </a:prstGeom>
              <a:blipFill>
                <a:blip r:embed="rId5"/>
                <a:stretch>
                  <a:fillRect l="-798" t="-2811" b="-4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23921" y="2668372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where,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" t="9181" r="10637" b="5136"/>
          <a:stretch/>
        </p:blipFill>
        <p:spPr>
          <a:xfrm>
            <a:off x="6307410" y="2934864"/>
            <a:ext cx="4784036" cy="3691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4544" y="5992636"/>
                <a:ext cx="21836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Uncertainty: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i="1" dirty="0"/>
                  <a:t> 5.4%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44" y="5992636"/>
                <a:ext cx="2183611" cy="369332"/>
              </a:xfrm>
              <a:prstGeom prst="rect">
                <a:avLst/>
              </a:prstGeom>
              <a:blipFill>
                <a:blip r:embed="rId7"/>
                <a:stretch>
                  <a:fillRect l="-2514" t="-8197" r="-195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7020836" y="2483706"/>
            <a:ext cx="3887603" cy="369332"/>
            <a:chOff x="2419807" y="5128459"/>
            <a:chExt cx="3887603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419807" y="5128459"/>
                  <a:ext cx="3887603" cy="36933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i="1" dirty="0"/>
                    <a:t>ε</a:t>
                  </a:r>
                  <a:r>
                    <a:rPr lang="en-US" i="1" dirty="0"/>
                    <a:t>abs</a:t>
                  </a:r>
                  <a:r>
                    <a:rPr lang="el-GR" i="1" dirty="0"/>
                    <a:t> </a:t>
                  </a:r>
                  <a:r>
                    <a:rPr lang="en-US" i="1" dirty="0"/>
                    <a:t>of </a:t>
                  </a:r>
                  <a:r>
                    <a:rPr lang="en-US" i="1" dirty="0" err="1"/>
                    <a:t>HPGe</a:t>
                  </a:r>
                  <a:r>
                    <a:rPr lang="en-US" i="1" dirty="0"/>
                    <a:t> (80%) detector at 90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°</m:t>
                      </m:r>
                    </m:oMath>
                  </a14:m>
                  <a:r>
                    <a:rPr lang="en-US" i="1" dirty="0"/>
                    <a:t> </a:t>
                  </a: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9807" y="5128459"/>
                  <a:ext cx="3887603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942" t="-8197" b="-262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2419807" y="5154363"/>
              <a:ext cx="3748764" cy="3434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94544" y="5106822"/>
                <a:ext cx="3973204" cy="4963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/>
                  <a:t>Fitting function </a:t>
                </a:r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l-GR" sz="16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l-GR" sz="16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l-GR" sz="16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44" y="5106822"/>
                <a:ext cx="3973204" cy="496354"/>
              </a:xfrm>
              <a:prstGeom prst="rect">
                <a:avLst/>
              </a:prstGeom>
              <a:blipFill>
                <a:blip r:embed="rId9"/>
                <a:stretch>
                  <a:fillRect l="-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24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03928" y="275772"/>
                <a:ext cx="10828529" cy="566058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Data Analysis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3200" b="0" i="1" smtClean="0">
                            <a:effectLst/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3200" dirty="0"/>
                  <a:t> </a:t>
                </a:r>
                <a:r>
                  <a:rPr lang="en-US" sz="3200" dirty="0"/>
                  <a:t>&amp; </a:t>
                </a:r>
                <a:r>
                  <a:rPr lang="el-GR" sz="3200" dirty="0"/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3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3928" y="275772"/>
                <a:ext cx="10828529" cy="566058"/>
              </a:xfrm>
              <a:blipFill>
                <a:blip r:embed="rId2"/>
                <a:stretch>
                  <a:fillRect l="-1520" t="-18280" b="-40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7029" y="952638"/>
            <a:ext cx="43204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/>
              <a:t>Number of incident deuterons </a:t>
            </a:r>
            <a:r>
              <a:rPr lang="en-US" sz="2200" b="1" u="sng" dirty="0" err="1"/>
              <a:t>N</a:t>
            </a:r>
            <a:r>
              <a:rPr lang="en-US" sz="2200" b="1" u="sng" baseline="-25000" dirty="0" err="1"/>
              <a:t>d</a:t>
            </a:r>
            <a:endParaRPr lang="en-US" sz="2200" b="1" u="sng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856342" y="1458334"/>
            <a:ext cx="548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charge collected with the Faraday cup setup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7029" y="2444170"/>
            <a:ext cx="33313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b="1" u="sng" dirty="0">
                <a:solidFill>
                  <a:prstClr val="black"/>
                </a:solidFill>
              </a:rPr>
              <a:t>Experimental yield Y(E,</a:t>
            </a:r>
            <a:r>
              <a:rPr lang="el-GR" sz="2200" b="1" u="sng" dirty="0">
                <a:solidFill>
                  <a:prstClr val="black"/>
                </a:solidFill>
              </a:rPr>
              <a:t>θ)</a:t>
            </a:r>
            <a:endParaRPr lang="en-US" sz="2200" b="1" u="sng" baseline="-25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04894" y="3255354"/>
            <a:ext cx="3249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of interest integrated via the </a:t>
            </a:r>
            <a:r>
              <a:rPr lang="en-US" dirty="0" err="1"/>
              <a:t>Tv</a:t>
            </a:r>
            <a:r>
              <a:rPr lang="en-US" dirty="0"/>
              <a:t> code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04894" y="4168756"/>
            <a:ext cx="285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Statistical uncertainty: </a:t>
            </a:r>
            <a:r>
              <a:rPr lang="el-GR" dirty="0"/>
              <a:t>&lt; </a:t>
            </a:r>
            <a:r>
              <a:rPr lang="en-US" dirty="0"/>
              <a:t>3%, for all spectrums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" b="3129"/>
          <a:stretch/>
        </p:blipFill>
        <p:spPr>
          <a:xfrm>
            <a:off x="224432" y="2965586"/>
            <a:ext cx="7117743" cy="38913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66135" y="5928292"/>
                <a:ext cx="348830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/>
                  <a:t>Typical spectrum of </a:t>
                </a:r>
                <a:r>
                  <a:rPr lang="en-US" i="1" baseline="30000" dirty="0"/>
                  <a:t>6</a:t>
                </a:r>
                <a:r>
                  <a:rPr lang="en-US" i="1" dirty="0"/>
                  <a:t>LiF target at E</a:t>
                </a:r>
                <a:r>
                  <a:rPr lang="en-US" i="1" baseline="-25000" dirty="0"/>
                  <a:t>d</a:t>
                </a:r>
                <a:r>
                  <a:rPr lang="en-US" i="1" dirty="0"/>
                  <a:t>=2 MeV, </a:t>
                </a:r>
                <a:r>
                  <a:rPr lang="el-GR" i="1" dirty="0"/>
                  <a:t>θ=0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135" y="5928292"/>
                <a:ext cx="3488307" cy="646331"/>
              </a:xfrm>
              <a:prstGeom prst="rect">
                <a:avLst/>
              </a:prstGeom>
              <a:blipFill>
                <a:blip r:embed="rId4"/>
                <a:stretch>
                  <a:fillRect t="-4673" r="-874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56342" y="1935341"/>
                <a:ext cx="21739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Uncertainty: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i="1" dirty="0"/>
                  <a:t> 3.5%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42" y="1935341"/>
                <a:ext cx="2173993" cy="369332"/>
              </a:xfrm>
              <a:prstGeom prst="rect">
                <a:avLst/>
              </a:prstGeom>
              <a:blipFill>
                <a:blip r:embed="rId8"/>
                <a:stretch>
                  <a:fillRect l="-2241" t="-8197" r="-1961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81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73516" y="961353"/>
            <a:ext cx="3619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/>
              <a:t>19</a:t>
            </a:r>
            <a:r>
              <a:rPr lang="en-US" b="1" dirty="0"/>
              <a:t>F(</a:t>
            </a:r>
            <a:r>
              <a:rPr lang="en-US" b="1" dirty="0" err="1"/>
              <a:t>d,p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n-US" b="1" baseline="-25000" dirty="0"/>
              <a:t>1-0</a:t>
            </a:r>
            <a:r>
              <a:rPr lang="el-GR" b="1" dirty="0"/>
              <a:t>)</a:t>
            </a:r>
            <a:r>
              <a:rPr lang="en-US" b="1" baseline="30000" dirty="0"/>
              <a:t>20</a:t>
            </a:r>
            <a:r>
              <a:rPr lang="en-US" b="1" dirty="0"/>
              <a:t>F            </a:t>
            </a:r>
            <a:r>
              <a:rPr lang="el-GR" b="1" dirty="0"/>
              <a:t>Ε</a:t>
            </a:r>
            <a:r>
              <a:rPr lang="el-GR" b="1" baseline="-25000" dirty="0"/>
              <a:t>γ</a:t>
            </a:r>
            <a:r>
              <a:rPr lang="el-GR" b="1" dirty="0"/>
              <a:t>=</a:t>
            </a:r>
            <a:r>
              <a:rPr lang="en-US" b="1" dirty="0"/>
              <a:t>656 </a:t>
            </a:r>
            <a:r>
              <a:rPr lang="en-US" b="1" dirty="0" err="1"/>
              <a:t>keV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956" y="326571"/>
            <a:ext cx="9197558" cy="502601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Results: </a:t>
            </a:r>
            <a:r>
              <a:rPr lang="en-US" sz="3200" dirty="0"/>
              <a:t>Differential cross sections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944" y="961353"/>
            <a:ext cx="3735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6</a:t>
            </a:r>
            <a:r>
              <a:rPr lang="en-US" b="1" dirty="0"/>
              <a:t>Li(</a:t>
            </a:r>
            <a:r>
              <a:rPr lang="en-US" b="1" dirty="0" err="1"/>
              <a:t>d,n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n-US" b="1" baseline="-25000" dirty="0"/>
              <a:t>1-0</a:t>
            </a:r>
            <a:r>
              <a:rPr lang="en-US" b="1" dirty="0"/>
              <a:t>)</a:t>
            </a:r>
            <a:r>
              <a:rPr lang="en-US" b="1" baseline="30000" dirty="0"/>
              <a:t>7</a:t>
            </a:r>
            <a:r>
              <a:rPr lang="en-US" b="1" dirty="0"/>
              <a:t>Be           E</a:t>
            </a:r>
            <a:r>
              <a:rPr lang="el-GR" b="1" dirty="0"/>
              <a:t>γ=</a:t>
            </a:r>
            <a:r>
              <a:rPr lang="en-US" b="1" dirty="0"/>
              <a:t>429 </a:t>
            </a:r>
            <a:r>
              <a:rPr lang="en-US" b="1" dirty="0" err="1"/>
              <a:t>keV</a:t>
            </a:r>
            <a:r>
              <a:rPr lang="el-GR" dirty="0"/>
              <a:t> 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806782" y="1115090"/>
            <a:ext cx="409642" cy="60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8378646" y="1115090"/>
            <a:ext cx="409642" cy="60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261871" y="546005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2"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2" t="9312" r="12912" b="5185"/>
          <a:stretch/>
        </p:blipFill>
        <p:spPr>
          <a:xfrm>
            <a:off x="387484" y="1525659"/>
            <a:ext cx="4932445" cy="41171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4" t="10370" r="13074" b="4127"/>
          <a:stretch/>
        </p:blipFill>
        <p:spPr>
          <a:xfrm>
            <a:off x="5957706" y="1525659"/>
            <a:ext cx="4935729" cy="411716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87484" y="5829382"/>
            <a:ext cx="1515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u="sng" dirty="0"/>
              <a:t>Uncertainties</a:t>
            </a:r>
            <a:r>
              <a:rPr lang="en-US" sz="1600" b="1" i="1" dirty="0"/>
              <a:t> :</a:t>
            </a:r>
            <a:endParaRPr lang="en-US" sz="1600" i="1" dirty="0"/>
          </a:p>
        </p:txBody>
      </p:sp>
      <p:sp>
        <p:nvSpPr>
          <p:cNvPr id="27" name="Rectangle 26"/>
          <p:cNvSpPr/>
          <p:nvPr/>
        </p:nvSpPr>
        <p:spPr>
          <a:xfrm>
            <a:off x="1850493" y="5837798"/>
            <a:ext cx="43761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Energy </a:t>
            </a:r>
            <a:r>
              <a:rPr lang="en-US" sz="1600" dirty="0"/>
              <a:t>:</a:t>
            </a:r>
            <a:r>
              <a:rPr lang="el-GR" sz="1600" dirty="0"/>
              <a:t> </a:t>
            </a:r>
            <a:r>
              <a:rPr lang="en-US" sz="1600" dirty="0"/>
              <a:t>~</a:t>
            </a:r>
            <a:r>
              <a:rPr lang="el-GR" sz="1600" dirty="0"/>
              <a:t> 4.5%</a:t>
            </a:r>
            <a:endParaRPr lang="en-US" sz="1600" dirty="0"/>
          </a:p>
          <a:p>
            <a:r>
              <a:rPr lang="en-US" sz="1600" b="1" dirty="0"/>
              <a:t>Statistical </a:t>
            </a:r>
            <a:r>
              <a:rPr lang="en-US" sz="1600" dirty="0"/>
              <a:t>: ~</a:t>
            </a:r>
            <a:r>
              <a:rPr lang="el-GR" sz="1600" dirty="0"/>
              <a:t> 3%, </a:t>
            </a:r>
            <a:r>
              <a:rPr lang="en-US" sz="1600" dirty="0"/>
              <a:t>for all spectrums</a:t>
            </a:r>
          </a:p>
          <a:p>
            <a:r>
              <a:rPr lang="en-US" sz="1600" b="1" dirty="0"/>
              <a:t>Total systematic</a:t>
            </a:r>
            <a:r>
              <a:rPr lang="en-US" sz="1600" dirty="0"/>
              <a:t>: ~</a:t>
            </a:r>
            <a:r>
              <a:rPr lang="el-GR" sz="1600" dirty="0"/>
              <a:t> 9.5%</a:t>
            </a:r>
            <a:r>
              <a:rPr lang="en-US" sz="1600" dirty="0"/>
              <a:t> (</a:t>
            </a:r>
            <a:r>
              <a:rPr lang="en-US" sz="1600" i="1" dirty="0"/>
              <a:t>due to </a:t>
            </a:r>
            <a:r>
              <a:rPr lang="en-US" sz="1600" i="1" dirty="0" err="1"/>
              <a:t>N</a:t>
            </a:r>
            <a:r>
              <a:rPr lang="en-US" sz="1600" i="1" baseline="-25000" dirty="0" err="1"/>
              <a:t>d</a:t>
            </a:r>
            <a:r>
              <a:rPr lang="en-US" sz="1600" i="1" dirty="0"/>
              <a:t> ,  </a:t>
            </a:r>
            <a:r>
              <a:rPr lang="en-US" sz="1600" i="1" dirty="0" err="1"/>
              <a:t>N</a:t>
            </a:r>
            <a:r>
              <a:rPr lang="en-US" sz="1600" i="1" baseline="-25000" dirty="0" err="1"/>
              <a:t>t</a:t>
            </a:r>
            <a:r>
              <a:rPr lang="en-US" sz="1600" i="1" dirty="0"/>
              <a:t> &amp;  </a:t>
            </a:r>
            <a:r>
              <a:rPr lang="el-GR" sz="1600" i="1" dirty="0"/>
              <a:t>ε</a:t>
            </a:r>
            <a:r>
              <a:rPr lang="en-US" sz="1600" i="1" baseline="-25000" dirty="0"/>
              <a:t>abs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403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076" y="261257"/>
            <a:ext cx="10151147" cy="528728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: </a:t>
            </a:r>
            <a:r>
              <a:rPr lang="en-US" sz="3200" dirty="0"/>
              <a:t>Differential cross sections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3" name="Rectangle 2"/>
          <p:cNvSpPr/>
          <p:nvPr/>
        </p:nvSpPr>
        <p:spPr>
          <a:xfrm>
            <a:off x="629422" y="1454141"/>
            <a:ext cx="5155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/>
              <a:t>6</a:t>
            </a:r>
            <a:r>
              <a:rPr lang="en-US" b="1" dirty="0"/>
              <a:t>Li(</a:t>
            </a:r>
            <a:r>
              <a:rPr lang="en-US" b="1" dirty="0" err="1"/>
              <a:t>d,p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l-GR" b="1" dirty="0"/>
              <a:t>)</a:t>
            </a:r>
            <a:r>
              <a:rPr lang="el-GR" b="1" baseline="30000" dirty="0"/>
              <a:t>7</a:t>
            </a:r>
            <a:r>
              <a:rPr lang="en-US" b="1" dirty="0"/>
              <a:t>Li</a:t>
            </a:r>
            <a:r>
              <a:rPr lang="el-GR" dirty="0"/>
              <a:t> &amp; </a:t>
            </a:r>
            <a:r>
              <a:rPr lang="en-US" b="1" baseline="30000" dirty="0"/>
              <a:t>7</a:t>
            </a:r>
            <a:r>
              <a:rPr lang="en-US" b="1" dirty="0"/>
              <a:t>Li(</a:t>
            </a:r>
            <a:r>
              <a:rPr lang="en-US" b="1" dirty="0" err="1"/>
              <a:t>d,d</a:t>
            </a:r>
            <a:r>
              <a:rPr lang="en-US" b="1" dirty="0"/>
              <a:t>’</a:t>
            </a:r>
            <a:r>
              <a:rPr lang="el-GR" b="1" dirty="0"/>
              <a:t>γ</a:t>
            </a:r>
            <a:r>
              <a:rPr lang="el-GR" b="1" baseline="-25000" dirty="0"/>
              <a:t>1-0</a:t>
            </a:r>
            <a:r>
              <a:rPr lang="el-GR" b="1" dirty="0"/>
              <a:t>)</a:t>
            </a:r>
            <a:r>
              <a:rPr lang="el-GR" b="1" baseline="30000" dirty="0"/>
              <a:t>7</a:t>
            </a:r>
            <a:r>
              <a:rPr lang="en-US" b="1" dirty="0"/>
              <a:t>Li</a:t>
            </a:r>
            <a:r>
              <a:rPr lang="el-GR" b="1" dirty="0"/>
              <a:t>            Ε</a:t>
            </a:r>
            <a:r>
              <a:rPr lang="el-GR" b="1" baseline="-25000" dirty="0"/>
              <a:t>γ</a:t>
            </a:r>
            <a:r>
              <a:rPr lang="el-GR" b="1" dirty="0"/>
              <a:t>=4</a:t>
            </a:r>
            <a:r>
              <a:rPr lang="en-US" b="1" dirty="0"/>
              <a:t>78 </a:t>
            </a:r>
            <a:r>
              <a:rPr lang="en-US" b="1" dirty="0" err="1"/>
              <a:t>keV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32" name="Right Arrow 31"/>
          <p:cNvSpPr/>
          <p:nvPr/>
        </p:nvSpPr>
        <p:spPr>
          <a:xfrm>
            <a:off x="3888554" y="1604254"/>
            <a:ext cx="409642" cy="60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510" y="900983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478 </a:t>
            </a:r>
            <a:r>
              <a:rPr lang="en-US" sz="20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keV</a:t>
            </a:r>
            <a:r>
              <a:rPr lang="en-US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2180" y="2058404"/>
            <a:ext cx="433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Via the absolute measurement formula </a:t>
            </a:r>
            <a:r>
              <a:rPr lang="en-US" dirty="0"/>
              <a:t>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510" y="2529878"/>
            <a:ext cx="3239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u="sng" baseline="30000" dirty="0"/>
              <a:t>6</a:t>
            </a:r>
            <a:r>
              <a:rPr lang="en-US" b="1" u="sng" dirty="0" err="1"/>
              <a:t>LiF</a:t>
            </a:r>
            <a:r>
              <a:rPr lang="en-US" b="1" u="sng" dirty="0"/>
              <a:t> target </a:t>
            </a:r>
            <a:r>
              <a:rPr lang="en-US" dirty="0"/>
              <a:t>(5% </a:t>
            </a:r>
            <a:r>
              <a:rPr lang="el-GR" baseline="30000" dirty="0"/>
              <a:t>7</a:t>
            </a:r>
            <a:r>
              <a:rPr lang="en-US" dirty="0"/>
              <a:t>Li, </a:t>
            </a:r>
            <a:r>
              <a:rPr lang="el-GR" dirty="0"/>
              <a:t>9</a:t>
            </a:r>
            <a:r>
              <a:rPr lang="en-US" dirty="0"/>
              <a:t>5%</a:t>
            </a:r>
            <a:r>
              <a:rPr lang="el-GR" baseline="30000" dirty="0"/>
              <a:t>6</a:t>
            </a:r>
            <a:r>
              <a:rPr lang="en-US" dirty="0"/>
              <a:t>Li)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86076" y="3158969"/>
                <a:ext cx="7203700" cy="6519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𝛶</m:t>
                          </m:r>
                        </m:e>
                        <m: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𝐿𝑖𝐹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d>
                                        <m:d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𝛦</m:t>
                                          </m:r>
                                          <m:r>
                                            <a:rPr lang="en-US" sz="14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𝛺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∙0.95∙</m:t>
                          </m:r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𝐿𝑖𝐹</m:t>
                              </m:r>
                            </m:sup>
                          </m:sSubSup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d>
                                        <m:d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𝛦</m:t>
                                          </m:r>
                                          <m:r>
                                            <a:rPr lang="en-US" sz="14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𝛺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∙0.05∙</m:t>
                          </m:r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𝐿𝑖𝐹</m:t>
                              </m:r>
                            </m:sup>
                          </m:sSubSup>
                        </m:e>
                      </m:d>
                      <m:r>
                        <a:rPr lang="en-US" sz="1400">
                          <a:latin typeface="Cambria Math" panose="02040503050406030204" pitchFamily="18" charset="0"/>
                        </a:rPr>
                        <m:t>∙4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40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  <m:r>
                        <a:rPr lang="en-US" sz="1400">
                          <a:latin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𝐿𝑖𝐹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76" y="3158969"/>
                <a:ext cx="7203700" cy="6519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286076" y="4111253"/>
            <a:ext cx="3781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baseline="30000" dirty="0" err="1"/>
              <a:t>nat</a:t>
            </a:r>
            <a:r>
              <a:rPr lang="en-US" b="1" u="sng" dirty="0" err="1"/>
              <a:t>LiF</a:t>
            </a:r>
            <a:r>
              <a:rPr lang="en-US" b="1" u="sng" dirty="0"/>
              <a:t> target </a:t>
            </a:r>
            <a:r>
              <a:rPr lang="en-US" dirty="0"/>
              <a:t>(92.5% </a:t>
            </a:r>
            <a:r>
              <a:rPr lang="en-US" baseline="30000" dirty="0"/>
              <a:t>7</a:t>
            </a:r>
            <a:r>
              <a:rPr lang="en-US" dirty="0"/>
              <a:t>Li, 7.5% </a:t>
            </a:r>
            <a:r>
              <a:rPr lang="en-US" baseline="30000" dirty="0"/>
              <a:t>6</a:t>
            </a:r>
            <a:r>
              <a:rPr lang="en-US" dirty="0"/>
              <a:t>Li)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353055" y="4693298"/>
                <a:ext cx="7436121" cy="6519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nat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𝐿𝑖𝐹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d>
                                        <m:d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𝛦</m:t>
                                          </m:r>
                                          <m:r>
                                            <a:rPr lang="en-US" sz="14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𝛺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∙0.075∙</m:t>
                          </m:r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nat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𝐿𝑖𝐹</m:t>
                              </m:r>
                            </m:sup>
                          </m:sSubSup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  <m:d>
                                        <m:d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𝛦</m:t>
                                          </m:r>
                                          <m:r>
                                            <a:rPr lang="en-US" sz="14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𝛺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∙0.925∙</m:t>
                          </m:r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nat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𝐿𝑖𝐹</m:t>
                              </m:r>
                            </m:sup>
                          </m:sSubSup>
                        </m:e>
                      </m:d>
                      <m:r>
                        <a:rPr lang="en-US" sz="1400">
                          <a:latin typeface="Cambria Math" panose="02040503050406030204" pitchFamily="18" charset="0"/>
                        </a:rPr>
                        <m:t>∙4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40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  <m:r>
                        <a:rPr lang="en-US" sz="1400">
                          <a:latin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nat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𝐿𝑖𝐹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055" y="4693298"/>
                <a:ext cx="7436121" cy="6519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196327" y="3323723"/>
            <a:ext cx="228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271" y="4831957"/>
            <a:ext cx="28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Clr>
                <a:srgbClr val="FF0000"/>
              </a:buClr>
              <a:buFont typeface="+mj-lt"/>
              <a:buAutoNum type="romanUcPeriod" startAt="2"/>
            </a:pPr>
            <a:r>
              <a:rPr lang="en-US" dirty="0"/>
              <a:t> </a:t>
            </a:r>
          </a:p>
        </p:txBody>
      </p:sp>
      <p:sp>
        <p:nvSpPr>
          <p:cNvPr id="37" name="Oval 36"/>
          <p:cNvSpPr/>
          <p:nvPr/>
        </p:nvSpPr>
        <p:spPr>
          <a:xfrm>
            <a:off x="1524416" y="3025234"/>
            <a:ext cx="1196960" cy="982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621500" y="2978464"/>
            <a:ext cx="1196960" cy="982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496854" y="4525322"/>
            <a:ext cx="1196960" cy="982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846889" y="4524288"/>
            <a:ext cx="1196960" cy="982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71065" y="5932108"/>
                <a:ext cx="3815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2 equations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 2 unknown terms</a:t>
                </a: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65" y="5932108"/>
                <a:ext cx="3815468" cy="369332"/>
              </a:xfrm>
              <a:prstGeom prst="rect">
                <a:avLst/>
              </a:prstGeom>
              <a:blipFill>
                <a:blip r:embed="rId6"/>
                <a:stretch>
                  <a:fillRect l="-127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7789176" y="1031555"/>
            <a:ext cx="3056620" cy="2618265"/>
            <a:chOff x="7789176" y="1031555"/>
            <a:chExt cx="3056620" cy="26182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6" t="10476" r="13118" b="4381"/>
            <a:stretch/>
          </p:blipFill>
          <p:spPr>
            <a:xfrm>
              <a:off x="7789176" y="1031555"/>
              <a:ext cx="3056620" cy="2618265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8489431" y="2593366"/>
              <a:ext cx="13580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400" baseline="30000" dirty="0">
                  <a:solidFill>
                    <a:prstClr val="black"/>
                  </a:solidFill>
                </a:rPr>
                <a:t>6</a:t>
              </a:r>
              <a:r>
                <a:rPr lang="en-US" sz="1400" dirty="0">
                  <a:solidFill>
                    <a:prstClr val="black"/>
                  </a:solidFill>
                </a:rPr>
                <a:t>Li(</a:t>
              </a:r>
              <a:r>
                <a:rPr lang="en-US" sz="1400" dirty="0" err="1">
                  <a:solidFill>
                    <a:prstClr val="black"/>
                  </a:solidFill>
                </a:rPr>
                <a:t>d,p</a:t>
              </a:r>
              <a:r>
                <a:rPr lang="en-US" sz="1400" dirty="0">
                  <a:solidFill>
                    <a:prstClr val="black"/>
                  </a:solidFill>
                </a:rPr>
                <a:t>’</a:t>
              </a:r>
              <a:r>
                <a:rPr lang="el-GR" sz="1400" dirty="0">
                  <a:solidFill>
                    <a:prstClr val="black"/>
                  </a:solidFill>
                </a:rPr>
                <a:t>γ</a:t>
              </a:r>
              <a:r>
                <a:rPr lang="el-GR" sz="1400" baseline="-25000" dirty="0">
                  <a:solidFill>
                    <a:prstClr val="black"/>
                  </a:solidFill>
                </a:rPr>
                <a:t>1-0</a:t>
              </a:r>
              <a:r>
                <a:rPr lang="el-GR" sz="1400" dirty="0">
                  <a:solidFill>
                    <a:prstClr val="black"/>
                  </a:solidFill>
                </a:rPr>
                <a:t>)</a:t>
              </a:r>
              <a:r>
                <a:rPr lang="el-GR" sz="1400" baseline="30000" dirty="0">
                  <a:solidFill>
                    <a:prstClr val="black"/>
                  </a:solidFill>
                </a:rPr>
                <a:t>7</a:t>
              </a:r>
              <a:r>
                <a:rPr lang="en-US" sz="1400" dirty="0">
                  <a:solidFill>
                    <a:prstClr val="black"/>
                  </a:solidFill>
                </a:rPr>
                <a:t>Be </a:t>
              </a: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8463467" y="2593366"/>
              <a:ext cx="1638475" cy="305844"/>
              <a:chOff x="1094159" y="5105224"/>
              <a:chExt cx="1315738" cy="307777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095462" y="5105224"/>
                <a:ext cx="18473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1400" dirty="0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094159" y="5105224"/>
                <a:ext cx="1315738" cy="307777"/>
                <a:chOff x="1211724" y="4475803"/>
                <a:chExt cx="1315738" cy="307777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1211724" y="4475803"/>
                  <a:ext cx="1315738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endParaRPr lang="en-US" sz="1400" dirty="0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1211724" y="4475803"/>
                  <a:ext cx="1037766" cy="30777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" name="Group 9"/>
          <p:cNvGrpSpPr/>
          <p:nvPr/>
        </p:nvGrpSpPr>
        <p:grpSpPr>
          <a:xfrm>
            <a:off x="6705452" y="4007836"/>
            <a:ext cx="4140344" cy="2586653"/>
            <a:chOff x="6705452" y="4007836"/>
            <a:chExt cx="4140344" cy="258665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69" t="10762" r="13366" b="3143"/>
            <a:stretch/>
          </p:blipFill>
          <p:spPr>
            <a:xfrm>
              <a:off x="7842401" y="4007836"/>
              <a:ext cx="3003395" cy="258665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705452" y="4542112"/>
              <a:ext cx="4053311" cy="1389996"/>
              <a:chOff x="6705452" y="4542112"/>
              <a:chExt cx="4053311" cy="138999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9485658" y="5624331"/>
                <a:ext cx="127310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aseline="30000" dirty="0"/>
                  <a:t>7</a:t>
                </a:r>
                <a:r>
                  <a:rPr lang="en-US" sz="1400" dirty="0"/>
                  <a:t>Li(</a:t>
                </a:r>
                <a:r>
                  <a:rPr lang="en-US" sz="1400" dirty="0" err="1"/>
                  <a:t>d,d</a:t>
                </a:r>
                <a:r>
                  <a:rPr lang="en-US" sz="1400" dirty="0"/>
                  <a:t>’</a:t>
                </a:r>
                <a:r>
                  <a:rPr lang="el-GR" sz="1400" dirty="0"/>
                  <a:t>γ</a:t>
                </a:r>
                <a:r>
                  <a:rPr lang="el-GR" sz="1400" baseline="-25000" dirty="0"/>
                  <a:t>1-0</a:t>
                </a:r>
                <a:r>
                  <a:rPr lang="el-GR" sz="1400" dirty="0"/>
                  <a:t>)</a:t>
                </a:r>
                <a:r>
                  <a:rPr lang="en-US" sz="1400" baseline="30000" dirty="0"/>
                  <a:t>7</a:t>
                </a:r>
                <a:r>
                  <a:rPr lang="en-US" sz="1400" dirty="0"/>
                  <a:t>Li</a:t>
                </a: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705452" y="4542112"/>
                <a:ext cx="3979363" cy="1374360"/>
                <a:chOff x="1094159" y="5105224"/>
                <a:chExt cx="3716000" cy="1577910"/>
              </a:xfrm>
            </p:grpSpPr>
            <p:sp>
              <p:nvSpPr>
                <p:cNvPr id="56" name="Rectangle 55"/>
                <p:cNvSpPr/>
                <p:nvPr/>
              </p:nvSpPr>
              <p:spPr>
                <a:xfrm>
                  <a:off x="1095462" y="5105224"/>
                  <a:ext cx="18473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400" dirty="0"/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1094159" y="5105224"/>
                  <a:ext cx="3716000" cy="1577910"/>
                  <a:chOff x="1211724" y="4475803"/>
                  <a:chExt cx="3716000" cy="1577910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1211724" y="4475803"/>
                    <a:ext cx="1315738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sz="1400" dirty="0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3830949" y="5761572"/>
                    <a:ext cx="1096775" cy="292141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0372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1" grpId="0"/>
      <p:bldP spid="13" grpId="0"/>
      <p:bldP spid="24" grpId="0"/>
      <p:bldP spid="34" grpId="0"/>
      <p:bldP spid="35" grpId="0"/>
      <p:bldP spid="36" grpId="0"/>
      <p:bldP spid="37" grpId="0" animBg="1"/>
      <p:bldP spid="38" grpId="0" animBg="1"/>
      <p:bldP spid="39" grpId="0" animBg="1"/>
      <p:bldP spid="40" grpId="0" animBg="1"/>
      <p:bldP spid="46" grpId="0"/>
    </p:bldLst>
  </p:timing>
</p:sld>
</file>

<file path=ppt/theme/theme1.xml><?xml version="1.0" encoding="utf-8"?>
<a:theme xmlns:a="http://schemas.openxmlformats.org/drawingml/2006/main" name="View">
  <a:themeElements>
    <a:clrScheme name="Custom 10">
      <a:dk1>
        <a:sysClr val="windowText" lastClr="000000"/>
      </a:dk1>
      <a:lt1>
        <a:sysClr val="window" lastClr="FFFFFF"/>
      </a:lt1>
      <a:dk2>
        <a:srgbClr val="591825"/>
      </a:dk2>
      <a:lt2>
        <a:srgbClr val="EBEBEB"/>
      </a:lt2>
      <a:accent1>
        <a:srgbClr val="591825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ustom 1">
      <a:majorFont>
        <a:latin typeface="Bahnschrift Light"/>
        <a:ea typeface=""/>
        <a:cs typeface=""/>
      </a:majorFont>
      <a:minorFont>
        <a:latin typeface="Bahnschrift Light"/>
        <a:ea typeface=""/>
        <a:cs typeface="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3094</TotalTime>
  <Words>1060</Words>
  <Application>Microsoft Office PowerPoint</Application>
  <PresentationFormat>Widescreen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Bahnschrift Light</vt:lpstr>
      <vt:lpstr>Calibri</vt:lpstr>
      <vt:lpstr>Cambria Math</vt:lpstr>
      <vt:lpstr>Courier New</vt:lpstr>
      <vt:lpstr>Wingdings</vt:lpstr>
      <vt:lpstr>Wingdings 2</vt:lpstr>
      <vt:lpstr>View</vt:lpstr>
      <vt:lpstr>Deuteron induced reactions on Lithium and Fluorine</vt:lpstr>
      <vt:lpstr>Motivation</vt:lpstr>
      <vt:lpstr>Experimental setup</vt:lpstr>
      <vt:lpstr>Data Analysis</vt:lpstr>
      <vt:lpstr>Data Analysis : N_t</vt:lpstr>
      <vt:lpstr>Data Analysis : ε_abs </vt:lpstr>
      <vt:lpstr>Data Analysis : N_d   &amp;  Y(E,θ)</vt:lpstr>
      <vt:lpstr>Results: Differential cross sections</vt:lpstr>
      <vt:lpstr>Results : Differential cross sections  </vt:lpstr>
      <vt:lpstr>Results: Comparison with literature</vt:lpstr>
      <vt:lpstr>Conclusions and Future perspectives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Differential cross section measurements of the 6Li (d, nγ1-0)7Be, 6Li (d, pγ1-0)7Li, 7Li (d, dγ1-0)7Li and 19F (d, pγ1-0)20F reactions suitable for d-PIGE applications</dc:title>
  <dc:creator>Ευαγγελία</dc:creator>
  <cp:lastModifiedBy>lago</cp:lastModifiedBy>
  <cp:revision>253</cp:revision>
  <dcterms:created xsi:type="dcterms:W3CDTF">2022-01-28T11:53:57Z</dcterms:created>
  <dcterms:modified xsi:type="dcterms:W3CDTF">2022-02-03T08:10:28Z</dcterms:modified>
</cp:coreProperties>
</file>