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" ContentType="image/tif"/>
  <Default Extension="tiff" ContentType="image/tif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36.jpg" ContentType="image/jpe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38.jpg" ContentType="image/jpe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420" r:id="rId3"/>
    <p:sldId id="472" r:id="rId4"/>
    <p:sldId id="475" r:id="rId5"/>
    <p:sldId id="256" r:id="rId6"/>
    <p:sldId id="473" r:id="rId7"/>
    <p:sldId id="259" r:id="rId8"/>
    <p:sldId id="260" r:id="rId9"/>
    <p:sldId id="262" r:id="rId10"/>
    <p:sldId id="484" r:id="rId11"/>
    <p:sldId id="474" r:id="rId12"/>
    <p:sldId id="261" r:id="rId13"/>
    <p:sldId id="481" r:id="rId14"/>
    <p:sldId id="482" r:id="rId15"/>
    <p:sldId id="479" r:id="rId16"/>
    <p:sldId id="264" r:id="rId17"/>
    <p:sldId id="483" r:id="rId1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12"/>
    <p:restoredTop sz="94801"/>
  </p:normalViewPr>
  <p:slideViewPr>
    <p:cSldViewPr>
      <p:cViewPr varScale="1">
        <p:scale>
          <a:sx n="107" d="100"/>
          <a:sy n="107" d="100"/>
        </p:scale>
        <p:origin x="1312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0AF13-429D-3944-B3F8-28DA0D503E62}" type="datetimeFigureOut">
              <a:rPr lang="en-US" smtClean="0"/>
              <a:t>2/4/22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26CF0-DAF5-2F44-A173-6B63A7ACA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54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7314B-F364-4DF3-BD44-D1D8ACA4478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09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8A0C1-8D5A-4692-BA0D-846D5A85BD88}" type="slidenum">
              <a:rPr lang="el-GR" smtClean="0"/>
              <a:pPr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63956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8A0C1-8D5A-4692-BA0D-846D5A85BD88}" type="slidenum">
              <a:rPr lang="el-GR" smtClean="0"/>
              <a:pPr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11918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8A0C1-8D5A-4692-BA0D-846D5A85BD88}" type="slidenum">
              <a:rPr lang="el-GR" smtClean="0"/>
              <a:pPr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1456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826CF0-DAF5-2F44-A173-6B63A7ACA80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826CF0-DAF5-2F44-A173-6B63A7ACA80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25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B4A888"/>
                </a:solidFill>
                <a:latin typeface="DejaVu Sans"/>
                <a:cs typeface="DejaVu Sans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B4A888"/>
                </a:solidFill>
                <a:latin typeface="DejaVu Sans"/>
                <a:cs typeface="DejaVu Sans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B4A888"/>
                </a:solidFill>
                <a:latin typeface="DejaVu Sans"/>
                <a:cs typeface="DejaVu Sans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B4A888"/>
                </a:solidFill>
                <a:latin typeface="DejaVu Sans"/>
                <a:cs typeface="DejaVu Sans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B4A888"/>
                </a:solidFill>
                <a:latin typeface="DejaVu Sans"/>
                <a:cs typeface="DejaVu Sans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ADB4F3C-F240-421A-A47D-4E464E1EB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432471"/>
            <a:ext cx="6858000" cy="20774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F707FBC8-DF42-4331-A457-45EBDB9574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27699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72B64F7-48BE-42CD-BB59-FF56CFB490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77940"/>
            <a:ext cx="2103120" cy="276999"/>
          </a:xfrm>
        </p:spPr>
        <p:txBody>
          <a:bodyPr/>
          <a:lstStyle/>
          <a:p>
            <a:fld id="{8417BB18-1D8F-4654-87E3-4B7E3FA24FFF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A9A94136-96F4-45E6-A352-8E2861520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08960" y="6377940"/>
            <a:ext cx="2926080" cy="276999"/>
          </a:xfrm>
        </p:spPr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F35E7550-8E2A-431D-B766-F31541A09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3000" y="6655223"/>
            <a:ext cx="147954" cy="553998"/>
          </a:xfrm>
        </p:spPr>
        <p:txBody>
          <a:bodyPr/>
          <a:lstStyle/>
          <a:p>
            <a:fld id="{F0F492B7-96BA-4988-88DF-796602FA2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51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63000" y="6655223"/>
            <a:ext cx="147954" cy="55399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299369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C7343-113A-462E-99A0-0BCCE14FF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869979"/>
            <a:ext cx="7886700" cy="69249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C61C4-4A70-40AA-96AB-582EB42AA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27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99DA3-1FDB-4EC0-9065-97754D7ABA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77940"/>
            <a:ext cx="2103120" cy="276999"/>
          </a:xfrm>
        </p:spPr>
        <p:txBody>
          <a:bodyPr/>
          <a:lstStyle/>
          <a:p>
            <a:fld id="{D2117105-4148-450D-8DF2-7A727A77618A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94ADAC-4962-4373-80BA-B2626462F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08960" y="6377940"/>
            <a:ext cx="2926080" cy="276999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1CEE0-945B-4408-A19C-E34452B02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3000" y="6655223"/>
            <a:ext cx="147954" cy="553998"/>
          </a:xfrm>
        </p:spPr>
        <p:txBody>
          <a:bodyPr/>
          <a:lstStyle/>
          <a:p>
            <a:fld id="{35CB7F32-C4C4-4B45-BF5A-8CCA325B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475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1129" y="121564"/>
            <a:ext cx="8897620" cy="995680"/>
          </a:xfrm>
          <a:custGeom>
            <a:avLst/>
            <a:gdLst/>
            <a:ahLst/>
            <a:cxnLst/>
            <a:rect l="l" t="t" r="r" b="b"/>
            <a:pathLst>
              <a:path w="8897620" h="995680">
                <a:moveTo>
                  <a:pt x="8756650" y="1270"/>
                </a:moveTo>
                <a:lnTo>
                  <a:pt x="139699" y="1270"/>
                </a:lnTo>
                <a:lnTo>
                  <a:pt x="132080" y="3809"/>
                </a:lnTo>
                <a:lnTo>
                  <a:pt x="123190" y="5079"/>
                </a:lnTo>
                <a:lnTo>
                  <a:pt x="83820" y="21589"/>
                </a:lnTo>
                <a:lnTo>
                  <a:pt x="62230" y="36829"/>
                </a:lnTo>
                <a:lnTo>
                  <a:pt x="54609" y="41909"/>
                </a:lnTo>
                <a:lnTo>
                  <a:pt x="48259" y="48259"/>
                </a:lnTo>
                <a:lnTo>
                  <a:pt x="43180" y="54609"/>
                </a:lnTo>
                <a:lnTo>
                  <a:pt x="36830" y="60959"/>
                </a:lnTo>
                <a:lnTo>
                  <a:pt x="31750" y="68579"/>
                </a:lnTo>
                <a:lnTo>
                  <a:pt x="26669" y="74929"/>
                </a:lnTo>
                <a:lnTo>
                  <a:pt x="22859" y="82550"/>
                </a:lnTo>
                <a:lnTo>
                  <a:pt x="17780" y="90170"/>
                </a:lnTo>
                <a:lnTo>
                  <a:pt x="13969" y="97789"/>
                </a:lnTo>
                <a:lnTo>
                  <a:pt x="11430" y="106679"/>
                </a:lnTo>
                <a:lnTo>
                  <a:pt x="8889" y="114300"/>
                </a:lnTo>
                <a:lnTo>
                  <a:pt x="6350" y="123189"/>
                </a:lnTo>
                <a:lnTo>
                  <a:pt x="3809" y="130809"/>
                </a:lnTo>
                <a:lnTo>
                  <a:pt x="0" y="157479"/>
                </a:lnTo>
                <a:lnTo>
                  <a:pt x="0" y="838200"/>
                </a:lnTo>
                <a:lnTo>
                  <a:pt x="1269" y="847089"/>
                </a:lnTo>
                <a:lnTo>
                  <a:pt x="2539" y="854709"/>
                </a:lnTo>
                <a:lnTo>
                  <a:pt x="3809" y="863600"/>
                </a:lnTo>
                <a:lnTo>
                  <a:pt x="6350" y="872489"/>
                </a:lnTo>
                <a:lnTo>
                  <a:pt x="8889" y="880109"/>
                </a:lnTo>
                <a:lnTo>
                  <a:pt x="11430" y="889000"/>
                </a:lnTo>
                <a:lnTo>
                  <a:pt x="31750" y="927100"/>
                </a:lnTo>
                <a:lnTo>
                  <a:pt x="43180" y="939800"/>
                </a:lnTo>
                <a:lnTo>
                  <a:pt x="48259" y="946150"/>
                </a:lnTo>
                <a:lnTo>
                  <a:pt x="83820" y="972819"/>
                </a:lnTo>
                <a:lnTo>
                  <a:pt x="90170" y="977900"/>
                </a:lnTo>
                <a:lnTo>
                  <a:pt x="97790" y="980439"/>
                </a:lnTo>
                <a:lnTo>
                  <a:pt x="106680" y="984250"/>
                </a:lnTo>
                <a:lnTo>
                  <a:pt x="114299" y="986789"/>
                </a:lnTo>
                <a:lnTo>
                  <a:pt x="132080" y="991869"/>
                </a:lnTo>
                <a:lnTo>
                  <a:pt x="139699" y="993139"/>
                </a:lnTo>
                <a:lnTo>
                  <a:pt x="148590" y="994409"/>
                </a:lnTo>
                <a:lnTo>
                  <a:pt x="157480" y="994409"/>
                </a:lnTo>
                <a:lnTo>
                  <a:pt x="166370" y="995679"/>
                </a:lnTo>
                <a:lnTo>
                  <a:pt x="8749030" y="994409"/>
                </a:lnTo>
                <a:lnTo>
                  <a:pt x="8782050" y="986789"/>
                </a:lnTo>
                <a:lnTo>
                  <a:pt x="8790940" y="984250"/>
                </a:lnTo>
                <a:lnTo>
                  <a:pt x="8806180" y="976629"/>
                </a:lnTo>
                <a:lnTo>
                  <a:pt x="8815070" y="972819"/>
                </a:lnTo>
                <a:lnTo>
                  <a:pt x="8821420" y="967739"/>
                </a:lnTo>
                <a:lnTo>
                  <a:pt x="8829040" y="963929"/>
                </a:lnTo>
                <a:lnTo>
                  <a:pt x="8835390" y="957579"/>
                </a:lnTo>
                <a:lnTo>
                  <a:pt x="8843010" y="952500"/>
                </a:lnTo>
                <a:lnTo>
                  <a:pt x="8849360" y="946150"/>
                </a:lnTo>
                <a:lnTo>
                  <a:pt x="8854440" y="939800"/>
                </a:lnTo>
                <a:lnTo>
                  <a:pt x="8860790" y="933450"/>
                </a:lnTo>
                <a:lnTo>
                  <a:pt x="8865870" y="927100"/>
                </a:lnTo>
                <a:lnTo>
                  <a:pt x="8870950" y="919479"/>
                </a:lnTo>
                <a:lnTo>
                  <a:pt x="8874760" y="911859"/>
                </a:lnTo>
                <a:lnTo>
                  <a:pt x="8879840" y="904239"/>
                </a:lnTo>
                <a:lnTo>
                  <a:pt x="8883650" y="896619"/>
                </a:lnTo>
                <a:lnTo>
                  <a:pt x="8886190" y="889000"/>
                </a:lnTo>
                <a:lnTo>
                  <a:pt x="8888730" y="880109"/>
                </a:lnTo>
                <a:lnTo>
                  <a:pt x="8891270" y="872489"/>
                </a:lnTo>
                <a:lnTo>
                  <a:pt x="8893810" y="863600"/>
                </a:lnTo>
                <a:lnTo>
                  <a:pt x="8896350" y="845819"/>
                </a:lnTo>
                <a:lnTo>
                  <a:pt x="8897620" y="838200"/>
                </a:lnTo>
                <a:lnTo>
                  <a:pt x="8897620" y="165100"/>
                </a:lnTo>
                <a:lnTo>
                  <a:pt x="8896350" y="157479"/>
                </a:lnTo>
                <a:lnTo>
                  <a:pt x="8896350" y="148589"/>
                </a:lnTo>
                <a:lnTo>
                  <a:pt x="8893810" y="130809"/>
                </a:lnTo>
                <a:lnTo>
                  <a:pt x="8891270" y="123189"/>
                </a:lnTo>
                <a:lnTo>
                  <a:pt x="8888730" y="114300"/>
                </a:lnTo>
                <a:lnTo>
                  <a:pt x="8870950" y="74929"/>
                </a:lnTo>
                <a:lnTo>
                  <a:pt x="8859520" y="60959"/>
                </a:lnTo>
                <a:lnTo>
                  <a:pt x="8854440" y="54609"/>
                </a:lnTo>
                <a:lnTo>
                  <a:pt x="8813800" y="21589"/>
                </a:lnTo>
                <a:lnTo>
                  <a:pt x="8782050" y="7620"/>
                </a:lnTo>
                <a:lnTo>
                  <a:pt x="8774430" y="5079"/>
                </a:lnTo>
                <a:lnTo>
                  <a:pt x="8765540" y="3809"/>
                </a:lnTo>
                <a:lnTo>
                  <a:pt x="8756650" y="1270"/>
                </a:lnTo>
                <a:close/>
              </a:path>
              <a:path w="8897620" h="995680">
                <a:moveTo>
                  <a:pt x="8740140" y="0"/>
                </a:moveTo>
                <a:lnTo>
                  <a:pt x="157480" y="0"/>
                </a:lnTo>
                <a:lnTo>
                  <a:pt x="148590" y="1270"/>
                </a:lnTo>
                <a:lnTo>
                  <a:pt x="8749030" y="1270"/>
                </a:lnTo>
                <a:lnTo>
                  <a:pt x="8740140" y="0"/>
                </a:lnTo>
                <a:close/>
              </a:path>
            </a:pathLst>
          </a:custGeom>
          <a:solidFill>
            <a:srgbClr val="000000">
              <a:alpha val="454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51129" y="121564"/>
            <a:ext cx="8897620" cy="995680"/>
          </a:xfrm>
          <a:custGeom>
            <a:avLst/>
            <a:gdLst/>
            <a:ahLst/>
            <a:cxnLst/>
            <a:rect l="l" t="t" r="r" b="b"/>
            <a:pathLst>
              <a:path w="8897620" h="995680">
                <a:moveTo>
                  <a:pt x="0" y="165100"/>
                </a:moveTo>
                <a:lnTo>
                  <a:pt x="0" y="157479"/>
                </a:lnTo>
                <a:lnTo>
                  <a:pt x="1269" y="148589"/>
                </a:lnTo>
                <a:lnTo>
                  <a:pt x="2539" y="139700"/>
                </a:lnTo>
                <a:lnTo>
                  <a:pt x="3809" y="130809"/>
                </a:lnTo>
                <a:lnTo>
                  <a:pt x="6350" y="123189"/>
                </a:lnTo>
                <a:lnTo>
                  <a:pt x="8889" y="114300"/>
                </a:lnTo>
                <a:lnTo>
                  <a:pt x="11430" y="106679"/>
                </a:lnTo>
                <a:lnTo>
                  <a:pt x="13969" y="97789"/>
                </a:lnTo>
                <a:lnTo>
                  <a:pt x="17780" y="90170"/>
                </a:lnTo>
                <a:lnTo>
                  <a:pt x="22859" y="82550"/>
                </a:lnTo>
                <a:lnTo>
                  <a:pt x="26669" y="74929"/>
                </a:lnTo>
                <a:lnTo>
                  <a:pt x="31750" y="68579"/>
                </a:lnTo>
                <a:lnTo>
                  <a:pt x="36830" y="60959"/>
                </a:lnTo>
                <a:lnTo>
                  <a:pt x="43180" y="54609"/>
                </a:lnTo>
                <a:lnTo>
                  <a:pt x="48259" y="48259"/>
                </a:lnTo>
                <a:lnTo>
                  <a:pt x="54609" y="41909"/>
                </a:lnTo>
                <a:lnTo>
                  <a:pt x="62230" y="36829"/>
                </a:lnTo>
                <a:lnTo>
                  <a:pt x="68580" y="31750"/>
                </a:lnTo>
                <a:lnTo>
                  <a:pt x="76199" y="26670"/>
                </a:lnTo>
                <a:lnTo>
                  <a:pt x="83820" y="21589"/>
                </a:lnTo>
                <a:lnTo>
                  <a:pt x="90170" y="17779"/>
                </a:lnTo>
                <a:lnTo>
                  <a:pt x="132080" y="3809"/>
                </a:lnTo>
                <a:lnTo>
                  <a:pt x="139699" y="1270"/>
                </a:lnTo>
                <a:lnTo>
                  <a:pt x="148590" y="1270"/>
                </a:lnTo>
                <a:lnTo>
                  <a:pt x="157480" y="0"/>
                </a:lnTo>
                <a:lnTo>
                  <a:pt x="166370" y="0"/>
                </a:lnTo>
                <a:lnTo>
                  <a:pt x="8731250" y="0"/>
                </a:lnTo>
                <a:lnTo>
                  <a:pt x="8740140" y="0"/>
                </a:lnTo>
                <a:lnTo>
                  <a:pt x="8749030" y="1270"/>
                </a:lnTo>
                <a:lnTo>
                  <a:pt x="8756650" y="1270"/>
                </a:lnTo>
                <a:lnTo>
                  <a:pt x="8765540" y="3809"/>
                </a:lnTo>
                <a:lnTo>
                  <a:pt x="8774430" y="5079"/>
                </a:lnTo>
                <a:lnTo>
                  <a:pt x="8782050" y="7620"/>
                </a:lnTo>
                <a:lnTo>
                  <a:pt x="8790940" y="10159"/>
                </a:lnTo>
                <a:lnTo>
                  <a:pt x="8798560" y="13970"/>
                </a:lnTo>
                <a:lnTo>
                  <a:pt x="8806180" y="17779"/>
                </a:lnTo>
                <a:lnTo>
                  <a:pt x="8813800" y="21589"/>
                </a:lnTo>
                <a:lnTo>
                  <a:pt x="8821420" y="26670"/>
                </a:lnTo>
                <a:lnTo>
                  <a:pt x="8829040" y="31750"/>
                </a:lnTo>
                <a:lnTo>
                  <a:pt x="8835390" y="36829"/>
                </a:lnTo>
                <a:lnTo>
                  <a:pt x="8841740" y="41909"/>
                </a:lnTo>
                <a:lnTo>
                  <a:pt x="8848090" y="48259"/>
                </a:lnTo>
                <a:lnTo>
                  <a:pt x="8854440" y="54609"/>
                </a:lnTo>
                <a:lnTo>
                  <a:pt x="8859520" y="60959"/>
                </a:lnTo>
                <a:lnTo>
                  <a:pt x="8865870" y="68579"/>
                </a:lnTo>
                <a:lnTo>
                  <a:pt x="8870950" y="74929"/>
                </a:lnTo>
                <a:lnTo>
                  <a:pt x="8874760" y="82550"/>
                </a:lnTo>
                <a:lnTo>
                  <a:pt x="8878570" y="90170"/>
                </a:lnTo>
                <a:lnTo>
                  <a:pt x="8882380" y="97789"/>
                </a:lnTo>
                <a:lnTo>
                  <a:pt x="8886190" y="106679"/>
                </a:lnTo>
                <a:lnTo>
                  <a:pt x="8888730" y="114300"/>
                </a:lnTo>
                <a:lnTo>
                  <a:pt x="8891270" y="123189"/>
                </a:lnTo>
                <a:lnTo>
                  <a:pt x="8893810" y="130809"/>
                </a:lnTo>
                <a:lnTo>
                  <a:pt x="8895080" y="139700"/>
                </a:lnTo>
                <a:lnTo>
                  <a:pt x="8896350" y="148589"/>
                </a:lnTo>
                <a:lnTo>
                  <a:pt x="8896350" y="157479"/>
                </a:lnTo>
                <a:lnTo>
                  <a:pt x="8897620" y="165100"/>
                </a:lnTo>
                <a:lnTo>
                  <a:pt x="8897620" y="829309"/>
                </a:lnTo>
                <a:lnTo>
                  <a:pt x="8897620" y="838200"/>
                </a:lnTo>
                <a:lnTo>
                  <a:pt x="8896350" y="845819"/>
                </a:lnTo>
                <a:lnTo>
                  <a:pt x="8895080" y="854709"/>
                </a:lnTo>
                <a:lnTo>
                  <a:pt x="8893810" y="863600"/>
                </a:lnTo>
                <a:lnTo>
                  <a:pt x="8891270" y="872489"/>
                </a:lnTo>
                <a:lnTo>
                  <a:pt x="8888730" y="880109"/>
                </a:lnTo>
                <a:lnTo>
                  <a:pt x="8886190" y="889000"/>
                </a:lnTo>
                <a:lnTo>
                  <a:pt x="8883650" y="896619"/>
                </a:lnTo>
                <a:lnTo>
                  <a:pt x="8879840" y="904239"/>
                </a:lnTo>
                <a:lnTo>
                  <a:pt x="8874760" y="911859"/>
                </a:lnTo>
                <a:lnTo>
                  <a:pt x="8870950" y="919479"/>
                </a:lnTo>
                <a:lnTo>
                  <a:pt x="8865870" y="927100"/>
                </a:lnTo>
                <a:lnTo>
                  <a:pt x="8860790" y="933450"/>
                </a:lnTo>
                <a:lnTo>
                  <a:pt x="8854440" y="939800"/>
                </a:lnTo>
                <a:lnTo>
                  <a:pt x="8849360" y="946150"/>
                </a:lnTo>
                <a:lnTo>
                  <a:pt x="8843010" y="952500"/>
                </a:lnTo>
                <a:lnTo>
                  <a:pt x="8835390" y="957579"/>
                </a:lnTo>
                <a:lnTo>
                  <a:pt x="8829040" y="963929"/>
                </a:lnTo>
                <a:lnTo>
                  <a:pt x="8821420" y="967739"/>
                </a:lnTo>
                <a:lnTo>
                  <a:pt x="8815070" y="972819"/>
                </a:lnTo>
                <a:lnTo>
                  <a:pt x="8806180" y="976629"/>
                </a:lnTo>
                <a:lnTo>
                  <a:pt x="8798560" y="980439"/>
                </a:lnTo>
                <a:lnTo>
                  <a:pt x="8790940" y="984250"/>
                </a:lnTo>
                <a:lnTo>
                  <a:pt x="8782050" y="986789"/>
                </a:lnTo>
                <a:lnTo>
                  <a:pt x="8774430" y="989329"/>
                </a:lnTo>
                <a:lnTo>
                  <a:pt x="8765540" y="991869"/>
                </a:lnTo>
                <a:lnTo>
                  <a:pt x="8757920" y="993139"/>
                </a:lnTo>
                <a:lnTo>
                  <a:pt x="8749030" y="994409"/>
                </a:lnTo>
                <a:lnTo>
                  <a:pt x="8740140" y="994409"/>
                </a:lnTo>
                <a:lnTo>
                  <a:pt x="8731250" y="994409"/>
                </a:lnTo>
                <a:lnTo>
                  <a:pt x="166370" y="995679"/>
                </a:lnTo>
                <a:lnTo>
                  <a:pt x="157480" y="994409"/>
                </a:lnTo>
                <a:lnTo>
                  <a:pt x="148590" y="994409"/>
                </a:lnTo>
                <a:lnTo>
                  <a:pt x="139699" y="993139"/>
                </a:lnTo>
                <a:lnTo>
                  <a:pt x="132080" y="991869"/>
                </a:lnTo>
                <a:lnTo>
                  <a:pt x="123190" y="989329"/>
                </a:lnTo>
                <a:lnTo>
                  <a:pt x="114299" y="986789"/>
                </a:lnTo>
                <a:lnTo>
                  <a:pt x="106680" y="984250"/>
                </a:lnTo>
                <a:lnTo>
                  <a:pt x="97790" y="980439"/>
                </a:lnTo>
                <a:lnTo>
                  <a:pt x="90170" y="977900"/>
                </a:lnTo>
                <a:lnTo>
                  <a:pt x="83820" y="972819"/>
                </a:lnTo>
                <a:lnTo>
                  <a:pt x="76199" y="969009"/>
                </a:lnTo>
                <a:lnTo>
                  <a:pt x="68580" y="963929"/>
                </a:lnTo>
                <a:lnTo>
                  <a:pt x="62230" y="958850"/>
                </a:lnTo>
                <a:lnTo>
                  <a:pt x="54609" y="952500"/>
                </a:lnTo>
                <a:lnTo>
                  <a:pt x="48259" y="946150"/>
                </a:lnTo>
                <a:lnTo>
                  <a:pt x="43180" y="939800"/>
                </a:lnTo>
                <a:lnTo>
                  <a:pt x="36830" y="933450"/>
                </a:lnTo>
                <a:lnTo>
                  <a:pt x="13969" y="896619"/>
                </a:lnTo>
                <a:lnTo>
                  <a:pt x="8889" y="880109"/>
                </a:lnTo>
                <a:lnTo>
                  <a:pt x="6350" y="872489"/>
                </a:lnTo>
                <a:lnTo>
                  <a:pt x="3809" y="863600"/>
                </a:lnTo>
                <a:lnTo>
                  <a:pt x="2539" y="854709"/>
                </a:lnTo>
                <a:lnTo>
                  <a:pt x="1269" y="847089"/>
                </a:lnTo>
                <a:lnTo>
                  <a:pt x="0" y="838200"/>
                </a:lnTo>
                <a:lnTo>
                  <a:pt x="0" y="829309"/>
                </a:lnTo>
                <a:lnTo>
                  <a:pt x="0" y="165100"/>
                </a:lnTo>
                <a:close/>
              </a:path>
            </a:pathLst>
          </a:custGeom>
          <a:ln w="34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51129" y="12156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4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9048750" y="111724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486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51129" y="98704"/>
            <a:ext cx="8897620" cy="995680"/>
          </a:xfrm>
          <a:custGeom>
            <a:avLst/>
            <a:gdLst/>
            <a:ahLst/>
            <a:cxnLst/>
            <a:rect l="l" t="t" r="r" b="b"/>
            <a:pathLst>
              <a:path w="8897620" h="995680">
                <a:moveTo>
                  <a:pt x="8749030" y="0"/>
                </a:moveTo>
                <a:lnTo>
                  <a:pt x="148590" y="0"/>
                </a:lnTo>
                <a:lnTo>
                  <a:pt x="139699" y="1270"/>
                </a:lnTo>
                <a:lnTo>
                  <a:pt x="97790" y="13970"/>
                </a:lnTo>
                <a:lnTo>
                  <a:pt x="76199" y="26670"/>
                </a:lnTo>
                <a:lnTo>
                  <a:pt x="68580" y="30480"/>
                </a:lnTo>
                <a:lnTo>
                  <a:pt x="62230" y="36830"/>
                </a:lnTo>
                <a:lnTo>
                  <a:pt x="54609" y="41910"/>
                </a:lnTo>
                <a:lnTo>
                  <a:pt x="48259" y="48260"/>
                </a:lnTo>
                <a:lnTo>
                  <a:pt x="43180" y="54610"/>
                </a:lnTo>
                <a:lnTo>
                  <a:pt x="36830" y="60960"/>
                </a:lnTo>
                <a:lnTo>
                  <a:pt x="31750" y="67310"/>
                </a:lnTo>
                <a:lnTo>
                  <a:pt x="26669" y="74930"/>
                </a:lnTo>
                <a:lnTo>
                  <a:pt x="22859" y="82550"/>
                </a:lnTo>
                <a:lnTo>
                  <a:pt x="17780" y="90170"/>
                </a:lnTo>
                <a:lnTo>
                  <a:pt x="13969" y="97790"/>
                </a:lnTo>
                <a:lnTo>
                  <a:pt x="11430" y="105410"/>
                </a:lnTo>
                <a:lnTo>
                  <a:pt x="8889" y="114300"/>
                </a:lnTo>
                <a:lnTo>
                  <a:pt x="6350" y="121920"/>
                </a:lnTo>
                <a:lnTo>
                  <a:pt x="3809" y="130810"/>
                </a:lnTo>
                <a:lnTo>
                  <a:pt x="1269" y="148590"/>
                </a:lnTo>
                <a:lnTo>
                  <a:pt x="0" y="156210"/>
                </a:lnTo>
                <a:lnTo>
                  <a:pt x="0" y="838200"/>
                </a:lnTo>
                <a:lnTo>
                  <a:pt x="1269" y="847090"/>
                </a:lnTo>
                <a:lnTo>
                  <a:pt x="2539" y="854710"/>
                </a:lnTo>
                <a:lnTo>
                  <a:pt x="3809" y="863600"/>
                </a:lnTo>
                <a:lnTo>
                  <a:pt x="6350" y="872490"/>
                </a:lnTo>
                <a:lnTo>
                  <a:pt x="8889" y="880110"/>
                </a:lnTo>
                <a:lnTo>
                  <a:pt x="11430" y="889000"/>
                </a:lnTo>
                <a:lnTo>
                  <a:pt x="13969" y="896620"/>
                </a:lnTo>
                <a:lnTo>
                  <a:pt x="17780" y="904240"/>
                </a:lnTo>
                <a:lnTo>
                  <a:pt x="22859" y="911860"/>
                </a:lnTo>
                <a:lnTo>
                  <a:pt x="26669" y="919480"/>
                </a:lnTo>
                <a:lnTo>
                  <a:pt x="31750" y="927100"/>
                </a:lnTo>
                <a:lnTo>
                  <a:pt x="36830" y="933450"/>
                </a:lnTo>
                <a:lnTo>
                  <a:pt x="43180" y="939800"/>
                </a:lnTo>
                <a:lnTo>
                  <a:pt x="48259" y="946150"/>
                </a:lnTo>
                <a:lnTo>
                  <a:pt x="54609" y="952500"/>
                </a:lnTo>
                <a:lnTo>
                  <a:pt x="62230" y="957580"/>
                </a:lnTo>
                <a:lnTo>
                  <a:pt x="68580" y="963930"/>
                </a:lnTo>
                <a:lnTo>
                  <a:pt x="76199" y="969010"/>
                </a:lnTo>
                <a:lnTo>
                  <a:pt x="83820" y="972820"/>
                </a:lnTo>
                <a:lnTo>
                  <a:pt x="90170" y="976630"/>
                </a:lnTo>
                <a:lnTo>
                  <a:pt x="132080" y="991870"/>
                </a:lnTo>
                <a:lnTo>
                  <a:pt x="148590" y="994410"/>
                </a:lnTo>
                <a:lnTo>
                  <a:pt x="157480" y="994410"/>
                </a:lnTo>
                <a:lnTo>
                  <a:pt x="166370" y="995680"/>
                </a:lnTo>
                <a:lnTo>
                  <a:pt x="8740140" y="994410"/>
                </a:lnTo>
                <a:lnTo>
                  <a:pt x="8749030" y="993140"/>
                </a:lnTo>
                <a:lnTo>
                  <a:pt x="8757920" y="993140"/>
                </a:lnTo>
                <a:lnTo>
                  <a:pt x="8765540" y="990600"/>
                </a:lnTo>
                <a:lnTo>
                  <a:pt x="8774430" y="989330"/>
                </a:lnTo>
                <a:lnTo>
                  <a:pt x="8782050" y="986790"/>
                </a:lnTo>
                <a:lnTo>
                  <a:pt x="8790940" y="984250"/>
                </a:lnTo>
                <a:lnTo>
                  <a:pt x="8806180" y="976630"/>
                </a:lnTo>
                <a:lnTo>
                  <a:pt x="8815070" y="972820"/>
                </a:lnTo>
                <a:lnTo>
                  <a:pt x="8821420" y="967740"/>
                </a:lnTo>
                <a:lnTo>
                  <a:pt x="8829040" y="962660"/>
                </a:lnTo>
                <a:lnTo>
                  <a:pt x="8835390" y="957580"/>
                </a:lnTo>
                <a:lnTo>
                  <a:pt x="8843010" y="952500"/>
                </a:lnTo>
                <a:lnTo>
                  <a:pt x="8849360" y="946150"/>
                </a:lnTo>
                <a:lnTo>
                  <a:pt x="8854440" y="939800"/>
                </a:lnTo>
                <a:lnTo>
                  <a:pt x="8860790" y="933450"/>
                </a:lnTo>
                <a:lnTo>
                  <a:pt x="8865870" y="925830"/>
                </a:lnTo>
                <a:lnTo>
                  <a:pt x="8870950" y="919480"/>
                </a:lnTo>
                <a:lnTo>
                  <a:pt x="8874760" y="911860"/>
                </a:lnTo>
                <a:lnTo>
                  <a:pt x="8879840" y="904240"/>
                </a:lnTo>
                <a:lnTo>
                  <a:pt x="8883650" y="896620"/>
                </a:lnTo>
                <a:lnTo>
                  <a:pt x="8886190" y="887730"/>
                </a:lnTo>
                <a:lnTo>
                  <a:pt x="8888730" y="880110"/>
                </a:lnTo>
                <a:lnTo>
                  <a:pt x="8891270" y="871220"/>
                </a:lnTo>
                <a:lnTo>
                  <a:pt x="8893810" y="863600"/>
                </a:lnTo>
                <a:lnTo>
                  <a:pt x="8897620" y="836930"/>
                </a:lnTo>
                <a:lnTo>
                  <a:pt x="8897620" y="165100"/>
                </a:lnTo>
                <a:lnTo>
                  <a:pt x="8896350" y="156210"/>
                </a:lnTo>
                <a:lnTo>
                  <a:pt x="8896350" y="148590"/>
                </a:lnTo>
                <a:lnTo>
                  <a:pt x="8893810" y="130810"/>
                </a:lnTo>
                <a:lnTo>
                  <a:pt x="8891270" y="121920"/>
                </a:lnTo>
                <a:lnTo>
                  <a:pt x="8888730" y="114300"/>
                </a:lnTo>
                <a:lnTo>
                  <a:pt x="8886190" y="105410"/>
                </a:lnTo>
                <a:lnTo>
                  <a:pt x="8870950" y="74930"/>
                </a:lnTo>
                <a:lnTo>
                  <a:pt x="8865870" y="67310"/>
                </a:lnTo>
                <a:lnTo>
                  <a:pt x="8859520" y="60960"/>
                </a:lnTo>
                <a:lnTo>
                  <a:pt x="8854440" y="54610"/>
                </a:lnTo>
                <a:lnTo>
                  <a:pt x="8841740" y="41910"/>
                </a:lnTo>
                <a:lnTo>
                  <a:pt x="8835390" y="36830"/>
                </a:lnTo>
                <a:lnTo>
                  <a:pt x="8829040" y="30480"/>
                </a:lnTo>
                <a:lnTo>
                  <a:pt x="8821420" y="26670"/>
                </a:lnTo>
                <a:lnTo>
                  <a:pt x="8813800" y="21590"/>
                </a:lnTo>
                <a:lnTo>
                  <a:pt x="8790940" y="10160"/>
                </a:lnTo>
                <a:lnTo>
                  <a:pt x="8782050" y="7620"/>
                </a:lnTo>
                <a:lnTo>
                  <a:pt x="8774430" y="5080"/>
                </a:lnTo>
                <a:lnTo>
                  <a:pt x="8765540" y="2540"/>
                </a:lnTo>
                <a:lnTo>
                  <a:pt x="8756650" y="1270"/>
                </a:lnTo>
                <a:lnTo>
                  <a:pt x="8749030" y="0"/>
                </a:lnTo>
                <a:close/>
              </a:path>
            </a:pathLst>
          </a:custGeom>
          <a:solidFill>
            <a:srgbClr val="CCFFCC">
              <a:alpha val="12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51129" y="98704"/>
            <a:ext cx="8897620" cy="995680"/>
          </a:xfrm>
          <a:custGeom>
            <a:avLst/>
            <a:gdLst/>
            <a:ahLst/>
            <a:cxnLst/>
            <a:rect l="l" t="t" r="r" b="b"/>
            <a:pathLst>
              <a:path w="8897620" h="995680">
                <a:moveTo>
                  <a:pt x="0" y="165100"/>
                </a:moveTo>
                <a:lnTo>
                  <a:pt x="0" y="156210"/>
                </a:lnTo>
                <a:lnTo>
                  <a:pt x="1269" y="148590"/>
                </a:lnTo>
                <a:lnTo>
                  <a:pt x="2539" y="139700"/>
                </a:lnTo>
                <a:lnTo>
                  <a:pt x="3809" y="130810"/>
                </a:lnTo>
                <a:lnTo>
                  <a:pt x="6350" y="121920"/>
                </a:lnTo>
                <a:lnTo>
                  <a:pt x="8889" y="114300"/>
                </a:lnTo>
                <a:lnTo>
                  <a:pt x="11430" y="105410"/>
                </a:lnTo>
                <a:lnTo>
                  <a:pt x="13969" y="97790"/>
                </a:lnTo>
                <a:lnTo>
                  <a:pt x="17780" y="90170"/>
                </a:lnTo>
                <a:lnTo>
                  <a:pt x="22859" y="82550"/>
                </a:lnTo>
                <a:lnTo>
                  <a:pt x="26669" y="74930"/>
                </a:lnTo>
                <a:lnTo>
                  <a:pt x="31750" y="67310"/>
                </a:lnTo>
                <a:lnTo>
                  <a:pt x="36830" y="60960"/>
                </a:lnTo>
                <a:lnTo>
                  <a:pt x="43180" y="54610"/>
                </a:lnTo>
                <a:lnTo>
                  <a:pt x="48259" y="48260"/>
                </a:lnTo>
                <a:lnTo>
                  <a:pt x="54609" y="41910"/>
                </a:lnTo>
                <a:lnTo>
                  <a:pt x="62230" y="36830"/>
                </a:lnTo>
                <a:lnTo>
                  <a:pt x="68580" y="30480"/>
                </a:lnTo>
                <a:lnTo>
                  <a:pt x="76199" y="26670"/>
                </a:lnTo>
                <a:lnTo>
                  <a:pt x="83820" y="21590"/>
                </a:lnTo>
                <a:lnTo>
                  <a:pt x="90170" y="17780"/>
                </a:lnTo>
                <a:lnTo>
                  <a:pt x="97790" y="13970"/>
                </a:lnTo>
                <a:lnTo>
                  <a:pt x="106680" y="10160"/>
                </a:lnTo>
                <a:lnTo>
                  <a:pt x="114299" y="7620"/>
                </a:lnTo>
                <a:lnTo>
                  <a:pt x="123190" y="5080"/>
                </a:lnTo>
                <a:lnTo>
                  <a:pt x="132080" y="2540"/>
                </a:lnTo>
                <a:lnTo>
                  <a:pt x="139699" y="1270"/>
                </a:lnTo>
                <a:lnTo>
                  <a:pt x="148590" y="0"/>
                </a:lnTo>
                <a:lnTo>
                  <a:pt x="157480" y="0"/>
                </a:lnTo>
                <a:lnTo>
                  <a:pt x="166370" y="0"/>
                </a:lnTo>
                <a:lnTo>
                  <a:pt x="8731250" y="0"/>
                </a:lnTo>
                <a:lnTo>
                  <a:pt x="8740140" y="0"/>
                </a:lnTo>
                <a:lnTo>
                  <a:pt x="8749030" y="0"/>
                </a:lnTo>
                <a:lnTo>
                  <a:pt x="8756650" y="1270"/>
                </a:lnTo>
                <a:lnTo>
                  <a:pt x="8765540" y="2540"/>
                </a:lnTo>
                <a:lnTo>
                  <a:pt x="8774430" y="5080"/>
                </a:lnTo>
                <a:lnTo>
                  <a:pt x="8782050" y="7620"/>
                </a:lnTo>
                <a:lnTo>
                  <a:pt x="8790940" y="10160"/>
                </a:lnTo>
                <a:lnTo>
                  <a:pt x="8798560" y="13970"/>
                </a:lnTo>
                <a:lnTo>
                  <a:pt x="8806180" y="17780"/>
                </a:lnTo>
                <a:lnTo>
                  <a:pt x="8813800" y="21590"/>
                </a:lnTo>
                <a:lnTo>
                  <a:pt x="8821420" y="26670"/>
                </a:lnTo>
                <a:lnTo>
                  <a:pt x="8829040" y="30480"/>
                </a:lnTo>
                <a:lnTo>
                  <a:pt x="8835390" y="36830"/>
                </a:lnTo>
                <a:lnTo>
                  <a:pt x="8841740" y="41910"/>
                </a:lnTo>
                <a:lnTo>
                  <a:pt x="8848090" y="48260"/>
                </a:lnTo>
                <a:lnTo>
                  <a:pt x="8854440" y="54610"/>
                </a:lnTo>
                <a:lnTo>
                  <a:pt x="8859520" y="60960"/>
                </a:lnTo>
                <a:lnTo>
                  <a:pt x="8865870" y="67310"/>
                </a:lnTo>
                <a:lnTo>
                  <a:pt x="8870950" y="74930"/>
                </a:lnTo>
                <a:lnTo>
                  <a:pt x="8874760" y="82550"/>
                </a:lnTo>
                <a:lnTo>
                  <a:pt x="8878570" y="90170"/>
                </a:lnTo>
                <a:lnTo>
                  <a:pt x="8882380" y="97790"/>
                </a:lnTo>
                <a:lnTo>
                  <a:pt x="8886190" y="105410"/>
                </a:lnTo>
                <a:lnTo>
                  <a:pt x="8888730" y="114300"/>
                </a:lnTo>
                <a:lnTo>
                  <a:pt x="8891270" y="121920"/>
                </a:lnTo>
                <a:lnTo>
                  <a:pt x="8893810" y="130810"/>
                </a:lnTo>
                <a:lnTo>
                  <a:pt x="8895080" y="139700"/>
                </a:lnTo>
                <a:lnTo>
                  <a:pt x="8896350" y="148590"/>
                </a:lnTo>
                <a:lnTo>
                  <a:pt x="8896350" y="156210"/>
                </a:lnTo>
                <a:lnTo>
                  <a:pt x="8897620" y="165100"/>
                </a:lnTo>
                <a:lnTo>
                  <a:pt x="8897620" y="829310"/>
                </a:lnTo>
                <a:lnTo>
                  <a:pt x="8897620" y="836930"/>
                </a:lnTo>
                <a:lnTo>
                  <a:pt x="8896350" y="845820"/>
                </a:lnTo>
                <a:lnTo>
                  <a:pt x="8895080" y="854710"/>
                </a:lnTo>
                <a:lnTo>
                  <a:pt x="8893810" y="863600"/>
                </a:lnTo>
                <a:lnTo>
                  <a:pt x="8891270" y="871220"/>
                </a:lnTo>
                <a:lnTo>
                  <a:pt x="8888730" y="880110"/>
                </a:lnTo>
                <a:lnTo>
                  <a:pt x="8886190" y="887730"/>
                </a:lnTo>
                <a:lnTo>
                  <a:pt x="8883650" y="896620"/>
                </a:lnTo>
                <a:lnTo>
                  <a:pt x="8879840" y="904240"/>
                </a:lnTo>
                <a:lnTo>
                  <a:pt x="8874760" y="911860"/>
                </a:lnTo>
                <a:lnTo>
                  <a:pt x="8870950" y="919480"/>
                </a:lnTo>
                <a:lnTo>
                  <a:pt x="8865870" y="925830"/>
                </a:lnTo>
                <a:lnTo>
                  <a:pt x="8860790" y="933450"/>
                </a:lnTo>
                <a:lnTo>
                  <a:pt x="8854440" y="939800"/>
                </a:lnTo>
                <a:lnTo>
                  <a:pt x="8849360" y="946150"/>
                </a:lnTo>
                <a:lnTo>
                  <a:pt x="8843010" y="952500"/>
                </a:lnTo>
                <a:lnTo>
                  <a:pt x="8835390" y="957580"/>
                </a:lnTo>
                <a:lnTo>
                  <a:pt x="8829040" y="962660"/>
                </a:lnTo>
                <a:lnTo>
                  <a:pt x="8821420" y="967740"/>
                </a:lnTo>
                <a:lnTo>
                  <a:pt x="8815070" y="972820"/>
                </a:lnTo>
                <a:lnTo>
                  <a:pt x="8806180" y="976630"/>
                </a:lnTo>
                <a:lnTo>
                  <a:pt x="8798560" y="980440"/>
                </a:lnTo>
                <a:lnTo>
                  <a:pt x="8790940" y="984250"/>
                </a:lnTo>
                <a:lnTo>
                  <a:pt x="8782050" y="986790"/>
                </a:lnTo>
                <a:lnTo>
                  <a:pt x="8774430" y="989330"/>
                </a:lnTo>
                <a:lnTo>
                  <a:pt x="8765540" y="990600"/>
                </a:lnTo>
                <a:lnTo>
                  <a:pt x="8757920" y="993140"/>
                </a:lnTo>
                <a:lnTo>
                  <a:pt x="8749030" y="993140"/>
                </a:lnTo>
                <a:lnTo>
                  <a:pt x="8740140" y="994410"/>
                </a:lnTo>
                <a:lnTo>
                  <a:pt x="8731250" y="994410"/>
                </a:lnTo>
                <a:lnTo>
                  <a:pt x="166370" y="995680"/>
                </a:lnTo>
                <a:lnTo>
                  <a:pt x="157480" y="994410"/>
                </a:lnTo>
                <a:lnTo>
                  <a:pt x="148590" y="994410"/>
                </a:lnTo>
                <a:lnTo>
                  <a:pt x="139699" y="993140"/>
                </a:lnTo>
                <a:lnTo>
                  <a:pt x="132080" y="991870"/>
                </a:lnTo>
                <a:lnTo>
                  <a:pt x="123190" y="989330"/>
                </a:lnTo>
                <a:lnTo>
                  <a:pt x="114299" y="986790"/>
                </a:lnTo>
                <a:lnTo>
                  <a:pt x="106680" y="984250"/>
                </a:lnTo>
                <a:lnTo>
                  <a:pt x="97790" y="980440"/>
                </a:lnTo>
                <a:lnTo>
                  <a:pt x="90170" y="976630"/>
                </a:lnTo>
                <a:lnTo>
                  <a:pt x="83820" y="972820"/>
                </a:lnTo>
                <a:lnTo>
                  <a:pt x="76199" y="969010"/>
                </a:lnTo>
                <a:lnTo>
                  <a:pt x="68580" y="963930"/>
                </a:lnTo>
                <a:lnTo>
                  <a:pt x="62230" y="957580"/>
                </a:lnTo>
                <a:lnTo>
                  <a:pt x="54609" y="952500"/>
                </a:lnTo>
                <a:lnTo>
                  <a:pt x="48259" y="946150"/>
                </a:lnTo>
                <a:lnTo>
                  <a:pt x="43180" y="939800"/>
                </a:lnTo>
                <a:lnTo>
                  <a:pt x="36830" y="933450"/>
                </a:lnTo>
                <a:lnTo>
                  <a:pt x="31750" y="927100"/>
                </a:lnTo>
                <a:lnTo>
                  <a:pt x="26669" y="919480"/>
                </a:lnTo>
                <a:lnTo>
                  <a:pt x="22859" y="911860"/>
                </a:lnTo>
                <a:lnTo>
                  <a:pt x="17780" y="904240"/>
                </a:lnTo>
                <a:lnTo>
                  <a:pt x="13969" y="896620"/>
                </a:lnTo>
                <a:lnTo>
                  <a:pt x="11430" y="889000"/>
                </a:lnTo>
                <a:lnTo>
                  <a:pt x="8889" y="880110"/>
                </a:lnTo>
                <a:lnTo>
                  <a:pt x="6350" y="872490"/>
                </a:lnTo>
                <a:lnTo>
                  <a:pt x="3809" y="863600"/>
                </a:lnTo>
                <a:lnTo>
                  <a:pt x="2539" y="854710"/>
                </a:lnTo>
                <a:lnTo>
                  <a:pt x="1269" y="847090"/>
                </a:lnTo>
                <a:lnTo>
                  <a:pt x="0" y="838200"/>
                </a:lnTo>
                <a:lnTo>
                  <a:pt x="0" y="829310"/>
                </a:lnTo>
                <a:lnTo>
                  <a:pt x="0" y="165100"/>
                </a:lnTo>
                <a:close/>
              </a:path>
            </a:pathLst>
          </a:custGeom>
          <a:ln w="34862">
            <a:solidFill>
              <a:srgbClr val="FF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51129" y="9870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4862">
            <a:solidFill>
              <a:srgbClr val="FF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9048750" y="109438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4862">
            <a:solidFill>
              <a:srgbClr val="FF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74320" y="275234"/>
            <a:ext cx="668020" cy="76454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26489" y="306984"/>
            <a:ext cx="6640830" cy="78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78230" y="3394354"/>
            <a:ext cx="6987539" cy="16243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63000" y="6655223"/>
            <a:ext cx="147954" cy="20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4A888"/>
                </a:solidFill>
                <a:latin typeface="DejaVu Sans"/>
                <a:cs typeface="DejaVu Sans"/>
              </a:defRPr>
            </a:lvl1pPr>
          </a:lstStyle>
          <a:p>
            <a:pPr marL="254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jpg"/><Relationship Id="rId4" Type="http://schemas.openxmlformats.org/officeDocument/2006/relationships/hyperlink" Target="https://ipbus.web.cern.ch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mmm.cern.ch/owa/redir.aspx?C=3yq3cwHyh36LkCmWS5OlIWWorB2DkT2Up1HHfEugcbeF5YSBGebZCA..&amp;URL=http%3a%2f%2fdx.doi.org%2f10.1007%2fJHEP07(2021)20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slide" Target="slide1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.xml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6.png"/><Relationship Id="rId10" Type="http://schemas.openxmlformats.org/officeDocument/2006/relationships/image" Target="../media/image26.png"/><Relationship Id="rId4" Type="http://schemas.openxmlformats.org/officeDocument/2006/relationships/image" Target="../media/image18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B4EF9193-0CD1-EB45-897B-4183D6FC780D}"/>
              </a:ext>
            </a:extLst>
          </p:cNvPr>
          <p:cNvSpPr/>
          <p:nvPr/>
        </p:nvSpPr>
        <p:spPr>
          <a:xfrm>
            <a:off x="8074478" y="228600"/>
            <a:ext cx="836929" cy="8204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0A8580-A6FD-7842-9112-F4E80E4A3C29}"/>
              </a:ext>
            </a:extLst>
          </p:cNvPr>
          <p:cNvSpPr txBox="1"/>
          <p:nvPr/>
        </p:nvSpPr>
        <p:spPr>
          <a:xfrm>
            <a:off x="2971800" y="457200"/>
            <a:ext cx="2829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The CMS INPP Group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49DC46-240E-044C-A6BF-F72E4EE96171}"/>
              </a:ext>
            </a:extLst>
          </p:cNvPr>
          <p:cNvSpPr txBox="1"/>
          <p:nvPr/>
        </p:nvSpPr>
        <p:spPr>
          <a:xfrm>
            <a:off x="533400" y="1371600"/>
            <a:ext cx="120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Members: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73C159-7590-CD40-A486-B63C42EEE205}"/>
              </a:ext>
            </a:extLst>
          </p:cNvPr>
          <p:cNvSpPr txBox="1"/>
          <p:nvPr/>
        </p:nvSpPr>
        <p:spPr>
          <a:xfrm>
            <a:off x="770254" y="5715000"/>
            <a:ext cx="3987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Dizis obtained his </a:t>
            </a:r>
            <a:r>
              <a:rPr lang="en-US" dirty="0" err="1"/>
              <a:t>MsC</a:t>
            </a:r>
            <a:r>
              <a:rPr lang="en-US" dirty="0"/>
              <a:t> degree in 2021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7F7F620-ECE2-B948-8FF3-06EDF5E01A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821539"/>
              </p:ext>
            </p:extLst>
          </p:nvPr>
        </p:nvGraphicFramePr>
        <p:xfrm>
          <a:off x="2667000" y="1600200"/>
          <a:ext cx="4572000" cy="381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45928">
                  <a:extLst>
                    <a:ext uri="{9D8B030D-6E8A-4147-A177-3AD203B41FA5}">
                      <a16:colId xmlns:a16="http://schemas.microsoft.com/office/drawing/2014/main" val="2958761756"/>
                    </a:ext>
                  </a:extLst>
                </a:gridCol>
                <a:gridCol w="1241719">
                  <a:extLst>
                    <a:ext uri="{9D8B030D-6E8A-4147-A177-3AD203B41FA5}">
                      <a16:colId xmlns:a16="http://schemas.microsoft.com/office/drawing/2014/main" val="375768047"/>
                    </a:ext>
                  </a:extLst>
                </a:gridCol>
                <a:gridCol w="1484353">
                  <a:extLst>
                    <a:ext uri="{9D8B030D-6E8A-4147-A177-3AD203B41FA5}">
                      <a16:colId xmlns:a16="http://schemas.microsoft.com/office/drawing/2014/main" val="3061195073"/>
                    </a:ext>
                  </a:extLst>
                </a:gridCol>
              </a:tblGrid>
              <a:tr h="3216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Anagnostou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George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Physicist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extLst>
                  <a:ext uri="{0D108BD9-81ED-4DB2-BD59-A6C34878D82A}">
                    <a16:rowId xmlns:a16="http://schemas.microsoft.com/office/drawing/2014/main" val="801165811"/>
                  </a:ext>
                </a:extLst>
              </a:tr>
              <a:tr h="3216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Assiouras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Panagiotis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PhD student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extLst>
                  <a:ext uri="{0D108BD9-81ED-4DB2-BD59-A6C34878D82A}">
                    <a16:rowId xmlns:a16="http://schemas.microsoft.com/office/drawing/2014/main" val="2088188120"/>
                  </a:ext>
                </a:extLst>
              </a:tr>
              <a:tr h="3216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Daskalakis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George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Physicist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extLst>
                  <a:ext uri="{0D108BD9-81ED-4DB2-BD59-A6C34878D82A}">
                    <a16:rowId xmlns:a16="http://schemas.microsoft.com/office/drawing/2014/main" val="1082995845"/>
                  </a:ext>
                </a:extLst>
              </a:tr>
              <a:tr h="3216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Dizis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 dirty="0">
                          <a:effectLst/>
                        </a:rPr>
                        <a:t>Α</a:t>
                      </a:r>
                      <a:r>
                        <a:rPr lang="en-US" sz="1600" u="none" strike="noStrike" dirty="0" err="1">
                          <a:effectLst/>
                        </a:rPr>
                        <a:t>ngelos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>
                          <a:effectLst/>
                        </a:rPr>
                        <a:t>Μ</a:t>
                      </a:r>
                      <a:r>
                        <a:rPr lang="en-US" sz="1600" u="none" strike="noStrike">
                          <a:effectLst/>
                        </a:rPr>
                        <a:t>sC  student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extLst>
                  <a:ext uri="{0D108BD9-81ED-4DB2-BD59-A6C34878D82A}">
                    <a16:rowId xmlns:a16="http://schemas.microsoft.com/office/drawing/2014/main" val="1488245714"/>
                  </a:ext>
                </a:extLst>
              </a:tr>
              <a:tr h="5939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Gotsis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Konstantinos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Student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extLst>
                  <a:ext uri="{0D108BD9-81ED-4DB2-BD59-A6C34878D82A}">
                    <a16:rowId xmlns:a16="http://schemas.microsoft.com/office/drawing/2014/main" val="1506789911"/>
                  </a:ext>
                </a:extLst>
              </a:tr>
              <a:tr h="3216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Kazas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>
                          <a:effectLst/>
                        </a:rPr>
                        <a:t>Ι</a:t>
                      </a:r>
                      <a:r>
                        <a:rPr lang="en-US" sz="1600" u="none" strike="noStrike">
                          <a:effectLst/>
                        </a:rPr>
                        <a:t>oannis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 dirty="0">
                          <a:effectLst/>
                        </a:rPr>
                        <a:t>Ε</a:t>
                      </a:r>
                      <a:r>
                        <a:rPr lang="en-US" sz="1600" u="none" strike="noStrike" dirty="0">
                          <a:effectLst/>
                        </a:rPr>
                        <a:t>LE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extLst>
                  <a:ext uri="{0D108BD9-81ED-4DB2-BD59-A6C34878D82A}">
                    <a16:rowId xmlns:a16="http://schemas.microsoft.com/office/drawing/2014/main" val="2611646838"/>
                  </a:ext>
                </a:extLst>
              </a:tr>
              <a:tr h="3216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Kyriakis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>
                          <a:effectLst/>
                        </a:rPr>
                        <a:t>Α</a:t>
                      </a:r>
                      <a:r>
                        <a:rPr lang="en-US" sz="1600" u="none" strike="noStrike">
                          <a:effectLst/>
                        </a:rPr>
                        <a:t>ristoteles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Physicist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extLst>
                  <a:ext uri="{0D108BD9-81ED-4DB2-BD59-A6C34878D82A}">
                    <a16:rowId xmlns:a16="http://schemas.microsoft.com/office/drawing/2014/main" val="2074044313"/>
                  </a:ext>
                </a:extLst>
              </a:tr>
              <a:tr h="3216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Loukas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Dimitrios 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Physicist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extLst>
                  <a:ext uri="{0D108BD9-81ED-4DB2-BD59-A6C34878D82A}">
                    <a16:rowId xmlns:a16="http://schemas.microsoft.com/office/drawing/2014/main" val="2412747128"/>
                  </a:ext>
                </a:extLst>
              </a:tr>
              <a:tr h="3216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Papadopouloas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>
                          <a:effectLst/>
                        </a:rPr>
                        <a:t>Α</a:t>
                      </a:r>
                      <a:r>
                        <a:rPr lang="en-US" sz="1600" u="none" strike="noStrike">
                          <a:effectLst/>
                        </a:rPr>
                        <a:t>lkiviadis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PhD student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extLst>
                  <a:ext uri="{0D108BD9-81ED-4DB2-BD59-A6C34878D82A}">
                    <a16:rowId xmlns:a16="http://schemas.microsoft.com/office/drawing/2014/main" val="3711819446"/>
                  </a:ext>
                </a:extLst>
              </a:tr>
              <a:tr h="3216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Papafilippou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Dimitrios 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Student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extLst>
                  <a:ext uri="{0D108BD9-81ED-4DB2-BD59-A6C34878D82A}">
                    <a16:rowId xmlns:a16="http://schemas.microsoft.com/office/drawing/2014/main" val="1808550791"/>
                  </a:ext>
                </a:extLst>
              </a:tr>
              <a:tr h="3216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Stakia 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>
                          <a:effectLst/>
                        </a:rPr>
                        <a:t>Α</a:t>
                      </a:r>
                      <a:r>
                        <a:rPr lang="en-US" sz="1600" u="none" strike="noStrike">
                          <a:effectLst/>
                        </a:rPr>
                        <a:t>nna</a:t>
                      </a:r>
                      <a:endParaRPr lang="en-US" sz="1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PhD student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6" marR="6426" marT="6426" marB="0" anchor="b"/>
                </a:tc>
                <a:extLst>
                  <a:ext uri="{0D108BD9-81ED-4DB2-BD59-A6C34878D82A}">
                    <a16:rowId xmlns:a16="http://schemas.microsoft.com/office/drawing/2014/main" val="249615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558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2461347" y="337534"/>
            <a:ext cx="2491654" cy="299870"/>
          </a:xfrm>
          <a:prstGeom prst="rect">
            <a:avLst/>
          </a:prstGeom>
        </p:spPr>
        <p:txBody>
          <a:bodyPr vert="horz" wrap="square" lIns="0" tIns="22650" rIns="0" bIns="0" rtlCol="0">
            <a:spAutoFit/>
          </a:bodyPr>
          <a:lstStyle/>
          <a:p>
            <a:pPr marL="25168">
              <a:spcBef>
                <a:spcPts val="178"/>
              </a:spcBef>
            </a:pPr>
            <a:r>
              <a:rPr lang="en-US" spc="-20" dirty="0"/>
              <a:t>Irradiation Studies</a:t>
            </a:r>
            <a:endParaRPr spc="99" dirty="0"/>
          </a:p>
        </p:txBody>
      </p:sp>
      <p:sp>
        <p:nvSpPr>
          <p:cNvPr id="20" name="object 20"/>
          <p:cNvSpPr/>
          <p:nvPr/>
        </p:nvSpPr>
        <p:spPr>
          <a:xfrm>
            <a:off x="275495" y="728331"/>
            <a:ext cx="99509" cy="9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6" name="object 36"/>
          <p:cNvSpPr txBox="1">
            <a:spLocks noGrp="1"/>
          </p:cNvSpPr>
          <p:nvPr>
            <p:ph type="ftr" sz="quarter" idx="5"/>
          </p:nvPr>
        </p:nvSpPr>
        <p:spPr>
          <a:xfrm>
            <a:off x="6165070" y="12638854"/>
            <a:ext cx="5798470" cy="320201"/>
          </a:xfrm>
          <a:prstGeom prst="rect">
            <a:avLst/>
          </a:prstGeom>
        </p:spPr>
        <p:txBody>
          <a:bodyPr vert="horz" wrap="square" lIns="0" tIns="42784" rIns="0" bIns="0" rtlCol="0">
            <a:spAutoFit/>
          </a:bodyPr>
          <a:lstStyle/>
          <a:p>
            <a:pPr marL="25168">
              <a:spcBef>
                <a:spcPts val="337"/>
              </a:spcBef>
            </a:pPr>
            <a:r>
              <a:rPr spc="30" dirty="0"/>
              <a:t>Panagiotis </a:t>
            </a:r>
            <a:r>
              <a:rPr spc="40" dirty="0"/>
              <a:t>Assiouras </a:t>
            </a:r>
            <a:r>
              <a:rPr spc="-20" dirty="0"/>
              <a:t>(NCSR</a:t>
            </a:r>
            <a:r>
              <a:rPr spc="-10" dirty="0"/>
              <a:t> </a:t>
            </a:r>
            <a:r>
              <a:rPr spc="30" dirty="0"/>
              <a:t>”Demokritos”)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874944C-2C81-A943-8695-835606112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43548"/>
            <a:ext cx="9144000" cy="317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08807"/>
      </p:ext>
    </p:extLst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524000"/>
          </a:xfrm>
          <a:solidFill>
            <a:schemeClr val="tx2">
              <a:lumMod val="20000"/>
              <a:lumOff val="80000"/>
            </a:schemeClr>
          </a:solidFill>
          <a:ln w="0">
            <a:solidFill>
              <a:schemeClr val="tx2">
                <a:lumMod val="40000"/>
                <a:lumOff val="60000"/>
              </a:schemeClr>
            </a:solidFill>
            <a:round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>
            <a:noAutofit/>
          </a:bodyPr>
          <a:lstStyle/>
          <a:p>
            <a:r>
              <a:rPr lang="el-GR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</a:rPr>
              <a:t>Μελέτη Ταχύτητας Γένεσης Επιφανειακών Φορέων και Πυκνότητας Παγίδων Διεπιφάνειας στο Πυρίτιο, με Χαρακτηρισμό Διατάξεων Διόδων με Έλεγχο Πύλης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</a:rPr>
              <a:t> (GCD)</a:t>
            </a:r>
            <a:r>
              <a:rPr lang="el-GR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</a:rPr>
              <a:t> και Προσομοίωση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</a:rPr>
              <a:t>TCAD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Bahnschrift SemiBold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762000"/>
          </a:xfrm>
          <a:solidFill>
            <a:schemeClr val="bg1"/>
          </a:solidFill>
          <a:ln w="0">
            <a:noFill/>
            <a:round/>
          </a:ln>
          <a:effectLst>
            <a:softEdge rad="31750"/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l-GR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του </a:t>
            </a:r>
          </a:p>
          <a:p>
            <a:pPr>
              <a:spcBef>
                <a:spcPct val="0"/>
              </a:spcBef>
            </a:pPr>
            <a:r>
              <a:rPr lang="el-GR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Άγγελου Β. Δίζη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Bahnschrift SemiBold" pitchFamily="34" charset="0"/>
              <a:ea typeface="+mj-ea"/>
              <a:cs typeface="+mj-cs"/>
            </a:endParaRPr>
          </a:p>
        </p:txBody>
      </p:sp>
      <p:sp>
        <p:nvSpPr>
          <p:cNvPr id="8" name="Subtitle 4"/>
          <p:cNvSpPr txBox="1">
            <a:spLocks/>
          </p:cNvSpPr>
          <p:nvPr/>
        </p:nvSpPr>
        <p:spPr>
          <a:xfrm>
            <a:off x="1447800" y="1295400"/>
            <a:ext cx="6400800" cy="685800"/>
          </a:xfrm>
          <a:prstGeom prst="rect">
            <a:avLst/>
          </a:prstGeom>
          <a:solidFill>
            <a:schemeClr val="bg1"/>
          </a:solidFill>
          <a:ln w="0">
            <a:noFill/>
            <a:round/>
          </a:ln>
          <a:effectLst>
            <a:softEdge rad="31750"/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l-GR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ΔΙΠΛΩΜΑΤΙΚΗ ΕΡΓΑΣΙΑ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hnschrift SemiBold" pitchFamily="34" charset="0"/>
              <a:ea typeface="+mj-ea"/>
              <a:cs typeface="+mj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24000" y="5105400"/>
            <a:ext cx="6553200" cy="1295400"/>
            <a:chOff x="1524000" y="5105400"/>
            <a:chExt cx="6553200" cy="1295400"/>
          </a:xfrm>
        </p:grpSpPr>
        <p:sp>
          <p:nvSpPr>
            <p:cNvPr id="9" name="Subtitle 4"/>
            <p:cNvSpPr txBox="1">
              <a:spLocks/>
            </p:cNvSpPr>
            <p:nvPr/>
          </p:nvSpPr>
          <p:spPr>
            <a:xfrm>
              <a:off x="1524000" y="5105400"/>
              <a:ext cx="3200400" cy="1219200"/>
            </a:xfrm>
            <a:prstGeom prst="rect">
              <a:avLst/>
            </a:prstGeom>
            <a:solidFill>
              <a:schemeClr val="bg1"/>
            </a:solidFill>
            <a:ln w="0">
              <a:noFill/>
              <a:round/>
            </a:ln>
            <a:effectLst>
              <a:softEdge rad="31750"/>
            </a:effectLst>
          </p:spPr>
          <p:txBody>
            <a:bodyPr vert="horz" lIns="91440" tIns="45720" rIns="91440" bIns="45720" rtlCol="0" anchor="t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l-GR" sz="1400" i="1" noProof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Επιστημονικός Επιβλέπων</a:t>
              </a:r>
              <a:r>
                <a:rPr lang="en-US" sz="1400" i="1" noProof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: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l-GR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Bahnschrift SemiBold" pitchFamily="34" charset="0"/>
                  <a:ea typeface="+mj-ea"/>
                  <a:cs typeface="+mj-cs"/>
                </a:rPr>
                <a:t>Παναγιώτης Ασσιούρας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ahnschrift SemiBold" pitchFamily="34" charset="0"/>
                <a:ea typeface="+mj-ea"/>
                <a:cs typeface="+mj-cs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l-G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ahnschrift SemiBold" pitchFamily="34" charset="0"/>
                <a:ea typeface="+mj-ea"/>
                <a:cs typeface="+mj-cs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l-GR" sz="1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Ακαδημαϊκός Επιβλέπων</a:t>
              </a:r>
              <a:r>
                <a:rPr lang="en-US" sz="1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: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l-GR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Bahnschrift SemiBold" pitchFamily="34" charset="0"/>
                  <a:ea typeface="+mj-ea"/>
                  <a:cs typeface="+mj-cs"/>
                </a:rPr>
                <a:t>Καθ. Δημήτριος Τσουκαλάς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ahnschrift SemiBold" pitchFamily="34" charset="0"/>
                <a:ea typeface="+mj-ea"/>
                <a:cs typeface="+mj-cs"/>
              </a:endParaRPr>
            </a:p>
          </p:txBody>
        </p:sp>
        <p:sp>
          <p:nvSpPr>
            <p:cNvPr id="10" name="Subtitle 4"/>
            <p:cNvSpPr txBox="1">
              <a:spLocks/>
            </p:cNvSpPr>
            <p:nvPr/>
          </p:nvSpPr>
          <p:spPr>
            <a:xfrm>
              <a:off x="4876800" y="5105400"/>
              <a:ext cx="3200400" cy="1295400"/>
            </a:xfrm>
            <a:prstGeom prst="rect">
              <a:avLst/>
            </a:prstGeom>
            <a:solidFill>
              <a:schemeClr val="bg1"/>
            </a:solidFill>
            <a:ln w="0">
              <a:noFill/>
              <a:round/>
            </a:ln>
            <a:effectLst>
              <a:softEdge rad="31750"/>
            </a:effectLst>
          </p:spPr>
          <p:txBody>
            <a:bodyPr vert="horz" lIns="91440" tIns="45720" rIns="91440" bIns="45720" rtlCol="0" anchor="t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l-GR" sz="1400" b="1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Τριμελής Επιτροπή</a:t>
              </a:r>
              <a:r>
                <a:rPr lang="en-US" sz="1400" b="1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: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l-GR" sz="1600" b="1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Bahnschrift SemiBold" pitchFamily="34" charset="0"/>
                  <a:ea typeface="+mj-ea"/>
                  <a:cs typeface="+mj-cs"/>
                </a:rPr>
                <a:t>Καθ. Δημήτριος</a:t>
              </a:r>
              <a:r>
                <a:rPr kumimoji="0" lang="el-GR" sz="1600" b="1" u="none" strike="noStrike" kern="1200" cap="none" spc="0" normalizeH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Bahnschrift SemiBold" pitchFamily="34" charset="0"/>
                  <a:ea typeface="+mj-ea"/>
                  <a:cs typeface="+mj-cs"/>
                </a:rPr>
                <a:t> Τσουκαλάς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l-G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Καθ. </a:t>
              </a:r>
              <a:r>
                <a:rPr lang="el-GR" sz="1600" b="1" noProof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Θεόδωρος Αλεξόπουλος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Dr</a:t>
              </a:r>
              <a:r>
                <a:rPr lang="el-G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.</a:t>
              </a:r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 P</a:t>
              </a:r>
              <a:r>
                <a:rPr lang="en-US" sz="1600" b="1" noProof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ascal</a:t>
              </a:r>
              <a:r>
                <a:rPr lang="en-US" sz="1600" b="1" noProof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 SemiBold" pitchFamily="34" charset="0"/>
                  <a:ea typeface="+mj-ea"/>
                  <a:cs typeface="+mj-cs"/>
                </a:rPr>
                <a:t> Normand</a:t>
              </a:r>
              <a:endPara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ahnschrift SemiBold" pitchFamily="34" charset="0"/>
                <a:ea typeface="+mj-ea"/>
                <a:cs typeface="+mj-cs"/>
              </a:endParaRPr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4572000" y="51054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4"/>
          <p:cNvSpPr txBox="1">
            <a:spLocks/>
          </p:cNvSpPr>
          <p:nvPr/>
        </p:nvSpPr>
        <p:spPr>
          <a:xfrm>
            <a:off x="1447800" y="457200"/>
            <a:ext cx="6400800" cy="685800"/>
          </a:xfrm>
          <a:prstGeom prst="rect">
            <a:avLst/>
          </a:prstGeom>
          <a:solidFill>
            <a:schemeClr val="bg1"/>
          </a:solidFill>
          <a:ln w="0">
            <a:noFill/>
            <a:round/>
          </a:ln>
          <a:effectLst>
            <a:softEdge rad="31750"/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l-G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Σ.Ε.Μ.Φ.Ε. Ε.Μ.Π.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l-G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Δ.Π.Μ.Σ. «Μικροσυστήματα και Νανοδιατάξεις»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ahnschrift SemiBold" pitchFamily="34" charset="0"/>
              <a:ea typeface="+mj-ea"/>
              <a:cs typeface="+mj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751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04800"/>
            <a:ext cx="6096000" cy="609600"/>
          </a:xfrm>
        </p:spPr>
        <p:txBody>
          <a:bodyPr>
            <a:normAutofit/>
          </a:bodyPr>
          <a:lstStyle/>
          <a:p>
            <a:pPr algn="l"/>
            <a:r>
              <a:rPr lang="el-GR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</a:rPr>
              <a:t>Φυσική-Μετρήσεις 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</a:rPr>
              <a:t>GCD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050" name="Picture 2" descr="D:\Desktop\ΔΙΠΛΩΜΑΤΙΚΗ\images\GCDide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4191000" cy="2895600"/>
          </a:xfrm>
          <a:prstGeom prst="rect">
            <a:avLst/>
          </a:prstGeom>
          <a:noFill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28600" y="1143000"/>
            <a:ext cx="86868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ahnschrift SemiBold" pitchFamily="34" charset="0"/>
                <a:ea typeface="+mj-ea"/>
                <a:cs typeface="+mj-cs"/>
              </a:rPr>
              <a:t>Gate Controlled Diode</a:t>
            </a:r>
          </a:p>
        </p:txBody>
      </p:sp>
      <p:pic>
        <p:nvPicPr>
          <p:cNvPr id="2052" name="Picture 4" descr="D:\Desktop\presentation\gc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600200"/>
            <a:ext cx="4114800" cy="2895600"/>
          </a:xfrm>
          <a:prstGeom prst="rect">
            <a:avLst/>
          </a:prstGeom>
          <a:noFill/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228600" y="4572000"/>
            <a:ext cx="4191000" cy="20574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sz="140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Η δίοδος πολώνεται σταθερα </a:t>
            </a: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σε </a:t>
            </a:r>
            <a:r>
              <a:rPr lang="el-GR" sz="140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ανάστροφή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Η τάση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gate </a:t>
            </a: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μεταβάλλεται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Παίρνουμε την καμπύλη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Vg-Id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Τρεις περιοχές λειτουργίας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 </a:t>
            </a: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σαν το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MOS</a:t>
            </a:r>
            <a:endParaRPr lang="el-GR" sz="1400" dirty="0">
              <a:solidFill>
                <a:schemeClr val="tx1">
                  <a:lumMod val="95000"/>
                  <a:lumOff val="5000"/>
                </a:schemeClr>
              </a:solidFill>
              <a:latin typeface="Bahnschrift SemiBold" pitchFamily="34" charset="0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Συσσώρευση</a:t>
            </a: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Απογύμνωση</a:t>
            </a: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Αναστροφή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Bahnschrift SemiBold" pitchFamily="34" charset="0"/>
              <a:ea typeface="+mj-ea"/>
              <a:cs typeface="+mj-cs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648200" y="4572000"/>
            <a:ext cx="4114800" cy="2057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Συσσώρευση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Ρεύμα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Depletion 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pn</a:t>
            </a:r>
            <a:endParaRPr lang="el-GR" sz="1400" dirty="0">
              <a:solidFill>
                <a:schemeClr val="tx1">
                  <a:lumMod val="95000"/>
                  <a:lumOff val="5000"/>
                </a:schemeClr>
              </a:solidFill>
              <a:latin typeface="Bahnschrift SemiBold" pitchFamily="34" charset="0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Απογύμνωση</a:t>
            </a: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Ρεύμα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Depletion</a:t>
            </a: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 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pn</a:t>
            </a: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-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Surface</a:t>
            </a: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-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Depletion MOS</a:t>
            </a:r>
            <a:endParaRPr lang="el-GR" sz="1400" dirty="0">
              <a:solidFill>
                <a:schemeClr val="tx1">
                  <a:lumMod val="95000"/>
                  <a:lumOff val="5000"/>
                </a:schemeClr>
              </a:solidFill>
              <a:latin typeface="Bahnschrift SemiBold" pitchFamily="34" charset="0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Αναστροφή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Bahnschrift SemiBold" pitchFamily="34" charset="0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Ρεύμα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Depletion 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pn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" pitchFamily="34" charset="0"/>
                <a:ea typeface="+mj-ea"/>
                <a:cs typeface="+mj-cs"/>
              </a:rPr>
              <a:t>-Depletion MOS</a:t>
            </a:r>
            <a:endParaRPr lang="el-GR" sz="1400" dirty="0">
              <a:solidFill>
                <a:schemeClr val="tx1">
                  <a:lumMod val="95000"/>
                  <a:lumOff val="5000"/>
                </a:schemeClr>
              </a:solidFill>
              <a:latin typeface="Bahnschrift SemiBold" pitchFamily="34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Bahnschrift SemiBold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25837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934886" y="347982"/>
            <a:ext cx="7304417" cy="353023"/>
          </a:xfrm>
        </p:spPr>
        <p:txBody>
          <a:bodyPr>
            <a:normAutofit/>
          </a:bodyPr>
          <a:lstStyle/>
          <a:p>
            <a:pPr algn="ctr"/>
            <a:r>
              <a:rPr lang="en-US" sz="1950" b="1" dirty="0">
                <a:solidFill>
                  <a:schemeClr val="tx1"/>
                </a:solidFill>
                <a:latin typeface="Century" panose="02040604050505020304" pitchFamily="18" charset="0"/>
              </a:rPr>
              <a:t>Introduction to uDTC DAQ System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655223"/>
            <a:ext cx="147954" cy="184666"/>
          </a:xfrm>
        </p:spPr>
        <p:txBody>
          <a:bodyPr/>
          <a:lstStyle/>
          <a:p>
            <a:fld id="{4786ADD9-D38F-47A8-B0C2-B6718AA0F47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" name="Picture 19" descr="CMS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9304" y="228563"/>
            <a:ext cx="795002" cy="80383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Date Placeholder 14"/>
          <p:cNvSpPr txBox="1">
            <a:spLocks/>
          </p:cNvSpPr>
          <p:nvPr/>
        </p:nvSpPr>
        <p:spPr>
          <a:xfrm>
            <a:off x="3870316" y="5650791"/>
            <a:ext cx="716779" cy="273844"/>
          </a:xfrm>
          <a:prstGeom prst="rect">
            <a:avLst/>
          </a:prstGeom>
        </p:spPr>
        <p:txBody>
          <a:bodyPr vert="horz" lIns="68580" tIns="34290" rIns="68580" bIns="34290" rtlCol="0" anchor="t"/>
          <a:lstStyle>
            <a:defPPr>
              <a:defRPr lang="en-US"/>
            </a:defPPr>
            <a:lvl1pPr marL="0" algn="r" defTabSz="914400" rtl="0" eaLnBrk="1" latinLnBrk="0" hangingPunct="1">
              <a:defRPr sz="1200" b="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Y. Kazas</a:t>
            </a:r>
            <a:endParaRPr lang="el-GR" sz="9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51819" y="6172200"/>
            <a:ext cx="8682487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Shape 2"/>
          <p:cNvSpPr txBox="1"/>
          <p:nvPr/>
        </p:nvSpPr>
        <p:spPr>
          <a:xfrm>
            <a:off x="511946" y="1574254"/>
            <a:ext cx="8089443" cy="184744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fontScale="92500" lnSpcReduction="20000"/>
          </a:bodyPr>
          <a:lstStyle/>
          <a:p>
            <a:pPr marL="257175" indent="-257175" algn="just">
              <a:buFont typeface="Wingdings" panose="05000000000000000000" pitchFamily="2" charset="2"/>
              <a:buChar char="Ø"/>
            </a:pPr>
            <a:r>
              <a:rPr lang="en-US" spc="-1" dirty="0">
                <a:solidFill>
                  <a:srgbClr val="234270"/>
                </a:solidFill>
              </a:rPr>
              <a:t>The readout and control of the future front-end modules of the CMS Tracker, will be performed by the DAQ, Trigger and Control (DTC) System.</a:t>
            </a:r>
          </a:p>
          <a:p>
            <a:pPr algn="just"/>
            <a:endParaRPr lang="en-US" spc="-1" dirty="0">
              <a:solidFill>
                <a:srgbClr val="234270"/>
              </a:solidFill>
            </a:endParaRPr>
          </a:p>
          <a:p>
            <a:pPr marL="257175" indent="-257175" algn="just">
              <a:buFont typeface="Wingdings" panose="05000000000000000000" pitchFamily="2" charset="2"/>
              <a:buChar char="Ø"/>
            </a:pPr>
            <a:r>
              <a:rPr lang="en-US" spc="-1" dirty="0">
                <a:solidFill>
                  <a:srgbClr val="234270"/>
                </a:solidFill>
              </a:rPr>
              <a:t>The </a:t>
            </a:r>
            <a:r>
              <a:rPr lang="el-GR" spc="-1" dirty="0">
                <a:solidFill>
                  <a:srgbClr val="234270"/>
                </a:solidFill>
              </a:rPr>
              <a:t>μ</a:t>
            </a:r>
            <a:r>
              <a:rPr lang="en-US" spc="-1" dirty="0">
                <a:solidFill>
                  <a:srgbClr val="234270"/>
                </a:solidFill>
              </a:rPr>
              <a:t>DTC project was established to perform these tasks in the prototyping and production phases</a:t>
            </a:r>
            <a:r>
              <a:rPr lang="el-GR" spc="-1" dirty="0">
                <a:solidFill>
                  <a:srgbClr val="234270"/>
                </a:solidFill>
              </a:rPr>
              <a:t>. </a:t>
            </a:r>
          </a:p>
          <a:p>
            <a:pPr marL="257175" indent="-257175" algn="just">
              <a:buFont typeface="Courier New" panose="02070309020205020404" pitchFamily="49" charset="0"/>
              <a:buChar char="o"/>
            </a:pPr>
            <a:endParaRPr lang="en-US" spc="-1" dirty="0">
              <a:solidFill>
                <a:srgbClr val="234270"/>
              </a:solidFill>
            </a:endParaRPr>
          </a:p>
          <a:p>
            <a:pPr marL="257175" indent="-257175" algn="just">
              <a:buFont typeface="Wingdings" panose="05000000000000000000" pitchFamily="2" charset="2"/>
              <a:buChar char="Ø"/>
            </a:pPr>
            <a:r>
              <a:rPr lang="en-US" spc="-1" dirty="0">
                <a:solidFill>
                  <a:srgbClr val="234270"/>
                </a:solidFill>
              </a:rPr>
              <a:t>Common framework for Outer Tracker (OT) and Inner Tracker (IT) based on FC7 board and IPBus* -  this presentation focuses mostly on Inner Tracker implementation (IT-</a:t>
            </a:r>
            <a:r>
              <a:rPr lang="el-GR" spc="-1" dirty="0">
                <a:solidFill>
                  <a:srgbClr val="234270"/>
                </a:solidFill>
              </a:rPr>
              <a:t>μ</a:t>
            </a:r>
            <a:r>
              <a:rPr lang="en-US" spc="-1" dirty="0">
                <a:solidFill>
                  <a:srgbClr val="234270"/>
                </a:solidFill>
              </a:rPr>
              <a:t>DTC).</a:t>
            </a:r>
          </a:p>
          <a:p>
            <a:pPr marL="257175" indent="-257175" algn="just">
              <a:buFont typeface="Courier New" panose="02070309020205020404" pitchFamily="49" charset="0"/>
              <a:buChar char="o"/>
            </a:pPr>
            <a:endParaRPr lang="en-US" spc="-1" dirty="0">
              <a:solidFill>
                <a:srgbClr val="234270"/>
              </a:solidFill>
            </a:endParaRPr>
          </a:p>
          <a:p>
            <a:pPr algn="just"/>
            <a:endParaRPr lang="en-US" sz="1500" spc="-1" dirty="0">
              <a:solidFill>
                <a:srgbClr val="234270"/>
              </a:solidFill>
            </a:endParaRPr>
          </a:p>
        </p:txBody>
      </p:sp>
      <p:sp>
        <p:nvSpPr>
          <p:cNvPr id="26" name="TextShape 2"/>
          <p:cNvSpPr txBox="1"/>
          <p:nvPr/>
        </p:nvSpPr>
        <p:spPr>
          <a:xfrm>
            <a:off x="286098" y="5381517"/>
            <a:ext cx="6324623" cy="23271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algn="just"/>
            <a:r>
              <a:rPr lang="en-US" sz="1350" b="1" spc="-1" dirty="0">
                <a:solidFill>
                  <a:srgbClr val="234270"/>
                </a:solidFill>
                <a:latin typeface="+mj-lt"/>
              </a:rPr>
              <a:t> </a:t>
            </a:r>
            <a:r>
              <a:rPr lang="en-US" sz="1350" b="1" spc="-1" dirty="0">
                <a:solidFill>
                  <a:srgbClr val="234270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*IPBus:</a:t>
            </a:r>
            <a:r>
              <a:rPr lang="en-US" sz="1350" b="1" spc="-1" dirty="0">
                <a:solidFill>
                  <a:srgbClr val="234270"/>
                </a:solidFill>
                <a:latin typeface="+mj-lt"/>
              </a:rPr>
              <a:t> Ethernet-based communication protocol, developed by CERN.</a:t>
            </a:r>
          </a:p>
          <a:p>
            <a:pPr algn="just"/>
            <a:endParaRPr lang="en-US" sz="1200" b="1" spc="-1" dirty="0">
              <a:solidFill>
                <a:srgbClr val="234270"/>
              </a:solidFill>
              <a:latin typeface="+mj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2F82046-062B-416E-90F8-BF3BB65CC320}"/>
              </a:ext>
            </a:extLst>
          </p:cNvPr>
          <p:cNvGrpSpPr/>
          <p:nvPr/>
        </p:nvGrpSpPr>
        <p:grpSpPr>
          <a:xfrm>
            <a:off x="1517231" y="3437836"/>
            <a:ext cx="6018777" cy="1092641"/>
            <a:chOff x="1145157" y="3545124"/>
            <a:chExt cx="9160893" cy="1908201"/>
          </a:xfrm>
        </p:grpSpPr>
        <p:sp>
          <p:nvSpPr>
            <p:cNvPr id="5" name="Plus 4"/>
            <p:cNvSpPr/>
            <p:nvPr/>
          </p:nvSpPr>
          <p:spPr>
            <a:xfrm>
              <a:off x="3581400" y="3954544"/>
              <a:ext cx="1016479" cy="976553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145157" y="3608021"/>
              <a:ext cx="2284562" cy="1686320"/>
              <a:chOff x="1145157" y="3792388"/>
              <a:chExt cx="2284562" cy="1686320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1145157" y="3800877"/>
                <a:ext cx="2284562" cy="1639019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1426664" y="3792388"/>
                <a:ext cx="1910031" cy="524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b="1" dirty="0">
                    <a:solidFill>
                      <a:srgbClr val="234270"/>
                    </a:solidFill>
                  </a:rPr>
                  <a:t>Software Suite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226390" y="4188696"/>
                <a:ext cx="2059737" cy="1290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solidFill>
                      <a:schemeClr val="accent5"/>
                    </a:solidFill>
                  </a:rPr>
                  <a:t>OT: </a:t>
                </a:r>
                <a:r>
                  <a:rPr lang="en-US" sz="1050" dirty="0">
                    <a:solidFill>
                      <a:schemeClr val="accent5"/>
                    </a:solidFill>
                  </a:rPr>
                  <a:t>INFL + DESY</a:t>
                </a:r>
                <a:br>
                  <a:rPr lang="en-US" sz="1050" dirty="0">
                    <a:solidFill>
                      <a:schemeClr val="accent5"/>
                    </a:solidFill>
                  </a:rPr>
                </a:br>
                <a:r>
                  <a:rPr lang="en-US" sz="1050" b="1" dirty="0">
                    <a:solidFill>
                      <a:schemeClr val="accent5"/>
                    </a:solidFill>
                  </a:rPr>
                  <a:t>IT:  </a:t>
                </a:r>
                <a:r>
                  <a:rPr lang="en-US" sz="1050" dirty="0">
                    <a:solidFill>
                      <a:schemeClr val="accent5"/>
                    </a:solidFill>
                  </a:rPr>
                  <a:t>Milano + CERN + </a:t>
                </a:r>
                <a:r>
                  <a:rPr lang="en-US" sz="1050" dirty="0" err="1">
                    <a:solidFill>
                      <a:schemeClr val="accent5"/>
                    </a:solidFill>
                  </a:rPr>
                  <a:t>Demokritos</a:t>
                </a:r>
                <a:r>
                  <a:rPr lang="en-US" sz="1050" dirty="0">
                    <a:solidFill>
                      <a:schemeClr val="accent5"/>
                    </a:solidFill>
                  </a:rPr>
                  <a:t> </a:t>
                </a:r>
                <a:br>
                  <a:rPr lang="en-US" sz="1050" dirty="0">
                    <a:solidFill>
                      <a:schemeClr val="accent5"/>
                    </a:solidFill>
                  </a:rPr>
                </a:br>
                <a:r>
                  <a:rPr lang="en-US" sz="1050" dirty="0">
                    <a:solidFill>
                      <a:schemeClr val="accent5"/>
                    </a:solidFill>
                  </a:rPr>
                  <a:t>(</a:t>
                </a:r>
                <a:r>
                  <a:rPr lang="en-US" sz="1050" i="1" dirty="0" err="1">
                    <a:solidFill>
                      <a:schemeClr val="accent5"/>
                    </a:solidFill>
                  </a:rPr>
                  <a:t>A.Papadopoulos</a:t>
                </a:r>
                <a:r>
                  <a:rPr lang="en-US" sz="1050" dirty="0">
                    <a:solidFill>
                      <a:schemeClr val="accent5"/>
                    </a:solidFill>
                  </a:rPr>
                  <a:t>)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749560" y="3616510"/>
              <a:ext cx="2284562" cy="1639019"/>
              <a:chOff x="4749560" y="3710262"/>
              <a:chExt cx="2284562" cy="1639019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4749560" y="3710262"/>
                <a:ext cx="2284562" cy="1639019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007810" y="3715382"/>
                <a:ext cx="1910031" cy="524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b="1" dirty="0">
                    <a:solidFill>
                      <a:srgbClr val="234270"/>
                    </a:solidFill>
                  </a:rPr>
                  <a:t>Firmware Suite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830792" y="4138912"/>
                <a:ext cx="2162713" cy="10078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solidFill>
                      <a:schemeClr val="accent5"/>
                    </a:solidFill>
                  </a:rPr>
                  <a:t>OT: </a:t>
                </a:r>
                <a:r>
                  <a:rPr lang="en-US" sz="1050" dirty="0">
                    <a:solidFill>
                      <a:schemeClr val="accent5"/>
                    </a:solidFill>
                  </a:rPr>
                  <a:t>DESY</a:t>
                </a:r>
                <a:br>
                  <a:rPr lang="en-US" sz="1050" dirty="0">
                    <a:solidFill>
                      <a:schemeClr val="accent5"/>
                    </a:solidFill>
                  </a:rPr>
                </a:br>
                <a:r>
                  <a:rPr lang="en-US" sz="1050" b="1" dirty="0">
                    <a:solidFill>
                      <a:schemeClr val="accent5"/>
                    </a:solidFill>
                  </a:rPr>
                  <a:t>IT: </a:t>
                </a:r>
                <a:r>
                  <a:rPr lang="en-US" sz="1050" dirty="0">
                    <a:solidFill>
                      <a:schemeClr val="accent5"/>
                    </a:solidFill>
                  </a:rPr>
                  <a:t> </a:t>
                </a:r>
                <a:r>
                  <a:rPr lang="en-US" sz="1050" dirty="0" err="1">
                    <a:solidFill>
                      <a:schemeClr val="accent5"/>
                    </a:solidFill>
                  </a:rPr>
                  <a:t>Demokritos</a:t>
                </a:r>
                <a:br>
                  <a:rPr lang="en-US" sz="1050" dirty="0">
                    <a:solidFill>
                      <a:schemeClr val="accent5"/>
                    </a:solidFill>
                  </a:rPr>
                </a:br>
                <a:r>
                  <a:rPr lang="en-US" sz="1050" dirty="0">
                    <a:solidFill>
                      <a:schemeClr val="accent5"/>
                    </a:solidFill>
                  </a:rPr>
                  <a:t>      (</a:t>
                </a:r>
                <a:r>
                  <a:rPr lang="en-US" sz="1050" i="1" dirty="0" err="1">
                    <a:solidFill>
                      <a:schemeClr val="accent5"/>
                    </a:solidFill>
                  </a:rPr>
                  <a:t>Y.Kazas</a:t>
                </a:r>
                <a:r>
                  <a:rPr lang="en-US" sz="1050" dirty="0">
                    <a:solidFill>
                      <a:schemeClr val="accent5"/>
                    </a:solidFill>
                  </a:rPr>
                  <a:t>)</a:t>
                </a:r>
              </a:p>
            </p:txBody>
          </p:sp>
        </p:grpSp>
        <p:sp>
          <p:nvSpPr>
            <p:cNvPr id="24" name="Plus 23"/>
            <p:cNvSpPr/>
            <p:nvPr/>
          </p:nvSpPr>
          <p:spPr>
            <a:xfrm>
              <a:off x="7115354" y="3921974"/>
              <a:ext cx="1016479" cy="976553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3871" y="3937468"/>
              <a:ext cx="1642179" cy="1515857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8706471" y="3545124"/>
              <a:ext cx="1442187" cy="524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dirty="0"/>
                <a:t>Hardware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106655" y="4117387"/>
            <a:ext cx="1936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FC7 Board, </a:t>
            </a:r>
            <a:br>
              <a:rPr lang="en-US" sz="1200" dirty="0">
                <a:solidFill>
                  <a:schemeClr val="accent5"/>
                </a:solidFill>
              </a:rPr>
            </a:br>
            <a:r>
              <a:rPr lang="en-US" sz="1200" dirty="0">
                <a:solidFill>
                  <a:schemeClr val="accent5"/>
                </a:solidFill>
              </a:rPr>
              <a:t>Developed by CERN</a:t>
            </a:r>
          </a:p>
        </p:txBody>
      </p:sp>
      <p:sp>
        <p:nvSpPr>
          <p:cNvPr id="27" name="TextShape 2">
            <a:extLst>
              <a:ext uri="{FF2B5EF4-FFF2-40B4-BE49-F238E27FC236}">
                <a16:creationId xmlns:a16="http://schemas.microsoft.com/office/drawing/2014/main" id="{42CBE209-F2A2-4A24-AA59-B0565FAFFAEA}"/>
              </a:ext>
            </a:extLst>
          </p:cNvPr>
          <p:cNvSpPr txBox="1"/>
          <p:nvPr/>
        </p:nvSpPr>
        <p:spPr>
          <a:xfrm>
            <a:off x="511946" y="4710028"/>
            <a:ext cx="8089443" cy="5978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257175" indent="-257175" algn="just">
              <a:buFont typeface="Wingdings" panose="05000000000000000000" pitchFamily="2" charset="2"/>
              <a:buChar char="v"/>
            </a:pPr>
            <a:r>
              <a:rPr lang="en-US" sz="1650" b="1" spc="-1" dirty="0" err="1">
                <a:solidFill>
                  <a:srgbClr val="00B0F0"/>
                </a:solidFill>
              </a:rPr>
              <a:t>Demokritos</a:t>
            </a:r>
            <a:r>
              <a:rPr lang="en-US" sz="1650" b="1" spc="-1" dirty="0">
                <a:solidFill>
                  <a:srgbClr val="00B0F0"/>
                </a:solidFill>
              </a:rPr>
              <a:t> has undertaken the responsibility to develop and maintain the DAQ for the Inner Tracker System Tests </a:t>
            </a:r>
          </a:p>
        </p:txBody>
      </p:sp>
    </p:spTree>
    <p:extLst>
      <p:ext uri="{BB962C8B-B14F-4D97-AF65-F5344CB8AC3E}">
        <p14:creationId xmlns:p14="http://schemas.microsoft.com/office/powerpoint/2010/main" val="4033125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774931" y="460782"/>
            <a:ext cx="7304417" cy="353023"/>
          </a:xfrm>
        </p:spPr>
        <p:txBody>
          <a:bodyPr>
            <a:normAutofit/>
          </a:bodyPr>
          <a:lstStyle/>
          <a:p>
            <a:pPr algn="ctr"/>
            <a:r>
              <a:rPr lang="en-US" sz="1950" b="1" dirty="0">
                <a:solidFill>
                  <a:schemeClr val="tx1"/>
                </a:solidFill>
                <a:latin typeface="Century" panose="02040604050505020304" pitchFamily="18" charset="0"/>
              </a:rPr>
              <a:t>CROC_v1 Characterization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655223"/>
            <a:ext cx="147954" cy="184666"/>
          </a:xfrm>
        </p:spPr>
        <p:txBody>
          <a:bodyPr/>
          <a:lstStyle/>
          <a:p>
            <a:fld id="{4786ADD9-D38F-47A8-B0C2-B6718AA0F47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" name="Picture 19" descr="CMS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5800" y="186462"/>
            <a:ext cx="752161" cy="76051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Date Placeholder 14"/>
          <p:cNvSpPr txBox="1">
            <a:spLocks/>
          </p:cNvSpPr>
          <p:nvPr/>
        </p:nvSpPr>
        <p:spPr>
          <a:xfrm>
            <a:off x="3870316" y="5650791"/>
            <a:ext cx="2073284" cy="97839"/>
          </a:xfrm>
          <a:prstGeom prst="rect">
            <a:avLst/>
          </a:prstGeom>
        </p:spPr>
        <p:txBody>
          <a:bodyPr vert="horz" lIns="68580" tIns="34290" rIns="68580" bIns="34290" rtlCol="0" anchor="t"/>
          <a:lstStyle>
            <a:defPPr>
              <a:defRPr lang="en-US"/>
            </a:defPPr>
            <a:lvl1pPr marL="0" algn="r" defTabSz="914400" rtl="0" eaLnBrk="1" latinLnBrk="0" hangingPunct="1">
              <a:defRPr sz="1200" b="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Y. </a:t>
            </a:r>
            <a:r>
              <a:rPr lang="en-US" sz="900" dirty="0" err="1"/>
              <a:t>Kazas</a:t>
            </a:r>
            <a:r>
              <a:rPr lang="en-US" sz="900" dirty="0"/>
              <a:t>, A. Papadopoulos</a:t>
            </a:r>
            <a:endParaRPr lang="el-GR" sz="9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45852" y="5624513"/>
            <a:ext cx="8682487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Shape 2"/>
          <p:cNvSpPr txBox="1"/>
          <p:nvPr/>
        </p:nvSpPr>
        <p:spPr>
          <a:xfrm>
            <a:off x="514350" y="1574254"/>
            <a:ext cx="8001000" cy="73252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algn="just"/>
            <a:r>
              <a:rPr lang="en-US" b="1" spc="-1" dirty="0">
                <a:solidFill>
                  <a:srgbClr val="234270"/>
                </a:solidFill>
              </a:rPr>
              <a:t>For the new version of the CMS readout chip, </a:t>
            </a:r>
            <a:r>
              <a:rPr lang="en-US" b="1" spc="-1" dirty="0" err="1">
                <a:solidFill>
                  <a:srgbClr val="234270"/>
                </a:solidFill>
              </a:rPr>
              <a:t>Demokritos</a:t>
            </a:r>
            <a:r>
              <a:rPr lang="en-US" b="1" spc="-1" dirty="0">
                <a:solidFill>
                  <a:srgbClr val="234270"/>
                </a:solidFill>
              </a:rPr>
              <a:t> is leading the team for the characterization of the ASIC.</a:t>
            </a:r>
            <a:endParaRPr lang="en-US" spc="-1" dirty="0">
              <a:solidFill>
                <a:srgbClr val="234270"/>
              </a:solidFill>
            </a:endParaRPr>
          </a:p>
        </p:txBody>
      </p:sp>
      <p:sp>
        <p:nvSpPr>
          <p:cNvPr id="31" name="Date Placeholder 14"/>
          <p:cNvSpPr>
            <a:spLocks noGrp="1"/>
          </p:cNvSpPr>
          <p:nvPr>
            <p:ph type="dt" sz="half" idx="10"/>
          </p:nvPr>
        </p:nvSpPr>
        <p:spPr>
          <a:xfrm>
            <a:off x="628650" y="5624513"/>
            <a:ext cx="2057400" cy="553998"/>
          </a:xfrm>
        </p:spPr>
        <p:txBody>
          <a:bodyPr/>
          <a:lstStyle/>
          <a:p>
            <a:r>
              <a:rPr lang="en-US" dirty="0"/>
              <a:t>INPP Annual Meeting, 04-Feb-2022</a:t>
            </a:r>
            <a:endParaRPr lang="el-G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AD46B5-288B-48B1-8BB1-DFD5522B76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312" y="2434352"/>
            <a:ext cx="4339236" cy="2849394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23DA300-7EBB-4C9A-B8AC-66688CDFCA53}"/>
              </a:ext>
            </a:extLst>
          </p:cNvPr>
          <p:cNvSpPr/>
          <p:nvPr/>
        </p:nvSpPr>
        <p:spPr>
          <a:xfrm>
            <a:off x="767014" y="2434352"/>
            <a:ext cx="3889208" cy="900890"/>
          </a:xfrm>
          <a:prstGeom prst="roundRect">
            <a:avLst/>
          </a:prstGeom>
          <a:noFill/>
          <a:ln w="444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94D6C53E-32CF-4D58-8994-6206F50EF191}"/>
              </a:ext>
            </a:extLst>
          </p:cNvPr>
          <p:cNvSpPr/>
          <p:nvPr/>
        </p:nvSpPr>
        <p:spPr>
          <a:xfrm>
            <a:off x="741446" y="3408603"/>
            <a:ext cx="3889208" cy="471544"/>
          </a:xfrm>
          <a:prstGeom prst="roundRect">
            <a:avLst/>
          </a:prstGeom>
          <a:noFill/>
          <a:ln w="444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31374E13-CC35-4500-8D4E-CBA8E3B44ECD}"/>
              </a:ext>
            </a:extLst>
          </p:cNvPr>
          <p:cNvSpPr/>
          <p:nvPr/>
        </p:nvSpPr>
        <p:spPr>
          <a:xfrm>
            <a:off x="741446" y="3962563"/>
            <a:ext cx="3889208" cy="401141"/>
          </a:xfrm>
          <a:prstGeom prst="roundRect">
            <a:avLst/>
          </a:prstGeom>
          <a:noFill/>
          <a:ln w="444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828FD7E-CFD5-47C0-8E25-8FD7A41E8787}"/>
              </a:ext>
            </a:extLst>
          </p:cNvPr>
          <p:cNvSpPr/>
          <p:nvPr/>
        </p:nvSpPr>
        <p:spPr>
          <a:xfrm>
            <a:off x="767014" y="4682036"/>
            <a:ext cx="3889208" cy="401141"/>
          </a:xfrm>
          <a:prstGeom prst="roundRect">
            <a:avLst/>
          </a:prstGeom>
          <a:noFill/>
          <a:ln w="444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ECD19EA-95FD-4E3D-9B55-4ACE3ED520CC}"/>
              </a:ext>
            </a:extLst>
          </p:cNvPr>
          <p:cNvCxnSpPr>
            <a:cxnSpLocks/>
          </p:cNvCxnSpPr>
          <p:nvPr/>
        </p:nvCxnSpPr>
        <p:spPr>
          <a:xfrm flipV="1">
            <a:off x="4769548" y="2370566"/>
            <a:ext cx="815582" cy="381659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Shape 2">
            <a:extLst>
              <a:ext uri="{FF2B5EF4-FFF2-40B4-BE49-F238E27FC236}">
                <a16:creationId xmlns:a16="http://schemas.microsoft.com/office/drawing/2014/main" id="{325AE852-D6C5-4253-B4E9-388105435D1C}"/>
              </a:ext>
            </a:extLst>
          </p:cNvPr>
          <p:cNvSpPr txBox="1"/>
          <p:nvPr/>
        </p:nvSpPr>
        <p:spPr>
          <a:xfrm>
            <a:off x="5724024" y="2004303"/>
            <a:ext cx="2652963" cy="83710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algn="ctr"/>
            <a:r>
              <a:rPr lang="en-US" sz="1500" b="1" spc="-1" dirty="0">
                <a:solidFill>
                  <a:srgbClr val="234270"/>
                </a:solidFill>
              </a:rPr>
              <a:t>Pixel Matrix &amp; Analog Front End</a:t>
            </a:r>
            <a:r>
              <a:rPr lang="en-US" sz="1500" spc="-1" dirty="0">
                <a:solidFill>
                  <a:srgbClr val="234270"/>
                </a:solidFill>
              </a:rPr>
              <a:t>:</a:t>
            </a:r>
          </a:p>
          <a:p>
            <a:pPr algn="ctr"/>
            <a:r>
              <a:rPr lang="en-US" sz="1500" spc="-1" dirty="0">
                <a:solidFill>
                  <a:srgbClr val="234270"/>
                </a:solidFill>
              </a:rPr>
              <a:t>CERN + </a:t>
            </a:r>
            <a:r>
              <a:rPr lang="en-US" sz="1500" spc="-1" dirty="0" err="1">
                <a:solidFill>
                  <a:srgbClr val="234270"/>
                </a:solidFill>
              </a:rPr>
              <a:t>Demokritos</a:t>
            </a:r>
            <a:r>
              <a:rPr lang="en-US" sz="1500" spc="-1" dirty="0">
                <a:solidFill>
                  <a:srgbClr val="234270"/>
                </a:solidFill>
              </a:rPr>
              <a:t> </a:t>
            </a:r>
          </a:p>
          <a:p>
            <a:pPr algn="ctr"/>
            <a:r>
              <a:rPr lang="en-US" sz="1500" spc="-1" dirty="0">
                <a:solidFill>
                  <a:srgbClr val="234270"/>
                </a:solidFill>
              </a:rPr>
              <a:t>(A. Papadopoulos)</a:t>
            </a:r>
            <a:endParaRPr lang="en-US" sz="1200" spc="-1" dirty="0">
              <a:solidFill>
                <a:srgbClr val="234270"/>
              </a:solidFill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293AB47-3AA0-461B-BA9D-7775140065A5}"/>
              </a:ext>
            </a:extLst>
          </p:cNvPr>
          <p:cNvSpPr/>
          <p:nvPr/>
        </p:nvSpPr>
        <p:spPr>
          <a:xfrm>
            <a:off x="5724024" y="1940518"/>
            <a:ext cx="2698082" cy="81170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Shape 2">
            <a:extLst>
              <a:ext uri="{FF2B5EF4-FFF2-40B4-BE49-F238E27FC236}">
                <a16:creationId xmlns:a16="http://schemas.microsoft.com/office/drawing/2014/main" id="{E2E55908-B65B-4FD0-80A4-B49670E2A215}"/>
              </a:ext>
            </a:extLst>
          </p:cNvPr>
          <p:cNvSpPr txBox="1"/>
          <p:nvPr/>
        </p:nvSpPr>
        <p:spPr>
          <a:xfrm>
            <a:off x="5724024" y="2874174"/>
            <a:ext cx="2652963" cy="52775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algn="ctr"/>
            <a:r>
              <a:rPr lang="en-US" sz="1500" b="1" spc="-1" dirty="0">
                <a:solidFill>
                  <a:srgbClr val="234270"/>
                </a:solidFill>
              </a:rPr>
              <a:t>Analog Chip Bottom</a:t>
            </a:r>
            <a:r>
              <a:rPr lang="en-US" sz="1500" spc="-1" dirty="0">
                <a:solidFill>
                  <a:srgbClr val="234270"/>
                </a:solidFill>
              </a:rPr>
              <a:t>:</a:t>
            </a:r>
          </a:p>
          <a:p>
            <a:pPr algn="ctr"/>
            <a:r>
              <a:rPr lang="en-US" sz="1500" spc="-1" dirty="0">
                <a:solidFill>
                  <a:srgbClr val="234270"/>
                </a:solidFill>
              </a:rPr>
              <a:t>University of Zurich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BE3C145-30AA-43FF-894D-9CEB5C434442}"/>
              </a:ext>
            </a:extLst>
          </p:cNvPr>
          <p:cNvSpPr/>
          <p:nvPr/>
        </p:nvSpPr>
        <p:spPr>
          <a:xfrm>
            <a:off x="5724024" y="2837461"/>
            <a:ext cx="2698082" cy="571142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B720125-9978-4E40-8C17-A9D10A8E7337}"/>
              </a:ext>
            </a:extLst>
          </p:cNvPr>
          <p:cNvCxnSpPr>
            <a:cxnSpLocks/>
          </p:cNvCxnSpPr>
          <p:nvPr/>
        </p:nvCxnSpPr>
        <p:spPr>
          <a:xfrm flipV="1">
            <a:off x="4716379" y="3133541"/>
            <a:ext cx="868751" cy="392505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Shape 2">
            <a:extLst>
              <a:ext uri="{FF2B5EF4-FFF2-40B4-BE49-F238E27FC236}">
                <a16:creationId xmlns:a16="http://schemas.microsoft.com/office/drawing/2014/main" id="{280D58B8-4AD8-472C-B91F-4276B88988C6}"/>
              </a:ext>
            </a:extLst>
          </p:cNvPr>
          <p:cNvSpPr txBox="1"/>
          <p:nvPr/>
        </p:nvSpPr>
        <p:spPr>
          <a:xfrm>
            <a:off x="5724024" y="3530257"/>
            <a:ext cx="2652963" cy="53061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algn="ctr"/>
            <a:r>
              <a:rPr lang="en-US" sz="1500" b="1" spc="-1" dirty="0">
                <a:solidFill>
                  <a:srgbClr val="234270"/>
                </a:solidFill>
              </a:rPr>
              <a:t>Digital Chip Bottom</a:t>
            </a:r>
            <a:r>
              <a:rPr lang="en-US" sz="1500" spc="-1" dirty="0">
                <a:solidFill>
                  <a:srgbClr val="234270"/>
                </a:solidFill>
              </a:rPr>
              <a:t>:</a:t>
            </a:r>
          </a:p>
          <a:p>
            <a:pPr algn="ctr"/>
            <a:r>
              <a:rPr lang="en-US" sz="1500" spc="-1" dirty="0" err="1">
                <a:solidFill>
                  <a:srgbClr val="234270"/>
                </a:solidFill>
              </a:rPr>
              <a:t>Demokritos</a:t>
            </a:r>
            <a:r>
              <a:rPr lang="en-US" sz="1500" spc="-1" dirty="0">
                <a:solidFill>
                  <a:srgbClr val="234270"/>
                </a:solidFill>
              </a:rPr>
              <a:t> (Y. Kazas)</a:t>
            </a:r>
            <a:endParaRPr lang="en-US" sz="1200" spc="-1" dirty="0">
              <a:solidFill>
                <a:srgbClr val="234270"/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8CF1200-0925-4799-82C9-E8A12A5774FA}"/>
              </a:ext>
            </a:extLst>
          </p:cNvPr>
          <p:cNvSpPr/>
          <p:nvPr/>
        </p:nvSpPr>
        <p:spPr>
          <a:xfrm>
            <a:off x="5724024" y="3466472"/>
            <a:ext cx="2698082" cy="601071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1F8B1FB-44B6-4D1B-99C7-5F9618BF2E22}"/>
              </a:ext>
            </a:extLst>
          </p:cNvPr>
          <p:cNvCxnSpPr>
            <a:cxnSpLocks/>
          </p:cNvCxnSpPr>
          <p:nvPr/>
        </p:nvCxnSpPr>
        <p:spPr>
          <a:xfrm flipV="1">
            <a:off x="4716379" y="3792182"/>
            <a:ext cx="868751" cy="311433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315FF37-4B75-4391-AD08-EB73F09487DF}"/>
              </a:ext>
            </a:extLst>
          </p:cNvPr>
          <p:cNvCxnSpPr>
            <a:cxnSpLocks/>
          </p:cNvCxnSpPr>
          <p:nvPr/>
        </p:nvCxnSpPr>
        <p:spPr>
          <a:xfrm flipV="1">
            <a:off x="4761895" y="4444381"/>
            <a:ext cx="823235" cy="40631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Shape 2">
            <a:extLst>
              <a:ext uri="{FF2B5EF4-FFF2-40B4-BE49-F238E27FC236}">
                <a16:creationId xmlns:a16="http://schemas.microsoft.com/office/drawing/2014/main" id="{1D879E19-5DD9-47FB-B7D5-E13575346D8D}"/>
              </a:ext>
            </a:extLst>
          </p:cNvPr>
          <p:cNvSpPr txBox="1"/>
          <p:nvPr/>
        </p:nvSpPr>
        <p:spPr>
          <a:xfrm>
            <a:off x="5724024" y="4189194"/>
            <a:ext cx="2652963" cy="52775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algn="ctr"/>
            <a:r>
              <a:rPr lang="en-US" sz="1500" b="1" spc="-1" dirty="0">
                <a:solidFill>
                  <a:srgbClr val="234270"/>
                </a:solidFill>
              </a:rPr>
              <a:t>Power Supply Circuits</a:t>
            </a:r>
            <a:r>
              <a:rPr lang="en-US" sz="1500" spc="-1" dirty="0">
                <a:solidFill>
                  <a:srgbClr val="234270"/>
                </a:solidFill>
              </a:rPr>
              <a:t>:</a:t>
            </a:r>
          </a:p>
          <a:p>
            <a:pPr algn="ctr"/>
            <a:r>
              <a:rPr lang="en-US" sz="1500" spc="-1" dirty="0" err="1">
                <a:solidFill>
                  <a:srgbClr val="234270"/>
                </a:solidFill>
              </a:rPr>
              <a:t>Universita</a:t>
            </a:r>
            <a:r>
              <a:rPr lang="en-US" sz="1500" spc="-1" dirty="0">
                <a:solidFill>
                  <a:srgbClr val="234270"/>
                </a:solidFill>
              </a:rPr>
              <a:t> e INFN, Firenze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790C45E6-D802-40A4-B448-5B3BAEAAF4B3}"/>
              </a:ext>
            </a:extLst>
          </p:cNvPr>
          <p:cNvSpPr/>
          <p:nvPr/>
        </p:nvSpPr>
        <p:spPr>
          <a:xfrm>
            <a:off x="5724024" y="4152481"/>
            <a:ext cx="2698082" cy="571142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Shape 2">
            <a:extLst>
              <a:ext uri="{FF2B5EF4-FFF2-40B4-BE49-F238E27FC236}">
                <a16:creationId xmlns:a16="http://schemas.microsoft.com/office/drawing/2014/main" id="{AFF5B641-DF4A-4BB0-BDCE-04A753E75C75}"/>
              </a:ext>
            </a:extLst>
          </p:cNvPr>
          <p:cNvSpPr txBox="1"/>
          <p:nvPr/>
        </p:nvSpPr>
        <p:spPr>
          <a:xfrm>
            <a:off x="5724024" y="4953484"/>
            <a:ext cx="2652963" cy="53061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algn="ctr"/>
            <a:r>
              <a:rPr lang="en-US" sz="1500" b="1" spc="-1" dirty="0">
                <a:solidFill>
                  <a:srgbClr val="234270"/>
                </a:solidFill>
              </a:rPr>
              <a:t>Coordinating the team</a:t>
            </a:r>
            <a:r>
              <a:rPr lang="en-US" sz="1500" spc="-1" dirty="0">
                <a:solidFill>
                  <a:srgbClr val="234270"/>
                </a:solidFill>
              </a:rPr>
              <a:t>:</a:t>
            </a:r>
          </a:p>
          <a:p>
            <a:pPr algn="ctr"/>
            <a:r>
              <a:rPr lang="en-US" sz="1500" spc="-1" dirty="0" err="1">
                <a:solidFill>
                  <a:srgbClr val="234270"/>
                </a:solidFill>
              </a:rPr>
              <a:t>Demokritos</a:t>
            </a:r>
            <a:r>
              <a:rPr lang="en-US" sz="1500" spc="-1" dirty="0">
                <a:solidFill>
                  <a:srgbClr val="234270"/>
                </a:solidFill>
              </a:rPr>
              <a:t> (Y. Kazas)</a:t>
            </a:r>
            <a:endParaRPr lang="en-US" sz="1200" spc="-1" dirty="0">
              <a:solidFill>
                <a:srgbClr val="2342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426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857251"/>
            <a:ext cx="9144001" cy="548640"/>
          </a:xfrm>
          <a:prstGeom prst="rect">
            <a:avLst/>
          </a:prstGeom>
          <a:solidFill>
            <a:srgbClr val="2342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919792" y="957114"/>
            <a:ext cx="7304417" cy="353023"/>
          </a:xfrm>
        </p:spPr>
        <p:txBody>
          <a:bodyPr>
            <a:normAutofit/>
          </a:bodyPr>
          <a:lstStyle/>
          <a:p>
            <a:pPr algn="ctr"/>
            <a:r>
              <a:rPr lang="en-US" sz="1950" b="1" dirty="0">
                <a:solidFill>
                  <a:schemeClr val="bg1"/>
                </a:solidFill>
                <a:latin typeface="Century" panose="02040604050505020304" pitchFamily="18" charset="0"/>
              </a:rPr>
              <a:t>Summary and Outlook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655223"/>
            <a:ext cx="147954" cy="184666"/>
          </a:xfrm>
        </p:spPr>
        <p:txBody>
          <a:bodyPr/>
          <a:lstStyle/>
          <a:p>
            <a:fld id="{4786ADD9-D38F-47A8-B0C2-B6718AA0F47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0" name="Picture 19" descr="CMS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1390" y="857250"/>
            <a:ext cx="542611" cy="54864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Content Placeholder 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57250"/>
            <a:ext cx="511946" cy="548640"/>
          </a:xfrm>
          <a:prstGeom prst="rect">
            <a:avLst/>
          </a:prstGeom>
        </p:spPr>
      </p:pic>
      <p:sp>
        <p:nvSpPr>
          <p:cNvPr id="19" name="Date Placeholder 14"/>
          <p:cNvSpPr txBox="1">
            <a:spLocks/>
          </p:cNvSpPr>
          <p:nvPr/>
        </p:nvSpPr>
        <p:spPr>
          <a:xfrm>
            <a:off x="3870316" y="5650791"/>
            <a:ext cx="1997084" cy="216609"/>
          </a:xfrm>
          <a:prstGeom prst="rect">
            <a:avLst/>
          </a:prstGeom>
        </p:spPr>
        <p:txBody>
          <a:bodyPr vert="horz" lIns="68580" tIns="34290" rIns="68580" bIns="34290" rtlCol="0" anchor="t"/>
          <a:lstStyle>
            <a:defPPr>
              <a:defRPr lang="en-US"/>
            </a:defPPr>
            <a:lvl1pPr marL="0" algn="r" defTabSz="914400" rtl="0" eaLnBrk="1" latinLnBrk="0" hangingPunct="1">
              <a:defRPr sz="1200" b="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Y. </a:t>
            </a:r>
            <a:r>
              <a:rPr lang="en-US" sz="900" dirty="0" err="1"/>
              <a:t>Kazas</a:t>
            </a:r>
            <a:r>
              <a:rPr lang="en-US" sz="900" dirty="0"/>
              <a:t>, </a:t>
            </a:r>
            <a:r>
              <a:rPr lang="en-US" sz="900" dirty="0" err="1"/>
              <a:t>A.Papadopoulois</a:t>
            </a:r>
            <a:endParaRPr lang="el-GR" sz="9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45852" y="5624513"/>
            <a:ext cx="8682487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79EA53F-246B-428E-BE42-7A1C8AA2C0AD}"/>
              </a:ext>
            </a:extLst>
          </p:cNvPr>
          <p:cNvSpPr txBox="1"/>
          <p:nvPr/>
        </p:nvSpPr>
        <p:spPr>
          <a:xfrm>
            <a:off x="511946" y="2009249"/>
            <a:ext cx="8003404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buFont typeface="Wingdings" panose="05000000000000000000" pitchFamily="2" charset="2"/>
              <a:buChar char="§"/>
            </a:pPr>
            <a:r>
              <a:rPr lang="en-US" sz="1650" b="1" dirty="0">
                <a:solidFill>
                  <a:srgbClr val="234270"/>
                </a:solidFill>
              </a:rPr>
              <a:t>Development of the DAQ for the prototyping and production stages</a:t>
            </a:r>
          </a:p>
          <a:p>
            <a:pPr marL="600075" lvl="1" indent="-257175" algn="just">
              <a:buFont typeface="Courier New" panose="02070309020205020404" pitchFamily="49" charset="0"/>
              <a:buChar char="o"/>
            </a:pPr>
            <a:r>
              <a:rPr lang="en-US" sz="1650" dirty="0">
                <a:solidFill>
                  <a:srgbClr val="234270"/>
                </a:solidFill>
              </a:rPr>
              <a:t>Hardware validation  and extensive tool-set for signal integrity studies → X-talk studies, </a:t>
            </a:r>
            <a:r>
              <a:rPr lang="en-US" sz="1650" dirty="0" err="1">
                <a:solidFill>
                  <a:srgbClr val="234270"/>
                </a:solidFill>
              </a:rPr>
              <a:t>elink</a:t>
            </a:r>
            <a:r>
              <a:rPr lang="en-US" sz="1650" dirty="0">
                <a:solidFill>
                  <a:srgbClr val="234270"/>
                </a:solidFill>
              </a:rPr>
              <a:t> characterization, BER tests, eye scans </a:t>
            </a:r>
          </a:p>
          <a:p>
            <a:pPr marL="600075" lvl="1" indent="-257175" algn="just">
              <a:buFont typeface="Courier New" panose="02070309020205020404" pitchFamily="49" charset="0"/>
              <a:buChar char="o"/>
            </a:pPr>
            <a:r>
              <a:rPr lang="en-US" sz="1650" dirty="0">
                <a:solidFill>
                  <a:srgbClr val="234270"/>
                </a:solidFill>
              </a:rPr>
              <a:t>Beam Tests and Irradiation Campaigns</a:t>
            </a:r>
          </a:p>
          <a:p>
            <a:pPr marL="600075" lvl="1" indent="-257175" algn="just">
              <a:buFont typeface="Courier New" panose="02070309020205020404" pitchFamily="49" charset="0"/>
              <a:buChar char="o"/>
            </a:pPr>
            <a:r>
              <a:rPr lang="en-US" sz="1650" dirty="0">
                <a:solidFill>
                  <a:srgbClr val="234270"/>
                </a:solidFill>
              </a:rPr>
              <a:t>Wafer Probing for production testing of ASIC</a:t>
            </a:r>
          </a:p>
          <a:p>
            <a:pPr marL="600075" lvl="1" indent="-257175" algn="just">
              <a:buFont typeface="Courier New" panose="02070309020205020404" pitchFamily="49" charset="0"/>
              <a:buChar char="o"/>
            </a:pPr>
            <a:r>
              <a:rPr lang="en-US" sz="1650" dirty="0">
                <a:solidFill>
                  <a:srgbClr val="234270"/>
                </a:solidFill>
              </a:rPr>
              <a:t>Available framework for co-simulation of DAQ + RTL of past and future chips</a:t>
            </a:r>
            <a:endParaRPr lang="en-US" sz="1650" dirty="0">
              <a:solidFill>
                <a:srgbClr val="234270"/>
              </a:solidFill>
              <a:latin typeface="+mj-lt"/>
            </a:endParaRPr>
          </a:p>
          <a:p>
            <a:pPr marL="257175" indent="-257175" algn="just">
              <a:buFont typeface="Wingdings" panose="05000000000000000000" pitchFamily="2" charset="2"/>
              <a:buChar char="§"/>
            </a:pPr>
            <a:r>
              <a:rPr lang="en-US" sz="1650" b="1" dirty="0">
                <a:solidFill>
                  <a:srgbClr val="234270"/>
                </a:solidFill>
              </a:rPr>
              <a:t>Leading the team for the characterization of CROC</a:t>
            </a:r>
          </a:p>
          <a:p>
            <a:pPr marL="600075" lvl="1" indent="-257175" algn="just">
              <a:buFont typeface="Courier New" panose="02070309020205020404" pitchFamily="49" charset="0"/>
              <a:buChar char="o"/>
            </a:pPr>
            <a:r>
              <a:rPr lang="en-US" sz="1650" dirty="0">
                <a:solidFill>
                  <a:srgbClr val="234270"/>
                </a:solidFill>
              </a:rPr>
              <a:t>Coordinating groups from CERN, INFN and University of Zurich</a:t>
            </a:r>
          </a:p>
          <a:p>
            <a:pPr marL="600075" lvl="1" indent="-257175" algn="just">
              <a:buFont typeface="Courier New" panose="02070309020205020404" pitchFamily="49" charset="0"/>
              <a:buChar char="o"/>
            </a:pPr>
            <a:endParaRPr lang="en-US" sz="1650" dirty="0">
              <a:solidFill>
                <a:srgbClr val="234270"/>
              </a:solidFill>
            </a:endParaRPr>
          </a:p>
          <a:p>
            <a:pPr marL="257175" indent="-257175" algn="just">
              <a:buFont typeface="Wingdings" panose="05000000000000000000" pitchFamily="2" charset="2"/>
              <a:buChar char="§"/>
            </a:pPr>
            <a:r>
              <a:rPr lang="en-US" sz="1650" b="1" dirty="0">
                <a:solidFill>
                  <a:srgbClr val="234270"/>
                </a:solidFill>
              </a:rPr>
              <a:t>Next Steps</a:t>
            </a:r>
          </a:p>
          <a:p>
            <a:pPr marL="600075" lvl="1" indent="-257175" algn="just">
              <a:buFont typeface="Courier New" panose="02070309020205020404" pitchFamily="49" charset="0"/>
              <a:buChar char="o"/>
            </a:pPr>
            <a:r>
              <a:rPr lang="en-US" sz="1650" dirty="0">
                <a:solidFill>
                  <a:srgbClr val="234270"/>
                </a:solidFill>
              </a:rPr>
              <a:t>Actively maintain and upgrade the DAQ system</a:t>
            </a:r>
          </a:p>
          <a:p>
            <a:pPr marL="600075" lvl="1" indent="-257175" algn="just">
              <a:buFont typeface="Courier New" panose="02070309020205020404" pitchFamily="49" charset="0"/>
              <a:buChar char="o"/>
            </a:pPr>
            <a:r>
              <a:rPr lang="en-US" sz="1650" dirty="0">
                <a:solidFill>
                  <a:srgbClr val="234270"/>
                </a:solidFill>
              </a:rPr>
              <a:t>Conclude with ASIC characterization</a:t>
            </a:r>
            <a:r>
              <a:rPr lang="el-GR" sz="1650" dirty="0">
                <a:solidFill>
                  <a:srgbClr val="234270"/>
                </a:solidFill>
              </a:rPr>
              <a:t> </a:t>
            </a:r>
            <a:r>
              <a:rPr lang="en-US" sz="1650" dirty="0">
                <a:solidFill>
                  <a:srgbClr val="234270"/>
                </a:solidFill>
              </a:rPr>
              <a:t>campaign by Q3 of 2022</a:t>
            </a:r>
          </a:p>
          <a:p>
            <a:pPr marL="600075" lvl="1" indent="-257175" algn="just">
              <a:buFont typeface="Courier New" panose="02070309020205020404" pitchFamily="49" charset="0"/>
              <a:buChar char="o"/>
            </a:pPr>
            <a:r>
              <a:rPr lang="en-US" sz="1650" dirty="0">
                <a:solidFill>
                  <a:srgbClr val="234270"/>
                </a:solidFill>
              </a:rPr>
              <a:t>Prepare for next (final) version of CROC and production tests</a:t>
            </a:r>
          </a:p>
          <a:p>
            <a:pPr marL="600075" lvl="1" indent="-257175" algn="just">
              <a:buFont typeface="Courier New" panose="02070309020205020404" pitchFamily="49" charset="0"/>
              <a:buChar char="o"/>
            </a:pPr>
            <a:endParaRPr lang="en-US" sz="1650" dirty="0">
              <a:solidFill>
                <a:srgbClr val="23427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98351A-9C93-4254-9D6B-310862BBEF9D}"/>
              </a:ext>
            </a:extLst>
          </p:cNvPr>
          <p:cNvSpPr txBox="1"/>
          <p:nvPr/>
        </p:nvSpPr>
        <p:spPr>
          <a:xfrm>
            <a:off x="511946" y="1432168"/>
            <a:ext cx="808944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50" b="1" dirty="0" err="1">
                <a:solidFill>
                  <a:srgbClr val="234270"/>
                </a:solidFill>
              </a:rPr>
              <a:t>Demokritos</a:t>
            </a:r>
            <a:r>
              <a:rPr lang="en-US" sz="1650" b="1" dirty="0">
                <a:solidFill>
                  <a:srgbClr val="234270"/>
                </a:solidFill>
              </a:rPr>
              <a:t> has undertaken significant responsibilities related to the CMS Phase-2 Upgrade of the Inner Tracker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7F703EFD-C725-4DED-885D-0950EE874C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5624513"/>
            <a:ext cx="2057400" cy="553998"/>
          </a:xfrm>
        </p:spPr>
        <p:txBody>
          <a:bodyPr/>
          <a:lstStyle/>
          <a:p>
            <a:r>
              <a:rPr lang="en-US" dirty="0"/>
              <a:t>INPP Annual Meeting, 04-Feb-2022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29817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B4EF9193-0CD1-EB45-897B-4183D6FC780D}"/>
              </a:ext>
            </a:extLst>
          </p:cNvPr>
          <p:cNvSpPr/>
          <p:nvPr/>
        </p:nvSpPr>
        <p:spPr>
          <a:xfrm>
            <a:off x="8074478" y="228600"/>
            <a:ext cx="836929" cy="8204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0E6882-8F57-E641-B659-295196A158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09800"/>
            <a:ext cx="6874933" cy="38671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5C09E3B-AE71-EF4C-AEDC-88EB033ED8D9}"/>
              </a:ext>
            </a:extLst>
          </p:cNvPr>
          <p:cNvSpPr/>
          <p:nvPr/>
        </p:nvSpPr>
        <p:spPr>
          <a:xfrm>
            <a:off x="3124200" y="4267200"/>
            <a:ext cx="1524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B4EF9193-0CD1-EB45-897B-4183D6FC780D}"/>
              </a:ext>
            </a:extLst>
          </p:cNvPr>
          <p:cNvSpPr/>
          <p:nvPr/>
        </p:nvSpPr>
        <p:spPr>
          <a:xfrm>
            <a:off x="8074478" y="228600"/>
            <a:ext cx="836929" cy="8204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559BEB-74B6-C844-A67C-F2358BE3E3C3}"/>
                  </a:ext>
                </a:extLst>
              </p:cNvPr>
              <p:cNvSpPr txBox="1"/>
              <p:nvPr/>
            </p:nvSpPr>
            <p:spPr>
              <a:xfrm>
                <a:off x="2286000" y="2895600"/>
                <a:ext cx="3527311" cy="8682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𝐽𝑎𝑛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.  2021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31 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𝐷𝑒𝑐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.  2021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𝑓𝑢𝑛𝑑𝑖𝑛𝑔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→0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559BEB-74B6-C844-A67C-F2358BE3E3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2895600"/>
                <a:ext cx="3527311" cy="868251"/>
              </a:xfrm>
              <a:prstGeom prst="rect">
                <a:avLst/>
              </a:prstGeom>
              <a:blipFill>
                <a:blip r:embed="rId4"/>
                <a:stretch>
                  <a:fillRect l="-34532" t="-179412" b="-257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1524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3A0611B7-8BD2-4ED5-A6EA-D8D509CC6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5726905"/>
            <a:ext cx="2057400" cy="230832"/>
          </a:xfrm>
        </p:spPr>
        <p:txBody>
          <a:bodyPr/>
          <a:lstStyle/>
          <a:p>
            <a:pPr algn="r" defTabSz="685800">
              <a:defRPr/>
            </a:pPr>
            <a:fld id="{E7C2CD8B-A042-4C9F-A72F-4A94E9F6A902}" type="slidenum">
              <a:rPr lang="en-US" sz="15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pPr algn="r" defTabSz="685800">
                <a:defRPr/>
              </a:pPr>
              <a:t>2</a:t>
            </a:fld>
            <a:endParaRPr lang="en-US" sz="15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cs typeface="+mn-cs"/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3DACBAF-D878-419A-8227-82C5F9F87FAB}"/>
              </a:ext>
            </a:extLst>
          </p:cNvPr>
          <p:cNvSpPr/>
          <p:nvPr/>
        </p:nvSpPr>
        <p:spPr>
          <a:xfrm>
            <a:off x="0" y="857250"/>
            <a:ext cx="9144000" cy="4735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100000"/>
              <a:defRPr/>
            </a:pPr>
            <a:r>
              <a:rPr lang="en-US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OVERVIEW</a:t>
            </a:r>
          </a:p>
        </p:txBody>
      </p:sp>
      <p:pic>
        <p:nvPicPr>
          <p:cNvPr id="2" name="Εικόνα 1">
            <a:extLst>
              <a:ext uri="{FF2B5EF4-FFF2-40B4-BE49-F238E27FC236}">
                <a16:creationId xmlns:a16="http://schemas.microsoft.com/office/drawing/2014/main" id="{18C980BE-5D65-473E-ADEF-CF80BB21F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857251"/>
            <a:ext cx="473526" cy="473526"/>
          </a:xfrm>
          <a:prstGeom prst="rect">
            <a:avLst/>
          </a:prstGeom>
        </p:spPr>
      </p:pic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5C3D0F4F-0779-4473-98F9-918230675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9974" y="857251"/>
            <a:ext cx="424026" cy="4735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787033-54E8-4CFB-B9D3-02883B26D7BF}"/>
              </a:ext>
            </a:extLst>
          </p:cNvPr>
          <p:cNvSpPr txBox="1"/>
          <p:nvPr/>
        </p:nvSpPr>
        <p:spPr>
          <a:xfrm>
            <a:off x="5163591" y="2479068"/>
            <a:ext cx="3697808" cy="7848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Published </a:t>
            </a:r>
            <a:r>
              <a:rPr lang="en-US" sz="15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t-BR" sz="1500" i="1" dirty="0">
                <a:solidFill>
                  <a:schemeClr val="bg1"/>
                </a:solidFill>
              </a:rPr>
              <a:t>n JHEP </a:t>
            </a:r>
            <a:br>
              <a:rPr lang="pt-BR" sz="1500" i="1" dirty="0">
                <a:solidFill>
                  <a:schemeClr val="bg1"/>
                </a:solidFill>
              </a:rPr>
            </a:br>
            <a:r>
              <a:rPr lang="pt-BR" sz="1500" i="1" dirty="0">
                <a:solidFill>
                  <a:schemeClr val="bg1"/>
                </a:solidFill>
              </a:rPr>
              <a:t>DOI : 10.1007/JHEP07(2021)208</a:t>
            </a:r>
            <a:br>
              <a:rPr lang="pt-BR" sz="1500" i="1" dirty="0">
                <a:solidFill>
                  <a:schemeClr val="bg1"/>
                </a:solidFill>
              </a:rPr>
            </a:br>
            <a:r>
              <a:rPr lang="pt-BR" sz="1500" i="1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http://dx.doi.org/10.1007/JHEP07(2021)208</a:t>
            </a:r>
            <a:r>
              <a:rPr lang="en-US" sz="15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14D304-A8D4-431E-99D2-F2D652F048F2}"/>
              </a:ext>
            </a:extLst>
          </p:cNvPr>
          <p:cNvSpPr txBox="1"/>
          <p:nvPr/>
        </p:nvSpPr>
        <p:spPr>
          <a:xfrm>
            <a:off x="0" y="2671090"/>
            <a:ext cx="460792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ct val="100000"/>
              <a:defRPr/>
            </a:pPr>
            <a:r>
              <a:rPr lang="en-US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EXOTICA:     Z</a:t>
            </a:r>
            <a:r>
              <a:rPr lang="el-GR" altLang="en-US" sz="2100" b="1" dirty="0"/>
              <a:t>'</a:t>
            </a:r>
            <a:r>
              <a:rPr lang="en-US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Symbol" panose="05050102010706020507" pitchFamily="18" charset="2"/>
              </a:rPr>
              <a:t></a:t>
            </a:r>
            <a:r>
              <a:rPr lang="en-US" altLang="en-US" sz="21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e</a:t>
            </a:r>
            <a:r>
              <a:rPr lang="en-US" altLang="en-US" sz="2100" b="1" baseline="30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+</a:t>
            </a:r>
            <a:r>
              <a:rPr lang="en-US" altLang="en-US" sz="21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e</a:t>
            </a:r>
            <a:r>
              <a:rPr lang="en-US" altLang="en-US" sz="21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-</a:t>
            </a:r>
            <a:r>
              <a:rPr lang="en-US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 , </a:t>
            </a:r>
            <a:r>
              <a:rPr lang="el-GR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μ</a:t>
            </a:r>
            <a:r>
              <a:rPr lang="en-US" altLang="en-US" sz="21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+</a:t>
            </a:r>
            <a:r>
              <a:rPr lang="el-GR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μ</a:t>
            </a:r>
            <a:r>
              <a:rPr lang="en-US" altLang="en-US" sz="21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-     </a:t>
            </a:r>
            <a:r>
              <a:rPr lang="en-US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Searches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0927E5-4473-4AC9-B3BC-C29438EFF7F7}"/>
              </a:ext>
            </a:extLst>
          </p:cNvPr>
          <p:cNvSpPr txBox="1"/>
          <p:nvPr/>
        </p:nvSpPr>
        <p:spPr>
          <a:xfrm>
            <a:off x="1903911" y="1593535"/>
            <a:ext cx="46699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: Full RUN-2  ( 2016, 2017, 2018)</a:t>
            </a:r>
          </a:p>
          <a:p>
            <a:pPr algn="ctr"/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en-US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 </a:t>
            </a: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140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fb</a:t>
            </a:r>
            <a:r>
              <a:rPr lang="en-US" sz="2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en-US" sz="135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1A79C0-E703-4655-8734-7CA921C0043E}"/>
              </a:ext>
            </a:extLst>
          </p:cNvPr>
          <p:cNvSpPr txBox="1"/>
          <p:nvPr/>
        </p:nvSpPr>
        <p:spPr>
          <a:xfrm>
            <a:off x="7441396" y="5254823"/>
            <a:ext cx="1135247" cy="323165"/>
          </a:xfrm>
          <a:prstGeom prst="rect">
            <a:avLst/>
          </a:prstGeom>
          <a:solidFill>
            <a:srgbClr val="00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FTR-21-002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785EAD-CCB4-4E7D-80BB-8418C8C4F331}"/>
              </a:ext>
            </a:extLst>
          </p:cNvPr>
          <p:cNvSpPr txBox="1"/>
          <p:nvPr/>
        </p:nvSpPr>
        <p:spPr>
          <a:xfrm>
            <a:off x="43966" y="4654903"/>
            <a:ext cx="378888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ct val="100000"/>
              <a:defRPr/>
            </a:pPr>
            <a:r>
              <a:rPr lang="en-US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HIGGS:              </a:t>
            </a:r>
            <a:r>
              <a:rPr lang="en-US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ttH</a:t>
            </a: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en-US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H→bb</a:t>
            </a: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altLang="en-US" sz="21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26CEC4-8D76-420C-AD8E-5D17980DD52A}"/>
              </a:ext>
            </a:extLst>
          </p:cNvPr>
          <p:cNvSpPr txBox="1"/>
          <p:nvPr/>
        </p:nvSpPr>
        <p:spPr>
          <a:xfrm>
            <a:off x="5327554" y="4651438"/>
            <a:ext cx="1986185" cy="3231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AN-19-097, AN-20-047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4D9392-0979-402D-A9AD-5EAC638F9136}"/>
              </a:ext>
            </a:extLst>
          </p:cNvPr>
          <p:cNvSpPr txBox="1"/>
          <p:nvPr/>
        </p:nvSpPr>
        <p:spPr>
          <a:xfrm>
            <a:off x="7431906" y="3792408"/>
            <a:ext cx="1154227" cy="323165"/>
          </a:xfrm>
          <a:prstGeom prst="rect">
            <a:avLst/>
          </a:prstGeom>
          <a:solidFill>
            <a:srgbClr val="00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TOP-21-002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496045-AF29-4A33-9787-47777B38704B}"/>
              </a:ext>
            </a:extLst>
          </p:cNvPr>
          <p:cNvSpPr txBox="1"/>
          <p:nvPr/>
        </p:nvSpPr>
        <p:spPr>
          <a:xfrm>
            <a:off x="180218" y="3732339"/>
            <a:ext cx="460792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ct val="100000"/>
              <a:defRPr/>
            </a:pPr>
            <a:r>
              <a:rPr lang="en-US" altLang="en-US" sz="21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TOP:          W Helicity measurement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483550-A794-484A-AA94-4534326F52CA}"/>
              </a:ext>
            </a:extLst>
          </p:cNvPr>
          <p:cNvSpPr txBox="1"/>
          <p:nvPr/>
        </p:nvSpPr>
        <p:spPr>
          <a:xfrm>
            <a:off x="5542227" y="3676991"/>
            <a:ext cx="1556836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Ongoing</a:t>
            </a:r>
          </a:p>
          <a:p>
            <a:pPr algn="ctr"/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AN-2019-066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478827C-A34C-4506-B513-3B185C683F24}"/>
              </a:ext>
            </a:extLst>
          </p:cNvPr>
          <p:cNvSpPr txBox="1"/>
          <p:nvPr/>
        </p:nvSpPr>
        <p:spPr>
          <a:xfrm>
            <a:off x="686116" y="5090401"/>
            <a:ext cx="4428179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ct val="100000"/>
              <a:defRPr/>
            </a:pPr>
            <a:r>
              <a:rPr lang="en-US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ttH</a:t>
            </a: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en-US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H→bb</a:t>
            </a: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 </a:t>
            </a:r>
          </a:p>
          <a:p>
            <a:pPr algn="ctr">
              <a:buSzPct val="100000"/>
              <a:defRPr/>
            </a:pPr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@14 </a:t>
            </a:r>
            <a:r>
              <a:rPr lang="en-US" sz="13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MC only HL-LHC (3000 fb</a:t>
            </a:r>
            <a:r>
              <a:rPr lang="en-US" sz="135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sz="135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41E90D-A0C4-476F-9B30-298F437CEE9B}"/>
              </a:ext>
            </a:extLst>
          </p:cNvPr>
          <p:cNvSpPr txBox="1"/>
          <p:nvPr/>
        </p:nvSpPr>
        <p:spPr>
          <a:xfrm>
            <a:off x="5566366" y="5111003"/>
            <a:ext cx="1556836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Ongoing</a:t>
            </a:r>
          </a:p>
          <a:p>
            <a:pPr algn="ctr"/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AN-2021-166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23F32F-880D-214D-8DC0-EB5D5D27C070}"/>
              </a:ext>
            </a:extLst>
          </p:cNvPr>
          <p:cNvSpPr txBox="1"/>
          <p:nvPr/>
        </p:nvSpPr>
        <p:spPr>
          <a:xfrm>
            <a:off x="7441396" y="296433"/>
            <a:ext cx="140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 </a:t>
            </a:r>
            <a:r>
              <a:rPr lang="en-US" dirty="0" err="1"/>
              <a:t>Daskalakis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158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3A0611B7-8BD2-4ED5-A6EA-D8D509CC6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5726905"/>
            <a:ext cx="2057400" cy="230832"/>
          </a:xfrm>
        </p:spPr>
        <p:txBody>
          <a:bodyPr/>
          <a:lstStyle/>
          <a:p>
            <a:pPr algn="r" defTabSz="685800">
              <a:defRPr/>
            </a:pPr>
            <a:fld id="{E7C2CD8B-A042-4C9F-A72F-4A94E9F6A902}" type="slidenum">
              <a:rPr lang="en-US" sz="15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pPr algn="r" defTabSz="685800">
                <a:defRPr/>
              </a:pPr>
              <a:t>3</a:t>
            </a:fld>
            <a:endParaRPr lang="en-US" sz="15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cs typeface="+mn-cs"/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3DACBAF-D878-419A-8227-82C5F9F87FAB}"/>
              </a:ext>
            </a:extLst>
          </p:cNvPr>
          <p:cNvSpPr/>
          <p:nvPr/>
        </p:nvSpPr>
        <p:spPr>
          <a:xfrm>
            <a:off x="0" y="857250"/>
            <a:ext cx="9144000" cy="4735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Other activities</a:t>
            </a:r>
          </a:p>
        </p:txBody>
      </p:sp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1ADAE602-133B-43D6-9F0B-4CFB5C0E0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857251"/>
            <a:ext cx="473526" cy="473526"/>
          </a:xfrm>
          <a:prstGeom prst="rect">
            <a:avLst/>
          </a:prstGeom>
        </p:spPr>
      </p:pic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D7671055-0A8E-45A0-8E3E-62CA37368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9974" y="857251"/>
            <a:ext cx="424026" cy="4735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14277AF-7E49-4BD6-818D-51BB53F476AD}"/>
              </a:ext>
            </a:extLst>
          </p:cNvPr>
          <p:cNvSpPr txBox="1"/>
          <p:nvPr/>
        </p:nvSpPr>
        <p:spPr>
          <a:xfrm>
            <a:off x="45720" y="1569518"/>
            <a:ext cx="897989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500" b="1" dirty="0"/>
              <a:t>ARC Chair   </a:t>
            </a:r>
            <a:r>
              <a:rPr lang="en-US" sz="1500" dirty="0"/>
              <a:t>for the EXO-19-017  : </a:t>
            </a:r>
          </a:p>
          <a:p>
            <a:pPr algn="l"/>
            <a:r>
              <a:rPr lang="en-US" sz="1500" dirty="0"/>
              <a:t>“</a:t>
            </a:r>
            <a:r>
              <a:rPr lang="en-US" sz="1500" dirty="0">
                <a:latin typeface="URWPalladioL-Roma"/>
              </a:rPr>
              <a:t>Search for new physics in the lepton plus missing transverse momentum final state”</a:t>
            </a:r>
          </a:p>
          <a:p>
            <a:pPr algn="l"/>
            <a:endParaRPr lang="en-US" sz="1500" dirty="0">
              <a:latin typeface="URWPalladioL-Roma"/>
            </a:endParaRPr>
          </a:p>
          <a:p>
            <a:pPr algn="l"/>
            <a:r>
              <a:rPr lang="en-US" sz="1500" b="1" dirty="0"/>
              <a:t>ARC Chair   </a:t>
            </a:r>
            <a:r>
              <a:rPr lang="en-US" sz="1500" dirty="0"/>
              <a:t>for the EXO-21-009  : </a:t>
            </a:r>
          </a:p>
          <a:p>
            <a:pPr algn="l"/>
            <a:r>
              <a:rPr lang="en-US" sz="1500" dirty="0"/>
              <a:t>“Search for new physics in the tau + MET final state (full Run 2)</a:t>
            </a:r>
            <a:r>
              <a:rPr lang="en-US" sz="1500" dirty="0">
                <a:latin typeface="URWPalladioL-Roma"/>
              </a:rPr>
              <a:t>”</a:t>
            </a:r>
            <a:endParaRPr lang="en-US" sz="1500" dirty="0"/>
          </a:p>
          <a:p>
            <a:pPr algn="l"/>
            <a:endParaRPr lang="en-US" sz="15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909705-2C21-4D5E-86BD-4C5B92EF88DB}"/>
              </a:ext>
            </a:extLst>
          </p:cNvPr>
          <p:cNvSpPr txBox="1"/>
          <p:nvPr/>
        </p:nvSpPr>
        <p:spPr>
          <a:xfrm>
            <a:off x="0" y="3157999"/>
            <a:ext cx="905256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/>
              <a:t>Institutional Reviews : </a:t>
            </a:r>
          </a:p>
          <a:p>
            <a:pPr marL="214313" indent="-214313">
              <a:buFontTx/>
              <a:buChar char="-"/>
            </a:pPr>
            <a:r>
              <a:rPr lang="en-US" sz="1500" dirty="0"/>
              <a:t>CMS-GEN-17-002 entitled ‘Extraction and validation of a new set of CMS tunes with new color reconnection models in PYTHIA8 from underlying-event measurements’</a:t>
            </a:r>
          </a:p>
          <a:p>
            <a:endParaRPr lang="en-US" sz="1500" dirty="0"/>
          </a:p>
          <a:p>
            <a:pPr marL="214313" indent="-214313">
              <a:buFontTx/>
              <a:buChar char="-"/>
            </a:pPr>
            <a:r>
              <a:rPr lang="en-US" sz="1500" dirty="0"/>
              <a:t>CMS-TOP-20-001 entitled ‘Differential </a:t>
            </a:r>
            <a:r>
              <a:rPr lang="en-US" sz="1500" dirty="0" err="1"/>
              <a:t>tt</a:t>
            </a:r>
            <a:r>
              <a:rPr lang="en-US" sz="1500" dirty="0"/>
              <a:t> cross sections in the full kinematic range in lepton jets (full Run2)’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73F0F6-8949-F44A-9C17-A9B4B8893F11}"/>
              </a:ext>
            </a:extLst>
          </p:cNvPr>
          <p:cNvSpPr txBox="1"/>
          <p:nvPr/>
        </p:nvSpPr>
        <p:spPr>
          <a:xfrm>
            <a:off x="7441396" y="296433"/>
            <a:ext cx="140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 </a:t>
            </a:r>
            <a:r>
              <a:rPr lang="en-US" dirty="0" err="1"/>
              <a:t>Daskalakis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DB026F-4B07-7F4D-A739-1B7C5DB9274E}"/>
              </a:ext>
            </a:extLst>
          </p:cNvPr>
          <p:cNvSpPr txBox="1"/>
          <p:nvPr/>
        </p:nvSpPr>
        <p:spPr>
          <a:xfrm>
            <a:off x="2819400" y="5080574"/>
            <a:ext cx="3340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66 CMS journal papers in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261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3A0611B7-8BD2-4ED5-A6EA-D8D509CC6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5726905"/>
            <a:ext cx="2057400" cy="230832"/>
          </a:xfrm>
        </p:spPr>
        <p:txBody>
          <a:bodyPr/>
          <a:lstStyle/>
          <a:p>
            <a:pPr algn="r" defTabSz="685800">
              <a:defRPr/>
            </a:pPr>
            <a:fld id="{E7C2CD8B-A042-4C9F-A72F-4A94E9F6A902}" type="slidenum">
              <a:rPr lang="en-US" sz="1500" b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pPr algn="r" defTabSz="685800">
                <a:defRPr/>
              </a:pPr>
              <a:t>4</a:t>
            </a:fld>
            <a:endParaRPr lang="en-US" sz="15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cs typeface="+mn-cs"/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3DACBAF-D878-419A-8227-82C5F9F87FAB}"/>
              </a:ext>
            </a:extLst>
          </p:cNvPr>
          <p:cNvSpPr/>
          <p:nvPr/>
        </p:nvSpPr>
        <p:spPr>
          <a:xfrm>
            <a:off x="0" y="857250"/>
            <a:ext cx="9144000" cy="4735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dirty="0">
                <a:latin typeface="Shree Devanagari 714" charset="0"/>
                <a:ea typeface="Shree Devanagari 714" charset="0"/>
                <a:cs typeface="Shree Devanagari 714" charset="0"/>
              </a:rPr>
              <a:t>Acceptance Studies (CMS L1 Trigger Menu team)</a:t>
            </a:r>
            <a:r>
              <a:rPr 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Shree Devanagari 714" charset="0"/>
                <a:cs typeface="Times New Roman" panose="02020603050405020304" pitchFamily="18" charset="0"/>
              </a:rPr>
              <a:t>    Anna </a:t>
            </a:r>
            <a:r>
              <a:rPr lang="en-US" sz="24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Shree Devanagari 714" charset="0"/>
                <a:cs typeface="Times New Roman" panose="02020603050405020304" pitchFamily="18" charset="0"/>
              </a:rPr>
              <a:t>Stakia</a:t>
            </a:r>
            <a:endParaRPr lang="en-US" sz="2400" dirty="0">
              <a:latin typeface="Shree Devanagari 714" charset="0"/>
              <a:ea typeface="Shree Devanagari 714" charset="0"/>
              <a:cs typeface="Shree Devanagari 714" charset="0"/>
            </a:endParaRPr>
          </a:p>
        </p:txBody>
      </p:sp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1ADAE602-133B-43D6-9F0B-4CFB5C0E0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3210" y="233330"/>
            <a:ext cx="473526" cy="473526"/>
          </a:xfrm>
          <a:prstGeom prst="rect">
            <a:avLst/>
          </a:prstGeom>
        </p:spPr>
      </p:pic>
      <p:sp>
        <p:nvSpPr>
          <p:cNvPr id="9" name="Rectangle 4">
            <a:extLst>
              <a:ext uri="{FF2B5EF4-FFF2-40B4-BE49-F238E27FC236}">
                <a16:creationId xmlns:a16="http://schemas.microsoft.com/office/drawing/2014/main" id="{3CCF9CAB-889C-4A6B-A22A-63DA1BDD7E0F}"/>
              </a:ext>
            </a:extLst>
          </p:cNvPr>
          <p:cNvSpPr/>
          <p:nvPr/>
        </p:nvSpPr>
        <p:spPr>
          <a:xfrm>
            <a:off x="86292" y="1405142"/>
            <a:ext cx="8633681" cy="38369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65"/>
              </a:lnSpc>
              <a:spcBef>
                <a:spcPts val="408"/>
              </a:spcBef>
            </a:pPr>
            <a:r>
              <a:rPr lang="en-US" sz="1200" u="sng" dirty="0">
                <a:latin typeface="Shree Devanagari 714" charset="0"/>
                <a:ea typeface="Shree Devanagari 714" charset="0"/>
                <a:cs typeface="Shree Devanagari 714" charset="0"/>
              </a:rPr>
              <a:t>Service Work of Anna </a:t>
            </a:r>
            <a:r>
              <a:rPr lang="en-US" sz="1200" u="sng" dirty="0" err="1">
                <a:latin typeface="Shree Devanagari 714" charset="0"/>
                <a:ea typeface="Shree Devanagari 714" charset="0"/>
                <a:cs typeface="Shree Devanagari 714" charset="0"/>
              </a:rPr>
              <a:t>Stakia</a:t>
            </a:r>
            <a:r>
              <a:rPr lang="en-US" sz="1200" u="sng" dirty="0">
                <a:latin typeface="Shree Devanagari 714" charset="0"/>
                <a:ea typeface="Shree Devanagari 714" charset="0"/>
                <a:cs typeface="Shree Devanagari 714" charset="0"/>
              </a:rPr>
              <a:t> </a:t>
            </a: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in the  CMS  “L1 Trigger Menu” group. </a:t>
            </a:r>
          </a:p>
          <a:p>
            <a:pPr>
              <a:lnSpc>
                <a:spcPts val="1565"/>
              </a:lnSpc>
              <a:spcBef>
                <a:spcPts val="408"/>
              </a:spcBef>
            </a:pPr>
            <a:endParaRPr lang="en-US" sz="1200" b="1" dirty="0">
              <a:latin typeface="Shree Devanagari 714" charset="0"/>
              <a:ea typeface="Shree Devanagari 714" charset="0"/>
              <a:cs typeface="Shree Devanagari 714" charset="0"/>
            </a:endParaRPr>
          </a:p>
          <a:p>
            <a:pPr>
              <a:lnSpc>
                <a:spcPts val="1565"/>
              </a:lnSpc>
              <a:spcBef>
                <a:spcPts val="408"/>
              </a:spcBef>
            </a:pPr>
            <a:r>
              <a:rPr lang="en-US" sz="1200" b="1" dirty="0">
                <a:latin typeface="Shree Devanagari 714" charset="0"/>
                <a:ea typeface="Shree Devanagari 714" charset="0"/>
                <a:cs typeface="Shree Devanagari 714" charset="0"/>
              </a:rPr>
              <a:t>GOAL</a:t>
            </a: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 :  Study the "acceptance" of L1 Trigger (L1T) seeds </a:t>
            </a:r>
            <a:r>
              <a:rPr lang="en-US" sz="1200" dirty="0" err="1">
                <a:latin typeface="Shree Devanagari 714" charset="0"/>
                <a:ea typeface="Shree Devanagari 714" charset="0"/>
                <a:cs typeface="Shree Devanagari 714" charset="0"/>
              </a:rPr>
              <a:t>wrt</a:t>
            </a: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 High Level Trigger (HLT)</a:t>
            </a:r>
          </a:p>
          <a:p>
            <a:pPr>
              <a:lnSpc>
                <a:spcPts val="1565"/>
              </a:lnSpc>
              <a:spcBef>
                <a:spcPts val="408"/>
              </a:spcBef>
            </a:pP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               i.e. fraction of events passing an HLT path triggered exclusively by a particular 	L1 trigger seed,  compared 	to those passing the same HLT path also triggered 	by other L1 trigger seeds.</a:t>
            </a:r>
          </a:p>
          <a:p>
            <a:pPr>
              <a:lnSpc>
                <a:spcPts val="1565"/>
              </a:lnSpc>
              <a:spcBef>
                <a:spcPts val="408"/>
              </a:spcBef>
            </a:pPr>
            <a:endParaRPr lang="en-US" sz="1200" dirty="0">
              <a:latin typeface="Shree Devanagari 714" charset="0"/>
              <a:ea typeface="Shree Devanagari 714" charset="0"/>
              <a:cs typeface="Shree Devanagari 714" charset="0"/>
            </a:endParaRPr>
          </a:p>
          <a:p>
            <a:pPr>
              <a:lnSpc>
                <a:spcPts val="1565"/>
              </a:lnSpc>
              <a:spcBef>
                <a:spcPts val="408"/>
              </a:spcBef>
            </a:pP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Anna contributed  in the development of a L1T+HLT acceptance tool :</a:t>
            </a:r>
          </a:p>
          <a:p>
            <a:pPr>
              <a:lnSpc>
                <a:spcPts val="1565"/>
              </a:lnSpc>
              <a:spcBef>
                <a:spcPts val="408"/>
              </a:spcBef>
            </a:pPr>
            <a:endParaRPr lang="en-US" sz="1200" b="1" dirty="0">
              <a:latin typeface="Shree Devanagari 714" charset="0"/>
              <a:ea typeface="Shree Devanagari 714" charset="0"/>
              <a:cs typeface="Shree Devanagari 714" charset="0"/>
            </a:endParaRPr>
          </a:p>
          <a:p>
            <a:pPr>
              <a:lnSpc>
                <a:spcPts val="1565"/>
              </a:lnSpc>
              <a:spcBef>
                <a:spcPts val="408"/>
              </a:spcBef>
            </a:pPr>
            <a:r>
              <a:rPr lang="en-US" sz="1200" b="1" dirty="0">
                <a:latin typeface="Shree Devanagari 714" charset="0"/>
                <a:ea typeface="Shree Devanagari 714" charset="0"/>
                <a:cs typeface="Shree Devanagari 714" charset="0"/>
              </a:rPr>
              <a:t>“Stage 1” Goal</a:t>
            </a: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:</a:t>
            </a:r>
            <a:r>
              <a:rPr lang="en-US" sz="1200" b="1" dirty="0">
                <a:latin typeface="Shree Devanagari 714" charset="0"/>
                <a:ea typeface="Shree Devanagari 714" charset="0"/>
                <a:cs typeface="Shree Devanagari 714" charset="0"/>
              </a:rPr>
              <a:t> </a:t>
            </a: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Provide results using </a:t>
            </a:r>
            <a:r>
              <a:rPr lang="en-US" sz="1200" b="1" dirty="0" err="1">
                <a:latin typeface="Shree Devanagari 714" charset="0"/>
                <a:ea typeface="Shree Devanagari 714" charset="0"/>
                <a:cs typeface="Shree Devanagari 714" charset="0"/>
              </a:rPr>
              <a:t>NanoAOD</a:t>
            </a: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 samples as input</a:t>
            </a:r>
          </a:p>
          <a:p>
            <a:pPr>
              <a:lnSpc>
                <a:spcPts val="1565"/>
              </a:lnSpc>
              <a:spcBef>
                <a:spcPts val="408"/>
              </a:spcBef>
            </a:pP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    	     ● fix &amp; test the code, </a:t>
            </a:r>
          </a:p>
          <a:p>
            <a:pPr>
              <a:lnSpc>
                <a:spcPts val="1565"/>
              </a:lnSpc>
              <a:spcBef>
                <a:spcPts val="408"/>
              </a:spcBef>
            </a:pP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                         ● develop a streamlined, user-friendly workflow</a:t>
            </a:r>
          </a:p>
          <a:p>
            <a:pPr>
              <a:lnSpc>
                <a:spcPts val="1565"/>
              </a:lnSpc>
              <a:spcBef>
                <a:spcPts val="408"/>
              </a:spcBef>
            </a:pPr>
            <a:endParaRPr lang="en-US" sz="1200" b="1" dirty="0">
              <a:latin typeface="Shree Devanagari 714" charset="0"/>
              <a:ea typeface="Shree Devanagari 714" charset="0"/>
              <a:cs typeface="Shree Devanagari 714" charset="0"/>
            </a:endParaRPr>
          </a:p>
          <a:p>
            <a:pPr>
              <a:lnSpc>
                <a:spcPts val="1565"/>
              </a:lnSpc>
              <a:spcBef>
                <a:spcPts val="408"/>
              </a:spcBef>
            </a:pPr>
            <a:endParaRPr lang="en-US" sz="1200" b="1" dirty="0">
              <a:latin typeface="Shree Devanagari 714" charset="0"/>
              <a:ea typeface="Shree Devanagari 714" charset="0"/>
              <a:cs typeface="Shree Devanagari 714" charset="0"/>
            </a:endParaRPr>
          </a:p>
          <a:p>
            <a:pPr>
              <a:lnSpc>
                <a:spcPts val="1565"/>
              </a:lnSpc>
              <a:spcBef>
                <a:spcPts val="408"/>
              </a:spcBef>
            </a:pPr>
            <a:r>
              <a:rPr lang="en-US" sz="1200" b="1" dirty="0">
                <a:latin typeface="Shree Devanagari 714" charset="0"/>
                <a:ea typeface="Shree Devanagari 714" charset="0"/>
                <a:cs typeface="Shree Devanagari 714" charset="0"/>
              </a:rPr>
              <a:t>“Stage 2” Goal</a:t>
            </a: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: Provide results using </a:t>
            </a:r>
            <a:r>
              <a:rPr lang="en-US" sz="1200" b="1" dirty="0">
                <a:latin typeface="Shree Devanagari 714" charset="0"/>
                <a:ea typeface="Shree Devanagari 714" charset="0"/>
                <a:cs typeface="Shree Devanagari 714" charset="0"/>
              </a:rPr>
              <a:t>L1Ntuples</a:t>
            </a: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 as input</a:t>
            </a:r>
          </a:p>
          <a:p>
            <a:pPr>
              <a:lnSpc>
                <a:spcPts val="1565"/>
              </a:lnSpc>
              <a:spcBef>
                <a:spcPts val="408"/>
              </a:spcBef>
            </a:pPr>
            <a:r>
              <a:rPr lang="en-US" sz="1200" dirty="0">
                <a:latin typeface="Shree Devanagari 714" charset="0"/>
                <a:ea typeface="Shree Devanagari 714" charset="0"/>
                <a:cs typeface="Shree Devanagari 714" charset="0"/>
              </a:rPr>
              <a:t>                         ● modify &amp; upgrade the “Stage 1” code for this case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E192FB-B51E-45CA-969B-4958B78BC79C}"/>
              </a:ext>
            </a:extLst>
          </p:cNvPr>
          <p:cNvSpPr txBox="1"/>
          <p:nvPr/>
        </p:nvSpPr>
        <p:spPr>
          <a:xfrm>
            <a:off x="4415983" y="3754869"/>
            <a:ext cx="1810112" cy="50783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350" i="1" dirty="0"/>
              <a:t>FINISHED &amp; DELIVERED</a:t>
            </a:r>
          </a:p>
          <a:p>
            <a:pPr algn="ctr"/>
            <a:r>
              <a:rPr lang="en-US" sz="1350" i="1" dirty="0"/>
              <a:t>during 2021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43F614-A2DF-4842-8EB1-9F7F7CF2C1B0}"/>
              </a:ext>
            </a:extLst>
          </p:cNvPr>
          <p:cNvSpPr txBox="1"/>
          <p:nvPr/>
        </p:nvSpPr>
        <p:spPr>
          <a:xfrm>
            <a:off x="4727766" y="4884653"/>
            <a:ext cx="1186543" cy="5078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350" i="1" dirty="0"/>
              <a:t>ongoing work </a:t>
            </a:r>
          </a:p>
          <a:p>
            <a:pPr algn="ctr"/>
            <a:r>
              <a:rPr lang="en-US" sz="1350" i="1" dirty="0"/>
              <a:t>during 2022</a:t>
            </a:r>
          </a:p>
        </p:txBody>
      </p:sp>
    </p:spTree>
    <p:extLst>
      <p:ext uri="{BB962C8B-B14F-4D97-AF65-F5344CB8AC3E}">
        <p14:creationId xmlns:p14="http://schemas.microsoft.com/office/powerpoint/2010/main" val="3103838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How to search for final states with missing energy @…"/>
          <p:cNvSpPr txBox="1"/>
          <p:nvPr/>
        </p:nvSpPr>
        <p:spPr>
          <a:xfrm>
            <a:off x="-4321" y="62822"/>
            <a:ext cx="8775702" cy="710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9" tIns="46799" rIns="46799" bIns="46799">
            <a:spAutoFit/>
          </a:bodyPr>
          <a:lstStyle/>
          <a:p>
            <a:pPr algn="ctr" defTabSz="449246">
              <a:tabLst>
                <a:tab pos="437539" algn="l"/>
                <a:tab pos="884008" algn="l"/>
                <a:tab pos="1339406" algn="l"/>
                <a:tab pos="1785874" algn="l"/>
                <a:tab pos="2232343" algn="l"/>
                <a:tab pos="2687740" algn="l"/>
                <a:tab pos="3134209" algn="l"/>
                <a:tab pos="3580677" algn="l"/>
                <a:tab pos="4036075" algn="l"/>
                <a:tab pos="4482544" algn="l"/>
                <a:tab pos="4937942" algn="l"/>
                <a:tab pos="5384410" algn="l"/>
                <a:tab pos="5821949" algn="l"/>
                <a:tab pos="6286276" algn="l"/>
                <a:tab pos="6723816" algn="l"/>
                <a:tab pos="7170284" algn="l"/>
                <a:tab pos="7625682" algn="l"/>
                <a:tab pos="8072150" algn="l"/>
                <a:tab pos="8527548" algn="l"/>
                <a:tab pos="8974017" algn="l"/>
              </a:tabLst>
              <a:defRPr sz="3600" b="1">
                <a:solidFill>
                  <a:srgbClr val="B8004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How to search for final states with missing energy @</a:t>
            </a:r>
          </a:p>
          <a:p>
            <a:pPr algn="ctr" defTabSz="449246">
              <a:tabLst>
                <a:tab pos="437539" algn="l"/>
                <a:tab pos="884008" algn="l"/>
                <a:tab pos="1339406" algn="l"/>
                <a:tab pos="1785874" algn="l"/>
                <a:tab pos="2232343" algn="l"/>
                <a:tab pos="2687740" algn="l"/>
                <a:tab pos="3134209" algn="l"/>
                <a:tab pos="3580677" algn="l"/>
                <a:tab pos="4036075" algn="l"/>
                <a:tab pos="4482544" algn="l"/>
                <a:tab pos="4937942" algn="l"/>
                <a:tab pos="5384410" algn="l"/>
                <a:tab pos="5821949" algn="l"/>
                <a:tab pos="6286276" algn="l"/>
                <a:tab pos="6723816" algn="l"/>
                <a:tab pos="7170284" algn="l"/>
                <a:tab pos="7625682" algn="l"/>
                <a:tab pos="8072150" algn="l"/>
                <a:tab pos="8527548" algn="l"/>
                <a:tab pos="8974017" algn="l"/>
              </a:tabLst>
              <a:defRPr sz="3600" b="1">
                <a:solidFill>
                  <a:srgbClr val="B8004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 the LHC?</a:t>
            </a:r>
          </a:p>
        </p:txBody>
      </p:sp>
      <p:grpSp>
        <p:nvGrpSpPr>
          <p:cNvPr id="122" name="Ομαδοποίηση"/>
          <p:cNvGrpSpPr/>
          <p:nvPr/>
        </p:nvGrpSpPr>
        <p:grpSpPr>
          <a:xfrm>
            <a:off x="464749" y="1598169"/>
            <a:ext cx="2531073" cy="2376425"/>
            <a:chOff x="0" y="0"/>
            <a:chExt cx="3599746" cy="3379803"/>
          </a:xfrm>
        </p:grpSpPr>
        <p:pic>
          <p:nvPicPr>
            <p:cNvPr id="120" name="image.png" descr="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-1"/>
              <a:ext cx="3599748" cy="33798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1" name="Ορθογώνιο"/>
            <p:cNvSpPr/>
            <p:nvPr/>
          </p:nvSpPr>
          <p:spPr>
            <a:xfrm>
              <a:off x="759538" y="756606"/>
              <a:ext cx="784468" cy="21994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defTabSz="449246">
                <a:defRPr sz="3400" baseline="-19411">
                  <a:latin typeface="Arial"/>
                  <a:ea typeface="Arial"/>
                  <a:cs typeface="Arial"/>
                  <a:sym typeface="Arial"/>
                </a:defRPr>
              </a:pPr>
              <a:endParaRPr sz="2391"/>
            </a:p>
          </p:txBody>
        </p:sp>
      </p:grpSp>
      <p:sp>
        <p:nvSpPr>
          <p:cNvPr id="123" name="Discovery with missing energy  difficult to be established (tail of a rapidly falling distribution)."/>
          <p:cNvSpPr txBox="1"/>
          <p:nvPr/>
        </p:nvSpPr>
        <p:spPr>
          <a:xfrm>
            <a:off x="431798" y="1103459"/>
            <a:ext cx="8712202" cy="635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9" tIns="46799" rIns="46799" bIns="46799">
            <a:spAutoFit/>
          </a:bodyPr>
          <a:lstStyle/>
          <a:p>
            <a:pPr defTabSz="449246">
              <a:tabLst>
                <a:tab pos="437539" algn="l"/>
                <a:tab pos="884008" algn="l"/>
                <a:tab pos="1339406" algn="l"/>
                <a:tab pos="1785874" algn="l"/>
                <a:tab pos="2232343" algn="l"/>
                <a:tab pos="2687740" algn="l"/>
                <a:tab pos="3134209" algn="l"/>
                <a:tab pos="3580677" algn="l"/>
                <a:tab pos="4036075" algn="l"/>
                <a:tab pos="4482544" algn="l"/>
                <a:tab pos="4937942" algn="l"/>
                <a:tab pos="5384410" algn="l"/>
                <a:tab pos="5821949" algn="l"/>
                <a:tab pos="6286276" algn="l"/>
                <a:tab pos="6723816" algn="l"/>
                <a:tab pos="7170284" algn="l"/>
                <a:tab pos="7625682" algn="l"/>
                <a:tab pos="8072150" algn="l"/>
                <a:tab pos="8527548" algn="l"/>
                <a:tab pos="8974017" algn="l"/>
              </a:tabLst>
              <a:defRPr sz="2500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758" dirty="0"/>
              <a:t>Discovery with missing energy  difficult to be established (tail of a rapidly falling distribution)</a:t>
            </a:r>
            <a:r>
              <a:rPr sz="1758" dirty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124" name="Even if established what can we say about the model?"/>
          <p:cNvSpPr txBox="1"/>
          <p:nvPr/>
        </p:nvSpPr>
        <p:spPr>
          <a:xfrm>
            <a:off x="3291351" y="1266247"/>
            <a:ext cx="5467202" cy="607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2905" tIns="32905" rIns="32905" bIns="32905">
            <a:spAutoFit/>
          </a:bodyPr>
          <a:lstStyle/>
          <a:p>
            <a:pPr defTabSz="315876">
              <a:tabLst>
                <a:tab pos="312528" algn="l"/>
                <a:tab pos="625056" algn="l"/>
                <a:tab pos="946513" algn="l"/>
                <a:tab pos="1259041" algn="l"/>
                <a:tab pos="1571569" algn="l"/>
                <a:tab pos="1893026" algn="l"/>
                <a:tab pos="2205554" algn="l"/>
                <a:tab pos="2518082" algn="l"/>
                <a:tab pos="2839540" algn="l"/>
                <a:tab pos="3152068" algn="l"/>
                <a:tab pos="3473525" algn="l"/>
                <a:tab pos="3786053" algn="l"/>
                <a:tab pos="4098581" algn="l"/>
                <a:tab pos="4420038" algn="l"/>
                <a:tab pos="4732566" algn="l"/>
                <a:tab pos="5045094" algn="l"/>
                <a:tab pos="5366551" algn="l"/>
                <a:tab pos="5679079" algn="l"/>
                <a:tab pos="6000537" algn="l"/>
                <a:tab pos="6313065" algn="l"/>
              </a:tabLst>
              <a:defRPr sz="2500">
                <a:latin typeface="Arial"/>
                <a:ea typeface="Arial"/>
                <a:cs typeface="Arial"/>
                <a:sym typeface="Arial"/>
              </a:defRPr>
            </a:pPr>
            <a:endParaRPr sz="1758" dirty="0"/>
          </a:p>
          <a:p>
            <a:pPr defTabSz="315876">
              <a:tabLst>
                <a:tab pos="312528" algn="l"/>
                <a:tab pos="625056" algn="l"/>
                <a:tab pos="946513" algn="l"/>
                <a:tab pos="1259041" algn="l"/>
                <a:tab pos="1571569" algn="l"/>
                <a:tab pos="1893026" algn="l"/>
                <a:tab pos="2205554" algn="l"/>
                <a:tab pos="2518082" algn="l"/>
                <a:tab pos="2839540" algn="l"/>
                <a:tab pos="3152068" algn="l"/>
                <a:tab pos="3473525" algn="l"/>
                <a:tab pos="3786053" algn="l"/>
                <a:tab pos="4098581" algn="l"/>
                <a:tab pos="4420038" algn="l"/>
                <a:tab pos="4732566" algn="l"/>
                <a:tab pos="5045094" algn="l"/>
                <a:tab pos="5366551" algn="l"/>
                <a:tab pos="5679079" algn="l"/>
                <a:tab pos="6000537" algn="l"/>
                <a:tab pos="6313065" algn="l"/>
              </a:tabLst>
              <a:defRPr sz="2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758" dirty="0"/>
              <a:t>Even if established what can we say about the model?</a:t>
            </a:r>
          </a:p>
        </p:txBody>
      </p:sp>
      <p:sp>
        <p:nvSpPr>
          <p:cNvPr id="125" name="Instead perform bump hunting by reconstructing events with 2 invisible particles"/>
          <p:cNvSpPr txBox="1"/>
          <p:nvPr/>
        </p:nvSpPr>
        <p:spPr>
          <a:xfrm>
            <a:off x="3291351" y="1909308"/>
            <a:ext cx="5654151" cy="635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9" tIns="46799" rIns="46799" bIns="46799">
            <a:spAutoFit/>
          </a:bodyPr>
          <a:lstStyle>
            <a:lvl1pPr algn="l" defTabSz="638951">
              <a:tabLst>
                <a:tab pos="622300" algn="l"/>
                <a:tab pos="1257300" algn="l"/>
                <a:tab pos="1905000" algn="l"/>
                <a:tab pos="2540000" algn="l"/>
                <a:tab pos="3175000" algn="l"/>
                <a:tab pos="3822700" algn="l"/>
                <a:tab pos="4457700" algn="l"/>
                <a:tab pos="5092700" algn="l"/>
                <a:tab pos="5740400" algn="l"/>
                <a:tab pos="6375400" algn="l"/>
                <a:tab pos="7023100" algn="l"/>
                <a:tab pos="7658100" algn="l"/>
                <a:tab pos="8280400" algn="l"/>
                <a:tab pos="8940800" algn="l"/>
                <a:tab pos="9563100" algn="l"/>
                <a:tab pos="10198100" algn="l"/>
                <a:tab pos="10845800" algn="l"/>
                <a:tab pos="11480800" algn="l"/>
                <a:tab pos="12128500" algn="l"/>
                <a:tab pos="12763500" algn="l"/>
              </a:tabLst>
              <a:defRPr sz="2500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758"/>
              <a:t>Instead perform bump hunting by reconstructing events with 2 invisible particles</a:t>
            </a:r>
          </a:p>
        </p:txBody>
      </p:sp>
      <p:pic>
        <p:nvPicPr>
          <p:cNvPr id="126" name="Εικόνα" descr="Εικόνα"/>
          <p:cNvPicPr>
            <a:picLocks noChangeAspect="1"/>
          </p:cNvPicPr>
          <p:nvPr/>
        </p:nvPicPr>
        <p:blipFill>
          <a:blip r:embed="rId3">
            <a:extLst/>
          </a:blip>
          <a:srcRect r="3203" b="1519"/>
          <a:stretch>
            <a:fillRect/>
          </a:stretch>
        </p:blipFill>
        <p:spPr>
          <a:xfrm>
            <a:off x="4979268" y="2651029"/>
            <a:ext cx="2825046" cy="2224485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Anagnostou, G. Searching in 2-Dimensional mass space for final states with 2 invisible particles. J. High Energ. Phys. 2021, 112 (2021)"/>
          <p:cNvSpPr txBox="1"/>
          <p:nvPr/>
        </p:nvSpPr>
        <p:spPr>
          <a:xfrm>
            <a:off x="590095" y="5391673"/>
            <a:ext cx="7963810" cy="8497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 defTabSz="457200">
              <a:lnSpc>
                <a:spcPts val="3200"/>
              </a:lnSpc>
              <a:spcBef>
                <a:spcPts val="800"/>
              </a:spcBef>
              <a:defRPr sz="2500">
                <a:uFill>
                  <a:solidFill>
                    <a:srgbClr val="0000FF"/>
                  </a:solidFill>
                </a:uFill>
                <a:latin typeface="+mj-lt"/>
                <a:ea typeface="+mj-ea"/>
                <a:cs typeface="+mj-cs"/>
                <a:sym typeface="Helvetica"/>
                <a:hlinkClick r:id="" action="ppaction://noaction"/>
              </a:defRPr>
            </a:lvl1pPr>
          </a:lstStyle>
          <a:p>
            <a:pPr>
              <a:defRPr>
                <a:uFillTx/>
              </a:defRPr>
            </a:pPr>
            <a:r>
              <a:rPr sz="1758"/>
              <a:t>Anagnostou, G. Searching in 2-Dimensional mass space for final states with 2 invisible particles. J. High Energ. Phys. 2021, 112 (2021)</a:t>
            </a:r>
          </a:p>
        </p:txBody>
      </p:sp>
      <p:sp>
        <p:nvSpPr>
          <p:cNvPr id="128" name="More details on possible applications later:…"/>
          <p:cNvSpPr txBox="1"/>
          <p:nvPr/>
        </p:nvSpPr>
        <p:spPr>
          <a:xfrm>
            <a:off x="563108" y="4045746"/>
            <a:ext cx="4455011" cy="1447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9" tIns="46799" rIns="46799" bIns="46799">
            <a:spAutoFit/>
          </a:bodyPr>
          <a:lstStyle/>
          <a:p>
            <a:pPr defTabSz="449246">
              <a:tabLst>
                <a:tab pos="437539" algn="l"/>
                <a:tab pos="884008" algn="l"/>
                <a:tab pos="1339406" algn="l"/>
                <a:tab pos="1785874" algn="l"/>
                <a:tab pos="2232343" algn="l"/>
                <a:tab pos="2687740" algn="l"/>
                <a:tab pos="3134209" algn="l"/>
                <a:tab pos="3580677" algn="l"/>
                <a:tab pos="4036075" algn="l"/>
                <a:tab pos="4482544" algn="l"/>
                <a:tab pos="4937942" algn="l"/>
                <a:tab pos="5384410" algn="l"/>
                <a:tab pos="5821949" algn="l"/>
                <a:tab pos="6286276" algn="l"/>
                <a:tab pos="6723816" algn="l"/>
                <a:tab pos="7170284" algn="l"/>
                <a:tab pos="7625682" algn="l"/>
                <a:tab pos="8072150" algn="l"/>
                <a:tab pos="8527548" algn="l"/>
                <a:tab pos="8974017" algn="l"/>
              </a:tabLst>
              <a:defRPr sz="2500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758"/>
              <a:t>More details on possible applications later:</a:t>
            </a:r>
          </a:p>
          <a:p>
            <a:pPr marL="107152" indent="-107152" defTabSz="449246">
              <a:buSzPct val="28000"/>
              <a:buBlip>
                <a:blip r:embed="rId4"/>
              </a:buBlip>
              <a:tabLst>
                <a:tab pos="437539" algn="l"/>
                <a:tab pos="884008" algn="l"/>
                <a:tab pos="1339406" algn="l"/>
                <a:tab pos="1785874" algn="l"/>
                <a:tab pos="2232343" algn="l"/>
                <a:tab pos="2687740" algn="l"/>
                <a:tab pos="3134209" algn="l"/>
                <a:tab pos="3580677" algn="l"/>
                <a:tab pos="4036075" algn="l"/>
                <a:tab pos="4482544" algn="l"/>
                <a:tab pos="4937942" algn="l"/>
                <a:tab pos="5384410" algn="l"/>
                <a:tab pos="5821949" algn="l"/>
                <a:tab pos="6286276" algn="l"/>
                <a:tab pos="6723816" algn="l"/>
                <a:tab pos="7170284" algn="l"/>
                <a:tab pos="7625682" algn="l"/>
                <a:tab pos="8072150" algn="l"/>
                <a:tab pos="8527548" algn="l"/>
                <a:tab pos="8974017" algn="l"/>
              </a:tabLst>
              <a:defRPr sz="2500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758"/>
              <a:t>Search for heavy top partner</a:t>
            </a:r>
          </a:p>
          <a:p>
            <a:pPr marL="107152" indent="-107152" defTabSz="449246">
              <a:buSzPct val="28000"/>
              <a:buBlip>
                <a:blip r:embed="rId4"/>
              </a:buBlip>
              <a:tabLst>
                <a:tab pos="437539" algn="l"/>
                <a:tab pos="884008" algn="l"/>
                <a:tab pos="1339406" algn="l"/>
                <a:tab pos="1785874" algn="l"/>
                <a:tab pos="2232343" algn="l"/>
                <a:tab pos="2687740" algn="l"/>
                <a:tab pos="3134209" algn="l"/>
                <a:tab pos="3580677" algn="l"/>
                <a:tab pos="4036075" algn="l"/>
                <a:tab pos="4482544" algn="l"/>
                <a:tab pos="4937942" algn="l"/>
                <a:tab pos="5384410" algn="l"/>
                <a:tab pos="5821949" algn="l"/>
                <a:tab pos="6286276" algn="l"/>
                <a:tab pos="6723816" algn="l"/>
                <a:tab pos="7170284" algn="l"/>
                <a:tab pos="7625682" algn="l"/>
                <a:tab pos="8072150" algn="l"/>
                <a:tab pos="8527548" algn="l"/>
                <a:tab pos="8974017" algn="l"/>
              </a:tabLst>
              <a:defRPr sz="2500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758"/>
              <a:t>Dark matter @ LHC</a:t>
            </a:r>
          </a:p>
          <a:p>
            <a:pPr marL="107152" indent="-107152" defTabSz="449246">
              <a:buSzPct val="28000"/>
              <a:buBlip>
                <a:blip r:embed="rId4"/>
              </a:buBlip>
              <a:tabLst>
                <a:tab pos="437539" algn="l"/>
                <a:tab pos="884008" algn="l"/>
                <a:tab pos="1339406" algn="l"/>
                <a:tab pos="1785874" algn="l"/>
                <a:tab pos="2232343" algn="l"/>
                <a:tab pos="2687740" algn="l"/>
                <a:tab pos="3134209" algn="l"/>
                <a:tab pos="3580677" algn="l"/>
                <a:tab pos="4036075" algn="l"/>
                <a:tab pos="4482544" algn="l"/>
                <a:tab pos="4937942" algn="l"/>
                <a:tab pos="5384410" algn="l"/>
                <a:tab pos="5821949" algn="l"/>
                <a:tab pos="6286276" algn="l"/>
                <a:tab pos="6723816" algn="l"/>
                <a:tab pos="7170284" algn="l"/>
                <a:tab pos="7625682" algn="l"/>
                <a:tab pos="8072150" algn="l"/>
                <a:tab pos="8527548" algn="l"/>
                <a:tab pos="8974017" algn="l"/>
              </a:tabLst>
              <a:defRPr sz="2500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758"/>
              <a:t>Dihiggs physics</a:t>
            </a:r>
          </a:p>
          <a:p>
            <a:pPr marL="107152" indent="-107152" defTabSz="449246">
              <a:buSzPct val="28000"/>
              <a:buBlip>
                <a:blip r:embed="rId4"/>
              </a:buBlip>
              <a:tabLst>
                <a:tab pos="437539" algn="l"/>
                <a:tab pos="884008" algn="l"/>
                <a:tab pos="1339406" algn="l"/>
                <a:tab pos="1785874" algn="l"/>
                <a:tab pos="2232343" algn="l"/>
                <a:tab pos="2687740" algn="l"/>
                <a:tab pos="3134209" algn="l"/>
                <a:tab pos="3580677" algn="l"/>
                <a:tab pos="4036075" algn="l"/>
                <a:tab pos="4482544" algn="l"/>
                <a:tab pos="4937942" algn="l"/>
                <a:tab pos="5384410" algn="l"/>
                <a:tab pos="5821949" algn="l"/>
                <a:tab pos="6286276" algn="l"/>
                <a:tab pos="6723816" algn="l"/>
                <a:tab pos="7170284" algn="l"/>
                <a:tab pos="7625682" algn="l"/>
                <a:tab pos="8072150" algn="l"/>
                <a:tab pos="8527548" algn="l"/>
                <a:tab pos="8974017" algn="l"/>
              </a:tabLst>
              <a:defRPr sz="2500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758"/>
              <a:t>Toponium (?)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B1D000-B7E5-494C-BE28-93CF7709BBC7}"/>
              </a:ext>
            </a:extLst>
          </p:cNvPr>
          <p:cNvSpPr txBox="1"/>
          <p:nvPr/>
        </p:nvSpPr>
        <p:spPr>
          <a:xfrm>
            <a:off x="6858000" y="685800"/>
            <a:ext cx="1564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 </a:t>
            </a:r>
            <a:r>
              <a:rPr lang="en-US" dirty="0" err="1"/>
              <a:t>Anagnostou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19911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95" y="6457013"/>
            <a:ext cx="9131836" cy="392605"/>
            <a:chOff x="0" y="3258400"/>
            <a:chExt cx="4608195" cy="198120"/>
          </a:xfrm>
        </p:grpSpPr>
        <p:sp>
          <p:nvSpPr>
            <p:cNvPr id="3" name="object 3"/>
            <p:cNvSpPr/>
            <p:nvPr/>
          </p:nvSpPr>
          <p:spPr>
            <a:xfrm>
              <a:off x="4086187" y="3264750"/>
              <a:ext cx="165100" cy="50800"/>
            </a:xfrm>
            <a:custGeom>
              <a:avLst/>
              <a:gdLst/>
              <a:ahLst/>
              <a:cxnLst/>
              <a:rect l="l" t="t" r="r" b="b"/>
              <a:pathLst>
                <a:path w="165100" h="50800">
                  <a:moveTo>
                    <a:pt x="12700" y="0"/>
                  </a:moveTo>
                  <a:lnTo>
                    <a:pt x="50800" y="0"/>
                  </a:lnTo>
                </a:path>
                <a:path w="165100" h="50800">
                  <a:moveTo>
                    <a:pt x="25400" y="12700"/>
                  </a:moveTo>
                  <a:lnTo>
                    <a:pt x="63500" y="12700"/>
                  </a:lnTo>
                </a:path>
                <a:path w="165100" h="50800">
                  <a:moveTo>
                    <a:pt x="25400" y="25400"/>
                  </a:moveTo>
                  <a:lnTo>
                    <a:pt x="63500" y="25400"/>
                  </a:lnTo>
                </a:path>
                <a:path w="165100" h="50800">
                  <a:moveTo>
                    <a:pt x="0" y="38100"/>
                  </a:moveTo>
                  <a:lnTo>
                    <a:pt x="50800" y="38100"/>
                  </a:lnTo>
                </a:path>
                <a:path w="165100" h="50800">
                  <a:moveTo>
                    <a:pt x="25400" y="50800"/>
                  </a:moveTo>
                  <a:lnTo>
                    <a:pt x="63500" y="50800"/>
                  </a:lnTo>
                </a:path>
                <a:path w="165100" h="50800">
                  <a:moveTo>
                    <a:pt x="114302" y="12700"/>
                  </a:moveTo>
                  <a:lnTo>
                    <a:pt x="152402" y="12700"/>
                  </a:lnTo>
                </a:path>
                <a:path w="165100" h="50800">
                  <a:moveTo>
                    <a:pt x="127000" y="25400"/>
                  </a:moveTo>
                  <a:lnTo>
                    <a:pt x="165102" y="25400"/>
                  </a:lnTo>
                </a:path>
                <a:path w="165100" h="50800">
                  <a:moveTo>
                    <a:pt x="127000" y="38100"/>
                  </a:moveTo>
                  <a:lnTo>
                    <a:pt x="165102" y="3810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4" name="object 4"/>
            <p:cNvSpPr/>
            <p:nvPr/>
          </p:nvSpPr>
          <p:spPr>
            <a:xfrm>
              <a:off x="4175088" y="3258400"/>
              <a:ext cx="0" cy="63500"/>
            </a:xfrm>
            <a:custGeom>
              <a:avLst/>
              <a:gdLst/>
              <a:ahLst/>
              <a:cxnLst/>
              <a:rect l="l" t="t" r="r" b="b"/>
              <a:pathLst>
                <a:path h="63500">
                  <a:moveTo>
                    <a:pt x="0" y="63500"/>
                  </a:moveTo>
                  <a:lnTo>
                    <a:pt x="0" y="0"/>
                  </a:lnTo>
                </a:path>
              </a:pathLst>
            </a:custGeom>
            <a:ln w="5060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5" name="object 5"/>
            <p:cNvSpPr/>
            <p:nvPr/>
          </p:nvSpPr>
          <p:spPr>
            <a:xfrm>
              <a:off x="4451033" y="3295230"/>
              <a:ext cx="20320" cy="20320"/>
            </a:xfrm>
            <a:custGeom>
              <a:avLst/>
              <a:gdLst/>
              <a:ahLst/>
              <a:cxnLst/>
              <a:rect l="l" t="t" r="r" b="b"/>
              <a:pathLst>
                <a:path w="20320" h="20320">
                  <a:moveTo>
                    <a:pt x="0" y="0"/>
                  </a:moveTo>
                  <a:lnTo>
                    <a:pt x="20321" y="2032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6" name="object 6"/>
            <p:cNvSpPr/>
            <p:nvPr/>
          </p:nvSpPr>
          <p:spPr>
            <a:xfrm>
              <a:off x="4423969" y="326873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30367" y="15183"/>
                  </a:moveTo>
                  <a:lnTo>
                    <a:pt x="30367" y="6797"/>
                  </a:lnTo>
                  <a:lnTo>
                    <a:pt x="23568" y="0"/>
                  </a:lnTo>
                  <a:lnTo>
                    <a:pt x="15183" y="0"/>
                  </a:lnTo>
                  <a:lnTo>
                    <a:pt x="6797" y="0"/>
                  </a:lnTo>
                  <a:lnTo>
                    <a:pt x="0" y="6797"/>
                  </a:lnTo>
                  <a:lnTo>
                    <a:pt x="0" y="15183"/>
                  </a:lnTo>
                  <a:lnTo>
                    <a:pt x="0" y="23568"/>
                  </a:lnTo>
                  <a:lnTo>
                    <a:pt x="6797" y="30366"/>
                  </a:lnTo>
                  <a:lnTo>
                    <a:pt x="15183" y="30366"/>
                  </a:lnTo>
                  <a:lnTo>
                    <a:pt x="23568" y="30366"/>
                  </a:lnTo>
                  <a:lnTo>
                    <a:pt x="30367" y="23568"/>
                  </a:lnTo>
                  <a:lnTo>
                    <a:pt x="30367" y="15183"/>
                  </a:lnTo>
                  <a:close/>
                </a:path>
              </a:pathLst>
            </a:custGeom>
            <a:ln w="5060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7" name="object 7"/>
            <p:cNvSpPr/>
            <p:nvPr/>
          </p:nvSpPr>
          <p:spPr>
            <a:xfrm>
              <a:off x="4329112" y="3264750"/>
              <a:ext cx="233679" cy="50800"/>
            </a:xfrm>
            <a:custGeom>
              <a:avLst/>
              <a:gdLst/>
              <a:ahLst/>
              <a:cxnLst/>
              <a:rect l="l" t="t" r="r" b="b"/>
              <a:pathLst>
                <a:path w="233679" h="50800">
                  <a:moveTo>
                    <a:pt x="40640" y="50800"/>
                  </a:moveTo>
                  <a:lnTo>
                    <a:pt x="50400" y="48796"/>
                  </a:lnTo>
                  <a:lnTo>
                    <a:pt x="58488" y="43339"/>
                  </a:lnTo>
                  <a:lnTo>
                    <a:pt x="64002" y="35262"/>
                  </a:lnTo>
                  <a:lnTo>
                    <a:pt x="66040" y="25400"/>
                  </a:lnTo>
                  <a:lnTo>
                    <a:pt x="64036" y="15537"/>
                  </a:lnTo>
                  <a:lnTo>
                    <a:pt x="58579" y="7461"/>
                  </a:lnTo>
                  <a:lnTo>
                    <a:pt x="50502" y="2004"/>
                  </a:lnTo>
                  <a:lnTo>
                    <a:pt x="40640" y="0"/>
                  </a:lnTo>
                  <a:lnTo>
                    <a:pt x="30778" y="2004"/>
                  </a:lnTo>
                  <a:lnTo>
                    <a:pt x="22701" y="7461"/>
                  </a:lnTo>
                  <a:lnTo>
                    <a:pt x="17244" y="15537"/>
                  </a:lnTo>
                  <a:lnTo>
                    <a:pt x="15240" y="25400"/>
                  </a:lnTo>
                </a:path>
                <a:path w="233679" h="50800">
                  <a:moveTo>
                    <a:pt x="30480" y="17780"/>
                  </a:moveTo>
                  <a:lnTo>
                    <a:pt x="15240" y="30480"/>
                  </a:lnTo>
                  <a:lnTo>
                    <a:pt x="0" y="17780"/>
                  </a:lnTo>
                </a:path>
                <a:path w="233679" h="50800">
                  <a:moveTo>
                    <a:pt x="193042" y="50800"/>
                  </a:moveTo>
                  <a:lnTo>
                    <a:pt x="183180" y="48796"/>
                  </a:lnTo>
                  <a:lnTo>
                    <a:pt x="175103" y="43339"/>
                  </a:lnTo>
                  <a:lnTo>
                    <a:pt x="169646" y="35262"/>
                  </a:lnTo>
                  <a:lnTo>
                    <a:pt x="167642" y="25400"/>
                  </a:lnTo>
                  <a:lnTo>
                    <a:pt x="169646" y="15537"/>
                  </a:lnTo>
                  <a:lnTo>
                    <a:pt x="175103" y="7461"/>
                  </a:lnTo>
                  <a:lnTo>
                    <a:pt x="183180" y="2004"/>
                  </a:lnTo>
                  <a:lnTo>
                    <a:pt x="193042" y="0"/>
                  </a:lnTo>
                  <a:lnTo>
                    <a:pt x="202904" y="2004"/>
                  </a:lnTo>
                  <a:lnTo>
                    <a:pt x="210981" y="7461"/>
                  </a:lnTo>
                  <a:lnTo>
                    <a:pt x="216438" y="15537"/>
                  </a:lnTo>
                  <a:lnTo>
                    <a:pt x="218442" y="25400"/>
                  </a:lnTo>
                </a:path>
                <a:path w="233679" h="50800">
                  <a:moveTo>
                    <a:pt x="233682" y="17780"/>
                  </a:moveTo>
                  <a:lnTo>
                    <a:pt x="218442" y="30480"/>
                  </a:lnTo>
                  <a:lnTo>
                    <a:pt x="203202" y="17780"/>
                  </a:lnTo>
                </a:path>
              </a:pathLst>
            </a:custGeom>
            <a:ln w="5060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5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4747BA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9" name="object 9"/>
            <p:cNvSpPr/>
            <p:nvPr/>
          </p:nvSpPr>
          <p:spPr>
            <a:xfrm>
              <a:off x="1535976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4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0" name="object 10"/>
            <p:cNvSpPr/>
            <p:nvPr/>
          </p:nvSpPr>
          <p:spPr>
            <a:xfrm>
              <a:off x="3071952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4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7002903" y="6482180"/>
            <a:ext cx="402672" cy="75501"/>
            <a:chOff x="3531756" y="3271100"/>
            <a:chExt cx="203200" cy="38100"/>
          </a:xfrm>
        </p:grpSpPr>
        <p:sp>
          <p:nvSpPr>
            <p:cNvPr id="12" name="object 12"/>
            <p:cNvSpPr/>
            <p:nvPr/>
          </p:nvSpPr>
          <p:spPr>
            <a:xfrm>
              <a:off x="3620657" y="3277450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0" y="0"/>
                  </a:moveTo>
                  <a:lnTo>
                    <a:pt x="38101" y="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3" name="object 13"/>
            <p:cNvSpPr/>
            <p:nvPr/>
          </p:nvSpPr>
          <p:spPr>
            <a:xfrm>
              <a:off x="3531756" y="3271100"/>
              <a:ext cx="203200" cy="38100"/>
            </a:xfrm>
            <a:custGeom>
              <a:avLst/>
              <a:gdLst/>
              <a:ahLst/>
              <a:cxnLst/>
              <a:rect l="l" t="t" r="r" b="b"/>
              <a:pathLst>
                <a:path w="203200" h="38100">
                  <a:moveTo>
                    <a:pt x="25400" y="0"/>
                  </a:moveTo>
                  <a:lnTo>
                    <a:pt x="0" y="19050"/>
                  </a:lnTo>
                  <a:lnTo>
                    <a:pt x="25400" y="38100"/>
                  </a:lnTo>
                  <a:lnTo>
                    <a:pt x="25400" y="0"/>
                  </a:lnTo>
                  <a:close/>
                </a:path>
                <a:path w="203200" h="38100">
                  <a:moveTo>
                    <a:pt x="177802" y="0"/>
                  </a:moveTo>
                  <a:lnTo>
                    <a:pt x="177802" y="38100"/>
                  </a:lnTo>
                  <a:lnTo>
                    <a:pt x="203202" y="19050"/>
                  </a:lnTo>
                  <a:lnTo>
                    <a:pt x="177802" y="0"/>
                  </a:lnTo>
                  <a:close/>
                </a:path>
              </a:pathLst>
            </a:custGeom>
            <a:solidFill>
              <a:srgbClr val="D6D6EF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4" name="object 14"/>
            <p:cNvSpPr/>
            <p:nvPr/>
          </p:nvSpPr>
          <p:spPr>
            <a:xfrm>
              <a:off x="3607957" y="3290150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12700" y="0"/>
                  </a:moveTo>
                  <a:lnTo>
                    <a:pt x="50801" y="0"/>
                  </a:lnTo>
                </a:path>
                <a:path w="50800" h="12700">
                  <a:moveTo>
                    <a:pt x="0" y="12700"/>
                  </a:moveTo>
                  <a:lnTo>
                    <a:pt x="38100" y="12700"/>
                  </a:lnTo>
                </a:path>
              </a:pathLst>
            </a:custGeom>
            <a:ln w="7591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7539663" y="6462074"/>
            <a:ext cx="402672" cy="95634"/>
            <a:chOff x="3802621" y="3260954"/>
            <a:chExt cx="203200" cy="48260"/>
          </a:xfrm>
        </p:grpSpPr>
        <p:sp>
          <p:nvSpPr>
            <p:cNvPr id="16" name="object 16"/>
            <p:cNvSpPr/>
            <p:nvPr/>
          </p:nvSpPr>
          <p:spPr>
            <a:xfrm>
              <a:off x="3878822" y="3264750"/>
              <a:ext cx="50800" cy="25400"/>
            </a:xfrm>
            <a:custGeom>
              <a:avLst/>
              <a:gdLst/>
              <a:ahLst/>
              <a:cxnLst/>
              <a:rect l="l" t="t" r="r" b="b"/>
              <a:pathLst>
                <a:path w="50800" h="25400">
                  <a:moveTo>
                    <a:pt x="0" y="0"/>
                  </a:moveTo>
                  <a:lnTo>
                    <a:pt x="38100" y="0"/>
                  </a:lnTo>
                </a:path>
                <a:path w="50800" h="25400">
                  <a:moveTo>
                    <a:pt x="12700" y="12700"/>
                  </a:moveTo>
                  <a:lnTo>
                    <a:pt x="50801" y="12700"/>
                  </a:lnTo>
                </a:path>
                <a:path w="50800" h="25400">
                  <a:moveTo>
                    <a:pt x="12700" y="25400"/>
                  </a:moveTo>
                  <a:lnTo>
                    <a:pt x="50801" y="2540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7" name="object 17"/>
            <p:cNvSpPr/>
            <p:nvPr/>
          </p:nvSpPr>
          <p:spPr>
            <a:xfrm>
              <a:off x="3802621" y="3271100"/>
              <a:ext cx="203200" cy="38100"/>
            </a:xfrm>
            <a:custGeom>
              <a:avLst/>
              <a:gdLst/>
              <a:ahLst/>
              <a:cxnLst/>
              <a:rect l="l" t="t" r="r" b="b"/>
              <a:pathLst>
                <a:path w="203200" h="38100">
                  <a:moveTo>
                    <a:pt x="25400" y="0"/>
                  </a:moveTo>
                  <a:lnTo>
                    <a:pt x="0" y="19050"/>
                  </a:lnTo>
                  <a:lnTo>
                    <a:pt x="25400" y="38100"/>
                  </a:lnTo>
                  <a:lnTo>
                    <a:pt x="25400" y="0"/>
                  </a:lnTo>
                  <a:close/>
                </a:path>
                <a:path w="203200" h="38100">
                  <a:moveTo>
                    <a:pt x="177802" y="0"/>
                  </a:moveTo>
                  <a:lnTo>
                    <a:pt x="177802" y="38100"/>
                  </a:lnTo>
                  <a:lnTo>
                    <a:pt x="203202" y="19050"/>
                  </a:lnTo>
                  <a:lnTo>
                    <a:pt x="177802" y="0"/>
                  </a:lnTo>
                  <a:close/>
                </a:path>
              </a:pathLst>
            </a:custGeom>
            <a:solidFill>
              <a:srgbClr val="D6D6EF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8" name="object 18"/>
            <p:cNvSpPr/>
            <p:nvPr/>
          </p:nvSpPr>
          <p:spPr>
            <a:xfrm>
              <a:off x="3878822" y="3302850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0" y="0"/>
                  </a:moveTo>
                  <a:lnTo>
                    <a:pt x="38100" y="0"/>
                  </a:lnTo>
                </a:path>
              </a:pathLst>
            </a:custGeom>
            <a:ln w="7591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372169" y="1612491"/>
            <a:ext cx="8603103" cy="649635"/>
          </a:xfrm>
          <a:prstGeom prst="rect">
            <a:avLst/>
          </a:prstGeom>
        </p:spPr>
        <p:txBody>
          <a:bodyPr vert="horz" wrap="square" lIns="0" tIns="57882" rIns="0" bIns="0" rtlCol="0">
            <a:spAutoFit/>
          </a:bodyPr>
          <a:lstStyle/>
          <a:p>
            <a:pPr marL="1376667" marR="10067" indent="-1352758">
              <a:lnSpc>
                <a:spcPts val="2378"/>
              </a:lnSpc>
              <a:spcBef>
                <a:spcPts val="454"/>
              </a:spcBef>
            </a:pPr>
            <a:r>
              <a:rPr spc="69" dirty="0"/>
              <a:t>Quality </a:t>
            </a:r>
            <a:r>
              <a:rPr spc="59" dirty="0"/>
              <a:t>control, </a:t>
            </a:r>
            <a:r>
              <a:rPr spc="99" dirty="0"/>
              <a:t>radiation </a:t>
            </a:r>
            <a:r>
              <a:rPr spc="89" dirty="0"/>
              <a:t>studies </a:t>
            </a:r>
            <a:r>
              <a:rPr spc="168" dirty="0"/>
              <a:t>and </a:t>
            </a:r>
            <a:r>
              <a:rPr spc="89" dirty="0"/>
              <a:t>simulation </a:t>
            </a:r>
            <a:r>
              <a:rPr spc="20" dirty="0"/>
              <a:t>of </a:t>
            </a:r>
            <a:r>
              <a:rPr spc="40" dirty="0"/>
              <a:t>silicon </a:t>
            </a:r>
            <a:r>
              <a:rPr spc="79" dirty="0"/>
              <a:t>sensors  </a:t>
            </a:r>
            <a:br>
              <a:rPr lang="en-US" spc="79" dirty="0"/>
            </a:br>
            <a:r>
              <a:rPr spc="59" dirty="0"/>
              <a:t>for </a:t>
            </a:r>
            <a:r>
              <a:rPr spc="109" dirty="0"/>
              <a:t>the </a:t>
            </a:r>
            <a:r>
              <a:rPr spc="99" dirty="0"/>
              <a:t>Phase-2 </a:t>
            </a:r>
            <a:r>
              <a:rPr spc="129" dirty="0"/>
              <a:t>upgrade </a:t>
            </a:r>
            <a:r>
              <a:rPr spc="20" dirty="0"/>
              <a:t>of </a:t>
            </a:r>
            <a:r>
              <a:rPr spc="109" dirty="0"/>
              <a:t>the </a:t>
            </a:r>
            <a:r>
              <a:rPr spc="-79" dirty="0"/>
              <a:t>CMS</a:t>
            </a:r>
            <a:r>
              <a:rPr spc="10" dirty="0"/>
              <a:t> </a:t>
            </a:r>
            <a:r>
              <a:rPr spc="69" dirty="0"/>
              <a:t>Tracker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471311" y="3121155"/>
            <a:ext cx="4197851" cy="268055"/>
          </a:xfrm>
          <a:prstGeom prst="rect">
            <a:avLst/>
          </a:prstGeom>
        </p:spPr>
        <p:txBody>
          <a:bodyPr vert="horz" wrap="square" lIns="0" tIns="23909" rIns="0" bIns="0" rtlCol="0">
            <a:spAutoFit/>
          </a:bodyPr>
          <a:lstStyle/>
          <a:p>
            <a:pPr marL="25168">
              <a:spcBef>
                <a:spcPts val="188"/>
              </a:spcBef>
            </a:pPr>
            <a:r>
              <a:rPr sz="1585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P. </a:t>
            </a:r>
            <a:r>
              <a:rPr sz="1585" u="sng" spc="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Assiouras</a:t>
            </a:r>
            <a:r>
              <a:rPr sz="1585" spc="50" dirty="0">
                <a:latin typeface="Times New Roman"/>
                <a:cs typeface="Times New Roman"/>
              </a:rPr>
              <a:t>, </a:t>
            </a:r>
            <a:r>
              <a:rPr sz="1585" spc="59" dirty="0">
                <a:latin typeface="Times New Roman"/>
                <a:cs typeface="Times New Roman"/>
              </a:rPr>
              <a:t>I. </a:t>
            </a:r>
            <a:r>
              <a:rPr sz="1585" spc="40" dirty="0">
                <a:latin typeface="Times New Roman"/>
                <a:cs typeface="Times New Roman"/>
              </a:rPr>
              <a:t>Kazas, A. </a:t>
            </a:r>
            <a:r>
              <a:rPr sz="1585" spc="50" dirty="0">
                <a:latin typeface="Times New Roman"/>
                <a:cs typeface="Times New Roman"/>
              </a:rPr>
              <a:t>Kyriakis, D. </a:t>
            </a:r>
            <a:r>
              <a:rPr sz="1585" spc="79" dirty="0">
                <a:latin typeface="Times New Roman"/>
                <a:cs typeface="Times New Roman"/>
              </a:rPr>
              <a:t>Loukas</a:t>
            </a:r>
            <a:endParaRPr sz="1585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73949" y="3761802"/>
            <a:ext cx="2836318" cy="474266"/>
          </a:xfrm>
          <a:prstGeom prst="rect">
            <a:avLst/>
          </a:prstGeom>
        </p:spPr>
        <p:txBody>
          <a:bodyPr vert="horz" wrap="square" lIns="0" tIns="23909" rIns="0" bIns="0" rtlCol="0">
            <a:spAutoFit/>
          </a:bodyPr>
          <a:lstStyle/>
          <a:p>
            <a:pPr marL="25168" marR="10067" algn="ctr">
              <a:spcBef>
                <a:spcPts val="188"/>
              </a:spcBef>
            </a:pPr>
            <a:r>
              <a:rPr sz="991" spc="30" dirty="0">
                <a:latin typeface="Times New Roman"/>
                <a:cs typeface="Times New Roman"/>
              </a:rPr>
              <a:t>National Center </a:t>
            </a:r>
            <a:r>
              <a:rPr sz="991" spc="10" dirty="0">
                <a:latin typeface="Times New Roman"/>
                <a:cs typeface="Times New Roman"/>
              </a:rPr>
              <a:t>of </a:t>
            </a:r>
            <a:r>
              <a:rPr sz="991" dirty="0">
                <a:latin typeface="Times New Roman"/>
                <a:cs typeface="Times New Roman"/>
              </a:rPr>
              <a:t>Scientific</a:t>
            </a:r>
            <a:r>
              <a:rPr sz="991" spc="30" dirty="0">
                <a:latin typeface="Times New Roman"/>
                <a:cs typeface="Times New Roman"/>
              </a:rPr>
              <a:t> Research</a:t>
            </a:r>
            <a:r>
              <a:rPr sz="991" spc="89" dirty="0">
                <a:latin typeface="Times New Roman"/>
                <a:cs typeface="Times New Roman"/>
              </a:rPr>
              <a:t> </a:t>
            </a:r>
            <a:r>
              <a:rPr sz="991" spc="40" dirty="0">
                <a:latin typeface="Times New Roman"/>
                <a:cs typeface="Times New Roman"/>
              </a:rPr>
              <a:t>Demokritos </a:t>
            </a:r>
            <a:r>
              <a:rPr sz="991" spc="20" dirty="0">
                <a:latin typeface="Times New Roman"/>
                <a:cs typeface="Times New Roman"/>
              </a:rPr>
              <a:t> </a:t>
            </a:r>
            <a:r>
              <a:rPr sz="991" spc="40" dirty="0">
                <a:latin typeface="Times New Roman"/>
                <a:cs typeface="Times New Roman"/>
              </a:rPr>
              <a:t>Institute </a:t>
            </a:r>
            <a:r>
              <a:rPr sz="991" spc="10" dirty="0">
                <a:latin typeface="Times New Roman"/>
                <a:cs typeface="Times New Roman"/>
              </a:rPr>
              <a:t>of </a:t>
            </a:r>
            <a:r>
              <a:rPr sz="991" spc="30" dirty="0">
                <a:latin typeface="Times New Roman"/>
                <a:cs typeface="Times New Roman"/>
              </a:rPr>
              <a:t>Nuclear </a:t>
            </a:r>
            <a:r>
              <a:rPr sz="991" spc="79" dirty="0">
                <a:latin typeface="Times New Roman"/>
                <a:cs typeface="Times New Roman"/>
              </a:rPr>
              <a:t>and </a:t>
            </a:r>
            <a:r>
              <a:rPr sz="991" spc="20" dirty="0">
                <a:latin typeface="Times New Roman"/>
                <a:cs typeface="Times New Roman"/>
              </a:rPr>
              <a:t>Particle</a:t>
            </a:r>
            <a:r>
              <a:rPr sz="991" spc="30" dirty="0">
                <a:latin typeface="Times New Roman"/>
                <a:cs typeface="Times New Roman"/>
              </a:rPr>
              <a:t> Physics</a:t>
            </a:r>
            <a:endParaRPr sz="991">
              <a:latin typeface="Times New Roman"/>
              <a:cs typeface="Times New Roman"/>
            </a:endParaRPr>
          </a:p>
          <a:p>
            <a:pPr marR="28941" algn="ctr">
              <a:lnSpc>
                <a:spcPts val="1179"/>
              </a:lnSpc>
            </a:pPr>
            <a:r>
              <a:rPr sz="991" spc="30" dirty="0">
                <a:latin typeface="Times New Roman"/>
                <a:cs typeface="Times New Roman"/>
              </a:rPr>
              <a:t>Detector </a:t>
            </a:r>
            <a:r>
              <a:rPr sz="991" spc="50" dirty="0">
                <a:latin typeface="Times New Roman"/>
                <a:cs typeface="Times New Roman"/>
              </a:rPr>
              <a:t>Instrumentation</a:t>
            </a:r>
            <a:r>
              <a:rPr sz="991" spc="159" dirty="0">
                <a:latin typeface="Times New Roman"/>
                <a:cs typeface="Times New Roman"/>
              </a:rPr>
              <a:t> </a:t>
            </a:r>
            <a:r>
              <a:rPr sz="991" spc="40" dirty="0">
                <a:latin typeface="Times New Roman"/>
                <a:cs typeface="Times New Roman"/>
              </a:rPr>
              <a:t>Laboratory</a:t>
            </a:r>
            <a:endParaRPr sz="991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17016" y="5788036"/>
            <a:ext cx="1506243" cy="393379"/>
          </a:xfrm>
          <a:prstGeom prst="rect">
            <a:avLst/>
          </a:prstGeom>
        </p:spPr>
        <p:txBody>
          <a:bodyPr vert="horz" wrap="square" lIns="0" tIns="33975" rIns="0" bIns="0" rtlCol="0">
            <a:spAutoFit/>
          </a:bodyPr>
          <a:lstStyle/>
          <a:p>
            <a:pPr marL="587663" marR="10067" indent="-563754">
              <a:lnSpc>
                <a:spcPts val="1387"/>
              </a:lnSpc>
              <a:spcBef>
                <a:spcPts val="268"/>
              </a:spcBef>
            </a:pPr>
            <a:r>
              <a:rPr sz="1189" spc="40" dirty="0">
                <a:latin typeface="Times New Roman"/>
                <a:cs typeface="Times New Roman"/>
              </a:rPr>
              <a:t>INPP </a:t>
            </a:r>
            <a:r>
              <a:rPr sz="1189" spc="79" dirty="0">
                <a:latin typeface="Times New Roman"/>
                <a:cs typeface="Times New Roman"/>
              </a:rPr>
              <a:t>annual </a:t>
            </a:r>
            <a:r>
              <a:rPr sz="1189" spc="50" dirty="0">
                <a:latin typeface="Times New Roman"/>
                <a:cs typeface="Times New Roman"/>
              </a:rPr>
              <a:t>meating  2021</a:t>
            </a:r>
            <a:endParaRPr sz="1189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8020134" y="196510"/>
            <a:ext cx="1044171" cy="8600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5" name="object 25"/>
          <p:cNvSpPr/>
          <p:nvPr/>
        </p:nvSpPr>
        <p:spPr>
          <a:xfrm>
            <a:off x="384869" y="5716764"/>
            <a:ext cx="1810550" cy="6297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6" name="object 26"/>
          <p:cNvSpPr txBox="1"/>
          <p:nvPr/>
        </p:nvSpPr>
        <p:spPr>
          <a:xfrm>
            <a:off x="5839433" y="6297431"/>
            <a:ext cx="3265415" cy="512853"/>
          </a:xfrm>
          <a:prstGeom prst="rect">
            <a:avLst/>
          </a:prstGeom>
        </p:spPr>
        <p:txBody>
          <a:bodyPr vert="horz" wrap="square" lIns="0" tIns="39009" rIns="0" bIns="0" rtlCol="0">
            <a:spAutoFit/>
          </a:bodyPr>
          <a:lstStyle/>
          <a:p>
            <a:pPr marL="174915">
              <a:spcBef>
                <a:spcPts val="307"/>
              </a:spcBef>
            </a:pP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5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5" action="ppaction://hlinksldjump"/>
              </a:rPr>
              <a:t>.</a:t>
            </a:r>
            <a:r>
              <a:rPr sz="793" spc="99" dirty="0">
                <a:latin typeface="Times New Roman"/>
                <a:cs typeface="Times New Roman"/>
                <a:hlinkClick r:id="rId5" action="ppaction://hlinksldjump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5" action="ppaction://hlinksldjump"/>
              </a:rPr>
              <a:t>.</a:t>
            </a:r>
            <a:r>
              <a:rPr sz="793" spc="178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5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  <a:hlinkClick r:id="rId5" action="ppaction://hlinksldjump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5" action="ppaction://hlinksldjump"/>
              </a:rPr>
              <a:t>.</a:t>
            </a:r>
            <a:r>
              <a:rPr sz="793" spc="178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5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  <a:hlinkClick r:id="rId5" action="ppaction://hlinksldjump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5" action="ppaction://hlinksldjump"/>
              </a:rPr>
              <a:t>.</a:t>
            </a:r>
            <a:r>
              <a:rPr sz="793" spc="178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5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  <a:hlinkClick r:id="rId5" action="ppaction://hlinksldjump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5" action="ppaction://hlinksldjump"/>
              </a:rPr>
              <a:t>.</a:t>
            </a:r>
            <a:r>
              <a:rPr sz="793" spc="178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6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7" action="ppaction://hlinksldjump"/>
              </a:rPr>
              <a:t>.</a:t>
            </a:r>
            <a:r>
              <a:rPr sz="793" spc="40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" action="ppaction://noaction"/>
              </a:rPr>
              <a:t>.</a:t>
            </a:r>
            <a:r>
              <a:rPr sz="793" spc="198" dirty="0">
                <a:latin typeface="Times New Roman"/>
                <a:cs typeface="Times New Roman"/>
                <a:hlinkClick r:id="" action="ppaction://noactio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" action="ppaction://noaction"/>
              </a:rPr>
              <a:t>.</a:t>
            </a:r>
            <a:r>
              <a:rPr sz="793" spc="13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</a:rPr>
              <a:t>.</a:t>
            </a:r>
            <a:r>
              <a:rPr sz="793" spc="9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</a:rPr>
              <a:t>.</a:t>
            </a:r>
            <a:r>
              <a:rPr sz="793" spc="7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</a:rPr>
              <a:t>.</a:t>
            </a:r>
            <a:endParaRPr sz="793">
              <a:latin typeface="Times New Roman"/>
              <a:cs typeface="Times New Roman"/>
            </a:endParaRPr>
          </a:p>
          <a:p>
            <a:pPr marL="25168">
              <a:spcBef>
                <a:spcPts val="426"/>
              </a:spcBef>
            </a:pP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99" dirty="0">
                <a:latin typeface="Times New Roman"/>
                <a:cs typeface="Times New Roman"/>
                <a:hlinkClick r:id="rId4" action="ppaction://hlinksldjump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5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5" action="ppaction://hlinksldjump"/>
              </a:rPr>
              <a:t>.</a:t>
            </a:r>
            <a:r>
              <a:rPr sz="793" spc="15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  <a:hlinkClick r:id="rId4" action="ppaction://hlinksldjump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78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  <a:hlinkClick r:id="rId4" action="ppaction://hlinksldjump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trike="sngStrike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78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  <a:hlinkClick r:id="rId4" action="ppaction://hlinksldjump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trike="sngStrike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78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  <a:hlinkClick r:id="rId4" action="ppaction://hlinksldjump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4" action="ppaction://hlinksldjump"/>
              </a:rPr>
              <a:t>.</a:t>
            </a:r>
            <a:r>
              <a:rPr sz="793" spc="11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6" action="ppaction://hlinksldjump"/>
              </a:rPr>
              <a:t>.</a:t>
            </a:r>
            <a:r>
              <a:rPr sz="793" spc="40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  <a:hlinkClick r:id="rId7" action="ppaction://hlinksldjump"/>
              </a:rPr>
              <a:t>.</a:t>
            </a:r>
            <a:r>
              <a:rPr sz="793" spc="40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</a:rPr>
              <a:t>.</a:t>
            </a:r>
            <a:r>
              <a:rPr sz="793" spc="7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</a:rPr>
              <a:t>.</a:t>
            </a:r>
            <a:r>
              <a:rPr sz="793" spc="99" dirty="0">
                <a:latin typeface="Times New Roman"/>
                <a:cs typeface="Times New Roman"/>
              </a:rPr>
              <a:t> </a:t>
            </a:r>
            <a:r>
              <a:rPr sz="793" spc="20" dirty="0">
                <a:latin typeface="Times New Roman"/>
                <a:cs typeface="Times New Roman"/>
              </a:rPr>
              <a:t>.</a:t>
            </a:r>
            <a:endParaRPr sz="793">
              <a:latin typeface="Times New Roman"/>
              <a:cs typeface="Times New Roman"/>
            </a:endParaRPr>
          </a:p>
          <a:p>
            <a:pPr marR="70469" algn="r">
              <a:spcBef>
                <a:spcPts val="248"/>
              </a:spcBef>
              <a:tabLst>
                <a:tab pos="580113" algn="l"/>
              </a:tabLst>
            </a:pPr>
            <a:r>
              <a:rPr sz="991" spc="59" dirty="0">
                <a:latin typeface="Times New Roman"/>
                <a:cs typeface="Times New Roman"/>
              </a:rPr>
              <a:t>2022	</a:t>
            </a:r>
            <a:fld id="{81D60167-4931-47E6-BA6A-407CBD079E47}" type="slidenum">
              <a:rPr sz="991" spc="59" dirty="0">
                <a:latin typeface="Times New Roman"/>
                <a:cs typeface="Times New Roman"/>
              </a:rPr>
              <a:pPr marR="70469" algn="r">
                <a:spcBef>
                  <a:spcPts val="248"/>
                </a:spcBef>
                <a:tabLst>
                  <a:tab pos="580113" algn="l"/>
                </a:tabLst>
              </a:pPr>
              <a:t>6</a:t>
            </a:fld>
            <a:r>
              <a:rPr sz="991" spc="-188" dirty="0">
                <a:latin typeface="Times New Roman"/>
                <a:cs typeface="Times New Roman"/>
              </a:rPr>
              <a:t> </a:t>
            </a:r>
            <a:r>
              <a:rPr sz="991" spc="10" dirty="0">
                <a:latin typeface="Times New Roman"/>
                <a:cs typeface="Times New Roman"/>
              </a:rPr>
              <a:t>/</a:t>
            </a:r>
            <a:r>
              <a:rPr sz="991" spc="-178" dirty="0">
                <a:latin typeface="Times New Roman"/>
                <a:cs typeface="Times New Roman"/>
              </a:rPr>
              <a:t> </a:t>
            </a:r>
            <a:r>
              <a:rPr sz="991" spc="20" dirty="0">
                <a:latin typeface="Times New Roman"/>
                <a:cs typeface="Times New Roman"/>
              </a:rPr>
              <a:t>15</a:t>
            </a:r>
            <a:endParaRPr sz="991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ftr" sz="quarter" idx="5"/>
          </p:nvPr>
        </p:nvSpPr>
        <p:spPr>
          <a:xfrm>
            <a:off x="6165070" y="12638854"/>
            <a:ext cx="5798470" cy="320201"/>
          </a:xfrm>
          <a:prstGeom prst="rect">
            <a:avLst/>
          </a:prstGeom>
        </p:spPr>
        <p:txBody>
          <a:bodyPr vert="horz" wrap="square" lIns="0" tIns="42784" rIns="0" bIns="0" rtlCol="0">
            <a:spAutoFit/>
          </a:bodyPr>
          <a:lstStyle/>
          <a:p>
            <a:pPr marL="25168">
              <a:spcBef>
                <a:spcPts val="337"/>
              </a:spcBef>
            </a:pPr>
            <a:r>
              <a:rPr spc="30" dirty="0"/>
              <a:t>Panagiotis </a:t>
            </a:r>
            <a:r>
              <a:rPr spc="40" dirty="0"/>
              <a:t>Assiouras </a:t>
            </a:r>
            <a:r>
              <a:rPr spc="-20" dirty="0"/>
              <a:t>(NCSR</a:t>
            </a:r>
            <a:r>
              <a:rPr spc="-10" dirty="0"/>
              <a:t> </a:t>
            </a:r>
            <a:r>
              <a:rPr spc="30" dirty="0"/>
              <a:t>”Demokritos”)</a:t>
            </a:r>
          </a:p>
        </p:txBody>
      </p:sp>
    </p:spTree>
    <p:extLst>
      <p:ext uri="{BB962C8B-B14F-4D97-AF65-F5344CB8AC3E}">
        <p14:creationId xmlns:p14="http://schemas.microsoft.com/office/powerpoint/2010/main" val="3120982836"/>
      </p:ext>
    </p:extLst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bject 45"/>
          <p:cNvSpPr/>
          <p:nvPr/>
        </p:nvSpPr>
        <p:spPr>
          <a:xfrm>
            <a:off x="5474822" y="3777483"/>
            <a:ext cx="3549382" cy="17833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grpSp>
        <p:nvGrpSpPr>
          <p:cNvPr id="2" name="object 2"/>
          <p:cNvGrpSpPr/>
          <p:nvPr/>
        </p:nvGrpSpPr>
        <p:grpSpPr>
          <a:xfrm>
            <a:off x="4195" y="6457013"/>
            <a:ext cx="9131836" cy="392605"/>
            <a:chOff x="0" y="3258400"/>
            <a:chExt cx="4608195" cy="198120"/>
          </a:xfrm>
        </p:grpSpPr>
        <p:sp>
          <p:nvSpPr>
            <p:cNvPr id="3" name="object 3"/>
            <p:cNvSpPr/>
            <p:nvPr/>
          </p:nvSpPr>
          <p:spPr>
            <a:xfrm>
              <a:off x="4086187" y="3264750"/>
              <a:ext cx="165100" cy="50800"/>
            </a:xfrm>
            <a:custGeom>
              <a:avLst/>
              <a:gdLst/>
              <a:ahLst/>
              <a:cxnLst/>
              <a:rect l="l" t="t" r="r" b="b"/>
              <a:pathLst>
                <a:path w="165100" h="50800">
                  <a:moveTo>
                    <a:pt x="12700" y="0"/>
                  </a:moveTo>
                  <a:lnTo>
                    <a:pt x="50800" y="0"/>
                  </a:lnTo>
                </a:path>
                <a:path w="165100" h="50800">
                  <a:moveTo>
                    <a:pt x="25400" y="12700"/>
                  </a:moveTo>
                  <a:lnTo>
                    <a:pt x="63500" y="12700"/>
                  </a:lnTo>
                </a:path>
                <a:path w="165100" h="50800">
                  <a:moveTo>
                    <a:pt x="25400" y="25400"/>
                  </a:moveTo>
                  <a:lnTo>
                    <a:pt x="63500" y="25400"/>
                  </a:lnTo>
                </a:path>
                <a:path w="165100" h="50800">
                  <a:moveTo>
                    <a:pt x="0" y="38100"/>
                  </a:moveTo>
                  <a:lnTo>
                    <a:pt x="50800" y="38100"/>
                  </a:lnTo>
                </a:path>
                <a:path w="165100" h="50800">
                  <a:moveTo>
                    <a:pt x="25400" y="50800"/>
                  </a:moveTo>
                  <a:lnTo>
                    <a:pt x="63500" y="50800"/>
                  </a:lnTo>
                </a:path>
                <a:path w="165100" h="50800">
                  <a:moveTo>
                    <a:pt x="114302" y="12700"/>
                  </a:moveTo>
                  <a:lnTo>
                    <a:pt x="152402" y="12700"/>
                  </a:lnTo>
                </a:path>
                <a:path w="165100" h="50800">
                  <a:moveTo>
                    <a:pt x="127000" y="25400"/>
                  </a:moveTo>
                  <a:lnTo>
                    <a:pt x="165102" y="25400"/>
                  </a:lnTo>
                </a:path>
                <a:path w="165100" h="50800">
                  <a:moveTo>
                    <a:pt x="127000" y="38100"/>
                  </a:moveTo>
                  <a:lnTo>
                    <a:pt x="165102" y="3810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4" name="object 4"/>
            <p:cNvSpPr/>
            <p:nvPr/>
          </p:nvSpPr>
          <p:spPr>
            <a:xfrm>
              <a:off x="4175088" y="3258400"/>
              <a:ext cx="0" cy="63500"/>
            </a:xfrm>
            <a:custGeom>
              <a:avLst/>
              <a:gdLst/>
              <a:ahLst/>
              <a:cxnLst/>
              <a:rect l="l" t="t" r="r" b="b"/>
              <a:pathLst>
                <a:path h="63500">
                  <a:moveTo>
                    <a:pt x="0" y="63500"/>
                  </a:moveTo>
                  <a:lnTo>
                    <a:pt x="0" y="0"/>
                  </a:lnTo>
                </a:path>
              </a:pathLst>
            </a:custGeom>
            <a:ln w="5060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5" name="object 5"/>
            <p:cNvSpPr/>
            <p:nvPr/>
          </p:nvSpPr>
          <p:spPr>
            <a:xfrm>
              <a:off x="4451033" y="3295230"/>
              <a:ext cx="20320" cy="20320"/>
            </a:xfrm>
            <a:custGeom>
              <a:avLst/>
              <a:gdLst/>
              <a:ahLst/>
              <a:cxnLst/>
              <a:rect l="l" t="t" r="r" b="b"/>
              <a:pathLst>
                <a:path w="20320" h="20320">
                  <a:moveTo>
                    <a:pt x="0" y="0"/>
                  </a:moveTo>
                  <a:lnTo>
                    <a:pt x="20321" y="2032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6" name="object 6"/>
            <p:cNvSpPr/>
            <p:nvPr/>
          </p:nvSpPr>
          <p:spPr>
            <a:xfrm>
              <a:off x="4423969" y="326873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30367" y="15183"/>
                  </a:moveTo>
                  <a:lnTo>
                    <a:pt x="30367" y="6797"/>
                  </a:lnTo>
                  <a:lnTo>
                    <a:pt x="23568" y="0"/>
                  </a:lnTo>
                  <a:lnTo>
                    <a:pt x="15183" y="0"/>
                  </a:lnTo>
                  <a:lnTo>
                    <a:pt x="6797" y="0"/>
                  </a:lnTo>
                  <a:lnTo>
                    <a:pt x="0" y="6797"/>
                  </a:lnTo>
                  <a:lnTo>
                    <a:pt x="0" y="15183"/>
                  </a:lnTo>
                  <a:lnTo>
                    <a:pt x="0" y="23568"/>
                  </a:lnTo>
                  <a:lnTo>
                    <a:pt x="6797" y="30366"/>
                  </a:lnTo>
                  <a:lnTo>
                    <a:pt x="15183" y="30366"/>
                  </a:lnTo>
                  <a:lnTo>
                    <a:pt x="23568" y="30366"/>
                  </a:lnTo>
                  <a:lnTo>
                    <a:pt x="30367" y="23568"/>
                  </a:lnTo>
                  <a:lnTo>
                    <a:pt x="30367" y="15183"/>
                  </a:lnTo>
                  <a:close/>
                </a:path>
              </a:pathLst>
            </a:custGeom>
            <a:ln w="5060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7" name="object 7"/>
            <p:cNvSpPr/>
            <p:nvPr/>
          </p:nvSpPr>
          <p:spPr>
            <a:xfrm>
              <a:off x="4329112" y="3264750"/>
              <a:ext cx="233679" cy="50800"/>
            </a:xfrm>
            <a:custGeom>
              <a:avLst/>
              <a:gdLst/>
              <a:ahLst/>
              <a:cxnLst/>
              <a:rect l="l" t="t" r="r" b="b"/>
              <a:pathLst>
                <a:path w="233679" h="50800">
                  <a:moveTo>
                    <a:pt x="40640" y="50800"/>
                  </a:moveTo>
                  <a:lnTo>
                    <a:pt x="50400" y="48796"/>
                  </a:lnTo>
                  <a:lnTo>
                    <a:pt x="58488" y="43339"/>
                  </a:lnTo>
                  <a:lnTo>
                    <a:pt x="64002" y="35262"/>
                  </a:lnTo>
                  <a:lnTo>
                    <a:pt x="66040" y="25400"/>
                  </a:lnTo>
                  <a:lnTo>
                    <a:pt x="64036" y="15537"/>
                  </a:lnTo>
                  <a:lnTo>
                    <a:pt x="58579" y="7461"/>
                  </a:lnTo>
                  <a:lnTo>
                    <a:pt x="50502" y="2004"/>
                  </a:lnTo>
                  <a:lnTo>
                    <a:pt x="40640" y="0"/>
                  </a:lnTo>
                  <a:lnTo>
                    <a:pt x="30778" y="2004"/>
                  </a:lnTo>
                  <a:lnTo>
                    <a:pt x="22701" y="7461"/>
                  </a:lnTo>
                  <a:lnTo>
                    <a:pt x="17244" y="15537"/>
                  </a:lnTo>
                  <a:lnTo>
                    <a:pt x="15240" y="25400"/>
                  </a:lnTo>
                </a:path>
                <a:path w="233679" h="50800">
                  <a:moveTo>
                    <a:pt x="30480" y="17780"/>
                  </a:moveTo>
                  <a:lnTo>
                    <a:pt x="15240" y="30480"/>
                  </a:lnTo>
                  <a:lnTo>
                    <a:pt x="0" y="17780"/>
                  </a:lnTo>
                </a:path>
                <a:path w="233679" h="50800">
                  <a:moveTo>
                    <a:pt x="193042" y="50800"/>
                  </a:moveTo>
                  <a:lnTo>
                    <a:pt x="183180" y="48796"/>
                  </a:lnTo>
                  <a:lnTo>
                    <a:pt x="175103" y="43339"/>
                  </a:lnTo>
                  <a:lnTo>
                    <a:pt x="169646" y="35262"/>
                  </a:lnTo>
                  <a:lnTo>
                    <a:pt x="167642" y="25400"/>
                  </a:lnTo>
                  <a:lnTo>
                    <a:pt x="169646" y="15537"/>
                  </a:lnTo>
                  <a:lnTo>
                    <a:pt x="175103" y="7461"/>
                  </a:lnTo>
                  <a:lnTo>
                    <a:pt x="183180" y="2004"/>
                  </a:lnTo>
                  <a:lnTo>
                    <a:pt x="193042" y="0"/>
                  </a:lnTo>
                  <a:lnTo>
                    <a:pt x="202904" y="2004"/>
                  </a:lnTo>
                  <a:lnTo>
                    <a:pt x="210981" y="7461"/>
                  </a:lnTo>
                  <a:lnTo>
                    <a:pt x="216438" y="15537"/>
                  </a:lnTo>
                  <a:lnTo>
                    <a:pt x="218442" y="25400"/>
                  </a:lnTo>
                </a:path>
                <a:path w="233679" h="50800">
                  <a:moveTo>
                    <a:pt x="233682" y="17780"/>
                  </a:moveTo>
                  <a:lnTo>
                    <a:pt x="218442" y="30480"/>
                  </a:lnTo>
                  <a:lnTo>
                    <a:pt x="203202" y="17780"/>
                  </a:lnTo>
                </a:path>
              </a:pathLst>
            </a:custGeom>
            <a:ln w="5060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5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4747BA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9" name="object 9"/>
            <p:cNvSpPr/>
            <p:nvPr/>
          </p:nvSpPr>
          <p:spPr>
            <a:xfrm>
              <a:off x="1535976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4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0" name="object 10"/>
            <p:cNvSpPr/>
            <p:nvPr/>
          </p:nvSpPr>
          <p:spPr>
            <a:xfrm>
              <a:off x="3071952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4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7002903" y="6482180"/>
            <a:ext cx="402672" cy="75501"/>
            <a:chOff x="3531756" y="3271100"/>
            <a:chExt cx="203200" cy="38100"/>
          </a:xfrm>
        </p:grpSpPr>
        <p:sp>
          <p:nvSpPr>
            <p:cNvPr id="12" name="object 12"/>
            <p:cNvSpPr/>
            <p:nvPr/>
          </p:nvSpPr>
          <p:spPr>
            <a:xfrm>
              <a:off x="3620657" y="3277450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0" y="0"/>
                  </a:moveTo>
                  <a:lnTo>
                    <a:pt x="38101" y="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3" name="object 13"/>
            <p:cNvSpPr/>
            <p:nvPr/>
          </p:nvSpPr>
          <p:spPr>
            <a:xfrm>
              <a:off x="3531756" y="3271100"/>
              <a:ext cx="203200" cy="38100"/>
            </a:xfrm>
            <a:custGeom>
              <a:avLst/>
              <a:gdLst/>
              <a:ahLst/>
              <a:cxnLst/>
              <a:rect l="l" t="t" r="r" b="b"/>
              <a:pathLst>
                <a:path w="203200" h="38100">
                  <a:moveTo>
                    <a:pt x="25400" y="0"/>
                  </a:moveTo>
                  <a:lnTo>
                    <a:pt x="0" y="19050"/>
                  </a:lnTo>
                  <a:lnTo>
                    <a:pt x="25400" y="38100"/>
                  </a:lnTo>
                  <a:lnTo>
                    <a:pt x="25400" y="0"/>
                  </a:lnTo>
                  <a:close/>
                </a:path>
                <a:path w="203200" h="38100">
                  <a:moveTo>
                    <a:pt x="177802" y="0"/>
                  </a:moveTo>
                  <a:lnTo>
                    <a:pt x="177802" y="38100"/>
                  </a:lnTo>
                  <a:lnTo>
                    <a:pt x="203202" y="19050"/>
                  </a:lnTo>
                  <a:lnTo>
                    <a:pt x="177802" y="0"/>
                  </a:lnTo>
                  <a:close/>
                </a:path>
              </a:pathLst>
            </a:custGeom>
            <a:solidFill>
              <a:srgbClr val="D6D6EF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4" name="object 14"/>
            <p:cNvSpPr/>
            <p:nvPr/>
          </p:nvSpPr>
          <p:spPr>
            <a:xfrm>
              <a:off x="3607957" y="3290150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12700" y="0"/>
                  </a:moveTo>
                  <a:lnTo>
                    <a:pt x="50801" y="0"/>
                  </a:lnTo>
                </a:path>
                <a:path w="50800" h="12700">
                  <a:moveTo>
                    <a:pt x="0" y="12700"/>
                  </a:moveTo>
                  <a:lnTo>
                    <a:pt x="38100" y="12700"/>
                  </a:lnTo>
                </a:path>
              </a:pathLst>
            </a:custGeom>
            <a:ln w="7591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7539663" y="6462074"/>
            <a:ext cx="402672" cy="95634"/>
            <a:chOff x="3802621" y="3260954"/>
            <a:chExt cx="203200" cy="48260"/>
          </a:xfrm>
        </p:grpSpPr>
        <p:sp>
          <p:nvSpPr>
            <p:cNvPr id="16" name="object 16"/>
            <p:cNvSpPr/>
            <p:nvPr/>
          </p:nvSpPr>
          <p:spPr>
            <a:xfrm>
              <a:off x="3878822" y="3264750"/>
              <a:ext cx="50800" cy="25400"/>
            </a:xfrm>
            <a:custGeom>
              <a:avLst/>
              <a:gdLst/>
              <a:ahLst/>
              <a:cxnLst/>
              <a:rect l="l" t="t" r="r" b="b"/>
              <a:pathLst>
                <a:path w="50800" h="25400">
                  <a:moveTo>
                    <a:pt x="0" y="0"/>
                  </a:moveTo>
                  <a:lnTo>
                    <a:pt x="38100" y="0"/>
                  </a:lnTo>
                </a:path>
                <a:path w="50800" h="25400">
                  <a:moveTo>
                    <a:pt x="12700" y="12700"/>
                  </a:moveTo>
                  <a:lnTo>
                    <a:pt x="50801" y="12700"/>
                  </a:lnTo>
                </a:path>
                <a:path w="50800" h="25400">
                  <a:moveTo>
                    <a:pt x="12700" y="25400"/>
                  </a:moveTo>
                  <a:lnTo>
                    <a:pt x="50801" y="2540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7" name="object 17"/>
            <p:cNvSpPr/>
            <p:nvPr/>
          </p:nvSpPr>
          <p:spPr>
            <a:xfrm>
              <a:off x="3802621" y="3271100"/>
              <a:ext cx="203200" cy="38100"/>
            </a:xfrm>
            <a:custGeom>
              <a:avLst/>
              <a:gdLst/>
              <a:ahLst/>
              <a:cxnLst/>
              <a:rect l="l" t="t" r="r" b="b"/>
              <a:pathLst>
                <a:path w="203200" h="38100">
                  <a:moveTo>
                    <a:pt x="25400" y="0"/>
                  </a:moveTo>
                  <a:lnTo>
                    <a:pt x="0" y="19050"/>
                  </a:lnTo>
                  <a:lnTo>
                    <a:pt x="25400" y="38100"/>
                  </a:lnTo>
                  <a:lnTo>
                    <a:pt x="25400" y="0"/>
                  </a:lnTo>
                  <a:close/>
                </a:path>
                <a:path w="203200" h="38100">
                  <a:moveTo>
                    <a:pt x="177802" y="0"/>
                  </a:moveTo>
                  <a:lnTo>
                    <a:pt x="177802" y="38100"/>
                  </a:lnTo>
                  <a:lnTo>
                    <a:pt x="203202" y="19050"/>
                  </a:lnTo>
                  <a:lnTo>
                    <a:pt x="177802" y="0"/>
                  </a:lnTo>
                  <a:close/>
                </a:path>
              </a:pathLst>
            </a:custGeom>
            <a:solidFill>
              <a:srgbClr val="D6D6EF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8" name="object 18"/>
            <p:cNvSpPr/>
            <p:nvPr/>
          </p:nvSpPr>
          <p:spPr>
            <a:xfrm>
              <a:off x="3878822" y="3302850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0" y="0"/>
                  </a:moveTo>
                  <a:lnTo>
                    <a:pt x="38100" y="0"/>
                  </a:lnTo>
                </a:path>
              </a:pathLst>
            </a:custGeom>
            <a:ln w="7591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167802" y="528224"/>
            <a:ext cx="2754525" cy="299870"/>
          </a:xfrm>
          <a:prstGeom prst="rect">
            <a:avLst/>
          </a:prstGeom>
        </p:spPr>
        <p:txBody>
          <a:bodyPr vert="horz" wrap="square" lIns="0" tIns="22650" rIns="0" bIns="0" rtlCol="0">
            <a:spAutoFit/>
          </a:bodyPr>
          <a:lstStyle/>
          <a:p>
            <a:pPr marL="25168">
              <a:spcBef>
                <a:spcPts val="178"/>
              </a:spcBef>
            </a:pPr>
            <a:r>
              <a:rPr spc="89" dirty="0"/>
              <a:t>Outer </a:t>
            </a:r>
            <a:r>
              <a:rPr spc="69" dirty="0"/>
              <a:t>Tracker</a:t>
            </a:r>
            <a:r>
              <a:rPr spc="248" dirty="0"/>
              <a:t> </a:t>
            </a:r>
            <a:r>
              <a:rPr spc="79" dirty="0"/>
              <a:t>sensors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4379547" y="254350"/>
            <a:ext cx="4665957" cy="755112"/>
          </a:xfrm>
          <a:prstGeom prst="rect">
            <a:avLst/>
          </a:prstGeom>
        </p:spPr>
        <p:txBody>
          <a:bodyPr vert="horz" wrap="square" lIns="0" tIns="23909" rIns="0" bIns="0" rtlCol="0">
            <a:spAutoFit/>
          </a:bodyPr>
          <a:lstStyle/>
          <a:p>
            <a:pPr marL="50335">
              <a:lnSpc>
                <a:spcPts val="1893"/>
              </a:lnSpc>
              <a:spcBef>
                <a:spcPts val="188"/>
              </a:spcBef>
            </a:pPr>
            <a:r>
              <a:rPr sz="1585" spc="69" dirty="0">
                <a:latin typeface="Times New Roman"/>
                <a:cs typeface="Times New Roman"/>
              </a:rPr>
              <a:t>Outer </a:t>
            </a:r>
            <a:r>
              <a:rPr sz="1585" spc="59" dirty="0">
                <a:latin typeface="Times New Roman"/>
                <a:cs typeface="Times New Roman"/>
              </a:rPr>
              <a:t>Tracker </a:t>
            </a:r>
            <a:r>
              <a:rPr sz="1585" spc="30" dirty="0">
                <a:latin typeface="Times New Roman"/>
                <a:cs typeface="Times New Roman"/>
              </a:rPr>
              <a:t>will </a:t>
            </a:r>
            <a:r>
              <a:rPr sz="1585" spc="69" dirty="0">
                <a:latin typeface="Times New Roman"/>
                <a:cs typeface="Times New Roman"/>
              </a:rPr>
              <a:t>encompass </a:t>
            </a:r>
            <a:r>
              <a:rPr sz="1585" spc="-10" dirty="0">
                <a:latin typeface="Latin Modern Math"/>
                <a:cs typeface="Latin Modern Math"/>
              </a:rPr>
              <a:t>200</a:t>
            </a:r>
            <a:r>
              <a:rPr sz="1585" spc="386" dirty="0">
                <a:latin typeface="Latin Modern Math"/>
                <a:cs typeface="Latin Modern Math"/>
              </a:rPr>
              <a:t> </a:t>
            </a:r>
            <a:r>
              <a:rPr sz="1585" spc="466" dirty="0">
                <a:latin typeface="Latin Modern Math"/>
                <a:cs typeface="Latin Modern Math"/>
              </a:rPr>
              <a:t>𝑚</a:t>
            </a:r>
            <a:r>
              <a:rPr sz="1635" spc="698" baseline="30303" dirty="0">
                <a:latin typeface="Latin Modern Math"/>
                <a:cs typeface="Latin Modern Math"/>
              </a:rPr>
              <a:t>2</a:t>
            </a:r>
            <a:endParaRPr sz="1635" baseline="30303" dirty="0">
              <a:latin typeface="Latin Modern Math"/>
              <a:cs typeface="Latin Modern Math"/>
            </a:endParaRPr>
          </a:p>
          <a:p>
            <a:pPr marL="50335">
              <a:lnSpc>
                <a:spcPts val="1871"/>
              </a:lnSpc>
            </a:pPr>
            <a:r>
              <a:rPr sz="1585" spc="40" dirty="0">
                <a:latin typeface="Times New Roman"/>
                <a:cs typeface="Times New Roman"/>
              </a:rPr>
              <a:t>Consisting </a:t>
            </a:r>
            <a:r>
              <a:rPr sz="1585" spc="10" dirty="0">
                <a:latin typeface="Times New Roman"/>
                <a:cs typeface="Times New Roman"/>
              </a:rPr>
              <a:t>of </a:t>
            </a:r>
            <a:r>
              <a:rPr sz="1585" spc="99" dirty="0">
                <a:latin typeface="Times New Roman"/>
                <a:cs typeface="Times New Roman"/>
              </a:rPr>
              <a:t>24000</a:t>
            </a:r>
            <a:r>
              <a:rPr sz="1585" spc="10" dirty="0">
                <a:latin typeface="Times New Roman"/>
                <a:cs typeface="Times New Roman"/>
              </a:rPr>
              <a:t> </a:t>
            </a:r>
            <a:r>
              <a:rPr sz="1585" spc="59" dirty="0">
                <a:latin typeface="Times New Roman"/>
                <a:cs typeface="Times New Roman"/>
              </a:rPr>
              <a:t>sensors</a:t>
            </a:r>
            <a:endParaRPr sz="1585" dirty="0">
              <a:latin typeface="Times New Roman"/>
              <a:cs typeface="Times New Roman"/>
            </a:endParaRPr>
          </a:p>
          <a:p>
            <a:pPr marL="50335">
              <a:lnSpc>
                <a:spcPts val="1893"/>
              </a:lnSpc>
            </a:pPr>
            <a:r>
              <a:rPr sz="1585" spc="30" dirty="0">
                <a:latin typeface="Times New Roman"/>
                <a:cs typeface="Times New Roman"/>
              </a:rPr>
              <a:t>Two </a:t>
            </a:r>
            <a:r>
              <a:rPr sz="1585" spc="40" dirty="0">
                <a:latin typeface="Times New Roman"/>
                <a:cs typeface="Times New Roman"/>
              </a:rPr>
              <a:t>different </a:t>
            </a:r>
            <a:r>
              <a:rPr sz="1585" spc="79" dirty="0">
                <a:latin typeface="Times New Roman"/>
                <a:cs typeface="Times New Roman"/>
              </a:rPr>
              <a:t>modules with three </a:t>
            </a:r>
            <a:r>
              <a:rPr sz="1585" spc="40" dirty="0">
                <a:latin typeface="Times New Roman"/>
                <a:cs typeface="Times New Roman"/>
              </a:rPr>
              <a:t>different</a:t>
            </a:r>
            <a:r>
              <a:rPr sz="1585" spc="248" dirty="0">
                <a:latin typeface="Times New Roman"/>
                <a:cs typeface="Times New Roman"/>
              </a:rPr>
              <a:t> </a:t>
            </a:r>
            <a:r>
              <a:rPr sz="1585" spc="59" dirty="0">
                <a:latin typeface="Times New Roman"/>
                <a:cs typeface="Times New Roman"/>
              </a:rPr>
              <a:t>sensors</a:t>
            </a:r>
            <a:endParaRPr sz="1585" dirty="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10452" y="1508987"/>
            <a:ext cx="99509" cy="995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2" name="object 22"/>
          <p:cNvSpPr/>
          <p:nvPr/>
        </p:nvSpPr>
        <p:spPr>
          <a:xfrm>
            <a:off x="730940" y="1824329"/>
            <a:ext cx="80156" cy="801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3" name="object 23"/>
          <p:cNvSpPr/>
          <p:nvPr/>
        </p:nvSpPr>
        <p:spPr>
          <a:xfrm>
            <a:off x="730940" y="2024910"/>
            <a:ext cx="80156" cy="801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4" name="object 24"/>
          <p:cNvSpPr/>
          <p:nvPr/>
        </p:nvSpPr>
        <p:spPr>
          <a:xfrm>
            <a:off x="730940" y="2225491"/>
            <a:ext cx="80156" cy="801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5" name="object 25"/>
          <p:cNvSpPr/>
          <p:nvPr/>
        </p:nvSpPr>
        <p:spPr>
          <a:xfrm>
            <a:off x="730940" y="2426071"/>
            <a:ext cx="80156" cy="801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6" name="object 26"/>
          <p:cNvSpPr/>
          <p:nvPr/>
        </p:nvSpPr>
        <p:spPr>
          <a:xfrm>
            <a:off x="730940" y="2827233"/>
            <a:ext cx="80156" cy="801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7" name="object 27"/>
          <p:cNvSpPr txBox="1"/>
          <p:nvPr/>
        </p:nvSpPr>
        <p:spPr>
          <a:xfrm>
            <a:off x="485085" y="1353701"/>
            <a:ext cx="2102701" cy="1828419"/>
          </a:xfrm>
          <a:prstGeom prst="rect">
            <a:avLst/>
          </a:prstGeom>
        </p:spPr>
        <p:txBody>
          <a:bodyPr vert="horz" wrap="square" lIns="0" tIns="57882" rIns="0" bIns="0" rtlCol="0">
            <a:spAutoFit/>
          </a:bodyPr>
          <a:lstStyle/>
          <a:p>
            <a:pPr marR="1098565" algn="ctr">
              <a:spcBef>
                <a:spcPts val="454"/>
              </a:spcBef>
            </a:pPr>
            <a:r>
              <a:rPr sz="1585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2S</a:t>
            </a:r>
            <a:r>
              <a:rPr sz="1585" u="sng" spc="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585" u="sng" spc="5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sensors</a:t>
            </a:r>
            <a:endParaRPr sz="1585" dirty="0">
              <a:latin typeface="Times New Roman"/>
              <a:cs typeface="Times New Roman"/>
            </a:endParaRPr>
          </a:p>
          <a:p>
            <a:pPr marR="977761" algn="ctr">
              <a:lnSpc>
                <a:spcPts val="822"/>
              </a:lnSpc>
              <a:spcBef>
                <a:spcPts val="168"/>
              </a:spcBef>
            </a:pPr>
            <a:r>
              <a:rPr sz="991" spc="129" dirty="0">
                <a:latin typeface="Latin Modern Math"/>
                <a:cs typeface="Latin Modern Math"/>
              </a:rPr>
              <a:t>″</a:t>
            </a:r>
            <a:endParaRPr sz="991" dirty="0">
              <a:latin typeface="Latin Modern Math"/>
              <a:cs typeface="Latin Modern Math"/>
            </a:endParaRPr>
          </a:p>
          <a:p>
            <a:pPr marL="425330" algn="just">
              <a:lnSpc>
                <a:spcPts val="1258"/>
              </a:lnSpc>
            </a:pPr>
            <a:r>
              <a:rPr sz="1387" spc="-10" dirty="0">
                <a:latin typeface="Latin Modern Math"/>
                <a:cs typeface="Latin Modern Math"/>
              </a:rPr>
              <a:t>6</a:t>
            </a:r>
            <a:r>
              <a:rPr sz="1387" spc="386" dirty="0">
                <a:latin typeface="Latin Modern Math"/>
                <a:cs typeface="Latin Modern Math"/>
              </a:rPr>
              <a:t> </a:t>
            </a:r>
            <a:r>
              <a:rPr sz="1387" spc="40" dirty="0">
                <a:latin typeface="Times New Roman"/>
                <a:cs typeface="Times New Roman"/>
              </a:rPr>
              <a:t>wafers</a:t>
            </a:r>
            <a:endParaRPr sz="1387" dirty="0">
              <a:latin typeface="Times New Roman"/>
              <a:cs typeface="Times New Roman"/>
            </a:endParaRPr>
          </a:p>
          <a:p>
            <a:pPr marL="425330" algn="just">
              <a:lnSpc>
                <a:spcPts val="1575"/>
              </a:lnSpc>
            </a:pPr>
            <a:r>
              <a:rPr sz="1387" spc="89" dirty="0">
                <a:latin typeface="Times New Roman"/>
                <a:cs typeface="Times New Roman"/>
              </a:rPr>
              <a:t>n-on-p</a:t>
            </a:r>
            <a:r>
              <a:rPr sz="1387" spc="109" dirty="0">
                <a:latin typeface="Times New Roman"/>
                <a:cs typeface="Times New Roman"/>
              </a:rPr>
              <a:t> </a:t>
            </a:r>
            <a:r>
              <a:rPr sz="1387" spc="50" dirty="0">
                <a:latin typeface="Times New Roman"/>
                <a:cs typeface="Times New Roman"/>
              </a:rPr>
              <a:t>sensors</a:t>
            </a:r>
            <a:endParaRPr sz="1387" dirty="0">
              <a:latin typeface="Times New Roman"/>
              <a:cs typeface="Times New Roman"/>
            </a:endParaRPr>
          </a:p>
          <a:p>
            <a:pPr marL="425330" marR="10067" algn="just">
              <a:lnSpc>
                <a:spcPts val="1585"/>
              </a:lnSpc>
              <a:spcBef>
                <a:spcPts val="69"/>
              </a:spcBef>
            </a:pPr>
            <a:r>
              <a:rPr sz="1387" spc="59" dirty="0">
                <a:latin typeface="Times New Roman"/>
                <a:cs typeface="Times New Roman"/>
              </a:rPr>
              <a:t>Float-zone</a:t>
            </a:r>
            <a:r>
              <a:rPr sz="1387" dirty="0">
                <a:latin typeface="Times New Roman"/>
                <a:cs typeface="Times New Roman"/>
              </a:rPr>
              <a:t> </a:t>
            </a:r>
            <a:r>
              <a:rPr sz="1387" spc="59" dirty="0">
                <a:latin typeface="Times New Roman"/>
                <a:cs typeface="Times New Roman"/>
              </a:rPr>
              <a:t>technique  </a:t>
            </a:r>
            <a:r>
              <a:rPr sz="1387" spc="10" dirty="0">
                <a:latin typeface="Times New Roman"/>
                <a:cs typeface="Times New Roman"/>
              </a:rPr>
              <a:t>Active </a:t>
            </a:r>
            <a:r>
              <a:rPr sz="1387" spc="50" dirty="0">
                <a:latin typeface="Times New Roman"/>
                <a:cs typeface="Times New Roman"/>
              </a:rPr>
              <a:t>thickness </a:t>
            </a:r>
            <a:r>
              <a:rPr sz="1387" spc="89" dirty="0">
                <a:latin typeface="Times New Roman"/>
                <a:cs typeface="Times New Roman"/>
              </a:rPr>
              <a:t>290  </a:t>
            </a:r>
            <a:r>
              <a:rPr sz="1387" spc="139" dirty="0">
                <a:latin typeface="Times New Roman"/>
                <a:cs typeface="Times New Roman"/>
              </a:rPr>
              <a:t>um</a:t>
            </a:r>
            <a:endParaRPr sz="1387" dirty="0">
              <a:latin typeface="Times New Roman"/>
              <a:cs typeface="Times New Roman"/>
            </a:endParaRPr>
          </a:p>
          <a:p>
            <a:pPr marL="425330" algn="just">
              <a:lnSpc>
                <a:spcPts val="1486"/>
              </a:lnSpc>
            </a:pPr>
            <a:r>
              <a:rPr sz="1387" spc="-30" dirty="0">
                <a:latin typeface="Times New Roman"/>
                <a:cs typeface="Times New Roman"/>
              </a:rPr>
              <a:t>AC </a:t>
            </a:r>
            <a:r>
              <a:rPr sz="1387" spc="59" dirty="0">
                <a:latin typeface="Times New Roman"/>
                <a:cs typeface="Times New Roman"/>
              </a:rPr>
              <a:t>coupled</a:t>
            </a:r>
            <a:r>
              <a:rPr sz="1387" spc="-59" dirty="0">
                <a:latin typeface="Times New Roman"/>
                <a:cs typeface="Times New Roman"/>
              </a:rPr>
              <a:t> </a:t>
            </a:r>
            <a:r>
              <a:rPr sz="1387" spc="69" dirty="0">
                <a:latin typeface="Times New Roman"/>
                <a:cs typeface="Times New Roman"/>
              </a:rPr>
              <a:t>with</a:t>
            </a:r>
            <a:endParaRPr sz="1387" dirty="0">
              <a:latin typeface="Times New Roman"/>
              <a:cs typeface="Times New Roman"/>
            </a:endParaRPr>
          </a:p>
          <a:p>
            <a:pPr marL="425330" algn="just">
              <a:lnSpc>
                <a:spcPts val="1623"/>
              </a:lnSpc>
            </a:pPr>
            <a:r>
              <a:rPr sz="1387" spc="30" dirty="0">
                <a:latin typeface="Times New Roman"/>
                <a:cs typeface="Times New Roman"/>
              </a:rPr>
              <a:t>Poly-silicon</a:t>
            </a:r>
            <a:r>
              <a:rPr sz="1387" spc="79" dirty="0">
                <a:latin typeface="Times New Roman"/>
                <a:cs typeface="Times New Roman"/>
              </a:rPr>
              <a:t> </a:t>
            </a:r>
            <a:r>
              <a:rPr sz="1387" spc="50" dirty="0">
                <a:latin typeface="Times New Roman"/>
                <a:cs typeface="Times New Roman"/>
              </a:rPr>
              <a:t>biasing</a:t>
            </a:r>
            <a:endParaRPr sz="1387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461733" y="1508987"/>
            <a:ext cx="99509" cy="9950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9" name="object 29"/>
          <p:cNvSpPr/>
          <p:nvPr/>
        </p:nvSpPr>
        <p:spPr>
          <a:xfrm>
            <a:off x="3882249" y="1824329"/>
            <a:ext cx="80156" cy="801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0" name="object 30"/>
          <p:cNvSpPr/>
          <p:nvPr/>
        </p:nvSpPr>
        <p:spPr>
          <a:xfrm>
            <a:off x="3882249" y="2024910"/>
            <a:ext cx="80156" cy="801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1" name="object 31"/>
          <p:cNvSpPr/>
          <p:nvPr/>
        </p:nvSpPr>
        <p:spPr>
          <a:xfrm>
            <a:off x="3882249" y="2225491"/>
            <a:ext cx="80156" cy="801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2" name="object 32"/>
          <p:cNvSpPr/>
          <p:nvPr/>
        </p:nvSpPr>
        <p:spPr>
          <a:xfrm>
            <a:off x="3882249" y="2426071"/>
            <a:ext cx="80156" cy="801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3" name="object 33"/>
          <p:cNvSpPr/>
          <p:nvPr/>
        </p:nvSpPr>
        <p:spPr>
          <a:xfrm>
            <a:off x="3882249" y="2827233"/>
            <a:ext cx="80156" cy="801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4" name="object 34"/>
          <p:cNvSpPr txBox="1"/>
          <p:nvPr/>
        </p:nvSpPr>
        <p:spPr>
          <a:xfrm>
            <a:off x="3636368" y="1353701"/>
            <a:ext cx="2102701" cy="1828419"/>
          </a:xfrm>
          <a:prstGeom prst="rect">
            <a:avLst/>
          </a:prstGeom>
        </p:spPr>
        <p:txBody>
          <a:bodyPr vert="horz" wrap="square" lIns="0" tIns="57882" rIns="0" bIns="0" rtlCol="0">
            <a:spAutoFit/>
          </a:bodyPr>
          <a:lstStyle/>
          <a:p>
            <a:pPr marR="929942" algn="ctr">
              <a:spcBef>
                <a:spcPts val="454"/>
              </a:spcBef>
            </a:pPr>
            <a:r>
              <a:rPr sz="1585" u="sng" spc="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PS-s</a:t>
            </a:r>
            <a:r>
              <a:rPr sz="1585" u="sng" spc="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585" u="sng" spc="5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sensors</a:t>
            </a:r>
            <a:endParaRPr sz="1585">
              <a:latin typeface="Times New Roman"/>
              <a:cs typeface="Times New Roman"/>
            </a:endParaRPr>
          </a:p>
          <a:p>
            <a:pPr marR="977761" algn="ctr">
              <a:lnSpc>
                <a:spcPts val="822"/>
              </a:lnSpc>
              <a:spcBef>
                <a:spcPts val="168"/>
              </a:spcBef>
            </a:pPr>
            <a:r>
              <a:rPr sz="991" spc="129" dirty="0">
                <a:latin typeface="Latin Modern Math"/>
                <a:cs typeface="Latin Modern Math"/>
              </a:rPr>
              <a:t>″</a:t>
            </a:r>
            <a:endParaRPr sz="991">
              <a:latin typeface="Latin Modern Math"/>
              <a:cs typeface="Latin Modern Math"/>
            </a:endParaRPr>
          </a:p>
          <a:p>
            <a:pPr marL="425330" algn="just">
              <a:lnSpc>
                <a:spcPts val="1258"/>
              </a:lnSpc>
            </a:pPr>
            <a:r>
              <a:rPr sz="1387" spc="-10" dirty="0">
                <a:latin typeface="Latin Modern Math"/>
                <a:cs typeface="Latin Modern Math"/>
              </a:rPr>
              <a:t>6</a:t>
            </a:r>
            <a:r>
              <a:rPr sz="1387" spc="386" dirty="0">
                <a:latin typeface="Latin Modern Math"/>
                <a:cs typeface="Latin Modern Math"/>
              </a:rPr>
              <a:t> </a:t>
            </a:r>
            <a:r>
              <a:rPr sz="1387" spc="40" dirty="0">
                <a:latin typeface="Times New Roman"/>
                <a:cs typeface="Times New Roman"/>
              </a:rPr>
              <a:t>wafers</a:t>
            </a:r>
            <a:endParaRPr sz="1387">
              <a:latin typeface="Times New Roman"/>
              <a:cs typeface="Times New Roman"/>
            </a:endParaRPr>
          </a:p>
          <a:p>
            <a:pPr marL="425330" algn="just">
              <a:lnSpc>
                <a:spcPts val="1575"/>
              </a:lnSpc>
            </a:pPr>
            <a:r>
              <a:rPr sz="1387" spc="89" dirty="0">
                <a:latin typeface="Times New Roman"/>
                <a:cs typeface="Times New Roman"/>
              </a:rPr>
              <a:t>n-on-p</a:t>
            </a:r>
            <a:r>
              <a:rPr sz="1387" spc="119" dirty="0">
                <a:latin typeface="Times New Roman"/>
                <a:cs typeface="Times New Roman"/>
              </a:rPr>
              <a:t> </a:t>
            </a:r>
            <a:r>
              <a:rPr sz="1387" spc="50" dirty="0">
                <a:latin typeface="Times New Roman"/>
                <a:cs typeface="Times New Roman"/>
              </a:rPr>
              <a:t>sensors</a:t>
            </a:r>
            <a:endParaRPr sz="1387">
              <a:latin typeface="Times New Roman"/>
              <a:cs typeface="Times New Roman"/>
            </a:endParaRPr>
          </a:p>
          <a:p>
            <a:pPr marL="425330" marR="10067" algn="just">
              <a:lnSpc>
                <a:spcPts val="1585"/>
              </a:lnSpc>
              <a:spcBef>
                <a:spcPts val="69"/>
              </a:spcBef>
            </a:pPr>
            <a:r>
              <a:rPr sz="1387" spc="59" dirty="0">
                <a:latin typeface="Times New Roman"/>
                <a:cs typeface="Times New Roman"/>
              </a:rPr>
              <a:t>Float-zone</a:t>
            </a:r>
            <a:r>
              <a:rPr sz="1387" dirty="0">
                <a:latin typeface="Times New Roman"/>
                <a:cs typeface="Times New Roman"/>
              </a:rPr>
              <a:t> </a:t>
            </a:r>
            <a:r>
              <a:rPr sz="1387" spc="59" dirty="0">
                <a:latin typeface="Times New Roman"/>
                <a:cs typeface="Times New Roman"/>
              </a:rPr>
              <a:t>technique  </a:t>
            </a:r>
            <a:r>
              <a:rPr sz="1387" spc="10" dirty="0">
                <a:latin typeface="Times New Roman"/>
                <a:cs typeface="Times New Roman"/>
              </a:rPr>
              <a:t>Active </a:t>
            </a:r>
            <a:r>
              <a:rPr sz="1387" spc="50" dirty="0">
                <a:latin typeface="Times New Roman"/>
                <a:cs typeface="Times New Roman"/>
              </a:rPr>
              <a:t>thickness </a:t>
            </a:r>
            <a:r>
              <a:rPr sz="1387" spc="89" dirty="0">
                <a:latin typeface="Times New Roman"/>
                <a:cs typeface="Times New Roman"/>
              </a:rPr>
              <a:t>290  </a:t>
            </a:r>
            <a:r>
              <a:rPr sz="1387" spc="139" dirty="0">
                <a:latin typeface="Times New Roman"/>
                <a:cs typeface="Times New Roman"/>
              </a:rPr>
              <a:t>um</a:t>
            </a:r>
            <a:endParaRPr sz="1387">
              <a:latin typeface="Times New Roman"/>
              <a:cs typeface="Times New Roman"/>
            </a:endParaRPr>
          </a:p>
          <a:p>
            <a:pPr marL="425330" algn="just">
              <a:lnSpc>
                <a:spcPts val="1486"/>
              </a:lnSpc>
            </a:pPr>
            <a:r>
              <a:rPr sz="1387" spc="-30" dirty="0">
                <a:latin typeface="Times New Roman"/>
                <a:cs typeface="Times New Roman"/>
              </a:rPr>
              <a:t>AC </a:t>
            </a:r>
            <a:r>
              <a:rPr sz="1387" spc="59" dirty="0">
                <a:latin typeface="Times New Roman"/>
                <a:cs typeface="Times New Roman"/>
              </a:rPr>
              <a:t>coupled</a:t>
            </a:r>
            <a:r>
              <a:rPr sz="1387" spc="-50" dirty="0">
                <a:latin typeface="Times New Roman"/>
                <a:cs typeface="Times New Roman"/>
              </a:rPr>
              <a:t> </a:t>
            </a:r>
            <a:r>
              <a:rPr sz="1387" spc="69" dirty="0">
                <a:latin typeface="Times New Roman"/>
                <a:cs typeface="Times New Roman"/>
              </a:rPr>
              <a:t>with</a:t>
            </a:r>
            <a:endParaRPr sz="1387">
              <a:latin typeface="Times New Roman"/>
              <a:cs typeface="Times New Roman"/>
            </a:endParaRPr>
          </a:p>
          <a:p>
            <a:pPr marL="425330" algn="just">
              <a:lnSpc>
                <a:spcPts val="1623"/>
              </a:lnSpc>
            </a:pPr>
            <a:r>
              <a:rPr sz="1387" spc="30" dirty="0">
                <a:latin typeface="Times New Roman"/>
                <a:cs typeface="Times New Roman"/>
              </a:rPr>
              <a:t>Poly-silicon</a:t>
            </a:r>
            <a:r>
              <a:rPr sz="1387" spc="79" dirty="0">
                <a:latin typeface="Times New Roman"/>
                <a:cs typeface="Times New Roman"/>
              </a:rPr>
              <a:t> </a:t>
            </a:r>
            <a:r>
              <a:rPr sz="1387" spc="50" dirty="0">
                <a:latin typeface="Times New Roman"/>
                <a:cs typeface="Times New Roman"/>
              </a:rPr>
              <a:t>biasing</a:t>
            </a:r>
            <a:endParaRPr sz="1387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613017" y="1508987"/>
            <a:ext cx="99509" cy="9950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6" name="object 36"/>
          <p:cNvSpPr/>
          <p:nvPr/>
        </p:nvSpPr>
        <p:spPr>
          <a:xfrm>
            <a:off x="7033531" y="1875670"/>
            <a:ext cx="80156" cy="801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7" name="object 37"/>
          <p:cNvSpPr/>
          <p:nvPr/>
        </p:nvSpPr>
        <p:spPr>
          <a:xfrm>
            <a:off x="7033531" y="2076250"/>
            <a:ext cx="80156" cy="801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8" name="object 38"/>
          <p:cNvSpPr/>
          <p:nvPr/>
        </p:nvSpPr>
        <p:spPr>
          <a:xfrm>
            <a:off x="7033531" y="2276831"/>
            <a:ext cx="80156" cy="801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9" name="object 39"/>
          <p:cNvSpPr/>
          <p:nvPr/>
        </p:nvSpPr>
        <p:spPr>
          <a:xfrm>
            <a:off x="7033531" y="2477412"/>
            <a:ext cx="80156" cy="801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40" name="object 40"/>
          <p:cNvSpPr/>
          <p:nvPr/>
        </p:nvSpPr>
        <p:spPr>
          <a:xfrm>
            <a:off x="7033531" y="2878599"/>
            <a:ext cx="80156" cy="801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41" name="object 41"/>
          <p:cNvSpPr/>
          <p:nvPr/>
        </p:nvSpPr>
        <p:spPr>
          <a:xfrm>
            <a:off x="7033531" y="3079180"/>
            <a:ext cx="80156" cy="801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42" name="object 42"/>
          <p:cNvSpPr txBox="1"/>
          <p:nvPr/>
        </p:nvSpPr>
        <p:spPr>
          <a:xfrm>
            <a:off x="6787650" y="1271557"/>
            <a:ext cx="2102701" cy="2385502"/>
          </a:xfrm>
          <a:prstGeom prst="rect">
            <a:avLst/>
          </a:prstGeom>
        </p:spPr>
        <p:txBody>
          <a:bodyPr vert="horz" wrap="square" lIns="0" tIns="139677" rIns="0" bIns="0" rtlCol="0">
            <a:spAutoFit/>
          </a:bodyPr>
          <a:lstStyle/>
          <a:p>
            <a:pPr marR="894706" algn="ctr">
              <a:spcBef>
                <a:spcPts val="1100"/>
              </a:spcBef>
            </a:pPr>
            <a:r>
              <a:rPr sz="1585" u="sng" spc="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PS-p</a:t>
            </a:r>
            <a:r>
              <a:rPr sz="1585" u="sng" spc="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585" u="sng" spc="5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sensors</a:t>
            </a:r>
            <a:endParaRPr sz="1585">
              <a:latin typeface="Times New Roman"/>
              <a:cs typeface="Times New Roman"/>
            </a:endParaRPr>
          </a:p>
          <a:p>
            <a:pPr marR="977761" algn="ctr">
              <a:lnSpc>
                <a:spcPts val="822"/>
              </a:lnSpc>
              <a:spcBef>
                <a:spcPts val="575"/>
              </a:spcBef>
            </a:pPr>
            <a:r>
              <a:rPr sz="991" spc="129" dirty="0">
                <a:latin typeface="Latin Modern Math"/>
                <a:cs typeface="Latin Modern Math"/>
              </a:rPr>
              <a:t>″</a:t>
            </a:r>
            <a:endParaRPr sz="991">
              <a:latin typeface="Latin Modern Math"/>
              <a:cs typeface="Latin Modern Math"/>
            </a:endParaRPr>
          </a:p>
          <a:p>
            <a:pPr marL="425330" algn="just">
              <a:lnSpc>
                <a:spcPts val="1258"/>
              </a:lnSpc>
            </a:pPr>
            <a:r>
              <a:rPr sz="1387" spc="-10" dirty="0">
                <a:latin typeface="Latin Modern Math"/>
                <a:cs typeface="Latin Modern Math"/>
              </a:rPr>
              <a:t>6 </a:t>
            </a:r>
            <a:r>
              <a:rPr sz="1387" spc="248" dirty="0">
                <a:latin typeface="Latin Modern Math"/>
                <a:cs typeface="Latin Modern Math"/>
              </a:rPr>
              <a:t> </a:t>
            </a:r>
            <a:r>
              <a:rPr sz="1387" spc="40" dirty="0">
                <a:latin typeface="Times New Roman"/>
                <a:cs typeface="Times New Roman"/>
              </a:rPr>
              <a:t>wafers</a:t>
            </a:r>
            <a:endParaRPr sz="1387">
              <a:latin typeface="Times New Roman"/>
              <a:cs typeface="Times New Roman"/>
            </a:endParaRPr>
          </a:p>
          <a:p>
            <a:pPr marL="425330" algn="just">
              <a:lnSpc>
                <a:spcPts val="1575"/>
              </a:lnSpc>
            </a:pPr>
            <a:r>
              <a:rPr sz="1387" spc="89" dirty="0">
                <a:latin typeface="Times New Roman"/>
                <a:cs typeface="Times New Roman"/>
              </a:rPr>
              <a:t>n-on-p</a:t>
            </a:r>
            <a:r>
              <a:rPr sz="1387" spc="119" dirty="0">
                <a:latin typeface="Times New Roman"/>
                <a:cs typeface="Times New Roman"/>
              </a:rPr>
              <a:t> </a:t>
            </a:r>
            <a:r>
              <a:rPr sz="1387" spc="50" dirty="0">
                <a:latin typeface="Times New Roman"/>
                <a:cs typeface="Times New Roman"/>
              </a:rPr>
              <a:t>sensors</a:t>
            </a:r>
            <a:endParaRPr sz="1387">
              <a:latin typeface="Times New Roman"/>
              <a:cs typeface="Times New Roman"/>
            </a:endParaRPr>
          </a:p>
          <a:p>
            <a:pPr marL="425330" marR="10067" algn="just">
              <a:lnSpc>
                <a:spcPts val="1585"/>
              </a:lnSpc>
              <a:spcBef>
                <a:spcPts val="69"/>
              </a:spcBef>
            </a:pPr>
            <a:r>
              <a:rPr sz="1387" spc="59" dirty="0">
                <a:latin typeface="Times New Roman"/>
                <a:cs typeface="Times New Roman"/>
              </a:rPr>
              <a:t>Float-zone</a:t>
            </a:r>
            <a:r>
              <a:rPr sz="1387" dirty="0">
                <a:latin typeface="Times New Roman"/>
                <a:cs typeface="Times New Roman"/>
              </a:rPr>
              <a:t> </a:t>
            </a:r>
            <a:r>
              <a:rPr sz="1387" spc="59" dirty="0">
                <a:latin typeface="Times New Roman"/>
                <a:cs typeface="Times New Roman"/>
              </a:rPr>
              <a:t>technique  </a:t>
            </a:r>
            <a:r>
              <a:rPr sz="1387" spc="10" dirty="0">
                <a:latin typeface="Times New Roman"/>
                <a:cs typeface="Times New Roman"/>
              </a:rPr>
              <a:t>Active </a:t>
            </a:r>
            <a:r>
              <a:rPr sz="1387" spc="50" dirty="0">
                <a:latin typeface="Times New Roman"/>
                <a:cs typeface="Times New Roman"/>
              </a:rPr>
              <a:t>thickness </a:t>
            </a:r>
            <a:r>
              <a:rPr sz="1387" spc="89" dirty="0">
                <a:latin typeface="Times New Roman"/>
                <a:cs typeface="Times New Roman"/>
              </a:rPr>
              <a:t>290  </a:t>
            </a:r>
            <a:r>
              <a:rPr sz="1387" spc="139" dirty="0">
                <a:latin typeface="Times New Roman"/>
                <a:cs typeface="Times New Roman"/>
              </a:rPr>
              <a:t>um</a:t>
            </a:r>
            <a:endParaRPr sz="1387">
              <a:latin typeface="Times New Roman"/>
              <a:cs typeface="Times New Roman"/>
            </a:endParaRPr>
          </a:p>
          <a:p>
            <a:pPr marL="425330" algn="just">
              <a:lnSpc>
                <a:spcPts val="1486"/>
              </a:lnSpc>
            </a:pPr>
            <a:r>
              <a:rPr sz="1387" spc="-30" dirty="0">
                <a:latin typeface="Times New Roman"/>
                <a:cs typeface="Times New Roman"/>
              </a:rPr>
              <a:t>DC</a:t>
            </a:r>
            <a:r>
              <a:rPr sz="1387" spc="129" dirty="0">
                <a:latin typeface="Times New Roman"/>
                <a:cs typeface="Times New Roman"/>
              </a:rPr>
              <a:t> </a:t>
            </a:r>
            <a:r>
              <a:rPr sz="1387" spc="59" dirty="0">
                <a:latin typeface="Times New Roman"/>
                <a:cs typeface="Times New Roman"/>
              </a:rPr>
              <a:t>coupled</a:t>
            </a:r>
            <a:endParaRPr sz="1387">
              <a:latin typeface="Times New Roman"/>
              <a:cs typeface="Times New Roman"/>
            </a:endParaRPr>
          </a:p>
          <a:p>
            <a:pPr marL="425330" marR="465600">
              <a:lnSpc>
                <a:spcPts val="1585"/>
              </a:lnSpc>
              <a:spcBef>
                <a:spcPts val="79"/>
              </a:spcBef>
            </a:pPr>
            <a:r>
              <a:rPr sz="1387" spc="50" dirty="0">
                <a:latin typeface="Times New Roman"/>
                <a:cs typeface="Times New Roman"/>
              </a:rPr>
              <a:t>Biased </a:t>
            </a:r>
            <a:r>
              <a:rPr sz="1387" spc="69" dirty="0">
                <a:latin typeface="Times New Roman"/>
                <a:cs typeface="Times New Roman"/>
              </a:rPr>
              <a:t>with  </a:t>
            </a:r>
            <a:r>
              <a:rPr sz="1387" spc="89" dirty="0">
                <a:latin typeface="Times New Roman"/>
                <a:cs typeface="Times New Roman"/>
              </a:rPr>
              <a:t>punch-through  </a:t>
            </a:r>
            <a:r>
              <a:rPr sz="1387" spc="59" dirty="0">
                <a:latin typeface="Times New Roman"/>
                <a:cs typeface="Times New Roman"/>
              </a:rPr>
              <a:t>structures</a:t>
            </a:r>
            <a:endParaRPr sz="1387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195" y="3723532"/>
            <a:ext cx="3245191" cy="177520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44" name="object 44"/>
          <p:cNvSpPr/>
          <p:nvPr/>
        </p:nvSpPr>
        <p:spPr>
          <a:xfrm>
            <a:off x="2783952" y="3701585"/>
            <a:ext cx="3396133" cy="176912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46" name="object 46"/>
          <p:cNvSpPr txBox="1"/>
          <p:nvPr/>
        </p:nvSpPr>
        <p:spPr>
          <a:xfrm>
            <a:off x="2829414" y="5641861"/>
            <a:ext cx="3481851" cy="237599"/>
          </a:xfrm>
          <a:prstGeom prst="rect">
            <a:avLst/>
          </a:prstGeom>
        </p:spPr>
        <p:txBody>
          <a:bodyPr vert="horz" wrap="square" lIns="0" tIns="23909" rIns="0" bIns="0" rtlCol="0">
            <a:spAutoFit/>
          </a:bodyPr>
          <a:lstStyle/>
          <a:p>
            <a:pPr marL="25168">
              <a:spcBef>
                <a:spcPts val="188"/>
              </a:spcBef>
            </a:pPr>
            <a:r>
              <a:rPr sz="1387" spc="59" dirty="0">
                <a:solidFill>
                  <a:srgbClr val="3333B2"/>
                </a:solidFill>
                <a:latin typeface="Times New Roman"/>
                <a:cs typeface="Times New Roman"/>
              </a:rPr>
              <a:t>Figure: </a:t>
            </a:r>
            <a:r>
              <a:rPr sz="1189" spc="30" dirty="0">
                <a:latin typeface="Times New Roman"/>
                <a:cs typeface="Times New Roman"/>
              </a:rPr>
              <a:t>Design </a:t>
            </a:r>
            <a:r>
              <a:rPr sz="1189" spc="10" dirty="0">
                <a:latin typeface="Times New Roman"/>
                <a:cs typeface="Times New Roman"/>
              </a:rPr>
              <a:t>of </a:t>
            </a:r>
            <a:r>
              <a:rPr sz="1189" spc="59" dirty="0">
                <a:latin typeface="Times New Roman"/>
                <a:cs typeface="Times New Roman"/>
              </a:rPr>
              <a:t>the </a:t>
            </a:r>
            <a:r>
              <a:rPr sz="1189" spc="-10" dirty="0">
                <a:latin typeface="Times New Roman"/>
                <a:cs typeface="Times New Roman"/>
              </a:rPr>
              <a:t>2S, </a:t>
            </a:r>
            <a:r>
              <a:rPr sz="1189" spc="20" dirty="0">
                <a:latin typeface="Times New Roman"/>
                <a:cs typeface="Times New Roman"/>
              </a:rPr>
              <a:t>PS-s </a:t>
            </a:r>
            <a:r>
              <a:rPr sz="1189" spc="99" dirty="0">
                <a:latin typeface="Times New Roman"/>
                <a:cs typeface="Times New Roman"/>
              </a:rPr>
              <a:t>and </a:t>
            </a:r>
            <a:r>
              <a:rPr sz="1189" spc="40" dirty="0">
                <a:latin typeface="Times New Roman"/>
                <a:cs typeface="Times New Roman"/>
              </a:rPr>
              <a:t>PS-p </a:t>
            </a:r>
            <a:r>
              <a:rPr sz="1189" spc="30" dirty="0">
                <a:latin typeface="Times New Roman"/>
                <a:cs typeface="Times New Roman"/>
              </a:rPr>
              <a:t>wafers</a:t>
            </a:r>
            <a:r>
              <a:rPr sz="1189" spc="198" dirty="0">
                <a:latin typeface="Times New Roman"/>
                <a:cs typeface="Times New Roman"/>
              </a:rPr>
              <a:t> </a:t>
            </a:r>
            <a:r>
              <a:rPr sz="1189" spc="-20" dirty="0">
                <a:latin typeface="Times New Roman"/>
                <a:cs typeface="Times New Roman"/>
              </a:rPr>
              <a:t>¹</a:t>
            </a:r>
            <a:endParaRPr sz="1189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204773" y="6329569"/>
            <a:ext cx="3624044" cy="0"/>
          </a:xfrm>
          <a:custGeom>
            <a:avLst/>
            <a:gdLst/>
            <a:ahLst/>
            <a:cxnLst/>
            <a:rect l="l" t="t" r="r" b="b"/>
            <a:pathLst>
              <a:path w="182880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50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49" name="object 49"/>
          <p:cNvSpPr txBox="1"/>
          <p:nvPr/>
        </p:nvSpPr>
        <p:spPr>
          <a:xfrm>
            <a:off x="270207" y="6360315"/>
            <a:ext cx="5005711" cy="459434"/>
          </a:xfrm>
          <a:prstGeom prst="rect">
            <a:avLst/>
          </a:prstGeom>
        </p:spPr>
        <p:txBody>
          <a:bodyPr vert="horz" wrap="square" lIns="0" tIns="46559" rIns="0" bIns="0" rtlCol="0">
            <a:spAutoFit/>
          </a:bodyPr>
          <a:lstStyle/>
          <a:p>
            <a:pPr marL="161073">
              <a:spcBef>
                <a:spcPts val="367"/>
              </a:spcBef>
            </a:pPr>
            <a:r>
              <a:rPr sz="1189" spc="-20" dirty="0">
                <a:latin typeface="Times New Roman"/>
                <a:cs typeface="Times New Roman"/>
              </a:rPr>
              <a:t>¹GDS </a:t>
            </a:r>
            <a:r>
              <a:rPr sz="1189" spc="-10" dirty="0">
                <a:latin typeface="Times New Roman"/>
                <a:cs typeface="Times New Roman"/>
              </a:rPr>
              <a:t>files </a:t>
            </a:r>
            <a:r>
              <a:rPr sz="1189" spc="79" dirty="0">
                <a:latin typeface="Times New Roman"/>
                <a:cs typeface="Times New Roman"/>
              </a:rPr>
              <a:t>made </a:t>
            </a:r>
            <a:r>
              <a:rPr sz="1189" spc="40" dirty="0">
                <a:latin typeface="Times New Roman"/>
                <a:cs typeface="Times New Roman"/>
              </a:rPr>
              <a:t>by </a:t>
            </a:r>
            <a:r>
              <a:rPr sz="1189" spc="50" dirty="0">
                <a:latin typeface="Times New Roman"/>
                <a:cs typeface="Times New Roman"/>
              </a:rPr>
              <a:t>Institute </a:t>
            </a:r>
            <a:r>
              <a:rPr sz="1189" spc="10" dirty="0">
                <a:latin typeface="Times New Roman"/>
                <a:cs typeface="Times New Roman"/>
              </a:rPr>
              <a:t>of </a:t>
            </a:r>
            <a:r>
              <a:rPr sz="1189" spc="40" dirty="0">
                <a:latin typeface="Times New Roman"/>
                <a:cs typeface="Times New Roman"/>
              </a:rPr>
              <a:t>High </a:t>
            </a:r>
            <a:r>
              <a:rPr sz="1189" spc="59" dirty="0">
                <a:latin typeface="Times New Roman"/>
                <a:cs typeface="Times New Roman"/>
              </a:rPr>
              <a:t>Energy </a:t>
            </a:r>
            <a:r>
              <a:rPr sz="1189" spc="30" dirty="0">
                <a:latin typeface="Times New Roman"/>
                <a:cs typeface="Times New Roman"/>
              </a:rPr>
              <a:t>Physics (HEPHY),</a:t>
            </a:r>
            <a:r>
              <a:rPr sz="1189" spc="119" dirty="0">
                <a:latin typeface="Times New Roman"/>
                <a:cs typeface="Times New Roman"/>
              </a:rPr>
              <a:t> </a:t>
            </a:r>
            <a:r>
              <a:rPr sz="1189" spc="50" dirty="0">
                <a:latin typeface="Times New Roman"/>
                <a:cs typeface="Times New Roman"/>
              </a:rPr>
              <a:t>Austria</a:t>
            </a:r>
            <a:endParaRPr sz="1189" dirty="0">
              <a:latin typeface="Times New Roman"/>
              <a:cs typeface="Times New Roman"/>
            </a:endParaRPr>
          </a:p>
          <a:p>
            <a:pPr marL="25168">
              <a:spcBef>
                <a:spcPts val="595"/>
              </a:spcBef>
            </a:pPr>
            <a:r>
              <a:rPr sz="991" spc="30" dirty="0">
                <a:solidFill>
                  <a:srgbClr val="FFFFFF"/>
                </a:solidFill>
                <a:latin typeface="Times New Roman"/>
                <a:cs typeface="Times New Roman"/>
              </a:rPr>
              <a:t>Panagiotis </a:t>
            </a:r>
            <a:r>
              <a:rPr sz="991" spc="40" dirty="0">
                <a:solidFill>
                  <a:srgbClr val="FFFFFF"/>
                </a:solidFill>
                <a:latin typeface="Times New Roman"/>
                <a:cs typeface="Times New Roman"/>
              </a:rPr>
              <a:t>Assiouras </a:t>
            </a:r>
            <a:r>
              <a:rPr sz="991" spc="-20" dirty="0">
                <a:solidFill>
                  <a:srgbClr val="FFFFFF"/>
                </a:solidFill>
                <a:latin typeface="Times New Roman"/>
                <a:cs typeface="Times New Roman"/>
              </a:rPr>
              <a:t>(NCSR</a:t>
            </a:r>
            <a:r>
              <a:rPr sz="991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91" spc="30" dirty="0">
                <a:solidFill>
                  <a:srgbClr val="FFFFFF"/>
                </a:solidFill>
                <a:latin typeface="Times New Roman"/>
                <a:cs typeface="Times New Roman"/>
              </a:rPr>
              <a:t>”Demokritos”)</a:t>
            </a:r>
            <a:endParaRPr sz="99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229013"/>
      </p:ext>
    </p:extLst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95" y="6457013"/>
            <a:ext cx="9131836" cy="392605"/>
            <a:chOff x="0" y="3258400"/>
            <a:chExt cx="4608195" cy="198120"/>
          </a:xfrm>
        </p:grpSpPr>
        <p:sp>
          <p:nvSpPr>
            <p:cNvPr id="3" name="object 3"/>
            <p:cNvSpPr/>
            <p:nvPr/>
          </p:nvSpPr>
          <p:spPr>
            <a:xfrm>
              <a:off x="4086187" y="3264750"/>
              <a:ext cx="165100" cy="50800"/>
            </a:xfrm>
            <a:custGeom>
              <a:avLst/>
              <a:gdLst/>
              <a:ahLst/>
              <a:cxnLst/>
              <a:rect l="l" t="t" r="r" b="b"/>
              <a:pathLst>
                <a:path w="165100" h="50800">
                  <a:moveTo>
                    <a:pt x="12700" y="0"/>
                  </a:moveTo>
                  <a:lnTo>
                    <a:pt x="50800" y="0"/>
                  </a:lnTo>
                </a:path>
                <a:path w="165100" h="50800">
                  <a:moveTo>
                    <a:pt x="25400" y="12700"/>
                  </a:moveTo>
                  <a:lnTo>
                    <a:pt x="63500" y="12700"/>
                  </a:lnTo>
                </a:path>
                <a:path w="165100" h="50800">
                  <a:moveTo>
                    <a:pt x="25400" y="25400"/>
                  </a:moveTo>
                  <a:lnTo>
                    <a:pt x="63500" y="25400"/>
                  </a:lnTo>
                </a:path>
                <a:path w="165100" h="50800">
                  <a:moveTo>
                    <a:pt x="0" y="38100"/>
                  </a:moveTo>
                  <a:lnTo>
                    <a:pt x="50800" y="38100"/>
                  </a:lnTo>
                </a:path>
                <a:path w="165100" h="50800">
                  <a:moveTo>
                    <a:pt x="25400" y="50800"/>
                  </a:moveTo>
                  <a:lnTo>
                    <a:pt x="63500" y="50800"/>
                  </a:lnTo>
                </a:path>
                <a:path w="165100" h="50800">
                  <a:moveTo>
                    <a:pt x="114302" y="12700"/>
                  </a:moveTo>
                  <a:lnTo>
                    <a:pt x="152402" y="12700"/>
                  </a:lnTo>
                </a:path>
                <a:path w="165100" h="50800">
                  <a:moveTo>
                    <a:pt x="127000" y="25400"/>
                  </a:moveTo>
                  <a:lnTo>
                    <a:pt x="165102" y="25400"/>
                  </a:lnTo>
                </a:path>
                <a:path w="165100" h="50800">
                  <a:moveTo>
                    <a:pt x="127000" y="38100"/>
                  </a:moveTo>
                  <a:lnTo>
                    <a:pt x="165102" y="3810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4" name="object 4"/>
            <p:cNvSpPr/>
            <p:nvPr/>
          </p:nvSpPr>
          <p:spPr>
            <a:xfrm>
              <a:off x="4175088" y="3258400"/>
              <a:ext cx="0" cy="63500"/>
            </a:xfrm>
            <a:custGeom>
              <a:avLst/>
              <a:gdLst/>
              <a:ahLst/>
              <a:cxnLst/>
              <a:rect l="l" t="t" r="r" b="b"/>
              <a:pathLst>
                <a:path h="63500">
                  <a:moveTo>
                    <a:pt x="0" y="63500"/>
                  </a:moveTo>
                  <a:lnTo>
                    <a:pt x="0" y="0"/>
                  </a:lnTo>
                </a:path>
              </a:pathLst>
            </a:custGeom>
            <a:ln w="5060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5" name="object 5"/>
            <p:cNvSpPr/>
            <p:nvPr/>
          </p:nvSpPr>
          <p:spPr>
            <a:xfrm>
              <a:off x="4451033" y="3295230"/>
              <a:ext cx="20320" cy="20320"/>
            </a:xfrm>
            <a:custGeom>
              <a:avLst/>
              <a:gdLst/>
              <a:ahLst/>
              <a:cxnLst/>
              <a:rect l="l" t="t" r="r" b="b"/>
              <a:pathLst>
                <a:path w="20320" h="20320">
                  <a:moveTo>
                    <a:pt x="0" y="0"/>
                  </a:moveTo>
                  <a:lnTo>
                    <a:pt x="20321" y="2032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6" name="object 6"/>
            <p:cNvSpPr/>
            <p:nvPr/>
          </p:nvSpPr>
          <p:spPr>
            <a:xfrm>
              <a:off x="4423969" y="326873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30367" y="15183"/>
                  </a:moveTo>
                  <a:lnTo>
                    <a:pt x="30367" y="6797"/>
                  </a:lnTo>
                  <a:lnTo>
                    <a:pt x="23568" y="0"/>
                  </a:lnTo>
                  <a:lnTo>
                    <a:pt x="15183" y="0"/>
                  </a:lnTo>
                  <a:lnTo>
                    <a:pt x="6797" y="0"/>
                  </a:lnTo>
                  <a:lnTo>
                    <a:pt x="0" y="6797"/>
                  </a:lnTo>
                  <a:lnTo>
                    <a:pt x="0" y="15183"/>
                  </a:lnTo>
                  <a:lnTo>
                    <a:pt x="0" y="23568"/>
                  </a:lnTo>
                  <a:lnTo>
                    <a:pt x="6797" y="30366"/>
                  </a:lnTo>
                  <a:lnTo>
                    <a:pt x="15183" y="30366"/>
                  </a:lnTo>
                  <a:lnTo>
                    <a:pt x="23568" y="30366"/>
                  </a:lnTo>
                  <a:lnTo>
                    <a:pt x="30367" y="23568"/>
                  </a:lnTo>
                  <a:lnTo>
                    <a:pt x="30367" y="15183"/>
                  </a:lnTo>
                  <a:close/>
                </a:path>
              </a:pathLst>
            </a:custGeom>
            <a:ln w="5060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7" name="object 7"/>
            <p:cNvSpPr/>
            <p:nvPr/>
          </p:nvSpPr>
          <p:spPr>
            <a:xfrm>
              <a:off x="4329112" y="3264750"/>
              <a:ext cx="233679" cy="50800"/>
            </a:xfrm>
            <a:custGeom>
              <a:avLst/>
              <a:gdLst/>
              <a:ahLst/>
              <a:cxnLst/>
              <a:rect l="l" t="t" r="r" b="b"/>
              <a:pathLst>
                <a:path w="233679" h="50800">
                  <a:moveTo>
                    <a:pt x="40640" y="50800"/>
                  </a:moveTo>
                  <a:lnTo>
                    <a:pt x="50400" y="48796"/>
                  </a:lnTo>
                  <a:lnTo>
                    <a:pt x="58488" y="43339"/>
                  </a:lnTo>
                  <a:lnTo>
                    <a:pt x="64002" y="35262"/>
                  </a:lnTo>
                  <a:lnTo>
                    <a:pt x="66040" y="25400"/>
                  </a:lnTo>
                  <a:lnTo>
                    <a:pt x="64036" y="15537"/>
                  </a:lnTo>
                  <a:lnTo>
                    <a:pt x="58579" y="7461"/>
                  </a:lnTo>
                  <a:lnTo>
                    <a:pt x="50502" y="2004"/>
                  </a:lnTo>
                  <a:lnTo>
                    <a:pt x="40640" y="0"/>
                  </a:lnTo>
                  <a:lnTo>
                    <a:pt x="30778" y="2004"/>
                  </a:lnTo>
                  <a:lnTo>
                    <a:pt x="22701" y="7461"/>
                  </a:lnTo>
                  <a:lnTo>
                    <a:pt x="17244" y="15537"/>
                  </a:lnTo>
                  <a:lnTo>
                    <a:pt x="15240" y="25400"/>
                  </a:lnTo>
                </a:path>
                <a:path w="233679" h="50800">
                  <a:moveTo>
                    <a:pt x="30480" y="17780"/>
                  </a:moveTo>
                  <a:lnTo>
                    <a:pt x="15240" y="30480"/>
                  </a:lnTo>
                  <a:lnTo>
                    <a:pt x="0" y="17780"/>
                  </a:lnTo>
                </a:path>
                <a:path w="233679" h="50800">
                  <a:moveTo>
                    <a:pt x="193042" y="50800"/>
                  </a:moveTo>
                  <a:lnTo>
                    <a:pt x="183180" y="48796"/>
                  </a:lnTo>
                  <a:lnTo>
                    <a:pt x="175103" y="43339"/>
                  </a:lnTo>
                  <a:lnTo>
                    <a:pt x="169646" y="35262"/>
                  </a:lnTo>
                  <a:lnTo>
                    <a:pt x="167642" y="25400"/>
                  </a:lnTo>
                  <a:lnTo>
                    <a:pt x="169646" y="15537"/>
                  </a:lnTo>
                  <a:lnTo>
                    <a:pt x="175103" y="7461"/>
                  </a:lnTo>
                  <a:lnTo>
                    <a:pt x="183180" y="2004"/>
                  </a:lnTo>
                  <a:lnTo>
                    <a:pt x="193042" y="0"/>
                  </a:lnTo>
                  <a:lnTo>
                    <a:pt x="202904" y="2004"/>
                  </a:lnTo>
                  <a:lnTo>
                    <a:pt x="210981" y="7461"/>
                  </a:lnTo>
                  <a:lnTo>
                    <a:pt x="216438" y="15537"/>
                  </a:lnTo>
                  <a:lnTo>
                    <a:pt x="218442" y="25400"/>
                  </a:lnTo>
                </a:path>
                <a:path w="233679" h="50800">
                  <a:moveTo>
                    <a:pt x="233682" y="17780"/>
                  </a:moveTo>
                  <a:lnTo>
                    <a:pt x="218442" y="30480"/>
                  </a:lnTo>
                  <a:lnTo>
                    <a:pt x="203202" y="17780"/>
                  </a:lnTo>
                </a:path>
              </a:pathLst>
            </a:custGeom>
            <a:ln w="5060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5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4747BA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9" name="object 9"/>
            <p:cNvSpPr/>
            <p:nvPr/>
          </p:nvSpPr>
          <p:spPr>
            <a:xfrm>
              <a:off x="1535976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4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0" name="object 10"/>
            <p:cNvSpPr/>
            <p:nvPr/>
          </p:nvSpPr>
          <p:spPr>
            <a:xfrm>
              <a:off x="3071952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4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7002903" y="6482180"/>
            <a:ext cx="402672" cy="75501"/>
            <a:chOff x="3531756" y="3271100"/>
            <a:chExt cx="203200" cy="38100"/>
          </a:xfrm>
        </p:grpSpPr>
        <p:sp>
          <p:nvSpPr>
            <p:cNvPr id="12" name="object 12"/>
            <p:cNvSpPr/>
            <p:nvPr/>
          </p:nvSpPr>
          <p:spPr>
            <a:xfrm>
              <a:off x="3620657" y="3277450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0" y="0"/>
                  </a:moveTo>
                  <a:lnTo>
                    <a:pt x="38101" y="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3" name="object 13"/>
            <p:cNvSpPr/>
            <p:nvPr/>
          </p:nvSpPr>
          <p:spPr>
            <a:xfrm>
              <a:off x="3531756" y="3271100"/>
              <a:ext cx="203200" cy="38100"/>
            </a:xfrm>
            <a:custGeom>
              <a:avLst/>
              <a:gdLst/>
              <a:ahLst/>
              <a:cxnLst/>
              <a:rect l="l" t="t" r="r" b="b"/>
              <a:pathLst>
                <a:path w="203200" h="38100">
                  <a:moveTo>
                    <a:pt x="25400" y="0"/>
                  </a:moveTo>
                  <a:lnTo>
                    <a:pt x="0" y="19050"/>
                  </a:lnTo>
                  <a:lnTo>
                    <a:pt x="25400" y="38100"/>
                  </a:lnTo>
                  <a:lnTo>
                    <a:pt x="25400" y="0"/>
                  </a:lnTo>
                  <a:close/>
                </a:path>
                <a:path w="203200" h="38100">
                  <a:moveTo>
                    <a:pt x="177802" y="0"/>
                  </a:moveTo>
                  <a:lnTo>
                    <a:pt x="177802" y="38100"/>
                  </a:lnTo>
                  <a:lnTo>
                    <a:pt x="203202" y="19050"/>
                  </a:lnTo>
                  <a:lnTo>
                    <a:pt x="177802" y="0"/>
                  </a:lnTo>
                  <a:close/>
                </a:path>
              </a:pathLst>
            </a:custGeom>
            <a:solidFill>
              <a:srgbClr val="D6D6EF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4" name="object 14"/>
            <p:cNvSpPr/>
            <p:nvPr/>
          </p:nvSpPr>
          <p:spPr>
            <a:xfrm>
              <a:off x="3607957" y="3290150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12700" y="0"/>
                  </a:moveTo>
                  <a:lnTo>
                    <a:pt x="50801" y="0"/>
                  </a:lnTo>
                </a:path>
                <a:path w="50800" h="12700">
                  <a:moveTo>
                    <a:pt x="0" y="12700"/>
                  </a:moveTo>
                  <a:lnTo>
                    <a:pt x="38100" y="12700"/>
                  </a:lnTo>
                </a:path>
              </a:pathLst>
            </a:custGeom>
            <a:ln w="7591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7539663" y="6462074"/>
            <a:ext cx="402672" cy="95634"/>
            <a:chOff x="3802621" y="3260954"/>
            <a:chExt cx="203200" cy="48260"/>
          </a:xfrm>
        </p:grpSpPr>
        <p:sp>
          <p:nvSpPr>
            <p:cNvPr id="16" name="object 16"/>
            <p:cNvSpPr/>
            <p:nvPr/>
          </p:nvSpPr>
          <p:spPr>
            <a:xfrm>
              <a:off x="3878822" y="3264750"/>
              <a:ext cx="50800" cy="25400"/>
            </a:xfrm>
            <a:custGeom>
              <a:avLst/>
              <a:gdLst/>
              <a:ahLst/>
              <a:cxnLst/>
              <a:rect l="l" t="t" r="r" b="b"/>
              <a:pathLst>
                <a:path w="50800" h="25400">
                  <a:moveTo>
                    <a:pt x="0" y="0"/>
                  </a:moveTo>
                  <a:lnTo>
                    <a:pt x="38100" y="0"/>
                  </a:lnTo>
                </a:path>
                <a:path w="50800" h="25400">
                  <a:moveTo>
                    <a:pt x="12700" y="12700"/>
                  </a:moveTo>
                  <a:lnTo>
                    <a:pt x="50801" y="12700"/>
                  </a:lnTo>
                </a:path>
                <a:path w="50800" h="25400">
                  <a:moveTo>
                    <a:pt x="12700" y="25400"/>
                  </a:moveTo>
                  <a:lnTo>
                    <a:pt x="50801" y="2540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7" name="object 17"/>
            <p:cNvSpPr/>
            <p:nvPr/>
          </p:nvSpPr>
          <p:spPr>
            <a:xfrm>
              <a:off x="3802621" y="3271100"/>
              <a:ext cx="203200" cy="38100"/>
            </a:xfrm>
            <a:custGeom>
              <a:avLst/>
              <a:gdLst/>
              <a:ahLst/>
              <a:cxnLst/>
              <a:rect l="l" t="t" r="r" b="b"/>
              <a:pathLst>
                <a:path w="203200" h="38100">
                  <a:moveTo>
                    <a:pt x="25400" y="0"/>
                  </a:moveTo>
                  <a:lnTo>
                    <a:pt x="0" y="19050"/>
                  </a:lnTo>
                  <a:lnTo>
                    <a:pt x="25400" y="38100"/>
                  </a:lnTo>
                  <a:lnTo>
                    <a:pt x="25400" y="0"/>
                  </a:lnTo>
                  <a:close/>
                </a:path>
                <a:path w="203200" h="38100">
                  <a:moveTo>
                    <a:pt x="177802" y="0"/>
                  </a:moveTo>
                  <a:lnTo>
                    <a:pt x="177802" y="38100"/>
                  </a:lnTo>
                  <a:lnTo>
                    <a:pt x="203202" y="19050"/>
                  </a:lnTo>
                  <a:lnTo>
                    <a:pt x="177802" y="0"/>
                  </a:lnTo>
                  <a:close/>
                </a:path>
              </a:pathLst>
            </a:custGeom>
            <a:solidFill>
              <a:srgbClr val="D6D6EF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8" name="object 18"/>
            <p:cNvSpPr/>
            <p:nvPr/>
          </p:nvSpPr>
          <p:spPr>
            <a:xfrm>
              <a:off x="3878822" y="3302850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0" y="0"/>
                  </a:moveTo>
                  <a:lnTo>
                    <a:pt x="38100" y="0"/>
                  </a:lnTo>
                </a:path>
              </a:pathLst>
            </a:custGeom>
            <a:ln w="7591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2209800" y="299658"/>
            <a:ext cx="4303552" cy="299870"/>
          </a:xfrm>
          <a:prstGeom prst="rect">
            <a:avLst/>
          </a:prstGeom>
        </p:spPr>
        <p:txBody>
          <a:bodyPr vert="horz" wrap="square" lIns="0" tIns="22650" rIns="0" bIns="0" rtlCol="0">
            <a:spAutoFit/>
          </a:bodyPr>
          <a:lstStyle/>
          <a:p>
            <a:pPr marL="25168">
              <a:spcBef>
                <a:spcPts val="178"/>
              </a:spcBef>
            </a:pPr>
            <a:r>
              <a:rPr spc="59" dirty="0"/>
              <a:t>Sensor </a:t>
            </a:r>
            <a:r>
              <a:rPr spc="168" dirty="0"/>
              <a:t>and </a:t>
            </a:r>
            <a:r>
              <a:rPr spc="69" dirty="0"/>
              <a:t>process </a:t>
            </a:r>
            <a:r>
              <a:rPr spc="79" dirty="0"/>
              <a:t>quality</a:t>
            </a:r>
            <a:r>
              <a:rPr spc="535" dirty="0"/>
              <a:t> </a:t>
            </a:r>
            <a:r>
              <a:rPr spc="69" dirty="0"/>
              <a:t>control</a:t>
            </a:r>
          </a:p>
        </p:txBody>
      </p:sp>
      <p:sp>
        <p:nvSpPr>
          <p:cNvPr id="20" name="object 20"/>
          <p:cNvSpPr/>
          <p:nvPr/>
        </p:nvSpPr>
        <p:spPr>
          <a:xfrm>
            <a:off x="680576" y="1034508"/>
            <a:ext cx="7778719" cy="26520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1" name="object 21"/>
          <p:cNvSpPr/>
          <p:nvPr/>
        </p:nvSpPr>
        <p:spPr>
          <a:xfrm>
            <a:off x="305846" y="3913364"/>
            <a:ext cx="99509" cy="995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2" name="object 22"/>
          <p:cNvSpPr/>
          <p:nvPr/>
        </p:nvSpPr>
        <p:spPr>
          <a:xfrm>
            <a:off x="726361" y="4183455"/>
            <a:ext cx="80156" cy="801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3" name="object 23"/>
          <p:cNvSpPr/>
          <p:nvPr/>
        </p:nvSpPr>
        <p:spPr>
          <a:xfrm>
            <a:off x="726361" y="4985778"/>
            <a:ext cx="80156" cy="801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4" name="object 24"/>
          <p:cNvSpPr/>
          <p:nvPr/>
        </p:nvSpPr>
        <p:spPr>
          <a:xfrm>
            <a:off x="726361" y="5788127"/>
            <a:ext cx="80156" cy="801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5" name="object 25"/>
          <p:cNvSpPr txBox="1"/>
          <p:nvPr/>
        </p:nvSpPr>
        <p:spPr>
          <a:xfrm>
            <a:off x="480478" y="3752002"/>
            <a:ext cx="2244894" cy="2617038"/>
          </a:xfrm>
          <a:prstGeom prst="rect">
            <a:avLst/>
          </a:prstGeom>
        </p:spPr>
        <p:txBody>
          <a:bodyPr vert="horz" wrap="square" lIns="0" tIns="64174" rIns="0" bIns="0" rtlCol="0">
            <a:spAutoFit/>
          </a:bodyPr>
          <a:lstStyle/>
          <a:p>
            <a:pPr marL="25168">
              <a:spcBef>
                <a:spcPts val="503"/>
              </a:spcBef>
            </a:pPr>
            <a:r>
              <a:rPr sz="1585" spc="50" dirty="0">
                <a:latin typeface="Times New Roman"/>
                <a:cs typeface="Times New Roman"/>
              </a:rPr>
              <a:t>Sensor </a:t>
            </a:r>
            <a:r>
              <a:rPr sz="1585" spc="59" dirty="0">
                <a:latin typeface="Times New Roman"/>
                <a:cs typeface="Times New Roman"/>
              </a:rPr>
              <a:t>quality</a:t>
            </a:r>
            <a:r>
              <a:rPr sz="1585" spc="218" dirty="0">
                <a:latin typeface="Times New Roman"/>
                <a:cs typeface="Times New Roman"/>
              </a:rPr>
              <a:t> </a:t>
            </a:r>
            <a:r>
              <a:rPr sz="1585" spc="59" dirty="0">
                <a:latin typeface="Times New Roman"/>
                <a:cs typeface="Times New Roman"/>
              </a:rPr>
              <a:t>control</a:t>
            </a:r>
            <a:endParaRPr sz="1585">
              <a:latin typeface="Times New Roman"/>
              <a:cs typeface="Times New Roman"/>
            </a:endParaRPr>
          </a:p>
          <a:p>
            <a:pPr marL="425330" marR="10067">
              <a:lnSpc>
                <a:spcPts val="1585"/>
              </a:lnSpc>
              <a:spcBef>
                <a:spcPts val="386"/>
              </a:spcBef>
            </a:pPr>
            <a:r>
              <a:rPr sz="1387" spc="30" dirty="0">
                <a:latin typeface="Times New Roman"/>
                <a:cs typeface="Times New Roman"/>
              </a:rPr>
              <a:t>Direct </a:t>
            </a:r>
            <a:r>
              <a:rPr sz="1387" spc="79" dirty="0">
                <a:latin typeface="Times New Roman"/>
                <a:cs typeface="Times New Roman"/>
              </a:rPr>
              <a:t>measurement </a:t>
            </a:r>
            <a:r>
              <a:rPr sz="1387" spc="10" dirty="0">
                <a:latin typeface="Times New Roman"/>
                <a:cs typeface="Times New Roman"/>
              </a:rPr>
              <a:t>of  </a:t>
            </a:r>
            <a:r>
              <a:rPr sz="1387" spc="50" dirty="0">
                <a:latin typeface="Times New Roman"/>
                <a:cs typeface="Times New Roman"/>
              </a:rPr>
              <a:t>subset </a:t>
            </a:r>
            <a:r>
              <a:rPr sz="1387" spc="10" dirty="0">
                <a:latin typeface="Times New Roman"/>
                <a:cs typeface="Times New Roman"/>
              </a:rPr>
              <a:t>of </a:t>
            </a:r>
            <a:r>
              <a:rPr sz="1387" spc="50" dirty="0">
                <a:latin typeface="Times New Roman"/>
                <a:cs typeface="Times New Roman"/>
              </a:rPr>
              <a:t>sensors  </a:t>
            </a:r>
            <a:r>
              <a:rPr sz="1387" spc="69" dirty="0">
                <a:latin typeface="Times New Roman"/>
                <a:cs typeface="Times New Roman"/>
              </a:rPr>
              <a:t>which </a:t>
            </a:r>
            <a:r>
              <a:rPr sz="1387" spc="20" dirty="0">
                <a:latin typeface="Times New Roman"/>
                <a:cs typeface="Times New Roman"/>
              </a:rPr>
              <a:t>will </a:t>
            </a:r>
            <a:r>
              <a:rPr sz="1387" spc="40" dirty="0">
                <a:latin typeface="Times New Roman"/>
                <a:cs typeface="Times New Roman"/>
              </a:rPr>
              <a:t>be </a:t>
            </a:r>
            <a:r>
              <a:rPr sz="1387" spc="89" dirty="0">
                <a:latin typeface="Times New Roman"/>
                <a:cs typeface="Times New Roman"/>
              </a:rPr>
              <a:t>made  </a:t>
            </a:r>
            <a:r>
              <a:rPr sz="1387" spc="59" dirty="0">
                <a:latin typeface="Times New Roman"/>
                <a:cs typeface="Times New Roman"/>
              </a:rPr>
              <a:t>into</a:t>
            </a:r>
            <a:r>
              <a:rPr sz="1387" spc="109" dirty="0">
                <a:latin typeface="Times New Roman"/>
                <a:cs typeface="Times New Roman"/>
              </a:rPr>
              <a:t> </a:t>
            </a:r>
            <a:r>
              <a:rPr sz="1387" spc="69" dirty="0">
                <a:latin typeface="Times New Roman"/>
                <a:cs typeface="Times New Roman"/>
              </a:rPr>
              <a:t>modules</a:t>
            </a:r>
            <a:endParaRPr sz="1387">
              <a:latin typeface="Times New Roman"/>
              <a:cs typeface="Times New Roman"/>
            </a:endParaRPr>
          </a:p>
          <a:p>
            <a:pPr marL="425330">
              <a:lnSpc>
                <a:spcPts val="1476"/>
              </a:lnSpc>
            </a:pPr>
            <a:r>
              <a:rPr sz="1387" spc="30" dirty="0">
                <a:latin typeface="Times New Roman"/>
                <a:cs typeface="Times New Roman"/>
              </a:rPr>
              <a:t>Directly </a:t>
            </a:r>
            <a:r>
              <a:rPr sz="1387" spc="20" dirty="0">
                <a:latin typeface="Times New Roman"/>
                <a:cs typeface="Times New Roman"/>
              </a:rPr>
              <a:t>verify</a:t>
            </a:r>
            <a:r>
              <a:rPr sz="1387" spc="198" dirty="0">
                <a:latin typeface="Times New Roman"/>
                <a:cs typeface="Times New Roman"/>
              </a:rPr>
              <a:t> </a:t>
            </a:r>
            <a:r>
              <a:rPr sz="1387" spc="79" dirty="0">
                <a:latin typeface="Times New Roman"/>
                <a:cs typeface="Times New Roman"/>
              </a:rPr>
              <a:t>that</a:t>
            </a:r>
            <a:endParaRPr sz="1387">
              <a:latin typeface="Times New Roman"/>
              <a:cs typeface="Times New Roman"/>
            </a:endParaRPr>
          </a:p>
          <a:p>
            <a:pPr marL="425330" marR="334729" algn="just">
              <a:lnSpc>
                <a:spcPts val="1585"/>
              </a:lnSpc>
              <a:spcBef>
                <a:spcPts val="79"/>
              </a:spcBef>
            </a:pPr>
            <a:r>
              <a:rPr sz="1387" spc="59" dirty="0">
                <a:latin typeface="Times New Roman"/>
                <a:cs typeface="Times New Roman"/>
              </a:rPr>
              <a:t>HPK </a:t>
            </a:r>
            <a:r>
              <a:rPr sz="1387" spc="10" dirty="0">
                <a:latin typeface="Times New Roman"/>
                <a:cs typeface="Times New Roman"/>
              </a:rPr>
              <a:t>is </a:t>
            </a:r>
            <a:r>
              <a:rPr sz="1387" spc="69" dirty="0">
                <a:latin typeface="Times New Roman"/>
                <a:cs typeface="Times New Roman"/>
              </a:rPr>
              <a:t>producing  </a:t>
            </a:r>
            <a:r>
              <a:rPr sz="1387" spc="50" dirty="0">
                <a:latin typeface="Times New Roman"/>
                <a:cs typeface="Times New Roman"/>
              </a:rPr>
              <a:t>sensors </a:t>
            </a:r>
            <a:r>
              <a:rPr sz="1387" spc="69" dirty="0">
                <a:latin typeface="Times New Roman"/>
                <a:cs typeface="Times New Roman"/>
              </a:rPr>
              <a:t>within </a:t>
            </a:r>
            <a:r>
              <a:rPr sz="1387" spc="89" dirty="0">
                <a:latin typeface="Times New Roman"/>
                <a:cs typeface="Times New Roman"/>
              </a:rPr>
              <a:t>our  </a:t>
            </a:r>
            <a:r>
              <a:rPr sz="1387" spc="30" dirty="0">
                <a:latin typeface="Times New Roman"/>
                <a:cs typeface="Times New Roman"/>
              </a:rPr>
              <a:t>specs</a:t>
            </a:r>
            <a:endParaRPr sz="1387">
              <a:latin typeface="Times New Roman"/>
              <a:cs typeface="Times New Roman"/>
            </a:endParaRPr>
          </a:p>
          <a:p>
            <a:pPr marL="425330" algn="just">
              <a:lnSpc>
                <a:spcPts val="1486"/>
              </a:lnSpc>
            </a:pPr>
            <a:r>
              <a:rPr sz="1387" spc="30" dirty="0">
                <a:latin typeface="Times New Roman"/>
                <a:cs typeface="Times New Roman"/>
              </a:rPr>
              <a:t>Takes </a:t>
            </a:r>
            <a:r>
              <a:rPr sz="1387" spc="69" dirty="0">
                <a:latin typeface="Times New Roman"/>
                <a:cs typeface="Times New Roman"/>
              </a:rPr>
              <a:t>a </a:t>
            </a:r>
            <a:r>
              <a:rPr sz="1387" spc="30" dirty="0">
                <a:latin typeface="Times New Roman"/>
                <a:cs typeface="Times New Roman"/>
              </a:rPr>
              <a:t>lot </a:t>
            </a:r>
            <a:r>
              <a:rPr sz="1387" spc="10" dirty="0">
                <a:latin typeface="Times New Roman"/>
                <a:cs typeface="Times New Roman"/>
              </a:rPr>
              <a:t>of</a:t>
            </a:r>
            <a:r>
              <a:rPr sz="1387" spc="20" dirty="0">
                <a:latin typeface="Times New Roman"/>
                <a:cs typeface="Times New Roman"/>
              </a:rPr>
              <a:t> </a:t>
            </a:r>
            <a:r>
              <a:rPr sz="1387" spc="50" dirty="0">
                <a:latin typeface="Times New Roman"/>
                <a:cs typeface="Times New Roman"/>
              </a:rPr>
              <a:t>time.</a:t>
            </a:r>
            <a:endParaRPr sz="1387">
              <a:latin typeface="Times New Roman"/>
              <a:cs typeface="Times New Roman"/>
            </a:endParaRPr>
          </a:p>
          <a:p>
            <a:pPr marL="425330" marR="256707" algn="just">
              <a:lnSpc>
                <a:spcPts val="1585"/>
              </a:lnSpc>
              <a:spcBef>
                <a:spcPts val="79"/>
              </a:spcBef>
            </a:pPr>
            <a:r>
              <a:rPr sz="1387" spc="30" dirty="0">
                <a:latin typeface="Times New Roman"/>
                <a:cs typeface="Times New Roman"/>
              </a:rPr>
              <a:t>Less </a:t>
            </a:r>
            <a:r>
              <a:rPr sz="1387" spc="59" dirty="0">
                <a:latin typeface="Times New Roman"/>
                <a:cs typeface="Times New Roman"/>
              </a:rPr>
              <a:t>samples in </a:t>
            </a:r>
            <a:r>
              <a:rPr sz="1387" spc="69" dirty="0">
                <a:latin typeface="Times New Roman"/>
                <a:cs typeface="Times New Roman"/>
              </a:rPr>
              <a:t>the  </a:t>
            </a:r>
            <a:r>
              <a:rPr sz="1387" spc="59" dirty="0">
                <a:latin typeface="Times New Roman"/>
                <a:cs typeface="Times New Roman"/>
              </a:rPr>
              <a:t>same batch can</a:t>
            </a:r>
            <a:r>
              <a:rPr sz="1387" spc="198" dirty="0">
                <a:latin typeface="Times New Roman"/>
                <a:cs typeface="Times New Roman"/>
              </a:rPr>
              <a:t> </a:t>
            </a:r>
            <a:r>
              <a:rPr sz="1387" spc="40" dirty="0">
                <a:latin typeface="Times New Roman"/>
                <a:cs typeface="Times New Roman"/>
              </a:rPr>
              <a:t>be</a:t>
            </a:r>
            <a:endParaRPr sz="1387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025262" y="3912557"/>
            <a:ext cx="99509" cy="9950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7" name="object 27"/>
          <p:cNvSpPr/>
          <p:nvPr/>
        </p:nvSpPr>
        <p:spPr>
          <a:xfrm>
            <a:off x="3445753" y="4182651"/>
            <a:ext cx="80156" cy="801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8" name="object 28"/>
          <p:cNvSpPr/>
          <p:nvPr/>
        </p:nvSpPr>
        <p:spPr>
          <a:xfrm>
            <a:off x="3445753" y="4984974"/>
            <a:ext cx="80156" cy="801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9" name="object 29"/>
          <p:cNvSpPr txBox="1"/>
          <p:nvPr/>
        </p:nvSpPr>
        <p:spPr>
          <a:xfrm>
            <a:off x="3199898" y="3751251"/>
            <a:ext cx="2183235" cy="2206669"/>
          </a:xfrm>
          <a:prstGeom prst="rect">
            <a:avLst/>
          </a:prstGeom>
        </p:spPr>
        <p:txBody>
          <a:bodyPr vert="horz" wrap="square" lIns="0" tIns="64174" rIns="0" bIns="0" rtlCol="0">
            <a:spAutoFit/>
          </a:bodyPr>
          <a:lstStyle/>
          <a:p>
            <a:pPr marL="25168">
              <a:spcBef>
                <a:spcPts val="503"/>
              </a:spcBef>
            </a:pPr>
            <a:r>
              <a:rPr sz="1585" spc="79" dirty="0">
                <a:latin typeface="Times New Roman"/>
                <a:cs typeface="Times New Roman"/>
              </a:rPr>
              <a:t>Irradiation</a:t>
            </a:r>
            <a:r>
              <a:rPr sz="1585" spc="20" dirty="0">
                <a:latin typeface="Times New Roman"/>
                <a:cs typeface="Times New Roman"/>
              </a:rPr>
              <a:t> </a:t>
            </a:r>
            <a:r>
              <a:rPr sz="1585" spc="40" dirty="0">
                <a:latin typeface="Times New Roman"/>
                <a:cs typeface="Times New Roman"/>
              </a:rPr>
              <a:t>tests</a:t>
            </a:r>
            <a:endParaRPr sz="1585">
              <a:latin typeface="Times New Roman"/>
              <a:cs typeface="Times New Roman"/>
            </a:endParaRPr>
          </a:p>
          <a:p>
            <a:pPr marL="425330" marR="10067">
              <a:lnSpc>
                <a:spcPts val="1585"/>
              </a:lnSpc>
              <a:spcBef>
                <a:spcPts val="386"/>
              </a:spcBef>
            </a:pPr>
            <a:r>
              <a:rPr sz="1387" spc="69" dirty="0">
                <a:latin typeface="Times New Roman"/>
                <a:cs typeface="Times New Roman"/>
              </a:rPr>
              <a:t>Irradiate mini </a:t>
            </a:r>
            <a:r>
              <a:rPr sz="1387" spc="50" dirty="0">
                <a:latin typeface="Times New Roman"/>
                <a:cs typeface="Times New Roman"/>
              </a:rPr>
              <a:t>sensors  </a:t>
            </a:r>
            <a:r>
              <a:rPr sz="1387" spc="109" dirty="0">
                <a:latin typeface="Times New Roman"/>
                <a:cs typeface="Times New Roman"/>
              </a:rPr>
              <a:t>and </a:t>
            </a:r>
            <a:r>
              <a:rPr sz="1387" spc="40" dirty="0">
                <a:latin typeface="Times New Roman"/>
                <a:cs typeface="Times New Roman"/>
              </a:rPr>
              <a:t>test </a:t>
            </a:r>
            <a:r>
              <a:rPr sz="1387" spc="59" dirty="0">
                <a:latin typeface="Times New Roman"/>
                <a:cs typeface="Times New Roman"/>
              </a:rPr>
              <a:t>structures  from same </a:t>
            </a:r>
            <a:r>
              <a:rPr sz="1387" spc="40" dirty="0">
                <a:latin typeface="Times New Roman"/>
                <a:cs typeface="Times New Roman"/>
              </a:rPr>
              <a:t>wafer </a:t>
            </a:r>
            <a:r>
              <a:rPr sz="1387" spc="50" dirty="0">
                <a:latin typeface="Times New Roman"/>
                <a:cs typeface="Times New Roman"/>
              </a:rPr>
              <a:t>as  </a:t>
            </a:r>
            <a:r>
              <a:rPr sz="1387" spc="59" dirty="0">
                <a:latin typeface="Times New Roman"/>
                <a:cs typeface="Times New Roman"/>
              </a:rPr>
              <a:t>diced</a:t>
            </a:r>
            <a:r>
              <a:rPr sz="1387" spc="119" dirty="0">
                <a:latin typeface="Times New Roman"/>
                <a:cs typeface="Times New Roman"/>
              </a:rPr>
              <a:t> </a:t>
            </a:r>
            <a:r>
              <a:rPr sz="1387" spc="50" dirty="0">
                <a:latin typeface="Times New Roman"/>
                <a:cs typeface="Times New Roman"/>
              </a:rPr>
              <a:t>sensors</a:t>
            </a:r>
            <a:endParaRPr sz="1387">
              <a:latin typeface="Times New Roman"/>
              <a:cs typeface="Times New Roman"/>
            </a:endParaRPr>
          </a:p>
          <a:p>
            <a:pPr marL="425330">
              <a:lnSpc>
                <a:spcPts val="1476"/>
              </a:lnSpc>
            </a:pPr>
            <a:r>
              <a:rPr sz="1387" spc="10" dirty="0">
                <a:latin typeface="Times New Roman"/>
                <a:cs typeface="Times New Roman"/>
              </a:rPr>
              <a:t>Verify </a:t>
            </a:r>
            <a:r>
              <a:rPr sz="1387" spc="79" dirty="0">
                <a:latin typeface="Times New Roman"/>
                <a:cs typeface="Times New Roman"/>
              </a:rPr>
              <a:t>that </a:t>
            </a:r>
            <a:r>
              <a:rPr sz="1387" spc="69" dirty="0">
                <a:latin typeface="Times New Roman"/>
                <a:cs typeface="Times New Roman"/>
              </a:rPr>
              <a:t>the</a:t>
            </a:r>
            <a:r>
              <a:rPr sz="1387" spc="188" dirty="0">
                <a:latin typeface="Times New Roman"/>
                <a:cs typeface="Times New Roman"/>
              </a:rPr>
              <a:t> </a:t>
            </a:r>
            <a:r>
              <a:rPr sz="1387" spc="30" dirty="0">
                <a:latin typeface="Times New Roman"/>
                <a:cs typeface="Times New Roman"/>
              </a:rPr>
              <a:t>silicon</a:t>
            </a:r>
            <a:endParaRPr sz="1387">
              <a:latin typeface="Times New Roman"/>
              <a:cs typeface="Times New Roman"/>
            </a:endParaRPr>
          </a:p>
          <a:p>
            <a:pPr marL="425330" marR="252934">
              <a:lnSpc>
                <a:spcPts val="1585"/>
              </a:lnSpc>
              <a:spcBef>
                <a:spcPts val="79"/>
              </a:spcBef>
            </a:pPr>
            <a:r>
              <a:rPr sz="1387" spc="20" dirty="0">
                <a:latin typeface="Times New Roman"/>
                <a:cs typeface="Times New Roman"/>
              </a:rPr>
              <a:t>will </a:t>
            </a:r>
            <a:r>
              <a:rPr sz="1387" spc="50" dirty="0">
                <a:latin typeface="Times New Roman"/>
                <a:cs typeface="Times New Roman"/>
              </a:rPr>
              <a:t>behave </a:t>
            </a:r>
            <a:r>
              <a:rPr sz="1387" spc="69" dirty="0">
                <a:latin typeface="Times New Roman"/>
                <a:cs typeface="Times New Roman"/>
              </a:rPr>
              <a:t>within  </a:t>
            </a:r>
            <a:r>
              <a:rPr sz="1387" spc="40" dirty="0">
                <a:latin typeface="Times New Roman"/>
                <a:cs typeface="Times New Roman"/>
              </a:rPr>
              <a:t>spec after </a:t>
            </a:r>
            <a:r>
              <a:rPr sz="1387" spc="50" dirty="0">
                <a:latin typeface="Times New Roman"/>
                <a:cs typeface="Times New Roman"/>
              </a:rPr>
              <a:t>expected  </a:t>
            </a:r>
            <a:r>
              <a:rPr sz="1387" spc="69" dirty="0">
                <a:latin typeface="Times New Roman"/>
                <a:cs typeface="Times New Roman"/>
              </a:rPr>
              <a:t>radiation </a:t>
            </a:r>
            <a:r>
              <a:rPr sz="1387" spc="50" dirty="0">
                <a:latin typeface="Times New Roman"/>
                <a:cs typeface="Times New Roman"/>
              </a:rPr>
              <a:t>doses </a:t>
            </a:r>
            <a:r>
              <a:rPr sz="1387" spc="10" dirty="0">
                <a:latin typeface="Times New Roman"/>
                <a:cs typeface="Times New Roman"/>
              </a:rPr>
              <a:t>of  </a:t>
            </a:r>
            <a:r>
              <a:rPr sz="1387" spc="20" dirty="0">
                <a:latin typeface="Times New Roman"/>
                <a:cs typeface="Times New Roman"/>
              </a:rPr>
              <a:t>HL-LHC</a:t>
            </a:r>
            <a:endParaRPr sz="1387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744655" y="3909765"/>
            <a:ext cx="99509" cy="9950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1" name="object 31"/>
          <p:cNvSpPr/>
          <p:nvPr/>
        </p:nvSpPr>
        <p:spPr>
          <a:xfrm>
            <a:off x="6165169" y="4179831"/>
            <a:ext cx="80156" cy="801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2" name="object 32"/>
          <p:cNvSpPr/>
          <p:nvPr/>
        </p:nvSpPr>
        <p:spPr>
          <a:xfrm>
            <a:off x="6165169" y="5383341"/>
            <a:ext cx="80156" cy="801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3" name="object 33"/>
          <p:cNvSpPr/>
          <p:nvPr/>
        </p:nvSpPr>
        <p:spPr>
          <a:xfrm>
            <a:off x="6165169" y="5784503"/>
            <a:ext cx="80156" cy="801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34" name="object 34"/>
          <p:cNvSpPr txBox="1"/>
          <p:nvPr/>
        </p:nvSpPr>
        <p:spPr>
          <a:xfrm>
            <a:off x="5919288" y="3748403"/>
            <a:ext cx="3061562" cy="2411853"/>
          </a:xfrm>
          <a:prstGeom prst="rect">
            <a:avLst/>
          </a:prstGeom>
        </p:spPr>
        <p:txBody>
          <a:bodyPr vert="horz" wrap="square" lIns="0" tIns="64174" rIns="0" bIns="0" rtlCol="0">
            <a:spAutoFit/>
          </a:bodyPr>
          <a:lstStyle/>
          <a:p>
            <a:pPr marL="25168">
              <a:spcBef>
                <a:spcPts val="503"/>
              </a:spcBef>
            </a:pPr>
            <a:r>
              <a:rPr sz="1585" spc="40" dirty="0">
                <a:latin typeface="Times New Roman"/>
                <a:cs typeface="Times New Roman"/>
              </a:rPr>
              <a:t>Process </a:t>
            </a:r>
            <a:r>
              <a:rPr sz="1585" spc="59" dirty="0">
                <a:latin typeface="Times New Roman"/>
                <a:cs typeface="Times New Roman"/>
              </a:rPr>
              <a:t>quality</a:t>
            </a:r>
            <a:r>
              <a:rPr sz="1585" spc="258" dirty="0">
                <a:latin typeface="Times New Roman"/>
                <a:cs typeface="Times New Roman"/>
              </a:rPr>
              <a:t> </a:t>
            </a:r>
            <a:r>
              <a:rPr sz="1585" spc="59" dirty="0">
                <a:latin typeface="Times New Roman"/>
                <a:cs typeface="Times New Roman"/>
              </a:rPr>
              <a:t>control</a:t>
            </a:r>
            <a:endParaRPr sz="1585">
              <a:latin typeface="Times New Roman"/>
              <a:cs typeface="Times New Roman"/>
            </a:endParaRPr>
          </a:p>
          <a:p>
            <a:pPr marL="425330" marR="74244">
              <a:lnSpc>
                <a:spcPts val="1585"/>
              </a:lnSpc>
              <a:spcBef>
                <a:spcPts val="386"/>
              </a:spcBef>
            </a:pPr>
            <a:r>
              <a:rPr sz="1387" spc="69" dirty="0">
                <a:latin typeface="Times New Roman"/>
                <a:cs typeface="Times New Roman"/>
              </a:rPr>
              <a:t>Measurement </a:t>
            </a:r>
            <a:r>
              <a:rPr sz="1387" spc="10" dirty="0">
                <a:latin typeface="Times New Roman"/>
                <a:cs typeface="Times New Roman"/>
              </a:rPr>
              <a:t>of </a:t>
            </a:r>
            <a:r>
              <a:rPr sz="1387" spc="40" dirty="0">
                <a:latin typeface="Times New Roman"/>
                <a:cs typeface="Times New Roman"/>
              </a:rPr>
              <a:t>test </a:t>
            </a:r>
            <a:r>
              <a:rPr sz="1387" spc="59" dirty="0">
                <a:latin typeface="Times New Roman"/>
                <a:cs typeface="Times New Roman"/>
              </a:rPr>
              <a:t>structures  </a:t>
            </a:r>
            <a:r>
              <a:rPr sz="1387" spc="40" dirty="0">
                <a:latin typeface="Times New Roman"/>
                <a:cs typeface="Times New Roman"/>
              </a:rPr>
              <a:t>located </a:t>
            </a:r>
            <a:r>
              <a:rPr sz="1387" spc="79" dirty="0">
                <a:latin typeface="Times New Roman"/>
                <a:cs typeface="Times New Roman"/>
              </a:rPr>
              <a:t>on </a:t>
            </a:r>
            <a:r>
              <a:rPr sz="1387" spc="69" dirty="0">
                <a:latin typeface="Times New Roman"/>
                <a:cs typeface="Times New Roman"/>
              </a:rPr>
              <a:t>the </a:t>
            </a:r>
            <a:r>
              <a:rPr sz="1387" spc="59" dirty="0">
                <a:latin typeface="Times New Roman"/>
                <a:cs typeface="Times New Roman"/>
              </a:rPr>
              <a:t>same </a:t>
            </a:r>
            <a:r>
              <a:rPr sz="1387" spc="40" dirty="0">
                <a:latin typeface="Times New Roman"/>
                <a:cs typeface="Times New Roman"/>
              </a:rPr>
              <a:t>wafer  </a:t>
            </a:r>
            <a:r>
              <a:rPr sz="1387" spc="59" dirty="0">
                <a:latin typeface="Times New Roman"/>
                <a:cs typeface="Times New Roman"/>
              </a:rPr>
              <a:t>constructed </a:t>
            </a:r>
            <a:r>
              <a:rPr sz="1387" spc="69" dirty="0">
                <a:latin typeface="Times New Roman"/>
                <a:cs typeface="Times New Roman"/>
              </a:rPr>
              <a:t>with the </a:t>
            </a:r>
            <a:r>
              <a:rPr sz="1387" spc="59" dirty="0">
                <a:latin typeface="Times New Roman"/>
                <a:cs typeface="Times New Roman"/>
              </a:rPr>
              <a:t>same  properties </a:t>
            </a:r>
            <a:r>
              <a:rPr sz="1387" spc="50" dirty="0">
                <a:latin typeface="Times New Roman"/>
                <a:cs typeface="Times New Roman"/>
              </a:rPr>
              <a:t>as </a:t>
            </a:r>
            <a:r>
              <a:rPr sz="1387" spc="69" dirty="0">
                <a:latin typeface="Times New Roman"/>
                <a:cs typeface="Times New Roman"/>
              </a:rPr>
              <a:t>the </a:t>
            </a:r>
            <a:r>
              <a:rPr sz="1387" spc="79" dirty="0">
                <a:latin typeface="Times New Roman"/>
                <a:cs typeface="Times New Roman"/>
              </a:rPr>
              <a:t>main </a:t>
            </a:r>
            <a:r>
              <a:rPr sz="1387" spc="40" dirty="0">
                <a:latin typeface="Times New Roman"/>
                <a:cs typeface="Times New Roman"/>
              </a:rPr>
              <a:t>sensors,  utilizing </a:t>
            </a:r>
            <a:r>
              <a:rPr sz="1387" spc="69" dirty="0">
                <a:latin typeface="Times New Roman"/>
                <a:cs typeface="Times New Roman"/>
              </a:rPr>
              <a:t>the empty </a:t>
            </a:r>
            <a:r>
              <a:rPr sz="1387" spc="40" dirty="0">
                <a:latin typeface="Times New Roman"/>
                <a:cs typeface="Times New Roman"/>
              </a:rPr>
              <a:t>space </a:t>
            </a:r>
            <a:r>
              <a:rPr sz="1387" spc="79" dirty="0">
                <a:latin typeface="Times New Roman"/>
                <a:cs typeface="Times New Roman"/>
              </a:rPr>
              <a:t>on </a:t>
            </a:r>
            <a:r>
              <a:rPr sz="1387" spc="69" dirty="0">
                <a:latin typeface="Times New Roman"/>
                <a:cs typeface="Times New Roman"/>
              </a:rPr>
              <a:t>the  </a:t>
            </a:r>
            <a:r>
              <a:rPr sz="1387" spc="50" dirty="0">
                <a:latin typeface="Times New Roman"/>
                <a:cs typeface="Times New Roman"/>
              </a:rPr>
              <a:t>edges </a:t>
            </a:r>
            <a:r>
              <a:rPr sz="1387" spc="10" dirty="0">
                <a:latin typeface="Times New Roman"/>
                <a:cs typeface="Times New Roman"/>
              </a:rPr>
              <a:t>of </a:t>
            </a:r>
            <a:r>
              <a:rPr sz="1387" spc="69" dirty="0">
                <a:latin typeface="Times New Roman"/>
                <a:cs typeface="Times New Roman"/>
              </a:rPr>
              <a:t>the</a:t>
            </a:r>
            <a:r>
              <a:rPr sz="1387" spc="337" dirty="0">
                <a:latin typeface="Times New Roman"/>
                <a:cs typeface="Times New Roman"/>
              </a:rPr>
              <a:t> </a:t>
            </a:r>
            <a:r>
              <a:rPr sz="1387" spc="40" dirty="0">
                <a:latin typeface="Times New Roman"/>
                <a:cs typeface="Times New Roman"/>
              </a:rPr>
              <a:t>wafers.</a:t>
            </a:r>
            <a:endParaRPr sz="1387">
              <a:latin typeface="Times New Roman"/>
              <a:cs typeface="Times New Roman"/>
            </a:endParaRPr>
          </a:p>
          <a:p>
            <a:pPr marL="425330">
              <a:lnSpc>
                <a:spcPts val="1466"/>
              </a:lnSpc>
            </a:pPr>
            <a:r>
              <a:rPr sz="1387" spc="10" dirty="0">
                <a:latin typeface="Times New Roman"/>
                <a:cs typeface="Times New Roman"/>
              </a:rPr>
              <a:t>Verify </a:t>
            </a:r>
            <a:r>
              <a:rPr sz="1387" spc="30" dirty="0">
                <a:latin typeface="Times New Roman"/>
                <a:cs typeface="Times New Roman"/>
              </a:rPr>
              <a:t>silicon </a:t>
            </a:r>
            <a:r>
              <a:rPr sz="1387" spc="50" dirty="0">
                <a:latin typeface="Times New Roman"/>
                <a:cs typeface="Times New Roman"/>
              </a:rPr>
              <a:t>quality </a:t>
            </a:r>
            <a:r>
              <a:rPr sz="1387" spc="69" dirty="0">
                <a:latin typeface="Times New Roman"/>
                <a:cs typeface="Times New Roman"/>
              </a:rPr>
              <a:t>without</a:t>
            </a:r>
            <a:r>
              <a:rPr sz="1387" spc="386" dirty="0">
                <a:latin typeface="Times New Roman"/>
                <a:cs typeface="Times New Roman"/>
              </a:rPr>
              <a:t> </a:t>
            </a:r>
            <a:r>
              <a:rPr sz="1387" spc="69" dirty="0">
                <a:latin typeface="Times New Roman"/>
                <a:cs typeface="Times New Roman"/>
              </a:rPr>
              <a:t>the</a:t>
            </a:r>
            <a:endParaRPr sz="1387">
              <a:latin typeface="Times New Roman"/>
              <a:cs typeface="Times New Roman"/>
            </a:endParaRPr>
          </a:p>
          <a:p>
            <a:pPr marL="425330">
              <a:lnSpc>
                <a:spcPts val="1575"/>
              </a:lnSpc>
            </a:pPr>
            <a:r>
              <a:rPr sz="1387" spc="79" dirty="0">
                <a:latin typeface="Times New Roman"/>
                <a:cs typeface="Times New Roman"/>
              </a:rPr>
              <a:t>need </a:t>
            </a:r>
            <a:r>
              <a:rPr sz="1387" spc="50" dirty="0">
                <a:latin typeface="Times New Roman"/>
                <a:cs typeface="Times New Roman"/>
              </a:rPr>
              <a:t>to </a:t>
            </a:r>
            <a:r>
              <a:rPr sz="1387" spc="79" dirty="0">
                <a:latin typeface="Times New Roman"/>
                <a:cs typeface="Times New Roman"/>
              </a:rPr>
              <a:t>handle</a:t>
            </a:r>
            <a:r>
              <a:rPr sz="1387" spc="268" dirty="0">
                <a:latin typeface="Times New Roman"/>
                <a:cs typeface="Times New Roman"/>
              </a:rPr>
              <a:t> </a:t>
            </a:r>
            <a:r>
              <a:rPr sz="1387" spc="50" dirty="0">
                <a:latin typeface="Times New Roman"/>
                <a:cs typeface="Times New Roman"/>
              </a:rPr>
              <a:t>sensors</a:t>
            </a:r>
            <a:endParaRPr sz="1387">
              <a:latin typeface="Times New Roman"/>
              <a:cs typeface="Times New Roman"/>
            </a:endParaRPr>
          </a:p>
          <a:p>
            <a:pPr marL="425330" marR="10067">
              <a:lnSpc>
                <a:spcPts val="1585"/>
              </a:lnSpc>
              <a:spcBef>
                <a:spcPts val="79"/>
              </a:spcBef>
            </a:pPr>
            <a:r>
              <a:rPr sz="1387" spc="30" dirty="0">
                <a:latin typeface="Times New Roman"/>
                <a:cs typeface="Times New Roman"/>
              </a:rPr>
              <a:t>Takes </a:t>
            </a:r>
            <a:r>
              <a:rPr sz="1387" spc="20" dirty="0">
                <a:latin typeface="Times New Roman"/>
                <a:cs typeface="Times New Roman"/>
              </a:rPr>
              <a:t>less </a:t>
            </a:r>
            <a:r>
              <a:rPr sz="1387" spc="50" dirty="0">
                <a:latin typeface="Times New Roman"/>
                <a:cs typeface="Times New Roman"/>
              </a:rPr>
              <a:t>time. More </a:t>
            </a:r>
            <a:r>
              <a:rPr sz="1387" spc="59" dirty="0">
                <a:latin typeface="Times New Roman"/>
                <a:cs typeface="Times New Roman"/>
              </a:rPr>
              <a:t>samples in  </a:t>
            </a:r>
            <a:r>
              <a:rPr sz="1387" spc="69" dirty="0">
                <a:latin typeface="Times New Roman"/>
                <a:cs typeface="Times New Roman"/>
              </a:rPr>
              <a:t>the </a:t>
            </a:r>
            <a:r>
              <a:rPr sz="1387" spc="59" dirty="0">
                <a:latin typeface="Times New Roman"/>
                <a:cs typeface="Times New Roman"/>
              </a:rPr>
              <a:t>same batch can </a:t>
            </a:r>
            <a:r>
              <a:rPr sz="1387" spc="40" dirty="0">
                <a:latin typeface="Times New Roman"/>
                <a:cs typeface="Times New Roman"/>
              </a:rPr>
              <a:t>be</a:t>
            </a:r>
            <a:r>
              <a:rPr sz="1387" spc="386" dirty="0">
                <a:latin typeface="Times New Roman"/>
                <a:cs typeface="Times New Roman"/>
              </a:rPr>
              <a:t> </a:t>
            </a:r>
            <a:r>
              <a:rPr sz="1387" spc="79" dirty="0">
                <a:latin typeface="Times New Roman"/>
                <a:cs typeface="Times New Roman"/>
              </a:rPr>
              <a:t>measured</a:t>
            </a:r>
            <a:endParaRPr sz="1387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70209" y="6248908"/>
            <a:ext cx="2512922" cy="569378"/>
          </a:xfrm>
          <a:prstGeom prst="rect">
            <a:avLst/>
          </a:prstGeom>
        </p:spPr>
        <p:txBody>
          <a:bodyPr vert="horz" wrap="square" lIns="0" tIns="49076" rIns="0" bIns="0" rtlCol="0">
            <a:spAutoFit/>
          </a:bodyPr>
          <a:lstStyle/>
          <a:p>
            <a:pPr marL="635482">
              <a:spcBef>
                <a:spcPts val="386"/>
              </a:spcBef>
            </a:pPr>
            <a:r>
              <a:rPr sz="1387" spc="79" dirty="0">
                <a:latin typeface="Times New Roman"/>
                <a:cs typeface="Times New Roman"/>
              </a:rPr>
              <a:t>measured.</a:t>
            </a:r>
            <a:endParaRPr sz="1387">
              <a:latin typeface="Times New Roman"/>
              <a:cs typeface="Times New Roman"/>
            </a:endParaRPr>
          </a:p>
          <a:p>
            <a:pPr marL="25168">
              <a:spcBef>
                <a:spcPts val="1219"/>
              </a:spcBef>
            </a:pPr>
            <a:r>
              <a:rPr sz="991" spc="30" dirty="0">
                <a:solidFill>
                  <a:srgbClr val="FFFFFF"/>
                </a:solidFill>
                <a:latin typeface="Times New Roman"/>
                <a:cs typeface="Times New Roman"/>
              </a:rPr>
              <a:t>Panagiotis </a:t>
            </a:r>
            <a:r>
              <a:rPr sz="991" spc="40" dirty="0">
                <a:solidFill>
                  <a:srgbClr val="FFFFFF"/>
                </a:solidFill>
                <a:latin typeface="Times New Roman"/>
                <a:cs typeface="Times New Roman"/>
              </a:rPr>
              <a:t>Assiouras </a:t>
            </a:r>
            <a:r>
              <a:rPr sz="991" spc="-20" dirty="0">
                <a:solidFill>
                  <a:srgbClr val="FFFFFF"/>
                </a:solidFill>
                <a:latin typeface="Times New Roman"/>
                <a:cs typeface="Times New Roman"/>
              </a:rPr>
              <a:t>(NCSR</a:t>
            </a:r>
            <a:r>
              <a:rPr sz="991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991" spc="30" dirty="0">
                <a:solidFill>
                  <a:srgbClr val="FFFFFF"/>
                </a:solidFill>
                <a:latin typeface="Times New Roman"/>
                <a:cs typeface="Times New Roman"/>
              </a:rPr>
              <a:t>”Demokritos”)</a:t>
            </a:r>
            <a:endParaRPr sz="991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43139447"/>
      </p:ext>
    </p:extLst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95" y="718240"/>
            <a:ext cx="9131836" cy="6130674"/>
            <a:chOff x="0" y="362445"/>
            <a:chExt cx="4608195" cy="3093720"/>
          </a:xfrm>
        </p:grpSpPr>
        <p:sp>
          <p:nvSpPr>
            <p:cNvPr id="3" name="object 3"/>
            <p:cNvSpPr/>
            <p:nvPr/>
          </p:nvSpPr>
          <p:spPr>
            <a:xfrm>
              <a:off x="3620656" y="3277450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0" y="0"/>
                  </a:moveTo>
                  <a:lnTo>
                    <a:pt x="38101" y="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4" name="object 4"/>
            <p:cNvSpPr/>
            <p:nvPr/>
          </p:nvSpPr>
          <p:spPr>
            <a:xfrm>
              <a:off x="3531756" y="3271100"/>
              <a:ext cx="203200" cy="38100"/>
            </a:xfrm>
            <a:custGeom>
              <a:avLst/>
              <a:gdLst/>
              <a:ahLst/>
              <a:cxnLst/>
              <a:rect l="l" t="t" r="r" b="b"/>
              <a:pathLst>
                <a:path w="203200" h="38100">
                  <a:moveTo>
                    <a:pt x="25400" y="0"/>
                  </a:moveTo>
                  <a:lnTo>
                    <a:pt x="0" y="19050"/>
                  </a:lnTo>
                  <a:lnTo>
                    <a:pt x="25400" y="38100"/>
                  </a:lnTo>
                  <a:lnTo>
                    <a:pt x="25400" y="0"/>
                  </a:lnTo>
                  <a:close/>
                </a:path>
                <a:path w="203200" h="38100">
                  <a:moveTo>
                    <a:pt x="177802" y="0"/>
                  </a:moveTo>
                  <a:lnTo>
                    <a:pt x="177802" y="38100"/>
                  </a:lnTo>
                  <a:lnTo>
                    <a:pt x="203202" y="19050"/>
                  </a:lnTo>
                  <a:lnTo>
                    <a:pt x="177802" y="0"/>
                  </a:lnTo>
                  <a:close/>
                </a:path>
              </a:pathLst>
            </a:custGeom>
            <a:solidFill>
              <a:srgbClr val="D6D6EF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5" name="object 5"/>
            <p:cNvSpPr/>
            <p:nvPr/>
          </p:nvSpPr>
          <p:spPr>
            <a:xfrm>
              <a:off x="3607956" y="3290150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12700" y="0"/>
                  </a:moveTo>
                  <a:lnTo>
                    <a:pt x="50801" y="0"/>
                  </a:lnTo>
                </a:path>
                <a:path w="50800" h="12700">
                  <a:moveTo>
                    <a:pt x="0" y="12700"/>
                  </a:moveTo>
                  <a:lnTo>
                    <a:pt x="38100" y="12700"/>
                  </a:lnTo>
                </a:path>
              </a:pathLst>
            </a:custGeom>
            <a:ln w="7591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6" name="object 6"/>
            <p:cNvSpPr/>
            <p:nvPr/>
          </p:nvSpPr>
          <p:spPr>
            <a:xfrm>
              <a:off x="3878822" y="3264750"/>
              <a:ext cx="50800" cy="25400"/>
            </a:xfrm>
            <a:custGeom>
              <a:avLst/>
              <a:gdLst/>
              <a:ahLst/>
              <a:cxnLst/>
              <a:rect l="l" t="t" r="r" b="b"/>
              <a:pathLst>
                <a:path w="50800" h="25400">
                  <a:moveTo>
                    <a:pt x="0" y="0"/>
                  </a:moveTo>
                  <a:lnTo>
                    <a:pt x="38100" y="0"/>
                  </a:lnTo>
                </a:path>
                <a:path w="50800" h="25400">
                  <a:moveTo>
                    <a:pt x="12700" y="12700"/>
                  </a:moveTo>
                  <a:lnTo>
                    <a:pt x="50801" y="12700"/>
                  </a:lnTo>
                </a:path>
                <a:path w="50800" h="25400">
                  <a:moveTo>
                    <a:pt x="12700" y="25400"/>
                  </a:moveTo>
                  <a:lnTo>
                    <a:pt x="50801" y="2540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7" name="object 7"/>
            <p:cNvSpPr/>
            <p:nvPr/>
          </p:nvSpPr>
          <p:spPr>
            <a:xfrm>
              <a:off x="3802621" y="3271100"/>
              <a:ext cx="203200" cy="38100"/>
            </a:xfrm>
            <a:custGeom>
              <a:avLst/>
              <a:gdLst/>
              <a:ahLst/>
              <a:cxnLst/>
              <a:rect l="l" t="t" r="r" b="b"/>
              <a:pathLst>
                <a:path w="203200" h="38100">
                  <a:moveTo>
                    <a:pt x="25400" y="0"/>
                  </a:moveTo>
                  <a:lnTo>
                    <a:pt x="0" y="19050"/>
                  </a:lnTo>
                  <a:lnTo>
                    <a:pt x="25400" y="38100"/>
                  </a:lnTo>
                  <a:lnTo>
                    <a:pt x="25400" y="0"/>
                  </a:lnTo>
                  <a:close/>
                </a:path>
                <a:path w="203200" h="38100">
                  <a:moveTo>
                    <a:pt x="177802" y="0"/>
                  </a:moveTo>
                  <a:lnTo>
                    <a:pt x="177802" y="38100"/>
                  </a:lnTo>
                  <a:lnTo>
                    <a:pt x="203202" y="19050"/>
                  </a:lnTo>
                  <a:lnTo>
                    <a:pt x="177802" y="0"/>
                  </a:lnTo>
                  <a:close/>
                </a:path>
              </a:pathLst>
            </a:custGeom>
            <a:solidFill>
              <a:srgbClr val="D6D6EF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8" name="object 8"/>
            <p:cNvSpPr/>
            <p:nvPr/>
          </p:nvSpPr>
          <p:spPr>
            <a:xfrm>
              <a:off x="3878822" y="3302851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0" y="0"/>
                  </a:moveTo>
                  <a:lnTo>
                    <a:pt x="38100" y="0"/>
                  </a:lnTo>
                </a:path>
              </a:pathLst>
            </a:custGeom>
            <a:ln w="7591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9" name="object 9"/>
            <p:cNvSpPr/>
            <p:nvPr/>
          </p:nvSpPr>
          <p:spPr>
            <a:xfrm>
              <a:off x="4086187" y="3264750"/>
              <a:ext cx="165100" cy="50800"/>
            </a:xfrm>
            <a:custGeom>
              <a:avLst/>
              <a:gdLst/>
              <a:ahLst/>
              <a:cxnLst/>
              <a:rect l="l" t="t" r="r" b="b"/>
              <a:pathLst>
                <a:path w="165100" h="50800">
                  <a:moveTo>
                    <a:pt x="12700" y="0"/>
                  </a:moveTo>
                  <a:lnTo>
                    <a:pt x="50800" y="0"/>
                  </a:lnTo>
                </a:path>
                <a:path w="165100" h="50800">
                  <a:moveTo>
                    <a:pt x="25400" y="12700"/>
                  </a:moveTo>
                  <a:lnTo>
                    <a:pt x="63500" y="12700"/>
                  </a:lnTo>
                </a:path>
                <a:path w="165100" h="50800">
                  <a:moveTo>
                    <a:pt x="25400" y="25400"/>
                  </a:moveTo>
                  <a:lnTo>
                    <a:pt x="63500" y="25400"/>
                  </a:lnTo>
                </a:path>
                <a:path w="165100" h="50800">
                  <a:moveTo>
                    <a:pt x="0" y="38100"/>
                  </a:moveTo>
                  <a:lnTo>
                    <a:pt x="50800" y="38100"/>
                  </a:lnTo>
                </a:path>
                <a:path w="165100" h="50800">
                  <a:moveTo>
                    <a:pt x="25400" y="50800"/>
                  </a:moveTo>
                  <a:lnTo>
                    <a:pt x="63500" y="50800"/>
                  </a:lnTo>
                </a:path>
                <a:path w="165100" h="50800">
                  <a:moveTo>
                    <a:pt x="114302" y="12700"/>
                  </a:moveTo>
                  <a:lnTo>
                    <a:pt x="152402" y="12700"/>
                  </a:lnTo>
                </a:path>
                <a:path w="165100" h="50800">
                  <a:moveTo>
                    <a:pt x="127000" y="25400"/>
                  </a:moveTo>
                  <a:lnTo>
                    <a:pt x="165102" y="25400"/>
                  </a:lnTo>
                </a:path>
                <a:path w="165100" h="50800">
                  <a:moveTo>
                    <a:pt x="127000" y="38100"/>
                  </a:moveTo>
                  <a:lnTo>
                    <a:pt x="165102" y="3810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0" name="object 10"/>
            <p:cNvSpPr/>
            <p:nvPr/>
          </p:nvSpPr>
          <p:spPr>
            <a:xfrm>
              <a:off x="4175088" y="3258400"/>
              <a:ext cx="0" cy="63500"/>
            </a:xfrm>
            <a:custGeom>
              <a:avLst/>
              <a:gdLst/>
              <a:ahLst/>
              <a:cxnLst/>
              <a:rect l="l" t="t" r="r" b="b"/>
              <a:pathLst>
                <a:path h="63500">
                  <a:moveTo>
                    <a:pt x="0" y="63500"/>
                  </a:moveTo>
                  <a:lnTo>
                    <a:pt x="0" y="0"/>
                  </a:lnTo>
                </a:path>
              </a:pathLst>
            </a:custGeom>
            <a:ln w="5060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1" name="object 11"/>
            <p:cNvSpPr/>
            <p:nvPr/>
          </p:nvSpPr>
          <p:spPr>
            <a:xfrm>
              <a:off x="4451033" y="3295230"/>
              <a:ext cx="20320" cy="20320"/>
            </a:xfrm>
            <a:custGeom>
              <a:avLst/>
              <a:gdLst/>
              <a:ahLst/>
              <a:cxnLst/>
              <a:rect l="l" t="t" r="r" b="b"/>
              <a:pathLst>
                <a:path w="20320" h="20320">
                  <a:moveTo>
                    <a:pt x="0" y="0"/>
                  </a:moveTo>
                  <a:lnTo>
                    <a:pt x="20321" y="2032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2" name="object 12"/>
            <p:cNvSpPr/>
            <p:nvPr/>
          </p:nvSpPr>
          <p:spPr>
            <a:xfrm>
              <a:off x="4423969" y="326873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30367" y="15183"/>
                  </a:moveTo>
                  <a:lnTo>
                    <a:pt x="30367" y="6797"/>
                  </a:lnTo>
                  <a:lnTo>
                    <a:pt x="23568" y="0"/>
                  </a:lnTo>
                  <a:lnTo>
                    <a:pt x="15183" y="0"/>
                  </a:lnTo>
                  <a:lnTo>
                    <a:pt x="6797" y="0"/>
                  </a:lnTo>
                  <a:lnTo>
                    <a:pt x="0" y="6797"/>
                  </a:lnTo>
                  <a:lnTo>
                    <a:pt x="0" y="15183"/>
                  </a:lnTo>
                  <a:lnTo>
                    <a:pt x="0" y="23568"/>
                  </a:lnTo>
                  <a:lnTo>
                    <a:pt x="6797" y="30366"/>
                  </a:lnTo>
                  <a:lnTo>
                    <a:pt x="15183" y="30366"/>
                  </a:lnTo>
                  <a:lnTo>
                    <a:pt x="23568" y="30366"/>
                  </a:lnTo>
                  <a:lnTo>
                    <a:pt x="30367" y="23568"/>
                  </a:lnTo>
                  <a:lnTo>
                    <a:pt x="30367" y="15183"/>
                  </a:lnTo>
                  <a:close/>
                </a:path>
              </a:pathLst>
            </a:custGeom>
            <a:ln w="5060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3" name="object 13"/>
            <p:cNvSpPr/>
            <p:nvPr/>
          </p:nvSpPr>
          <p:spPr>
            <a:xfrm>
              <a:off x="4329112" y="3264750"/>
              <a:ext cx="233679" cy="50800"/>
            </a:xfrm>
            <a:custGeom>
              <a:avLst/>
              <a:gdLst/>
              <a:ahLst/>
              <a:cxnLst/>
              <a:rect l="l" t="t" r="r" b="b"/>
              <a:pathLst>
                <a:path w="233679" h="50800">
                  <a:moveTo>
                    <a:pt x="40640" y="50800"/>
                  </a:moveTo>
                  <a:lnTo>
                    <a:pt x="50400" y="48796"/>
                  </a:lnTo>
                  <a:lnTo>
                    <a:pt x="58488" y="43339"/>
                  </a:lnTo>
                  <a:lnTo>
                    <a:pt x="64002" y="35262"/>
                  </a:lnTo>
                  <a:lnTo>
                    <a:pt x="66040" y="25400"/>
                  </a:lnTo>
                  <a:lnTo>
                    <a:pt x="64036" y="15537"/>
                  </a:lnTo>
                  <a:lnTo>
                    <a:pt x="58579" y="7461"/>
                  </a:lnTo>
                  <a:lnTo>
                    <a:pt x="50502" y="2004"/>
                  </a:lnTo>
                  <a:lnTo>
                    <a:pt x="40640" y="0"/>
                  </a:lnTo>
                  <a:lnTo>
                    <a:pt x="30778" y="2004"/>
                  </a:lnTo>
                  <a:lnTo>
                    <a:pt x="22701" y="7461"/>
                  </a:lnTo>
                  <a:lnTo>
                    <a:pt x="17244" y="15537"/>
                  </a:lnTo>
                  <a:lnTo>
                    <a:pt x="15240" y="25400"/>
                  </a:lnTo>
                </a:path>
                <a:path w="233679" h="50800">
                  <a:moveTo>
                    <a:pt x="30480" y="17780"/>
                  </a:moveTo>
                  <a:lnTo>
                    <a:pt x="15240" y="30480"/>
                  </a:lnTo>
                  <a:lnTo>
                    <a:pt x="0" y="17780"/>
                  </a:lnTo>
                </a:path>
                <a:path w="233679" h="50800">
                  <a:moveTo>
                    <a:pt x="193042" y="50800"/>
                  </a:moveTo>
                  <a:lnTo>
                    <a:pt x="183180" y="48796"/>
                  </a:lnTo>
                  <a:lnTo>
                    <a:pt x="175103" y="43339"/>
                  </a:lnTo>
                  <a:lnTo>
                    <a:pt x="169646" y="35262"/>
                  </a:lnTo>
                  <a:lnTo>
                    <a:pt x="167642" y="25400"/>
                  </a:lnTo>
                  <a:lnTo>
                    <a:pt x="169646" y="15537"/>
                  </a:lnTo>
                  <a:lnTo>
                    <a:pt x="175103" y="7461"/>
                  </a:lnTo>
                  <a:lnTo>
                    <a:pt x="183180" y="2004"/>
                  </a:lnTo>
                  <a:lnTo>
                    <a:pt x="193042" y="0"/>
                  </a:lnTo>
                  <a:lnTo>
                    <a:pt x="202904" y="2004"/>
                  </a:lnTo>
                  <a:lnTo>
                    <a:pt x="210981" y="7461"/>
                  </a:lnTo>
                  <a:lnTo>
                    <a:pt x="216438" y="15537"/>
                  </a:lnTo>
                  <a:lnTo>
                    <a:pt x="218442" y="25400"/>
                  </a:lnTo>
                </a:path>
                <a:path w="233679" h="50800">
                  <a:moveTo>
                    <a:pt x="233682" y="17780"/>
                  </a:moveTo>
                  <a:lnTo>
                    <a:pt x="218442" y="30480"/>
                  </a:lnTo>
                  <a:lnTo>
                    <a:pt x="203202" y="17780"/>
                  </a:lnTo>
                </a:path>
              </a:pathLst>
            </a:custGeom>
            <a:ln w="5060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4" name="object 14"/>
            <p:cNvSpPr/>
            <p:nvPr/>
          </p:nvSpPr>
          <p:spPr>
            <a:xfrm>
              <a:off x="3657883" y="362445"/>
              <a:ext cx="881071" cy="28799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5" name="object 15"/>
            <p:cNvSpPr/>
            <p:nvPr/>
          </p:nvSpPr>
          <p:spPr>
            <a:xfrm>
              <a:off x="381673" y="2436216"/>
              <a:ext cx="2643276" cy="89990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6" name="object 16"/>
            <p:cNvSpPr/>
            <p:nvPr/>
          </p:nvSpPr>
          <p:spPr>
            <a:xfrm>
              <a:off x="0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5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4747BA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7" name="object 17"/>
            <p:cNvSpPr/>
            <p:nvPr/>
          </p:nvSpPr>
          <p:spPr>
            <a:xfrm>
              <a:off x="1535976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4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  <p:sp>
          <p:nvSpPr>
            <p:cNvPr id="18" name="object 18"/>
            <p:cNvSpPr/>
            <p:nvPr/>
          </p:nvSpPr>
          <p:spPr>
            <a:xfrm>
              <a:off x="3071952" y="3359823"/>
              <a:ext cx="1536065" cy="96520"/>
            </a:xfrm>
            <a:custGeom>
              <a:avLst/>
              <a:gdLst/>
              <a:ahLst/>
              <a:cxnLst/>
              <a:rect l="l" t="t" r="r" b="b"/>
              <a:pathLst>
                <a:path w="1536064" h="96520">
                  <a:moveTo>
                    <a:pt x="1535976" y="0"/>
                  </a:moveTo>
                  <a:lnTo>
                    <a:pt x="0" y="0"/>
                  </a:lnTo>
                  <a:lnTo>
                    <a:pt x="0" y="96227"/>
                  </a:lnTo>
                  <a:lnTo>
                    <a:pt x="1535976" y="96227"/>
                  </a:lnTo>
                  <a:lnTo>
                    <a:pt x="1535976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 sz="3567"/>
            </a:p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2461346" y="337534"/>
            <a:ext cx="4285935" cy="299870"/>
          </a:xfrm>
          <a:prstGeom prst="rect">
            <a:avLst/>
          </a:prstGeom>
        </p:spPr>
        <p:txBody>
          <a:bodyPr vert="horz" wrap="square" lIns="0" tIns="22650" rIns="0" bIns="0" rtlCol="0">
            <a:spAutoFit/>
          </a:bodyPr>
          <a:lstStyle/>
          <a:p>
            <a:pPr marL="25168">
              <a:spcBef>
                <a:spcPts val="178"/>
              </a:spcBef>
            </a:pPr>
            <a:r>
              <a:rPr spc="-20" dirty="0"/>
              <a:t>PQC </a:t>
            </a:r>
            <a:r>
              <a:rPr spc="109" dirty="0"/>
              <a:t>mesurments: </a:t>
            </a:r>
            <a:r>
              <a:rPr spc="99" dirty="0"/>
              <a:t>Flute</a:t>
            </a:r>
            <a:r>
              <a:rPr spc="-79" dirty="0"/>
              <a:t> </a:t>
            </a:r>
            <a:r>
              <a:rPr spc="99" dirty="0"/>
              <a:t>structures</a:t>
            </a:r>
          </a:p>
        </p:txBody>
      </p:sp>
      <p:sp>
        <p:nvSpPr>
          <p:cNvPr id="20" name="object 20"/>
          <p:cNvSpPr/>
          <p:nvPr/>
        </p:nvSpPr>
        <p:spPr>
          <a:xfrm>
            <a:off x="275495" y="728331"/>
            <a:ext cx="99509" cy="9950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1" name="object 21"/>
          <p:cNvSpPr txBox="1"/>
          <p:nvPr/>
        </p:nvSpPr>
        <p:spPr>
          <a:xfrm>
            <a:off x="375004" y="1154625"/>
            <a:ext cx="4553964" cy="268055"/>
          </a:xfrm>
          <a:prstGeom prst="rect">
            <a:avLst/>
          </a:prstGeom>
        </p:spPr>
        <p:txBody>
          <a:bodyPr vert="horz" wrap="square" lIns="0" tIns="23909" rIns="0" bIns="0" rtlCol="0">
            <a:spAutoFit/>
          </a:bodyPr>
          <a:lstStyle/>
          <a:p>
            <a:pPr marL="25168">
              <a:spcBef>
                <a:spcPts val="188"/>
              </a:spcBef>
            </a:pPr>
            <a:r>
              <a:rPr sz="1585" spc="20" dirty="0">
                <a:latin typeface="Times New Roman"/>
                <a:cs typeface="Times New Roman"/>
              </a:rPr>
              <a:t>Test </a:t>
            </a:r>
            <a:r>
              <a:rPr sz="1585" spc="69" dirty="0">
                <a:latin typeface="Times New Roman"/>
                <a:cs typeface="Times New Roman"/>
              </a:rPr>
              <a:t>structures </a:t>
            </a:r>
            <a:r>
              <a:rPr sz="1585" spc="89" dirty="0">
                <a:latin typeface="Times New Roman"/>
                <a:cs typeface="Times New Roman"/>
              </a:rPr>
              <a:t>that </a:t>
            </a:r>
            <a:r>
              <a:rPr sz="1585" spc="69" dirty="0">
                <a:latin typeface="Times New Roman"/>
                <a:cs typeface="Times New Roman"/>
              </a:rPr>
              <a:t>are </a:t>
            </a:r>
            <a:r>
              <a:rPr sz="1585" spc="89" dirty="0">
                <a:latin typeface="Times New Roman"/>
                <a:cs typeface="Times New Roman"/>
              </a:rPr>
              <a:t>arranged </a:t>
            </a:r>
            <a:r>
              <a:rPr sz="1585" spc="119" dirty="0">
                <a:latin typeface="Times New Roman"/>
                <a:cs typeface="Times New Roman"/>
              </a:rPr>
              <a:t>around </a:t>
            </a:r>
            <a:r>
              <a:rPr sz="1585" spc="109" dirty="0">
                <a:latin typeface="Times New Roman"/>
                <a:cs typeface="Times New Roman"/>
              </a:rPr>
              <a:t>an</a:t>
            </a:r>
            <a:r>
              <a:rPr sz="1585" spc="168" dirty="0">
                <a:latin typeface="Times New Roman"/>
                <a:cs typeface="Times New Roman"/>
              </a:rPr>
              <a:t> </a:t>
            </a:r>
            <a:r>
              <a:rPr sz="1585" spc="89" dirty="0">
                <a:latin typeface="Times New Roman"/>
                <a:cs typeface="Times New Roman"/>
              </a:rPr>
              <a:t>array</a:t>
            </a:r>
            <a:endParaRPr sz="1585" dirty="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75004" y="1375078"/>
            <a:ext cx="4229310" cy="770378"/>
          </a:xfrm>
          <a:prstGeom prst="rect">
            <a:avLst/>
          </a:prstGeom>
        </p:spPr>
        <p:txBody>
          <a:bodyPr vert="horz" wrap="square" lIns="0" tIns="64174" rIns="0" bIns="0" rtlCol="0">
            <a:spAutoFit/>
          </a:bodyPr>
          <a:lstStyle/>
          <a:p>
            <a:pPr marL="25168">
              <a:spcBef>
                <a:spcPts val="503"/>
              </a:spcBef>
            </a:pPr>
            <a:r>
              <a:rPr sz="1585" spc="10" dirty="0">
                <a:latin typeface="Times New Roman"/>
                <a:cs typeface="Times New Roman"/>
              </a:rPr>
              <a:t>of </a:t>
            </a:r>
            <a:r>
              <a:rPr sz="1585" spc="99" dirty="0">
                <a:latin typeface="Times New Roman"/>
                <a:cs typeface="Times New Roman"/>
              </a:rPr>
              <a:t>20 </a:t>
            </a:r>
            <a:r>
              <a:rPr sz="1585" spc="50" dirty="0">
                <a:latin typeface="Times New Roman"/>
                <a:cs typeface="Times New Roman"/>
              </a:rPr>
              <a:t>contact </a:t>
            </a:r>
            <a:r>
              <a:rPr sz="1585" spc="69" dirty="0">
                <a:latin typeface="Times New Roman"/>
                <a:cs typeface="Times New Roman"/>
              </a:rPr>
              <a:t>pads, </a:t>
            </a:r>
            <a:r>
              <a:rPr sz="1585" spc="40" dirty="0">
                <a:latin typeface="Times New Roman"/>
                <a:cs typeface="Times New Roman"/>
              </a:rPr>
              <a:t>called</a:t>
            </a:r>
            <a:r>
              <a:rPr sz="1585" spc="139" dirty="0">
                <a:latin typeface="Times New Roman"/>
                <a:cs typeface="Times New Roman"/>
              </a:rPr>
              <a:t> </a:t>
            </a:r>
            <a:r>
              <a:rPr sz="1585" spc="30" dirty="0">
                <a:latin typeface="Times New Roman"/>
                <a:cs typeface="Times New Roman"/>
              </a:rPr>
              <a:t>”flute”</a:t>
            </a:r>
            <a:endParaRPr sz="1585" dirty="0">
              <a:latin typeface="Times New Roman"/>
              <a:cs typeface="Times New Roman"/>
            </a:endParaRPr>
          </a:p>
          <a:p>
            <a:pPr marL="711080" marR="10067" indent="-285750">
              <a:lnSpc>
                <a:spcPts val="1585"/>
              </a:lnSpc>
              <a:spcBef>
                <a:spcPts val="386"/>
              </a:spcBef>
              <a:buFont typeface="Courier New" panose="02070309020205020404" pitchFamily="49" charset="0"/>
              <a:buChar char="o"/>
            </a:pPr>
            <a:r>
              <a:rPr sz="1387" spc="79" dirty="0">
                <a:latin typeface="Times New Roman"/>
                <a:cs typeface="Times New Roman"/>
              </a:rPr>
              <a:t>Automated </a:t>
            </a:r>
            <a:r>
              <a:rPr sz="1387" spc="69" dirty="0">
                <a:latin typeface="Times New Roman"/>
                <a:cs typeface="Times New Roman"/>
              </a:rPr>
              <a:t>measurements </a:t>
            </a:r>
            <a:r>
              <a:rPr sz="1387" spc="50" dirty="0">
                <a:latin typeface="Times New Roman"/>
                <a:cs typeface="Times New Roman"/>
              </a:rPr>
              <a:t>by </a:t>
            </a:r>
            <a:r>
              <a:rPr sz="1387" spc="59" dirty="0">
                <a:latin typeface="Times New Roman"/>
                <a:cs typeface="Times New Roman"/>
              </a:rPr>
              <a:t>using </a:t>
            </a:r>
            <a:r>
              <a:rPr sz="1387" spc="69" dirty="0">
                <a:latin typeface="Times New Roman"/>
                <a:cs typeface="Times New Roman"/>
              </a:rPr>
              <a:t>a </a:t>
            </a:r>
            <a:r>
              <a:rPr sz="1387" spc="89" dirty="0">
                <a:latin typeface="Times New Roman"/>
                <a:cs typeface="Times New Roman"/>
              </a:rPr>
              <a:t>20 </a:t>
            </a:r>
            <a:r>
              <a:rPr sz="1387" spc="59" dirty="0">
                <a:latin typeface="Times New Roman"/>
                <a:cs typeface="Times New Roman"/>
              </a:rPr>
              <a:t>needle  </a:t>
            </a:r>
            <a:r>
              <a:rPr sz="1387" spc="69" dirty="0">
                <a:latin typeface="Times New Roman"/>
                <a:cs typeface="Times New Roman"/>
              </a:rPr>
              <a:t>probe card </a:t>
            </a:r>
            <a:r>
              <a:rPr sz="1387" spc="109" dirty="0">
                <a:latin typeface="Times New Roman"/>
                <a:cs typeface="Times New Roman"/>
              </a:rPr>
              <a:t>and </a:t>
            </a:r>
            <a:r>
              <a:rPr sz="1387" spc="69" dirty="0">
                <a:latin typeface="Times New Roman"/>
                <a:cs typeface="Times New Roman"/>
              </a:rPr>
              <a:t>a </a:t>
            </a:r>
            <a:r>
              <a:rPr sz="1387" spc="50" dirty="0">
                <a:latin typeface="Times New Roman"/>
                <a:cs typeface="Times New Roman"/>
              </a:rPr>
              <a:t>switching</a:t>
            </a:r>
            <a:r>
              <a:rPr sz="1387" spc="347" dirty="0">
                <a:latin typeface="Times New Roman"/>
                <a:cs typeface="Times New Roman"/>
              </a:rPr>
              <a:t> </a:t>
            </a:r>
            <a:r>
              <a:rPr sz="1387" spc="59" dirty="0">
                <a:latin typeface="Times New Roman"/>
                <a:cs typeface="Times New Roman"/>
              </a:rPr>
              <a:t>matrix</a:t>
            </a:r>
            <a:endParaRPr sz="1387"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508723" y="1141435"/>
            <a:ext cx="1592298" cy="1034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567"/>
          </a:p>
        </p:txBody>
      </p:sp>
      <p:sp>
        <p:nvSpPr>
          <p:cNvPr id="26" name="object 26"/>
          <p:cNvSpPr txBox="1"/>
          <p:nvPr/>
        </p:nvSpPr>
        <p:spPr>
          <a:xfrm>
            <a:off x="412367" y="2183801"/>
            <a:ext cx="5872713" cy="511968"/>
          </a:xfrm>
          <a:prstGeom prst="rect">
            <a:avLst/>
          </a:prstGeom>
        </p:spPr>
        <p:txBody>
          <a:bodyPr vert="horz" wrap="square" lIns="0" tIns="23909" rIns="0" bIns="0" rtlCol="0">
            <a:spAutoFit/>
          </a:bodyPr>
          <a:lstStyle/>
          <a:p>
            <a:pPr marL="310918" indent="-285750">
              <a:spcBef>
                <a:spcPts val="188"/>
              </a:spcBef>
              <a:buFont typeface="Courier New" panose="02070309020205020404" pitchFamily="49" charset="0"/>
              <a:buChar char="o"/>
            </a:pPr>
            <a:r>
              <a:rPr sz="1585" spc="89" dirty="0">
                <a:latin typeface="Times New Roman"/>
                <a:cs typeface="Times New Roman"/>
              </a:rPr>
              <a:t>Each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30" dirty="0">
                <a:latin typeface="Times New Roman"/>
                <a:cs typeface="Times New Roman"/>
              </a:rPr>
              <a:t>Half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69" dirty="0">
                <a:latin typeface="Times New Roman"/>
                <a:cs typeface="Times New Roman"/>
              </a:rPr>
              <a:t>Moon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59" dirty="0">
                <a:latin typeface="Times New Roman"/>
                <a:cs typeface="Times New Roman"/>
              </a:rPr>
              <a:t>contain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99" dirty="0">
                <a:latin typeface="Times New Roman"/>
                <a:cs typeface="Times New Roman"/>
              </a:rPr>
              <a:t>2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40" dirty="0">
                <a:latin typeface="Times New Roman"/>
                <a:cs typeface="Times New Roman"/>
              </a:rPr>
              <a:t>sets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10" dirty="0">
                <a:latin typeface="Times New Roman"/>
                <a:cs typeface="Times New Roman"/>
              </a:rPr>
              <a:t>of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59" dirty="0">
                <a:latin typeface="Times New Roman"/>
                <a:cs typeface="Times New Roman"/>
              </a:rPr>
              <a:t>4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30" dirty="0">
                <a:latin typeface="Times New Roman"/>
                <a:cs typeface="Times New Roman"/>
              </a:rPr>
              <a:t>flutes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69" dirty="0">
                <a:latin typeface="Times New Roman"/>
                <a:cs typeface="Times New Roman"/>
              </a:rPr>
              <a:t>in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59" dirty="0">
                <a:latin typeface="Times New Roman"/>
                <a:cs typeface="Times New Roman"/>
              </a:rPr>
              <a:t>each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59" dirty="0">
                <a:latin typeface="Times New Roman"/>
                <a:cs typeface="Times New Roman"/>
              </a:rPr>
              <a:t>side.</a:t>
            </a:r>
            <a:r>
              <a:rPr sz="1585" spc="159" dirty="0">
                <a:latin typeface="Times New Roman"/>
                <a:cs typeface="Times New Roman"/>
              </a:rPr>
              <a:t> </a:t>
            </a:r>
            <a:r>
              <a:rPr sz="1585" spc="79" dirty="0">
                <a:latin typeface="Times New Roman"/>
                <a:cs typeface="Times New Roman"/>
              </a:rPr>
              <a:t>They</a:t>
            </a:r>
            <a:r>
              <a:rPr sz="1585" spc="168" dirty="0">
                <a:latin typeface="Times New Roman"/>
                <a:cs typeface="Times New Roman"/>
              </a:rPr>
              <a:t> </a:t>
            </a:r>
            <a:r>
              <a:rPr sz="1585" spc="69" dirty="0">
                <a:latin typeface="Times New Roman"/>
                <a:cs typeface="Times New Roman"/>
              </a:rPr>
              <a:t>are</a:t>
            </a:r>
            <a:r>
              <a:rPr lang="en-US" sz="1585" spc="69" dirty="0">
                <a:latin typeface="Times New Roman"/>
                <a:cs typeface="Times New Roman"/>
              </a:rPr>
              <a:t> separated in </a:t>
            </a:r>
            <a:endParaRPr sz="1585" dirty="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body" idx="1"/>
          </p:nvPr>
        </p:nvSpPr>
        <p:spPr>
          <a:xfrm>
            <a:off x="2140872" y="6726427"/>
            <a:ext cx="13846866" cy="1776493"/>
          </a:xfrm>
          <a:prstGeom prst="rect">
            <a:avLst/>
          </a:prstGeom>
        </p:spPr>
        <p:txBody>
          <a:bodyPr vert="horz" wrap="square" lIns="0" tIns="84309" rIns="0" bIns="0" rtlCol="0">
            <a:spAutoFit/>
          </a:bodyPr>
          <a:lstStyle/>
          <a:p>
            <a:pPr marL="25168">
              <a:spcBef>
                <a:spcPts val="664"/>
              </a:spcBef>
            </a:pPr>
            <a:r>
              <a:rPr spc="69" dirty="0"/>
              <a:t>seperated</a:t>
            </a:r>
            <a:r>
              <a:rPr spc="149" dirty="0"/>
              <a:t> </a:t>
            </a:r>
            <a:r>
              <a:rPr spc="69" dirty="0"/>
              <a:t>in</a:t>
            </a:r>
          </a:p>
          <a:p>
            <a:pPr marL="425330" marR="10067">
              <a:spcBef>
                <a:spcPts val="404"/>
              </a:spcBef>
            </a:pPr>
            <a:r>
              <a:rPr sz="1387" spc="40" dirty="0"/>
              <a:t>Quick </a:t>
            </a:r>
            <a:r>
              <a:rPr sz="1387" spc="59" dirty="0"/>
              <a:t>Flutes </a:t>
            </a:r>
            <a:r>
              <a:rPr sz="1387" spc="40" dirty="0"/>
              <a:t>(Quick </a:t>
            </a:r>
            <a:r>
              <a:rPr sz="1387" spc="50" dirty="0"/>
              <a:t>evaluation </a:t>
            </a:r>
            <a:r>
              <a:rPr sz="1387" spc="10" dirty="0"/>
              <a:t>of </a:t>
            </a:r>
            <a:r>
              <a:rPr sz="1387" spc="59" dirty="0"/>
              <a:t>most </a:t>
            </a:r>
            <a:r>
              <a:rPr sz="1387" spc="79" dirty="0"/>
              <a:t>important </a:t>
            </a:r>
            <a:r>
              <a:rPr sz="1387" spc="69" dirty="0"/>
              <a:t>parameters. </a:t>
            </a:r>
            <a:r>
              <a:rPr sz="1387" spc="30" dirty="0"/>
              <a:t>Takes  </a:t>
            </a:r>
            <a:r>
              <a:rPr sz="1387" spc="69" dirty="0"/>
              <a:t>about </a:t>
            </a:r>
            <a:r>
              <a:rPr sz="1387" spc="89" dirty="0"/>
              <a:t>30</a:t>
            </a:r>
            <a:r>
              <a:rPr sz="1387" spc="198" dirty="0"/>
              <a:t> </a:t>
            </a:r>
            <a:r>
              <a:rPr sz="1387" spc="79" dirty="0"/>
              <a:t>min)</a:t>
            </a:r>
            <a:endParaRPr sz="1387"/>
          </a:p>
          <a:p>
            <a:pPr marL="826755">
              <a:lnSpc>
                <a:spcPts val="1407"/>
              </a:lnSpc>
              <a:spcBef>
                <a:spcPts val="317"/>
              </a:spcBef>
            </a:pPr>
            <a:r>
              <a:rPr sz="1189" spc="59" dirty="0"/>
              <a:t>Flute </a:t>
            </a:r>
            <a:r>
              <a:rPr sz="1189" spc="-10" dirty="0"/>
              <a:t>1: </a:t>
            </a:r>
            <a:r>
              <a:rPr sz="1189" spc="-20" dirty="0"/>
              <a:t>MOS, </a:t>
            </a:r>
            <a:r>
              <a:rPr sz="1189" spc="20" dirty="0"/>
              <a:t>VDP </a:t>
            </a:r>
            <a:r>
              <a:rPr sz="1189" spc="40" dirty="0"/>
              <a:t>(P-stop, n+, </a:t>
            </a:r>
            <a:r>
              <a:rPr sz="1189" spc="20" dirty="0"/>
              <a:t>Poly),</a:t>
            </a:r>
            <a:r>
              <a:rPr sz="1189" spc="119" dirty="0"/>
              <a:t> </a:t>
            </a:r>
            <a:r>
              <a:rPr sz="1189" spc="89" dirty="0"/>
              <a:t>FET</a:t>
            </a:r>
            <a:endParaRPr sz="1189"/>
          </a:p>
          <a:p>
            <a:pPr marL="826755">
              <a:lnSpc>
                <a:spcPts val="1407"/>
              </a:lnSpc>
            </a:pPr>
            <a:r>
              <a:rPr sz="1189" spc="59" dirty="0"/>
              <a:t>Flute </a:t>
            </a:r>
            <a:r>
              <a:rPr sz="1189" spc="40" dirty="0"/>
              <a:t>2: </a:t>
            </a:r>
            <a:r>
              <a:rPr sz="1189" spc="-30" dirty="0"/>
              <a:t>GCD, </a:t>
            </a:r>
            <a:r>
              <a:rPr sz="1189" dirty="0"/>
              <a:t>Rpoly, </a:t>
            </a:r>
            <a:r>
              <a:rPr sz="1189" spc="10" dirty="0"/>
              <a:t>Diel </a:t>
            </a:r>
            <a:r>
              <a:rPr sz="1189" spc="59" dirty="0"/>
              <a:t>Breakdown, </a:t>
            </a:r>
            <a:r>
              <a:rPr sz="1189" spc="50" dirty="0"/>
              <a:t>Linewidth(n+,</a:t>
            </a:r>
            <a:r>
              <a:rPr sz="1189" spc="-178" dirty="0"/>
              <a:t> </a:t>
            </a:r>
            <a:r>
              <a:rPr sz="1189" spc="59" dirty="0"/>
              <a:t>p-stop)</a:t>
            </a:r>
            <a:endParaRPr sz="1189"/>
          </a:p>
          <a:p>
            <a:pPr marL="425330" marR="181207">
              <a:spcBef>
                <a:spcPts val="377"/>
              </a:spcBef>
            </a:pPr>
            <a:r>
              <a:rPr sz="1387" spc="79" dirty="0"/>
              <a:t>Extended </a:t>
            </a:r>
            <a:r>
              <a:rPr sz="1387" spc="59" dirty="0"/>
              <a:t>Flutes (Providing additional </a:t>
            </a:r>
            <a:r>
              <a:rPr sz="1387" spc="69" dirty="0"/>
              <a:t>parameters. </a:t>
            </a:r>
            <a:r>
              <a:rPr sz="1387" spc="59" dirty="0"/>
              <a:t>Performed in </a:t>
            </a:r>
            <a:r>
              <a:rPr sz="1387" spc="69" dirty="0"/>
              <a:t>a  </a:t>
            </a:r>
            <a:r>
              <a:rPr sz="1387" spc="50" dirty="0"/>
              <a:t>smaller </a:t>
            </a:r>
            <a:r>
              <a:rPr sz="1387" spc="99" dirty="0"/>
              <a:t>number </a:t>
            </a:r>
            <a:r>
              <a:rPr sz="1387" spc="10" dirty="0"/>
              <a:t>of </a:t>
            </a:r>
            <a:r>
              <a:rPr sz="1387" spc="40" dirty="0"/>
              <a:t>wafers. </a:t>
            </a:r>
            <a:r>
              <a:rPr sz="1387" spc="30" dirty="0"/>
              <a:t>Takes </a:t>
            </a:r>
            <a:r>
              <a:rPr sz="1387" spc="69" dirty="0"/>
              <a:t>about </a:t>
            </a:r>
            <a:r>
              <a:rPr sz="1387" spc="89" dirty="0"/>
              <a:t>50</a:t>
            </a:r>
            <a:r>
              <a:rPr sz="1387" spc="297" dirty="0"/>
              <a:t> </a:t>
            </a:r>
            <a:r>
              <a:rPr sz="1387" spc="79" dirty="0"/>
              <a:t>min)</a:t>
            </a:r>
            <a:endParaRPr sz="1387"/>
          </a:p>
          <a:p>
            <a:pPr marL="826755" marR="1367859">
              <a:lnSpc>
                <a:spcPts val="1387"/>
              </a:lnSpc>
              <a:spcBef>
                <a:spcPts val="396"/>
              </a:spcBef>
            </a:pPr>
            <a:r>
              <a:rPr sz="1189" spc="59" dirty="0"/>
              <a:t>Flute </a:t>
            </a:r>
            <a:r>
              <a:rPr sz="1189" spc="40" dirty="0"/>
              <a:t>3: Diodes </a:t>
            </a:r>
            <a:r>
              <a:rPr sz="1189" spc="10" dirty="0"/>
              <a:t>Half, </a:t>
            </a:r>
            <a:r>
              <a:rPr sz="1189" spc="40" dirty="0"/>
              <a:t>VDP(Bulk, </a:t>
            </a:r>
            <a:r>
              <a:rPr sz="1189" spc="50" dirty="0"/>
              <a:t>Edge(p+), </a:t>
            </a:r>
            <a:r>
              <a:rPr sz="1189" spc="30" dirty="0"/>
              <a:t>Metal(Al))  </a:t>
            </a:r>
            <a:r>
              <a:rPr sz="1189" spc="59" dirty="0"/>
              <a:t>Flute </a:t>
            </a:r>
            <a:r>
              <a:rPr sz="1189" spc="30" dirty="0"/>
              <a:t>4: </a:t>
            </a:r>
            <a:r>
              <a:rPr sz="1189" spc="10" dirty="0"/>
              <a:t>GCD05, </a:t>
            </a:r>
            <a:r>
              <a:rPr sz="1189" spc="20" dirty="0"/>
              <a:t>CBKR(n+,</a:t>
            </a:r>
            <a:r>
              <a:rPr sz="1189" spc="40" dirty="0"/>
              <a:t> </a:t>
            </a:r>
            <a:r>
              <a:rPr sz="1189" spc="30" dirty="0"/>
              <a:t>Poly)</a:t>
            </a:r>
            <a:endParaRPr sz="1189"/>
          </a:p>
          <a:p>
            <a:pPr marL="425330" marR="273068">
              <a:lnSpc>
                <a:spcPts val="1585"/>
              </a:lnSpc>
              <a:spcBef>
                <a:spcPts val="416"/>
              </a:spcBef>
            </a:pPr>
            <a:r>
              <a:rPr sz="1387" spc="59" dirty="0"/>
              <a:t>Additional </a:t>
            </a:r>
            <a:r>
              <a:rPr sz="1387" spc="20" dirty="0"/>
              <a:t>flute </a:t>
            </a:r>
            <a:r>
              <a:rPr sz="1387" spc="109" dirty="0"/>
              <a:t>and </a:t>
            </a:r>
            <a:r>
              <a:rPr sz="1387" spc="89" dirty="0"/>
              <a:t>standard </a:t>
            </a:r>
            <a:r>
              <a:rPr sz="1387" spc="40" dirty="0"/>
              <a:t>test </a:t>
            </a:r>
            <a:r>
              <a:rPr sz="1387" spc="59" dirty="0"/>
              <a:t>structures </a:t>
            </a:r>
            <a:r>
              <a:rPr sz="1387" spc="50" dirty="0"/>
              <a:t>to </a:t>
            </a:r>
            <a:r>
              <a:rPr sz="1387" spc="40" dirty="0"/>
              <a:t>be </a:t>
            </a:r>
            <a:r>
              <a:rPr sz="1387" spc="50" dirty="0"/>
              <a:t>contacted </a:t>
            </a:r>
            <a:r>
              <a:rPr sz="1387" spc="69" dirty="0"/>
              <a:t>with  </a:t>
            </a:r>
            <a:r>
              <a:rPr sz="1387" spc="50" dirty="0"/>
              <a:t>needles.</a:t>
            </a:r>
            <a:endParaRPr sz="1387"/>
          </a:p>
        </p:txBody>
      </p:sp>
      <p:sp>
        <p:nvSpPr>
          <p:cNvPr id="36" name="object 36"/>
          <p:cNvSpPr txBox="1">
            <a:spLocks noGrp="1"/>
          </p:cNvSpPr>
          <p:nvPr>
            <p:ph type="ftr" sz="quarter" idx="5"/>
          </p:nvPr>
        </p:nvSpPr>
        <p:spPr>
          <a:xfrm>
            <a:off x="6165070" y="12638854"/>
            <a:ext cx="5798470" cy="320201"/>
          </a:xfrm>
          <a:prstGeom prst="rect">
            <a:avLst/>
          </a:prstGeom>
        </p:spPr>
        <p:txBody>
          <a:bodyPr vert="horz" wrap="square" lIns="0" tIns="42784" rIns="0" bIns="0" rtlCol="0">
            <a:spAutoFit/>
          </a:bodyPr>
          <a:lstStyle/>
          <a:p>
            <a:pPr marL="25168">
              <a:spcBef>
                <a:spcPts val="337"/>
              </a:spcBef>
            </a:pPr>
            <a:r>
              <a:rPr spc="30" dirty="0"/>
              <a:t>Panagiotis </a:t>
            </a:r>
            <a:r>
              <a:rPr spc="40" dirty="0"/>
              <a:t>Assiouras </a:t>
            </a:r>
            <a:r>
              <a:rPr spc="-20" dirty="0"/>
              <a:t>(NCSR</a:t>
            </a:r>
            <a:r>
              <a:rPr spc="-10" dirty="0"/>
              <a:t> </a:t>
            </a:r>
            <a:r>
              <a:rPr spc="30" dirty="0"/>
              <a:t>”Demokritos”)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61274EDB-9A9C-E744-B5FB-3FAEA912A0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122" y="2705371"/>
            <a:ext cx="4748878" cy="220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88120"/>
      </p:ext>
    </p:extLst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</TotalTime>
  <Words>1597</Words>
  <Application>Microsoft Macintosh PowerPoint</Application>
  <PresentationFormat>On-screen Show (4:3)</PresentationFormat>
  <Paragraphs>258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3" baseType="lpstr">
      <vt:lpstr>Arial</vt:lpstr>
      <vt:lpstr>Bahnschrift SemiBold</vt:lpstr>
      <vt:lpstr>Calibri</vt:lpstr>
      <vt:lpstr>Cambria Math</vt:lpstr>
      <vt:lpstr>Century</vt:lpstr>
      <vt:lpstr>Courier New</vt:lpstr>
      <vt:lpstr>DejaVu Sans</vt:lpstr>
      <vt:lpstr>Helvetica</vt:lpstr>
      <vt:lpstr>Latin Modern Math</vt:lpstr>
      <vt:lpstr>Liberation Sans Narrow</vt:lpstr>
      <vt:lpstr>Shree Devanagari 714</vt:lpstr>
      <vt:lpstr>Symbol</vt:lpstr>
      <vt:lpstr>Times New Roman</vt:lpstr>
      <vt:lpstr>URWPalladioL-Roma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Quality control, radiation studies and simulation of silicon sensors   for the Phase-2 upgrade of the CMS Tracker</vt:lpstr>
      <vt:lpstr>Outer Tracker sensors</vt:lpstr>
      <vt:lpstr>Sensor and process quality control</vt:lpstr>
      <vt:lpstr>PQC mesurments: Flute structures</vt:lpstr>
      <vt:lpstr>Irradiation Studies</vt:lpstr>
      <vt:lpstr>Μελέτη Ταχύτητας Γένεσης Επιφανειακών Φορέων και Πυκνότητας Παγίδων Διεπιφάνειας στο Πυρίτιο, με Χαρακτηρισμό Διατάξεων Διόδων με Έλεγχο Πύλης (GCD) και Προσομοίωση TCAD</vt:lpstr>
      <vt:lpstr>Φυσική-Μετρήσεις GCD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Theodoros Geralis</dc:creator>
  <cp:lastModifiedBy>Dimitrios Loukas</cp:lastModifiedBy>
  <cp:revision>60</cp:revision>
  <dcterms:created xsi:type="dcterms:W3CDTF">2019-07-15T18:59:43Z</dcterms:created>
  <dcterms:modified xsi:type="dcterms:W3CDTF">2022-02-04T06:04:12Z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2019-02-26T00:00:00Z</vt:filetime>
  </property>
  <property fmtid="{D5CDD505-2E9C-101B-9397-08002B2CF9AE}" pid="3" name="Creator">
    <vt:lpwstr>Impress</vt:lpwstr>
  </property>
  <property fmtid="{D5CDD505-2E9C-101B-9397-08002B2CF9AE}" pid="4" name="LastSaved">
    <vt:filetime>2019-07-15T00:00:00Z</vt:filetime>
  </property>
</Properties>
</file>