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400"/>
    <a:srgbClr val="C9A127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56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852F4F-EB2F-4F9A-86B5-112A3C204E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52BD7-7130-4F41-BF2C-45572D5971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1FD76-A840-4CDB-A4EF-183D17BCFD2D}" type="datetimeFigureOut">
              <a:rPr lang="el-GR" smtClean="0"/>
              <a:t>3/2/2022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D994D3-480F-4CDF-A87A-7A70435D8B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CCFC8-CE57-456F-A63A-559DE73D15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C0901-6294-47BD-BDE7-483919F9B7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40432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EC9A3-8544-4822-AA85-21B55A588F94}" type="datetimeFigureOut">
              <a:rPr lang="el-GR" smtClean="0"/>
              <a:t>3/2/2022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BD5AB-B7F1-439E-BB62-CD1F4FFBF88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90764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45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70303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68708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2465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587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8684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31413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70468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34384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7564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80677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8780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6ED63-4ACC-463E-85E0-E654B89B7B1D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31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0E299-F34F-4DF8-AEE7-101C48EAA2ED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044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97BA-806E-4C6F-802B-9DA796E210FD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835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B66D-1455-48EB-A734-3F94B2EF3407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55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F67A-262C-4037-ABCC-8E2CC05226E1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6033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40EFC-79DE-422D-893D-F76488D1970B}" type="datetime1">
              <a:rPr lang="el-GR" smtClean="0"/>
              <a:t>3/2/2022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766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13AB3-26B5-4221-8EBB-D16F5D90D041}" type="datetime1">
              <a:rPr lang="el-GR" smtClean="0"/>
              <a:t>3/2/2022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248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BDD6-66FD-4F7B-8BEC-0D65D29D233C}" type="datetime1">
              <a:rPr lang="el-GR" smtClean="0"/>
              <a:t>3/2/2022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404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EF19-4967-4D89-BEFE-FB2FD3F530AD}" type="datetime1">
              <a:rPr lang="el-GR" smtClean="0"/>
              <a:t>3/2/2022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958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D30F-BA08-42C7-BB3A-594B579A1B75}" type="datetime1">
              <a:rPr lang="el-GR" smtClean="0"/>
              <a:t>3/2/2022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663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7FDF-CCF0-497A-96C9-981856D4553A}" type="datetime1">
              <a:rPr lang="el-GR" smtClean="0"/>
              <a:t>3/2/2022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814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0C735-3203-4F0E-BAA3-9330FDEEF784}" type="datetime1">
              <a:rPr lang="el-GR" smtClean="0"/>
              <a:t>3/2/2022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Eva Eleftheriou - INPP Annual Meeting - 03/02/2022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6471-D892-4F3A-9B95-D8BA5B2A86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028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3.wmf"/><Relationship Id="rId5" Type="http://schemas.openxmlformats.org/officeDocument/2006/relationships/image" Target="../media/image14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.jpeg"/><Relationship Id="rId9" Type="http://schemas.openxmlformats.org/officeDocument/2006/relationships/image" Target="../media/image16.jpeg"/><Relationship Id="rId1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13" Type="http://schemas.openxmlformats.org/officeDocument/2006/relationships/image" Target="../media/image29.png"/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jp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jpeg"/><Relationship Id="rId5" Type="http://schemas.openxmlformats.org/officeDocument/2006/relationships/image" Target="../media/image31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CC0FAF-4C32-446A-B2D4-31FD3AB91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8"/>
            <a:ext cx="1748901" cy="1748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0A51E1-EF55-4761-9AFB-30902C716AF6}"/>
              </a:ext>
            </a:extLst>
          </p:cNvPr>
          <p:cNvSpPr txBox="1"/>
          <p:nvPr/>
        </p:nvSpPr>
        <p:spPr>
          <a:xfrm>
            <a:off x="1510684" y="2828836"/>
            <a:ext cx="9170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Advanced XRF Tools and Methodologies for the Revisualization of Vanished Ancient Polychrome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DB7484-68F5-4209-8AE5-49B7562AC5E2}"/>
              </a:ext>
            </a:extLst>
          </p:cNvPr>
          <p:cNvCxnSpPr>
            <a:cxnSpLocks/>
          </p:cNvCxnSpPr>
          <p:nvPr/>
        </p:nvCxnSpPr>
        <p:spPr>
          <a:xfrm>
            <a:off x="1510684" y="2601157"/>
            <a:ext cx="91706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4E9FAD6-15B6-4432-B80B-5A4F2248AB6B}"/>
              </a:ext>
            </a:extLst>
          </p:cNvPr>
          <p:cNvCxnSpPr>
            <a:cxnSpLocks/>
          </p:cNvCxnSpPr>
          <p:nvPr/>
        </p:nvCxnSpPr>
        <p:spPr>
          <a:xfrm>
            <a:off x="1510684" y="4307150"/>
            <a:ext cx="91706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E23F572-E550-4483-B1AC-0EE0C8EF4C83}"/>
              </a:ext>
            </a:extLst>
          </p:cNvPr>
          <p:cNvSpPr txBox="1"/>
          <p:nvPr/>
        </p:nvSpPr>
        <p:spPr>
          <a:xfrm>
            <a:off x="4467503" y="4589755"/>
            <a:ext cx="3256995" cy="122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Eleftheriou, MSc Student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INPP Annual Meeting, 2021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08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99AAE3-17BB-46E7-821E-4E156F2A5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3B36E3-907A-46A2-92FA-603ACCF24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B834E7-0862-4ED9-B624-70C1FE8B70B2}"/>
              </a:ext>
            </a:extLst>
          </p:cNvPr>
          <p:cNvSpPr txBox="1"/>
          <p:nvPr/>
        </p:nvSpPr>
        <p:spPr>
          <a:xfrm>
            <a:off x="4867946" y="26631"/>
            <a:ext cx="2456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98F845-5F3F-4E5C-9AE2-F0DC82E56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D231EF-F767-4412-993B-5C9C002CE7F3}"/>
              </a:ext>
            </a:extLst>
          </p:cNvPr>
          <p:cNvSpPr txBox="1"/>
          <p:nvPr/>
        </p:nvSpPr>
        <p:spPr>
          <a:xfrm>
            <a:off x="5584054" y="2641358"/>
            <a:ext cx="66079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Pigments identified by </a:t>
            </a:r>
            <a:r>
              <a:rPr lang="en-US" dirty="0">
                <a:solidFill>
                  <a:srgbClr val="C9A1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MA-XRF imaging of Cycladic Figurines and Vessels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Cinnabar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(6/11 Figurines, 1/3 Vessels)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Iron-based ochre </a:t>
            </a:r>
            <a:r>
              <a:rPr lang="en-US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(3/11 Figurines, 3/3 Vessels)</a:t>
            </a:r>
            <a:endParaRPr lang="el-GR" b="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white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(3/12 Figurines, 1/3 Vessels)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identification of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Murex purple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(1/3 Vessels)</a:t>
            </a:r>
            <a:endParaRPr lang="en-US" b="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Umber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·MnO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(4/11 Figurines, 1/3 Vessels)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Orpiment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Realgar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(1/11 Figurines)</a:t>
            </a: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Contaminants: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Lithopone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BaSO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∙ZnS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(2/11 Figurines)</a:t>
            </a:r>
            <a:endParaRPr lang="el-GR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Indication that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pigments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(cinnabar, lead white, umbra and iron-based ochre) were not only applied as single paint layers, but also by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 a more complex elaboration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(mixing or forming a paint layer stratigraphy)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20B0A4-21CF-4A1F-B8F0-01E046AFCDD6}"/>
              </a:ext>
            </a:extLst>
          </p:cNvPr>
          <p:cNvSpPr txBox="1"/>
          <p:nvPr/>
        </p:nvSpPr>
        <p:spPr>
          <a:xfrm>
            <a:off x="8137" y="860394"/>
            <a:ext cx="63749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Pigments identified by 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HH-XRF on the marble throne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Cinnabar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Iron-based ochres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white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(2PbCO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·Pb(OH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identification of organic 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Murex purple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Egyptian blue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CaCuSi</a:t>
            </a:r>
            <a:r>
              <a:rPr lang="en-US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the gold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leafs’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thicknesses at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1.08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0.76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via the Au 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 Simulations suggest gold leaf concentrations at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8.88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Au,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10.32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Ag,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0.80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Cu, 0.4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thick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86.63% Au, 9.33% Ag, 4.04% Cu, 0.7 </a:t>
            </a:r>
            <a:r>
              <a:rPr lang="el-GR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solidFill>
                  <a:srgbClr val="78B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thick</a:t>
            </a:r>
            <a:endParaRPr lang="el-GR" dirty="0">
              <a:solidFill>
                <a:srgbClr val="78B4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53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09E52E-DCE8-46ED-96FA-64E9D9B0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B99DD-7B20-4D05-8253-82D37E962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109593-B0A2-4821-B502-F114BF511259}"/>
              </a:ext>
            </a:extLst>
          </p:cNvPr>
          <p:cNvSpPr txBox="1"/>
          <p:nvPr/>
        </p:nvSpPr>
        <p:spPr>
          <a:xfrm>
            <a:off x="4744167" y="26631"/>
            <a:ext cx="2703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Collaborators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FCC376-5B21-4798-B53A-D6F4D3586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5D4EFE-0328-490C-B2E5-0F9FD0794E9F}"/>
              </a:ext>
            </a:extLst>
          </p:cNvPr>
          <p:cNvSpPr txBox="1"/>
          <p:nvPr/>
        </p:nvSpPr>
        <p:spPr>
          <a:xfrm>
            <a:off x="1219940" y="1905506"/>
            <a:ext cx="97521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Hariclia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Brecoulaki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archaeologist</a:t>
            </a: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Claudia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Caliri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Fransesco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Paolo Romano,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Kalliopi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Tsampa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Dr. Sofia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Sotiropoulou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Dr. Andreas G.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Karydas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Katia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Manteli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curator of the Collection of Prehistoric Antiquities of the National Archaeological Museum</a:t>
            </a: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Nikolas Papadimitriou, curator of Cycladic and Ancient Greek Art Collections of the Museum of Cycladic Art</a:t>
            </a: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Kiki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Birtacha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archaeologist</a:t>
            </a:r>
          </a:p>
        </p:txBody>
      </p:sp>
    </p:spTree>
    <p:extLst>
      <p:ext uri="{BB962C8B-B14F-4D97-AF65-F5344CB8AC3E}">
        <p14:creationId xmlns:p14="http://schemas.microsoft.com/office/powerpoint/2010/main" val="3201182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8E0A42-CA2F-4EF5-AC0A-61645FA41C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122209-E89D-42BF-9131-FE2E74DA2FB7}"/>
              </a:ext>
            </a:extLst>
          </p:cNvPr>
          <p:cNvSpPr txBox="1"/>
          <p:nvPr/>
        </p:nvSpPr>
        <p:spPr>
          <a:xfrm>
            <a:off x="5308848" y="3075057"/>
            <a:ext cx="6242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el-G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59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82C946-A200-43BD-8E2C-27C43498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0175"/>
            <a:ext cx="4114800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20B59-DCC8-4BE8-AEC7-AE942B05F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0175"/>
            <a:ext cx="2743200" cy="365125"/>
          </a:xfrm>
        </p:spPr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03CF2-0B75-4FE1-8B43-09887AADC91A}"/>
              </a:ext>
            </a:extLst>
          </p:cNvPr>
          <p:cNvSpPr txBox="1"/>
          <p:nvPr/>
        </p:nvSpPr>
        <p:spPr>
          <a:xfrm>
            <a:off x="4860875" y="16045"/>
            <a:ext cx="2470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3E0D97-9CEA-4148-A7A0-6B4039C74B3B}"/>
              </a:ext>
            </a:extLst>
          </p:cNvPr>
          <p:cNvSpPr txBox="1"/>
          <p:nvPr/>
        </p:nvSpPr>
        <p:spPr>
          <a:xfrm>
            <a:off x="336883" y="1961771"/>
            <a:ext cx="6747497" cy="29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two research projects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XRF experimental equipment and methodologies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D9A69-D942-42F3-A982-74C6333F2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3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233672-1235-4379-A40F-DCEC2384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0175"/>
            <a:ext cx="4114800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A6A028-B63C-43C7-AADD-03ABCDBD9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0175"/>
            <a:ext cx="2743200" cy="365125"/>
          </a:xfrm>
        </p:spPr>
        <p:txBody>
          <a:bodyPr/>
          <a:lstStyle/>
          <a:p>
            <a:fld id="{09FC6471-D892-4F3A-9B95-D8BA5B2A86E2}" type="slidenum">
              <a:rPr lang="el-GR" smtClean="0"/>
              <a:t>3</a:t>
            </a:fld>
            <a:endParaRPr lang="el-G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161502-C30B-48B7-9F57-29B4EB2D288C}"/>
              </a:ext>
            </a:extLst>
          </p:cNvPr>
          <p:cNvSpPr txBox="1"/>
          <p:nvPr/>
        </p:nvSpPr>
        <p:spPr>
          <a:xfrm>
            <a:off x="4364854" y="0"/>
            <a:ext cx="34622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 Projects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Aim of the research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A7BCA3-0733-4D1D-9A7F-0BE81BF39F56}"/>
              </a:ext>
            </a:extLst>
          </p:cNvPr>
          <p:cNvSpPr txBox="1"/>
          <p:nvPr/>
        </p:nvSpPr>
        <p:spPr>
          <a:xfrm>
            <a:off x="172317" y="967666"/>
            <a:ext cx="3585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marble throne at the tomb of Queen Eurydice I at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Aigai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997182-1B32-4A95-8D36-BFDEB6FE1DAF}"/>
              </a:ext>
            </a:extLst>
          </p:cNvPr>
          <p:cNvSpPr txBox="1"/>
          <p:nvPr/>
        </p:nvSpPr>
        <p:spPr>
          <a:xfrm>
            <a:off x="8941039" y="1940879"/>
            <a:ext cx="30786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Cycladic Figurines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(National Archaeological Museum, Museum of Cycladic Art)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_S015188 copy copy.jpg">
            <a:extLst>
              <a:ext uri="{FF2B5EF4-FFF2-40B4-BE49-F238E27FC236}">
                <a16:creationId xmlns:a16="http://schemas.microsoft.com/office/drawing/2014/main" id="{1E052949-18D1-4623-9E8E-89898EE992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31" b="1450"/>
          <a:stretch>
            <a:fillRect/>
          </a:stretch>
        </p:blipFill>
        <p:spPr bwMode="auto">
          <a:xfrm>
            <a:off x="509429" y="1922871"/>
            <a:ext cx="2911614" cy="396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FC8634-8AB7-49AE-A65F-7131022259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160" y="3000441"/>
            <a:ext cx="1678080" cy="308803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627863A-58B4-42E9-904C-A7E390BE92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626" y="3000441"/>
            <a:ext cx="1233534" cy="30880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CC32794-D1DD-47B8-B90A-F81D54A58ECD}"/>
              </a:ext>
            </a:extLst>
          </p:cNvPr>
          <p:cNvSpPr txBox="1"/>
          <p:nvPr/>
        </p:nvSpPr>
        <p:spPr>
          <a:xfrm>
            <a:off x="3507143" y="1922871"/>
            <a:ext cx="4244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the pigments used on the throne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the throne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gold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leafs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B059E3-C808-44D9-A3B6-2920ED4079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353B7F-59F7-453C-9FF3-2D0739A44175}"/>
              </a:ext>
            </a:extLst>
          </p:cNvPr>
          <p:cNvSpPr txBox="1"/>
          <p:nvPr/>
        </p:nvSpPr>
        <p:spPr>
          <a:xfrm>
            <a:off x="9116366" y="6066398"/>
            <a:ext cx="1012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 6165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F0FDA7-60C4-4EBB-89E9-1E8020FDDA37}"/>
              </a:ext>
            </a:extLst>
          </p:cNvPr>
          <p:cNvSpPr txBox="1"/>
          <p:nvPr/>
        </p:nvSpPr>
        <p:spPr>
          <a:xfrm>
            <a:off x="10594808" y="6088476"/>
            <a:ext cx="120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NG252, MCA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FA258-74F0-4EE1-AE3D-171883DF556A}"/>
              </a:ext>
            </a:extLst>
          </p:cNvPr>
          <p:cNvSpPr txBox="1"/>
          <p:nvPr/>
        </p:nvSpPr>
        <p:spPr>
          <a:xfrm>
            <a:off x="4502211" y="4465961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nvestigation of the existence of patterned polychrome on Early Cycladic marble figurines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haracterization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the pigments’ chemical composition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0022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AC49CF-9FAF-4E93-8504-167D28C27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205" y="3703749"/>
            <a:ext cx="4206457" cy="280732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99D18E-ABB8-4603-8DEF-FD875F08E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0175"/>
            <a:ext cx="4114800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49466-2E7E-4AF9-9923-802EEF66B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1050" y="6480175"/>
            <a:ext cx="2743200" cy="365125"/>
          </a:xfrm>
        </p:spPr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6C1CB1-D1E0-4A7F-8B2E-2452463A358C}"/>
              </a:ext>
            </a:extLst>
          </p:cNvPr>
          <p:cNvSpPr txBox="1"/>
          <p:nvPr/>
        </p:nvSpPr>
        <p:spPr>
          <a:xfrm>
            <a:off x="2403260" y="26631"/>
            <a:ext cx="73854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Handheld XRF Spot Analysis of the marble throne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6A1522-67D8-45D2-976F-2B1F2EBBEDB8}"/>
              </a:ext>
            </a:extLst>
          </p:cNvPr>
          <p:cNvSpPr txBox="1"/>
          <p:nvPr/>
        </p:nvSpPr>
        <p:spPr>
          <a:xfrm>
            <a:off x="7095708" y="1286149"/>
            <a:ext cx="4593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HH-XRF analyzer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Niton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XL3t GOLDD+)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9D44620A-D544-4769-847C-410CD845BA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5"/>
          <a:stretch/>
        </p:blipFill>
        <p:spPr>
          <a:xfrm>
            <a:off x="502838" y="2975646"/>
            <a:ext cx="4738700" cy="290553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A0DE131-83C4-44FE-8E53-D2C06C3C9D5C}"/>
              </a:ext>
            </a:extLst>
          </p:cNvPr>
          <p:cNvSpPr txBox="1"/>
          <p:nvPr/>
        </p:nvSpPr>
        <p:spPr>
          <a:xfrm>
            <a:off x="602544" y="1283426"/>
            <a:ext cx="52869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selected spots of interest (dark blue area at the front bottom, right side &amp; painted panel)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measurement conditions: 50 kV, 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(Main)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8 kV, 200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(Light)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20 sec per measurement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634BAB4-AA9E-4C55-B955-CEE1ED667A24}"/>
              </a:ext>
            </a:extLst>
          </p:cNvPr>
          <p:cNvSpPr txBox="1"/>
          <p:nvPr/>
        </p:nvSpPr>
        <p:spPr>
          <a:xfrm>
            <a:off x="7190772" y="1633077"/>
            <a:ext cx="4403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Ag-target X-ray transmission tube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kV max voltage &amp; 200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max current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SDD 30 mm2 active area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resolution 178 eV at 5.9 keV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Offers different excitation conditions for elemental sensitivity optimization</a:t>
            </a:r>
          </a:p>
          <a:p>
            <a:pPr marL="285750" indent="-285750" algn="just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Choice of spot size (3 mm / 8 mm)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C28DC0-E4A9-40BD-9408-5F3D6C766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EFD8DE-0DAF-4A49-B875-647CFD607A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511" y="4097247"/>
            <a:ext cx="898979" cy="8989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0170B2-FCDC-4BCC-93DC-CF1D528C3545}"/>
              </a:ext>
            </a:extLst>
          </p:cNvPr>
          <p:cNvSpPr txBox="1"/>
          <p:nvPr/>
        </p:nvSpPr>
        <p:spPr>
          <a:xfrm>
            <a:off x="5646511" y="3813101"/>
            <a:ext cx="959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 #532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4FF293C-A02D-4FCF-B73B-0F5E92837C0A}"/>
              </a:ext>
            </a:extLst>
          </p:cNvPr>
          <p:cNvSpPr/>
          <p:nvPr/>
        </p:nvSpPr>
        <p:spPr>
          <a:xfrm>
            <a:off x="2177716" y="4120878"/>
            <a:ext cx="363463" cy="32624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AC411C1-6C92-40C3-8991-A246DA73F6A1}"/>
              </a:ext>
            </a:extLst>
          </p:cNvPr>
          <p:cNvSpPr/>
          <p:nvPr/>
        </p:nvSpPr>
        <p:spPr>
          <a:xfrm>
            <a:off x="9391650" y="3305175"/>
            <a:ext cx="217697" cy="330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6769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B0B631-0ADB-4027-A66B-7C932F73B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9700"/>
            <a:ext cx="4114800" cy="3651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D1F07A-731A-4023-8025-D9FE20411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9700"/>
            <a:ext cx="2743200" cy="365125"/>
          </a:xfrm>
        </p:spPr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2384FD-4EB0-4D02-B94D-440BD5FE3C1D}"/>
              </a:ext>
            </a:extLst>
          </p:cNvPr>
          <p:cNvSpPr txBox="1"/>
          <p:nvPr/>
        </p:nvSpPr>
        <p:spPr>
          <a:xfrm>
            <a:off x="2642957" y="26631"/>
            <a:ext cx="6906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Macro-XRF Imaging of the Cycladic Figurines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198;p34">
            <a:extLst>
              <a:ext uri="{FF2B5EF4-FFF2-40B4-BE49-F238E27FC236}">
                <a16:creationId xmlns:a16="http://schemas.microsoft.com/office/drawing/2014/main" id="{0A649B5B-BCF3-4926-B027-4B2944042670}"/>
              </a:ext>
            </a:extLst>
          </p:cNvPr>
          <p:cNvSpPr txBox="1">
            <a:spLocks/>
          </p:cNvSpPr>
          <p:nvPr/>
        </p:nvSpPr>
        <p:spPr>
          <a:xfrm>
            <a:off x="5628437" y="1722270"/>
            <a:ext cx="6249885" cy="2254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None/>
              <a:defRPr sz="16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None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de-DE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30W Rh-target X-ray tube coupled to a polycapillary lens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de-DE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l-GR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spot diameter at Rh K</a:t>
            </a:r>
            <a:r>
              <a:rPr lang="el-GR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-line, 1cm focus distance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50 mm2 active area SDDs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resolution 133eV at 5.9keV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de-DE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time-list event mode </a:t>
            </a:r>
            <a:endParaRPr lang="el-GR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digital X-ray Processors 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DSP with 40ns time resolution</a:t>
            </a:r>
          </a:p>
          <a:p>
            <a:pPr marL="807244" defTabSz="914400">
              <a:buClr>
                <a:schemeClr val="tx1"/>
              </a:buClr>
              <a:buSzPts val="105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3-axis fast scanner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29F9AA-35A6-46C9-A1CC-8967FAF2CB65}"/>
              </a:ext>
            </a:extLst>
          </p:cNvPr>
          <p:cNvSpPr txBox="1"/>
          <p:nvPr/>
        </p:nvSpPr>
        <p:spPr>
          <a:xfrm>
            <a:off x="8153400" y="1144604"/>
            <a:ext cx="2289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LANDIS-X Scanner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DA51D-F8ED-45B5-BD8A-1CE4E17AF42B}"/>
              </a:ext>
            </a:extLst>
          </p:cNvPr>
          <p:cNvSpPr txBox="1"/>
          <p:nvPr/>
        </p:nvSpPr>
        <p:spPr>
          <a:xfrm>
            <a:off x="137890" y="5836677"/>
            <a:ext cx="568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scans on </a:t>
            </a:r>
            <a:r>
              <a:rPr lang="en-US" sz="18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coloured</a:t>
            </a: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areas from 14 </a:t>
            </a:r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figurines</a:t>
            </a: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vessels</a:t>
            </a:r>
          </a:p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Unfiltered 40kV excitation at 400</a:t>
            </a:r>
            <a:r>
              <a:rPr lang="el-GR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de-DE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6210F6-E454-4750-8D90-B727F0C875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8A814A-A114-4FF4-AF47-7B5FB1BE6606}"/>
              </a:ext>
            </a:extLst>
          </p:cNvPr>
          <p:cNvSpPr txBox="1"/>
          <p:nvPr/>
        </p:nvSpPr>
        <p:spPr>
          <a:xfrm>
            <a:off x="137889" y="1718641"/>
            <a:ext cx="59581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on-invasive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etailed mapping of the elemental distribution of samples</a:t>
            </a:r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apability of visualizing the distribution of chemical elements on the entire surface in images of easy understanding and interpretation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AF2E17-D0AA-4E46-BEE9-62AFAAA776DC}"/>
              </a:ext>
            </a:extLst>
          </p:cNvPr>
          <p:cNvSpPr txBox="1"/>
          <p:nvPr/>
        </p:nvSpPr>
        <p:spPr>
          <a:xfrm>
            <a:off x="1116228" y="1144604"/>
            <a:ext cx="3686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MA-XRF Imaging Technique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777FCD-30FE-4DF0-9171-A795B6D5FF37}"/>
              </a:ext>
            </a:extLst>
          </p:cNvPr>
          <p:cNvSpPr txBox="1"/>
          <p:nvPr/>
        </p:nvSpPr>
        <p:spPr>
          <a:xfrm>
            <a:off x="9233974" y="6202461"/>
            <a:ext cx="980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3909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F425C-28A0-489C-9646-7D1F7AE719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443" y="2898591"/>
            <a:ext cx="2545873" cy="33083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7DCD2B-47B6-4C63-A121-3064C4843B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0" t="9206" r="9841" b="17119"/>
          <a:stretch/>
        </p:blipFill>
        <p:spPr>
          <a:xfrm>
            <a:off x="960508" y="3262644"/>
            <a:ext cx="4040625" cy="250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0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BE1D2D-7CD5-4D5D-A5F7-E6394970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802CE-534E-480D-9716-5BE9AEBF6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31C62F-9027-4E77-9C2C-DE226426657D}"/>
              </a:ext>
            </a:extLst>
          </p:cNvPr>
          <p:cNvSpPr txBox="1"/>
          <p:nvPr/>
        </p:nvSpPr>
        <p:spPr>
          <a:xfrm>
            <a:off x="4681676" y="26631"/>
            <a:ext cx="2828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marble throne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E89AC9-1AF2-4517-A923-0F0924ECD1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1754DA-E5A3-4111-BE17-4E8D37F6B2CB}"/>
              </a:ext>
            </a:extLst>
          </p:cNvPr>
          <p:cNvSpPr txBox="1"/>
          <p:nvPr/>
        </p:nvSpPr>
        <p:spPr>
          <a:xfrm>
            <a:off x="294397" y="1103849"/>
            <a:ext cx="4783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 pigments: cinnabar,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iron-based ochres,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Egyptian blue, 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CaCuSi</a:t>
            </a:r>
            <a:r>
              <a:rPr lang="en-US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lead white,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2PbCO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·Pb(OH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)2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murex purple, 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23EA446-9923-4B81-B1A2-E701050CD3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065972"/>
              </p:ext>
            </p:extLst>
          </p:nvPr>
        </p:nvGraphicFramePr>
        <p:xfrm>
          <a:off x="-108734" y="2581177"/>
          <a:ext cx="5589286" cy="4276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23EA446-9923-4B81-B1A2-E701050CD3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08734" y="2581177"/>
                        <a:ext cx="5589286" cy="4276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D7009D3-A095-4304-AAC5-0A2964B8E1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534318"/>
              </p:ext>
            </p:extLst>
          </p:nvPr>
        </p:nvGraphicFramePr>
        <p:xfrm>
          <a:off x="6697277" y="2331173"/>
          <a:ext cx="5881209" cy="4500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D7009D3-A095-4304-AAC5-0A2964B8E1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97277" y="2331173"/>
                        <a:ext cx="5881209" cy="4500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8545367-8EDB-4476-8DA9-3F837EBF3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378613"/>
              </p:ext>
            </p:extLst>
          </p:nvPr>
        </p:nvGraphicFramePr>
        <p:xfrm>
          <a:off x="7639050" y="1630863"/>
          <a:ext cx="4267200" cy="982717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1163267802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145801171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42041275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117321235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3529622254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3849642371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3241399333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866891651"/>
                    </a:ext>
                  </a:extLst>
                </a:gridCol>
              </a:tblGrid>
              <a:tr h="25119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Gold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leafs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marble throne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40917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XRF Reading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Thickness(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time (s)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(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α/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σ(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α/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5398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6057.57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5607.70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3699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21772.10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19718.50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42359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331815B-DA93-41B6-84A3-2403DF88A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861452"/>
              </p:ext>
            </p:extLst>
          </p:nvPr>
        </p:nvGraphicFramePr>
        <p:xfrm>
          <a:off x="5395224" y="3004286"/>
          <a:ext cx="1872313" cy="2743200"/>
        </p:xfrm>
        <a:graphic>
          <a:graphicData uri="http://schemas.openxmlformats.org/drawingml/2006/table">
            <a:tbl>
              <a:tblPr/>
              <a:tblGrid>
                <a:gridCol w="701355">
                  <a:extLst>
                    <a:ext uri="{9D8B030D-6E8A-4147-A177-3AD203B41FA5}">
                      <a16:colId xmlns:a16="http://schemas.microsoft.com/office/drawing/2014/main" val="1957895109"/>
                    </a:ext>
                  </a:extLst>
                </a:gridCol>
                <a:gridCol w="576331">
                  <a:extLst>
                    <a:ext uri="{9D8B030D-6E8A-4147-A177-3AD203B41FA5}">
                      <a16:colId xmlns:a16="http://schemas.microsoft.com/office/drawing/2014/main" val="2877459643"/>
                    </a:ext>
                  </a:extLst>
                </a:gridCol>
                <a:gridCol w="594627">
                  <a:extLst>
                    <a:ext uri="{9D8B030D-6E8A-4147-A177-3AD203B41FA5}">
                      <a16:colId xmlns:a16="http://schemas.microsoft.com/office/drawing/2014/main" val="3114246143"/>
                    </a:ext>
                  </a:extLst>
                </a:gridCol>
              </a:tblGrid>
              <a:tr h="1828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IAEA Reference Gold foils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3595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(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α/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(La/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Lb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8074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5872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484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4047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5515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5949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5357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2512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2083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2894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7979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60021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01293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F5B6F6D-71BE-4DD5-B34E-995A1A92304C}"/>
              </a:ext>
            </a:extLst>
          </p:cNvPr>
          <p:cNvSpPr txBox="1"/>
          <p:nvPr/>
        </p:nvSpPr>
        <p:spPr>
          <a:xfrm>
            <a:off x="5366650" y="1260616"/>
            <a:ext cx="658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leafs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 – Thickness estimation using the Au 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 ratios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8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1F967E-BD05-4A45-AA10-DBCA275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B11F10-8D49-4215-B348-FD853AE3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F28DC-706F-481E-A917-66855FAD3595}"/>
              </a:ext>
            </a:extLst>
          </p:cNvPr>
          <p:cNvSpPr txBox="1"/>
          <p:nvPr/>
        </p:nvSpPr>
        <p:spPr>
          <a:xfrm>
            <a:off x="4654951" y="26631"/>
            <a:ext cx="28820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Cycladic Figurines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76CF7D-19A5-4EC6-80DA-9870E5B41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425BEED-3C93-4D61-B607-6413FBD86A12}"/>
              </a:ext>
            </a:extLst>
          </p:cNvPr>
          <p:cNvGrpSpPr/>
          <p:nvPr/>
        </p:nvGrpSpPr>
        <p:grpSpPr>
          <a:xfrm>
            <a:off x="7259079" y="1462856"/>
            <a:ext cx="844780" cy="2149801"/>
            <a:chOff x="2190704" y="2279496"/>
            <a:chExt cx="1174608" cy="25817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F0D9B6B-FFDF-49E6-90A9-086F8BB1DA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0704" y="2369967"/>
              <a:ext cx="934237" cy="249129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AE3E9F-6340-49AB-857D-59A10940256A}"/>
                </a:ext>
              </a:extLst>
            </p:cNvPr>
            <p:cNvSpPr txBox="1"/>
            <p:nvPr/>
          </p:nvSpPr>
          <p:spPr>
            <a:xfrm>
              <a:off x="2431076" y="2279496"/>
              <a:ext cx="934236" cy="554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5467ECF-CE39-450F-882D-0AA0627D4193}"/>
              </a:ext>
            </a:extLst>
          </p:cNvPr>
          <p:cNvSpPr txBox="1"/>
          <p:nvPr/>
        </p:nvSpPr>
        <p:spPr>
          <a:xfrm>
            <a:off x="1" y="1139691"/>
            <a:ext cx="753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SzPct val="58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an arsenic-based pigment; orpiment (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or realgar (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Earliest occurrence in Greek polychrome!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5949EF9-E193-4CAC-BA7C-49A2C3D058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827398"/>
              </p:ext>
            </p:extLst>
          </p:nvPr>
        </p:nvGraphicFramePr>
        <p:xfrm>
          <a:off x="8286329" y="919757"/>
          <a:ext cx="4295078" cy="3286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Graph" r:id="rId6" imgW="3920760" imgH="3000960" progId="Origin95.Graph">
                  <p:embed/>
                </p:oleObj>
              </mc:Choice>
              <mc:Fallback>
                <p:oleObj name="Graph" r:id="rId6" imgW="3920760" imgH="3000960" progId="Origin95.Grap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D5949EF9-E193-4CAC-BA7C-49A2C3D058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86329" y="919757"/>
                        <a:ext cx="4295078" cy="32865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F495DAAE-BD0F-4E83-AF7D-08AA8000CAF8}"/>
              </a:ext>
            </a:extLst>
          </p:cNvPr>
          <p:cNvGrpSpPr/>
          <p:nvPr/>
        </p:nvGrpSpPr>
        <p:grpSpPr>
          <a:xfrm>
            <a:off x="4429402" y="1566016"/>
            <a:ext cx="503324" cy="2024292"/>
            <a:chOff x="742950" y="0"/>
            <a:chExt cx="1095375" cy="462534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A79111C-8F1B-44D5-8EAA-2937F4448A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95" r="28256"/>
            <a:stretch/>
          </p:blipFill>
          <p:spPr>
            <a:xfrm>
              <a:off x="742950" y="0"/>
              <a:ext cx="1095375" cy="462534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21CE914-1268-45B2-8715-C9AA9634AF2A}"/>
                </a:ext>
              </a:extLst>
            </p:cNvPr>
            <p:cNvSpPr/>
            <p:nvPr/>
          </p:nvSpPr>
          <p:spPr>
            <a:xfrm>
              <a:off x="1600200" y="1676399"/>
              <a:ext cx="94737" cy="305205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ED7D31">
                    <a:lumMod val="20000"/>
                    <a:lumOff val="8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BBE6B6-D299-4139-8C6C-C9B4FFA35EEF}"/>
              </a:ext>
            </a:extLst>
          </p:cNvPr>
          <p:cNvGrpSpPr/>
          <p:nvPr/>
        </p:nvGrpSpPr>
        <p:grpSpPr>
          <a:xfrm>
            <a:off x="5733571" y="1756068"/>
            <a:ext cx="727956" cy="1253261"/>
            <a:chOff x="1855209" y="2191239"/>
            <a:chExt cx="715669" cy="126275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0C78433-851A-4305-AE8F-37222D90BD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68" t="30001" r="30941" b="51724"/>
            <a:stretch/>
          </p:blipFill>
          <p:spPr>
            <a:xfrm>
              <a:off x="1855209" y="2191239"/>
              <a:ext cx="715669" cy="1262758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C02A2A-2B34-47EF-9AA6-1992B9772E52}"/>
                </a:ext>
              </a:extLst>
            </p:cNvPr>
            <p:cNvSpPr/>
            <p:nvPr/>
          </p:nvSpPr>
          <p:spPr>
            <a:xfrm>
              <a:off x="2309457" y="2622628"/>
              <a:ext cx="146264" cy="455917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l-GR" kern="0" dirty="0">
                <a:ln>
                  <a:solidFill>
                    <a:srgbClr val="FF0000"/>
                  </a:solidFill>
                </a:ln>
                <a:solidFill>
                  <a:srgbClr val="ED7D31">
                    <a:lumMod val="20000"/>
                    <a:lumOff val="8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6D9E7BBF-922E-4FC6-B47E-D7C1062300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155345"/>
              </p:ext>
            </p:extLst>
          </p:nvPr>
        </p:nvGraphicFramePr>
        <p:xfrm>
          <a:off x="8288825" y="3781063"/>
          <a:ext cx="4290085" cy="328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Graph" r:id="rId10" imgW="3920760" imgH="3000960" progId="Origin95.Graph">
                  <p:embed/>
                </p:oleObj>
              </mc:Choice>
              <mc:Fallback>
                <p:oleObj name="Graph" r:id="rId10" imgW="3920760" imgH="3000960" progId="Origin95.Graph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6D9E7BBF-922E-4FC6-B47E-D7C106230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288825" y="3781063"/>
                        <a:ext cx="4290085" cy="3282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C5FC3D45-0444-40F8-86DF-51F1FFB242C8}"/>
              </a:ext>
            </a:extLst>
          </p:cNvPr>
          <p:cNvGrpSpPr/>
          <p:nvPr/>
        </p:nvGrpSpPr>
        <p:grpSpPr>
          <a:xfrm>
            <a:off x="5656120" y="4735192"/>
            <a:ext cx="1749642" cy="1665328"/>
            <a:chOff x="3947180" y="4635351"/>
            <a:chExt cx="2466975" cy="212708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368D6A4-417C-45AD-A101-7ABBBD97B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7180" y="4635351"/>
              <a:ext cx="2466975" cy="20574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5C9D303-86C1-4B97-BEFB-462146AECBDA}"/>
                </a:ext>
              </a:extLst>
            </p:cNvPr>
            <p:cNvSpPr txBox="1"/>
            <p:nvPr/>
          </p:nvSpPr>
          <p:spPr>
            <a:xfrm>
              <a:off x="5600991" y="6172762"/>
              <a:ext cx="813164" cy="58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Hg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4D8994D-108A-467B-AE02-71651DD7FF5D}"/>
              </a:ext>
            </a:extLst>
          </p:cNvPr>
          <p:cNvGrpSpPr/>
          <p:nvPr/>
        </p:nvGrpSpPr>
        <p:grpSpPr>
          <a:xfrm>
            <a:off x="1099338" y="4443366"/>
            <a:ext cx="945521" cy="2228699"/>
            <a:chOff x="372215" y="573805"/>
            <a:chExt cx="1928886" cy="458896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9BB18DA-5FF9-487F-939D-917513BCB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215" y="573805"/>
              <a:ext cx="1928886" cy="458896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CDBD48B-18BF-471C-B164-EC4498DD945A}"/>
                </a:ext>
              </a:extLst>
            </p:cNvPr>
            <p:cNvSpPr/>
            <p:nvPr/>
          </p:nvSpPr>
          <p:spPr>
            <a:xfrm>
              <a:off x="737937" y="2157663"/>
              <a:ext cx="1086851" cy="1054769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89ED37-CE88-4780-A5ED-9A0922367401}"/>
              </a:ext>
            </a:extLst>
          </p:cNvPr>
          <p:cNvGrpSpPr/>
          <p:nvPr/>
        </p:nvGrpSpPr>
        <p:grpSpPr>
          <a:xfrm>
            <a:off x="3125034" y="4745915"/>
            <a:ext cx="1456082" cy="1623600"/>
            <a:chOff x="523568" y="1787408"/>
            <a:chExt cx="1645087" cy="186472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E636BE3-9DCF-4038-80A3-59B3556B7F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6" t="26446" r="6867" b="32919"/>
            <a:stretch/>
          </p:blipFill>
          <p:spPr>
            <a:xfrm>
              <a:off x="523568" y="1787408"/>
              <a:ext cx="1645087" cy="1864723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C7C642F-6FFF-489F-9E2E-43515FA20E58}"/>
                </a:ext>
              </a:extLst>
            </p:cNvPr>
            <p:cNvSpPr/>
            <p:nvPr/>
          </p:nvSpPr>
          <p:spPr>
            <a:xfrm>
              <a:off x="737937" y="2157663"/>
              <a:ext cx="1086851" cy="1054769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0C22DC1-3CF9-4330-8D3B-8916D157F784}"/>
              </a:ext>
            </a:extLst>
          </p:cNvPr>
          <p:cNvSpPr txBox="1"/>
          <p:nvPr/>
        </p:nvSpPr>
        <p:spPr>
          <a:xfrm>
            <a:off x="-10395" y="3629390"/>
            <a:ext cx="291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SzPct val="58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degraded cinnabar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EAE269F-F934-479A-AF66-926189726B38}"/>
              </a:ext>
            </a:extLst>
          </p:cNvPr>
          <p:cNvSpPr/>
          <p:nvPr/>
        </p:nvSpPr>
        <p:spPr>
          <a:xfrm>
            <a:off x="5105704" y="2309019"/>
            <a:ext cx="423524" cy="2958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BD9F6206-75A5-4602-8A83-00E4B93451E8}"/>
              </a:ext>
            </a:extLst>
          </p:cNvPr>
          <p:cNvSpPr/>
          <p:nvPr/>
        </p:nvSpPr>
        <p:spPr>
          <a:xfrm>
            <a:off x="6699313" y="2309019"/>
            <a:ext cx="423524" cy="2958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DF10C1-42B1-4487-9C75-222EFD78F6A9}"/>
              </a:ext>
            </a:extLst>
          </p:cNvPr>
          <p:cNvCxnSpPr>
            <a:cxnSpLocks/>
          </p:cNvCxnSpPr>
          <p:nvPr/>
        </p:nvCxnSpPr>
        <p:spPr>
          <a:xfrm flipV="1">
            <a:off x="2812496" y="3900890"/>
            <a:ext cx="508829" cy="236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1D86E43-C92C-44DB-A98E-0A8E1846133C}"/>
              </a:ext>
            </a:extLst>
          </p:cNvPr>
          <p:cNvCxnSpPr>
            <a:cxnSpLocks/>
          </p:cNvCxnSpPr>
          <p:nvPr/>
        </p:nvCxnSpPr>
        <p:spPr>
          <a:xfrm>
            <a:off x="2818749" y="4142232"/>
            <a:ext cx="483910" cy="236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7D8D261-A394-4F10-8DCE-8127CC3574D2}"/>
              </a:ext>
            </a:extLst>
          </p:cNvPr>
          <p:cNvSpPr txBox="1"/>
          <p:nvPr/>
        </p:nvSpPr>
        <p:spPr>
          <a:xfrm>
            <a:off x="3373755" y="3677791"/>
            <a:ext cx="407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transition to metacinnabar (</a:t>
            </a:r>
            <a:r>
              <a:rPr lang="el-GR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’-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HgS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59872-D886-4459-9460-7E2FDA6B64FC}"/>
              </a:ext>
            </a:extLst>
          </p:cNvPr>
          <p:cNvSpPr txBox="1"/>
          <p:nvPr/>
        </p:nvSpPr>
        <p:spPr>
          <a:xfrm>
            <a:off x="3364711" y="4258700"/>
            <a:ext cx="374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Conversion into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corderoite</a:t>
            </a:r>
            <a:r>
              <a:rPr lang="el-GR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(Hg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</a:t>
            </a:r>
            <a:r>
              <a:rPr lang="en-US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75F594-3A13-48DD-952D-77B81B280137}"/>
              </a:ext>
            </a:extLst>
          </p:cNvPr>
          <p:cNvSpPr txBox="1"/>
          <p:nvPr/>
        </p:nvSpPr>
        <p:spPr>
          <a:xfrm>
            <a:off x="4947962" y="3186161"/>
            <a:ext cx="1235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NG304, MCA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737A8A-F090-4F99-81C5-B37D3592689F}"/>
              </a:ext>
            </a:extLst>
          </p:cNvPr>
          <p:cNvSpPr txBox="1"/>
          <p:nvPr/>
        </p:nvSpPr>
        <p:spPr>
          <a:xfrm>
            <a:off x="1982472" y="6413698"/>
            <a:ext cx="1235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6165, NAM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0FE0ED41-DEC9-4EBC-82DB-F312D7706E84}"/>
              </a:ext>
            </a:extLst>
          </p:cNvPr>
          <p:cNvSpPr/>
          <p:nvPr/>
        </p:nvSpPr>
        <p:spPr>
          <a:xfrm>
            <a:off x="2377627" y="5422411"/>
            <a:ext cx="423524" cy="2958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042BAFAF-0EE5-47D0-9634-2FD7D5289A32}"/>
              </a:ext>
            </a:extLst>
          </p:cNvPr>
          <p:cNvSpPr/>
          <p:nvPr/>
        </p:nvSpPr>
        <p:spPr>
          <a:xfrm>
            <a:off x="4971966" y="5422411"/>
            <a:ext cx="423524" cy="2958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85FD3A-EB85-4F27-9672-50AC4BEE31F3}"/>
              </a:ext>
            </a:extLst>
          </p:cNvPr>
          <p:cNvSpPr txBox="1"/>
          <p:nvPr/>
        </p:nvSpPr>
        <p:spPr>
          <a:xfrm>
            <a:off x="7377144" y="3639280"/>
            <a:ext cx="1453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sz="1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Nöller</a:t>
            </a:r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2015, </a:t>
            </a:r>
            <a:r>
              <a:rPr lang="en-US" sz="1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Birtacha</a:t>
            </a:r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6E20FF-A196-4551-B547-F292A7BED720}"/>
              </a:ext>
            </a:extLst>
          </p:cNvPr>
          <p:cNvSpPr txBox="1"/>
          <p:nvPr/>
        </p:nvSpPr>
        <p:spPr>
          <a:xfrm>
            <a:off x="6909746" y="4269660"/>
            <a:ext cx="1820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(Da Pieve et al., 2013)</a:t>
            </a:r>
            <a:endParaRPr lang="el-G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31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29" grpId="0"/>
      <p:bldP spid="30" grpId="0" animBg="1"/>
      <p:bldP spid="31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11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A86750-33AF-451B-AAF0-4D7C7C006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1F0AB-85E9-4A6E-BCD1-BDDFDCC2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/>
              <a:t>8</a:t>
            </a:fld>
            <a:endParaRPr lang="el-G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197CC9-8D24-457D-A44A-93F0FD0E6C0B}"/>
              </a:ext>
            </a:extLst>
          </p:cNvPr>
          <p:cNvSpPr txBox="1"/>
          <p:nvPr/>
        </p:nvSpPr>
        <p:spPr>
          <a:xfrm>
            <a:off x="4654951" y="26631"/>
            <a:ext cx="28820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Cycladic Figurines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D09230-7342-463A-9CE1-44A9B186E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C70D6C7-D9DF-41AC-B4C8-CACAAB492396}"/>
              </a:ext>
            </a:extLst>
          </p:cNvPr>
          <p:cNvGrpSpPr/>
          <p:nvPr/>
        </p:nvGrpSpPr>
        <p:grpSpPr>
          <a:xfrm>
            <a:off x="10212683" y="1302993"/>
            <a:ext cx="986498" cy="1209533"/>
            <a:chOff x="497847" y="977206"/>
            <a:chExt cx="1987685" cy="21672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AF1564-FB59-46B1-BAC4-4705CE68F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847" y="977206"/>
              <a:ext cx="1705656" cy="209926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DC9640-1A21-4F78-AD1F-3F480A23090B}"/>
                </a:ext>
              </a:extLst>
            </p:cNvPr>
            <p:cNvSpPr txBox="1"/>
            <p:nvPr/>
          </p:nvSpPr>
          <p:spPr>
            <a:xfrm>
              <a:off x="1199593" y="2317248"/>
              <a:ext cx="1285939" cy="82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Hg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6571588-458D-4F32-A37A-D145EB0AC653}"/>
              </a:ext>
            </a:extLst>
          </p:cNvPr>
          <p:cNvGrpSpPr/>
          <p:nvPr/>
        </p:nvGrpSpPr>
        <p:grpSpPr>
          <a:xfrm>
            <a:off x="10212683" y="2806710"/>
            <a:ext cx="963148" cy="1265808"/>
            <a:chOff x="3821501" y="1756496"/>
            <a:chExt cx="1940639" cy="226809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95B8B71-21B6-4C3C-AB9E-B53735AEA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1501" y="1756496"/>
              <a:ext cx="1705656" cy="209926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A9B3AC-37D5-4DFF-8041-4CC6E05B697A}"/>
                </a:ext>
              </a:extLst>
            </p:cNvPr>
            <p:cNvSpPr txBox="1"/>
            <p:nvPr/>
          </p:nvSpPr>
          <p:spPr>
            <a:xfrm>
              <a:off x="4585737" y="3197373"/>
              <a:ext cx="1176403" cy="82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DF0D08-4F4C-40E9-B7A6-D2BE394383ED}"/>
              </a:ext>
            </a:extLst>
          </p:cNvPr>
          <p:cNvGrpSpPr/>
          <p:nvPr/>
        </p:nvGrpSpPr>
        <p:grpSpPr>
          <a:xfrm>
            <a:off x="11204769" y="1302993"/>
            <a:ext cx="963701" cy="1259026"/>
            <a:chOff x="6294268" y="1756496"/>
            <a:chExt cx="1941752" cy="225594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541BBE6-512C-494E-806F-4A5BFAEE3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4268" y="1756496"/>
              <a:ext cx="1705656" cy="209926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18900A-C14E-459E-BB1E-D3DDDA2EE5CF}"/>
                </a:ext>
              </a:extLst>
            </p:cNvPr>
            <p:cNvSpPr txBox="1"/>
            <p:nvPr/>
          </p:nvSpPr>
          <p:spPr>
            <a:xfrm>
              <a:off x="7039471" y="3185222"/>
              <a:ext cx="1196549" cy="827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42B6ED-39C1-4648-A123-4EA6ABF4ABB7}"/>
              </a:ext>
            </a:extLst>
          </p:cNvPr>
          <p:cNvGrpSpPr/>
          <p:nvPr/>
        </p:nvGrpSpPr>
        <p:grpSpPr>
          <a:xfrm>
            <a:off x="11199989" y="2807629"/>
            <a:ext cx="982141" cy="1264889"/>
            <a:chOff x="2318913" y="4261942"/>
            <a:chExt cx="1978906" cy="226645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A713D3B-2FC7-4929-8E7E-20A5D53DE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8913" y="4261942"/>
              <a:ext cx="1705656" cy="209926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1395B2-C5D4-4A9E-9F74-08D2D1B4E2DB}"/>
                </a:ext>
              </a:extLst>
            </p:cNvPr>
            <p:cNvSpPr txBox="1"/>
            <p:nvPr/>
          </p:nvSpPr>
          <p:spPr>
            <a:xfrm>
              <a:off x="2946972" y="5701173"/>
              <a:ext cx="1350847" cy="827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</a:t>
              </a:r>
              <a:endPara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EFDECD9-C684-400C-B60F-0A2FA7FB9973}"/>
              </a:ext>
            </a:extLst>
          </p:cNvPr>
          <p:cNvSpPr txBox="1"/>
          <p:nvPr/>
        </p:nvSpPr>
        <p:spPr>
          <a:xfrm>
            <a:off x="0" y="974980"/>
            <a:ext cx="4642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of mixing of pigments or forming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paint layer stratigraphy!</a:t>
            </a: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2A6925A-CB46-4124-BE85-800DCF116869}"/>
              </a:ext>
            </a:extLst>
          </p:cNvPr>
          <p:cNvSpPr/>
          <p:nvPr/>
        </p:nvSpPr>
        <p:spPr>
          <a:xfrm>
            <a:off x="5108967" y="2600913"/>
            <a:ext cx="497149" cy="33735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625AB3-8C5A-43A6-900C-019CFD9ED3AD}"/>
              </a:ext>
            </a:extLst>
          </p:cNvPr>
          <p:cNvGrpSpPr/>
          <p:nvPr/>
        </p:nvGrpSpPr>
        <p:grpSpPr>
          <a:xfrm>
            <a:off x="3530426" y="1394505"/>
            <a:ext cx="1522392" cy="2955651"/>
            <a:chOff x="559293" y="186431"/>
            <a:chExt cx="2938510" cy="520231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DAA9061-DFF6-4DFC-B74E-EC91590ACD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47" t="3368" r="12773" b="2626"/>
            <a:stretch/>
          </p:blipFill>
          <p:spPr>
            <a:xfrm>
              <a:off x="559293" y="186431"/>
              <a:ext cx="2938510" cy="5202316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69CCACF-D7E6-4774-BF9E-EADE8CEE2956}"/>
                </a:ext>
              </a:extLst>
            </p:cNvPr>
            <p:cNvSpPr/>
            <p:nvPr/>
          </p:nvSpPr>
          <p:spPr>
            <a:xfrm>
              <a:off x="1295400" y="411480"/>
              <a:ext cx="312420" cy="541020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35DEB54-22F6-4428-9CC5-D321BD9A4B7D}"/>
                </a:ext>
              </a:extLst>
            </p:cNvPr>
            <p:cNvSpPr/>
            <p:nvPr/>
          </p:nvSpPr>
          <p:spPr>
            <a:xfrm>
              <a:off x="2926080" y="396239"/>
              <a:ext cx="365760" cy="410215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16E13E8-6BA4-4919-A2AC-96C3BFCCC24E}"/>
              </a:ext>
            </a:extLst>
          </p:cNvPr>
          <p:cNvGrpSpPr/>
          <p:nvPr/>
        </p:nvGrpSpPr>
        <p:grpSpPr>
          <a:xfrm>
            <a:off x="5665640" y="1750121"/>
            <a:ext cx="1543131" cy="1772917"/>
            <a:chOff x="2725445" y="870011"/>
            <a:chExt cx="1322771" cy="139379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D4AA58B-0B9E-465E-AC2E-F84EF801DC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67" t="3369" r="12773" b="73570"/>
            <a:stretch/>
          </p:blipFill>
          <p:spPr>
            <a:xfrm>
              <a:off x="2725445" y="870011"/>
              <a:ext cx="1322771" cy="1393795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D9D2FCC-A94A-4845-9CB4-C6A45A45BBC2}"/>
                </a:ext>
              </a:extLst>
            </p:cNvPr>
            <p:cNvSpPr/>
            <p:nvPr/>
          </p:nvSpPr>
          <p:spPr>
            <a:xfrm>
              <a:off x="3383222" y="1099152"/>
              <a:ext cx="425431" cy="448016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960E45B-1FFE-4AF1-8583-5BBAB951A52F}"/>
              </a:ext>
            </a:extLst>
          </p:cNvPr>
          <p:cNvSpPr/>
          <p:nvPr/>
        </p:nvSpPr>
        <p:spPr>
          <a:xfrm>
            <a:off x="7254549" y="2600913"/>
            <a:ext cx="497149" cy="33735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21E066-FCD3-4312-9B40-B062066F66EF}"/>
              </a:ext>
            </a:extLst>
          </p:cNvPr>
          <p:cNvSpPr txBox="1"/>
          <p:nvPr/>
        </p:nvSpPr>
        <p:spPr>
          <a:xfrm>
            <a:off x="5060434" y="4085976"/>
            <a:ext cx="1235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NG252, MCA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DAF85B3-C610-4AC7-BC72-2D16F73C64F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0" t="5872" r="25474" b="14900"/>
          <a:stretch/>
        </p:blipFill>
        <p:spPr>
          <a:xfrm>
            <a:off x="7944339" y="1305503"/>
            <a:ext cx="2192464" cy="2679305"/>
          </a:xfrm>
          <a:prstGeom prst="rect">
            <a:avLst/>
          </a:prstGeom>
        </p:spPr>
      </p:pic>
      <p:grpSp>
        <p:nvGrpSpPr>
          <p:cNvPr id="30" name="29 - Ομάδα">
            <a:extLst>
              <a:ext uri="{FF2B5EF4-FFF2-40B4-BE49-F238E27FC236}">
                <a16:creationId xmlns:a16="http://schemas.microsoft.com/office/drawing/2014/main" id="{9541EB88-F404-4802-8846-44BDA573B884}"/>
              </a:ext>
            </a:extLst>
          </p:cNvPr>
          <p:cNvGrpSpPr/>
          <p:nvPr/>
        </p:nvGrpSpPr>
        <p:grpSpPr>
          <a:xfrm>
            <a:off x="9096548" y="1321570"/>
            <a:ext cx="1078195" cy="850392"/>
            <a:chOff x="4185859" y="4500570"/>
            <a:chExt cx="1171959" cy="1071546"/>
          </a:xfrm>
        </p:grpSpPr>
        <p:pic>
          <p:nvPicPr>
            <p:cNvPr id="31" name="30 - Εικόνα" descr="rgb-color-model-cmyk-color-model-primary-color-circulo-preto-a8417dccd5587032ca05e3f4c42ed1bb.png">
              <a:extLst>
                <a:ext uri="{FF2B5EF4-FFF2-40B4-BE49-F238E27FC236}">
                  <a16:creationId xmlns:a16="http://schemas.microsoft.com/office/drawing/2014/main" id="{59399532-9B7B-43C3-A1C8-CC3B24C0B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35492" y="4500570"/>
              <a:ext cx="1050888" cy="1071546"/>
            </a:xfrm>
            <a:prstGeom prst="rect">
              <a:avLst/>
            </a:prstGeom>
          </p:spPr>
        </p:pic>
        <p:sp>
          <p:nvSpPr>
            <p:cNvPr id="32" name="31 - TextBox">
              <a:extLst>
                <a:ext uri="{FF2B5EF4-FFF2-40B4-BE49-F238E27FC236}">
                  <a16:creationId xmlns:a16="http://schemas.microsoft.com/office/drawing/2014/main" id="{FB37ED12-AF33-484C-B47D-9B61AC20CA27}"/>
                </a:ext>
              </a:extLst>
            </p:cNvPr>
            <p:cNvSpPr txBox="1"/>
            <p:nvPr/>
          </p:nvSpPr>
          <p:spPr>
            <a:xfrm>
              <a:off x="4185859" y="4504887"/>
              <a:ext cx="560464" cy="465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Hg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32 - TextBox">
              <a:extLst>
                <a:ext uri="{FF2B5EF4-FFF2-40B4-BE49-F238E27FC236}">
                  <a16:creationId xmlns:a16="http://schemas.microsoft.com/office/drawing/2014/main" id="{F3C85960-05FC-461B-B41B-7AE4821AEDC9}"/>
                </a:ext>
              </a:extLst>
            </p:cNvPr>
            <p:cNvSpPr txBox="1"/>
            <p:nvPr/>
          </p:nvSpPr>
          <p:spPr>
            <a:xfrm>
              <a:off x="4857752" y="45720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33 - TextBox">
              <a:extLst>
                <a:ext uri="{FF2B5EF4-FFF2-40B4-BE49-F238E27FC236}">
                  <a16:creationId xmlns:a16="http://schemas.microsoft.com/office/drawing/2014/main" id="{9615F040-5C04-4DDE-8991-AF774E395E0D}"/>
                </a:ext>
              </a:extLst>
            </p:cNvPr>
            <p:cNvSpPr txBox="1"/>
            <p:nvPr/>
          </p:nvSpPr>
          <p:spPr>
            <a:xfrm>
              <a:off x="4491326" y="5078285"/>
              <a:ext cx="560462" cy="465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06301BE-EFA1-4754-9A83-BE37ED66C954}"/>
              </a:ext>
            </a:extLst>
          </p:cNvPr>
          <p:cNvGrpSpPr/>
          <p:nvPr/>
        </p:nvGrpSpPr>
        <p:grpSpPr>
          <a:xfrm>
            <a:off x="8416027" y="4062404"/>
            <a:ext cx="953703" cy="2795596"/>
            <a:chOff x="451032" y="0"/>
            <a:chExt cx="1578823" cy="471272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EEBD067-8E18-43BB-A1F8-D3866D0FB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89" r="19491"/>
            <a:stretch/>
          </p:blipFill>
          <p:spPr>
            <a:xfrm>
              <a:off x="451032" y="0"/>
              <a:ext cx="1578823" cy="4712721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6974B2-81E4-43F8-A136-1DCB7EB6CBA8}"/>
                </a:ext>
              </a:extLst>
            </p:cNvPr>
            <p:cNvSpPr/>
            <p:nvPr/>
          </p:nvSpPr>
          <p:spPr>
            <a:xfrm>
              <a:off x="934446" y="1929062"/>
              <a:ext cx="497306" cy="421105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1057C0-755D-4632-873B-2CE551D795C2}"/>
              </a:ext>
            </a:extLst>
          </p:cNvPr>
          <p:cNvGrpSpPr/>
          <p:nvPr/>
        </p:nvGrpSpPr>
        <p:grpSpPr>
          <a:xfrm>
            <a:off x="5769309" y="5103875"/>
            <a:ext cx="1477174" cy="1032079"/>
            <a:chOff x="620687" y="1670507"/>
            <a:chExt cx="1199117" cy="910826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FC4A56E-300C-4E3C-B466-3FB8E29B4B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18" t="35446" r="27823" b="45227"/>
            <a:stretch/>
          </p:blipFill>
          <p:spPr>
            <a:xfrm>
              <a:off x="620687" y="1670507"/>
              <a:ext cx="1199117" cy="910826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50DF5F0-A017-42D7-965D-20C074E03FCB}"/>
                </a:ext>
              </a:extLst>
            </p:cNvPr>
            <p:cNvSpPr/>
            <p:nvPr/>
          </p:nvSpPr>
          <p:spPr>
            <a:xfrm>
              <a:off x="934446" y="1929062"/>
              <a:ext cx="497306" cy="421105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C87B329-44F4-4EC1-87D5-B931919FB6B9}"/>
              </a:ext>
            </a:extLst>
          </p:cNvPr>
          <p:cNvSpPr txBox="1"/>
          <p:nvPr/>
        </p:nvSpPr>
        <p:spPr>
          <a:xfrm>
            <a:off x="660537" y="2213713"/>
            <a:ext cx="26772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or overpainting of cinnabar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lead white (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Pb-2PbCO₃·Pb (OH)₂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umber (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·MnO</a:t>
            </a:r>
            <a:r>
              <a:rPr lang="en-US" b="0" i="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91A9F22-3E80-43B7-9DC1-A97AA90F388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4" t="5257" r="17150" b="16165"/>
          <a:stretch/>
        </p:blipFill>
        <p:spPr>
          <a:xfrm>
            <a:off x="408543" y="4399348"/>
            <a:ext cx="2593238" cy="240629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9938C5F-F14E-42FE-AFA4-0607CBF443E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259" y="5616196"/>
            <a:ext cx="1266825" cy="11811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CEBDA05-774E-4D8C-B445-A5C97462704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259" y="4424229"/>
            <a:ext cx="1266825" cy="11811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42778F2-5DCA-4818-B17A-BA8D339E2D7D}"/>
              </a:ext>
            </a:extLst>
          </p:cNvPr>
          <p:cNvSpPr txBox="1"/>
          <p:nvPr/>
        </p:nvSpPr>
        <p:spPr>
          <a:xfrm>
            <a:off x="3852415" y="5169904"/>
            <a:ext cx="638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Hg</a:t>
            </a:r>
            <a:endParaRPr lang="el-GR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9A0A502-878F-4F32-B8FC-48C2B9F2B37F}"/>
              </a:ext>
            </a:extLst>
          </p:cNvPr>
          <p:cNvSpPr txBox="1"/>
          <p:nvPr/>
        </p:nvSpPr>
        <p:spPr>
          <a:xfrm>
            <a:off x="3905092" y="6405052"/>
            <a:ext cx="583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endParaRPr lang="el-GR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29 - Ομάδα">
            <a:extLst>
              <a:ext uri="{FF2B5EF4-FFF2-40B4-BE49-F238E27FC236}">
                <a16:creationId xmlns:a16="http://schemas.microsoft.com/office/drawing/2014/main" id="{E888FD68-38F1-41B7-A33B-7F08409E5C5D}"/>
              </a:ext>
            </a:extLst>
          </p:cNvPr>
          <p:cNvGrpSpPr/>
          <p:nvPr/>
        </p:nvGrpSpPr>
        <p:grpSpPr>
          <a:xfrm>
            <a:off x="-117866" y="4172118"/>
            <a:ext cx="1052818" cy="847143"/>
            <a:chOff x="4153898" y="4500570"/>
            <a:chExt cx="1203920" cy="1071546"/>
          </a:xfrm>
        </p:grpSpPr>
        <p:pic>
          <p:nvPicPr>
            <p:cNvPr id="50" name="30 - Εικόνα" descr="rgb-color-model-cmyk-color-model-primary-color-circulo-preto-a8417dccd5587032ca05e3f4c42ed1bb.png">
              <a:extLst>
                <a:ext uri="{FF2B5EF4-FFF2-40B4-BE49-F238E27FC236}">
                  <a16:creationId xmlns:a16="http://schemas.microsoft.com/office/drawing/2014/main" id="{800C0388-ED72-4A6D-96CE-8B1E762C1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35492" y="4500570"/>
              <a:ext cx="1050888" cy="1071546"/>
            </a:xfrm>
            <a:prstGeom prst="rect">
              <a:avLst/>
            </a:prstGeom>
          </p:spPr>
        </p:pic>
        <p:sp>
          <p:nvSpPr>
            <p:cNvPr id="51" name="31 - TextBox">
              <a:extLst>
                <a:ext uri="{FF2B5EF4-FFF2-40B4-BE49-F238E27FC236}">
                  <a16:creationId xmlns:a16="http://schemas.microsoft.com/office/drawing/2014/main" id="{02736A5B-F91B-421F-B0D0-F0B0E785C7A4}"/>
                </a:ext>
              </a:extLst>
            </p:cNvPr>
            <p:cNvSpPr txBox="1"/>
            <p:nvPr/>
          </p:nvSpPr>
          <p:spPr>
            <a:xfrm>
              <a:off x="4153898" y="4527089"/>
              <a:ext cx="571503" cy="467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Hg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32 - TextBox">
              <a:extLst>
                <a:ext uri="{FF2B5EF4-FFF2-40B4-BE49-F238E27FC236}">
                  <a16:creationId xmlns:a16="http://schemas.microsoft.com/office/drawing/2014/main" id="{1A10EA2A-9D93-4A2E-BD42-6573A520527C}"/>
                </a:ext>
              </a:extLst>
            </p:cNvPr>
            <p:cNvSpPr txBox="1"/>
            <p:nvPr/>
          </p:nvSpPr>
          <p:spPr>
            <a:xfrm>
              <a:off x="4857752" y="45720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33 - TextBox">
              <a:extLst>
                <a:ext uri="{FF2B5EF4-FFF2-40B4-BE49-F238E27FC236}">
                  <a16:creationId xmlns:a16="http://schemas.microsoft.com/office/drawing/2014/main" id="{9528E530-DC68-476D-9958-C5F2A71F5DF9}"/>
                </a:ext>
              </a:extLst>
            </p:cNvPr>
            <p:cNvSpPr txBox="1"/>
            <p:nvPr/>
          </p:nvSpPr>
          <p:spPr>
            <a:xfrm>
              <a:off x="4480672" y="5066841"/>
              <a:ext cx="51658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lang="el-G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B28B783-AAE2-4552-A7D7-657376E82BE3}"/>
              </a:ext>
            </a:extLst>
          </p:cNvPr>
          <p:cNvSpPr txBox="1"/>
          <p:nvPr/>
        </p:nvSpPr>
        <p:spPr>
          <a:xfrm>
            <a:off x="9464931" y="4990828"/>
            <a:ext cx="25939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or overpainting of cinnabar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red ochre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E8FB729-B115-4C6D-AE4C-9CAE3E172BE5}"/>
              </a:ext>
            </a:extLst>
          </p:cNvPr>
          <p:cNvSpPr txBox="1"/>
          <p:nvPr/>
        </p:nvSpPr>
        <p:spPr>
          <a:xfrm>
            <a:off x="9372434" y="4009161"/>
            <a:ext cx="1235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NG251, MCA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F635BE7-8F2D-4D77-8BCE-6BE60132C071}"/>
              </a:ext>
            </a:extLst>
          </p:cNvPr>
          <p:cNvSpPr/>
          <p:nvPr/>
        </p:nvSpPr>
        <p:spPr>
          <a:xfrm>
            <a:off x="3733671" y="4659598"/>
            <a:ext cx="118744" cy="5103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11F18B-A180-4213-8EBC-AAA8AC25EEA1}"/>
              </a:ext>
            </a:extLst>
          </p:cNvPr>
          <p:cNvSpPr/>
          <p:nvPr/>
        </p:nvSpPr>
        <p:spPr>
          <a:xfrm>
            <a:off x="3733671" y="5866938"/>
            <a:ext cx="118744" cy="5103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E02E52-48A3-42AB-AA87-5AE678EDBAB3}"/>
              </a:ext>
            </a:extLst>
          </p:cNvPr>
          <p:cNvSpPr/>
          <p:nvPr/>
        </p:nvSpPr>
        <p:spPr>
          <a:xfrm>
            <a:off x="1678307" y="4933119"/>
            <a:ext cx="291691" cy="1210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173884E3-C73A-4ABA-8BB0-71B2F3C261D8}"/>
              </a:ext>
            </a:extLst>
          </p:cNvPr>
          <p:cNvSpPr/>
          <p:nvPr/>
        </p:nvSpPr>
        <p:spPr>
          <a:xfrm rot="10800000">
            <a:off x="4804269" y="5444649"/>
            <a:ext cx="493776" cy="33832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C9275508-E34C-407F-BC11-F39B7C3AA33C}"/>
              </a:ext>
            </a:extLst>
          </p:cNvPr>
          <p:cNvSpPr/>
          <p:nvPr/>
        </p:nvSpPr>
        <p:spPr>
          <a:xfrm rot="10800000">
            <a:off x="7584580" y="5444650"/>
            <a:ext cx="493776" cy="33832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7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7" grpId="0" animBg="1"/>
      <p:bldP spid="28" grpId="0"/>
      <p:bldP spid="43" grpId="0"/>
      <p:bldP spid="47" grpId="0"/>
      <p:bldP spid="48" grpId="0"/>
      <p:bldP spid="54" grpId="0"/>
      <p:bldP spid="55" grpId="0"/>
      <p:bldP spid="56" grpId="0" animBg="1"/>
      <p:bldP spid="57" grpId="0" animBg="1"/>
      <p:bldP spid="58" grpId="0" animBg="1"/>
      <p:bldP spid="63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946121-EC02-46BA-A115-AECD0231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Eva Eleftheriou - INPP Annual Meeting - 03/02/2022</a:t>
            </a:r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8356F6-25A1-44FA-BE91-5819B4C9F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6471-D892-4F3A-9B95-D8BA5B2A86E2}" type="slidenum">
              <a:rPr 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l-G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6D67893-6D45-4B22-BAE9-FA79888737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009454"/>
              </p:ext>
            </p:extLst>
          </p:nvPr>
        </p:nvGraphicFramePr>
        <p:xfrm>
          <a:off x="-469781" y="2147600"/>
          <a:ext cx="6304094" cy="4823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6D67893-6D45-4B22-BAE9-FA79888737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469781" y="2147600"/>
                        <a:ext cx="6304094" cy="4823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C1A610C-D3B0-420F-85C6-CA97251E2D15}"/>
              </a:ext>
            </a:extLst>
          </p:cNvPr>
          <p:cNvSpPr txBox="1"/>
          <p:nvPr/>
        </p:nvSpPr>
        <p:spPr>
          <a:xfrm>
            <a:off x="4202144" y="26631"/>
            <a:ext cx="3787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Monte Carlo Simulations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079990-AC84-416A-AA79-E4C1B866A5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181" y="0"/>
            <a:ext cx="992819" cy="99281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00AA2F6-CF34-4ABC-9FF4-6F128222BD2D}"/>
              </a:ext>
            </a:extLst>
          </p:cNvPr>
          <p:cNvGrpSpPr/>
          <p:nvPr/>
        </p:nvGrpSpPr>
        <p:grpSpPr>
          <a:xfrm>
            <a:off x="6791325" y="3364670"/>
            <a:ext cx="5303469" cy="1704275"/>
            <a:chOff x="6965287" y="3660488"/>
            <a:chExt cx="5234282" cy="125885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531D7AA-4255-4B54-AD11-D03F04A27B79}"/>
                </a:ext>
              </a:extLst>
            </p:cNvPr>
            <p:cNvCxnSpPr/>
            <p:nvPr/>
          </p:nvCxnSpPr>
          <p:spPr>
            <a:xfrm>
              <a:off x="6965287" y="4480098"/>
              <a:ext cx="3006173" cy="0"/>
            </a:xfrm>
            <a:prstGeom prst="line">
              <a:avLst/>
            </a:prstGeom>
            <a:ln w="1651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A86B35-3C13-49ED-A863-19800A74A2AC}"/>
                </a:ext>
              </a:extLst>
            </p:cNvPr>
            <p:cNvSpPr/>
            <p:nvPr/>
          </p:nvSpPr>
          <p:spPr>
            <a:xfrm>
              <a:off x="7311156" y="4586640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85E94EC-5BE2-4A3B-9DFF-057FF848E248}"/>
                </a:ext>
              </a:extLst>
            </p:cNvPr>
            <p:cNvSpPr/>
            <p:nvPr/>
          </p:nvSpPr>
          <p:spPr>
            <a:xfrm>
              <a:off x="7636170" y="4754152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666D2B-35F7-43FA-AC6F-B071EF9BD6F3}"/>
                </a:ext>
              </a:extLst>
            </p:cNvPr>
            <p:cNvSpPr/>
            <p:nvPr/>
          </p:nvSpPr>
          <p:spPr>
            <a:xfrm>
              <a:off x="8329576" y="4754152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ABCF772-EA95-44DF-94BD-D6910AE82003}"/>
                </a:ext>
              </a:extLst>
            </p:cNvPr>
            <p:cNvSpPr/>
            <p:nvPr/>
          </p:nvSpPr>
          <p:spPr>
            <a:xfrm>
              <a:off x="9353451" y="4581874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543AEB0-F2C9-4C61-9F8B-3654D253CE4E}"/>
                </a:ext>
              </a:extLst>
            </p:cNvPr>
            <p:cNvSpPr/>
            <p:nvPr/>
          </p:nvSpPr>
          <p:spPr>
            <a:xfrm>
              <a:off x="8672686" y="4582459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CC15EB-586F-4501-8D74-5040D2EFBB71}"/>
                </a:ext>
              </a:extLst>
            </p:cNvPr>
            <p:cNvSpPr/>
            <p:nvPr/>
          </p:nvSpPr>
          <p:spPr>
            <a:xfrm>
              <a:off x="7991921" y="4581874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55E2E7-8A67-4B4B-A05A-D427CFDE550F}"/>
                </a:ext>
              </a:extLst>
            </p:cNvPr>
            <p:cNvSpPr/>
            <p:nvPr/>
          </p:nvSpPr>
          <p:spPr>
            <a:xfrm>
              <a:off x="9022983" y="4754152"/>
              <a:ext cx="138797" cy="12816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1B9E6281-2C6F-4FCD-A352-CD4AFF221AF6}"/>
                </a:ext>
              </a:extLst>
            </p:cNvPr>
            <p:cNvSpPr/>
            <p:nvPr/>
          </p:nvSpPr>
          <p:spPr>
            <a:xfrm>
              <a:off x="10040826" y="4440971"/>
              <a:ext cx="224719" cy="47837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4D902E-0D51-4AA2-9AEB-B921C6DAF783}"/>
                </a:ext>
              </a:extLst>
            </p:cNvPr>
            <p:cNvSpPr txBox="1"/>
            <p:nvPr/>
          </p:nvSpPr>
          <p:spPr>
            <a:xfrm>
              <a:off x="10426746" y="4518198"/>
              <a:ext cx="1534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l-G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 Marble layer</a:t>
              </a:r>
              <a:endParaRPr lang="el-GR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D32715B-6F80-43CE-B720-9F63F90E817A}"/>
                </a:ext>
              </a:extLst>
            </p:cNvPr>
            <p:cNvCxnSpPr/>
            <p:nvPr/>
          </p:nvCxnSpPr>
          <p:spPr>
            <a:xfrm>
              <a:off x="6965287" y="4146248"/>
              <a:ext cx="3006173" cy="0"/>
            </a:xfrm>
            <a:prstGeom prst="line">
              <a:avLst/>
            </a:prstGeom>
            <a:ln w="38100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19A508B-C279-4A00-A083-9DDE5CE966FE}"/>
                </a:ext>
              </a:extLst>
            </p:cNvPr>
            <p:cNvSpPr/>
            <p:nvPr/>
          </p:nvSpPr>
          <p:spPr>
            <a:xfrm>
              <a:off x="7311156" y="4214896"/>
              <a:ext cx="138797" cy="116451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2B04A1A-C5CF-4875-8219-7691EE6C299E}"/>
                </a:ext>
              </a:extLst>
            </p:cNvPr>
            <p:cNvSpPr/>
            <p:nvPr/>
          </p:nvSpPr>
          <p:spPr>
            <a:xfrm>
              <a:off x="9353451" y="4221041"/>
              <a:ext cx="138797" cy="116451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018E5EF-29E6-41E5-87F7-C9FC90BA444C}"/>
                </a:ext>
              </a:extLst>
            </p:cNvPr>
            <p:cNvSpPr/>
            <p:nvPr/>
          </p:nvSpPr>
          <p:spPr>
            <a:xfrm>
              <a:off x="8672686" y="4221626"/>
              <a:ext cx="138797" cy="116451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CF3A510-28D1-49E7-AD40-9B50A163E1DF}"/>
                </a:ext>
              </a:extLst>
            </p:cNvPr>
            <p:cNvSpPr/>
            <p:nvPr/>
          </p:nvSpPr>
          <p:spPr>
            <a:xfrm>
              <a:off x="7991921" y="4221041"/>
              <a:ext cx="138797" cy="116451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0" name="Right Brace 29">
              <a:extLst>
                <a:ext uri="{FF2B5EF4-FFF2-40B4-BE49-F238E27FC236}">
                  <a16:creationId xmlns:a16="http://schemas.microsoft.com/office/drawing/2014/main" id="{67FF0CD8-7599-4693-883D-4A4686F3182B}"/>
                </a:ext>
              </a:extLst>
            </p:cNvPr>
            <p:cNvSpPr/>
            <p:nvPr/>
          </p:nvSpPr>
          <p:spPr>
            <a:xfrm>
              <a:off x="10040826" y="4146248"/>
              <a:ext cx="224719" cy="294723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54D0C7-2561-4DB2-B168-D5A3299A7EE6}"/>
                </a:ext>
              </a:extLst>
            </p:cNvPr>
            <p:cNvSpPr txBox="1"/>
            <p:nvPr/>
          </p:nvSpPr>
          <p:spPr>
            <a:xfrm>
              <a:off x="10203749" y="4167867"/>
              <a:ext cx="19958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1.75</a:t>
              </a:r>
              <a:r>
                <a:rPr lang="el-G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μ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Red ochre layer</a:t>
              </a:r>
              <a:endParaRPr lang="el-GR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8821BE4-3853-4B75-B655-900B8B0C665D}"/>
                </a:ext>
              </a:extLst>
            </p:cNvPr>
            <p:cNvCxnSpPr/>
            <p:nvPr/>
          </p:nvCxnSpPr>
          <p:spPr>
            <a:xfrm>
              <a:off x="6965287" y="3660488"/>
              <a:ext cx="3006173" cy="0"/>
            </a:xfrm>
            <a:prstGeom prst="line">
              <a:avLst/>
            </a:prstGeom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D90CFA-DF4D-46AE-A5D6-47FCC0673CA0}"/>
                </a:ext>
              </a:extLst>
            </p:cNvPr>
            <p:cNvSpPr/>
            <p:nvPr/>
          </p:nvSpPr>
          <p:spPr>
            <a:xfrm>
              <a:off x="7264890" y="3676340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ED13C9B-9F33-475A-BCE8-167A8F776F47}"/>
                </a:ext>
              </a:extLst>
            </p:cNvPr>
            <p:cNvSpPr/>
            <p:nvPr/>
          </p:nvSpPr>
          <p:spPr>
            <a:xfrm>
              <a:off x="9307186" y="3682485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07CFD99-CEDC-458B-8767-09C2D4A13D19}"/>
                </a:ext>
              </a:extLst>
            </p:cNvPr>
            <p:cNvSpPr/>
            <p:nvPr/>
          </p:nvSpPr>
          <p:spPr>
            <a:xfrm>
              <a:off x="8626421" y="3683070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EAB1687-F69D-418F-99A3-95489461B9B2}"/>
                </a:ext>
              </a:extLst>
            </p:cNvPr>
            <p:cNvSpPr/>
            <p:nvPr/>
          </p:nvSpPr>
          <p:spPr>
            <a:xfrm>
              <a:off x="7945655" y="3682485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77A34E6-53A7-4E5B-870E-1AFB950B9D86}"/>
                </a:ext>
              </a:extLst>
            </p:cNvPr>
            <p:cNvSpPr/>
            <p:nvPr/>
          </p:nvSpPr>
          <p:spPr>
            <a:xfrm>
              <a:off x="7602545" y="3757298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DC9EF98-77AA-4F74-A9A9-AB00CC314D3F}"/>
                </a:ext>
              </a:extLst>
            </p:cNvPr>
            <p:cNvSpPr/>
            <p:nvPr/>
          </p:nvSpPr>
          <p:spPr>
            <a:xfrm>
              <a:off x="9644841" y="3763443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9B692BF-F483-4279-A4AB-C16845289B9D}"/>
                </a:ext>
              </a:extLst>
            </p:cNvPr>
            <p:cNvSpPr/>
            <p:nvPr/>
          </p:nvSpPr>
          <p:spPr>
            <a:xfrm>
              <a:off x="8964076" y="3764028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8CA2D70-A901-4367-8EED-9998655A893D}"/>
                </a:ext>
              </a:extLst>
            </p:cNvPr>
            <p:cNvSpPr/>
            <p:nvPr/>
          </p:nvSpPr>
          <p:spPr>
            <a:xfrm>
              <a:off x="8283311" y="3763443"/>
              <a:ext cx="92531" cy="921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1" name="Right Brace 40">
              <a:extLst>
                <a:ext uri="{FF2B5EF4-FFF2-40B4-BE49-F238E27FC236}">
                  <a16:creationId xmlns:a16="http://schemas.microsoft.com/office/drawing/2014/main" id="{CBEC53C7-4947-48F9-AC01-FA8E40FD0826}"/>
                </a:ext>
              </a:extLst>
            </p:cNvPr>
            <p:cNvSpPr/>
            <p:nvPr/>
          </p:nvSpPr>
          <p:spPr>
            <a:xfrm>
              <a:off x="10040826" y="3660488"/>
              <a:ext cx="224719" cy="28107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C4DAA27-5048-4BEE-919A-9D19A0B8E1D3}"/>
                </a:ext>
              </a:extLst>
            </p:cNvPr>
            <p:cNvSpPr txBox="1"/>
            <p:nvPr/>
          </p:nvSpPr>
          <p:spPr>
            <a:xfrm>
              <a:off x="10289614" y="3684831"/>
              <a:ext cx="1813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0.7</a:t>
              </a:r>
              <a:r>
                <a:rPr lang="el-G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μ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Gold leaf layer</a:t>
              </a:r>
              <a:endParaRPr lang="el-GR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517320A-781D-462C-A0AA-B8335CCC446B}"/>
                </a:ext>
              </a:extLst>
            </p:cNvPr>
            <p:cNvCxnSpPr/>
            <p:nvPr/>
          </p:nvCxnSpPr>
          <p:spPr>
            <a:xfrm>
              <a:off x="6965287" y="3943922"/>
              <a:ext cx="3006173" cy="0"/>
            </a:xfrm>
            <a:prstGeom prst="line">
              <a:avLst/>
            </a:prstGeom>
            <a:ln w="158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CF8D3CC-6FA1-4FF1-85AA-E4929FE08CFB}"/>
                </a:ext>
              </a:extLst>
            </p:cNvPr>
            <p:cNvSpPr/>
            <p:nvPr/>
          </p:nvSpPr>
          <p:spPr>
            <a:xfrm>
              <a:off x="7264890" y="3959774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C11F50F-A17A-4E6F-B95B-137CDC183CB0}"/>
                </a:ext>
              </a:extLst>
            </p:cNvPr>
            <p:cNvSpPr/>
            <p:nvPr/>
          </p:nvSpPr>
          <p:spPr>
            <a:xfrm>
              <a:off x="9307186" y="3965919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0B052132-5A56-4D41-9388-C52639966FC7}"/>
                </a:ext>
              </a:extLst>
            </p:cNvPr>
            <p:cNvSpPr/>
            <p:nvPr/>
          </p:nvSpPr>
          <p:spPr>
            <a:xfrm>
              <a:off x="8626421" y="3966504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374D21E-2730-41B6-B024-473B51AD2016}"/>
                </a:ext>
              </a:extLst>
            </p:cNvPr>
            <p:cNvSpPr/>
            <p:nvPr/>
          </p:nvSpPr>
          <p:spPr>
            <a:xfrm>
              <a:off x="7945655" y="3965919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2C3DE78A-60BA-4BFF-A164-87867423EEF2}"/>
                </a:ext>
              </a:extLst>
            </p:cNvPr>
            <p:cNvSpPr/>
            <p:nvPr/>
          </p:nvSpPr>
          <p:spPr>
            <a:xfrm>
              <a:off x="7602545" y="4013749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B5ECF8D-830E-43F6-9216-A25E7D52C595}"/>
                </a:ext>
              </a:extLst>
            </p:cNvPr>
            <p:cNvSpPr/>
            <p:nvPr/>
          </p:nvSpPr>
          <p:spPr>
            <a:xfrm>
              <a:off x="9644841" y="4019893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FBC28B3-39E9-40A9-8893-C89197C0697B}"/>
                </a:ext>
              </a:extLst>
            </p:cNvPr>
            <p:cNvSpPr/>
            <p:nvPr/>
          </p:nvSpPr>
          <p:spPr>
            <a:xfrm>
              <a:off x="8964076" y="4020478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8266C9D-5485-4165-A2C0-0B171631B7C2}"/>
                </a:ext>
              </a:extLst>
            </p:cNvPr>
            <p:cNvSpPr/>
            <p:nvPr/>
          </p:nvSpPr>
          <p:spPr>
            <a:xfrm>
              <a:off x="8283311" y="4019893"/>
              <a:ext cx="92531" cy="92134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0" name="Right Brace 69">
              <a:extLst>
                <a:ext uri="{FF2B5EF4-FFF2-40B4-BE49-F238E27FC236}">
                  <a16:creationId xmlns:a16="http://schemas.microsoft.com/office/drawing/2014/main" id="{716E6EC8-DAC0-4134-861B-8367B7D280A9}"/>
                </a:ext>
              </a:extLst>
            </p:cNvPr>
            <p:cNvSpPr/>
            <p:nvPr/>
          </p:nvSpPr>
          <p:spPr>
            <a:xfrm>
              <a:off x="10040826" y="3943922"/>
              <a:ext cx="224719" cy="199969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669009A-7FA3-45B3-9E92-A1960B1497B4}"/>
                </a:ext>
              </a:extLst>
            </p:cNvPr>
            <p:cNvSpPr txBox="1"/>
            <p:nvPr/>
          </p:nvSpPr>
          <p:spPr>
            <a:xfrm>
              <a:off x="10250407" y="3930864"/>
              <a:ext cx="1887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</a:t>
              </a:r>
              <a:r>
                <a:rPr lang="el-G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 μ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Cinnabar layer</a:t>
              </a:r>
              <a:endParaRPr lang="el-GR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52B8E73C-C3E6-451B-8318-38219F29913F}"/>
              </a:ext>
            </a:extLst>
          </p:cNvPr>
          <p:cNvSpPr txBox="1"/>
          <p:nvPr/>
        </p:nvSpPr>
        <p:spPr>
          <a:xfrm>
            <a:off x="-1" y="1516745"/>
            <a:ext cx="10999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 estimation for gold leaf #547: 86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63% Au, 9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3% Ag, 4.04% Cu</a:t>
            </a:r>
          </a:p>
          <a:p>
            <a:pPr marL="285750" indent="-285750">
              <a:buSzPct val="800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 leaf thickness determined at 0.7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via MCS - 8% difference with the one calculated via the Au 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ratios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AB9E8A2-946C-49E6-B89E-847E8C0A953F}"/>
              </a:ext>
            </a:extLst>
          </p:cNvPr>
          <p:cNvSpPr txBox="1"/>
          <p:nvPr/>
        </p:nvSpPr>
        <p:spPr>
          <a:xfrm>
            <a:off x="8010738" y="2724949"/>
            <a:ext cx="3148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stratigraphy for #547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F9B484D7-A966-4EF8-8936-4787710441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12" y="3962954"/>
            <a:ext cx="1235042" cy="1235042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5EA928A0-3A50-4E17-950E-4E8B4E562C5D}"/>
              </a:ext>
            </a:extLst>
          </p:cNvPr>
          <p:cNvSpPr txBox="1"/>
          <p:nvPr/>
        </p:nvSpPr>
        <p:spPr>
          <a:xfrm>
            <a:off x="5155048" y="3618451"/>
            <a:ext cx="114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 #547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663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2362</TotalTime>
  <Words>1134</Words>
  <Application>Microsoft Office PowerPoint</Application>
  <PresentationFormat>Widescreen</PresentationFormat>
  <Paragraphs>202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 Eleftheriou</dc:creator>
  <cp:lastModifiedBy>lago</cp:lastModifiedBy>
  <cp:revision>60</cp:revision>
  <dcterms:created xsi:type="dcterms:W3CDTF">2022-01-29T17:05:54Z</dcterms:created>
  <dcterms:modified xsi:type="dcterms:W3CDTF">2022-02-03T12:15:14Z</dcterms:modified>
</cp:coreProperties>
</file>