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72" r:id="rId11"/>
    <p:sldId id="267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299C53-E18B-47FF-A722-E57413644D70}" type="datetimeFigureOut">
              <a:rPr lang="el-GR" smtClean="0"/>
              <a:t>3/2/2022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45F58F-2456-456A-9C31-CE94ACE3563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1887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AAD84-AA56-41CE-AD4A-180B7C39EE25}" type="datetime1">
              <a:rPr lang="en-US" smtClean="0"/>
              <a:t>03-Feb-22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16E0-5015-493B-8C25-1843C2176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469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A7991-AD9F-4891-9D3A-091633EB1D2B}" type="datetime1">
              <a:rPr lang="en-US" smtClean="0"/>
              <a:t>03-Feb-22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16E0-5015-493B-8C25-1843C2176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863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DB78-8CFF-4419-BAC1-9060D5A9E9A0}" type="datetime1">
              <a:rPr lang="en-US" smtClean="0"/>
              <a:t>03-Feb-22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16E0-5015-493B-8C25-1843C2176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963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4F7-6B9B-4C68-88E7-6527EC8AC9FE}" type="datetime1">
              <a:rPr lang="en-US" smtClean="0"/>
              <a:t>03-Feb-22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16E0-5015-493B-8C25-1843C2176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330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E8E25-F058-4F34-9D67-57163BF3341C}" type="datetime1">
              <a:rPr lang="en-US" smtClean="0"/>
              <a:t>03-Feb-22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16E0-5015-493B-8C25-1843C2176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446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AB06-811C-455F-90C2-65C598A6CBDC}" type="datetime1">
              <a:rPr lang="en-US" smtClean="0"/>
              <a:t>03-Feb-22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16E0-5015-493B-8C25-1843C2176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127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F470-233A-48D8-B030-EE211EC73DC2}" type="datetime1">
              <a:rPr lang="en-US" smtClean="0"/>
              <a:t>03-Feb-22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16E0-5015-493B-8C25-1843C2176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91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BD574-0F30-4052-A0CB-0B94810713F5}" type="datetime1">
              <a:rPr lang="en-US" smtClean="0"/>
              <a:t>03-Feb-22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16E0-5015-493B-8C25-1843C2176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05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9953B-3CFC-47E1-85FE-9E67E4948982}" type="datetime1">
              <a:rPr lang="en-US" smtClean="0"/>
              <a:t>03-Feb-22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16E0-5015-493B-8C25-1843C2176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31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9082B-2405-406D-B194-7ADC151C4E70}" type="datetime1">
              <a:rPr lang="en-US" smtClean="0"/>
              <a:t>03-Feb-22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16E0-5015-493B-8C25-1843C2176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388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A79A8-5633-46C4-8B51-A7F01364D4A4}" type="datetime1">
              <a:rPr lang="en-US" smtClean="0"/>
              <a:t>03-Feb-22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16E0-5015-493B-8C25-1843C2176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217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100AA-A50C-4EB9-A903-5B7AA6CF3F53}" type="datetime1">
              <a:rPr lang="en-US" smtClean="0"/>
              <a:t>03-Feb-22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4516E0-5015-493B-8C25-1843C2176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747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48545" y="2515985"/>
            <a:ext cx="8414326" cy="1745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Differential cross section measurements of the </a:t>
            </a:r>
            <a:r>
              <a:rPr lang="en-US" sz="3600" b="1" baseline="30000" dirty="0">
                <a:latin typeface="+mj-lt"/>
              </a:rPr>
              <a:t>7</a:t>
            </a:r>
            <a:r>
              <a:rPr lang="en-US" sz="3600" b="1" dirty="0">
                <a:latin typeface="+mj-lt"/>
              </a:rPr>
              <a:t>Li (</a:t>
            </a:r>
            <a:r>
              <a:rPr lang="en-US" sz="3600" b="1" dirty="0" err="1">
                <a:latin typeface="+mj-lt"/>
              </a:rPr>
              <a:t>p,p</a:t>
            </a:r>
            <a:r>
              <a:rPr lang="en-US" sz="3600" b="1" dirty="0">
                <a:latin typeface="+mj-lt"/>
              </a:rPr>
              <a:t>’</a:t>
            </a:r>
            <a:r>
              <a:rPr lang="el-GR" sz="3600" b="1" dirty="0">
                <a:latin typeface="+mj-lt"/>
              </a:rPr>
              <a:t>γ</a:t>
            </a:r>
            <a:r>
              <a:rPr lang="el-GR" sz="3600" b="1" baseline="-25000" dirty="0">
                <a:latin typeface="+mj-lt"/>
              </a:rPr>
              <a:t>1-0</a:t>
            </a:r>
            <a:r>
              <a:rPr lang="el-GR" sz="3600" b="1" dirty="0">
                <a:latin typeface="+mj-lt"/>
              </a:rPr>
              <a:t>) </a:t>
            </a:r>
            <a:r>
              <a:rPr lang="en-US" sz="3600" b="1" baseline="30000" dirty="0">
                <a:latin typeface="+mj-lt"/>
              </a:rPr>
              <a:t>7</a:t>
            </a:r>
            <a:r>
              <a:rPr lang="en-US" sz="3600" b="1" dirty="0">
                <a:latin typeface="+mj-lt"/>
              </a:rPr>
              <a:t>Li</a:t>
            </a:r>
            <a:r>
              <a:rPr lang="el-GR" sz="3600" b="1" dirty="0">
                <a:latin typeface="+mj-lt"/>
              </a:rPr>
              <a:t> </a:t>
            </a:r>
            <a:r>
              <a:rPr lang="en-US" sz="3600" b="1" dirty="0">
                <a:latin typeface="+mj-lt"/>
              </a:rPr>
              <a:t>reaction suitable for PIGE applications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95298" y="4573000"/>
            <a:ext cx="2520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Ziagkova Anastasia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726268C-9DFD-421A-860A-6A848533DB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750" y="289132"/>
            <a:ext cx="1205304" cy="12053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5F87D45-154F-486B-9DC5-80A50F44C472}"/>
              </a:ext>
            </a:extLst>
          </p:cNvPr>
          <p:cNvSpPr txBox="1"/>
          <p:nvPr/>
        </p:nvSpPr>
        <p:spPr>
          <a:xfrm>
            <a:off x="1674654" y="351930"/>
            <a:ext cx="48369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cs typeface="Times New Roman" panose="02020603050405020304" pitchFamily="18" charset="0"/>
              </a:rPr>
              <a:t>National Technical University of Athens</a:t>
            </a:r>
          </a:p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School of Applied Sciences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Department of Physics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911671" y="351931"/>
            <a:ext cx="36916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N.C.S.R. “</a:t>
            </a:r>
            <a:r>
              <a:rPr lang="en-US" sz="2000" b="1" dirty="0" err="1"/>
              <a:t>Demokritos</a:t>
            </a:r>
            <a:r>
              <a:rPr lang="en-US" sz="2000" b="1" dirty="0"/>
              <a:t>”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Nuclear and Particle Physics Institute</a:t>
            </a: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Tandem Accelerator Laboratory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43B49A-BFBA-414D-BA1C-2EC0116077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3345" y="351932"/>
            <a:ext cx="1177796" cy="10797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4D6349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934558" y="5346007"/>
            <a:ext cx="1004230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Collaborators:</a:t>
            </a:r>
          </a:p>
          <a:p>
            <a:pPr algn="ctr"/>
            <a:r>
              <a:rPr lang="en-US" sz="2000" dirty="0"/>
              <a:t>M. Axiotis</a:t>
            </a:r>
            <a:r>
              <a:rPr lang="en-US" sz="2000" baseline="30000" dirty="0"/>
              <a:t>2</a:t>
            </a:r>
            <a:r>
              <a:rPr lang="en-US" sz="2000" dirty="0"/>
              <a:t>, S. Harissopoulos</a:t>
            </a:r>
            <a:r>
              <a:rPr lang="en-US" sz="2000" baseline="30000" dirty="0"/>
              <a:t>2</a:t>
            </a:r>
            <a:r>
              <a:rPr lang="en-US" sz="2000" dirty="0"/>
              <a:t>, M. Kokkoris</a:t>
            </a:r>
            <a:r>
              <a:rPr lang="en-US" sz="2000" baseline="30000" dirty="0"/>
              <a:t>1</a:t>
            </a:r>
            <a:r>
              <a:rPr lang="en-US" sz="2000" dirty="0"/>
              <a:t>, A. Lagoyannis</a:t>
            </a:r>
            <a:r>
              <a:rPr lang="en-US" sz="2000" baseline="30000" dirty="0"/>
              <a:t>2</a:t>
            </a:r>
            <a:r>
              <a:rPr lang="en-US" sz="2000" dirty="0"/>
              <a:t>, F. Maragkos</a:t>
            </a:r>
            <a:r>
              <a:rPr lang="en-US" sz="2000" baseline="30000" dirty="0"/>
              <a:t>1</a:t>
            </a:r>
            <a:r>
              <a:rPr lang="en-US" sz="2000" dirty="0"/>
              <a:t>, E. Ntemou</a:t>
            </a:r>
            <a:r>
              <a:rPr lang="en-US" sz="2000" baseline="30000" dirty="0"/>
              <a:t>1,2</a:t>
            </a:r>
            <a:endParaRPr lang="en-US" sz="2000" dirty="0"/>
          </a:p>
          <a:p>
            <a:pPr algn="ctr"/>
            <a:r>
              <a:rPr lang="en-US" sz="1400" i="1" baseline="30000" dirty="0"/>
              <a:t>1</a:t>
            </a:r>
            <a:r>
              <a:rPr lang="en-US" sz="1400" i="1" dirty="0"/>
              <a:t>Department of Physics, National Technical University of Athens, </a:t>
            </a:r>
            <a:r>
              <a:rPr lang="en-US" sz="1400" i="1" dirty="0" err="1"/>
              <a:t>Zografou</a:t>
            </a:r>
            <a:r>
              <a:rPr lang="en-US" sz="1400" i="1" dirty="0"/>
              <a:t> campus, 15780 Athens, Greece</a:t>
            </a:r>
            <a:endParaRPr lang="en-US" sz="1400" dirty="0"/>
          </a:p>
          <a:p>
            <a:pPr algn="ctr"/>
            <a:r>
              <a:rPr lang="en-US" sz="1400" i="1" baseline="30000" dirty="0"/>
              <a:t>2</a:t>
            </a:r>
            <a:r>
              <a:rPr lang="en-US" sz="1400" i="1" dirty="0"/>
              <a:t>Tandem Accelerator Laboratory, Institute of Nuclear and Particle Physics, N.C.S.R. “</a:t>
            </a:r>
            <a:r>
              <a:rPr lang="en-US" sz="1400" i="1" dirty="0" err="1"/>
              <a:t>Demokritos</a:t>
            </a:r>
            <a:r>
              <a:rPr lang="en-US" sz="1400" i="1" dirty="0"/>
              <a:t>”, </a:t>
            </a:r>
            <a:r>
              <a:rPr lang="en-US" sz="1400" i="1" dirty="0" err="1"/>
              <a:t>Aghia</a:t>
            </a:r>
            <a:r>
              <a:rPr lang="en-US" sz="1400" i="1" dirty="0"/>
              <a:t> </a:t>
            </a:r>
            <a:r>
              <a:rPr lang="en-US" sz="1400" i="1" dirty="0" err="1"/>
              <a:t>Paraskevi</a:t>
            </a:r>
            <a:r>
              <a:rPr lang="en-US" sz="1400" i="1" dirty="0"/>
              <a:t>, 15310 Athens, Greece</a:t>
            </a:r>
            <a:endParaRPr lang="en-US" sz="1400" dirty="0"/>
          </a:p>
          <a:p>
            <a:pPr algn="ctr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594737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8515" y="297934"/>
            <a:ext cx="46805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Benchmarking experiment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515" y="1069036"/>
            <a:ext cx="5401885" cy="39804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1458" y="1069036"/>
            <a:ext cx="5528222" cy="398048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82320" y="5049519"/>
            <a:ext cx="8839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2000" lvl="0" indent="-432000" defTabSz="4176431">
              <a:buClr>
                <a:srgbClr val="4D6349"/>
              </a:buClr>
              <a:buFont typeface="Arial" panose="020B0604020202020204" pitchFamily="34" charset="0"/>
              <a:buChar char="•"/>
              <a:defRPr/>
            </a:pPr>
            <a:r>
              <a:rPr lang="en-GB" sz="2000" kern="0" dirty="0"/>
              <a:t>Experimental Yields </a:t>
            </a:r>
            <a:r>
              <a:rPr lang="en-GB" sz="2000" kern="0" dirty="0">
                <a:solidFill>
                  <a:prstClr val="black"/>
                </a:solidFill>
              </a:rPr>
              <a:t>are in a good agreement with the calculated results obtained using measured differential cross sections at 90</a:t>
            </a:r>
            <a:r>
              <a:rPr lang="en-GB" sz="2000" kern="0" baseline="30000" dirty="0">
                <a:solidFill>
                  <a:prstClr val="black"/>
                </a:solidFill>
              </a:rPr>
              <a:t>o</a:t>
            </a:r>
            <a:r>
              <a:rPr lang="en-GB" sz="2000" kern="0" dirty="0">
                <a:solidFill>
                  <a:prstClr val="black"/>
                </a:solidFill>
              </a:rPr>
              <a:t>.</a:t>
            </a:r>
          </a:p>
          <a:p>
            <a:pPr marL="432000" lvl="0" indent="-432000" defTabSz="4176431">
              <a:buClr>
                <a:srgbClr val="4D6349"/>
              </a:buClr>
              <a:buFont typeface="Arial" panose="020B0604020202020204" pitchFamily="34" charset="0"/>
              <a:buChar char="•"/>
              <a:defRPr/>
            </a:pPr>
            <a:r>
              <a:rPr lang="en-GB" sz="2000" kern="0" dirty="0">
                <a:solidFill>
                  <a:prstClr val="black"/>
                </a:solidFill>
              </a:rPr>
              <a:t>Results from the present work and from </a:t>
            </a:r>
            <a:r>
              <a:rPr lang="en-GB" sz="2000" kern="0" dirty="0" err="1">
                <a:solidFill>
                  <a:prstClr val="black"/>
                </a:solidFill>
              </a:rPr>
              <a:t>A.Savidou’s</a:t>
            </a:r>
            <a:r>
              <a:rPr lang="en-GB" sz="2000" kern="0" dirty="0">
                <a:solidFill>
                  <a:prstClr val="black"/>
                </a:solidFill>
              </a:rPr>
              <a:t> exhibit discrepancies less than 7%.</a:t>
            </a:r>
            <a:endParaRPr lang="en-US" sz="2000" kern="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16E0-5015-493B-8C25-1843C21763A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714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0291" y="342208"/>
            <a:ext cx="57357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Summary and Conclusions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35250" y="1465372"/>
            <a:ext cx="996642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Differential cross section measurements of the </a:t>
            </a:r>
            <a:r>
              <a:rPr lang="en-US" sz="2400" b="1" baseline="30000" dirty="0"/>
              <a:t>7</a:t>
            </a:r>
            <a:r>
              <a:rPr lang="en-US" sz="2400" b="1" dirty="0"/>
              <a:t>Li (</a:t>
            </a:r>
            <a:r>
              <a:rPr lang="en-US" sz="2400" b="1" dirty="0" err="1"/>
              <a:t>p,p</a:t>
            </a:r>
            <a:r>
              <a:rPr lang="en-US" sz="2400" b="1" dirty="0"/>
              <a:t>’</a:t>
            </a:r>
            <a:r>
              <a:rPr lang="el-GR" sz="2400" b="1" dirty="0"/>
              <a:t>γ</a:t>
            </a:r>
            <a:r>
              <a:rPr lang="el-GR" sz="2400" b="1" baseline="-25000" dirty="0"/>
              <a:t>1-0</a:t>
            </a:r>
            <a:r>
              <a:rPr lang="el-GR" sz="2400" b="1" dirty="0"/>
              <a:t>) </a:t>
            </a:r>
            <a:r>
              <a:rPr lang="en-US" sz="2400" b="1" baseline="30000" dirty="0"/>
              <a:t>7</a:t>
            </a:r>
            <a:r>
              <a:rPr lang="en-US" sz="2400" b="1" dirty="0"/>
              <a:t>Li </a:t>
            </a:r>
            <a:r>
              <a:rPr lang="en-US" sz="2400" dirty="0"/>
              <a:t>reaction at the angles of </a:t>
            </a:r>
            <a:r>
              <a:rPr lang="en-GB" sz="2400" dirty="0"/>
              <a:t>0</a:t>
            </a:r>
            <a:r>
              <a:rPr lang="en-GB" sz="2400" baseline="30000" dirty="0"/>
              <a:t>o</a:t>
            </a:r>
            <a:r>
              <a:rPr lang="en-GB" sz="2400" dirty="0"/>
              <a:t>, 55</a:t>
            </a:r>
            <a:r>
              <a:rPr lang="en-GB" sz="2400" baseline="30000" dirty="0"/>
              <a:t>o</a:t>
            </a:r>
            <a:r>
              <a:rPr lang="en-GB" sz="2400" dirty="0"/>
              <a:t>, 90</a:t>
            </a:r>
            <a:r>
              <a:rPr lang="en-GB" sz="2400" baseline="30000" dirty="0"/>
              <a:t>o</a:t>
            </a:r>
            <a:r>
              <a:rPr lang="en-GB" sz="2400" dirty="0"/>
              <a:t>, 165</a:t>
            </a:r>
            <a:r>
              <a:rPr lang="en-GB" sz="2400" baseline="30000" dirty="0"/>
              <a:t>o</a:t>
            </a:r>
            <a:r>
              <a:rPr lang="en-US" sz="2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obtained results follow the general trend of previous measurements – a quite good agreement with two of the previously obtained datasets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Validation of the obtained results via benchmarking experiment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16E0-5015-493B-8C25-1843C21763A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596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1420" y="385011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67063" y="128737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88369" y="2923673"/>
            <a:ext cx="5842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Thank you for your attention!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16E0-5015-493B-8C25-1843C21763A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746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2582" y="323273"/>
            <a:ext cx="20792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Motivation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88290" y="1403927"/>
            <a:ext cx="9717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Lithium</a:t>
            </a:r>
            <a:endParaRPr lang="en-US" sz="20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223370" y="1596533"/>
            <a:ext cx="616871" cy="744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224800" y="1596533"/>
            <a:ext cx="616871" cy="744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959481" y="1046645"/>
            <a:ext cx="40454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PIGE technique: suitable for quantification via the </a:t>
            </a:r>
            <a:r>
              <a:rPr lang="en-GB" sz="2000" b="1" baseline="30000" dirty="0"/>
              <a:t>7</a:t>
            </a:r>
            <a:r>
              <a:rPr lang="en-GB" sz="2000" b="1" dirty="0"/>
              <a:t>Li (</a:t>
            </a:r>
            <a:r>
              <a:rPr lang="en-GB" sz="2000" b="1" dirty="0" err="1"/>
              <a:t>p,p</a:t>
            </a:r>
            <a:r>
              <a:rPr lang="en-GB" sz="2000" b="1" dirty="0"/>
              <a:t>’</a:t>
            </a:r>
            <a:r>
              <a:rPr lang="el-GR" sz="2000" b="1" dirty="0"/>
              <a:t>γ</a:t>
            </a:r>
            <a:r>
              <a:rPr lang="el-GR" sz="2000" b="1" baseline="-25000" dirty="0"/>
              <a:t>1-0</a:t>
            </a:r>
            <a:r>
              <a:rPr lang="el-GR" sz="2000" b="1" dirty="0"/>
              <a:t>) </a:t>
            </a:r>
            <a:r>
              <a:rPr lang="en-GB" sz="2000" b="1" baseline="30000" dirty="0"/>
              <a:t>7</a:t>
            </a:r>
            <a:r>
              <a:rPr lang="en-GB" sz="2000" b="1" dirty="0"/>
              <a:t>Li </a:t>
            </a:r>
            <a:r>
              <a:rPr lang="en-GB" sz="2000" dirty="0"/>
              <a:t>reaction – E</a:t>
            </a:r>
            <a:r>
              <a:rPr lang="el-GR" sz="2000" baseline="-25000" dirty="0"/>
              <a:t>γ</a:t>
            </a:r>
            <a:r>
              <a:rPr lang="el-GR" sz="2000" dirty="0"/>
              <a:t> = 477.6</a:t>
            </a:r>
            <a:r>
              <a:rPr lang="en-GB" sz="2000" dirty="0"/>
              <a:t> </a:t>
            </a:r>
            <a:r>
              <a:rPr lang="en-GB" sz="2000" dirty="0" err="1"/>
              <a:t>keV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103580" y="834541"/>
            <a:ext cx="4242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one of the lightest elements in nature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aseline="30000" dirty="0"/>
              <a:t>7</a:t>
            </a:r>
            <a:r>
              <a:rPr lang="en-GB" sz="2000" dirty="0"/>
              <a:t>Li most abundant (92.5%) isotope of natural Lithium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widely used in many applications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772160" y="2520635"/>
            <a:ext cx="74848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Prerequisite: the accurate calculation of the differential cross section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06940" y="3965612"/>
            <a:ext cx="374904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discrepancies between older experimental datasets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considerable lack of results corresponding to different angles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5739" y="2865866"/>
            <a:ext cx="5503026" cy="393275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16E0-5015-493B-8C25-1843C21763A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202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0A76FF2-A226-4BE6-9CBC-396254FF2E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08" y="1096103"/>
            <a:ext cx="3416564" cy="25063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7680" y="335280"/>
            <a:ext cx="35804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Experimental setup </a:t>
            </a:r>
          </a:p>
        </p:txBody>
      </p:sp>
      <p:sp>
        <p:nvSpPr>
          <p:cNvPr id="4" name="Rectangle 3"/>
          <p:cNvSpPr/>
          <p:nvPr/>
        </p:nvSpPr>
        <p:spPr>
          <a:xfrm>
            <a:off x="429308" y="3905799"/>
            <a:ext cx="32562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/>
              <a:t>Proton beam delivered by the 5.5 MV Tandem Van de </a:t>
            </a:r>
            <a:r>
              <a:rPr lang="en-GB" sz="2000" dirty="0" err="1"/>
              <a:t>Graaf</a:t>
            </a:r>
            <a:r>
              <a:rPr lang="en-GB" sz="2000" dirty="0"/>
              <a:t> Accelerator of NCSR “</a:t>
            </a:r>
            <a:r>
              <a:rPr lang="en-GB" sz="2000" dirty="0" err="1"/>
              <a:t>Demokritos</a:t>
            </a:r>
            <a:r>
              <a:rPr lang="en-GB" sz="2000" dirty="0"/>
              <a:t>”</a:t>
            </a:r>
            <a:endParaRPr lang="en-US" sz="2000" dirty="0"/>
          </a:p>
        </p:txBody>
      </p:sp>
      <p:grpSp>
        <p:nvGrpSpPr>
          <p:cNvPr id="5" name="Group 4"/>
          <p:cNvGrpSpPr/>
          <p:nvPr/>
        </p:nvGrpSpPr>
        <p:grpSpPr>
          <a:xfrm>
            <a:off x="3995611" y="1096103"/>
            <a:ext cx="3738880" cy="4728905"/>
            <a:chOff x="1372699" y="11480190"/>
            <a:chExt cx="5557142" cy="7409523"/>
          </a:xfrm>
        </p:grpSpPr>
        <p:grpSp>
          <p:nvGrpSpPr>
            <p:cNvPr id="6" name="Group 5"/>
            <p:cNvGrpSpPr/>
            <p:nvPr/>
          </p:nvGrpSpPr>
          <p:grpSpPr>
            <a:xfrm>
              <a:off x="1372699" y="11480190"/>
              <a:ext cx="5557142" cy="7409523"/>
              <a:chOff x="1372699" y="11480190"/>
              <a:chExt cx="5557142" cy="7409523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72699" y="11480190"/>
                <a:ext cx="5557142" cy="7409523"/>
              </a:xfrm>
              <a:prstGeom prst="rect">
                <a:avLst/>
              </a:prstGeom>
            </p:spPr>
          </p:pic>
          <p:cxnSp>
            <p:nvCxnSpPr>
              <p:cNvPr id="9" name="Straight Connector 8"/>
              <p:cNvCxnSpPr/>
              <p:nvPr/>
            </p:nvCxnSpPr>
            <p:spPr>
              <a:xfrm flipV="1">
                <a:off x="2178547" y="15338931"/>
                <a:ext cx="1773061" cy="1240795"/>
              </a:xfrm>
              <a:prstGeom prst="line">
                <a:avLst/>
              </a:prstGeom>
              <a:ln w="69850">
                <a:solidFill>
                  <a:schemeClr val="accent2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3618707" y="13312997"/>
                <a:ext cx="508125" cy="1678134"/>
              </a:xfrm>
              <a:prstGeom prst="line">
                <a:avLst/>
              </a:prstGeom>
              <a:ln w="69850">
                <a:solidFill>
                  <a:schemeClr val="accent2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H="1" flipV="1">
                <a:off x="4170545" y="15477797"/>
                <a:ext cx="26243" cy="1750019"/>
              </a:xfrm>
              <a:prstGeom prst="line">
                <a:avLst/>
              </a:prstGeom>
              <a:ln w="69850">
                <a:solidFill>
                  <a:schemeClr val="accent2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flipH="1">
                <a:off x="4415725" y="15164760"/>
                <a:ext cx="1803753" cy="20192"/>
              </a:xfrm>
              <a:prstGeom prst="line">
                <a:avLst/>
              </a:prstGeom>
              <a:ln w="69850">
                <a:solidFill>
                  <a:schemeClr val="accent2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5546419" y="14464274"/>
                <a:ext cx="1038863" cy="7624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b="1" dirty="0">
                    <a:solidFill>
                      <a:srgbClr val="FFFF00"/>
                    </a:solidFill>
                  </a:rPr>
                  <a:t>90</a:t>
                </a:r>
                <a:r>
                  <a:rPr lang="en-GB" sz="2800" b="1" baseline="30000" dirty="0">
                    <a:solidFill>
                      <a:srgbClr val="FFFF00"/>
                    </a:solidFill>
                  </a:rPr>
                  <a:t>0</a:t>
                </a:r>
                <a:endParaRPr lang="en-US" sz="28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780485" y="13988626"/>
                <a:ext cx="1635240" cy="8198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b="1" dirty="0">
                    <a:solidFill>
                      <a:srgbClr val="FFFF00"/>
                    </a:solidFill>
                  </a:rPr>
                  <a:t>165</a:t>
                </a:r>
                <a:r>
                  <a:rPr lang="en-GB" sz="2800" b="1" baseline="30000" dirty="0">
                    <a:solidFill>
                      <a:srgbClr val="FFFF00"/>
                    </a:solidFill>
                  </a:rPr>
                  <a:t>0</a:t>
                </a:r>
                <a:endParaRPr lang="en-US" sz="28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2135879" y="15567943"/>
                <a:ext cx="1482828" cy="8198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b="1" dirty="0">
                    <a:solidFill>
                      <a:srgbClr val="FFFF00"/>
                    </a:solidFill>
                  </a:rPr>
                  <a:t>55</a:t>
                </a:r>
                <a:r>
                  <a:rPr lang="en-GB" sz="2800" b="1" baseline="30000" dirty="0">
                    <a:solidFill>
                      <a:srgbClr val="FFFF00"/>
                    </a:solidFill>
                  </a:rPr>
                  <a:t>0</a:t>
                </a:r>
                <a:endParaRPr lang="en-US" sz="28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445392" y="16714904"/>
                <a:ext cx="79064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b="1" dirty="0">
                    <a:solidFill>
                      <a:srgbClr val="FFFF00"/>
                    </a:solidFill>
                  </a:rPr>
                  <a:t>0</a:t>
                </a:r>
                <a:r>
                  <a:rPr lang="en-GB" sz="2800" b="1" baseline="30000" dirty="0">
                    <a:solidFill>
                      <a:srgbClr val="FFFF00"/>
                    </a:solidFill>
                  </a:rPr>
                  <a:t>0</a:t>
                </a:r>
                <a:endParaRPr lang="en-US" sz="2800" b="1" dirty="0">
                  <a:solidFill>
                    <a:srgbClr val="FFFF00"/>
                  </a:solidFill>
                </a:endParaRPr>
              </a:p>
            </p:txBody>
          </p:sp>
          <p:cxnSp>
            <p:nvCxnSpPr>
              <p:cNvPr id="17" name="Straight Arrow Connector 16"/>
              <p:cNvCxnSpPr/>
              <p:nvPr/>
            </p:nvCxnSpPr>
            <p:spPr>
              <a:xfrm flipH="1">
                <a:off x="4274784" y="13843422"/>
                <a:ext cx="1042817" cy="1144072"/>
              </a:xfrm>
              <a:prstGeom prst="straightConnector1">
                <a:avLst/>
              </a:prstGeom>
              <a:ln w="53975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4126832" y="12019118"/>
                <a:ext cx="43713" cy="2331852"/>
              </a:xfrm>
              <a:prstGeom prst="straightConnector1">
                <a:avLst/>
              </a:prstGeom>
              <a:ln w="47625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4218644" y="12082637"/>
                <a:ext cx="184499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b="1" dirty="0">
                    <a:solidFill>
                      <a:srgbClr val="FFFF00"/>
                    </a:solidFill>
                  </a:rPr>
                  <a:t>Proton beam</a:t>
                </a:r>
                <a:endParaRPr lang="en-US" sz="2400" b="1" dirty="0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5236034" y="13301441"/>
              <a:ext cx="110915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>
                  <a:solidFill>
                    <a:srgbClr val="FFFF00"/>
                  </a:solidFill>
                </a:rPr>
                <a:t>Target: </a:t>
              </a:r>
            </a:p>
            <a:p>
              <a:r>
                <a:rPr lang="en-GB" sz="2400" dirty="0">
                  <a:solidFill>
                    <a:srgbClr val="FFFF00"/>
                  </a:solidFill>
                </a:rPr>
                <a:t>    </a:t>
              </a:r>
              <a:r>
                <a:rPr lang="en-GB" sz="2400" dirty="0" err="1">
                  <a:solidFill>
                    <a:srgbClr val="FFFF00"/>
                  </a:solidFill>
                </a:rPr>
                <a:t>LiF</a:t>
              </a:r>
              <a:endParaRPr lang="en-US" sz="2400" dirty="0">
                <a:solidFill>
                  <a:srgbClr val="FFFF00"/>
                </a:solidFill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147655" y="5369702"/>
            <a:ext cx="38732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4D6349"/>
              </a:buClr>
            </a:pPr>
            <a:r>
              <a:rPr lang="en-US" b="1" dirty="0"/>
              <a:t>Proton energy range: </a:t>
            </a:r>
            <a:r>
              <a:rPr lang="en-US" dirty="0"/>
              <a:t>1010 – 4000 </a:t>
            </a:r>
            <a:r>
              <a:rPr lang="en-US" dirty="0" err="1"/>
              <a:t>keV</a:t>
            </a:r>
            <a:r>
              <a:rPr lang="en-US" dirty="0"/>
              <a:t> in steps of 10-20 </a:t>
            </a:r>
            <a:r>
              <a:rPr lang="en-US" dirty="0" err="1"/>
              <a:t>keV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8076361" y="2096533"/>
            <a:ext cx="38137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 4 High Purity Germanium detectors </a:t>
            </a:r>
            <a:r>
              <a:rPr lang="en-GB" sz="2000" dirty="0"/>
              <a:t>mounted on a table at the angles of 0</a:t>
            </a:r>
            <a:r>
              <a:rPr lang="en-GB" sz="2000" baseline="30000" dirty="0"/>
              <a:t>o</a:t>
            </a:r>
            <a:r>
              <a:rPr lang="en-GB" sz="2000" dirty="0"/>
              <a:t>, 55</a:t>
            </a:r>
            <a:r>
              <a:rPr lang="en-GB" sz="2000" baseline="30000" dirty="0"/>
              <a:t>o</a:t>
            </a:r>
            <a:r>
              <a:rPr lang="en-GB" sz="2000" dirty="0"/>
              <a:t>, 90</a:t>
            </a:r>
            <a:r>
              <a:rPr lang="en-GB" sz="2000" baseline="30000" dirty="0"/>
              <a:t>o</a:t>
            </a:r>
            <a:r>
              <a:rPr lang="en-GB" sz="2000" dirty="0"/>
              <a:t>, 165</a:t>
            </a:r>
            <a:r>
              <a:rPr lang="en-GB" sz="2000" baseline="30000" dirty="0"/>
              <a:t>o</a:t>
            </a:r>
            <a:endParaRPr lang="en-GB" sz="2000" dirty="0"/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09C3E2E0-A05D-48F2-A97D-CF73586260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56531"/>
              </p:ext>
            </p:extLst>
          </p:nvPr>
        </p:nvGraphicFramePr>
        <p:xfrm>
          <a:off x="7901754" y="3600259"/>
          <a:ext cx="4086688" cy="2562153"/>
        </p:xfrm>
        <a:graphic>
          <a:graphicData uri="http://schemas.openxmlformats.org/drawingml/2006/table">
            <a:tbl>
              <a:tblPr firstRow="1" firstCol="1" bandRow="1"/>
              <a:tblGrid>
                <a:gridCol w="1052974">
                  <a:extLst>
                    <a:ext uri="{9D8B030D-6E8A-4147-A177-3AD203B41FA5}">
                      <a16:colId xmlns:a16="http://schemas.microsoft.com/office/drawing/2014/main" val="182027890"/>
                    </a:ext>
                  </a:extLst>
                </a:gridCol>
                <a:gridCol w="1250285">
                  <a:extLst>
                    <a:ext uri="{9D8B030D-6E8A-4147-A177-3AD203B41FA5}">
                      <a16:colId xmlns:a16="http://schemas.microsoft.com/office/drawing/2014/main" val="958410652"/>
                    </a:ext>
                  </a:extLst>
                </a:gridCol>
                <a:gridCol w="1783429">
                  <a:extLst>
                    <a:ext uri="{9D8B030D-6E8A-4147-A177-3AD203B41FA5}">
                      <a16:colId xmlns:a16="http://schemas.microsoft.com/office/drawing/2014/main" val="3385472054"/>
                    </a:ext>
                  </a:extLst>
                </a:gridCol>
              </a:tblGrid>
              <a:tr h="10980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18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Angle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18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Angular</a:t>
                      </a:r>
                      <a:r>
                        <a:rPr lang="en-US" sz="1800" b="1" baseline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uncertainty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l-GR" sz="18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Relative efficiency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6723976"/>
                  </a:ext>
                </a:extLst>
              </a:tr>
              <a:tr h="3660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800" b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l-GR" sz="1800" b="1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</a:t>
                      </a:r>
                      <a:endParaRPr lang="en-US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11.71</a:t>
                      </a:r>
                      <a:r>
                        <a:rPr lang="el-GR" sz="1800" baseline="300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</a:t>
                      </a:r>
                      <a:r>
                        <a:rPr lang="el-GR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18%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3569995"/>
                  </a:ext>
                </a:extLst>
              </a:tr>
              <a:tr h="3660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8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r>
                        <a:rPr lang="el-GR" sz="1800" b="1" baseline="300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11.94</a:t>
                      </a:r>
                      <a:r>
                        <a:rPr lang="el-GR" sz="1800" baseline="300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</a:t>
                      </a:r>
                      <a:r>
                        <a:rPr lang="el-GR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20%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3317719"/>
                  </a:ext>
                </a:extLst>
              </a:tr>
              <a:tr h="3660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/>
                        <a:t>90</a:t>
                      </a:r>
                      <a:r>
                        <a:rPr lang="en-GB" sz="1800" b="1" baseline="30000" dirty="0"/>
                        <a:t>o</a:t>
                      </a:r>
                      <a:endParaRPr lang="en-US" sz="18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11.00</a:t>
                      </a:r>
                      <a:r>
                        <a:rPr lang="en-US" sz="1800" baseline="30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338839"/>
                  </a:ext>
                </a:extLst>
              </a:tr>
              <a:tr h="3660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8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165</a:t>
                      </a:r>
                      <a:r>
                        <a:rPr lang="el-GR" sz="1800" b="1" baseline="300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8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10.08</a:t>
                      </a:r>
                      <a:r>
                        <a:rPr lang="el-GR" sz="1800" baseline="30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</a:t>
                      </a:r>
                      <a:r>
                        <a:rPr lang="el-GR" sz="18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16%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2789910"/>
                  </a:ext>
                </a:extLst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8076361" y="1308155"/>
            <a:ext cx="39120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Evaporated </a:t>
            </a:r>
            <a:r>
              <a:rPr lang="en-US" sz="2000" dirty="0" err="1"/>
              <a:t>LiF</a:t>
            </a:r>
            <a:r>
              <a:rPr lang="en-US" sz="2000" dirty="0"/>
              <a:t> powder on a </a:t>
            </a:r>
            <a:r>
              <a:rPr lang="en-US" sz="2000" baseline="30000" dirty="0" err="1"/>
              <a:t>nat</a:t>
            </a:r>
            <a:r>
              <a:rPr lang="en-US" sz="2000" dirty="0" err="1"/>
              <a:t>Ta</a:t>
            </a:r>
            <a:r>
              <a:rPr lang="en-US" sz="2000" dirty="0"/>
              <a:t> thick layer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16E0-5015-493B-8C25-1843C21763A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841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6885" y="445168"/>
            <a:ext cx="3200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Data Analysis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7760" y="1220812"/>
            <a:ext cx="7096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Absolute measurement by using the following formula  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D053EF7-60D4-4B4C-8E65-F6E0BC93C9BE}"/>
                  </a:ext>
                </a:extLst>
              </p:cNvPr>
              <p:cNvSpPr txBox="1"/>
              <p:nvPr/>
            </p:nvSpPr>
            <p:spPr>
              <a:xfrm>
                <a:off x="3097176" y="2036945"/>
                <a:ext cx="4302245" cy="81977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2400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</m:num>
                        <m:den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𝛺</m:t>
                          </m:r>
                        </m:den>
                      </m:f>
                      <m:r>
                        <a:rPr lang="en-US" sz="2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𝑌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2400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m:rPr>
                              <m:sty m:val="p"/>
                            </m:rPr>
                            <a:rPr lang="el-GR" sz="2400" b="0" i="0" smtClean="0">
                              <a:latin typeface="Cambria Math" panose="02040503050406030204" pitchFamily="18" charset="0"/>
                            </a:rPr>
                            <m:t>π</m:t>
                          </m:r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𝑎𝑏𝑠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D053EF7-60D4-4B4C-8E65-F6E0BC93C9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7176" y="2036945"/>
                <a:ext cx="4302245" cy="81977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C0E10080-FE0A-499A-926F-CFD01710AA76}"/>
              </a:ext>
            </a:extLst>
          </p:cNvPr>
          <p:cNvSpPr txBox="1"/>
          <p:nvPr/>
        </p:nvSpPr>
        <p:spPr>
          <a:xfrm>
            <a:off x="7399421" y="2178426"/>
            <a:ext cx="1292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cs typeface="Times New Roman" panose="02020603050405020304" pitchFamily="18" charset="0"/>
              </a:rPr>
              <a:t>[barn/</a:t>
            </a:r>
            <a:r>
              <a:rPr lang="en-US" sz="2400" dirty="0" err="1">
                <a:cs typeface="Times New Roman" panose="02020603050405020304" pitchFamily="18" charset="0"/>
              </a:rPr>
              <a:t>sr</a:t>
            </a:r>
            <a:r>
              <a:rPr lang="en-US" sz="2400" dirty="0">
                <a:cs typeface="Times New Roman" panose="02020603050405020304" pitchFamily="18" charset="0"/>
              </a:rPr>
              <a:t>]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52161" y="3499357"/>
            <a:ext cx="80362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where</a:t>
            </a:r>
          </a:p>
          <a:p>
            <a:pPr marL="571500" indent="-5715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/>
              <a:t>Y(E,</a:t>
            </a:r>
            <a:r>
              <a:rPr lang="el-GR" sz="2400" b="1" dirty="0"/>
              <a:t>θ)</a:t>
            </a:r>
            <a:r>
              <a:rPr lang="en-US" sz="2400" b="1" dirty="0"/>
              <a:t>: </a:t>
            </a:r>
            <a:r>
              <a:rPr lang="en-US" sz="2400" dirty="0"/>
              <a:t>experimental yield, determined by integrating the peak of interest at each spectrum</a:t>
            </a:r>
          </a:p>
          <a:p>
            <a:pPr marL="571500" indent="-5715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b="1" dirty="0"/>
              <a:t>N</a:t>
            </a:r>
            <a:r>
              <a:rPr lang="en-US" sz="2400" b="1" baseline="-25000" dirty="0"/>
              <a:t>p</a:t>
            </a:r>
            <a:r>
              <a:rPr lang="en-US" sz="2400" b="1" dirty="0"/>
              <a:t>: </a:t>
            </a:r>
            <a:r>
              <a:rPr lang="en-US" sz="2400" dirty="0"/>
              <a:t>number of incident protons</a:t>
            </a:r>
          </a:p>
          <a:p>
            <a:pPr marL="571500" indent="-5715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b="1" dirty="0" err="1"/>
              <a:t>N</a:t>
            </a:r>
            <a:r>
              <a:rPr lang="en-US" sz="2400" b="1" baseline="-25000" dirty="0" err="1"/>
              <a:t>t</a:t>
            </a:r>
            <a:r>
              <a:rPr lang="en-US" sz="2400" b="1" dirty="0"/>
              <a:t>: </a:t>
            </a:r>
            <a:r>
              <a:rPr lang="en-US" sz="2400" dirty="0"/>
              <a:t>target thickness (atoms/cm</a:t>
            </a:r>
            <a:r>
              <a:rPr lang="en-US" sz="2400" baseline="30000" dirty="0"/>
              <a:t>2</a:t>
            </a:r>
            <a:r>
              <a:rPr lang="en-US" sz="2400" dirty="0"/>
              <a:t>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l-GR" sz="2400" b="1" dirty="0"/>
              <a:t>ε</a:t>
            </a:r>
            <a:r>
              <a:rPr lang="en-US" sz="2400" b="1" baseline="-25000" dirty="0"/>
              <a:t>abs</a:t>
            </a:r>
            <a:r>
              <a:rPr lang="en-US" sz="2400" b="1" dirty="0"/>
              <a:t>: </a:t>
            </a:r>
            <a:r>
              <a:rPr lang="en-US" sz="2400" dirty="0"/>
              <a:t>detector absolute efficiency</a:t>
            </a:r>
            <a:endParaRPr lang="en-GB" sz="24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16E0-5015-493B-8C25-1843C21763A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073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2F93AA9-73CD-42FD-BF4F-D7272D570944}"/>
                  </a:ext>
                </a:extLst>
              </p:cNvPr>
              <p:cNvSpPr txBox="1"/>
              <p:nvPr/>
            </p:nvSpPr>
            <p:spPr>
              <a:xfrm>
                <a:off x="8555175" y="371824"/>
                <a:ext cx="3476404" cy="63748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i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</m:num>
                        <m:den>
                          <m:r>
                            <a:rPr lang="en-US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𝛺</m:t>
                          </m:r>
                        </m:den>
                      </m:f>
                      <m:r>
                        <a:rPr lang="en-US" i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i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l-GR" b="1" i="1">
                              <a:latin typeface="Cambria Math" panose="02040503050406030204" pitchFamily="18" charset="0"/>
                            </a:rPr>
                            <m:t>𝛑</m:t>
                          </m:r>
                          <m:r>
                            <a:rPr lang="en-US" b="1"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𝒂𝒃𝒔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2F93AA9-73CD-42FD-BF4F-D7272D5709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5175" y="371824"/>
                <a:ext cx="3476404" cy="63748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156411" y="424531"/>
            <a:ext cx="64368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Data Analysis – Detector efficiency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5641" y="1375037"/>
            <a:ext cx="6594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By using an </a:t>
            </a:r>
            <a:r>
              <a:rPr lang="en-US" sz="2400" baseline="30000" dirty="0">
                <a:cs typeface="Times New Roman" panose="02020603050405020304" pitchFamily="18" charset="0"/>
              </a:rPr>
              <a:t>152</a:t>
            </a:r>
            <a:r>
              <a:rPr lang="en-US" sz="2400" dirty="0">
                <a:cs typeface="Times New Roman" panose="02020603050405020304" pitchFamily="18" charset="0"/>
              </a:rPr>
              <a:t>Eu  (R = (217 ± 3) </a:t>
            </a:r>
            <a:r>
              <a:rPr lang="en-US" sz="2400" dirty="0" err="1">
                <a:cs typeface="Times New Roman" panose="02020603050405020304" pitchFamily="18" charset="0"/>
              </a:rPr>
              <a:t>kBq</a:t>
            </a:r>
            <a:r>
              <a:rPr lang="en-US" sz="2400" dirty="0">
                <a:cs typeface="Times New Roman" panose="02020603050405020304" pitchFamily="18" charset="0"/>
              </a:rPr>
              <a:t> - 01/Jan/2011) 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298938" y="2202433"/>
                <a:ext cx="2005101" cy="92204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𝑎𝑏𝑠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GB" sz="2400" b="0" i="0" smtClean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den>
                          </m:f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40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8938" y="2202433"/>
                <a:ext cx="2005101" cy="92204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782053" y="3490211"/>
            <a:ext cx="55465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yield of incident gamma rays</a:t>
            </a:r>
            <a:endParaRPr lang="el-G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 duration</a:t>
            </a:r>
            <a:endParaRPr lang="el-G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 radioactivity at the time of the measurement</a:t>
            </a:r>
            <a:endParaRPr lang="el-G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Ι</a:t>
            </a:r>
            <a:r>
              <a:rPr lang="el-GR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gamma ray intensity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199" y="1740768"/>
            <a:ext cx="5303829" cy="4343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28611" y="6084168"/>
            <a:ext cx="5469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Absolute efficiency of the 18% </a:t>
            </a:r>
            <a:r>
              <a:rPr lang="en-GB" sz="2400" b="1" dirty="0" err="1"/>
              <a:t>HPGe</a:t>
            </a:r>
            <a:r>
              <a:rPr lang="en-GB" sz="2400" b="1" dirty="0"/>
              <a:t> – 0</a:t>
            </a:r>
            <a:r>
              <a:rPr lang="en-GB" sz="2400" b="1" baseline="30000" dirty="0"/>
              <a:t>o</a:t>
            </a:r>
            <a:r>
              <a:rPr lang="en-GB" sz="2400" b="1" dirty="0"/>
              <a:t> </a:t>
            </a:r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16E0-5015-493B-8C25-1843C21763A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896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2299" y="182725"/>
            <a:ext cx="9119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Data Analysis – Number of incident protons and target thickness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C95E515-AECC-4391-97B1-6921AB83D14D}"/>
                  </a:ext>
                </a:extLst>
              </p:cNvPr>
              <p:cNvSpPr txBox="1"/>
              <p:nvPr/>
            </p:nvSpPr>
            <p:spPr>
              <a:xfrm>
                <a:off x="8496424" y="515628"/>
                <a:ext cx="4224966" cy="61824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i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</m:num>
                        <m:den>
                          <m:r>
                            <a:rPr lang="en-US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𝛺</m:t>
                          </m:r>
                        </m:den>
                      </m:f>
                      <m:r>
                        <a:rPr lang="en-US" i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i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US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l-GR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l-GR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·</m:t>
                          </m:r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𝑎𝑏𝑠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C95E515-AECC-4391-97B1-6921AB83D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6424" y="515628"/>
                <a:ext cx="4224966" cy="61824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A2B51323-6E61-415C-BD23-8943E52CD904}"/>
              </a:ext>
            </a:extLst>
          </p:cNvPr>
          <p:cNvGrpSpPr/>
          <p:nvPr/>
        </p:nvGrpSpPr>
        <p:grpSpPr>
          <a:xfrm>
            <a:off x="1435051" y="1922854"/>
            <a:ext cx="8078634" cy="461665"/>
            <a:chOff x="1215268" y="5413683"/>
            <a:chExt cx="8078634" cy="46166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A53FB02-26FC-425B-87D9-BE6297462FE6}"/>
                </a:ext>
              </a:extLst>
            </p:cNvPr>
            <p:cNvSpPr txBox="1"/>
            <p:nvPr/>
          </p:nvSpPr>
          <p:spPr>
            <a:xfrm>
              <a:off x="1215268" y="5413683"/>
              <a:ext cx="80786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Ν</a:t>
              </a:r>
              <a:r>
                <a:rPr lang="en-US" sz="2400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l-GR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	</a:t>
              </a:r>
              <a:r>
                <a: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via Faraday Cup</a:t>
              </a:r>
              <a:r>
                <a:rPr lang="el-GR" sz="2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	 </a:t>
              </a:r>
              <a:endParaRPr 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5BEBFD71-F439-4A4C-8E34-3B7846A4DB8D}"/>
                </a:ext>
              </a:extLst>
            </p:cNvPr>
            <p:cNvCxnSpPr/>
            <p:nvPr/>
          </p:nvCxnSpPr>
          <p:spPr>
            <a:xfrm>
              <a:off x="1934796" y="5683506"/>
              <a:ext cx="794479" cy="0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129F114-56F0-4ADD-BE81-7AAD580C92AA}"/>
                  </a:ext>
                </a:extLst>
              </p:cNvPr>
              <p:cNvSpPr txBox="1"/>
              <p:nvPr/>
            </p:nvSpPr>
            <p:spPr>
              <a:xfrm>
                <a:off x="8324780" y="515628"/>
                <a:ext cx="4568254" cy="61824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i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</m:num>
                        <m:den>
                          <m:r>
                            <a:rPr lang="en-US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𝛺</m:t>
                          </m:r>
                        </m:den>
                      </m:f>
                      <m:r>
                        <a:rPr lang="en-US" i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i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l-GR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l-GR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·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𝑎𝑏𝑠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129F114-56F0-4ADD-BE81-7AAD580C92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4780" y="515628"/>
                <a:ext cx="4568254" cy="61824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397043" y="1357319"/>
            <a:ext cx="8638672" cy="5332240"/>
            <a:chOff x="17996210" y="12433531"/>
            <a:chExt cx="9619816" cy="581305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65224" y="12780139"/>
              <a:ext cx="9450802" cy="5281680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17996210" y="12433531"/>
              <a:ext cx="9400287" cy="5813057"/>
              <a:chOff x="18435438" y="12532063"/>
              <a:chExt cx="9753527" cy="6205433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18435438" y="12532063"/>
                <a:ext cx="6594644" cy="6205433"/>
                <a:chOff x="18101577" y="12554862"/>
                <a:chExt cx="7084354" cy="7000677"/>
              </a:xfrm>
            </p:grpSpPr>
            <p:sp>
              <p:nvSpPr>
                <p:cNvPr id="13" name="TextBox 12"/>
                <p:cNvSpPr txBox="1"/>
                <p:nvPr/>
              </p:nvSpPr>
              <p:spPr>
                <a:xfrm>
                  <a:off x="23408971" y="19034710"/>
                  <a:ext cx="1279820" cy="5208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400" b="1" dirty="0"/>
                    <a:t>channel</a:t>
                  </a:r>
                  <a:endParaRPr lang="en-US" sz="2400" b="1" dirty="0"/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23278392" y="12554862"/>
                  <a:ext cx="1907539" cy="5208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400" b="1" dirty="0"/>
                    <a:t>Energy (</a:t>
                  </a:r>
                  <a:r>
                    <a:rPr lang="en-GB" sz="2400" b="1" dirty="0" err="1"/>
                    <a:t>keV</a:t>
                  </a:r>
                  <a:r>
                    <a:rPr lang="en-GB" sz="2000" b="1" dirty="0"/>
                    <a:t>)</a:t>
                  </a: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 rot="16200000">
                  <a:off x="17745173" y="15673554"/>
                  <a:ext cx="1208756" cy="4959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400" b="1" dirty="0"/>
                    <a:t>Counts</a:t>
                  </a:r>
                  <a:endParaRPr lang="en-US" sz="2000" b="1" dirty="0"/>
                </a:p>
              </p:txBody>
            </p:sp>
          </p:grpSp>
          <p:sp>
            <p:nvSpPr>
              <p:cNvPr id="12" name="TextBox 11"/>
              <p:cNvSpPr txBox="1"/>
              <p:nvPr/>
            </p:nvSpPr>
            <p:spPr>
              <a:xfrm>
                <a:off x="24416146" y="13597700"/>
                <a:ext cx="3772819" cy="9670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Clr>
                    <a:schemeClr val="accent2">
                      <a:lumMod val="75000"/>
                    </a:schemeClr>
                  </a:buClr>
                  <a:buSzPct val="157000"/>
                  <a:buFont typeface="Arial" panose="020B0604020202020204" pitchFamily="34" charset="0"/>
                  <a:buChar char="•"/>
                </a:pPr>
                <a:r>
                  <a:rPr lang="en-GB" sz="2400" dirty="0"/>
                  <a:t>Experimental spectra</a:t>
                </a:r>
              </a:p>
              <a:p>
                <a:pPr marL="342900" indent="-342900">
                  <a:buClr>
                    <a:schemeClr val="tx2"/>
                  </a:buClr>
                  <a:buSzPct val="165000"/>
                  <a:buFont typeface="Calibri" panose="020F0502020204030204" pitchFamily="34" charset="0"/>
                  <a:buChar char="—"/>
                </a:pPr>
                <a:r>
                  <a:rPr lang="en-GB" sz="2400" dirty="0"/>
                  <a:t>Simulation (SIMNRA)</a:t>
                </a:r>
                <a:endParaRPr lang="en-US" sz="2400" dirty="0"/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503064" y="1322926"/>
            <a:ext cx="8826196" cy="5549478"/>
            <a:chOff x="18195189" y="18280706"/>
            <a:chExt cx="7693571" cy="5264936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95189" y="18425547"/>
              <a:ext cx="7693571" cy="5028361"/>
            </a:xfrm>
            <a:prstGeom prst="rect">
              <a:avLst/>
            </a:prstGeom>
          </p:spPr>
        </p:pic>
        <p:grpSp>
          <p:nvGrpSpPr>
            <p:cNvPr id="18" name="Group 17"/>
            <p:cNvGrpSpPr/>
            <p:nvPr/>
          </p:nvGrpSpPr>
          <p:grpSpPr>
            <a:xfrm>
              <a:off x="18195190" y="18280706"/>
              <a:ext cx="7340714" cy="5264936"/>
              <a:chOff x="9367901" y="17668444"/>
              <a:chExt cx="6756852" cy="6569835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12447217" y="17668444"/>
                <a:ext cx="3226022" cy="7084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b="1" dirty="0"/>
                  <a:t>Energy (</a:t>
                </a:r>
                <a:r>
                  <a:rPr lang="en-GB" sz="2400" b="1" dirty="0" err="1"/>
                  <a:t>keV</a:t>
                </a:r>
                <a:r>
                  <a:rPr lang="en-GB" sz="2400" b="1" dirty="0"/>
                  <a:t>)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 rot="16200000">
                <a:off x="8961470" y="20538148"/>
                <a:ext cx="1644103" cy="8312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b="1" dirty="0"/>
                  <a:t>Counts</a:t>
                </a:r>
                <a:endParaRPr lang="en-US" sz="2400" b="1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2447217" y="23529868"/>
                <a:ext cx="2145062" cy="708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b="1" dirty="0"/>
                  <a:t>channel</a:t>
                </a:r>
                <a:endParaRPr lang="en-US" sz="2400" b="1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0199142" y="18708087"/>
                <a:ext cx="5925611" cy="13180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Clr>
                    <a:schemeClr val="accent2">
                      <a:lumMod val="75000"/>
                    </a:schemeClr>
                  </a:buClr>
                  <a:buSzPct val="157000"/>
                  <a:buFont typeface="Arial" panose="020B0604020202020204" pitchFamily="34" charset="0"/>
                  <a:buChar char="•"/>
                </a:pPr>
                <a:r>
                  <a:rPr lang="en-GB" sz="2400" dirty="0"/>
                  <a:t>Experimental spectra</a:t>
                </a:r>
              </a:p>
              <a:p>
                <a:pPr marL="342900" indent="-342900">
                  <a:buClr>
                    <a:schemeClr val="tx2"/>
                  </a:buClr>
                  <a:buSzPct val="165000"/>
                  <a:buFont typeface="Calibri" panose="020F0502020204030204" pitchFamily="34" charset="0"/>
                  <a:buChar char="—"/>
                </a:pPr>
                <a:r>
                  <a:rPr lang="en-GB" sz="2400" dirty="0"/>
                  <a:t>Simulation (SIMNRA)</a:t>
                </a:r>
                <a:endParaRPr lang="en-US" sz="2400" dirty="0"/>
              </a:p>
            </p:txBody>
          </p:sp>
        </p:grp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05A832C5-86D6-4382-913F-51C073979DA4}"/>
              </a:ext>
            </a:extLst>
          </p:cNvPr>
          <p:cNvSpPr txBox="1"/>
          <p:nvPr/>
        </p:nvSpPr>
        <p:spPr>
          <a:xfrm>
            <a:off x="9717668" y="2051002"/>
            <a:ext cx="22479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RBS – EBS - NRA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2A8B2C0-F02F-4727-802C-831CA4672BDF}"/>
              </a:ext>
            </a:extLst>
          </p:cNvPr>
          <p:cNvSpPr txBox="1"/>
          <p:nvPr/>
        </p:nvSpPr>
        <p:spPr>
          <a:xfrm>
            <a:off x="9329260" y="2632115"/>
            <a:ext cx="283071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via the </a:t>
            </a:r>
            <a:r>
              <a:rPr lang="en-US" sz="2000" baseline="30000" dirty="0"/>
              <a:t>7</a:t>
            </a:r>
            <a:r>
              <a:rPr lang="en-US" sz="2000" dirty="0"/>
              <a:t>Li (p,a</a:t>
            </a:r>
            <a:r>
              <a:rPr lang="en-US" sz="2000" baseline="-25000" dirty="0"/>
              <a:t>0</a:t>
            </a:r>
            <a:r>
              <a:rPr lang="en-US" sz="2000" dirty="0"/>
              <a:t>) </a:t>
            </a:r>
            <a:r>
              <a:rPr lang="en-US" sz="2000" baseline="30000" dirty="0"/>
              <a:t>4</a:t>
            </a:r>
            <a:r>
              <a:rPr lang="en-US" sz="2000" dirty="0"/>
              <a:t>He </a:t>
            </a:r>
            <a:r>
              <a:rPr lang="en-GB" sz="2000" dirty="0"/>
              <a:t>reaction</a:t>
            </a:r>
            <a:endParaRPr lang="el-GR" sz="2000" dirty="0">
              <a:cs typeface="Times New Roman" panose="02020603050405020304" pitchFamily="18" charset="0"/>
            </a:endParaRPr>
          </a:p>
          <a:p>
            <a:pPr algn="ctr"/>
            <a:r>
              <a:rPr lang="en-US" sz="2000" dirty="0">
                <a:cs typeface="Times New Roman" panose="02020603050405020304" pitchFamily="18" charset="0"/>
              </a:rPr>
              <a:t>E</a:t>
            </a:r>
            <a:r>
              <a:rPr lang="en-US" sz="2000" baseline="-25000" dirty="0">
                <a:cs typeface="Times New Roman" panose="02020603050405020304" pitchFamily="18" charset="0"/>
              </a:rPr>
              <a:t>p</a:t>
            </a:r>
            <a:r>
              <a:rPr lang="en-US" sz="2000" dirty="0">
                <a:cs typeface="Times New Roman" panose="02020603050405020304" pitchFamily="18" charset="0"/>
              </a:rPr>
              <a:t> = 2899 keV</a:t>
            </a:r>
          </a:p>
          <a:p>
            <a:pPr algn="ctr"/>
            <a:r>
              <a:rPr lang="el-GR" sz="2000" dirty="0">
                <a:cs typeface="Times New Roman" panose="02020603050405020304" pitchFamily="18" charset="0"/>
              </a:rPr>
              <a:t>   </a:t>
            </a:r>
            <a:r>
              <a:rPr lang="en-US" sz="2000" dirty="0">
                <a:cs typeface="Times New Roman" panose="02020603050405020304" pitchFamily="18" charset="0"/>
              </a:rPr>
              <a:t>Silicon Surface Barrier</a:t>
            </a:r>
            <a:r>
              <a:rPr lang="el-GR" sz="2000" dirty="0">
                <a:cs typeface="Times New Roman" panose="02020603050405020304" pitchFamily="18" charset="0"/>
              </a:rPr>
              <a:t> </a:t>
            </a:r>
            <a:r>
              <a:rPr lang="en-US" sz="2000" dirty="0">
                <a:cs typeface="Times New Roman" panose="02020603050405020304" pitchFamily="18" charset="0"/>
              </a:rPr>
              <a:t>detector at</a:t>
            </a:r>
            <a:r>
              <a:rPr lang="el-GR" sz="2000" dirty="0">
                <a:cs typeface="Times New Roman" panose="02020603050405020304" pitchFamily="18" charset="0"/>
              </a:rPr>
              <a:t> 170</a:t>
            </a:r>
            <a:r>
              <a:rPr lang="el-GR" sz="2000" baseline="30000" dirty="0">
                <a:cs typeface="Times New Roman" panose="02020603050405020304" pitchFamily="18" charset="0"/>
              </a:rPr>
              <a:t>ο</a:t>
            </a:r>
            <a:r>
              <a:rPr lang="el-GR" sz="2000" dirty="0">
                <a:cs typeface="Times New Roman" panose="02020603050405020304" pitchFamily="18" charset="0"/>
              </a:rPr>
              <a:t> </a:t>
            </a: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AE27E9-1906-42FA-B9CB-0584048B7262}"/>
              </a:ext>
            </a:extLst>
          </p:cNvPr>
          <p:cNvSpPr txBox="1"/>
          <p:nvPr/>
        </p:nvSpPr>
        <p:spPr>
          <a:xfrm>
            <a:off x="9284386" y="5202895"/>
            <a:ext cx="2920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1850·10</a:t>
            </a:r>
            <a:r>
              <a:rPr 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atoms/cm</a:t>
            </a:r>
            <a:r>
              <a:rPr 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BAA8CC6-D896-415C-BEE1-A13C94CDC2A5}"/>
              </a:ext>
            </a:extLst>
          </p:cNvPr>
          <p:cNvCxnSpPr/>
          <p:nvPr/>
        </p:nvCxnSpPr>
        <p:spPr>
          <a:xfrm>
            <a:off x="10804472" y="4290475"/>
            <a:ext cx="0" cy="794144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9675913" y="5630777"/>
            <a:ext cx="22897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Cross section data for (p,a</a:t>
            </a:r>
            <a:r>
              <a:rPr lang="en-GB" baseline="-25000" dirty="0"/>
              <a:t>0</a:t>
            </a:r>
            <a:r>
              <a:rPr lang="en-GB" dirty="0"/>
              <a:t>) reactions: </a:t>
            </a:r>
            <a:r>
              <a:rPr lang="en-GB" dirty="0" err="1"/>
              <a:t>V.Panetta</a:t>
            </a:r>
            <a:r>
              <a:rPr lang="en-GB" dirty="0"/>
              <a:t> et al.</a:t>
            </a: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16E0-5015-493B-8C25-1843C21763A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064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23" grpId="0"/>
      <p:bldP spid="24" grpId="0"/>
      <p:bldP spid="25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4537" y="304215"/>
            <a:ext cx="62443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Data Analysis – Experimental Yield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845F7B3-D83D-493B-877E-2E9A268ED639}"/>
                  </a:ext>
                </a:extLst>
              </p:cNvPr>
              <p:cNvSpPr txBox="1"/>
              <p:nvPr/>
            </p:nvSpPr>
            <p:spPr>
              <a:xfrm>
                <a:off x="8282384" y="539870"/>
                <a:ext cx="3909616" cy="61478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i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</m:num>
                        <m:den>
                          <m:r>
                            <a:rPr lang="en-US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𝛺</m:t>
                          </m:r>
                        </m:den>
                      </m:f>
                      <m:r>
                        <a:rPr lang="en-US" i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  <m:d>
                            <m:dPr>
                              <m:ctrlP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  <m:r>
                                <a:rPr lang="en-US" b="1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US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l-GR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l-GR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·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𝑎𝑏𝑠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845F7B3-D83D-493B-877E-2E9A268ED6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384" y="539870"/>
                <a:ext cx="3909616" cy="61478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288758" y="1154654"/>
            <a:ext cx="5762992" cy="4139242"/>
            <a:chOff x="15451566" y="26400875"/>
            <a:chExt cx="5429529" cy="457858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51566" y="26400875"/>
              <a:ext cx="5429529" cy="4578585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7921453" y="26945600"/>
              <a:ext cx="12292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C00000"/>
                  </a:solidFill>
                </a:rPr>
                <a:t>477.6 </a:t>
              </a:r>
              <a:r>
                <a:rPr lang="en-US" sz="2000" b="1" dirty="0" err="1">
                  <a:solidFill>
                    <a:srgbClr val="C00000"/>
                  </a:solidFill>
                </a:rPr>
                <a:t>keV</a:t>
              </a:r>
              <a:endParaRPr lang="en-US" sz="20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21105" y="5696947"/>
            <a:ext cx="56306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Typical experimental spectrum at 0</a:t>
            </a:r>
            <a:r>
              <a:rPr lang="en-US" sz="2000" baseline="30000" dirty="0"/>
              <a:t>o</a:t>
            </a:r>
            <a:r>
              <a:rPr lang="en-US" sz="2000" dirty="0"/>
              <a:t> and proton beam energy E</a:t>
            </a:r>
            <a:r>
              <a:rPr lang="en-US" sz="2000" baseline="-25000" dirty="0"/>
              <a:t>p</a:t>
            </a:r>
            <a:r>
              <a:rPr lang="en-US" sz="2000" dirty="0"/>
              <a:t> = 1140 </a:t>
            </a:r>
            <a:r>
              <a:rPr lang="en-US" sz="2000" dirty="0" err="1"/>
              <a:t>keV</a:t>
            </a:r>
            <a:r>
              <a:rPr lang="en-US" sz="2000" dirty="0"/>
              <a:t>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448926" y="1154655"/>
            <a:ext cx="5743074" cy="4073590"/>
            <a:chOff x="23499876" y="26425080"/>
            <a:chExt cx="5372376" cy="451508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99876" y="26425080"/>
              <a:ext cx="5372376" cy="4515082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6350187" y="27035557"/>
              <a:ext cx="1979375" cy="4833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C00000"/>
                  </a:solidFill>
                </a:rPr>
                <a:t>477.6 </a:t>
              </a:r>
              <a:r>
                <a:rPr lang="en-US" sz="2000" b="1" dirty="0" err="1">
                  <a:solidFill>
                    <a:srgbClr val="C00000"/>
                  </a:solidFill>
                </a:rPr>
                <a:t>keV</a:t>
              </a:r>
              <a:endParaRPr lang="en-US" sz="20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528683" y="5168086"/>
            <a:ext cx="35879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Peak of interest – E</a:t>
            </a:r>
            <a:r>
              <a:rPr lang="el-GR" sz="2000" baseline="-25000" dirty="0"/>
              <a:t>γ</a:t>
            </a:r>
            <a:r>
              <a:rPr lang="en-US" sz="2000" dirty="0"/>
              <a:t> = 477.6 </a:t>
            </a:r>
            <a:r>
              <a:rPr lang="en-US" sz="2000" dirty="0" err="1"/>
              <a:t>keV</a:t>
            </a:r>
            <a:endParaRPr lang="en-US" sz="2000" dirty="0"/>
          </a:p>
        </p:txBody>
      </p:sp>
      <p:sp>
        <p:nvSpPr>
          <p:cNvPr id="12" name="Rectangle 11"/>
          <p:cNvSpPr/>
          <p:nvPr/>
        </p:nvSpPr>
        <p:spPr>
          <a:xfrm>
            <a:off x="6448926" y="5525097"/>
            <a:ext cx="54164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The integration of each peak was carried out using SPECTRW code.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448926" y="6116222"/>
            <a:ext cx="3824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Statistical uncertainty: &lt; 4% in all cases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639579" y="3022528"/>
            <a:ext cx="1669578" cy="0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16E0-5015-493B-8C25-1843C21763A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688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7674" y="336886"/>
            <a:ext cx="3777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Results </a:t>
            </a:r>
          </a:p>
        </p:txBody>
      </p:sp>
      <p:sp>
        <p:nvSpPr>
          <p:cNvPr id="8" name="Rectangle 7"/>
          <p:cNvSpPr/>
          <p:nvPr/>
        </p:nvSpPr>
        <p:spPr>
          <a:xfrm>
            <a:off x="8265569" y="3037432"/>
            <a:ext cx="39264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Energy uncertainty: </a:t>
            </a:r>
            <a:r>
              <a:rPr lang="en-US" dirty="0"/>
              <a:t>~6 </a:t>
            </a:r>
            <a:r>
              <a:rPr lang="en-US" dirty="0" err="1"/>
              <a:t>keV</a:t>
            </a:r>
            <a:endParaRPr lang="en-US" b="1" dirty="0"/>
          </a:p>
          <a:p>
            <a:r>
              <a:rPr lang="en-US" b="1" dirty="0"/>
              <a:t>Statistical uncertainty</a:t>
            </a:r>
            <a:r>
              <a:rPr lang="en-US" b="1" dirty="0">
                <a:solidFill>
                  <a:srgbClr val="4D6349"/>
                </a:solidFill>
              </a:rPr>
              <a:t>:</a:t>
            </a:r>
            <a:r>
              <a:rPr lang="en-US" dirty="0">
                <a:solidFill>
                  <a:srgbClr val="4D6349"/>
                </a:solidFill>
              </a:rPr>
              <a:t> </a:t>
            </a:r>
            <a:r>
              <a:rPr lang="en-US" dirty="0"/>
              <a:t>&lt; 4% in all cases</a:t>
            </a:r>
            <a:endParaRPr lang="el-GR" dirty="0"/>
          </a:p>
          <a:p>
            <a:r>
              <a:rPr lang="en-US" b="1" dirty="0"/>
              <a:t>Total systematic uncertainty: </a:t>
            </a:r>
            <a:r>
              <a:rPr lang="en-US" dirty="0"/>
              <a:t>~8.0%</a:t>
            </a:r>
            <a:endParaRPr lang="en-US" b="1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19" y="921661"/>
            <a:ext cx="8172450" cy="583372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16E0-5015-493B-8C25-1843C21763A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45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953" y="933691"/>
            <a:ext cx="5183847" cy="35773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2978" y="348916"/>
            <a:ext cx="56049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Comparison with older datasets</a:t>
            </a:r>
          </a:p>
        </p:txBody>
      </p:sp>
      <p:sp>
        <p:nvSpPr>
          <p:cNvPr id="5" name="Rectangle 4"/>
          <p:cNvSpPr/>
          <p:nvPr/>
        </p:nvSpPr>
        <p:spPr>
          <a:xfrm>
            <a:off x="454953" y="4846320"/>
            <a:ext cx="87713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Results follow the trend of older experimental datasets</a:t>
            </a:r>
          </a:p>
          <a:p>
            <a:pPr marL="571500" indent="-5715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There is a quite satisfactory agreement between the results obtained in the present work at 55</a:t>
            </a:r>
            <a:r>
              <a:rPr lang="en-US" sz="2000" baseline="30000" dirty="0"/>
              <a:t>o</a:t>
            </a:r>
            <a:r>
              <a:rPr lang="en-US" sz="2000" dirty="0"/>
              <a:t> and the datasets measured at 135</a:t>
            </a:r>
            <a:r>
              <a:rPr lang="en-US" sz="2000" baseline="30000" dirty="0"/>
              <a:t>o </a:t>
            </a:r>
            <a:r>
              <a:rPr lang="en-US" sz="2000" dirty="0"/>
              <a:t>and 130</a:t>
            </a:r>
            <a:r>
              <a:rPr lang="en-US" sz="2000" baseline="30000" dirty="0"/>
              <a:t>o </a:t>
            </a:r>
            <a:r>
              <a:rPr lang="en-US" sz="2000" dirty="0"/>
              <a:t>by </a:t>
            </a:r>
            <a:r>
              <a:rPr lang="en-US" sz="2000" dirty="0" err="1"/>
              <a:t>Matteus</a:t>
            </a:r>
            <a:r>
              <a:rPr lang="en-US" sz="2000" dirty="0"/>
              <a:t> and Fonseca respectively. Comparison between the specific angles is considered to be accurate as they cover almost complementary angles</a:t>
            </a:r>
          </a:p>
          <a:p>
            <a:pPr marL="571500" indent="-5715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Noticeable overestimation of </a:t>
            </a:r>
            <a:r>
              <a:rPr lang="en-US" sz="2000" dirty="0" err="1"/>
              <a:t>Boni’s</a:t>
            </a:r>
            <a:r>
              <a:rPr lang="en-US" sz="2000" dirty="0"/>
              <a:t> et all. results at 90</a:t>
            </a:r>
            <a:r>
              <a:rPr lang="en-US" sz="2000" baseline="30000" dirty="0"/>
              <a:t>o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7279" y="933691"/>
            <a:ext cx="5496561" cy="357734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16E0-5015-493B-8C25-1843C21763A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208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3050</TotalTime>
  <Words>771</Words>
  <Application>Microsoft Office PowerPoint</Application>
  <PresentationFormat>Widescreen</PresentationFormat>
  <Paragraphs>126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Anastasia Ziagkova</dc:creator>
  <cp:lastModifiedBy>lago</cp:lastModifiedBy>
  <cp:revision>81</cp:revision>
  <dcterms:created xsi:type="dcterms:W3CDTF">2021-02-26T14:04:57Z</dcterms:created>
  <dcterms:modified xsi:type="dcterms:W3CDTF">2022-02-03T08:04:21Z</dcterms:modified>
</cp:coreProperties>
</file>