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4" r:id="rId2"/>
    <p:sldId id="435" r:id="rId3"/>
    <p:sldId id="436" r:id="rId4"/>
    <p:sldId id="439" r:id="rId5"/>
    <p:sldId id="429" r:id="rId6"/>
    <p:sldId id="438" r:id="rId7"/>
    <p:sldId id="430" r:id="rId8"/>
    <p:sldId id="432" r:id="rId9"/>
    <p:sldId id="399" r:id="rId10"/>
    <p:sldId id="440" r:id="rId11"/>
    <p:sldId id="437" r:id="rId12"/>
    <p:sldId id="443" r:id="rId13"/>
    <p:sldId id="421" r:id="rId14"/>
    <p:sldId id="422" r:id="rId15"/>
    <p:sldId id="442" r:id="rId16"/>
    <p:sldId id="426" r:id="rId17"/>
    <p:sldId id="441" r:id="rId18"/>
    <p:sldId id="425" r:id="rId19"/>
    <p:sldId id="322" r:id="rId20"/>
    <p:sldId id="431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04FC"/>
    <a:srgbClr val="9900FF"/>
    <a:srgbClr val="CCCCFF"/>
    <a:srgbClr val="33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>
      <p:cViewPr varScale="1">
        <p:scale>
          <a:sx n="108" d="100"/>
          <a:sy n="108" d="100"/>
        </p:scale>
        <p:origin x="17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go\AppData\Local\Temp\Beam_Info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Operation Hours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'Tandem-Average Unit Cost'!$A$15:$A$22</c:f>
              <c:numCache>
                <c:formatCode>General</c:formatCode>
                <c:ptCount val="8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</c:numCache>
            </c:numRef>
          </c:xVal>
          <c:yVal>
            <c:numRef>
              <c:f>'Tandem-Average Unit Cost'!$C$15:$C$22</c:f>
              <c:numCache>
                <c:formatCode>#,##0</c:formatCode>
                <c:ptCount val="8"/>
                <c:pt idx="0">
                  <c:v>901</c:v>
                </c:pt>
                <c:pt idx="1">
                  <c:v>674</c:v>
                </c:pt>
                <c:pt idx="2">
                  <c:v>386</c:v>
                </c:pt>
                <c:pt idx="3">
                  <c:v>707</c:v>
                </c:pt>
                <c:pt idx="4">
                  <c:v>702</c:v>
                </c:pt>
                <c:pt idx="5">
                  <c:v>961</c:v>
                </c:pt>
                <c:pt idx="6">
                  <c:v>652</c:v>
                </c:pt>
                <c:pt idx="7">
                  <c:v>1052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95E-40BD-98DF-01DEF3600C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2631584"/>
        <c:axId val="348399136"/>
      </c:scatterChart>
      <c:valAx>
        <c:axId val="252631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8399136"/>
        <c:crosses val="autoZero"/>
        <c:crossBetween val="midCat"/>
      </c:valAx>
      <c:valAx>
        <c:axId val="348399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631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9C413E-0AD7-4A78-BDC6-4B625237B3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429530-F0A8-48DD-BCD2-696CA588FAE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2327D5-9856-4A07-8260-6DAF1C1FCBA7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B206B48-3EEB-4DB5-BF90-22B452EDF9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EBA440B-AE44-4DBC-8518-2EBE4F73B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4D192-A8D5-4173-BF33-52A53514D5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41DD5-E59B-451A-A1DF-DADCC5256C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D22F98F-48C2-471A-93F4-481517424F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6F6DB-47CE-4C93-81B8-F84420F7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8F96-3023-45AF-A050-843C4B2B9323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CCE7A-260C-4E8D-9398-D4E00E86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F3321-1E36-439C-BE23-8D8437FE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6D517-2191-4B01-950A-9DA5AEE745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222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90460-9D31-4259-8569-2EA9D73C1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9024-7E1F-4BE2-933F-DD563E9FC776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52C95-A5FF-41FE-AF43-8B91B3AC7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03531-0787-4E5B-BE8F-766A008C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3881-E96E-43E0-8F35-42A8C3B01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75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070C8-B6E9-4358-86CC-5A624BA37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85A2-2661-4196-9495-EE4A69BDC620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7B387-D6A3-4474-9481-25B9AAB5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1A96C-EDD7-4E51-A180-826928806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D7528-0E16-458B-B414-1F46947C6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56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EEC20-0543-4227-BC69-D45901ECD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9210-7333-4E5A-87A8-1B62184CAB51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698F9-3492-4D22-8D1D-268613536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00A14-5579-4461-B677-A4D11C684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2D89D-4F8E-4A05-84EB-A4F680ECBE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8371B-082D-4D3B-B238-F03A07A7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2002-0DCD-45DC-A650-ED45AE0E805B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772D1-2605-420A-A3FB-7F0744604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1F4A-7AF3-4080-ACE9-8AA60BB8B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E0EA2-55C8-48B3-BDF5-6C3A05047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32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9623F5C-6C6B-499A-BF4E-5008EDA5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2C5A-9810-4F21-BE9F-0907D844C6EF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717FEC-81C9-4B16-BC7B-5FBBB5F8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0576FF-EC8C-43CB-BE8C-C1ABABF2E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16865-C198-404C-B9D9-BBA4371E44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6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88D4DF-977C-4DB7-ACD1-D01AA12E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E284-154A-4EDB-B61F-B5A42E87114C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209E7D-5270-47A5-A9BF-974C3D6E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E7690F7-C74F-4F6B-A7B8-5A5A3B0D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149F-3C5B-48D0-B186-D74EB1C9F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8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1609293-456F-4233-910E-3BC1BCD7E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928E-1FF3-4B4A-A322-EB22CA31B88D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5E59D03-04AF-4A9F-A96A-C6150624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869199-372F-4B32-A778-C3F8A8981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2489B-A42E-4B03-B9A6-737C828F8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72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5D55B9B-EDE3-494D-878E-DF95AE52E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91CC-9531-42E4-894C-1CEE96149EEE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EDAB75B-57EA-426E-8E73-E9F6F2E86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E4D48C-EA74-45D3-9AA5-9CF440AB3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220D-80A7-42AC-B235-840A4FE93A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79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125A6C-7DF8-4549-80DB-7BA3812C8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EB6DB-6200-419F-8F3F-EA607047EB30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A88B6D-EFD8-4723-831C-DE9A91A1D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BAF159-E618-48E6-B8A9-4B488A93A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F37C1-7281-4F47-9E44-FD81289C78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70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321C1D-25AB-483A-A087-5241BFF26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70F79-2E9E-4C77-8CDD-268FC5D91D48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BE24F63-F589-4DA5-A0A5-E9BE8BE34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C07127-2066-4DDF-B074-BD2580C5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2D2A5-D883-4169-BB54-E80B02559C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62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8F0BABC-E50A-47CE-B74C-A9CA4DCD01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0507647-A22D-4082-855C-650556C005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68A4E-5585-4C54-8959-258752ADCE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E11418-82F7-4807-A418-2B724319E8FA}" type="datetimeFigureOut">
              <a:rPr lang="en-US"/>
              <a:pPr>
                <a:defRPr/>
              </a:pPr>
              <a:t>03-Feb-22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51011-FED7-46DC-8837-6D410B8DB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C817B-48DB-4D88-9128-97E8A7CD8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A1EE94E-3828-42E9-A73B-03BB3DC942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8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F982A7-5D16-4F4C-BAF3-465C304EB216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FB24E3B-9902-40A6-979D-97EBE542B03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3EA406-FA5B-45AB-A53B-51B2C2B11104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A9BBDE8-0C1E-4D9D-87F6-5676F43227A9}"/>
              </a:ext>
            </a:extLst>
          </p:cNvPr>
          <p:cNvSpPr txBox="1"/>
          <p:nvPr/>
        </p:nvSpPr>
        <p:spPr>
          <a:xfrm>
            <a:off x="2287588" y="3886200"/>
            <a:ext cx="4687887" cy="1477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  <a:cs typeface="+mn-cs"/>
              </a:rPr>
              <a:t>Anastasios</a:t>
            </a:r>
            <a:r>
              <a:rPr lang="en-US" sz="2400" dirty="0">
                <a:latin typeface="+mj-lt"/>
                <a:cs typeface="+mn-cs"/>
              </a:rPr>
              <a:t> </a:t>
            </a:r>
            <a:r>
              <a:rPr lang="en-US" sz="2400" dirty="0" err="1">
                <a:latin typeface="+mj-lt"/>
                <a:cs typeface="+mn-cs"/>
              </a:rPr>
              <a:t>Lagoyannis</a:t>
            </a:r>
            <a:endParaRPr lang="en-US" sz="2400" dirty="0">
              <a:latin typeface="+mj-lt"/>
              <a:cs typeface="+mn-cs"/>
            </a:endParaRP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Tandem Accelerator Laboratory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Institute of Nuclear and Particle Physics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N.C.S.R. “</a:t>
            </a:r>
            <a:r>
              <a:rPr lang="en-US" sz="2200" dirty="0" err="1">
                <a:latin typeface="+mj-lt"/>
                <a:cs typeface="+mn-cs"/>
              </a:rPr>
              <a:t>Demokritos</a:t>
            </a:r>
            <a:r>
              <a:rPr lang="en-US" sz="2200" dirty="0">
                <a:latin typeface="+mj-lt"/>
                <a:cs typeface="+mn-cs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197CEF-448A-4939-A3E5-8F679958402E}"/>
              </a:ext>
            </a:extLst>
          </p:cNvPr>
          <p:cNvSpPr txBox="1"/>
          <p:nvPr/>
        </p:nvSpPr>
        <p:spPr>
          <a:xfrm>
            <a:off x="304800" y="1676400"/>
            <a:ext cx="86868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Tandem Accelerator Laboratory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research activities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3260725" y="116442"/>
            <a:ext cx="3393045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(SP2)</a:t>
            </a:r>
          </a:p>
        </p:txBody>
      </p:sp>
      <p:sp>
        <p:nvSpPr>
          <p:cNvPr id="31" name="TextBox 20">
            <a:extLst>
              <a:ext uri="{FF2B5EF4-FFF2-40B4-BE49-F238E27FC236}">
                <a16:creationId xmlns:a16="http://schemas.microsoft.com/office/drawing/2014/main" id="{339D8625-0DBA-46D7-BD2F-7BA7E5E84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  <p:pic>
        <p:nvPicPr>
          <p:cNvPr id="7" name="Picture 6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0D0B264A-9F05-42E1-A77D-8ADAC92DB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25" y="854282"/>
            <a:ext cx="4166069" cy="2346117"/>
          </a:xfrm>
          <a:prstGeom prst="rect">
            <a:avLst/>
          </a:prstGeom>
        </p:spPr>
      </p:pic>
      <p:pic>
        <p:nvPicPr>
          <p:cNvPr id="9" name="Picture 8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46AFD0E8-66F2-4A57-8D7A-6E827CAB2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344" y="854283"/>
            <a:ext cx="4166069" cy="2346117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8023B3C1-7803-48E8-BA8C-769DD68CC1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25" y="3508418"/>
            <a:ext cx="4166069" cy="2346117"/>
          </a:xfrm>
          <a:prstGeom prst="rect">
            <a:avLst/>
          </a:prstGeom>
        </p:spPr>
      </p:pic>
      <p:pic>
        <p:nvPicPr>
          <p:cNvPr id="18" name="Picture 17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F6615ABD-EFFC-4BCD-BC2E-BBA9835B93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874" y="3269475"/>
            <a:ext cx="1595766" cy="2833649"/>
          </a:xfrm>
          <a:prstGeom prst="rect">
            <a:avLst/>
          </a:prstGeom>
        </p:spPr>
      </p:pic>
      <p:pic>
        <p:nvPicPr>
          <p:cNvPr id="21" name="Picture 20" descr="A picture containing indoor, equipment, dirty&#10;&#10;Description automatically generated">
            <a:extLst>
              <a:ext uri="{FF2B5EF4-FFF2-40B4-BE49-F238E27FC236}">
                <a16:creationId xmlns:a16="http://schemas.microsoft.com/office/drawing/2014/main" id="{3D19604E-C49E-4DC2-998E-C4E839C5C0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845" y="3262350"/>
            <a:ext cx="1595344" cy="283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674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2875478" y="116442"/>
            <a:ext cx="3393045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(SP5)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CB556E-9081-4EEB-9A0C-146A6AFCD926}"/>
              </a:ext>
            </a:extLst>
          </p:cNvPr>
          <p:cNvSpPr/>
          <p:nvPr/>
        </p:nvSpPr>
        <p:spPr>
          <a:xfrm>
            <a:off x="1034823" y="1023918"/>
            <a:ext cx="3933548" cy="1800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3 BGO Detectors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8 PM tubes each (chain configuration)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Associated Electronics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Collimated Entrance</a:t>
            </a:r>
          </a:p>
        </p:txBody>
      </p:sp>
      <p:sp>
        <p:nvSpPr>
          <p:cNvPr id="8198" name="Rectangle 17">
            <a:extLst>
              <a:ext uri="{FF2B5EF4-FFF2-40B4-BE49-F238E27FC236}">
                <a16:creationId xmlns:a16="http://schemas.microsoft.com/office/drawing/2014/main" id="{5723DFE9-1AEE-4C2B-9D3D-ADD028771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146" y="772836"/>
            <a:ext cx="272382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Anti-Compton Detectors</a:t>
            </a:r>
          </a:p>
        </p:txBody>
      </p:sp>
      <p:pic>
        <p:nvPicPr>
          <p:cNvPr id="3" name="Picture 2" descr="A picture containing indoor, wall, floor, wooden&#10;&#10;Description automatically generated">
            <a:extLst>
              <a:ext uri="{FF2B5EF4-FFF2-40B4-BE49-F238E27FC236}">
                <a16:creationId xmlns:a16="http://schemas.microsoft.com/office/drawing/2014/main" id="{BB776486-8299-470F-A4A8-0B0CF362D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440" y="2829471"/>
            <a:ext cx="2436813" cy="3250253"/>
          </a:xfrm>
          <a:prstGeom prst="rect">
            <a:avLst/>
          </a:prstGeom>
        </p:spPr>
      </p:pic>
      <p:pic>
        <p:nvPicPr>
          <p:cNvPr id="6" name="Picture 5" descr="A picture containing floor, wheel&#10;&#10;Description automatically generated">
            <a:extLst>
              <a:ext uri="{FF2B5EF4-FFF2-40B4-BE49-F238E27FC236}">
                <a16:creationId xmlns:a16="http://schemas.microsoft.com/office/drawing/2014/main" id="{17E86D6D-0C03-40EB-B811-639036900E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845747"/>
            <a:ext cx="4333671" cy="325025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3412208-EC17-4E0C-B283-18F8DE61B0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054" y="891862"/>
            <a:ext cx="3352800" cy="2514600"/>
          </a:xfrm>
          <a:prstGeom prst="rect">
            <a:avLst/>
          </a:prstGeom>
        </p:spPr>
      </p:pic>
      <p:sp>
        <p:nvSpPr>
          <p:cNvPr id="18" name="TextBox 20">
            <a:extLst>
              <a:ext uri="{FF2B5EF4-FFF2-40B4-BE49-F238E27FC236}">
                <a16:creationId xmlns:a16="http://schemas.microsoft.com/office/drawing/2014/main" id="{1F80ACA6-FE68-4588-948A-019C06624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  <p:extLst>
      <p:ext uri="{BB962C8B-B14F-4D97-AF65-F5344CB8AC3E}">
        <p14:creationId xmlns:p14="http://schemas.microsoft.com/office/powerpoint/2010/main" val="342967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3260725" y="116442"/>
            <a:ext cx="3393045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(SP8)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030797-995E-4C8A-B8F1-7CD8103375CD}"/>
              </a:ext>
            </a:extLst>
          </p:cNvPr>
          <p:cNvGrpSpPr/>
          <p:nvPr/>
        </p:nvGrpSpPr>
        <p:grpSpPr>
          <a:xfrm>
            <a:off x="762000" y="819890"/>
            <a:ext cx="7887801" cy="5315692"/>
            <a:chOff x="762000" y="819890"/>
            <a:chExt cx="7887801" cy="531569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5C716B-364F-46A2-8436-39787E415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819890"/>
              <a:ext cx="7887801" cy="5315692"/>
            </a:xfrm>
            <a:prstGeom prst="rect">
              <a:avLst/>
            </a:prstGeom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5EB72530-9C71-4406-B99E-96E794DE9285}"/>
                </a:ext>
              </a:extLst>
            </p:cNvPr>
            <p:cNvSpPr/>
            <p:nvPr/>
          </p:nvSpPr>
          <p:spPr>
            <a:xfrm>
              <a:off x="838200" y="913528"/>
              <a:ext cx="1905000" cy="1372472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54CCE0A-7C6A-4636-BBE0-B39916AEBAE0}"/>
                </a:ext>
              </a:extLst>
            </p:cNvPr>
            <p:cNvSpPr/>
            <p:nvPr/>
          </p:nvSpPr>
          <p:spPr>
            <a:xfrm>
              <a:off x="4831076" y="4495800"/>
              <a:ext cx="502924" cy="533400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 descr="A picture containing indoor, cluttered, device, equipment&#10;&#10;Description automatically generated">
            <a:extLst>
              <a:ext uri="{FF2B5EF4-FFF2-40B4-BE49-F238E27FC236}">
                <a16:creationId xmlns:a16="http://schemas.microsoft.com/office/drawing/2014/main" id="{2835D7C4-1154-4FC3-955A-6FB21957E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290" y="1905000"/>
            <a:ext cx="4792819" cy="2213552"/>
          </a:xfrm>
          <a:prstGeom prst="rect">
            <a:avLst/>
          </a:prstGeom>
        </p:spPr>
      </p:pic>
      <p:sp>
        <p:nvSpPr>
          <p:cNvPr id="31" name="TextBox 20">
            <a:extLst>
              <a:ext uri="{FF2B5EF4-FFF2-40B4-BE49-F238E27FC236}">
                <a16:creationId xmlns:a16="http://schemas.microsoft.com/office/drawing/2014/main" id="{339D8625-0DBA-46D7-BD2F-7BA7E5E843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  <p:pic>
        <p:nvPicPr>
          <p:cNvPr id="7" name="Picture 6" descr="A picture containing indoor, equipment, dirty, miller&#10;&#10;Description automatically generated">
            <a:extLst>
              <a:ext uri="{FF2B5EF4-FFF2-40B4-BE49-F238E27FC236}">
                <a16:creationId xmlns:a16="http://schemas.microsoft.com/office/drawing/2014/main" id="{FFBBEC1C-BCFE-459C-AFB9-C8893D42D3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48" y="2379638"/>
            <a:ext cx="2076854" cy="368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80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372793-CC9B-4307-96BA-1AF0B20AE9C9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68BECDD-5089-4234-8CF2-1964E9D38DA5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AD501A-813D-45C5-A768-CF942183DFD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BBED826-3B68-4384-A584-EDFDC7E7619A}"/>
              </a:ext>
            </a:extLst>
          </p:cNvPr>
          <p:cNvSpPr txBox="1"/>
          <p:nvPr/>
        </p:nvSpPr>
        <p:spPr>
          <a:xfrm>
            <a:off x="2800200" y="100427"/>
            <a:ext cx="3543599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Cyclotron Transportation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EAF52B-32EB-4476-B014-38851300C2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7" y="1003288"/>
            <a:ext cx="3132683" cy="23495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361E54-00DF-424B-BF99-A9A545FD4C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117" y="990600"/>
            <a:ext cx="3132683" cy="234951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5C990E9-4A2E-466A-A339-3C253C7F47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613" y="1012810"/>
            <a:ext cx="3119987" cy="23399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848874-BAD2-450E-9A07-C25EBD19E2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7" y="3546835"/>
            <a:ext cx="2937100" cy="22028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B8323DD-5255-4E98-A297-7D12613708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517890"/>
            <a:ext cx="3020506" cy="226538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7A1B7B6-0189-4A57-8862-43E8BCA178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379" y="3505201"/>
            <a:ext cx="3037424" cy="2278068"/>
          </a:xfrm>
          <a:prstGeom prst="rect">
            <a:avLst/>
          </a:prstGeom>
        </p:spPr>
      </p:pic>
      <p:sp>
        <p:nvSpPr>
          <p:cNvPr id="40" name="TextBox 20">
            <a:extLst>
              <a:ext uri="{FF2B5EF4-FFF2-40B4-BE49-F238E27FC236}">
                <a16:creationId xmlns:a16="http://schemas.microsoft.com/office/drawing/2014/main" id="{09B62A86-075C-40B5-ADCF-59F5F816E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2374379" y="85248"/>
            <a:ext cx="439524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Accelerator Mass Spectroscopy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A picture containing indoor, device, store, cluttered&#10;&#10;Description automatically generated">
            <a:extLst>
              <a:ext uri="{FF2B5EF4-FFF2-40B4-BE49-F238E27FC236}">
                <a16:creationId xmlns:a16="http://schemas.microsoft.com/office/drawing/2014/main" id="{ED13F380-C473-4574-A1C2-868DA67EC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96509"/>
            <a:ext cx="7086600" cy="5314950"/>
          </a:xfrm>
          <a:prstGeom prst="rect">
            <a:avLst/>
          </a:prstGeom>
        </p:spPr>
      </p:pic>
      <p:sp>
        <p:nvSpPr>
          <p:cNvPr id="17" name="TextBox 20">
            <a:extLst>
              <a:ext uri="{FF2B5EF4-FFF2-40B4-BE49-F238E27FC236}">
                <a16:creationId xmlns:a16="http://schemas.microsoft.com/office/drawing/2014/main" id="{3F0E7A94-F45A-4744-89CE-1FE86A44D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2374379" y="85248"/>
            <a:ext cx="439524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Accelerator Mass Spectroscopy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3" name="Picture 2" descr="A picture containing indoor, appliance&#10;&#10;Description automatically generated">
            <a:extLst>
              <a:ext uri="{FF2B5EF4-FFF2-40B4-BE49-F238E27FC236}">
                <a16:creationId xmlns:a16="http://schemas.microsoft.com/office/drawing/2014/main" id="{58F9C2B6-98C2-4A1E-8555-83DC64BC6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7" y="937902"/>
            <a:ext cx="3124200" cy="2343814"/>
          </a:xfrm>
          <a:prstGeom prst="rect">
            <a:avLst/>
          </a:prstGeom>
        </p:spPr>
      </p:pic>
      <p:pic>
        <p:nvPicPr>
          <p:cNvPr id="7" name="Picture 6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E6474F1E-7CF0-4404-A926-F86EF25855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297" y="932786"/>
            <a:ext cx="3122703" cy="2343814"/>
          </a:xfrm>
          <a:prstGeom prst="rect">
            <a:avLst/>
          </a:prstGeom>
        </p:spPr>
      </p:pic>
      <p:pic>
        <p:nvPicPr>
          <p:cNvPr id="9" name="Picture 8" descr="A picture containing indoor, kitchen appliance, stove, miller&#10;&#10;Description automatically generated">
            <a:extLst>
              <a:ext uri="{FF2B5EF4-FFF2-40B4-BE49-F238E27FC236}">
                <a16:creationId xmlns:a16="http://schemas.microsoft.com/office/drawing/2014/main" id="{02ECBFFA-C27B-4A3B-A0A4-A55C49715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3" y="3476978"/>
            <a:ext cx="3213717" cy="2413956"/>
          </a:xfrm>
          <a:prstGeom prst="rect">
            <a:avLst/>
          </a:prstGeom>
        </p:spPr>
      </p:pic>
      <p:pic>
        <p:nvPicPr>
          <p:cNvPr id="11" name="Picture 10" descr="A picture containing indoor, sink, counter, cluttered&#10;&#10;Description automatically generated">
            <a:extLst>
              <a:ext uri="{FF2B5EF4-FFF2-40B4-BE49-F238E27FC236}">
                <a16:creationId xmlns:a16="http://schemas.microsoft.com/office/drawing/2014/main" id="{D5756053-D08E-4F1F-A08A-5B08243EFC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470059"/>
            <a:ext cx="3212220" cy="2409847"/>
          </a:xfrm>
          <a:prstGeom prst="rect">
            <a:avLst/>
          </a:prstGeom>
        </p:spPr>
      </p:pic>
      <p:pic>
        <p:nvPicPr>
          <p:cNvPr id="13" name="Picture 12" descr="A picture containing indoor, kitchen, floor, device&#10;&#10;Description automatically generated">
            <a:extLst>
              <a:ext uri="{FF2B5EF4-FFF2-40B4-BE49-F238E27FC236}">
                <a16:creationId xmlns:a16="http://schemas.microsoft.com/office/drawing/2014/main" id="{A788181E-212D-4CBD-A98F-4C39E255D5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62" y="922323"/>
            <a:ext cx="3109402" cy="2332712"/>
          </a:xfrm>
          <a:prstGeom prst="rect">
            <a:avLst/>
          </a:prstGeom>
        </p:spPr>
      </p:pic>
      <p:pic>
        <p:nvPicPr>
          <p:cNvPr id="19" name="Picture 18" descr="A picture containing indoor, floor, wall, kitchen&#10;&#10;Description automatically generated">
            <a:extLst>
              <a:ext uri="{FF2B5EF4-FFF2-40B4-BE49-F238E27FC236}">
                <a16:creationId xmlns:a16="http://schemas.microsoft.com/office/drawing/2014/main" id="{DBEB53BE-75E1-4135-AA3E-1BCEC977BA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391" y="3437569"/>
            <a:ext cx="3253409" cy="2440749"/>
          </a:xfrm>
          <a:prstGeom prst="rect">
            <a:avLst/>
          </a:prstGeom>
        </p:spPr>
      </p:pic>
      <p:sp>
        <p:nvSpPr>
          <p:cNvPr id="22" name="TextBox 20">
            <a:extLst>
              <a:ext uri="{FF2B5EF4-FFF2-40B4-BE49-F238E27FC236}">
                <a16:creationId xmlns:a16="http://schemas.microsoft.com/office/drawing/2014/main" id="{BF4135DF-50D2-44A9-8EA5-6C3CA5C49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  <p:extLst>
      <p:ext uri="{BB962C8B-B14F-4D97-AF65-F5344CB8AC3E}">
        <p14:creationId xmlns:p14="http://schemas.microsoft.com/office/powerpoint/2010/main" val="2085905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3C6BF97-856E-4AAE-B6F9-948C0A576A3D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F680F95-46B8-4870-BD79-39E66FDF4C32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34DA8FC-5D5A-4CBC-AC26-8508F786E832}"/>
              </a:ext>
            </a:extLst>
          </p:cNvPr>
          <p:cNvSpPr txBox="1"/>
          <p:nvPr/>
        </p:nvSpPr>
        <p:spPr>
          <a:xfrm>
            <a:off x="1027113" y="152400"/>
            <a:ext cx="70897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N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uclear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strophysics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ross-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ection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pic>
        <p:nvPicPr>
          <p:cNvPr id="11269" name="Picture 1">
            <a:extLst>
              <a:ext uri="{FF2B5EF4-FFF2-40B4-BE49-F238E27FC236}">
                <a16:creationId xmlns:a16="http://schemas.microsoft.com/office/drawing/2014/main" id="{F7F5D786-B6A1-4362-9AC8-B175BFC55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2813"/>
            <a:ext cx="7467600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CCF762-D743-48F7-B7C9-00EBCB17F86C}"/>
              </a:ext>
            </a:extLst>
          </p:cNvPr>
          <p:cNvSpPr/>
          <p:nvPr/>
        </p:nvSpPr>
        <p:spPr>
          <a:xfrm>
            <a:off x="457200" y="5482342"/>
            <a:ext cx="2729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See E.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Vagena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presentation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DA2D3CCB-B6B1-4354-92CA-FF7D03705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47E7831-C66B-4E16-8BEA-65E6DB98934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DEE2DE2-2670-44CF-8677-B58852E30FA6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14FD433-D029-49EE-84A0-F1B05863E076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DB891CC-FF22-43B9-A465-1B31E0E32A2C}"/>
              </a:ext>
            </a:extLst>
          </p:cNvPr>
          <p:cNvSpPr txBox="1"/>
          <p:nvPr/>
        </p:nvSpPr>
        <p:spPr>
          <a:xfrm>
            <a:off x="2087563" y="152400"/>
            <a:ext cx="49688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 -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PIGE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8FC39BF6-DA2D-48A6-828D-D0FD733EF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061960"/>
            <a:ext cx="4343400" cy="18161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Electronically controlled turntable</a:t>
            </a:r>
          </a:p>
          <a:p>
            <a:pPr>
              <a:defRPr/>
            </a:pP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angles: 0</a:t>
            </a:r>
            <a:r>
              <a:rPr lang="pt-B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55</a:t>
            </a:r>
            <a:r>
              <a:rPr lang="pt-B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90</a:t>
            </a:r>
            <a:r>
              <a:rPr lang="pt-B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detectors (80%)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placed between 25 and 30 cm from target</a:t>
            </a:r>
          </a:p>
          <a:p>
            <a:pPr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cooled target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104656E-0BA6-4822-93F3-EC7521C7B9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60" y="1061960"/>
            <a:ext cx="3174973" cy="45753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30C7EE-7462-42AE-BD6C-9845DED48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273" y="2725047"/>
            <a:ext cx="4752474" cy="33709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982D18-5AD5-4553-9712-8DDD652B9969}"/>
              </a:ext>
            </a:extLst>
          </p:cNvPr>
          <p:cNvSpPr txBox="1"/>
          <p:nvPr/>
        </p:nvSpPr>
        <p:spPr>
          <a:xfrm>
            <a:off x="6800956" y="3210939"/>
            <a:ext cx="2115953" cy="4361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477.6 </a:t>
            </a:r>
            <a:r>
              <a:rPr lang="en-US" sz="2000" b="1" dirty="0" err="1">
                <a:solidFill>
                  <a:srgbClr val="C00000"/>
                </a:solidFill>
              </a:rPr>
              <a:t>keV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AA3B0E1D-8EA6-44B5-9A22-720763776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77B8522-E8E8-4888-98C9-6FFD6A3458C4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171274F-17C7-4AF4-BB9E-9A788038A498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B28589-8E18-433C-A633-DBF2668BD40C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Rectangle 2">
            <a:extLst>
              <a:ext uri="{FF2B5EF4-FFF2-40B4-BE49-F238E27FC236}">
                <a16:creationId xmlns:a16="http://schemas.microsoft.com/office/drawing/2014/main" id="{ABFFCF95-718A-495F-A557-FC6A109E0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997744"/>
            <a:ext cx="1543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Li(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p,p</a:t>
            </a:r>
            <a:r>
              <a:rPr lang="el-G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΄γ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</a:p>
        </p:txBody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F72C442-1C2D-460D-9CDD-B404A03E6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0" y="1449388"/>
            <a:ext cx="2559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2600 – 4050 keV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Angles = 0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- 55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- 90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- 165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9CECAE-89F6-4641-8DFE-9052E3EB7927}"/>
              </a:ext>
            </a:extLst>
          </p:cNvPr>
          <p:cNvSpPr txBox="1"/>
          <p:nvPr/>
        </p:nvSpPr>
        <p:spPr>
          <a:xfrm>
            <a:off x="2087562" y="143666"/>
            <a:ext cx="49688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 -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PIGE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F58EAE-7DA2-4BDE-9D80-EAB5150C4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380813"/>
            <a:ext cx="4925372" cy="32056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21B7FB8-C87D-4D60-B9D4-A931CD7A3CBE}"/>
              </a:ext>
            </a:extLst>
          </p:cNvPr>
          <p:cNvGrpSpPr/>
          <p:nvPr/>
        </p:nvGrpSpPr>
        <p:grpSpPr>
          <a:xfrm>
            <a:off x="4750681" y="2362200"/>
            <a:ext cx="4317119" cy="3618412"/>
            <a:chOff x="6842148" y="861442"/>
            <a:chExt cx="4317119" cy="361841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6DFDE7D-06CF-4013-A577-07AAE664AB84}"/>
                </a:ext>
              </a:extLst>
            </p:cNvPr>
            <p:cNvGrpSpPr/>
            <p:nvPr/>
          </p:nvGrpSpPr>
          <p:grpSpPr>
            <a:xfrm>
              <a:off x="6842148" y="861442"/>
              <a:ext cx="4317119" cy="3618412"/>
              <a:chOff x="386660" y="1084217"/>
              <a:chExt cx="4317119" cy="3618412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35B04723-5418-4DDF-BB4F-61923C366C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236" t="11048" r="12928" b="4000"/>
              <a:stretch/>
            </p:blipFill>
            <p:spPr>
              <a:xfrm>
                <a:off x="386660" y="1084217"/>
                <a:ext cx="4317119" cy="3618412"/>
              </a:xfrm>
              <a:prstGeom prst="rect">
                <a:avLst/>
              </a:prstGeom>
            </p:spPr>
          </p:pic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25B8A3E-E212-498B-B467-95F208E4E671}"/>
                  </a:ext>
                </a:extLst>
              </p:cNvPr>
              <p:cNvGrpSpPr/>
              <p:nvPr/>
            </p:nvGrpSpPr>
            <p:grpSpPr>
              <a:xfrm>
                <a:off x="3016711" y="3566161"/>
                <a:ext cx="1511745" cy="307777"/>
                <a:chOff x="1094159" y="5105224"/>
                <a:chExt cx="1315738" cy="307777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69B93885-D7AF-4BEF-ACAA-5B9C029DD735}"/>
                    </a:ext>
                  </a:extLst>
                </p:cNvPr>
                <p:cNvSpPr/>
                <p:nvPr/>
              </p:nvSpPr>
              <p:spPr>
                <a:xfrm>
                  <a:off x="1095462" y="5105224"/>
                  <a:ext cx="18473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endParaRPr lang="en-US" sz="1400" dirty="0"/>
                </a:p>
              </p:txBody>
            </p: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2885864A-32D1-4189-AFF0-EE39BBD0C6D9}"/>
                    </a:ext>
                  </a:extLst>
                </p:cNvPr>
                <p:cNvGrpSpPr/>
                <p:nvPr/>
              </p:nvGrpSpPr>
              <p:grpSpPr>
                <a:xfrm>
                  <a:off x="1094159" y="5105224"/>
                  <a:ext cx="1315738" cy="307777"/>
                  <a:chOff x="1211724" y="4475803"/>
                  <a:chExt cx="1315738" cy="307777"/>
                </a:xfrm>
              </p:grpSpPr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4C44B19D-B8BE-4CD9-A6DC-C68E6A4F0AAB}"/>
                      </a:ext>
                    </a:extLst>
                  </p:cNvPr>
                  <p:cNvSpPr/>
                  <p:nvPr/>
                </p:nvSpPr>
                <p:spPr>
                  <a:xfrm>
                    <a:off x="1211724" y="4475803"/>
                    <a:ext cx="1315738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endParaRPr lang="en-US" sz="1400" dirty="0"/>
                  </a:p>
                </p:txBody>
              </p: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4AF81D37-7653-478C-9795-B1ADDCAADE5E}"/>
                      </a:ext>
                    </a:extLst>
                  </p:cNvPr>
                  <p:cNvSpPr/>
                  <p:nvPr/>
                </p:nvSpPr>
                <p:spPr>
                  <a:xfrm>
                    <a:off x="1211724" y="4475803"/>
                    <a:ext cx="1037766" cy="307777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A075268-A409-44D1-9061-A6D739B68D56}"/>
                </a:ext>
              </a:extLst>
            </p:cNvPr>
            <p:cNvSpPr/>
            <p:nvPr/>
          </p:nvSpPr>
          <p:spPr>
            <a:xfrm>
              <a:off x="9472199" y="3343386"/>
              <a:ext cx="133942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aseline="30000" dirty="0"/>
                <a:t>7</a:t>
              </a:r>
              <a:r>
                <a:rPr lang="en-US" sz="1400" dirty="0"/>
                <a:t>Li(</a:t>
              </a:r>
              <a:r>
                <a:rPr lang="en-US" sz="1400" dirty="0" err="1"/>
                <a:t>d,d</a:t>
              </a:r>
              <a:r>
                <a:rPr lang="en-US" sz="1400" dirty="0"/>
                <a:t>’</a:t>
              </a:r>
              <a:r>
                <a:rPr lang="el-GR" sz="1400" dirty="0"/>
                <a:t>γ</a:t>
              </a:r>
              <a:r>
                <a:rPr lang="el-GR" sz="1400" baseline="-25000" dirty="0"/>
                <a:t>1-0</a:t>
              </a:r>
              <a:r>
                <a:rPr lang="el-GR" sz="1400" dirty="0"/>
                <a:t>)</a:t>
              </a:r>
              <a:r>
                <a:rPr lang="el-GR" sz="1400" baseline="30000" dirty="0"/>
                <a:t>7</a:t>
              </a:r>
              <a:r>
                <a:rPr lang="en-US" sz="1400" dirty="0"/>
                <a:t>Li </a:t>
              </a:r>
            </a:p>
          </p:txBody>
        </p:sp>
      </p:grpSp>
      <p:sp>
        <p:nvSpPr>
          <p:cNvPr id="24" name="Rectangle 2">
            <a:extLst>
              <a:ext uri="{FF2B5EF4-FFF2-40B4-BE49-F238E27FC236}">
                <a16:creationId xmlns:a16="http://schemas.microsoft.com/office/drawing/2014/main" id="{84DA0752-890F-4BD5-9906-588993C90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52" y="971241"/>
            <a:ext cx="15424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Li(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d,d</a:t>
            </a:r>
            <a:r>
              <a:rPr lang="el-G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΄γ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85A797A2-9361-4320-B009-79CF833DC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2829" y="1448813"/>
            <a:ext cx="21002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1000 – 2200 keV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Angles = 0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- 55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- 90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78A3DA-F4C7-4BD8-90EF-0E899998B8FA}"/>
              </a:ext>
            </a:extLst>
          </p:cNvPr>
          <p:cNvSpPr/>
          <p:nvPr/>
        </p:nvSpPr>
        <p:spPr>
          <a:xfrm>
            <a:off x="522954" y="5611280"/>
            <a:ext cx="4013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See A.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Ziagova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&amp; E.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Taimpiri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presentation</a:t>
            </a: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7C33D9EC-257A-490D-ABA3-77617ABEE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02E3A9B-99D1-4CE0-AF4F-C147590C63F4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C689AF5-6F47-4E28-B5AB-13CFD3B02770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672DD9-9DBF-4F89-A952-8D8DF450375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F176244-661B-4733-BE26-ABBF7E5DAD4D}"/>
              </a:ext>
            </a:extLst>
          </p:cNvPr>
          <p:cNvSpPr txBox="1"/>
          <p:nvPr/>
        </p:nvSpPr>
        <p:spPr>
          <a:xfrm>
            <a:off x="3208338" y="152400"/>
            <a:ext cx="3143553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WEST 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sp>
        <p:nvSpPr>
          <p:cNvPr id="48" name="TextBox 17">
            <a:extLst>
              <a:ext uri="{FF2B5EF4-FFF2-40B4-BE49-F238E27FC236}">
                <a16:creationId xmlns:a16="http://schemas.microsoft.com/office/drawing/2014/main" id="{1BC6F4FF-9812-42C7-AC85-AA4074446797}"/>
              </a:ext>
            </a:extLst>
          </p:cNvPr>
          <p:cNvSpPr txBox="1"/>
          <p:nvPr/>
        </p:nvSpPr>
        <p:spPr>
          <a:xfrm>
            <a:off x="5638800" y="885137"/>
            <a:ext cx="2597510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 u="sng" dirty="0"/>
              <a:t>Experimental Details</a:t>
            </a:r>
          </a:p>
          <a:p>
            <a:r>
              <a:rPr lang="en-US" sz="1350" dirty="0"/>
              <a:t>The surface of the noted samples was measured using the </a:t>
            </a:r>
            <a:r>
              <a:rPr lang="en-US" sz="1350" baseline="30000" dirty="0"/>
              <a:t>12</a:t>
            </a:r>
            <a:r>
              <a:rPr lang="en-US" sz="1350" dirty="0"/>
              <a:t>C(</a:t>
            </a:r>
            <a:r>
              <a:rPr lang="en-US" sz="1350" dirty="0" err="1"/>
              <a:t>d,p</a:t>
            </a:r>
            <a:r>
              <a:rPr lang="en-US" sz="1350" dirty="0"/>
              <a:t>) reaction</a:t>
            </a:r>
          </a:p>
          <a:p>
            <a:endParaRPr lang="en-US" sz="1350" dirty="0"/>
          </a:p>
          <a:p>
            <a:r>
              <a:rPr lang="en-US" sz="1350" u="sng" dirty="0"/>
              <a:t>For </a:t>
            </a:r>
            <a:r>
              <a:rPr lang="en-US" sz="1350" u="sng" dirty="0" err="1"/>
              <a:t>milli</a:t>
            </a:r>
            <a:r>
              <a:rPr lang="en-US" sz="1350" u="sng" dirty="0"/>
              <a:t>- &amp; micro-</a:t>
            </a:r>
            <a:r>
              <a:rPr lang="el-GR" sz="1350" u="sng" dirty="0"/>
              <a:t> </a:t>
            </a:r>
            <a:r>
              <a:rPr lang="en-US" sz="1350" u="sng" dirty="0"/>
              <a:t>beam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Beam type: deuteron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Beam energy: 1.35 MeV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Detection angle: 170</a:t>
            </a:r>
            <a:r>
              <a:rPr lang="en-US" sz="1350" baseline="30000" dirty="0"/>
              <a:t>o</a:t>
            </a: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baseline="30000" dirty="0"/>
          </a:p>
          <a:p>
            <a:r>
              <a:rPr lang="en-US" sz="1350" u="sng" dirty="0"/>
              <a:t>For micro-Beam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Mapping area: 1000 x 1000 </a:t>
            </a:r>
            <a:r>
              <a:rPr lang="el-GR" sz="1350" dirty="0"/>
              <a:t>μ</a:t>
            </a:r>
            <a:r>
              <a:rPr lang="en-US" sz="1350" dirty="0"/>
              <a:t>m</a:t>
            </a:r>
            <a:r>
              <a:rPr lang="en-US" sz="1350" baseline="30000" dirty="0"/>
              <a:t>2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Beam diameter spot &lt; 100 </a:t>
            </a:r>
            <a:r>
              <a:rPr lang="el-GR" sz="1350" dirty="0"/>
              <a:t>μ</a:t>
            </a:r>
            <a:r>
              <a:rPr lang="en-US" sz="1350" dirty="0"/>
              <a:t>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854EFA-5305-4F4E-858B-1ED5DCEC1E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43" y="920295"/>
            <a:ext cx="4381611" cy="245370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6A3E8A5-DF63-4EDC-AA99-73B45E3CCA5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02" y="3611584"/>
            <a:ext cx="5274310" cy="226187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34">
            <a:extLst>
              <a:ext uri="{FF2B5EF4-FFF2-40B4-BE49-F238E27FC236}">
                <a16:creationId xmlns:a16="http://schemas.microsoft.com/office/drawing/2014/main" id="{8699BA70-C33D-4917-8583-1A6BA498E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4F705E8-4CBB-4A9D-B512-5200F5E737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96160"/>
              </p:ext>
            </p:extLst>
          </p:nvPr>
        </p:nvGraphicFramePr>
        <p:xfrm>
          <a:off x="5791200" y="3834130"/>
          <a:ext cx="2933363" cy="2261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5" name="Graph" r:id="rId5" imgW="30632350" imgH="23450480" progId="Origin50.Graph">
                  <p:embed/>
                </p:oleObj>
              </mc:Choice>
              <mc:Fallback>
                <p:oleObj name="Graph" r:id="rId5" imgW="30632350" imgH="23450480" progId="Origin50.Graph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834130"/>
                        <a:ext cx="2933363" cy="22618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0">
            <a:extLst>
              <a:ext uri="{FF2B5EF4-FFF2-40B4-BE49-F238E27FC236}">
                <a16:creationId xmlns:a16="http://schemas.microsoft.com/office/drawing/2014/main" id="{06CA3E1B-EC40-48B8-92FD-9CBF503AA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1821974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Who we are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4102" name="TextBox 20">
            <a:extLst>
              <a:ext uri="{FF2B5EF4-FFF2-40B4-BE49-F238E27FC236}">
                <a16:creationId xmlns:a16="http://schemas.microsoft.com/office/drawing/2014/main" id="{944BCED1-CB79-4E60-AA8B-E07758FEF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533162" y="1447800"/>
            <a:ext cx="8229838" cy="359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3 permanent researchers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S. </a:t>
            </a:r>
            <a:r>
              <a:rPr lang="en-US" dirty="0" err="1">
                <a:solidFill>
                  <a:schemeClr val="tx1"/>
                </a:solidFill>
              </a:rPr>
              <a:t>Harissopulos</a:t>
            </a:r>
            <a:r>
              <a:rPr lang="en-US" dirty="0">
                <a:solidFill>
                  <a:schemeClr val="tx1"/>
                </a:solidFill>
              </a:rPr>
              <a:t> (Head), A.G. </a:t>
            </a:r>
            <a:r>
              <a:rPr lang="en-US" dirty="0" err="1">
                <a:solidFill>
                  <a:schemeClr val="tx1"/>
                </a:solidFill>
              </a:rPr>
              <a:t>Karydas</a:t>
            </a:r>
            <a:r>
              <a:rPr lang="en-US" dirty="0">
                <a:solidFill>
                  <a:schemeClr val="tx1"/>
                </a:solidFill>
              </a:rPr>
              <a:t>, A. Lagoyannis, M. </a:t>
            </a:r>
            <a:r>
              <a:rPr lang="en-US" dirty="0" err="1">
                <a:solidFill>
                  <a:schemeClr val="tx1"/>
                </a:solidFill>
              </a:rPr>
              <a:t>Axiotis</a:t>
            </a: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3 post – docs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P. </a:t>
            </a:r>
            <a:r>
              <a:rPr lang="en-US" dirty="0" err="1">
                <a:solidFill>
                  <a:schemeClr val="tx1"/>
                </a:solidFill>
              </a:rPr>
              <a:t>Chatzispyroglou</a:t>
            </a:r>
            <a:r>
              <a:rPr lang="en-US" dirty="0">
                <a:solidFill>
                  <a:schemeClr val="tx1"/>
                </a:solidFill>
              </a:rPr>
              <a:t>, Z. </a:t>
            </a:r>
            <a:r>
              <a:rPr lang="en-US" dirty="0" err="1">
                <a:solidFill>
                  <a:schemeClr val="tx1"/>
                </a:solidFill>
              </a:rPr>
              <a:t>Kotsina</a:t>
            </a:r>
            <a:r>
              <a:rPr lang="en-US" dirty="0">
                <a:solidFill>
                  <a:schemeClr val="tx1"/>
                </a:solidFill>
              </a:rPr>
              <a:t>, E. </a:t>
            </a:r>
            <a:r>
              <a:rPr lang="en-US" dirty="0" err="1">
                <a:solidFill>
                  <a:schemeClr val="tx1"/>
                </a:solidFill>
              </a:rPr>
              <a:t>Vagena</a:t>
            </a: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Students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M. </a:t>
            </a:r>
            <a:r>
              <a:rPr lang="en-US" dirty="0" err="1">
                <a:solidFill>
                  <a:schemeClr val="tx1"/>
                </a:solidFill>
              </a:rPr>
              <a:t>Peoviti</a:t>
            </a:r>
            <a:r>
              <a:rPr lang="en-US" dirty="0">
                <a:solidFill>
                  <a:schemeClr val="tx1"/>
                </a:solidFill>
              </a:rPr>
              <a:t>, K. </a:t>
            </a:r>
            <a:r>
              <a:rPr lang="en-US" dirty="0" err="1">
                <a:solidFill>
                  <a:schemeClr val="tx1"/>
                </a:solidFill>
              </a:rPr>
              <a:t>Preketes</a:t>
            </a:r>
            <a:r>
              <a:rPr lang="en-US" dirty="0">
                <a:solidFill>
                  <a:schemeClr val="tx1"/>
                </a:solidFill>
              </a:rPr>
              <a:t>-Sigalas, A. </a:t>
            </a:r>
            <a:r>
              <a:rPr lang="en-US" dirty="0" err="1">
                <a:solidFill>
                  <a:schemeClr val="tx1"/>
                </a:solidFill>
              </a:rPr>
              <a:t>Laoutaris</a:t>
            </a:r>
            <a:r>
              <a:rPr lang="en-US" dirty="0">
                <a:solidFill>
                  <a:schemeClr val="tx1"/>
                </a:solidFill>
              </a:rPr>
              <a:t>, S. Nanos, A. </a:t>
            </a:r>
            <a:r>
              <a:rPr lang="en-US" dirty="0" err="1">
                <a:solidFill>
                  <a:schemeClr val="tx1"/>
                </a:solidFill>
              </a:rPr>
              <a:t>Ziagova</a:t>
            </a:r>
            <a:r>
              <a:rPr lang="en-US" dirty="0">
                <a:solidFill>
                  <a:schemeClr val="tx1"/>
                </a:solidFill>
              </a:rPr>
              <a:t>, E. </a:t>
            </a:r>
            <a:r>
              <a:rPr lang="en-US" dirty="0" err="1">
                <a:solidFill>
                  <a:schemeClr val="tx1"/>
                </a:solidFill>
              </a:rPr>
              <a:t>Taimpiri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K. </a:t>
            </a:r>
            <a:r>
              <a:rPr lang="en-US" dirty="0" err="1">
                <a:solidFill>
                  <a:schemeClr val="tx1"/>
                </a:solidFill>
              </a:rPr>
              <a:t>Tsampa</a:t>
            </a:r>
            <a:r>
              <a:rPr lang="en-US" dirty="0">
                <a:solidFill>
                  <a:schemeClr val="tx1"/>
                </a:solidFill>
              </a:rPr>
              <a:t> (w/w A. </a:t>
            </a:r>
            <a:r>
              <a:rPr lang="en-US" dirty="0" err="1">
                <a:solidFill>
                  <a:schemeClr val="tx1"/>
                </a:solidFill>
              </a:rPr>
              <a:t>Karydas</a:t>
            </a:r>
            <a:r>
              <a:rPr lang="en-US" dirty="0">
                <a:solidFill>
                  <a:schemeClr val="tx1"/>
                </a:solidFill>
              </a:rPr>
              <a:t>), S. </a:t>
            </a:r>
            <a:r>
              <a:rPr lang="en-US" dirty="0" err="1">
                <a:solidFill>
                  <a:schemeClr val="tx1"/>
                </a:solidFill>
              </a:rPr>
              <a:t>Papayiannis</a:t>
            </a:r>
            <a:r>
              <a:rPr lang="en-US" dirty="0">
                <a:solidFill>
                  <a:schemeClr val="tx1"/>
                </a:solidFill>
              </a:rPr>
              <a:t> ( w/w </a:t>
            </a:r>
            <a:r>
              <a:rPr lang="en-US" dirty="0" err="1">
                <a:solidFill>
                  <a:schemeClr val="tx1"/>
                </a:solidFill>
              </a:rPr>
              <a:t>A.Karydas</a:t>
            </a:r>
            <a:r>
              <a:rPr lang="en-US" dirty="0">
                <a:solidFill>
                  <a:schemeClr val="tx1"/>
                </a:solidFill>
              </a:rPr>
              <a:t> &amp; K. </a:t>
            </a:r>
            <a:r>
              <a:rPr lang="en-US" dirty="0" err="1">
                <a:solidFill>
                  <a:schemeClr val="tx1"/>
                </a:solidFill>
              </a:rPr>
              <a:t>Eleftheriadis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Technicians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A. </a:t>
            </a:r>
            <a:r>
              <a:rPr lang="en-US" dirty="0" err="1">
                <a:solidFill>
                  <a:schemeClr val="tx1"/>
                </a:solidFill>
              </a:rPr>
              <a:t>Andrianis</a:t>
            </a:r>
            <a:r>
              <a:rPr lang="en-US" dirty="0">
                <a:solidFill>
                  <a:schemeClr val="tx1"/>
                </a:solidFill>
              </a:rPr>
              <a:t> (Head operator), V. </a:t>
            </a:r>
            <a:r>
              <a:rPr lang="en-US" dirty="0" err="1">
                <a:solidFill>
                  <a:schemeClr val="tx1"/>
                </a:solidFill>
              </a:rPr>
              <a:t>Andreopoulos</a:t>
            </a:r>
            <a:r>
              <a:rPr lang="en-US" dirty="0">
                <a:solidFill>
                  <a:schemeClr val="tx1"/>
                </a:solidFill>
              </a:rPr>
              <a:t>, E. </a:t>
            </a:r>
            <a:r>
              <a:rPr lang="en-US" dirty="0" err="1">
                <a:solidFill>
                  <a:schemeClr val="tx1"/>
                </a:solidFill>
              </a:rPr>
              <a:t>Tsopanakis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4691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173">
            <a:extLst>
              <a:ext uri="{FF2B5EF4-FFF2-40B4-BE49-F238E27FC236}">
                <a16:creationId xmlns:a16="http://schemas.microsoft.com/office/drawing/2014/main" id="{2976DB53-5A91-4140-A69A-9419FF4286A6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CFE027-4905-48F8-B8AF-6A1F2C339B94}"/>
              </a:ext>
            </a:extLst>
          </p:cNvPr>
          <p:cNvSpPr txBox="1"/>
          <p:nvPr/>
        </p:nvSpPr>
        <p:spPr>
          <a:xfrm>
            <a:off x="2092378" y="2844225"/>
            <a:ext cx="495924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Thank you for your attention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18B72A3-AC21-45FB-8241-5FFC77F19EE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BFA7467-C5AB-4045-BB9F-070442ACB12F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272677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Scientific Outcome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457200" y="887095"/>
            <a:ext cx="8382000" cy="52089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9 publications in peer reviewed journals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Several conference proceedings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PhD Students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E. </a:t>
            </a:r>
            <a:r>
              <a:rPr lang="en-US" dirty="0" err="1">
                <a:solidFill>
                  <a:schemeClr val="tx1"/>
                </a:solidFill>
              </a:rPr>
              <a:t>Georgali</a:t>
            </a:r>
            <a:r>
              <a:rPr lang="en-US" dirty="0">
                <a:solidFill>
                  <a:schemeClr val="tx1"/>
                </a:solidFill>
              </a:rPr>
              <a:t> (f), K. </a:t>
            </a:r>
            <a:r>
              <a:rPr lang="en-US" dirty="0" err="1">
                <a:solidFill>
                  <a:schemeClr val="tx1"/>
                </a:solidFill>
              </a:rPr>
              <a:t>Preketes</a:t>
            </a:r>
            <a:r>
              <a:rPr lang="en-US" dirty="0">
                <a:solidFill>
                  <a:schemeClr val="tx1"/>
                </a:solidFill>
              </a:rPr>
              <a:t>-Sigalas (p), A. </a:t>
            </a:r>
            <a:r>
              <a:rPr lang="en-US" dirty="0" err="1">
                <a:solidFill>
                  <a:schemeClr val="tx1"/>
                </a:solidFill>
              </a:rPr>
              <a:t>Laoutaris</a:t>
            </a:r>
            <a:r>
              <a:rPr lang="en-US" dirty="0">
                <a:solidFill>
                  <a:schemeClr val="tx1"/>
                </a:solidFill>
              </a:rPr>
              <a:t> (p), 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I. </a:t>
            </a:r>
            <a:r>
              <a:rPr lang="en-US" dirty="0" err="1">
                <a:solidFill>
                  <a:schemeClr val="tx1"/>
                </a:solidFill>
              </a:rPr>
              <a:t>Madesis</a:t>
            </a:r>
            <a:r>
              <a:rPr lang="en-US" dirty="0">
                <a:solidFill>
                  <a:schemeClr val="tx1"/>
                </a:solidFill>
              </a:rPr>
              <a:t> (f), S. Nanos (p)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Master Thesis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A. </a:t>
            </a:r>
            <a:r>
              <a:rPr lang="en-US" dirty="0" err="1">
                <a:solidFill>
                  <a:schemeClr val="tx1"/>
                </a:solidFill>
              </a:rPr>
              <a:t>Ziagova</a:t>
            </a:r>
            <a:r>
              <a:rPr lang="en-US" dirty="0">
                <a:solidFill>
                  <a:schemeClr val="tx1"/>
                </a:solidFill>
              </a:rPr>
              <a:t> (p), M. </a:t>
            </a:r>
            <a:r>
              <a:rPr lang="en-US" dirty="0" err="1">
                <a:solidFill>
                  <a:schemeClr val="tx1"/>
                </a:solidFill>
              </a:rPr>
              <a:t>Peoviti</a:t>
            </a:r>
            <a:r>
              <a:rPr lang="en-US" dirty="0">
                <a:solidFill>
                  <a:schemeClr val="tx1"/>
                </a:solidFill>
              </a:rPr>
              <a:t> (f), E. </a:t>
            </a:r>
            <a:r>
              <a:rPr lang="en-US" dirty="0" err="1">
                <a:solidFill>
                  <a:schemeClr val="tx1"/>
                </a:solidFill>
              </a:rPr>
              <a:t>Taimpiri</a:t>
            </a:r>
            <a:r>
              <a:rPr lang="en-US" dirty="0">
                <a:solidFill>
                  <a:schemeClr val="tx1"/>
                </a:solidFill>
              </a:rPr>
              <a:t> (p)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Diploma Thesis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A. </a:t>
            </a:r>
            <a:r>
              <a:rPr lang="en-US" dirty="0" err="1">
                <a:solidFill>
                  <a:schemeClr val="tx1"/>
                </a:solidFill>
              </a:rPr>
              <a:t>Ziagova</a:t>
            </a:r>
            <a:r>
              <a:rPr lang="en-US" dirty="0">
                <a:solidFill>
                  <a:schemeClr val="tx1"/>
                </a:solidFill>
              </a:rPr>
              <a:t> (f), A. </a:t>
            </a:r>
            <a:r>
              <a:rPr lang="en-US" dirty="0" err="1">
                <a:solidFill>
                  <a:schemeClr val="tx1"/>
                </a:solidFill>
              </a:rPr>
              <a:t>Kotsovolou</a:t>
            </a:r>
            <a:r>
              <a:rPr lang="en-US" dirty="0">
                <a:solidFill>
                  <a:schemeClr val="tx1"/>
                </a:solidFill>
              </a:rPr>
              <a:t> (f), C. </a:t>
            </a:r>
            <a:r>
              <a:rPr lang="en-US" dirty="0" err="1">
                <a:solidFill>
                  <a:schemeClr val="tx1"/>
                </a:solidFill>
              </a:rPr>
              <a:t>Andrikopoulos</a:t>
            </a:r>
            <a:r>
              <a:rPr lang="en-US" dirty="0">
                <a:solidFill>
                  <a:schemeClr val="tx1"/>
                </a:solidFill>
              </a:rPr>
              <a:t> (p)</a:t>
            </a:r>
          </a:p>
          <a:p>
            <a:pPr marL="342900" indent="-342900">
              <a:buAutoNum type="alphaUcPeriod"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04F230-64B0-4023-8833-2B9F07E448E3}"/>
              </a:ext>
            </a:extLst>
          </p:cNvPr>
          <p:cNvSpPr txBox="1"/>
          <p:nvPr/>
        </p:nvSpPr>
        <p:spPr>
          <a:xfrm>
            <a:off x="6629400" y="5695867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(f: finished, p: in progress)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C3916FBF-B22D-45A7-A891-544969187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  <p:extLst>
      <p:ext uri="{BB962C8B-B14F-4D97-AF65-F5344CB8AC3E}">
        <p14:creationId xmlns:p14="http://schemas.microsoft.com/office/powerpoint/2010/main" val="223599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936249" y="142875"/>
            <a:ext cx="127150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F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unding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304800" y="1660525"/>
            <a:ext cx="8839200" cy="359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Cluster of Accelerator Laboratories for Ion-Beam Research and Applications - CALIBRA </a:t>
            </a:r>
          </a:p>
          <a:p>
            <a:pPr>
              <a:defRPr/>
            </a:pPr>
            <a:r>
              <a:rPr lang="el-GR" sz="1600" dirty="0">
                <a:solidFill>
                  <a:schemeClr val="tx1"/>
                </a:solidFill>
              </a:rPr>
              <a:t>ΕΣΠΑ, </a:t>
            </a:r>
            <a:r>
              <a:rPr lang="en-US" sz="1600" dirty="0">
                <a:solidFill>
                  <a:schemeClr val="tx1"/>
                </a:solidFill>
              </a:rPr>
              <a:t>S. </a:t>
            </a:r>
            <a:r>
              <a:rPr lang="en-US" sz="1600" dirty="0" err="1">
                <a:solidFill>
                  <a:schemeClr val="tx1"/>
                </a:solidFill>
              </a:rPr>
              <a:t>Harissopulos</a:t>
            </a:r>
            <a:r>
              <a:rPr lang="en-US" sz="1600" dirty="0">
                <a:solidFill>
                  <a:schemeClr val="tx1"/>
                </a:solidFill>
              </a:rPr>
              <a:t>, Ends 2021, 3.440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b="1" dirty="0">
                <a:solidFill>
                  <a:schemeClr val="tx1"/>
                </a:solidFill>
              </a:rPr>
              <a:t>Geant4-based Particle Simulation Facility in Greece for Future Science Mission Support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European Space Agency, A. Lagoyannis, Ends 2022 , 120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ENSAR 2 </a:t>
            </a:r>
            <a:r>
              <a:rPr lang="en-US" dirty="0">
                <a:solidFill>
                  <a:schemeClr val="tx1"/>
                </a:solidFill>
              </a:rPr>
              <a:t>- European Nuclear Science and Application Research 2</a:t>
            </a:r>
            <a:endParaRPr lang="en-US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Horizon 2020, S. </a:t>
            </a:r>
            <a:r>
              <a:rPr lang="en-US" sz="1600" dirty="0" err="1">
                <a:solidFill>
                  <a:schemeClr val="tx1"/>
                </a:solidFill>
              </a:rPr>
              <a:t>Harissopulos</a:t>
            </a:r>
            <a:r>
              <a:rPr lang="en-US" sz="1600" dirty="0">
                <a:solidFill>
                  <a:schemeClr val="tx1"/>
                </a:solidFill>
              </a:rPr>
              <a:t>, Ends 2021, 26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EuroFusion – Tandem Lab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Partner, Started in 2021 , 30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buAutoNum type="alphaUcPeriod"/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Fluorescence and Reactive oxygen Intermediates by Neutron Generated electronic Excitation as a foundation for radically new cancer therapies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Horizon 2020, Partner, Ends 2023, Budget: 100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Access to Ion and Neutron Beams at NCSR “</a:t>
            </a:r>
            <a:r>
              <a:rPr lang="en-US" b="1" dirty="0" err="1">
                <a:solidFill>
                  <a:schemeClr val="tx1"/>
                </a:solidFill>
              </a:rPr>
              <a:t>Demokritos</a:t>
            </a:r>
            <a:r>
              <a:rPr lang="en-US" b="1" dirty="0">
                <a:solidFill>
                  <a:schemeClr val="tx1"/>
                </a:solidFill>
              </a:rPr>
              <a:t>”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IAEA,  A. Lagoyannis, Ends 2024 , Budget: 15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700" b="1" dirty="0">
                <a:solidFill>
                  <a:schemeClr val="tx1"/>
                </a:solidFill>
              </a:rPr>
              <a:t>Differential Cross Section Measurement of proton reactions on fusion related light elements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IAEA,  M. </a:t>
            </a:r>
            <a:r>
              <a:rPr lang="en-US" sz="1600" dirty="0" err="1">
                <a:solidFill>
                  <a:schemeClr val="tx1"/>
                </a:solidFill>
              </a:rPr>
              <a:t>Axiotis</a:t>
            </a:r>
            <a:r>
              <a:rPr lang="en-US" sz="1600" dirty="0">
                <a:solidFill>
                  <a:schemeClr val="tx1"/>
                </a:solidFill>
              </a:rPr>
              <a:t>, 4 years, Budget: 16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09AE41BD-EF77-4784-94DF-74473687B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  <p:extLst>
      <p:ext uri="{BB962C8B-B14F-4D97-AF65-F5344CB8AC3E}">
        <p14:creationId xmlns:p14="http://schemas.microsoft.com/office/powerpoint/2010/main" val="4202861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839521" y="94773"/>
            <a:ext cx="1399870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ituation</a:t>
            </a: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2451CC5-CFE8-456B-9FBB-0DE23A331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066800"/>
            <a:ext cx="598651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CALIBRA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New external beam setup (see. K. </a:t>
            </a:r>
            <a:r>
              <a:rPr lang="en-US" altLang="en-US" sz="1800" dirty="0" err="1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Tsampa</a:t>
            </a: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BGO detector setup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Arrival of Cyclotron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Design of the new goniometric table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AMS Packaging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5B30086D-110D-4A99-A242-DCEF1109D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879945"/>
            <a:ext cx="7467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Cross section measurements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Nuclear Astrophysics measurements (see. E. </a:t>
            </a:r>
            <a:r>
              <a:rPr lang="en-US" altLang="en-US" sz="1800" dirty="0" err="1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Vagena</a:t>
            </a: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Light elements deuteron induced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Proton induced gamma – ray reactions</a:t>
            </a: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4C1FF79C-7C31-4AC8-8150-671CF7469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015741"/>
            <a:ext cx="609019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Applications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Geological Sample Analysis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Test of Neutron Detectors (n-TOF related)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WEST (fusion) and JET measurements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90EE99F5-8562-4E8D-A9B2-244024655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410200"/>
            <a:ext cx="4981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Continue collaboration within the G4G ESA project</a:t>
            </a:r>
            <a:endParaRPr lang="en-US" altLang="en-US" sz="180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4" name="TextBox 20">
            <a:extLst>
              <a:ext uri="{FF2B5EF4-FFF2-40B4-BE49-F238E27FC236}">
                <a16:creationId xmlns:a16="http://schemas.microsoft.com/office/drawing/2014/main" id="{9013E16F-BA14-4FA1-AFCA-32CC69FDC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253146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Tandem Statistics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685800" y="829760"/>
            <a:ext cx="7301706" cy="1156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30 experiments conducted in 2021 (23 @ 2020, 26 @ 2019)</a:t>
            </a:r>
          </a:p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1052 belt hours (600 @ 2020, 961 @ 2019)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39BE73-B9FE-4ECE-BB11-A57ADEDBBA75}"/>
              </a:ext>
            </a:extLst>
          </p:cNvPr>
          <p:cNvSpPr txBox="1"/>
          <p:nvPr/>
        </p:nvSpPr>
        <p:spPr>
          <a:xfrm>
            <a:off x="2804633" y="5043457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NMR failure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A49DE7-DED5-4470-A97A-073C0483178F}"/>
              </a:ext>
            </a:extLst>
          </p:cNvPr>
          <p:cNvSpPr/>
          <p:nvPr/>
        </p:nvSpPr>
        <p:spPr>
          <a:xfrm>
            <a:off x="6477000" y="3581400"/>
            <a:ext cx="685800" cy="685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FE0E02-16F1-4F67-909D-861D4EA261DD}"/>
              </a:ext>
            </a:extLst>
          </p:cNvPr>
          <p:cNvSpPr txBox="1"/>
          <p:nvPr/>
        </p:nvSpPr>
        <p:spPr>
          <a:xfrm>
            <a:off x="6383784" y="4396873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Covid</a:t>
            </a:r>
            <a:r>
              <a:rPr lang="en-US" dirty="0"/>
              <a:t> 19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E7EA0958-DEE4-41E0-B107-DC138F1422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1394982"/>
              </p:ext>
            </p:extLst>
          </p:nvPr>
        </p:nvGraphicFramePr>
        <p:xfrm>
          <a:off x="591440" y="2115453"/>
          <a:ext cx="8136732" cy="3751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20">
            <a:extLst>
              <a:ext uri="{FF2B5EF4-FFF2-40B4-BE49-F238E27FC236}">
                <a16:creationId xmlns:a16="http://schemas.microsoft.com/office/drawing/2014/main" id="{DC39C52E-ACE9-48DC-A87D-CB0A601BD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BFAF70D-E597-4EBF-8BD0-0B3C05693992}"/>
              </a:ext>
            </a:extLst>
          </p:cNvPr>
          <p:cNvSpPr/>
          <p:nvPr/>
        </p:nvSpPr>
        <p:spPr>
          <a:xfrm>
            <a:off x="3163207" y="4272379"/>
            <a:ext cx="685800" cy="685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859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9F92DAF-CDE6-4E50-B5A8-426184EF94F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10A92-BEB6-45D2-BA18-D7850D9046C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B4725A-68CF-490D-98C0-0C40ADE464C1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8CA4EB3-E1B9-4D67-B779-25B6696BD006}"/>
              </a:ext>
            </a:extLst>
          </p:cNvPr>
          <p:cNvSpPr txBox="1"/>
          <p:nvPr/>
        </p:nvSpPr>
        <p:spPr>
          <a:xfrm>
            <a:off x="4011613" y="142875"/>
            <a:ext cx="11207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alibra</a:t>
            </a:r>
          </a:p>
        </p:txBody>
      </p:sp>
      <p:pic>
        <p:nvPicPr>
          <p:cNvPr id="5126" name="Picture 9">
            <a:extLst>
              <a:ext uri="{FF2B5EF4-FFF2-40B4-BE49-F238E27FC236}">
                <a16:creationId xmlns:a16="http://schemas.microsoft.com/office/drawing/2014/main" id="{7257D75C-BE5B-4FB1-A4C5-6F555D73BF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92"/>
          <a:stretch/>
        </p:blipFill>
        <p:spPr bwMode="auto">
          <a:xfrm>
            <a:off x="457200" y="966328"/>
            <a:ext cx="6719888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8CCF119-9B3E-4493-8FAF-943DE61FB038}"/>
              </a:ext>
            </a:extLst>
          </p:cNvPr>
          <p:cNvSpPr/>
          <p:nvPr/>
        </p:nvSpPr>
        <p:spPr>
          <a:xfrm>
            <a:off x="321469" y="2588067"/>
            <a:ext cx="5088731" cy="3513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SP2: Contract signed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SP3: Delivered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SP4: Delivered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SP5: Delivered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SP6: Delivered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SP7: Delivered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SP8: Delivered 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5E20705-8B7C-4078-B938-4E9014EBC925}"/>
              </a:ext>
            </a:extLst>
          </p:cNvPr>
          <p:cNvSpPr/>
          <p:nvPr/>
        </p:nvSpPr>
        <p:spPr>
          <a:xfrm>
            <a:off x="7391400" y="1219200"/>
            <a:ext cx="990600" cy="12192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5704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Subproject</a:t>
            </a:r>
          </a:p>
          <a:p>
            <a:pPr algn="ctr"/>
            <a:endParaRPr lang="en-US" sz="1100" b="1" dirty="0">
              <a:solidFill>
                <a:srgbClr val="5704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Upgrade of External Beam</a:t>
            </a: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BA1E4F56-2FAD-4533-A5EF-18909FB4C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C51E451-CE4A-4756-92E1-20DF76A6A569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672664C-E2BB-48F7-A519-D929E6CC0B41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1DA888-2913-4C13-9910-77CF6FAEF1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F958B80-69C0-4EEA-81CF-723AEE4C1267}"/>
              </a:ext>
            </a:extLst>
          </p:cNvPr>
          <p:cNvSpPr txBox="1"/>
          <p:nvPr/>
        </p:nvSpPr>
        <p:spPr>
          <a:xfrm>
            <a:off x="3451225" y="152400"/>
            <a:ext cx="22415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L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ayout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D296109-D31B-481A-B39E-0575AFCBA96D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DCDE43A-E9C0-442F-AB2D-733D28DD7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68" y="894624"/>
            <a:ext cx="7802064" cy="5201376"/>
          </a:xfrm>
          <a:prstGeom prst="rect">
            <a:avLst/>
          </a:prstGeom>
        </p:spPr>
      </p:pic>
      <p:sp>
        <p:nvSpPr>
          <p:cNvPr id="10" name="TextBox 20">
            <a:extLst>
              <a:ext uri="{FF2B5EF4-FFF2-40B4-BE49-F238E27FC236}">
                <a16:creationId xmlns:a16="http://schemas.microsoft.com/office/drawing/2014/main" id="{FF3259E0-B71C-44A5-BF24-ADCF63716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87A58B8-31A1-4007-ACDE-0FE6AA8AC417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BF395D8-FF9B-48D9-9828-B741358AB29C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9263A9-98C0-422F-BB94-ED07E37ED08C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32C3BE0-EDA4-4C95-B5B0-F9B49050A657}"/>
              </a:ext>
            </a:extLst>
          </p:cNvPr>
          <p:cNvSpPr txBox="1"/>
          <p:nvPr/>
        </p:nvSpPr>
        <p:spPr>
          <a:xfrm>
            <a:off x="2855913" y="117475"/>
            <a:ext cx="34321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– SP2</a:t>
            </a:r>
          </a:p>
        </p:txBody>
      </p:sp>
      <p:grpSp>
        <p:nvGrpSpPr>
          <p:cNvPr id="7174" name="Group 13">
            <a:extLst>
              <a:ext uri="{FF2B5EF4-FFF2-40B4-BE49-F238E27FC236}">
                <a16:creationId xmlns:a16="http://schemas.microsoft.com/office/drawing/2014/main" id="{A32B3FB7-2389-4828-94F0-E03F376F14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263" y="955675"/>
            <a:ext cx="9012237" cy="1330325"/>
            <a:chOff x="35709" y="2264879"/>
            <a:chExt cx="6766560" cy="10058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6B2C5C7-C595-4737-9B25-F1224A31F7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3099D6-EED3-4FBB-B7DE-BF884F4122F2}"/>
                </a:ext>
              </a:extLst>
            </p:cNvPr>
            <p:cNvSpPr txBox="1"/>
            <p:nvPr/>
          </p:nvSpPr>
          <p:spPr>
            <a:xfrm>
              <a:off x="2842693" y="2264879"/>
              <a:ext cx="1827222" cy="2640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B76B567-8A91-4A6F-ADF1-845AA8172488}"/>
              </a:ext>
            </a:extLst>
          </p:cNvPr>
          <p:cNvSpPr txBox="1">
            <a:spLocks noChangeAspect="1"/>
          </p:cNvSpPr>
          <p:nvPr/>
        </p:nvSpPr>
        <p:spPr>
          <a:xfrm>
            <a:off x="107950" y="1152525"/>
            <a:ext cx="1052513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pic>
        <p:nvPicPr>
          <p:cNvPr id="7176" name="Picture 20">
            <a:extLst>
              <a:ext uri="{FF2B5EF4-FFF2-40B4-BE49-F238E27FC236}">
                <a16:creationId xmlns:a16="http://schemas.microsoft.com/office/drawing/2014/main" id="{AA829802-F34D-4377-AF90-651B7A53F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620000" cy="3813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20">
            <a:extLst>
              <a:ext uri="{FF2B5EF4-FFF2-40B4-BE49-F238E27FC236}">
                <a16:creationId xmlns:a16="http://schemas.microsoft.com/office/drawing/2014/main" id="{FBD9D5DA-92B5-419E-9622-35876BE25B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03/02/22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7829</TotalTime>
  <Words>1043</Words>
  <Application>Microsoft Office PowerPoint</Application>
  <PresentationFormat>On-screen Show (4:3)</PresentationFormat>
  <Paragraphs>188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Book Antiqua</vt:lpstr>
      <vt:lpstr>Calibri</vt:lpstr>
      <vt:lpstr>Times New Roman</vt:lpstr>
      <vt:lpstr>Presentation1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Lagosoft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Lago</dc:creator>
  <cp:lastModifiedBy>lago</cp:lastModifiedBy>
  <cp:revision>532</cp:revision>
  <dcterms:created xsi:type="dcterms:W3CDTF">2010-09-10T11:36:57Z</dcterms:created>
  <dcterms:modified xsi:type="dcterms:W3CDTF">2022-02-03T11:59:52Z</dcterms:modified>
</cp:coreProperties>
</file>