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2" r:id="rId1"/>
  </p:sldMasterIdLst>
  <p:notesMasterIdLst>
    <p:notesMasterId r:id="rId26"/>
  </p:notesMasterIdLst>
  <p:handoutMasterIdLst>
    <p:handoutMasterId r:id="rId27"/>
  </p:handoutMasterIdLst>
  <p:sldIdLst>
    <p:sldId id="256" r:id="rId2"/>
    <p:sldId id="268" r:id="rId3"/>
    <p:sldId id="263" r:id="rId4"/>
    <p:sldId id="299" r:id="rId5"/>
    <p:sldId id="304" r:id="rId6"/>
    <p:sldId id="264" r:id="rId7"/>
    <p:sldId id="274" r:id="rId8"/>
    <p:sldId id="301" r:id="rId9"/>
    <p:sldId id="277" r:id="rId10"/>
    <p:sldId id="289" r:id="rId11"/>
    <p:sldId id="300" r:id="rId12"/>
    <p:sldId id="280" r:id="rId13"/>
    <p:sldId id="281" r:id="rId14"/>
    <p:sldId id="302" r:id="rId15"/>
    <p:sldId id="272" r:id="rId16"/>
    <p:sldId id="303" r:id="rId17"/>
    <p:sldId id="297" r:id="rId18"/>
    <p:sldId id="293" r:id="rId19"/>
    <p:sldId id="291" r:id="rId20"/>
    <p:sldId id="269" r:id="rId21"/>
    <p:sldId id="266" r:id="rId22"/>
    <p:sldId id="270" r:id="rId23"/>
    <p:sldId id="275" r:id="rId24"/>
    <p:sldId id="285" r:id="rId25"/>
  </p:sldIdLst>
  <p:sldSz cx="9144000" cy="6858000" type="screen4x3"/>
  <p:notesSz cx="6858000" cy="9144000"/>
  <p:defaultTextStyle>
    <a:defPPr>
      <a:defRPr lang="el-G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2" autoAdjust="0"/>
    <p:restoredTop sz="94660"/>
  </p:normalViewPr>
  <p:slideViewPr>
    <p:cSldViewPr>
      <p:cViewPr varScale="1">
        <p:scale>
          <a:sx n="73" d="100"/>
          <a:sy n="73" d="100"/>
        </p:scale>
        <p:origin x="1278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FD41415-92D1-427C-8891-F2417CCBCF51}" type="datetimeFigureOut">
              <a:rPr lang="el-GR" smtClean="0"/>
              <a:t>4/2/2022</a:t>
            </a:fld>
            <a:endParaRPr lang="el-G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6D307FE-76B3-4EB5-B8A7-66CCB6CDC2CB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61068664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131C4C5-3457-463A-8287-2E8DD17F1FD1}" type="datetimeFigureOut">
              <a:rPr lang="el-GR" smtClean="0"/>
              <a:t>4/2/2022</a:t>
            </a:fld>
            <a:endParaRPr lang="el-G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l-G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4F4C399-D69A-4CB9-9B83-06B76EA985D7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6821900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 </a:t>
            </a:r>
            <a:endParaRPr lang="el-G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F4C399-D69A-4CB9-9B83-06B76EA985D7}" type="slidenum">
              <a:rPr lang="el-GR" smtClean="0"/>
              <a:t>1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4011666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E67DBE-1C28-40F1-9277-3E4AE5CD320E}" type="datetime1">
              <a:rPr lang="el-GR" smtClean="0"/>
              <a:t>4/2/2022</a:t>
            </a:fld>
            <a:endParaRPr lang="el-GR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9EFB54-AAA5-4AE4-9184-656572267A72}" type="slidenum">
              <a:rPr lang="el-GR" smtClean="0"/>
              <a:t>‹#›</a:t>
            </a:fld>
            <a:endParaRPr lang="el-GR"/>
          </a:p>
        </p:txBody>
      </p:sp>
      <p:sp>
        <p:nvSpPr>
          <p:cNvPr id="8" name="Ova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1934FA-5CA1-4378-8191-457B6CF62DFD}" type="datetime1">
              <a:rPr lang="el-GR" smtClean="0"/>
              <a:t>4/2/2022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9EFB54-AAA5-4AE4-9184-656572267A72}" type="slidenum">
              <a:rPr lang="el-GR" smtClean="0"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069FD7-96B2-4B81-A980-874CAFED0C07}" type="datetime1">
              <a:rPr lang="el-GR" smtClean="0"/>
              <a:t>4/2/2022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9EFB54-AAA5-4AE4-9184-656572267A72}" type="slidenum">
              <a:rPr lang="el-GR" smtClean="0"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D51259-E4FE-44A0-B01E-82DC243ABCC1}" type="datetime1">
              <a:rPr lang="el-GR" smtClean="0"/>
              <a:t>4/2/2022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9EFB54-AAA5-4AE4-9184-656572267A72}" type="slidenum">
              <a:rPr lang="el-GR" smtClean="0"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08BD0-19AB-4F8D-BC5C-4814D1DD7C9D}" type="datetime1">
              <a:rPr lang="el-GR" smtClean="0"/>
              <a:t>4/2/2022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9EFB54-AAA5-4AE4-9184-656572267A72}" type="slidenum">
              <a:rPr lang="el-GR" smtClean="0"/>
              <a:t>‹#›</a:t>
            </a:fld>
            <a:endParaRPr lang="el-GR"/>
          </a:p>
        </p:txBody>
      </p:sp>
      <p:sp>
        <p:nvSpPr>
          <p:cNvPr id="10" name="Rectangle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C2F9DB-C111-4D42-AB33-71A54A0EF1BB}" type="datetime1">
              <a:rPr lang="el-GR" smtClean="0"/>
              <a:t>4/2/2022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9EFB54-AAA5-4AE4-9184-656572267A72}" type="slidenum">
              <a:rPr lang="el-GR" smtClean="0"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D95819-5453-432C-A7D7-FE1FE5EC480B}" type="datetime1">
              <a:rPr lang="el-GR" smtClean="0"/>
              <a:t>4/2/2022</a:t>
            </a:fld>
            <a:endParaRPr lang="el-G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9EFB54-AAA5-4AE4-9184-656572267A72}" type="slidenum">
              <a:rPr lang="el-GR" smtClean="0"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E80A2C-DCCD-4E5D-A25D-546C31595BDB}" type="datetime1">
              <a:rPr lang="el-GR" smtClean="0"/>
              <a:t>4/2/2022</a:t>
            </a:fld>
            <a:endParaRPr lang="el-G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9EFB54-AAA5-4AE4-9184-656572267A72}" type="slidenum">
              <a:rPr lang="el-GR" smtClean="0"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16E7D5-A3C8-4E93-ACC0-2173EF9C2FE2}" type="datetime1">
              <a:rPr lang="el-GR" smtClean="0"/>
              <a:t>4/2/2022</a:t>
            </a:fld>
            <a:endParaRPr lang="el-G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9EFB54-AAA5-4AE4-9184-656572267A72}" type="slidenum">
              <a:rPr lang="el-GR" smtClean="0"/>
              <a:t>‹#›</a:t>
            </a:fld>
            <a:endParaRPr lang="el-GR"/>
          </a:p>
        </p:txBody>
      </p:sp>
      <p:sp>
        <p:nvSpPr>
          <p:cNvPr id="6" name="Rectangle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A1A6FC-A356-4013-B82D-15AE60FB21A8}" type="datetime1">
              <a:rPr lang="el-GR" smtClean="0"/>
              <a:t>4/2/2022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9EFB54-AAA5-4AE4-9184-656572267A72}" type="slidenum">
              <a:rPr lang="el-GR" smtClean="0"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8AF659-960F-46D9-868A-8483B0E67792}" type="datetime1">
              <a:rPr lang="el-GR" smtClean="0"/>
              <a:t>4/2/2022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9EFB54-AAA5-4AE4-9184-656572267A72}" type="slidenum">
              <a:rPr lang="el-GR" smtClean="0"/>
              <a:t>‹#›</a:t>
            </a:fld>
            <a:endParaRPr lang="el-GR"/>
          </a:p>
        </p:txBody>
      </p:sp>
      <p:sp>
        <p:nvSpPr>
          <p:cNvPr id="8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/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9" name="Flowchart: Proces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Flowchart: Proces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/>
              <a:t>Click to edit Master text styles</a:t>
            </a:r>
          </a:p>
          <a:p>
            <a:pPr lvl="1" eaLnBrk="1" latinLnBrk="0" hangingPunct="1"/>
            <a:r>
              <a:rPr kumimoji="0" lang="en-US"/>
              <a:t>Second level</a:t>
            </a:r>
          </a:p>
          <a:p>
            <a:pPr lvl="2" eaLnBrk="1" latinLnBrk="0" hangingPunct="1"/>
            <a:r>
              <a:rPr kumimoji="0" lang="en-US"/>
              <a:t>Third level</a:t>
            </a:r>
          </a:p>
          <a:p>
            <a:pPr lvl="3" eaLnBrk="1" latinLnBrk="0" hangingPunct="1"/>
            <a:r>
              <a:rPr kumimoji="0" lang="en-US"/>
              <a:t>Fourth level</a:t>
            </a:r>
          </a:p>
          <a:p>
            <a:pPr lvl="4" eaLnBrk="1" latinLnBrk="0" hangingPunct="1"/>
            <a:r>
              <a:rPr kumimoji="0" lang="en-US"/>
              <a:t>Fifth level</a:t>
            </a:r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CBC916F5-825E-4D2F-8146-02A986A1BF21}" type="datetime1">
              <a:rPr lang="el-GR" smtClean="0"/>
              <a:t>4/2/2022</a:t>
            </a:fld>
            <a:endParaRPr lang="el-GR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l-GR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CF9EFB54-AAA5-4AE4-9184-656572267A72}" type="slidenum">
              <a:rPr lang="el-GR" smtClean="0"/>
              <a:t>‹#›</a:t>
            </a:fld>
            <a:endParaRPr lang="el-GR"/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jpe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0.png"/><Relationship Id="rId2" Type="http://schemas.openxmlformats.org/officeDocument/2006/relationships/image" Target="../media/image22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29.jpe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png"/><Relationship Id="rId3" Type="http://schemas.openxmlformats.org/officeDocument/2006/relationships/image" Target="../media/image33.png"/><Relationship Id="rId7" Type="http://schemas.openxmlformats.org/officeDocument/2006/relationships/image" Target="../media/image37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6.emf"/><Relationship Id="rId5" Type="http://schemas.openxmlformats.org/officeDocument/2006/relationships/image" Target="../media/image35.png"/><Relationship Id="rId4" Type="http://schemas.openxmlformats.org/officeDocument/2006/relationships/image" Target="../media/image34.png"/><Relationship Id="rId9" Type="http://schemas.openxmlformats.org/officeDocument/2006/relationships/image" Target="../media/image39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3.png"/><Relationship Id="rId4" Type="http://schemas.openxmlformats.org/officeDocument/2006/relationships/image" Target="../media/image42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0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0.png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0.png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0.png"/><Relationship Id="rId2" Type="http://schemas.openxmlformats.org/officeDocument/2006/relationships/image" Target="../media/image22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09442" y="1905000"/>
            <a:ext cx="7772400" cy="16002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/>
              <a:t>Latest developments at the Atomic Physics beamline of Tandem Laboratory</a:t>
            </a:r>
            <a:endParaRPr lang="el-GR" dirty="0"/>
          </a:p>
        </p:txBody>
      </p:sp>
      <p:pic>
        <p:nvPicPr>
          <p:cNvPr id="1026" name="Picture 2" descr="C:\Users\stefa\Documents\My_work\Projects\Theses\PhD_Dissertation\Thesis\Figs\UOI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5644"/>
          <a:stretch/>
        </p:blipFill>
        <p:spPr bwMode="auto">
          <a:xfrm>
            <a:off x="1117076" y="113472"/>
            <a:ext cx="421506" cy="1371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212795" y="3925669"/>
            <a:ext cx="185659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/>
              <a:t>Stefanos Nanos</a:t>
            </a:r>
          </a:p>
          <a:p>
            <a:pPr algn="ctr"/>
            <a:r>
              <a:rPr lang="en-US" dirty="0"/>
              <a:t>PhD Candidate</a:t>
            </a:r>
            <a:endParaRPr lang="el-GR" dirty="0"/>
          </a:p>
        </p:txBody>
      </p:sp>
      <p:sp>
        <p:nvSpPr>
          <p:cNvPr id="6" name="TextBox 5"/>
          <p:cNvSpPr txBox="1"/>
          <p:nvPr/>
        </p:nvSpPr>
        <p:spPr>
          <a:xfrm>
            <a:off x="2579250" y="5449669"/>
            <a:ext cx="51236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INPP Annual Meeting</a:t>
            </a:r>
          </a:p>
          <a:p>
            <a:pPr algn="ctr"/>
            <a:r>
              <a:rPr lang="en-US" dirty="0"/>
              <a:t>3/2/2022</a:t>
            </a:r>
            <a:endParaRPr lang="el-GR" dirty="0"/>
          </a:p>
        </p:txBody>
      </p:sp>
      <p:sp>
        <p:nvSpPr>
          <p:cNvPr id="20" name="TextBox 19"/>
          <p:cNvSpPr txBox="1"/>
          <p:nvPr/>
        </p:nvSpPr>
        <p:spPr>
          <a:xfrm>
            <a:off x="1040876" y="6504801"/>
            <a:ext cx="79409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/>
              <a:t>S. Nanos </a:t>
            </a:r>
            <a:r>
              <a:rPr lang="el-GR" sz="1200" i="1" dirty="0"/>
              <a:t>– </a:t>
            </a:r>
            <a:r>
              <a:rPr lang="en-US" sz="1200" i="1" dirty="0"/>
              <a:t>INPP Annual Meeting, 3/2/2022</a:t>
            </a:r>
            <a:endParaRPr lang="el-GR" sz="1200" i="1" dirty="0"/>
          </a:p>
        </p:txBody>
      </p:sp>
      <p:cxnSp>
        <p:nvCxnSpPr>
          <p:cNvPr id="21" name="Straight Connector 20"/>
          <p:cNvCxnSpPr/>
          <p:nvPr/>
        </p:nvCxnSpPr>
        <p:spPr>
          <a:xfrm flipV="1">
            <a:off x="1117076" y="6400800"/>
            <a:ext cx="7864766" cy="13384"/>
          </a:xfrm>
          <a:prstGeom prst="line">
            <a:avLst/>
          </a:prstGeom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90053" y="288396"/>
            <a:ext cx="990600" cy="10217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A4856B0C-4B2B-4C15-B0B9-1A12ADDBE5F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28982" y="475676"/>
            <a:ext cx="1784463" cy="698598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E6D5F533-4412-4445-9AF8-024EAB0293A7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t="5903"/>
          <a:stretch/>
        </p:blipFill>
        <p:spPr>
          <a:xfrm>
            <a:off x="1671694" y="316373"/>
            <a:ext cx="1133475" cy="1021752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BA9874F9-0F58-4026-87E2-B6F617B0C96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126281" y="364385"/>
            <a:ext cx="1005337" cy="921181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96C6B212-FEB9-4FA2-818F-24A3439652DD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274895" y="316373"/>
            <a:ext cx="1577480" cy="10217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170256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9EFB54-AAA5-4AE4-9184-656572267A72}" type="slidenum">
              <a:rPr lang="el-GR" smtClean="0"/>
              <a:t>10</a:t>
            </a:fld>
            <a:endParaRPr lang="el-GR" dirty="0"/>
          </a:p>
        </p:txBody>
      </p:sp>
      <p:sp>
        <p:nvSpPr>
          <p:cNvPr id="5" name="TextBox 4"/>
          <p:cNvSpPr txBox="1"/>
          <p:nvPr/>
        </p:nvSpPr>
        <p:spPr>
          <a:xfrm>
            <a:off x="1040876" y="6504801"/>
            <a:ext cx="79409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/>
              <a:t>S. Nanos </a:t>
            </a:r>
            <a:r>
              <a:rPr lang="el-GR" sz="1200" i="1" dirty="0"/>
              <a:t>– </a:t>
            </a:r>
            <a:r>
              <a:rPr lang="en-US" sz="1200" i="1" dirty="0"/>
              <a:t>INPP Annual Meeting, 3/2/2022</a:t>
            </a:r>
            <a:endParaRPr lang="el-GR" sz="1200" i="1" dirty="0"/>
          </a:p>
        </p:txBody>
      </p:sp>
      <p:cxnSp>
        <p:nvCxnSpPr>
          <p:cNvPr id="6" name="Straight Connector 5"/>
          <p:cNvCxnSpPr/>
          <p:nvPr/>
        </p:nvCxnSpPr>
        <p:spPr>
          <a:xfrm flipV="1">
            <a:off x="1117076" y="6400800"/>
            <a:ext cx="7864766" cy="13384"/>
          </a:xfrm>
          <a:prstGeom prst="line">
            <a:avLst/>
          </a:prstGeom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14" name="Rectangle 13"/>
          <p:cNvSpPr/>
          <p:nvPr/>
        </p:nvSpPr>
        <p:spPr>
          <a:xfrm>
            <a:off x="838200" y="1219200"/>
            <a:ext cx="444552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/>
              <a:t>Collision systems with pre-excited </a:t>
            </a:r>
          </a:p>
          <a:p>
            <a:pPr algn="ctr"/>
            <a:r>
              <a:rPr lang="en-US" dirty="0"/>
              <a:t>Ionic beams</a:t>
            </a:r>
            <a:r>
              <a:rPr lang="el-GR" dirty="0"/>
              <a:t>: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Rectangle 10"/>
              <p:cNvSpPr/>
              <p:nvPr/>
            </p:nvSpPr>
            <p:spPr>
              <a:xfrm>
                <a:off x="3307070" y="2590800"/>
                <a:ext cx="1260793" cy="40498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l-GR" b="1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1" i="1">
                              <a:latin typeface="Cambria Math"/>
                            </a:rPr>
                            <m:t>𝟏</m:t>
                          </m:r>
                          <m:r>
                            <a:rPr lang="en-US" b="1" i="1">
                              <a:latin typeface="Cambria Math"/>
                            </a:rPr>
                            <m:t>𝒔</m:t>
                          </m:r>
                          <m:r>
                            <a:rPr lang="en-US" b="1" i="1">
                              <a:latin typeface="Cambria Math"/>
                            </a:rPr>
                            <m:t>𝟐</m:t>
                          </m:r>
                          <m:sSup>
                            <m:sSupPr>
                              <m:ctrlPr>
                                <a:rPr lang="el-GR" b="1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1" i="1">
                                  <a:latin typeface="Cambria Math"/>
                                </a:rPr>
                                <m:t>𝒔</m:t>
                              </m:r>
                            </m:e>
                            <m:sup>
                              <m:r>
                                <a:rPr lang="en-US" b="1" i="1">
                                  <a:latin typeface="Cambria Math"/>
                                </a:rPr>
                                <m:t>  </m:t>
                              </m:r>
                              <m:r>
                                <a:rPr lang="en-US" b="1" i="1">
                                  <a:latin typeface="Cambria Math"/>
                                </a:rPr>
                                <m:t>𝟑</m:t>
                              </m:r>
                            </m:sup>
                          </m:sSup>
                          <m:r>
                            <a:rPr lang="en-US" b="1" i="1">
                              <a:latin typeface="Cambria Math"/>
                            </a:rPr>
                            <m:t>𝑺</m:t>
                          </m:r>
                        </m:e>
                      </m:d>
                    </m:oMath>
                  </m:oMathPara>
                </a14:m>
                <a:endParaRPr lang="el-GR" dirty="0"/>
              </a:p>
            </p:txBody>
          </p:sp>
        </mc:Choice>
        <mc:Fallback xmlns="">
          <p:sp>
            <p:nvSpPr>
              <p:cNvPr id="11" name="Rectangle 1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07070" y="2590800"/>
                <a:ext cx="1260793" cy="404983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7" name="Straight Arrow Connector 26"/>
          <p:cNvCxnSpPr/>
          <p:nvPr/>
        </p:nvCxnSpPr>
        <p:spPr>
          <a:xfrm flipH="1">
            <a:off x="1925855" y="1874675"/>
            <a:ext cx="1005806" cy="6096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>
            <a:off x="2931661" y="1874675"/>
            <a:ext cx="1005806" cy="6096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1" name="Rectangle 30"/>
              <p:cNvSpPr/>
              <p:nvPr/>
            </p:nvSpPr>
            <p:spPr>
              <a:xfrm>
                <a:off x="1371600" y="2590800"/>
                <a:ext cx="1108509" cy="40498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l-GR" b="1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1" i="1">
                              <a:latin typeface="Cambria Math"/>
                            </a:rPr>
                            <m:t>𝟏</m:t>
                          </m:r>
                          <m:sSup>
                            <m:sSupPr>
                              <m:ctrlPr>
                                <a:rPr lang="en-US" b="1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1" i="1" smtClean="0">
                                  <a:latin typeface="Cambria Math"/>
                                </a:rPr>
                                <m:t>𝒔</m:t>
                              </m:r>
                            </m:e>
                            <m:sup>
                              <m:r>
                                <a:rPr lang="en-US" b="1" i="1" smtClean="0">
                                  <a:latin typeface="Cambria Math"/>
                                </a:rPr>
                                <m:t>𝟐</m:t>
                              </m:r>
                              <m:r>
                                <a:rPr lang="en-US" b="1" i="1" smtClean="0">
                                  <a:latin typeface="Cambria Math"/>
                                </a:rPr>
                                <m:t>  </m:t>
                              </m:r>
                              <m:r>
                                <a:rPr lang="en-US" b="1" i="1" smtClean="0">
                                  <a:latin typeface="Cambria Math"/>
                                </a:rPr>
                                <m:t>𝟏</m:t>
                              </m:r>
                            </m:sup>
                          </m:sSup>
                          <m:r>
                            <a:rPr lang="en-US" b="1" i="1">
                              <a:latin typeface="Cambria Math"/>
                            </a:rPr>
                            <m:t>𝑺</m:t>
                          </m:r>
                        </m:e>
                      </m:d>
                    </m:oMath>
                  </m:oMathPara>
                </a14:m>
                <a:endParaRPr lang="el-GR" dirty="0"/>
              </a:p>
            </p:txBody>
          </p:sp>
        </mc:Choice>
        <mc:Fallback xmlns="">
          <p:sp>
            <p:nvSpPr>
              <p:cNvPr id="31" name="Rectangle 3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71600" y="2590800"/>
                <a:ext cx="1108509" cy="404983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3" name="Snip Single Corner Rectangle 32"/>
          <p:cNvSpPr/>
          <p:nvPr/>
        </p:nvSpPr>
        <p:spPr>
          <a:xfrm>
            <a:off x="5241641" y="1371600"/>
            <a:ext cx="3740201" cy="609600"/>
          </a:xfrm>
          <a:prstGeom prst="snip1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/>
              <a:t>E.P. </a:t>
            </a:r>
            <a:r>
              <a:rPr lang="en-US" dirty="0" err="1"/>
              <a:t>Benis</a:t>
            </a:r>
            <a:r>
              <a:rPr lang="en-US" dirty="0"/>
              <a:t> et al., Atoms, 6, 66 (2018)</a:t>
            </a:r>
            <a:endParaRPr lang="el-GR" dirty="0"/>
          </a:p>
        </p:txBody>
      </p:sp>
      <p:sp>
        <p:nvSpPr>
          <p:cNvPr id="35" name="Snip Single Corner Rectangle 34"/>
          <p:cNvSpPr/>
          <p:nvPr/>
        </p:nvSpPr>
        <p:spPr>
          <a:xfrm>
            <a:off x="5241641" y="2179475"/>
            <a:ext cx="3740201" cy="609600"/>
          </a:xfrm>
          <a:prstGeom prst="snip1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/>
              <a:t>E.P. </a:t>
            </a:r>
            <a:r>
              <a:rPr lang="en-US" dirty="0" err="1"/>
              <a:t>Benis</a:t>
            </a:r>
            <a:r>
              <a:rPr lang="en-US" dirty="0"/>
              <a:t> and T.J.M. </a:t>
            </a:r>
            <a:r>
              <a:rPr lang="en-US" dirty="0" err="1"/>
              <a:t>Zouros</a:t>
            </a:r>
            <a:r>
              <a:rPr lang="en-US" dirty="0"/>
              <a:t>, J. Phys. B, 49, 235202 (2016)</a:t>
            </a:r>
            <a:endParaRPr lang="el-GR" dirty="0"/>
          </a:p>
        </p:txBody>
      </p:sp>
      <p:sp>
        <p:nvSpPr>
          <p:cNvPr id="32" name="Rectangle 31"/>
          <p:cNvSpPr/>
          <p:nvPr/>
        </p:nvSpPr>
        <p:spPr>
          <a:xfrm>
            <a:off x="1572048" y="3352800"/>
            <a:ext cx="658135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/>
              <a:t>Cusp electron studies</a:t>
            </a:r>
            <a:r>
              <a:rPr lang="el-GR" dirty="0"/>
              <a:t>: 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2248122" y="5796598"/>
            <a:ext cx="49830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! Experiments utilizing coincident techniques</a:t>
            </a:r>
            <a:endParaRPr lang="el-GR" b="1" dirty="0">
              <a:solidFill>
                <a:srgbClr val="C0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Rectangle 16"/>
              <p:cNvSpPr/>
              <p:nvPr/>
            </p:nvSpPr>
            <p:spPr>
              <a:xfrm>
                <a:off x="2353753" y="3989831"/>
                <a:ext cx="5750485" cy="77540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eqArr>
                        <m:eqArrPr>
                          <m:ctrlPr>
                            <a:rPr lang="en-US" b="1" i="1" smtClean="0">
                              <a:latin typeface="Cambria Math" panose="02040503050406030204" pitchFamily="18" charset="0"/>
                            </a:rPr>
                          </m:ctrlPr>
                        </m:eqArrPr>
                        <m:e>
                          <m:sSup>
                            <m:sSupPr>
                              <m:ctrlPr>
                                <a:rPr lang="el-GR" b="1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1" i="1" smtClean="0">
                                  <a:latin typeface="Cambria Math"/>
                                </a:rPr>
                                <m:t>             </m:t>
                              </m:r>
                              <m:r>
                                <a:rPr lang="en-US" b="1" i="1" smtClean="0">
                                  <a:latin typeface="Cambria Math" panose="02040503050406030204" pitchFamily="18" charset="0"/>
                                </a:rPr>
                                <m:t>𝑶</m:t>
                              </m:r>
                            </m:e>
                            <m:sup>
                              <m:r>
                                <a:rPr lang="en-US" b="1" i="1" smtClean="0">
                                  <a:latin typeface="Cambria Math" panose="02040503050406030204" pitchFamily="18" charset="0"/>
                                </a:rPr>
                                <m:t>𝟔</m:t>
                              </m:r>
                              <m:r>
                                <a:rPr lang="en-US" b="1" i="1">
                                  <a:latin typeface="Cambria Math"/>
                                </a:rPr>
                                <m:t>+</m:t>
                              </m:r>
                            </m:sup>
                          </m:sSup>
                          <m:d>
                            <m:dPr>
                              <m:ctrlPr>
                                <a:rPr lang="el-GR" b="1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1" i="1">
                                  <a:latin typeface="Cambria Math"/>
                                </a:rPr>
                                <m:t>𝟏</m:t>
                              </m:r>
                              <m:sSup>
                                <m:sSupPr>
                                  <m:ctrlPr>
                                    <a:rPr lang="en-US" b="1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b="1" i="1">
                                      <a:latin typeface="Cambria Math"/>
                                    </a:rPr>
                                    <m:t>𝒔</m:t>
                                  </m:r>
                                </m:e>
                                <m:sup>
                                  <m:r>
                                    <a:rPr lang="en-US" b="1" i="1">
                                      <a:latin typeface="Cambria Math"/>
                                    </a:rPr>
                                    <m:t>𝟐</m:t>
                                  </m:r>
                                  <m:r>
                                    <a:rPr lang="en-US" b="1" i="1">
                                      <a:latin typeface="Cambria Math"/>
                                    </a:rPr>
                                    <m:t>  </m:t>
                                  </m:r>
                                  <m:r>
                                    <a:rPr lang="en-US" b="1" i="1">
                                      <a:latin typeface="Cambria Math"/>
                                    </a:rPr>
                                    <m:t>𝟏</m:t>
                                  </m:r>
                                </m:sup>
                              </m:sSup>
                              <m:r>
                                <a:rPr lang="en-US" b="1" i="1">
                                  <a:latin typeface="Cambria Math"/>
                                </a:rPr>
                                <m:t>𝑺</m:t>
                              </m:r>
                            </m:e>
                          </m:d>
                          <m:r>
                            <a:rPr lang="en-US" b="1" i="1">
                              <a:latin typeface="Cambria Math"/>
                            </a:rPr>
                            <m:t>   </m:t>
                          </m:r>
                          <m:r>
                            <a:rPr lang="en-US" b="1" i="1" smtClean="0">
                              <a:latin typeface="Cambria Math"/>
                            </a:rPr>
                            <m:t>     </m:t>
                          </m:r>
                          <m:r>
                            <a:rPr lang="en-US" b="1" i="1">
                              <a:latin typeface="Cambria Math"/>
                            </a:rPr>
                            <m:t>+</m:t>
                          </m:r>
                          <m:r>
                            <a:rPr lang="en-US" b="1" i="1">
                              <a:latin typeface="Cambria Math"/>
                            </a:rPr>
                            <m:t>𝑯𝒆</m:t>
                          </m:r>
                          <m:r>
                            <a:rPr lang="en-US" b="1" i="1">
                              <a:latin typeface="Cambria Math"/>
                            </a:rPr>
                            <m:t>  →</m:t>
                          </m:r>
                          <m:sSup>
                            <m:sSupPr>
                              <m:ctrlPr>
                                <a:rPr lang="el-GR" b="1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1" i="1">
                                  <a:latin typeface="Cambria Math"/>
                                </a:rPr>
                                <m:t>𝑯𝒆</m:t>
                              </m:r>
                            </m:e>
                            <m:sup>
                              <m:r>
                                <a:rPr lang="en-US" b="1" i="1">
                                  <a:latin typeface="Cambria Math"/>
                                </a:rPr>
                                <m:t>+</m:t>
                              </m:r>
                            </m:sup>
                          </m:sSup>
                          <m:r>
                            <a:rPr lang="en-US" b="1" i="1">
                              <a:latin typeface="Cambria Math"/>
                            </a:rPr>
                            <m:t>+ </m:t>
                          </m:r>
                          <m:sSup>
                            <m:sSupPr>
                              <m:ctrlPr>
                                <a:rPr lang="el-GR" b="1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1" i="1" smtClean="0">
                                  <a:latin typeface="Cambria Math" panose="02040503050406030204" pitchFamily="18" charset="0"/>
                                </a:rPr>
                                <m:t>𝑶</m:t>
                              </m:r>
                            </m:e>
                            <m:sup>
                              <m:r>
                                <a:rPr lang="en-US" b="1" i="1" smtClean="0">
                                  <a:latin typeface="Cambria Math" panose="02040503050406030204" pitchFamily="18" charset="0"/>
                                </a:rPr>
                                <m:t>𝟕</m:t>
                              </m:r>
                              <m:r>
                                <a:rPr lang="en-US" b="1" i="1">
                                  <a:latin typeface="Cambria Math"/>
                                </a:rPr>
                                <m:t>+</m:t>
                              </m:r>
                            </m:sup>
                          </m:sSup>
                          <m:r>
                            <a:rPr lang="en-US" b="1" i="1">
                              <a:latin typeface="Cambria Math"/>
                            </a:rPr>
                            <m:t>+</m:t>
                          </m:r>
                          <m:r>
                            <m:rPr>
                              <m:nor/>
                            </m:rPr>
                            <a:rPr lang="en-US" b="1" dirty="0"/>
                            <m:t> </m:t>
                          </m:r>
                          <m:sSub>
                            <m:sSubPr>
                              <m:ctrlPr>
                                <a:rPr lang="en-US" b="1" i="1" dirty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1" i="1" dirty="0">
                                  <a:latin typeface="Cambria Math"/>
                                </a:rPr>
                                <m:t>𝒆</m:t>
                              </m:r>
                            </m:e>
                            <m:sub>
                              <m:r>
                                <a:rPr lang="en-US" b="1" i="1" dirty="0">
                                  <a:latin typeface="Cambria Math"/>
                                </a:rPr>
                                <m:t>𝒄𝒖𝒔𝒑</m:t>
                              </m:r>
                            </m:sub>
                          </m:sSub>
                        </m:e>
                        <m:e>
                          <m:sSup>
                            <m:sSupPr>
                              <m:ctrlPr>
                                <a:rPr lang="el-GR" b="1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1" i="1" smtClean="0">
                                  <a:latin typeface="Cambria Math"/>
                                </a:rPr>
                                <m:t>  </m:t>
                              </m:r>
                              <m:r>
                                <a:rPr lang="en-US" b="1" i="1" smtClean="0">
                                  <a:latin typeface="Cambria Math" panose="02040503050406030204" pitchFamily="18" charset="0"/>
                                </a:rPr>
                                <m:t>𝑶</m:t>
                              </m:r>
                            </m:e>
                            <m:sup>
                              <m:r>
                                <a:rPr lang="en-US" b="1" i="1" smtClean="0">
                                  <a:latin typeface="Cambria Math" panose="02040503050406030204" pitchFamily="18" charset="0"/>
                                </a:rPr>
                                <m:t>𝟔</m:t>
                              </m:r>
                              <m:r>
                                <a:rPr lang="en-US" b="1" i="1">
                                  <a:latin typeface="Cambria Math"/>
                                </a:rPr>
                                <m:t>+</m:t>
                              </m:r>
                            </m:sup>
                          </m:sSup>
                          <m:d>
                            <m:dPr>
                              <m:ctrlPr>
                                <a:rPr lang="el-GR" b="1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1" i="1">
                                  <a:latin typeface="Cambria Math"/>
                                </a:rPr>
                                <m:t>𝟏</m:t>
                              </m:r>
                              <m:sSup>
                                <m:sSupPr>
                                  <m:ctrlPr>
                                    <a:rPr lang="en-US" b="1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b="1" i="1">
                                      <a:latin typeface="Cambria Math"/>
                                    </a:rPr>
                                    <m:t>𝒔</m:t>
                                  </m:r>
                                </m:e>
                                <m:sup>
                                  <m:r>
                                    <a:rPr lang="en-US" b="1" i="1">
                                      <a:latin typeface="Cambria Math"/>
                                    </a:rPr>
                                    <m:t>𝟐</m:t>
                                  </m:r>
                                  <m:r>
                                    <a:rPr lang="en-US" b="1" i="1">
                                      <a:latin typeface="Cambria Math"/>
                                    </a:rPr>
                                    <m:t>  </m:t>
                                  </m:r>
                                  <m:r>
                                    <a:rPr lang="en-US" b="1" i="1">
                                      <a:latin typeface="Cambria Math"/>
                                    </a:rPr>
                                    <m:t>𝟏</m:t>
                                  </m:r>
                                </m:sup>
                              </m:sSup>
                              <m:r>
                                <a:rPr lang="en-US" b="1" i="1">
                                  <a:latin typeface="Cambria Math"/>
                                </a:rPr>
                                <m:t>𝑺</m:t>
                              </m:r>
                              <m:r>
                                <a:rPr lang="en-US" b="1" i="1" smtClean="0">
                                  <a:latin typeface="Cambria Math"/>
                                </a:rPr>
                                <m:t>, </m:t>
                              </m:r>
                              <m:r>
                                <a:rPr lang="en-US" b="1" i="1">
                                  <a:latin typeface="Cambria Math"/>
                                </a:rPr>
                                <m:t>𝟏</m:t>
                              </m:r>
                              <m:r>
                                <a:rPr lang="en-US" b="1" i="1">
                                  <a:latin typeface="Cambria Math"/>
                                </a:rPr>
                                <m:t>𝒔</m:t>
                              </m:r>
                              <m:r>
                                <a:rPr lang="en-US" b="1" i="1">
                                  <a:latin typeface="Cambria Math"/>
                                </a:rPr>
                                <m:t>𝟐</m:t>
                              </m:r>
                              <m:sSup>
                                <m:sSupPr>
                                  <m:ctrlPr>
                                    <a:rPr lang="el-GR" b="1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b="1" i="1">
                                      <a:latin typeface="Cambria Math"/>
                                    </a:rPr>
                                    <m:t>𝒔</m:t>
                                  </m:r>
                                </m:e>
                                <m:sup>
                                  <m:r>
                                    <a:rPr lang="en-US" b="1" i="1">
                                      <a:latin typeface="Cambria Math"/>
                                    </a:rPr>
                                    <m:t>  </m:t>
                                  </m:r>
                                  <m:r>
                                    <a:rPr lang="en-US" b="1" i="1">
                                      <a:latin typeface="Cambria Math"/>
                                    </a:rPr>
                                    <m:t>𝟑</m:t>
                                  </m:r>
                                </m:sup>
                              </m:sSup>
                              <m:r>
                                <a:rPr lang="en-US" b="1" i="1">
                                  <a:latin typeface="Cambria Math"/>
                                </a:rPr>
                                <m:t>𝑺</m:t>
                              </m:r>
                            </m:e>
                          </m:d>
                          <m:r>
                            <a:rPr lang="en-US" b="1" i="1" smtClean="0">
                              <a:latin typeface="Cambria Math"/>
                            </a:rPr>
                            <m:t>   </m:t>
                          </m:r>
                          <m:r>
                            <a:rPr lang="en-US" b="1" i="1">
                              <a:latin typeface="Cambria Math"/>
                            </a:rPr>
                            <m:t>+</m:t>
                          </m:r>
                          <m:r>
                            <a:rPr lang="en-US" b="1" i="1">
                              <a:latin typeface="Cambria Math"/>
                            </a:rPr>
                            <m:t>𝑯𝒆</m:t>
                          </m:r>
                          <m:r>
                            <a:rPr lang="en-US" b="1" i="1">
                              <a:latin typeface="Cambria Math"/>
                            </a:rPr>
                            <m:t>   →</m:t>
                          </m:r>
                          <m:sSup>
                            <m:sSupPr>
                              <m:ctrlPr>
                                <a:rPr lang="el-GR" b="1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1" i="1">
                                  <a:latin typeface="Cambria Math"/>
                                </a:rPr>
                                <m:t>𝑯𝒆</m:t>
                              </m:r>
                            </m:e>
                            <m:sup>
                              <m:r>
                                <a:rPr lang="en-US" b="1" i="1">
                                  <a:latin typeface="Cambria Math"/>
                                </a:rPr>
                                <m:t>+</m:t>
                              </m:r>
                            </m:sup>
                          </m:sSup>
                          <m:r>
                            <a:rPr lang="en-US" b="1" i="1">
                              <a:latin typeface="Cambria Math"/>
                            </a:rPr>
                            <m:t>+</m:t>
                          </m:r>
                          <m:r>
                            <a:rPr lang="en-US" b="1" i="1" smtClean="0">
                              <a:latin typeface="Cambria Math"/>
                            </a:rPr>
                            <m:t> </m:t>
                          </m:r>
                          <m:sSup>
                            <m:sSupPr>
                              <m:ctrlPr>
                                <a:rPr lang="el-GR" b="1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1" i="1" smtClean="0">
                                  <a:latin typeface="Cambria Math" panose="02040503050406030204" pitchFamily="18" charset="0"/>
                                </a:rPr>
                                <m:t>𝑶</m:t>
                              </m:r>
                            </m:e>
                            <m:sup>
                              <m:r>
                                <a:rPr lang="en-US" b="1" i="1" smtClean="0">
                                  <a:latin typeface="Cambria Math" panose="02040503050406030204" pitchFamily="18" charset="0"/>
                                </a:rPr>
                                <m:t>𝟕</m:t>
                              </m:r>
                              <m:r>
                                <a:rPr lang="en-US" b="1" i="1">
                                  <a:latin typeface="Cambria Math"/>
                                </a:rPr>
                                <m:t>+</m:t>
                              </m:r>
                            </m:sup>
                          </m:sSup>
                          <m:r>
                            <a:rPr lang="en-US" b="1" i="1">
                              <a:latin typeface="Cambria Math"/>
                            </a:rPr>
                            <m:t>+</m:t>
                          </m:r>
                          <m:r>
                            <a:rPr lang="en-US" b="1" i="1" smtClean="0">
                              <a:latin typeface="Cambria Math"/>
                            </a:rPr>
                            <m:t>  </m:t>
                          </m:r>
                          <m:sSub>
                            <m:sSubPr>
                              <m:ctrlPr>
                                <a:rPr lang="en-US" b="1" i="1" dirty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1" i="1" dirty="0">
                                  <a:latin typeface="Cambria Math"/>
                                </a:rPr>
                                <m:t>𝒆</m:t>
                              </m:r>
                            </m:e>
                            <m:sub>
                              <m:r>
                                <a:rPr lang="en-US" b="1" i="1" dirty="0">
                                  <a:latin typeface="Cambria Math"/>
                                </a:rPr>
                                <m:t>𝒄𝒖𝒔𝒑</m:t>
                              </m:r>
                            </m:sub>
                          </m:sSub>
                        </m:e>
                      </m:eqArr>
                    </m:oMath>
                  </m:oMathPara>
                </a14:m>
                <a:endParaRPr lang="el-GR" dirty="0"/>
              </a:p>
            </p:txBody>
          </p:sp>
        </mc:Choice>
        <mc:Fallback xmlns="">
          <p:sp>
            <p:nvSpPr>
              <p:cNvPr id="17" name="Rectangle 1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53753" y="3989831"/>
                <a:ext cx="5750485" cy="775405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Rectangle 17"/>
              <p:cNvSpPr/>
              <p:nvPr/>
            </p:nvSpPr>
            <p:spPr>
              <a:xfrm>
                <a:off x="2480109" y="4955479"/>
                <a:ext cx="5554615" cy="41395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l-GR" b="1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1" i="1" smtClean="0">
                              <a:latin typeface="Cambria Math"/>
                            </a:rPr>
                            <m:t>          </m:t>
                          </m:r>
                          <m:r>
                            <a:rPr lang="en-US" b="1" i="1" smtClean="0">
                              <a:latin typeface="Cambria Math" panose="02040503050406030204" pitchFamily="18" charset="0"/>
                            </a:rPr>
                            <m:t>𝑶</m:t>
                          </m:r>
                        </m:e>
                        <m:sup>
                          <m:r>
                            <a:rPr lang="en-US" b="1" i="1" smtClean="0">
                              <a:latin typeface="Cambria Math" panose="02040503050406030204" pitchFamily="18" charset="0"/>
                            </a:rPr>
                            <m:t>𝟔</m:t>
                          </m:r>
                          <m:r>
                            <a:rPr lang="en-US" b="1" i="1">
                              <a:latin typeface="Cambria Math"/>
                            </a:rPr>
                            <m:t>+</m:t>
                          </m:r>
                        </m:sup>
                      </m:sSup>
                      <m:d>
                        <m:dPr>
                          <m:ctrlPr>
                            <a:rPr lang="el-GR" b="1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1" i="1">
                              <a:latin typeface="Cambria Math"/>
                            </a:rPr>
                            <m:t>𝟏</m:t>
                          </m:r>
                          <m:r>
                            <a:rPr lang="en-US" b="1" i="1">
                              <a:latin typeface="Cambria Math"/>
                            </a:rPr>
                            <m:t>𝒔</m:t>
                          </m:r>
                          <m:r>
                            <a:rPr lang="en-US" b="1" i="1">
                              <a:latin typeface="Cambria Math"/>
                            </a:rPr>
                            <m:t>𝟐</m:t>
                          </m:r>
                          <m:sSup>
                            <m:sSupPr>
                              <m:ctrlPr>
                                <a:rPr lang="el-GR" b="1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1" i="1">
                                  <a:latin typeface="Cambria Math"/>
                                </a:rPr>
                                <m:t>𝒔</m:t>
                              </m:r>
                            </m:e>
                            <m:sup>
                              <m:r>
                                <a:rPr lang="en-US" b="1" i="1">
                                  <a:latin typeface="Cambria Math"/>
                                </a:rPr>
                                <m:t>  </m:t>
                              </m:r>
                              <m:r>
                                <a:rPr lang="en-US" b="1" i="1">
                                  <a:latin typeface="Cambria Math"/>
                                </a:rPr>
                                <m:t>𝟑</m:t>
                              </m:r>
                            </m:sup>
                          </m:sSup>
                          <m:r>
                            <a:rPr lang="en-US" b="1" i="1">
                              <a:latin typeface="Cambria Math"/>
                            </a:rPr>
                            <m:t>𝑺</m:t>
                          </m:r>
                        </m:e>
                      </m:d>
                      <m:r>
                        <a:rPr lang="en-US" b="1" i="1" smtClean="0">
                          <a:latin typeface="Cambria Math"/>
                        </a:rPr>
                        <m:t>       </m:t>
                      </m:r>
                      <m:r>
                        <a:rPr lang="en-US" b="1" i="1">
                          <a:latin typeface="Cambria Math"/>
                        </a:rPr>
                        <m:t>+</m:t>
                      </m:r>
                      <m:r>
                        <a:rPr lang="en-US" b="1" i="1">
                          <a:latin typeface="Cambria Math"/>
                        </a:rPr>
                        <m:t>𝑯𝒆</m:t>
                      </m:r>
                      <m:r>
                        <a:rPr lang="en-US" b="1" i="1">
                          <a:latin typeface="Cambria Math"/>
                        </a:rPr>
                        <m:t>   →</m:t>
                      </m:r>
                      <m:sSup>
                        <m:sSupPr>
                          <m:ctrlPr>
                            <a:rPr lang="el-GR" b="1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1" i="1">
                              <a:latin typeface="Cambria Math"/>
                            </a:rPr>
                            <m:t>𝑯𝒆</m:t>
                          </m:r>
                        </m:e>
                        <m:sup>
                          <m:r>
                            <a:rPr lang="en-US" b="1" i="1">
                              <a:latin typeface="Cambria Math"/>
                            </a:rPr>
                            <m:t>+</m:t>
                          </m:r>
                        </m:sup>
                      </m:sSup>
                      <m:r>
                        <a:rPr lang="en-US" b="1" i="1">
                          <a:latin typeface="Cambria Math"/>
                        </a:rPr>
                        <m:t>+ </m:t>
                      </m:r>
                      <m:sSup>
                        <m:sSupPr>
                          <m:ctrlPr>
                            <a:rPr lang="el-GR" b="1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1" i="1" smtClean="0">
                              <a:latin typeface="Cambria Math" panose="02040503050406030204" pitchFamily="18" charset="0"/>
                            </a:rPr>
                            <m:t>𝑶</m:t>
                          </m:r>
                        </m:e>
                        <m:sup>
                          <m:r>
                            <a:rPr lang="en-US" b="1" i="1" smtClean="0">
                              <a:latin typeface="Cambria Math" panose="02040503050406030204" pitchFamily="18" charset="0"/>
                            </a:rPr>
                            <m:t>𝟕</m:t>
                          </m:r>
                          <m:r>
                            <a:rPr lang="en-US" b="1" i="1">
                              <a:latin typeface="Cambria Math"/>
                            </a:rPr>
                            <m:t>+</m:t>
                          </m:r>
                        </m:sup>
                      </m:sSup>
                      <m:r>
                        <a:rPr lang="en-US" b="1" i="1">
                          <a:latin typeface="Cambria Math"/>
                        </a:rPr>
                        <m:t>+</m:t>
                      </m:r>
                      <m:r>
                        <m:rPr>
                          <m:nor/>
                        </m:rPr>
                        <a:rPr lang="en-US" b="1" dirty="0"/>
                        <m:t> </m:t>
                      </m:r>
                      <m:sSub>
                        <m:sSubPr>
                          <m:ctrlPr>
                            <a:rPr lang="en-US" b="1" i="1" dirty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1" i="1" dirty="0">
                              <a:latin typeface="Cambria Math"/>
                            </a:rPr>
                            <m:t>𝒆</m:t>
                          </m:r>
                        </m:e>
                        <m:sub>
                          <m:r>
                            <a:rPr lang="en-US" b="1" i="1" dirty="0">
                              <a:latin typeface="Cambria Math"/>
                            </a:rPr>
                            <m:t>𝒄𝒖𝒔𝒑</m:t>
                          </m:r>
                        </m:sub>
                      </m:sSub>
                    </m:oMath>
                  </m:oMathPara>
                </a14:m>
                <a:endParaRPr lang="el-GR" dirty="0"/>
              </a:p>
            </p:txBody>
          </p:sp>
        </mc:Choice>
        <mc:Fallback xmlns="">
          <p:sp>
            <p:nvSpPr>
              <p:cNvPr id="18" name="Rectangle 1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80109" y="4955479"/>
                <a:ext cx="5554615" cy="413959"/>
              </a:xfrm>
              <a:prstGeom prst="rect">
                <a:avLst/>
              </a:prstGeom>
              <a:blipFill>
                <a:blip r:embed="rId5"/>
                <a:stretch>
                  <a:fillRect b="-441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9" name="Right Brace 18"/>
          <p:cNvSpPr/>
          <p:nvPr/>
        </p:nvSpPr>
        <p:spPr>
          <a:xfrm>
            <a:off x="7955260" y="4110833"/>
            <a:ext cx="158930" cy="533400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20" name="Title 1">
            <a:extLst>
              <a:ext uri="{FF2B5EF4-FFF2-40B4-BE49-F238E27FC236}">
                <a16:creationId xmlns:a16="http://schemas.microsoft.com/office/drawing/2014/main" id="{FF738697-AB3F-4E1C-82F9-6B4E874EC1E6}"/>
              </a:ext>
            </a:extLst>
          </p:cNvPr>
          <p:cNvSpPr txBox="1">
            <a:spLocks/>
          </p:cNvSpPr>
          <p:nvPr/>
        </p:nvSpPr>
        <p:spPr>
          <a:xfrm>
            <a:off x="990600" y="-18288"/>
            <a:ext cx="7498080" cy="1143000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300" kern="120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br>
              <a:rPr lang="el-GR" sz="3000" u="sng" dirty="0"/>
            </a:br>
            <a:r>
              <a:rPr lang="en-US" sz="3000" u="sng" dirty="0"/>
              <a:t>Cusp electron spectroscopy</a:t>
            </a:r>
            <a:br>
              <a:rPr lang="el-GR" sz="3000" dirty="0"/>
            </a:br>
            <a:endParaRPr lang="el-GR" sz="3000" u="sng" dirty="0"/>
          </a:p>
        </p:txBody>
      </p:sp>
    </p:spTree>
    <p:extLst>
      <p:ext uri="{BB962C8B-B14F-4D97-AF65-F5344CB8AC3E}">
        <p14:creationId xmlns:p14="http://schemas.microsoft.com/office/powerpoint/2010/main" val="32938676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  <p:bldP spid="17" grpId="0"/>
      <p:bldP spid="18" grpId="0"/>
      <p:bldP spid="19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48DBAE6-2FEB-4BEC-90E1-2191BAC15E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9EFB54-AAA5-4AE4-9184-656572267A72}" type="slidenum">
              <a:rPr lang="el-GR" smtClean="0"/>
              <a:t>11</a:t>
            </a:fld>
            <a:endParaRPr lang="el-GR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48D822C-2729-4EE3-8680-652306E5F27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0" y="914400"/>
            <a:ext cx="7067550" cy="5541956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33766406-007E-4FAC-816D-B5ABE199FE7B}"/>
              </a:ext>
            </a:extLst>
          </p:cNvPr>
          <p:cNvSpPr txBox="1"/>
          <p:nvPr/>
        </p:nvSpPr>
        <p:spPr>
          <a:xfrm>
            <a:off x="1040876" y="6504801"/>
            <a:ext cx="79409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200" i="1" dirty="0"/>
              <a:t>Σ. Νάνος – </a:t>
            </a:r>
            <a:r>
              <a:rPr lang="en-US" sz="1200" i="1" dirty="0"/>
              <a:t>Tandem Jr. Meetings, 16/12/2021</a:t>
            </a:r>
            <a:endParaRPr lang="el-GR" sz="1200" i="1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7611CBC6-E3CD-468A-9354-EFD7B50B0CEE}"/>
              </a:ext>
            </a:extLst>
          </p:cNvPr>
          <p:cNvCxnSpPr/>
          <p:nvPr/>
        </p:nvCxnSpPr>
        <p:spPr>
          <a:xfrm flipV="1">
            <a:off x="1117076" y="6400800"/>
            <a:ext cx="7864766" cy="13384"/>
          </a:xfrm>
          <a:prstGeom prst="line">
            <a:avLst/>
          </a:prstGeom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9" name="Title 1">
            <a:extLst>
              <a:ext uri="{FF2B5EF4-FFF2-40B4-BE49-F238E27FC236}">
                <a16:creationId xmlns:a16="http://schemas.microsoft.com/office/drawing/2014/main" id="{994EE607-8F47-4387-9205-0AC69B088024}"/>
              </a:ext>
            </a:extLst>
          </p:cNvPr>
          <p:cNvSpPr txBox="1">
            <a:spLocks/>
          </p:cNvSpPr>
          <p:nvPr/>
        </p:nvSpPr>
        <p:spPr>
          <a:xfrm>
            <a:off x="990600" y="-18288"/>
            <a:ext cx="7498080" cy="1143000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300" kern="120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en-US" sz="3200" u="sng" dirty="0">
                <a:sym typeface="Wingdings"/>
              </a:rPr>
              <a:t>Utilizing pre-excited ionic beams</a:t>
            </a:r>
            <a:endParaRPr lang="el-GR" sz="3000" u="sng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65722DE-13D2-4A81-8AE2-2D64D840D52E}"/>
              </a:ext>
            </a:extLst>
          </p:cNvPr>
          <p:cNvSpPr txBox="1"/>
          <p:nvPr/>
        </p:nvSpPr>
        <p:spPr>
          <a:xfrm rot="19623155">
            <a:off x="6073422" y="3167390"/>
            <a:ext cx="205010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bg1">
                    <a:lumMod val="50000"/>
                  </a:schemeClr>
                </a:solidFill>
              </a:rPr>
              <a:t>Preliminary</a:t>
            </a:r>
          </a:p>
        </p:txBody>
      </p:sp>
    </p:spTree>
    <p:extLst>
      <p:ext uri="{BB962C8B-B14F-4D97-AF65-F5344CB8AC3E}">
        <p14:creationId xmlns:p14="http://schemas.microsoft.com/office/powerpoint/2010/main" val="58642730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9EFB54-AAA5-4AE4-9184-656572267A72}" type="slidenum">
              <a:rPr lang="el-GR" smtClean="0"/>
              <a:t>12</a:t>
            </a:fld>
            <a:endParaRPr lang="el-GR" dirty="0"/>
          </a:p>
        </p:txBody>
      </p:sp>
      <p:sp>
        <p:nvSpPr>
          <p:cNvPr id="5" name="TextBox 4"/>
          <p:cNvSpPr txBox="1"/>
          <p:nvPr/>
        </p:nvSpPr>
        <p:spPr>
          <a:xfrm>
            <a:off x="1040876" y="6504801"/>
            <a:ext cx="79409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/>
              <a:t>S. Nanos </a:t>
            </a:r>
            <a:r>
              <a:rPr lang="el-GR" sz="1200" i="1" dirty="0"/>
              <a:t>– </a:t>
            </a:r>
            <a:r>
              <a:rPr lang="en-US" sz="1200" i="1" dirty="0"/>
              <a:t>INPP Annual Meeting, 3/2/2022</a:t>
            </a:r>
            <a:endParaRPr lang="el-GR" sz="1200" i="1" dirty="0"/>
          </a:p>
        </p:txBody>
      </p:sp>
      <p:cxnSp>
        <p:nvCxnSpPr>
          <p:cNvPr id="6" name="Straight Connector 5"/>
          <p:cNvCxnSpPr/>
          <p:nvPr/>
        </p:nvCxnSpPr>
        <p:spPr>
          <a:xfrm flipV="1">
            <a:off x="1117076" y="6400800"/>
            <a:ext cx="7864766" cy="13384"/>
          </a:xfrm>
          <a:prstGeom prst="line">
            <a:avLst/>
          </a:prstGeom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7076" y="993775"/>
            <a:ext cx="7864765" cy="2892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7076" y="3886201"/>
            <a:ext cx="6769100" cy="24510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Snip Single Corner Rectangle 7"/>
          <p:cNvSpPr/>
          <p:nvPr/>
        </p:nvSpPr>
        <p:spPr>
          <a:xfrm>
            <a:off x="1117076" y="2590800"/>
            <a:ext cx="7864765" cy="531812"/>
          </a:xfrm>
          <a:prstGeom prst="snip1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https://sites.google.com/uoi.gr/manolis-benis/projects/ikyda-2020?authuser=0</a:t>
            </a:r>
            <a:endParaRPr lang="el-GR" dirty="0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9563D765-35F9-41B6-8720-850E2F88D036}"/>
              </a:ext>
            </a:extLst>
          </p:cNvPr>
          <p:cNvSpPr txBox="1">
            <a:spLocks/>
          </p:cNvSpPr>
          <p:nvPr/>
        </p:nvSpPr>
        <p:spPr>
          <a:xfrm>
            <a:off x="990600" y="-18288"/>
            <a:ext cx="7498080" cy="1143000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300" kern="120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br>
              <a:rPr lang="el-GR" sz="3000" u="sng" dirty="0"/>
            </a:br>
            <a:r>
              <a:rPr lang="en-US" sz="3000" u="sng" dirty="0"/>
              <a:t>Cusp electron spectroscopy</a:t>
            </a:r>
            <a:br>
              <a:rPr lang="el-GR" sz="3000" dirty="0"/>
            </a:br>
            <a:endParaRPr lang="el-GR" sz="3000" u="sng" dirty="0"/>
          </a:p>
        </p:txBody>
      </p:sp>
    </p:spTree>
    <p:extLst>
      <p:ext uri="{BB962C8B-B14F-4D97-AF65-F5344CB8AC3E}">
        <p14:creationId xmlns:p14="http://schemas.microsoft.com/office/powerpoint/2010/main" val="2118013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9EFB54-AAA5-4AE4-9184-656572267A72}" type="slidenum">
              <a:rPr lang="el-GR" smtClean="0"/>
              <a:t>13</a:t>
            </a:fld>
            <a:endParaRPr lang="el-GR" dirty="0"/>
          </a:p>
        </p:txBody>
      </p:sp>
      <p:sp>
        <p:nvSpPr>
          <p:cNvPr id="5" name="TextBox 4"/>
          <p:cNvSpPr txBox="1"/>
          <p:nvPr/>
        </p:nvSpPr>
        <p:spPr>
          <a:xfrm>
            <a:off x="1040876" y="6504801"/>
            <a:ext cx="79409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/>
              <a:t>S. Nanos </a:t>
            </a:r>
            <a:r>
              <a:rPr lang="el-GR" sz="1200" i="1" dirty="0"/>
              <a:t>– </a:t>
            </a:r>
            <a:r>
              <a:rPr lang="en-US" sz="1200" i="1" dirty="0"/>
              <a:t>INPP Annual Meeting, 3/2/2022</a:t>
            </a:r>
            <a:endParaRPr lang="el-GR" sz="1200" i="1" dirty="0"/>
          </a:p>
        </p:txBody>
      </p:sp>
      <p:cxnSp>
        <p:nvCxnSpPr>
          <p:cNvPr id="6" name="Straight Connector 5"/>
          <p:cNvCxnSpPr/>
          <p:nvPr/>
        </p:nvCxnSpPr>
        <p:spPr>
          <a:xfrm flipV="1">
            <a:off x="1117076" y="6400800"/>
            <a:ext cx="7864766" cy="13384"/>
          </a:xfrm>
          <a:prstGeom prst="line">
            <a:avLst/>
          </a:prstGeom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10" name="Title 1">
            <a:extLst>
              <a:ext uri="{FF2B5EF4-FFF2-40B4-BE49-F238E27FC236}">
                <a16:creationId xmlns:a16="http://schemas.microsoft.com/office/drawing/2014/main" id="{4377DA7E-CE22-4C3B-8A95-6760E69CEFAF}"/>
              </a:ext>
            </a:extLst>
          </p:cNvPr>
          <p:cNvSpPr txBox="1">
            <a:spLocks/>
          </p:cNvSpPr>
          <p:nvPr/>
        </p:nvSpPr>
        <p:spPr>
          <a:xfrm>
            <a:off x="990600" y="-18288"/>
            <a:ext cx="7498080" cy="1143000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300" kern="120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en-US" sz="3000" u="sng" dirty="0"/>
              <a:t>Upgrading the APAPES setup</a:t>
            </a:r>
            <a:endParaRPr lang="el-GR" sz="3000" u="sng" dirty="0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98227C61-763A-44A4-A3C7-1106A16D0687}"/>
              </a:ext>
            </a:extLst>
          </p:cNvPr>
          <p:cNvGrpSpPr/>
          <p:nvPr/>
        </p:nvGrpSpPr>
        <p:grpSpPr>
          <a:xfrm>
            <a:off x="1126220" y="990600"/>
            <a:ext cx="7855622" cy="3662362"/>
            <a:chOff x="1126220" y="1595438"/>
            <a:chExt cx="7855622" cy="3662362"/>
          </a:xfrm>
        </p:grpSpPr>
        <p:pic>
          <p:nvPicPr>
            <p:cNvPr id="12" name="Picture 2">
              <a:extLst>
                <a:ext uri="{FF2B5EF4-FFF2-40B4-BE49-F238E27FC236}">
                  <a16:creationId xmlns:a16="http://schemas.microsoft.com/office/drawing/2014/main" id="{E935CB35-F297-4B49-A297-F7509751841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26220" y="1595438"/>
              <a:ext cx="7855622" cy="3662362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3" name="Picture 2">
              <a:extLst>
                <a:ext uri="{FF2B5EF4-FFF2-40B4-BE49-F238E27FC236}">
                  <a16:creationId xmlns:a16="http://schemas.microsoft.com/office/drawing/2014/main" id="{A7553AA6-8494-4064-A74E-854C006FCE5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294815" y="1715262"/>
              <a:ext cx="2618874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4" name="Rectangle 13">
            <a:extLst>
              <a:ext uri="{FF2B5EF4-FFF2-40B4-BE49-F238E27FC236}">
                <a16:creationId xmlns:a16="http://schemas.microsoft.com/office/drawing/2014/main" id="{F5A5034E-5FC8-4BC1-B01D-179693A83042}"/>
              </a:ext>
            </a:extLst>
          </p:cNvPr>
          <p:cNvSpPr/>
          <p:nvPr/>
        </p:nvSpPr>
        <p:spPr>
          <a:xfrm>
            <a:off x="1150572" y="4953000"/>
            <a:ext cx="7831269" cy="1200329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marL="285750" indent="-285750">
              <a:buFont typeface="Wingdings"/>
              <a:buChar char="t"/>
            </a:pPr>
            <a:r>
              <a:rPr lang="en-US" b="1" u="sng" dirty="0">
                <a:sym typeface="Wingdings"/>
              </a:rPr>
              <a:t>Magnetic Selector</a:t>
            </a:r>
            <a:r>
              <a:rPr lang="en-US" b="1" dirty="0">
                <a:sym typeface="Wingdings"/>
              </a:rPr>
              <a:t>: </a:t>
            </a:r>
            <a:r>
              <a:rPr lang="en-US" dirty="0">
                <a:sym typeface="Wingdings"/>
              </a:rPr>
              <a:t>Coincidences between electrons-ion beam charge state</a:t>
            </a:r>
          </a:p>
          <a:p>
            <a:pPr marL="285750" indent="-285750">
              <a:buFont typeface="Wingdings"/>
              <a:buChar char="t"/>
            </a:pPr>
            <a:endParaRPr lang="en-US" dirty="0">
              <a:sym typeface="Wingdings"/>
            </a:endParaRPr>
          </a:p>
          <a:p>
            <a:pPr marL="285750" indent="-285750">
              <a:buFont typeface="Wingdings"/>
              <a:buChar char="t"/>
            </a:pPr>
            <a:r>
              <a:rPr lang="en-US" b="1" u="sng" dirty="0">
                <a:sym typeface="Wingdings"/>
              </a:rPr>
              <a:t>TOF</a:t>
            </a:r>
            <a:r>
              <a:rPr lang="en-US" b="1" dirty="0">
                <a:sym typeface="Wingdings"/>
              </a:rPr>
              <a:t>: </a:t>
            </a:r>
            <a:r>
              <a:rPr lang="en-US" dirty="0">
                <a:sym typeface="Wingdings"/>
              </a:rPr>
              <a:t>Coincidences between molecular fragments/target charge state-ion beam charge state</a:t>
            </a:r>
          </a:p>
        </p:txBody>
      </p:sp>
    </p:spTree>
    <p:extLst>
      <p:ext uri="{BB962C8B-B14F-4D97-AF65-F5344CB8AC3E}">
        <p14:creationId xmlns:p14="http://schemas.microsoft.com/office/powerpoint/2010/main" val="243307886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5FDFE6DA-429A-4C85-A0F7-F465720BC761}"/>
              </a:ext>
            </a:extLst>
          </p:cNvPr>
          <p:cNvSpPr txBox="1">
            <a:spLocks/>
          </p:cNvSpPr>
          <p:nvPr/>
        </p:nvSpPr>
        <p:spPr>
          <a:xfrm>
            <a:off x="990600" y="-18288"/>
            <a:ext cx="7498080" cy="1143000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300" kern="120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en-US" sz="3000" u="sng" dirty="0"/>
              <a:t>APAPES milestones 2020-2021</a:t>
            </a:r>
            <a:endParaRPr lang="el-GR" sz="3000" u="sng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0576E84-769F-492D-BDB1-F2C3D69AF3E9}"/>
              </a:ext>
            </a:extLst>
          </p:cNvPr>
          <p:cNvSpPr txBox="1"/>
          <p:nvPr/>
        </p:nvSpPr>
        <p:spPr>
          <a:xfrm>
            <a:off x="1524000" y="838200"/>
            <a:ext cx="7193280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3 beamtimes at the Atomic Physics beamline of Tandem Laboratory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Contribution in 2 papers in refereed journals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1 paper in Physical Rev. 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I. Madesis defended his PhD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2 Invited talks in international / local conferences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3 oral presentations in international / local conferences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2 poster presentations in international / local conferences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1 visit (one week) of the German team at INPP (IKYDA 2020)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1 visit (two weeks) of the Greek team at GSI research center (IKYDA 2020)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Considerable progress on upgrading the Atomic Physics beamline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580698E-FDED-4721-905B-49AFC588689D}"/>
              </a:ext>
            </a:extLst>
          </p:cNvPr>
          <p:cNvSpPr txBox="1"/>
          <p:nvPr/>
        </p:nvSpPr>
        <p:spPr>
          <a:xfrm>
            <a:off x="1040876" y="6504801"/>
            <a:ext cx="79409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/>
              <a:t>S. Nanos </a:t>
            </a:r>
            <a:r>
              <a:rPr lang="el-GR" sz="1200" i="1" dirty="0"/>
              <a:t>– </a:t>
            </a:r>
            <a:r>
              <a:rPr lang="en-US" sz="1200" i="1" dirty="0"/>
              <a:t>INPP Annual Meeting, 3/2/2022</a:t>
            </a:r>
            <a:endParaRPr lang="el-GR" sz="1200" i="1" dirty="0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A261ACC5-04B5-40AF-96BB-ABF2A0C3E538}"/>
              </a:ext>
            </a:extLst>
          </p:cNvPr>
          <p:cNvCxnSpPr/>
          <p:nvPr/>
        </p:nvCxnSpPr>
        <p:spPr>
          <a:xfrm flipV="1">
            <a:off x="1117076" y="6400800"/>
            <a:ext cx="7864766" cy="13384"/>
          </a:xfrm>
          <a:prstGeom prst="line">
            <a:avLst/>
          </a:prstGeom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3209885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9EFB54-AAA5-4AE4-9184-656572267A72}" type="slidenum">
              <a:rPr lang="el-GR" smtClean="0"/>
              <a:t>15</a:t>
            </a:fld>
            <a:endParaRPr lang="el-GR" dirty="0"/>
          </a:p>
        </p:txBody>
      </p:sp>
      <p:grpSp>
        <p:nvGrpSpPr>
          <p:cNvPr id="33" name="Group 32"/>
          <p:cNvGrpSpPr/>
          <p:nvPr/>
        </p:nvGrpSpPr>
        <p:grpSpPr>
          <a:xfrm>
            <a:off x="1139410" y="2117454"/>
            <a:ext cx="7820097" cy="2623091"/>
            <a:chOff x="1112904" y="1219200"/>
            <a:chExt cx="7820097" cy="2699914"/>
          </a:xfrm>
        </p:grpSpPr>
        <p:grpSp>
          <p:nvGrpSpPr>
            <p:cNvPr id="7" name="Ομάδα 55">
              <a:extLst>
                <a:ext uri="{FF2B5EF4-FFF2-40B4-BE49-F238E27FC236}">
                  <a16:creationId xmlns:a16="http://schemas.microsoft.com/office/drawing/2014/main" id="{DBD139E2-F88D-429C-98CB-20EC82303D0F}"/>
                </a:ext>
              </a:extLst>
            </p:cNvPr>
            <p:cNvGrpSpPr/>
            <p:nvPr/>
          </p:nvGrpSpPr>
          <p:grpSpPr>
            <a:xfrm>
              <a:off x="1112904" y="1219200"/>
              <a:ext cx="7820097" cy="2699914"/>
              <a:chOff x="922426" y="3460966"/>
              <a:chExt cx="7996960" cy="2769823"/>
            </a:xfrm>
          </p:grpSpPr>
          <p:grpSp>
            <p:nvGrpSpPr>
              <p:cNvPr id="8" name="Ομάδα 10">
                <a:extLst>
                  <a:ext uri="{FF2B5EF4-FFF2-40B4-BE49-F238E27FC236}">
                    <a16:creationId xmlns:a16="http://schemas.microsoft.com/office/drawing/2014/main" id="{E393F620-642B-4949-A588-4F5C029DBD70}"/>
                  </a:ext>
                </a:extLst>
              </p:cNvPr>
              <p:cNvGrpSpPr/>
              <p:nvPr/>
            </p:nvGrpSpPr>
            <p:grpSpPr>
              <a:xfrm>
                <a:off x="922426" y="3463998"/>
                <a:ext cx="1549572" cy="2732695"/>
                <a:chOff x="922426" y="3528530"/>
                <a:chExt cx="1549572" cy="2732695"/>
              </a:xfrm>
            </p:grpSpPr>
            <p:pic>
              <p:nvPicPr>
                <p:cNvPr id="21" name="Picture 20" descr="Zouros.jpg"/>
                <p:cNvPicPr>
                  <a:picLocks noChangeAspect="1"/>
                </p:cNvPicPr>
                <p:nvPr/>
              </p:nvPicPr>
              <p:blipFill>
                <a:blip r:embed="rId2" cstate="print"/>
                <a:stretch>
                  <a:fillRect/>
                </a:stretch>
              </p:blipFill>
              <p:spPr>
                <a:xfrm>
                  <a:off x="1063674" y="3528530"/>
                  <a:ext cx="1267076" cy="1832386"/>
                </a:xfrm>
                <a:prstGeom prst="rect">
                  <a:avLst/>
                </a:prstGeom>
              </p:spPr>
            </p:pic>
            <p:sp>
              <p:nvSpPr>
                <p:cNvPr id="22" name="TextBox 21"/>
                <p:cNvSpPr txBox="1"/>
                <p:nvPr/>
              </p:nvSpPr>
              <p:spPr>
                <a:xfrm>
                  <a:off x="922426" y="5503435"/>
                  <a:ext cx="1549572" cy="757790"/>
                </a:xfrm>
                <a:prstGeom prst="rect">
                  <a:avLst/>
                </a:prstGeom>
              </p:spPr>
              <p:style>
                <a:lnRef idx="1">
                  <a:schemeClr val="dk1"/>
                </a:lnRef>
                <a:fillRef idx="2">
                  <a:schemeClr val="dk1"/>
                </a:fillRef>
                <a:effectRef idx="1">
                  <a:schemeClr val="dk1"/>
                </a:effectRef>
                <a:fontRef idx="minor">
                  <a:schemeClr val="dk1"/>
                </a:fontRef>
              </p:style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400" dirty="0">
                      <a:solidFill>
                        <a:prstClr val="black"/>
                      </a:solidFill>
                    </a:rPr>
                    <a:t>Prof. Theo </a:t>
                  </a:r>
                  <a:r>
                    <a:rPr lang="en-US" sz="1400" dirty="0" err="1">
                      <a:solidFill>
                        <a:prstClr val="black"/>
                      </a:solidFill>
                    </a:rPr>
                    <a:t>Zouros</a:t>
                  </a:r>
                  <a:endParaRPr lang="en-US" sz="1400" dirty="0">
                    <a:solidFill>
                      <a:prstClr val="black"/>
                    </a:solidFill>
                  </a:endParaRPr>
                </a:p>
                <a:p>
                  <a:pPr algn="ctr"/>
                  <a:r>
                    <a:rPr lang="en-US" sz="1400" dirty="0">
                      <a:solidFill>
                        <a:prstClr val="black"/>
                      </a:solidFill>
                    </a:rPr>
                    <a:t>(Univ. of Crete - retired)</a:t>
                  </a:r>
                </a:p>
              </p:txBody>
            </p:sp>
          </p:grpSp>
          <p:grpSp>
            <p:nvGrpSpPr>
              <p:cNvPr id="9" name="Ομάδα 11">
                <a:extLst>
                  <a:ext uri="{FF2B5EF4-FFF2-40B4-BE49-F238E27FC236}">
                    <a16:creationId xmlns:a16="http://schemas.microsoft.com/office/drawing/2014/main" id="{A2C9C6C8-0B45-436E-BD9F-E483DA5EF8CE}"/>
                  </a:ext>
                </a:extLst>
              </p:cNvPr>
              <p:cNvGrpSpPr/>
              <p:nvPr/>
            </p:nvGrpSpPr>
            <p:grpSpPr>
              <a:xfrm>
                <a:off x="2653586" y="3468537"/>
                <a:ext cx="1211475" cy="2394741"/>
                <a:chOff x="2701311" y="3543702"/>
                <a:chExt cx="1211475" cy="2394741"/>
              </a:xfrm>
            </p:grpSpPr>
            <p:sp>
              <p:nvSpPr>
                <p:cNvPr id="19" name="Rectangle 18"/>
                <p:cNvSpPr/>
                <p:nvPr/>
              </p:nvSpPr>
              <p:spPr>
                <a:xfrm>
                  <a:off x="2720201" y="5622697"/>
                  <a:ext cx="1158299" cy="315746"/>
                </a:xfrm>
                <a:prstGeom prst="rect">
                  <a:avLst/>
                </a:prstGeom>
              </p:spPr>
              <p:style>
                <a:lnRef idx="1">
                  <a:schemeClr val="dk1"/>
                </a:lnRef>
                <a:fillRef idx="2">
                  <a:schemeClr val="dk1"/>
                </a:fillRef>
                <a:effectRef idx="1">
                  <a:schemeClr val="dk1"/>
                </a:effectRef>
                <a:fontRef idx="minor">
                  <a:schemeClr val="dk1"/>
                </a:fontRef>
              </p:style>
              <p:txBody>
                <a:bodyPr wrap="none">
                  <a:spAutoFit/>
                </a:bodyPr>
                <a:lstStyle/>
                <a:p>
                  <a:pPr algn="ctr"/>
                  <a:r>
                    <a:rPr lang="en-US" sz="1400" dirty="0">
                      <a:solidFill>
                        <a:prstClr val="black"/>
                      </a:solidFill>
                    </a:rPr>
                    <a:t>Dr. I. Madesis</a:t>
                  </a:r>
                </a:p>
              </p:txBody>
            </p:sp>
            <p:pic>
              <p:nvPicPr>
                <p:cNvPr id="20" name="Picture 19"/>
                <p:cNvPicPr>
                  <a:picLocks noChangeAspect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2701311" y="3543702"/>
                  <a:ext cx="1211475" cy="1817214"/>
                </a:xfrm>
                <a:prstGeom prst="rect">
                  <a:avLst/>
                </a:prstGeom>
              </p:spPr>
            </p:pic>
          </p:grpSp>
          <p:sp>
            <p:nvSpPr>
              <p:cNvPr id="17" name="Rectangle 16"/>
              <p:cNvSpPr/>
              <p:nvPr/>
            </p:nvSpPr>
            <p:spPr>
              <a:xfrm>
                <a:off x="5733875" y="5450805"/>
                <a:ext cx="1523329" cy="779984"/>
              </a:xfrm>
              <a:prstGeom prst="rect">
                <a:avLst/>
              </a:prstGeom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wrap="none">
                <a:spAutoFit/>
              </a:bodyPr>
              <a:lstStyle/>
              <a:p>
                <a:pPr marL="342900" indent="-342900" algn="ctr">
                  <a:buAutoNum type="alphaUcPeriod"/>
                </a:pPr>
                <a:r>
                  <a:rPr lang="en-US" sz="1400" dirty="0">
                    <a:solidFill>
                      <a:prstClr val="black"/>
                    </a:solidFill>
                  </a:rPr>
                  <a:t>Biniskos </a:t>
                </a:r>
              </a:p>
              <a:p>
                <a:pPr algn="ctr"/>
                <a:r>
                  <a:rPr lang="en-US" sz="1400" dirty="0">
                    <a:solidFill>
                      <a:prstClr val="black"/>
                    </a:solidFill>
                  </a:rPr>
                  <a:t>(MSc Student -</a:t>
                </a:r>
              </a:p>
              <a:p>
                <a:pPr algn="ctr"/>
                <a:r>
                  <a:rPr lang="en-US" sz="1400" dirty="0">
                    <a:solidFill>
                      <a:prstClr val="black"/>
                    </a:solidFill>
                  </a:rPr>
                  <a:t> Univ. of Ioannina)</a:t>
                </a:r>
              </a:p>
            </p:txBody>
          </p:sp>
          <p:grpSp>
            <p:nvGrpSpPr>
              <p:cNvPr id="11" name="Ομάδα 12">
                <a:extLst>
                  <a:ext uri="{FF2B5EF4-FFF2-40B4-BE49-F238E27FC236}">
                    <a16:creationId xmlns:a16="http://schemas.microsoft.com/office/drawing/2014/main" id="{21FF9B95-5E87-42BC-8C73-BCC052E79092}"/>
                  </a:ext>
                </a:extLst>
              </p:cNvPr>
              <p:cNvGrpSpPr/>
              <p:nvPr/>
            </p:nvGrpSpPr>
            <p:grpSpPr>
              <a:xfrm>
                <a:off x="4155193" y="3464714"/>
                <a:ext cx="1363450" cy="2759066"/>
                <a:chOff x="4155193" y="3539879"/>
                <a:chExt cx="1363450" cy="2759066"/>
              </a:xfrm>
            </p:grpSpPr>
            <p:sp>
              <p:nvSpPr>
                <p:cNvPr id="15" name="Rectangle 14"/>
                <p:cNvSpPr/>
                <p:nvPr/>
              </p:nvSpPr>
              <p:spPr>
                <a:xfrm>
                  <a:off x="4163974" y="5518961"/>
                  <a:ext cx="1345896" cy="779984"/>
                </a:xfrm>
                <a:prstGeom prst="rect">
                  <a:avLst/>
                </a:prstGeom>
              </p:spPr>
              <p:style>
                <a:lnRef idx="1">
                  <a:schemeClr val="dk1"/>
                </a:lnRef>
                <a:fillRef idx="2">
                  <a:schemeClr val="dk1"/>
                </a:fillRef>
                <a:effectRef idx="1">
                  <a:schemeClr val="dk1"/>
                </a:effectRef>
                <a:fontRef idx="minor">
                  <a:schemeClr val="dk1"/>
                </a:fontRef>
              </p:style>
              <p:txBody>
                <a:bodyPr wrap="none">
                  <a:spAutoFit/>
                </a:bodyPr>
                <a:lstStyle/>
                <a:p>
                  <a:pPr marL="342900" indent="-342900" algn="ctr">
                    <a:buAutoNum type="alphaUcPeriod"/>
                  </a:pPr>
                  <a:r>
                    <a:rPr lang="en-US" sz="1400" dirty="0">
                      <a:solidFill>
                        <a:prstClr val="black"/>
                      </a:solidFill>
                    </a:rPr>
                    <a:t>Laoutaris </a:t>
                  </a:r>
                </a:p>
                <a:p>
                  <a:pPr algn="ctr"/>
                  <a:r>
                    <a:rPr lang="en-US" sz="1400" dirty="0">
                      <a:solidFill>
                        <a:prstClr val="black"/>
                      </a:solidFill>
                    </a:rPr>
                    <a:t>(PhD</a:t>
                  </a:r>
                  <a:r>
                    <a:rPr lang="el-GR" sz="1400" dirty="0">
                      <a:solidFill>
                        <a:prstClr val="black"/>
                      </a:solidFill>
                    </a:rPr>
                    <a:t> </a:t>
                  </a:r>
                  <a:r>
                    <a:rPr lang="en-US" sz="1400" dirty="0">
                      <a:solidFill>
                        <a:prstClr val="black"/>
                      </a:solidFill>
                    </a:rPr>
                    <a:t>Student - </a:t>
                  </a:r>
                </a:p>
                <a:p>
                  <a:pPr algn="ctr"/>
                  <a:r>
                    <a:rPr lang="en-US" sz="1400" dirty="0">
                      <a:solidFill>
                        <a:prstClr val="black"/>
                      </a:solidFill>
                    </a:rPr>
                    <a:t>Univ. of Crete)</a:t>
                  </a:r>
                </a:p>
              </p:txBody>
            </p:sp>
            <p:pic>
              <p:nvPicPr>
                <p:cNvPr id="16" name="Picture 15"/>
                <p:cNvPicPr>
                  <a:picLocks noChangeAspect="1"/>
                </p:cNvPicPr>
                <p:nvPr/>
              </p:nvPicPr>
              <p:blipFill>
                <a:blip r:embed="rId4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4155193" y="3539879"/>
                  <a:ext cx="1363450" cy="1821037"/>
                </a:xfrm>
                <a:prstGeom prst="rect">
                  <a:avLst/>
                </a:prstGeom>
              </p:spPr>
            </p:pic>
          </p:grpSp>
          <p:grpSp>
            <p:nvGrpSpPr>
              <p:cNvPr id="12" name="Ομάδα 40">
                <a:extLst>
                  <a:ext uri="{FF2B5EF4-FFF2-40B4-BE49-F238E27FC236}">
                    <a16:creationId xmlns:a16="http://schemas.microsoft.com/office/drawing/2014/main" id="{038CB3EC-657A-4E99-9499-92A9868A2090}"/>
                  </a:ext>
                </a:extLst>
              </p:cNvPr>
              <p:cNvGrpSpPr/>
              <p:nvPr/>
            </p:nvGrpSpPr>
            <p:grpSpPr>
              <a:xfrm>
                <a:off x="7387862" y="3460966"/>
                <a:ext cx="1531524" cy="2769823"/>
                <a:chOff x="7398495" y="3525498"/>
                <a:chExt cx="1531524" cy="2769823"/>
              </a:xfrm>
            </p:grpSpPr>
            <p:sp>
              <p:nvSpPr>
                <p:cNvPr id="13" name="TextBox 12"/>
                <p:cNvSpPr txBox="1"/>
                <p:nvPr/>
              </p:nvSpPr>
              <p:spPr>
                <a:xfrm>
                  <a:off x="7398495" y="5515337"/>
                  <a:ext cx="1531524" cy="779984"/>
                </a:xfrm>
                <a:prstGeom prst="rect">
                  <a:avLst/>
                </a:prstGeom>
              </p:spPr>
              <p:style>
                <a:lnRef idx="1">
                  <a:schemeClr val="dk1"/>
                </a:lnRef>
                <a:fillRef idx="2">
                  <a:schemeClr val="dk1"/>
                </a:fillRef>
                <a:effectRef idx="1">
                  <a:schemeClr val="dk1"/>
                </a:effectRef>
                <a:fontRef idx="minor">
                  <a:schemeClr val="dk1"/>
                </a:fontRef>
              </p:style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1400" dirty="0" err="1">
                      <a:solidFill>
                        <a:prstClr val="black"/>
                      </a:solidFill>
                    </a:rPr>
                    <a:t>Asso</a:t>
                  </a:r>
                  <a:r>
                    <a:rPr lang="en-US" sz="1400" dirty="0">
                      <a:solidFill>
                        <a:prstClr val="black"/>
                      </a:solidFill>
                    </a:rPr>
                    <a:t>. Prof. </a:t>
                  </a:r>
                </a:p>
                <a:p>
                  <a:pPr algn="ctr"/>
                  <a:r>
                    <a:rPr lang="en-US" sz="1400" dirty="0">
                      <a:solidFill>
                        <a:prstClr val="black"/>
                      </a:solidFill>
                    </a:rPr>
                    <a:t>Manolis Benis</a:t>
                  </a:r>
                </a:p>
                <a:p>
                  <a:pPr algn="ctr"/>
                  <a:r>
                    <a:rPr lang="en-US" sz="1400" dirty="0">
                      <a:solidFill>
                        <a:prstClr val="black"/>
                      </a:solidFill>
                    </a:rPr>
                    <a:t>(Univ. of Ioannina)</a:t>
                  </a:r>
                </a:p>
              </p:txBody>
            </p:sp>
            <p:pic>
              <p:nvPicPr>
                <p:cNvPr id="14" name="Picture 2">
                  <a:extLst>
                    <a:ext uri="{FF2B5EF4-FFF2-40B4-BE49-F238E27FC236}">
                      <a16:creationId xmlns:a16="http://schemas.microsoft.com/office/drawing/2014/main" id="{CC5DB162-CD42-41A0-8CEC-1598ACC55B55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5" cstate="print"/>
                <a:srcRect l="10989" r="8328"/>
                <a:stretch/>
              </p:blipFill>
              <p:spPr>
                <a:xfrm>
                  <a:off x="7425052" y="3525498"/>
                  <a:ext cx="1478412" cy="1832385"/>
                </a:xfrm>
                <a:prstGeom prst="rect">
                  <a:avLst/>
                </a:prstGeom>
              </p:spPr>
            </p:pic>
          </p:grpSp>
        </p:grpSp>
        <p:pic>
          <p:nvPicPr>
            <p:cNvPr id="10242" name="Picture 2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837077" y="1219200"/>
              <a:ext cx="1449013" cy="17748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36" name="Title 1">
            <a:extLst>
              <a:ext uri="{FF2B5EF4-FFF2-40B4-BE49-F238E27FC236}">
                <a16:creationId xmlns:a16="http://schemas.microsoft.com/office/drawing/2014/main" id="{97D71557-E363-4270-A644-AFB5A99C9599}"/>
              </a:ext>
            </a:extLst>
          </p:cNvPr>
          <p:cNvSpPr txBox="1">
            <a:spLocks/>
          </p:cNvSpPr>
          <p:nvPr/>
        </p:nvSpPr>
        <p:spPr>
          <a:xfrm>
            <a:off x="990600" y="-18288"/>
            <a:ext cx="7498080" cy="1143000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300" kern="120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en-US" sz="3000" u="sng" dirty="0"/>
              <a:t>APAPES team and collaborators</a:t>
            </a:r>
            <a:endParaRPr lang="el-GR" sz="3000" u="sng" dirty="0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A82D47DF-B780-42E4-9EC1-7DA2289B00AB}"/>
              </a:ext>
            </a:extLst>
          </p:cNvPr>
          <p:cNvSpPr txBox="1"/>
          <p:nvPr/>
        </p:nvSpPr>
        <p:spPr>
          <a:xfrm>
            <a:off x="1040876" y="6504801"/>
            <a:ext cx="79409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/>
              <a:t>S. Nanos </a:t>
            </a:r>
            <a:r>
              <a:rPr lang="el-GR" sz="1200" i="1" dirty="0"/>
              <a:t>– </a:t>
            </a:r>
            <a:r>
              <a:rPr lang="en-US" sz="1200" i="1" dirty="0"/>
              <a:t>INPP Annual Meeting, 3/2/2022</a:t>
            </a:r>
            <a:endParaRPr lang="el-GR" sz="1200" i="1" dirty="0"/>
          </a:p>
        </p:txBody>
      </p: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78440F70-CD78-4D65-A075-4B5695D21F82}"/>
              </a:ext>
            </a:extLst>
          </p:cNvPr>
          <p:cNvCxnSpPr/>
          <p:nvPr/>
        </p:nvCxnSpPr>
        <p:spPr>
          <a:xfrm flipV="1">
            <a:off x="1117076" y="6400800"/>
            <a:ext cx="7864766" cy="13384"/>
          </a:xfrm>
          <a:prstGeom prst="line">
            <a:avLst/>
          </a:prstGeom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2540042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9EFB54-AAA5-4AE4-9184-656572267A72}" type="slidenum">
              <a:rPr lang="el-GR" smtClean="0"/>
              <a:t>16</a:t>
            </a:fld>
            <a:endParaRPr lang="el-GR" dirty="0"/>
          </a:p>
        </p:txBody>
      </p:sp>
      <p:sp>
        <p:nvSpPr>
          <p:cNvPr id="36" name="Title 1">
            <a:extLst>
              <a:ext uri="{FF2B5EF4-FFF2-40B4-BE49-F238E27FC236}">
                <a16:creationId xmlns:a16="http://schemas.microsoft.com/office/drawing/2014/main" id="{97D71557-E363-4270-A644-AFB5A99C9599}"/>
              </a:ext>
            </a:extLst>
          </p:cNvPr>
          <p:cNvSpPr txBox="1">
            <a:spLocks/>
          </p:cNvSpPr>
          <p:nvPr/>
        </p:nvSpPr>
        <p:spPr>
          <a:xfrm>
            <a:off x="990600" y="-18288"/>
            <a:ext cx="7498080" cy="1143000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300" kern="120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en-US" sz="3000" u="sng" dirty="0"/>
              <a:t>APAPES team and collaborators</a:t>
            </a:r>
            <a:endParaRPr lang="el-GR" sz="3000" u="sng" dirty="0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191E9005-64F6-4A94-8EDB-ED3FE94085BD}"/>
              </a:ext>
            </a:extLst>
          </p:cNvPr>
          <p:cNvSpPr txBox="1"/>
          <p:nvPr/>
        </p:nvSpPr>
        <p:spPr>
          <a:xfrm>
            <a:off x="1040876" y="6504801"/>
            <a:ext cx="79409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/>
              <a:t>S. Nanos </a:t>
            </a:r>
            <a:r>
              <a:rPr lang="el-GR" sz="1200" i="1" dirty="0"/>
              <a:t>– </a:t>
            </a:r>
            <a:r>
              <a:rPr lang="en-US" sz="1200" i="1" dirty="0"/>
              <a:t>INPP Annual Meeting, 3/2/2022</a:t>
            </a:r>
            <a:endParaRPr lang="el-GR" sz="1200" i="1" dirty="0"/>
          </a:p>
        </p:txBody>
      </p: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76B7AC32-CBAB-4FC2-B541-F2F56F1EC559}"/>
              </a:ext>
            </a:extLst>
          </p:cNvPr>
          <p:cNvCxnSpPr/>
          <p:nvPr/>
        </p:nvCxnSpPr>
        <p:spPr>
          <a:xfrm flipV="1">
            <a:off x="1117076" y="6400800"/>
            <a:ext cx="7864766" cy="13384"/>
          </a:xfrm>
          <a:prstGeom prst="line">
            <a:avLst/>
          </a:prstGeom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grpSp>
        <p:nvGrpSpPr>
          <p:cNvPr id="29" name="Group 28">
            <a:extLst>
              <a:ext uri="{FF2B5EF4-FFF2-40B4-BE49-F238E27FC236}">
                <a16:creationId xmlns:a16="http://schemas.microsoft.com/office/drawing/2014/main" id="{2D1C9065-5FEF-4C96-BBC6-8CB931E2E6F9}"/>
              </a:ext>
            </a:extLst>
          </p:cNvPr>
          <p:cNvGrpSpPr/>
          <p:nvPr/>
        </p:nvGrpSpPr>
        <p:grpSpPr>
          <a:xfrm>
            <a:off x="1914020" y="3897645"/>
            <a:ext cx="6194677" cy="2407905"/>
            <a:chOff x="1086045" y="1138566"/>
            <a:chExt cx="6194677" cy="2407905"/>
          </a:xfrm>
        </p:grpSpPr>
        <p:grpSp>
          <p:nvGrpSpPr>
            <p:cNvPr id="7" name="Ομάδα 55">
              <a:extLst>
                <a:ext uri="{FF2B5EF4-FFF2-40B4-BE49-F238E27FC236}">
                  <a16:creationId xmlns:a16="http://schemas.microsoft.com/office/drawing/2014/main" id="{DBD139E2-F88D-429C-98CB-20EC82303D0F}"/>
                </a:ext>
              </a:extLst>
            </p:cNvPr>
            <p:cNvGrpSpPr/>
            <p:nvPr/>
          </p:nvGrpSpPr>
          <p:grpSpPr>
            <a:xfrm>
              <a:off x="1086045" y="3018617"/>
              <a:ext cx="6049224" cy="527854"/>
              <a:chOff x="922426" y="5438903"/>
              <a:chExt cx="6186036" cy="557381"/>
            </a:xfrm>
          </p:grpSpPr>
          <p:sp>
            <p:nvSpPr>
              <p:cNvPr id="22" name="TextBox 21"/>
              <p:cNvSpPr txBox="1"/>
              <p:nvPr/>
            </p:nvSpPr>
            <p:spPr>
              <a:xfrm>
                <a:off x="922426" y="5438903"/>
                <a:ext cx="1549572" cy="552488"/>
              </a:xfrm>
              <a:prstGeom prst="rect">
                <a:avLst/>
              </a:prstGeom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>
                    <a:solidFill>
                      <a:prstClr val="black"/>
                    </a:solidFill>
                  </a:rPr>
                  <a:t>Prof. T.. </a:t>
                </a:r>
                <a:r>
                  <a:rPr lang="en-US" sz="1400" dirty="0" err="1">
                    <a:solidFill>
                      <a:prstClr val="black"/>
                    </a:solidFill>
                  </a:rPr>
                  <a:t>Stoehlker</a:t>
                </a:r>
                <a:endParaRPr lang="en-US" sz="1400" dirty="0">
                  <a:solidFill>
                    <a:prstClr val="black"/>
                  </a:solidFill>
                </a:endParaRPr>
              </a:p>
              <a:p>
                <a:pPr algn="ctr"/>
                <a:r>
                  <a:rPr lang="en-US" sz="1400" dirty="0">
                    <a:solidFill>
                      <a:prstClr val="black"/>
                    </a:solidFill>
                  </a:rPr>
                  <a:t>(Univ. of Jena)</a:t>
                </a:r>
              </a:p>
            </p:txBody>
          </p:sp>
          <p:sp>
            <p:nvSpPr>
              <p:cNvPr id="19" name="Rectangle 18"/>
              <p:cNvSpPr/>
              <p:nvPr/>
            </p:nvSpPr>
            <p:spPr>
              <a:xfrm>
                <a:off x="2602655" y="5547252"/>
                <a:ext cx="1422876" cy="324994"/>
              </a:xfrm>
              <a:prstGeom prst="rect">
                <a:avLst/>
              </a:prstGeom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wrap="none">
                <a:spAutoFit/>
              </a:bodyPr>
              <a:lstStyle/>
              <a:p>
                <a:pPr algn="ctr"/>
                <a:r>
                  <a:rPr lang="en-US" sz="1400" dirty="0">
                    <a:solidFill>
                      <a:prstClr val="black"/>
                    </a:solidFill>
                  </a:rPr>
                  <a:t>Prof. S. </a:t>
                </a:r>
                <a:r>
                  <a:rPr lang="en-US" sz="1400" dirty="0" err="1">
                    <a:solidFill>
                      <a:prstClr val="black"/>
                    </a:solidFill>
                  </a:rPr>
                  <a:t>Hagmann</a:t>
                </a:r>
                <a:endParaRPr lang="en-US" sz="140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17" name="Rectangle 16"/>
              <p:cNvSpPr/>
              <p:nvPr/>
            </p:nvSpPr>
            <p:spPr>
              <a:xfrm>
                <a:off x="5882625" y="5450805"/>
                <a:ext cx="1225837" cy="324994"/>
              </a:xfrm>
              <a:prstGeom prst="rect">
                <a:avLst/>
              </a:prstGeom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wrap="none">
                <a:spAutoFit/>
              </a:bodyPr>
              <a:lstStyle/>
              <a:p>
                <a:pPr algn="ctr"/>
                <a:r>
                  <a:rPr lang="en-US" sz="1400" dirty="0">
                    <a:solidFill>
                      <a:prstClr val="black"/>
                    </a:solidFill>
                  </a:rPr>
                  <a:t>Dr. N. Petridis</a:t>
                </a:r>
              </a:p>
            </p:txBody>
          </p:sp>
          <p:sp>
            <p:nvSpPr>
              <p:cNvPr id="15" name="Rectangle 14"/>
              <p:cNvSpPr/>
              <p:nvPr/>
            </p:nvSpPr>
            <p:spPr>
              <a:xfrm>
                <a:off x="4309738" y="5443796"/>
                <a:ext cx="1054370" cy="552488"/>
              </a:xfrm>
              <a:prstGeom prst="rect">
                <a:avLst/>
              </a:prstGeom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wrap="none">
                <a:spAutoFit/>
              </a:bodyPr>
              <a:lstStyle/>
              <a:p>
                <a:pPr algn="ctr"/>
                <a:r>
                  <a:rPr lang="en-US" sz="1400" dirty="0">
                    <a:solidFill>
                      <a:prstClr val="black"/>
                    </a:solidFill>
                  </a:rPr>
                  <a:t>Dr. P.-M. </a:t>
                </a:r>
              </a:p>
              <a:p>
                <a:pPr algn="ctr"/>
                <a:r>
                  <a:rPr lang="en-US" sz="1400" dirty="0">
                    <a:solidFill>
                      <a:prstClr val="black"/>
                    </a:solidFill>
                  </a:rPr>
                  <a:t>Hillenbrand</a:t>
                </a:r>
              </a:p>
            </p:txBody>
          </p:sp>
        </p:grpSp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E7DE18A5-1F6D-49B6-AB14-6FB9E10A878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265035" y="1145458"/>
              <a:ext cx="1211037" cy="1720948"/>
            </a:xfrm>
            <a:prstGeom prst="rect">
              <a:avLst/>
            </a:prstGeom>
          </p:spPr>
        </p:pic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D3A787DA-6EFE-4DB8-9084-66DAD50DF24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809431" y="1138566"/>
              <a:ext cx="1230771" cy="1714765"/>
            </a:xfrm>
            <a:prstGeom prst="rect">
              <a:avLst/>
            </a:prstGeom>
          </p:spPr>
        </p:pic>
        <p:pic>
          <p:nvPicPr>
            <p:cNvPr id="23" name="Picture 22">
              <a:extLst>
                <a:ext uri="{FF2B5EF4-FFF2-40B4-BE49-F238E27FC236}">
                  <a16:creationId xmlns:a16="http://schemas.microsoft.com/office/drawing/2014/main" id="{73FAF1C5-3493-45CB-8365-320F6F9A3AF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259836" y="1607748"/>
              <a:ext cx="1304896" cy="1245583"/>
            </a:xfrm>
            <a:prstGeom prst="rect">
              <a:avLst/>
            </a:prstGeom>
          </p:spPr>
        </p:pic>
        <p:pic>
          <p:nvPicPr>
            <p:cNvPr id="28" name="Picture 27">
              <a:extLst>
                <a:ext uri="{FF2B5EF4-FFF2-40B4-BE49-F238E27FC236}">
                  <a16:creationId xmlns:a16="http://schemas.microsoft.com/office/drawing/2014/main" id="{688F4FF1-2AC4-41AE-9381-15317B539FE5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794822" y="1397776"/>
              <a:ext cx="1485900" cy="1485900"/>
            </a:xfrm>
            <a:prstGeom prst="rect">
              <a:avLst/>
            </a:prstGeom>
          </p:spPr>
        </p:pic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44FE527A-AD54-4EB5-8B6B-34D5F2C65AB1}"/>
              </a:ext>
            </a:extLst>
          </p:cNvPr>
          <p:cNvGrpSpPr/>
          <p:nvPr/>
        </p:nvGrpSpPr>
        <p:grpSpPr>
          <a:xfrm>
            <a:off x="1080423" y="1124712"/>
            <a:ext cx="3762603" cy="2217796"/>
            <a:chOff x="868077" y="3810000"/>
            <a:chExt cx="4097037" cy="2583743"/>
          </a:xfrm>
        </p:grpSpPr>
        <p:grpSp>
          <p:nvGrpSpPr>
            <p:cNvPr id="45" name="Ομάδα 42">
              <a:extLst>
                <a:ext uri="{FF2B5EF4-FFF2-40B4-BE49-F238E27FC236}">
                  <a16:creationId xmlns:a16="http://schemas.microsoft.com/office/drawing/2014/main" id="{D7FB2E98-52CE-43AE-8103-678B43073207}"/>
                </a:ext>
              </a:extLst>
            </p:cNvPr>
            <p:cNvGrpSpPr/>
            <p:nvPr/>
          </p:nvGrpSpPr>
          <p:grpSpPr>
            <a:xfrm>
              <a:off x="868077" y="3810000"/>
              <a:ext cx="2122998" cy="2583743"/>
              <a:chOff x="9123538" y="3539879"/>
              <a:chExt cx="2122998" cy="2583743"/>
            </a:xfrm>
          </p:grpSpPr>
          <p:sp>
            <p:nvSpPr>
              <p:cNvPr id="49" name="TextBox 48">
                <a:extLst>
                  <a:ext uri="{FF2B5EF4-FFF2-40B4-BE49-F238E27FC236}">
                    <a16:creationId xmlns:a16="http://schemas.microsoft.com/office/drawing/2014/main" id="{83ED0522-ABFF-4D16-936D-75CC2AEADF20}"/>
                  </a:ext>
                </a:extLst>
              </p:cNvPr>
              <p:cNvSpPr txBox="1"/>
              <p:nvPr/>
            </p:nvSpPr>
            <p:spPr>
              <a:xfrm>
                <a:off x="9123538" y="5514068"/>
                <a:ext cx="2122998" cy="609554"/>
              </a:xfrm>
              <a:prstGeom prst="rect">
                <a:avLst/>
              </a:prstGeom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wrap="none" rtlCol="0">
                <a:spAutoFit/>
              </a:bodyPr>
              <a:lstStyle/>
              <a:p>
                <a:pPr algn="ctr"/>
                <a:r>
                  <a:rPr lang="en-US" sz="1400" dirty="0">
                    <a:solidFill>
                      <a:prstClr val="black"/>
                    </a:solidFill>
                  </a:rPr>
                  <a:t>Prof. Alain Dubois</a:t>
                </a:r>
              </a:p>
              <a:p>
                <a:pPr algn="ctr"/>
                <a:r>
                  <a:rPr lang="en-US" sz="1400" dirty="0">
                    <a:solidFill>
                      <a:prstClr val="black"/>
                    </a:solidFill>
                  </a:rPr>
                  <a:t>(CNRS, Sorbonne Univ.)</a:t>
                </a:r>
              </a:p>
            </p:txBody>
          </p:sp>
          <p:pic>
            <p:nvPicPr>
              <p:cNvPr id="50" name="Picture 49">
                <a:extLst>
                  <a:ext uri="{FF2B5EF4-FFF2-40B4-BE49-F238E27FC236}">
                    <a16:creationId xmlns:a16="http://schemas.microsoft.com/office/drawing/2014/main" id="{96ACA0CE-8C6D-4845-AEB7-0301B9BC3BA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9414369" y="3539879"/>
                <a:ext cx="1541335" cy="1902971"/>
              </a:xfrm>
              <a:prstGeom prst="rect">
                <a:avLst/>
              </a:prstGeom>
            </p:spPr>
          </p:pic>
        </p:grpSp>
        <p:grpSp>
          <p:nvGrpSpPr>
            <p:cNvPr id="46" name="Group 45">
              <a:extLst>
                <a:ext uri="{FF2B5EF4-FFF2-40B4-BE49-F238E27FC236}">
                  <a16:creationId xmlns:a16="http://schemas.microsoft.com/office/drawing/2014/main" id="{8A9E908B-DC7E-4EF8-A412-A78FFA78F295}"/>
                </a:ext>
              </a:extLst>
            </p:cNvPr>
            <p:cNvGrpSpPr/>
            <p:nvPr/>
          </p:nvGrpSpPr>
          <p:grpSpPr>
            <a:xfrm>
              <a:off x="3270898" y="3811557"/>
              <a:ext cx="1694216" cy="2334140"/>
              <a:chOff x="3270898" y="3811557"/>
              <a:chExt cx="1694216" cy="2334140"/>
            </a:xfrm>
          </p:grpSpPr>
          <p:pic>
            <p:nvPicPr>
              <p:cNvPr id="47" name="Picture 3">
                <a:extLst>
                  <a:ext uri="{FF2B5EF4-FFF2-40B4-BE49-F238E27FC236}">
                    <a16:creationId xmlns:a16="http://schemas.microsoft.com/office/drawing/2014/main" id="{EA596D7B-EC98-4D59-8C7A-4ED694258AB9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270898" y="3811557"/>
                <a:ext cx="1694216" cy="189985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48" name="TextBox 47">
                <a:extLst>
                  <a:ext uri="{FF2B5EF4-FFF2-40B4-BE49-F238E27FC236}">
                    <a16:creationId xmlns:a16="http://schemas.microsoft.com/office/drawing/2014/main" id="{48E0BDFA-FF7A-48D2-A59F-7789E95F5BEA}"/>
                  </a:ext>
                </a:extLst>
              </p:cNvPr>
              <p:cNvSpPr txBox="1"/>
              <p:nvPr/>
            </p:nvSpPr>
            <p:spPr>
              <a:xfrm>
                <a:off x="3431506" y="5787135"/>
                <a:ext cx="1372997" cy="358562"/>
              </a:xfrm>
              <a:prstGeom prst="rect">
                <a:avLst/>
              </a:prstGeom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wrap="none" rtlCol="0">
                <a:spAutoFit/>
              </a:bodyPr>
              <a:lstStyle/>
              <a:p>
                <a:pPr algn="ctr"/>
                <a:r>
                  <a:rPr lang="en-US" sz="1400" dirty="0">
                    <a:solidFill>
                      <a:prstClr val="black"/>
                    </a:solidFill>
                  </a:rPr>
                  <a:t>Dr. S. </a:t>
                </a:r>
                <a:r>
                  <a:rPr lang="en-US" sz="1400" dirty="0" err="1">
                    <a:solidFill>
                      <a:prstClr val="black"/>
                    </a:solidFill>
                  </a:rPr>
                  <a:t>Passalidis</a:t>
                </a:r>
                <a:endParaRPr lang="en-US" sz="1400" dirty="0">
                  <a:solidFill>
                    <a:prstClr val="black"/>
                  </a:solidFill>
                </a:endParaRPr>
              </a:p>
            </p:txBody>
          </p:sp>
        </p:grpSp>
      </p:grpSp>
      <p:grpSp>
        <p:nvGrpSpPr>
          <p:cNvPr id="51" name="Group 50">
            <a:extLst>
              <a:ext uri="{FF2B5EF4-FFF2-40B4-BE49-F238E27FC236}">
                <a16:creationId xmlns:a16="http://schemas.microsoft.com/office/drawing/2014/main" id="{670515F3-CA5E-4055-BA7B-C18D67B5DF19}"/>
              </a:ext>
            </a:extLst>
          </p:cNvPr>
          <p:cNvGrpSpPr/>
          <p:nvPr/>
        </p:nvGrpSpPr>
        <p:grpSpPr>
          <a:xfrm>
            <a:off x="5212529" y="1125640"/>
            <a:ext cx="3794799" cy="2238613"/>
            <a:chOff x="5116708" y="4069757"/>
            <a:chExt cx="3794799" cy="2238613"/>
          </a:xfrm>
        </p:grpSpPr>
        <p:grpSp>
          <p:nvGrpSpPr>
            <p:cNvPr id="52" name="Group 51">
              <a:extLst>
                <a:ext uri="{FF2B5EF4-FFF2-40B4-BE49-F238E27FC236}">
                  <a16:creationId xmlns:a16="http://schemas.microsoft.com/office/drawing/2014/main" id="{6E9B53A1-94E0-4454-B8CC-2BD9F85A6BC7}"/>
                </a:ext>
              </a:extLst>
            </p:cNvPr>
            <p:cNvGrpSpPr/>
            <p:nvPr/>
          </p:nvGrpSpPr>
          <p:grpSpPr>
            <a:xfrm>
              <a:off x="5116708" y="5782622"/>
              <a:ext cx="3794799" cy="525748"/>
              <a:chOff x="942819" y="5760989"/>
              <a:chExt cx="4132095" cy="612499"/>
            </a:xfrm>
          </p:grpSpPr>
          <p:sp>
            <p:nvSpPr>
              <p:cNvPr id="55" name="TextBox 54">
                <a:extLst>
                  <a:ext uri="{FF2B5EF4-FFF2-40B4-BE49-F238E27FC236}">
                    <a16:creationId xmlns:a16="http://schemas.microsoft.com/office/drawing/2014/main" id="{BC0A7B63-5D1D-4A30-85E0-B373DF535019}"/>
                  </a:ext>
                </a:extLst>
              </p:cNvPr>
              <p:cNvSpPr txBox="1"/>
              <p:nvPr/>
            </p:nvSpPr>
            <p:spPr>
              <a:xfrm>
                <a:off x="942819" y="5760989"/>
                <a:ext cx="1973514" cy="609554"/>
              </a:xfrm>
              <a:prstGeom prst="rect">
                <a:avLst/>
              </a:prstGeom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wrap="none" rtlCol="0">
                <a:spAutoFit/>
              </a:bodyPr>
              <a:lstStyle/>
              <a:p>
                <a:pPr algn="ctr"/>
                <a:r>
                  <a:rPr lang="en-US" sz="1400" dirty="0">
                    <a:solidFill>
                      <a:prstClr val="black"/>
                    </a:solidFill>
                  </a:rPr>
                  <a:t>Prof. Roberto Rivarola</a:t>
                </a:r>
              </a:p>
              <a:p>
                <a:pPr algn="ctr"/>
                <a:r>
                  <a:rPr lang="en-US" sz="1400" dirty="0">
                    <a:solidFill>
                      <a:prstClr val="black"/>
                    </a:solidFill>
                  </a:rPr>
                  <a:t>(Rosario Nat. Univ.)</a:t>
                </a:r>
              </a:p>
            </p:txBody>
          </p:sp>
          <p:sp>
            <p:nvSpPr>
              <p:cNvPr id="56" name="TextBox 55">
                <a:extLst>
                  <a:ext uri="{FF2B5EF4-FFF2-40B4-BE49-F238E27FC236}">
                    <a16:creationId xmlns:a16="http://schemas.microsoft.com/office/drawing/2014/main" id="{1C2EF3AE-1D25-4487-B277-AC0AD0897903}"/>
                  </a:ext>
                </a:extLst>
              </p:cNvPr>
              <p:cNvSpPr txBox="1"/>
              <p:nvPr/>
            </p:nvSpPr>
            <p:spPr>
              <a:xfrm>
                <a:off x="3161095" y="5763934"/>
                <a:ext cx="1913819" cy="609554"/>
              </a:xfrm>
              <a:prstGeom prst="rect">
                <a:avLst/>
              </a:prstGeom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wrap="none" rtlCol="0">
                <a:spAutoFit/>
              </a:bodyPr>
              <a:lstStyle/>
              <a:p>
                <a:pPr algn="ctr"/>
                <a:r>
                  <a:rPr lang="en-US" sz="1400" dirty="0" err="1">
                    <a:solidFill>
                      <a:prstClr val="black"/>
                    </a:solidFill>
                  </a:rPr>
                  <a:t>Asso</a:t>
                </a:r>
                <a:r>
                  <a:rPr lang="en-US" sz="1400" dirty="0">
                    <a:solidFill>
                      <a:prstClr val="black"/>
                    </a:solidFill>
                  </a:rPr>
                  <a:t>. Prof. Juan Monti</a:t>
                </a:r>
              </a:p>
              <a:p>
                <a:pPr algn="ctr"/>
                <a:r>
                  <a:rPr lang="en-US" sz="1400" dirty="0">
                    <a:solidFill>
                      <a:prstClr val="black"/>
                    </a:solidFill>
                  </a:rPr>
                  <a:t>(Rosario Nat. Univ.)</a:t>
                </a:r>
              </a:p>
            </p:txBody>
          </p:sp>
        </p:grpSp>
        <p:pic>
          <p:nvPicPr>
            <p:cNvPr id="53" name="Picture 2">
              <a:extLst>
                <a:ext uri="{FF2B5EF4-FFF2-40B4-BE49-F238E27FC236}">
                  <a16:creationId xmlns:a16="http://schemas.microsoft.com/office/drawing/2014/main" id="{65DD5126-5BB7-424C-B53F-981E9636010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254748" y="4088046"/>
              <a:ext cx="1555919" cy="16321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4" name="Picture 4">
              <a:extLst>
                <a:ext uri="{FF2B5EF4-FFF2-40B4-BE49-F238E27FC236}">
                  <a16:creationId xmlns:a16="http://schemas.microsoft.com/office/drawing/2014/main" id="{0510B910-A29F-4B7C-89DA-178DDF8F2AA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44956" y="4069757"/>
              <a:ext cx="1555919" cy="16307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883295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F7A9F514-F14D-4267-A4BD-2BC20C6FFC3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52600" y="3676519"/>
            <a:ext cx="2514600" cy="285036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E8F70482-1307-4C04-BEE6-FC434D5A61C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43600" y="275557"/>
            <a:ext cx="2895600" cy="315344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pic>
        <p:nvPicPr>
          <p:cNvPr id="8" name="Picture 3">
            <a:extLst>
              <a:ext uri="{FF2B5EF4-FFF2-40B4-BE49-F238E27FC236}">
                <a16:creationId xmlns:a16="http://schemas.microsoft.com/office/drawing/2014/main" id="{B59D1E87-75FA-49DB-A168-3912433DA04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96969"/>
            <a:ext cx="4110954" cy="308451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369270E0-DBF2-49D9-8DD7-F2797675103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57802" y="3889273"/>
            <a:ext cx="3657598" cy="269317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426168166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9EFB54-AAA5-4AE4-9184-656572267A72}" type="slidenum">
              <a:rPr lang="el-GR" smtClean="0"/>
              <a:t>18</a:t>
            </a:fld>
            <a:endParaRPr lang="el-GR" dirty="0"/>
          </a:p>
        </p:txBody>
      </p:sp>
      <p:sp>
        <p:nvSpPr>
          <p:cNvPr id="7" name="Flowchart: Connector 6"/>
          <p:cNvSpPr/>
          <p:nvPr/>
        </p:nvSpPr>
        <p:spPr>
          <a:xfrm>
            <a:off x="3581400" y="3279648"/>
            <a:ext cx="762000" cy="609600"/>
          </a:xfrm>
          <a:prstGeom prst="flowChartConnector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 b="1" dirty="0">
              <a:solidFill>
                <a:schemeClr val="tx1"/>
              </a:solidFill>
            </a:endParaRPr>
          </a:p>
        </p:txBody>
      </p:sp>
      <p:sp>
        <p:nvSpPr>
          <p:cNvPr id="8" name="Flowchart: Connector 7"/>
          <p:cNvSpPr/>
          <p:nvPr/>
        </p:nvSpPr>
        <p:spPr>
          <a:xfrm>
            <a:off x="3200400" y="2898648"/>
            <a:ext cx="1524000" cy="1371600"/>
          </a:xfrm>
          <a:prstGeom prst="flowChartConnector">
            <a:avLst/>
          </a:prstGeom>
          <a:noFill/>
          <a:ln>
            <a:solidFill>
              <a:schemeClr val="accent5">
                <a:lumMod val="20000"/>
                <a:lumOff val="80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9" name="Flowchart: Connector 8"/>
          <p:cNvSpPr/>
          <p:nvPr/>
        </p:nvSpPr>
        <p:spPr>
          <a:xfrm>
            <a:off x="3505200" y="4111752"/>
            <a:ext cx="152400" cy="152400"/>
          </a:xfrm>
          <a:prstGeom prst="flowChartConnector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0" name="Flowchart: Connector 9"/>
          <p:cNvSpPr/>
          <p:nvPr/>
        </p:nvSpPr>
        <p:spPr>
          <a:xfrm>
            <a:off x="4520184" y="3127248"/>
            <a:ext cx="152400" cy="152400"/>
          </a:xfrm>
          <a:prstGeom prst="flowChartConnector">
            <a:avLst/>
          </a:prstGeom>
          <a:noFill/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1" name="Flowchart: Connector 10"/>
          <p:cNvSpPr/>
          <p:nvPr/>
        </p:nvSpPr>
        <p:spPr>
          <a:xfrm>
            <a:off x="2295525" y="2061210"/>
            <a:ext cx="3333750" cy="3046476"/>
          </a:xfrm>
          <a:prstGeom prst="flowChartConnector">
            <a:avLst/>
          </a:prstGeom>
          <a:noFill/>
          <a:ln>
            <a:solidFill>
              <a:schemeClr val="accent5">
                <a:lumMod val="20000"/>
                <a:lumOff val="80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4" name="Rectangle 13"/>
          <p:cNvSpPr/>
          <p:nvPr/>
        </p:nvSpPr>
        <p:spPr>
          <a:xfrm>
            <a:off x="1524000" y="1447800"/>
            <a:ext cx="6553200" cy="4267200"/>
          </a:xfrm>
          <a:prstGeom prst="rect">
            <a:avLst/>
          </a:prstGeom>
          <a:solidFill>
            <a:schemeClr val="accent2">
              <a:lumMod val="20000"/>
              <a:lumOff val="80000"/>
              <a:alpha val="10000"/>
            </a:schemeClr>
          </a:solidFill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 b="1" dirty="0">
              <a:solidFill>
                <a:srgbClr val="C00000"/>
              </a:solidFill>
            </a:endParaRPr>
          </a:p>
        </p:txBody>
      </p:sp>
      <p:sp>
        <p:nvSpPr>
          <p:cNvPr id="12" name="Flowchart: Connector 11"/>
          <p:cNvSpPr/>
          <p:nvPr/>
        </p:nvSpPr>
        <p:spPr>
          <a:xfrm>
            <a:off x="4795398" y="2209800"/>
            <a:ext cx="152400" cy="152400"/>
          </a:xfrm>
          <a:prstGeom prst="flowChartConnector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3" name="Flowchart: Connector 12"/>
          <p:cNvSpPr/>
          <p:nvPr/>
        </p:nvSpPr>
        <p:spPr>
          <a:xfrm>
            <a:off x="5553075" y="3279648"/>
            <a:ext cx="152400" cy="152400"/>
          </a:xfrm>
          <a:prstGeom prst="flowChartConnector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3" name="TextBox 2"/>
          <p:cNvSpPr txBox="1"/>
          <p:nvPr/>
        </p:nvSpPr>
        <p:spPr>
          <a:xfrm>
            <a:off x="1548384" y="1453896"/>
            <a:ext cx="1118616" cy="369332"/>
          </a:xfrm>
          <a:prstGeom prst="rect">
            <a:avLst/>
          </a:prstGeom>
          <a:noFill/>
          <a:ln w="15875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Auger e</a:t>
            </a:r>
            <a:r>
              <a:rPr lang="en-US" b="1" baseline="30000" dirty="0">
                <a:solidFill>
                  <a:srgbClr val="C00000"/>
                </a:solidFill>
              </a:rPr>
              <a:t>-</a:t>
            </a:r>
            <a:endParaRPr lang="el-GR" b="1" baseline="30000" dirty="0">
              <a:solidFill>
                <a:srgbClr val="C0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883340" y="3203448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K</a:t>
            </a:r>
            <a:endParaRPr lang="el-GR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2107692" y="2529316"/>
            <a:ext cx="3273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L</a:t>
            </a:r>
            <a:endParaRPr lang="el-GR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6264616" y="4003286"/>
            <a:ext cx="134434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/>
              <a:t>KLL Auger</a:t>
            </a:r>
          </a:p>
          <a:p>
            <a:pPr algn="ctr"/>
            <a:r>
              <a:rPr lang="en-US" b="1" dirty="0"/>
              <a:t>process</a:t>
            </a:r>
            <a:endParaRPr lang="el-GR" b="1" dirty="0"/>
          </a:p>
        </p:txBody>
      </p:sp>
      <p:sp>
        <p:nvSpPr>
          <p:cNvPr id="18" name="Explosion 1 17"/>
          <p:cNvSpPr/>
          <p:nvPr/>
        </p:nvSpPr>
        <p:spPr>
          <a:xfrm>
            <a:off x="5705475" y="3505200"/>
            <a:ext cx="2371725" cy="1602486"/>
          </a:xfrm>
          <a:prstGeom prst="irregularSeal1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21" name="Title 1">
            <a:extLst>
              <a:ext uri="{FF2B5EF4-FFF2-40B4-BE49-F238E27FC236}">
                <a16:creationId xmlns:a16="http://schemas.microsoft.com/office/drawing/2014/main" id="{EFA2E93B-28A8-4A07-B95A-C2B7DE8C35AA}"/>
              </a:ext>
            </a:extLst>
          </p:cNvPr>
          <p:cNvSpPr txBox="1">
            <a:spLocks/>
          </p:cNvSpPr>
          <p:nvPr/>
        </p:nvSpPr>
        <p:spPr>
          <a:xfrm>
            <a:off x="990600" y="-18288"/>
            <a:ext cx="7498080" cy="1143000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300" kern="120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br>
              <a:rPr lang="el-GR" sz="3000" u="sng" dirty="0"/>
            </a:br>
            <a:r>
              <a:rPr lang="en-US" sz="3000" u="sng" dirty="0"/>
              <a:t>Auger electron spectroscopy</a:t>
            </a:r>
            <a:br>
              <a:rPr lang="el-GR" sz="3000" dirty="0"/>
            </a:br>
            <a:endParaRPr lang="el-GR" sz="3000" u="sng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A24DCD26-7397-4786-BFD0-83F73EBF4FE6}"/>
              </a:ext>
            </a:extLst>
          </p:cNvPr>
          <p:cNvSpPr txBox="1"/>
          <p:nvPr/>
        </p:nvSpPr>
        <p:spPr>
          <a:xfrm>
            <a:off x="1040876" y="6504801"/>
            <a:ext cx="79409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200" i="1" dirty="0"/>
              <a:t>Σ. Νάνος – </a:t>
            </a:r>
            <a:r>
              <a:rPr lang="en-US" sz="1200" i="1" dirty="0"/>
              <a:t>Tandem Jr. Meetings, 16/12/2021</a:t>
            </a:r>
            <a:endParaRPr lang="el-GR" sz="1200" i="1" dirty="0"/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235B3E99-8995-435A-AC9C-B61079403414}"/>
              </a:ext>
            </a:extLst>
          </p:cNvPr>
          <p:cNvCxnSpPr/>
          <p:nvPr/>
        </p:nvCxnSpPr>
        <p:spPr>
          <a:xfrm flipV="1">
            <a:off x="1117076" y="6400800"/>
            <a:ext cx="7864766" cy="13384"/>
          </a:xfrm>
          <a:prstGeom prst="line">
            <a:avLst/>
          </a:prstGeom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275231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-3.33333E-6 L -0.03281 0.13334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49" y="666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3.7037E-7 L 0.20208 -0.06366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104" y="-319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2" grpId="0" animBg="1"/>
      <p:bldP spid="13" grpId="0" animBg="1"/>
      <p:bldP spid="15" grpId="0"/>
      <p:bldP spid="16" grpId="0"/>
      <p:bldP spid="17" grpId="0"/>
      <p:bldP spid="18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1219200" y="1600200"/>
            <a:ext cx="7696200" cy="3810000"/>
          </a:xfrm>
          <a:prstGeom prst="rect">
            <a:avLst/>
          </a:prstGeom>
          <a:solidFill>
            <a:schemeClr val="accent2">
              <a:lumMod val="20000"/>
              <a:lumOff val="80000"/>
              <a:alpha val="10000"/>
            </a:schemeClr>
          </a:solidFill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 b="1" dirty="0">
              <a:solidFill>
                <a:srgbClr val="C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9EFB54-AAA5-4AE4-9184-656572267A72}" type="slidenum">
              <a:rPr lang="el-GR" smtClean="0"/>
              <a:t>19</a:t>
            </a:fld>
            <a:endParaRPr lang="el-GR" dirty="0"/>
          </a:p>
        </p:txBody>
      </p:sp>
      <p:sp>
        <p:nvSpPr>
          <p:cNvPr id="5" name="TextBox 4"/>
          <p:cNvSpPr txBox="1"/>
          <p:nvPr/>
        </p:nvSpPr>
        <p:spPr>
          <a:xfrm>
            <a:off x="1040876" y="6504801"/>
            <a:ext cx="79409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200" i="1" dirty="0"/>
              <a:t>Σ. Νάνος – </a:t>
            </a:r>
            <a:r>
              <a:rPr lang="en-US" sz="1200" i="1" dirty="0"/>
              <a:t>Tandem Jr. Meetings, 16/12/2021</a:t>
            </a:r>
            <a:endParaRPr lang="el-GR" sz="1200" i="1" dirty="0"/>
          </a:p>
        </p:txBody>
      </p:sp>
      <p:cxnSp>
        <p:nvCxnSpPr>
          <p:cNvPr id="6" name="Straight Connector 5"/>
          <p:cNvCxnSpPr/>
          <p:nvPr/>
        </p:nvCxnSpPr>
        <p:spPr>
          <a:xfrm flipV="1">
            <a:off x="1117076" y="6400800"/>
            <a:ext cx="7864766" cy="13384"/>
          </a:xfrm>
          <a:prstGeom prst="line">
            <a:avLst/>
          </a:prstGeom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447800" y="4267200"/>
            <a:ext cx="6934200" cy="0"/>
          </a:xfrm>
          <a:prstGeom prst="line">
            <a:avLst/>
          </a:prstGeom>
          <a:ln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Flowchart: Connector 7"/>
          <p:cNvSpPr/>
          <p:nvPr/>
        </p:nvSpPr>
        <p:spPr>
          <a:xfrm>
            <a:off x="1752600" y="3962400"/>
            <a:ext cx="762000" cy="609600"/>
          </a:xfrm>
          <a:prstGeom prst="flowChartConnector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tx1"/>
                </a:solidFill>
              </a:rPr>
              <a:t>P</a:t>
            </a:r>
            <a:endParaRPr lang="el-GR" b="1" dirty="0">
              <a:solidFill>
                <a:schemeClr val="tx1"/>
              </a:solidFill>
            </a:endParaRPr>
          </a:p>
        </p:txBody>
      </p:sp>
      <p:sp>
        <p:nvSpPr>
          <p:cNvPr id="9" name="Flowchart: Connector 8"/>
          <p:cNvSpPr/>
          <p:nvPr/>
        </p:nvSpPr>
        <p:spPr>
          <a:xfrm>
            <a:off x="4533900" y="2209800"/>
            <a:ext cx="762000" cy="609600"/>
          </a:xfrm>
          <a:prstGeom prst="flowChartConnector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l-GR" b="1" dirty="0">
                <a:solidFill>
                  <a:schemeClr val="tx1"/>
                </a:solidFill>
              </a:rPr>
              <a:t>Τ</a:t>
            </a:r>
          </a:p>
        </p:txBody>
      </p:sp>
      <p:sp>
        <p:nvSpPr>
          <p:cNvPr id="10" name="Flowchart: Connector 9"/>
          <p:cNvSpPr/>
          <p:nvPr/>
        </p:nvSpPr>
        <p:spPr>
          <a:xfrm>
            <a:off x="4152900" y="1828800"/>
            <a:ext cx="1524000" cy="1371600"/>
          </a:xfrm>
          <a:prstGeom prst="flowChartConnector">
            <a:avLst/>
          </a:prstGeom>
          <a:noFill/>
          <a:ln>
            <a:solidFill>
              <a:schemeClr val="accent5">
                <a:lumMod val="20000"/>
                <a:lumOff val="80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1" name="Flowchart: Connector 10"/>
          <p:cNvSpPr/>
          <p:nvPr/>
        </p:nvSpPr>
        <p:spPr>
          <a:xfrm>
            <a:off x="4706559" y="1776984"/>
            <a:ext cx="152400" cy="152400"/>
          </a:xfrm>
          <a:prstGeom prst="flowChartConnector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2" name="Flowchart: Connector 11"/>
          <p:cNvSpPr/>
          <p:nvPr/>
        </p:nvSpPr>
        <p:spPr>
          <a:xfrm>
            <a:off x="4973259" y="3124200"/>
            <a:ext cx="152400" cy="152400"/>
          </a:xfrm>
          <a:prstGeom prst="flowChartConnector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3" name="Flowchart: Connector 12"/>
          <p:cNvSpPr/>
          <p:nvPr/>
        </p:nvSpPr>
        <p:spPr>
          <a:xfrm>
            <a:off x="4630359" y="3962400"/>
            <a:ext cx="762000" cy="609600"/>
          </a:xfrm>
          <a:prstGeom prst="flowChartConnector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tx1"/>
                </a:solidFill>
              </a:rPr>
              <a:t>P</a:t>
            </a:r>
            <a:endParaRPr lang="el-GR" b="1" dirty="0">
              <a:solidFill>
                <a:schemeClr val="tx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225296" y="1600200"/>
            <a:ext cx="685800" cy="369332"/>
          </a:xfrm>
          <a:prstGeom prst="rect">
            <a:avLst/>
          </a:prstGeom>
          <a:noFill/>
          <a:ln>
            <a:solidFill>
              <a:schemeClr val="accent1">
                <a:shade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ELC</a:t>
            </a:r>
            <a:endParaRPr lang="el-GR" b="1" dirty="0">
              <a:solidFill>
                <a:srgbClr val="C00000"/>
              </a:solidFill>
            </a:endParaRPr>
          </a:p>
        </p:txBody>
      </p:sp>
      <p:sp>
        <p:nvSpPr>
          <p:cNvPr id="16" name="Flowchart: Connector 15"/>
          <p:cNvSpPr/>
          <p:nvPr/>
        </p:nvSpPr>
        <p:spPr>
          <a:xfrm>
            <a:off x="1371600" y="3581400"/>
            <a:ext cx="1524000" cy="1371600"/>
          </a:xfrm>
          <a:prstGeom prst="flowChartConnector">
            <a:avLst/>
          </a:prstGeom>
          <a:noFill/>
          <a:ln>
            <a:solidFill>
              <a:schemeClr val="accent5">
                <a:lumMod val="20000"/>
                <a:lumOff val="80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7" name="Flowchart: Connector 16"/>
          <p:cNvSpPr/>
          <p:nvPr/>
        </p:nvSpPr>
        <p:spPr>
          <a:xfrm>
            <a:off x="2057400" y="3494532"/>
            <a:ext cx="152400" cy="152400"/>
          </a:xfrm>
          <a:prstGeom prst="flowChartConnector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20" name="Flowchart: Connector 19"/>
          <p:cNvSpPr/>
          <p:nvPr/>
        </p:nvSpPr>
        <p:spPr>
          <a:xfrm>
            <a:off x="4923414" y="3494532"/>
            <a:ext cx="152400" cy="152400"/>
          </a:xfrm>
          <a:prstGeom prst="flowChartConnector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21" name="Title 1">
            <a:extLst>
              <a:ext uri="{FF2B5EF4-FFF2-40B4-BE49-F238E27FC236}">
                <a16:creationId xmlns:a16="http://schemas.microsoft.com/office/drawing/2014/main" id="{1E9D4B56-F5D5-4B36-A238-72F27AACFDF5}"/>
              </a:ext>
            </a:extLst>
          </p:cNvPr>
          <p:cNvSpPr txBox="1">
            <a:spLocks/>
          </p:cNvSpPr>
          <p:nvPr/>
        </p:nvSpPr>
        <p:spPr>
          <a:xfrm>
            <a:off x="990600" y="-18288"/>
            <a:ext cx="7498080" cy="1143000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300" kern="120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br>
              <a:rPr lang="el-GR" sz="3000" u="sng" dirty="0"/>
            </a:br>
            <a:r>
              <a:rPr lang="en-US" sz="3000" u="sng" dirty="0"/>
              <a:t>Cusp electron spectroscopy</a:t>
            </a:r>
            <a:br>
              <a:rPr lang="el-GR" sz="3000" dirty="0"/>
            </a:br>
            <a:endParaRPr lang="el-GR" sz="3000" u="sng" dirty="0"/>
          </a:p>
        </p:txBody>
      </p:sp>
    </p:spTree>
    <p:extLst>
      <p:ext uri="{BB962C8B-B14F-4D97-AF65-F5344CB8AC3E}">
        <p14:creationId xmlns:p14="http://schemas.microsoft.com/office/powerpoint/2010/main" val="9828276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91 1.11111E-6 L 0.31476 1.11111E-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833" y="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4.44444E-6 L 0.31476 4.44444E-6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729" y="0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4.81481E-6 L 0.31667 0.00162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833" y="6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4.44444E-6 L 0.33333 4.44444E-6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667" y="0"/>
                                    </p:animMotion>
                                  </p:childTnLst>
                                </p:cTn>
                              </p:par>
                              <p:par>
                                <p:cTn id="27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1.11111E-6 L 0.33524 1.11111E-6 " pathEditMode="relative" rAng="0" ptsTypes="AA">
                                      <p:cBhvr>
                                        <p:cTn id="28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753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8" grpId="1" animBg="1"/>
      <p:bldP spid="13" grpId="0" animBg="1"/>
      <p:bldP spid="13" grpId="1" animBg="1"/>
      <p:bldP spid="16" grpId="0" animBg="1"/>
      <p:bldP spid="16" grpId="1" animBg="1"/>
      <p:bldP spid="17" grpId="0" animBg="1"/>
      <p:bldP spid="17" grpId="1" animBg="1"/>
      <p:bldP spid="20" grpId="0" animBg="1"/>
      <p:bldP spid="20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9EFB54-AAA5-4AE4-9184-656572267A72}" type="slidenum">
              <a:rPr lang="el-GR" smtClean="0"/>
              <a:t>2</a:t>
            </a:fld>
            <a:endParaRPr lang="el-GR" dirty="0"/>
          </a:p>
        </p:txBody>
      </p:sp>
      <p:sp>
        <p:nvSpPr>
          <p:cNvPr id="5" name="TextBox 4"/>
          <p:cNvSpPr txBox="1"/>
          <p:nvPr/>
        </p:nvSpPr>
        <p:spPr>
          <a:xfrm>
            <a:off x="1040876" y="6504801"/>
            <a:ext cx="79409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/>
              <a:t>S. Nanos </a:t>
            </a:r>
            <a:r>
              <a:rPr lang="el-GR" sz="1200" i="1" dirty="0"/>
              <a:t>– </a:t>
            </a:r>
            <a:r>
              <a:rPr lang="en-US" sz="1200" i="1" dirty="0"/>
              <a:t>INPP Annual Meeting, 3/2/2022</a:t>
            </a:r>
            <a:endParaRPr lang="el-GR" sz="1200" i="1" dirty="0"/>
          </a:p>
        </p:txBody>
      </p:sp>
      <p:cxnSp>
        <p:nvCxnSpPr>
          <p:cNvPr id="6" name="Straight Connector 5"/>
          <p:cNvCxnSpPr/>
          <p:nvPr/>
        </p:nvCxnSpPr>
        <p:spPr>
          <a:xfrm flipV="1">
            <a:off x="1117076" y="6400800"/>
            <a:ext cx="7864766" cy="13384"/>
          </a:xfrm>
          <a:prstGeom prst="line">
            <a:avLst/>
          </a:prstGeom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7076" y="1295400"/>
            <a:ext cx="7864766" cy="426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Oval 2"/>
          <p:cNvSpPr/>
          <p:nvPr/>
        </p:nvSpPr>
        <p:spPr>
          <a:xfrm rot="2400000">
            <a:off x="5876133" y="3899417"/>
            <a:ext cx="1600200" cy="609600"/>
          </a:xfrm>
          <a:prstGeom prst="ellipse">
            <a:avLst/>
          </a:prstGeom>
          <a:solidFill>
            <a:schemeClr val="accent3">
              <a:alpha val="20000"/>
            </a:schemeClr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7" name="TextBox 6"/>
          <p:cNvSpPr txBox="1"/>
          <p:nvPr/>
        </p:nvSpPr>
        <p:spPr>
          <a:xfrm>
            <a:off x="5109601" y="5410200"/>
            <a:ext cx="348941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u="sng" dirty="0">
                <a:solidFill>
                  <a:srgbClr val="FF0000"/>
                </a:solidFill>
              </a:rPr>
              <a:t>APAPES:</a:t>
            </a:r>
            <a:r>
              <a:rPr lang="el-GR" b="1" u="sng" dirty="0">
                <a:solidFill>
                  <a:srgbClr val="FF0000"/>
                </a:solidFill>
              </a:rPr>
              <a:t> </a:t>
            </a:r>
          </a:p>
          <a:p>
            <a:r>
              <a:rPr lang="en-US" dirty="0">
                <a:solidFill>
                  <a:srgbClr val="FF0000"/>
                </a:solidFill>
              </a:rPr>
              <a:t>Atomic Physics with Accelerators</a:t>
            </a:r>
            <a:r>
              <a:rPr lang="el-GR" dirty="0">
                <a:solidFill>
                  <a:srgbClr val="FF0000"/>
                </a:solidFill>
              </a:rPr>
              <a:t>– </a:t>
            </a:r>
          </a:p>
          <a:p>
            <a:r>
              <a:rPr lang="en-US" dirty="0">
                <a:solidFill>
                  <a:srgbClr val="FF0000"/>
                </a:solidFill>
              </a:rPr>
              <a:t>Projectile Electron Spectroscopy</a:t>
            </a:r>
            <a:r>
              <a:rPr lang="el-GR" dirty="0">
                <a:solidFill>
                  <a:srgbClr val="FF0000"/>
                </a:solidFill>
              </a:rPr>
              <a:t> </a:t>
            </a:r>
          </a:p>
        </p:txBody>
      </p:sp>
      <p:sp>
        <p:nvSpPr>
          <p:cNvPr id="9" name="Snip Single Corner Rectangle 8"/>
          <p:cNvSpPr/>
          <p:nvPr/>
        </p:nvSpPr>
        <p:spPr>
          <a:xfrm>
            <a:off x="1117075" y="5547362"/>
            <a:ext cx="3894284" cy="701038"/>
          </a:xfrm>
          <a:prstGeom prst="snip1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https://sites.google.com/uoi.gr/manolis-benis/projects/apapes?authuser=0</a:t>
            </a:r>
            <a:endParaRPr lang="el-GR" dirty="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27EDFA15-CFE3-471A-9522-C02BD1FAE8FF}"/>
              </a:ext>
            </a:extLst>
          </p:cNvPr>
          <p:cNvSpPr txBox="1">
            <a:spLocks/>
          </p:cNvSpPr>
          <p:nvPr/>
        </p:nvSpPr>
        <p:spPr>
          <a:xfrm>
            <a:off x="990600" y="-18288"/>
            <a:ext cx="7498080" cy="1143000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300" kern="120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en-US" sz="3000" u="sng" dirty="0"/>
              <a:t>NCSR</a:t>
            </a:r>
            <a:r>
              <a:rPr lang="el-GR" sz="3000" u="sng" dirty="0"/>
              <a:t> «</a:t>
            </a:r>
            <a:r>
              <a:rPr lang="en-US" sz="3000" u="sng" dirty="0"/>
              <a:t>Demokritos</a:t>
            </a:r>
            <a:r>
              <a:rPr lang="el-GR" sz="3000" u="sng" dirty="0"/>
              <a:t>»</a:t>
            </a:r>
            <a:r>
              <a:rPr lang="en-US" sz="3000" u="sng" dirty="0"/>
              <a:t>, Athens</a:t>
            </a:r>
            <a:br>
              <a:rPr lang="el-GR" sz="3000" u="sng" dirty="0"/>
            </a:br>
            <a:r>
              <a:rPr lang="en-US" sz="3000" u="sng" dirty="0"/>
              <a:t>Tandem Van de Graaff 5.5MV, INPP</a:t>
            </a:r>
            <a:endParaRPr lang="el-GR" sz="3000" u="sng" dirty="0"/>
          </a:p>
        </p:txBody>
      </p:sp>
    </p:spTree>
    <p:extLst>
      <p:ext uri="{BB962C8B-B14F-4D97-AF65-F5344CB8AC3E}">
        <p14:creationId xmlns:p14="http://schemas.microsoft.com/office/powerpoint/2010/main" val="31797885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7" grpId="0"/>
      <p:bldP spid="9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1219200" y="1752600"/>
            <a:ext cx="7696200" cy="3352800"/>
          </a:xfrm>
          <a:prstGeom prst="rect">
            <a:avLst/>
          </a:prstGeom>
          <a:solidFill>
            <a:schemeClr val="accent2">
              <a:lumMod val="20000"/>
              <a:lumOff val="80000"/>
              <a:alpha val="10000"/>
            </a:schemeClr>
          </a:solidFill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 b="1" dirty="0">
              <a:solidFill>
                <a:srgbClr val="C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9EFB54-AAA5-4AE4-9184-656572267A72}" type="slidenum">
              <a:rPr lang="el-GR" smtClean="0"/>
              <a:t>20</a:t>
            </a:fld>
            <a:endParaRPr lang="el-GR" dirty="0"/>
          </a:p>
        </p:txBody>
      </p:sp>
      <p:sp>
        <p:nvSpPr>
          <p:cNvPr id="5" name="TextBox 4"/>
          <p:cNvSpPr txBox="1"/>
          <p:nvPr/>
        </p:nvSpPr>
        <p:spPr>
          <a:xfrm>
            <a:off x="1040876" y="6504801"/>
            <a:ext cx="79409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200" i="1" dirty="0"/>
              <a:t>Σ. Νάνος – </a:t>
            </a:r>
            <a:r>
              <a:rPr lang="en-US" sz="1200" i="1" dirty="0"/>
              <a:t>Tandem Jr. Meetings, 16/12/2021</a:t>
            </a:r>
            <a:endParaRPr lang="el-GR" sz="1200" i="1" dirty="0"/>
          </a:p>
        </p:txBody>
      </p:sp>
      <p:cxnSp>
        <p:nvCxnSpPr>
          <p:cNvPr id="6" name="Straight Connector 5"/>
          <p:cNvCxnSpPr/>
          <p:nvPr/>
        </p:nvCxnSpPr>
        <p:spPr>
          <a:xfrm flipV="1">
            <a:off x="1117076" y="6400800"/>
            <a:ext cx="7864766" cy="13384"/>
          </a:xfrm>
          <a:prstGeom prst="line">
            <a:avLst/>
          </a:prstGeom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447800" y="4343400"/>
            <a:ext cx="6934200" cy="0"/>
          </a:xfrm>
          <a:prstGeom prst="line">
            <a:avLst/>
          </a:prstGeom>
          <a:ln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Flowchart: Connector 7"/>
          <p:cNvSpPr/>
          <p:nvPr/>
        </p:nvSpPr>
        <p:spPr>
          <a:xfrm>
            <a:off x="1752600" y="4038600"/>
            <a:ext cx="762000" cy="609600"/>
          </a:xfrm>
          <a:prstGeom prst="flowChartConnector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tx1"/>
                </a:solidFill>
              </a:rPr>
              <a:t>P</a:t>
            </a:r>
            <a:endParaRPr lang="el-GR" b="1" dirty="0">
              <a:solidFill>
                <a:schemeClr val="tx1"/>
              </a:solidFill>
            </a:endParaRPr>
          </a:p>
        </p:txBody>
      </p:sp>
      <p:sp>
        <p:nvSpPr>
          <p:cNvPr id="9" name="Flowchart: Connector 8"/>
          <p:cNvSpPr/>
          <p:nvPr/>
        </p:nvSpPr>
        <p:spPr>
          <a:xfrm>
            <a:off x="4533900" y="2743200"/>
            <a:ext cx="762000" cy="609600"/>
          </a:xfrm>
          <a:prstGeom prst="flowChartConnector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l-GR" b="1" dirty="0">
                <a:solidFill>
                  <a:schemeClr val="tx1"/>
                </a:solidFill>
              </a:rPr>
              <a:t>Τ</a:t>
            </a:r>
          </a:p>
        </p:txBody>
      </p:sp>
      <p:sp>
        <p:nvSpPr>
          <p:cNvPr id="10" name="Flowchart: Connector 9"/>
          <p:cNvSpPr/>
          <p:nvPr/>
        </p:nvSpPr>
        <p:spPr>
          <a:xfrm>
            <a:off x="4152900" y="2362200"/>
            <a:ext cx="1524000" cy="1371600"/>
          </a:xfrm>
          <a:prstGeom prst="flowChartConnector">
            <a:avLst/>
          </a:prstGeom>
          <a:noFill/>
          <a:ln>
            <a:solidFill>
              <a:schemeClr val="accent5">
                <a:lumMod val="20000"/>
                <a:lumOff val="80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1" name="Flowchart: Connector 10"/>
          <p:cNvSpPr/>
          <p:nvPr/>
        </p:nvSpPr>
        <p:spPr>
          <a:xfrm>
            <a:off x="4706559" y="2310384"/>
            <a:ext cx="152400" cy="152400"/>
          </a:xfrm>
          <a:prstGeom prst="flowChartConnector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2" name="Flowchart: Connector 11"/>
          <p:cNvSpPr/>
          <p:nvPr/>
        </p:nvSpPr>
        <p:spPr>
          <a:xfrm>
            <a:off x="4973259" y="3657600"/>
            <a:ext cx="152400" cy="152400"/>
          </a:xfrm>
          <a:prstGeom prst="flowChartConnector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3" name="Flowchart: Connector 12"/>
          <p:cNvSpPr/>
          <p:nvPr/>
        </p:nvSpPr>
        <p:spPr>
          <a:xfrm>
            <a:off x="4630359" y="4038600"/>
            <a:ext cx="762000" cy="609600"/>
          </a:xfrm>
          <a:prstGeom prst="flowChartConnector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tx1"/>
                </a:solidFill>
              </a:rPr>
              <a:t>P</a:t>
            </a:r>
            <a:endParaRPr lang="el-GR" b="1" dirty="0">
              <a:solidFill>
                <a:schemeClr val="tx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225296" y="1743456"/>
            <a:ext cx="685800" cy="369332"/>
          </a:xfrm>
          <a:prstGeom prst="rect">
            <a:avLst/>
          </a:prstGeom>
          <a:noFill/>
          <a:ln>
            <a:solidFill>
              <a:schemeClr val="accent1">
                <a:shade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ECC</a:t>
            </a:r>
            <a:endParaRPr lang="el-GR" b="1" dirty="0">
              <a:solidFill>
                <a:srgbClr val="C00000"/>
              </a:solidFill>
            </a:endParaRPr>
          </a:p>
        </p:txBody>
      </p:sp>
      <p:sp>
        <p:nvSpPr>
          <p:cNvPr id="17" name="Title 1">
            <a:extLst>
              <a:ext uri="{FF2B5EF4-FFF2-40B4-BE49-F238E27FC236}">
                <a16:creationId xmlns:a16="http://schemas.microsoft.com/office/drawing/2014/main" id="{A347B036-5670-4CD1-8755-B2DADDD39C7A}"/>
              </a:ext>
            </a:extLst>
          </p:cNvPr>
          <p:cNvSpPr txBox="1">
            <a:spLocks/>
          </p:cNvSpPr>
          <p:nvPr/>
        </p:nvSpPr>
        <p:spPr>
          <a:xfrm>
            <a:off x="990600" y="-18288"/>
            <a:ext cx="7498080" cy="1143000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300" kern="120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br>
              <a:rPr lang="el-GR" sz="3000" u="sng" dirty="0"/>
            </a:br>
            <a:r>
              <a:rPr lang="en-US" sz="3000" u="sng" dirty="0"/>
              <a:t>Cusp electron spectroscopy</a:t>
            </a:r>
            <a:br>
              <a:rPr lang="el-GR" sz="3000" dirty="0"/>
            </a:br>
            <a:endParaRPr lang="el-GR" sz="3000" u="sng" dirty="0"/>
          </a:p>
        </p:txBody>
      </p:sp>
    </p:spTree>
    <p:extLst>
      <p:ext uri="{BB962C8B-B14F-4D97-AF65-F5344CB8AC3E}">
        <p14:creationId xmlns:p14="http://schemas.microsoft.com/office/powerpoint/2010/main" val="34488190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91 1.11111E-6 L 0.31476 1.11111E-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833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3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1.11111E-6 L 0.33524 1.11111E-6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753" y="0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0 L 0.33941 0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962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8" grpId="1" animBg="1"/>
      <p:bldP spid="12" grpId="0" animBg="1"/>
      <p:bldP spid="13" grpId="0" animBg="1"/>
      <p:bldP spid="13" grpId="1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9EFB54-AAA5-4AE4-9184-656572267A72}" type="slidenum">
              <a:rPr lang="el-GR" smtClean="0"/>
              <a:t>21</a:t>
            </a:fld>
            <a:endParaRPr lang="el-GR" dirty="0"/>
          </a:p>
        </p:txBody>
      </p:sp>
      <p:sp>
        <p:nvSpPr>
          <p:cNvPr id="5" name="TextBox 4"/>
          <p:cNvSpPr txBox="1"/>
          <p:nvPr/>
        </p:nvSpPr>
        <p:spPr>
          <a:xfrm>
            <a:off x="1040876" y="6504801"/>
            <a:ext cx="79409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200" i="1" dirty="0"/>
              <a:t>Σ. Νάνος – </a:t>
            </a:r>
            <a:r>
              <a:rPr lang="en-US" sz="1200" i="1" dirty="0"/>
              <a:t>Tandem Jr. Meetings, 16/12/2021</a:t>
            </a:r>
            <a:endParaRPr lang="el-GR" sz="1200" i="1" dirty="0"/>
          </a:p>
        </p:txBody>
      </p:sp>
      <p:cxnSp>
        <p:nvCxnSpPr>
          <p:cNvPr id="6" name="Straight Connector 5"/>
          <p:cNvCxnSpPr/>
          <p:nvPr/>
        </p:nvCxnSpPr>
        <p:spPr>
          <a:xfrm flipV="1">
            <a:off x="1117076" y="6400800"/>
            <a:ext cx="7864766" cy="13384"/>
          </a:xfrm>
          <a:prstGeom prst="line">
            <a:avLst/>
          </a:prstGeom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14" name="Flowchart: Connector 13"/>
          <p:cNvSpPr/>
          <p:nvPr/>
        </p:nvSpPr>
        <p:spPr>
          <a:xfrm>
            <a:off x="6909100" y="2116300"/>
            <a:ext cx="82089" cy="94810"/>
          </a:xfrm>
          <a:prstGeom prst="flowChartConnector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cxnSp>
        <p:nvCxnSpPr>
          <p:cNvPr id="7" name="Straight Connector 6"/>
          <p:cNvCxnSpPr/>
          <p:nvPr/>
        </p:nvCxnSpPr>
        <p:spPr>
          <a:xfrm>
            <a:off x="5010145" y="2542947"/>
            <a:ext cx="3735040" cy="0"/>
          </a:xfrm>
          <a:prstGeom prst="line">
            <a:avLst/>
          </a:prstGeom>
          <a:ln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Flowchart: Connector 8"/>
          <p:cNvSpPr/>
          <p:nvPr/>
        </p:nvSpPr>
        <p:spPr>
          <a:xfrm>
            <a:off x="5174323" y="2353327"/>
            <a:ext cx="410444" cy="379242"/>
          </a:xfrm>
          <a:prstGeom prst="flowChartConnector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tx1"/>
                </a:solidFill>
              </a:rPr>
              <a:t>P</a:t>
            </a:r>
            <a:endParaRPr lang="el-GR" b="1" dirty="0">
              <a:solidFill>
                <a:schemeClr val="tx1"/>
              </a:solidFill>
            </a:endParaRPr>
          </a:p>
        </p:txBody>
      </p:sp>
      <p:grpSp>
        <p:nvGrpSpPr>
          <p:cNvPr id="21" name="Group 20"/>
          <p:cNvGrpSpPr/>
          <p:nvPr/>
        </p:nvGrpSpPr>
        <p:grpSpPr>
          <a:xfrm>
            <a:off x="6467222" y="1278176"/>
            <a:ext cx="820888" cy="885530"/>
            <a:chOff x="4152900" y="1319784"/>
            <a:chExt cx="1524000" cy="1423416"/>
          </a:xfrm>
        </p:grpSpPr>
        <p:sp>
          <p:nvSpPr>
            <p:cNvPr id="10" name="Flowchart: Connector 9"/>
            <p:cNvSpPr/>
            <p:nvPr/>
          </p:nvSpPr>
          <p:spPr>
            <a:xfrm>
              <a:off x="4533900" y="1752600"/>
              <a:ext cx="762000" cy="609600"/>
            </a:xfrm>
            <a:prstGeom prst="flowChartConnector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accent1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l-GR" b="1" dirty="0">
                  <a:solidFill>
                    <a:schemeClr val="tx1"/>
                  </a:solidFill>
                </a:rPr>
                <a:t>Τ</a:t>
              </a:r>
            </a:p>
          </p:txBody>
        </p:sp>
        <p:sp>
          <p:nvSpPr>
            <p:cNvPr id="13" name="Flowchart: Connector 12"/>
            <p:cNvSpPr/>
            <p:nvPr/>
          </p:nvSpPr>
          <p:spPr>
            <a:xfrm>
              <a:off x="4152900" y="1371600"/>
              <a:ext cx="1524000" cy="1371600"/>
            </a:xfrm>
            <a:prstGeom prst="flowChartConnector">
              <a:avLst/>
            </a:prstGeom>
            <a:noFill/>
            <a:ln>
              <a:solidFill>
                <a:schemeClr val="accent5">
                  <a:lumMod val="20000"/>
                  <a:lumOff val="80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l-GR"/>
            </a:p>
          </p:txBody>
        </p:sp>
        <p:sp>
          <p:nvSpPr>
            <p:cNvPr id="12" name="Flowchart: Connector 11"/>
            <p:cNvSpPr/>
            <p:nvPr/>
          </p:nvSpPr>
          <p:spPr>
            <a:xfrm>
              <a:off x="4706559" y="1319784"/>
              <a:ext cx="152400" cy="152400"/>
            </a:xfrm>
            <a:prstGeom prst="flowChartConnector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solidFill>
                <a:schemeClr val="accent5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l-GR"/>
            </a:p>
          </p:txBody>
        </p:sp>
      </p:grpSp>
      <p:sp>
        <p:nvSpPr>
          <p:cNvPr id="18" name="Rectangle 17"/>
          <p:cNvSpPr/>
          <p:nvPr/>
        </p:nvSpPr>
        <p:spPr>
          <a:xfrm>
            <a:off x="4811975" y="1212723"/>
            <a:ext cx="4145484" cy="1706588"/>
          </a:xfrm>
          <a:prstGeom prst="rect">
            <a:avLst/>
          </a:prstGeom>
          <a:solidFill>
            <a:schemeClr val="accent2">
              <a:lumMod val="20000"/>
              <a:lumOff val="80000"/>
              <a:alpha val="0"/>
            </a:schemeClr>
          </a:solidFill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9" name="Snip Single Corner Rectangle 18"/>
          <p:cNvSpPr/>
          <p:nvPr/>
        </p:nvSpPr>
        <p:spPr>
          <a:xfrm>
            <a:off x="4836358" y="3200400"/>
            <a:ext cx="4145484" cy="609600"/>
          </a:xfrm>
          <a:prstGeom prst="snip1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/>
              <a:t>G.B.</a:t>
            </a:r>
            <a:r>
              <a:rPr lang="el-GR" dirty="0"/>
              <a:t> </a:t>
            </a:r>
            <a:r>
              <a:rPr lang="en-US" dirty="0"/>
              <a:t>Crooks</a:t>
            </a:r>
            <a:r>
              <a:rPr lang="el-GR" dirty="0"/>
              <a:t> </a:t>
            </a:r>
            <a:r>
              <a:rPr lang="en-US" dirty="0"/>
              <a:t>and</a:t>
            </a:r>
            <a:r>
              <a:rPr lang="el-GR" dirty="0"/>
              <a:t> </a:t>
            </a:r>
            <a:r>
              <a:rPr lang="en-US" dirty="0"/>
              <a:t>M.E.</a:t>
            </a:r>
            <a:r>
              <a:rPr lang="el-GR" dirty="0"/>
              <a:t> </a:t>
            </a:r>
            <a:r>
              <a:rPr lang="en-US" dirty="0"/>
              <a:t>Rudd</a:t>
            </a:r>
            <a:r>
              <a:rPr lang="el-GR" dirty="0"/>
              <a:t>, </a:t>
            </a:r>
            <a:r>
              <a:rPr lang="en-US" dirty="0"/>
              <a:t>Phys.</a:t>
            </a:r>
            <a:r>
              <a:rPr lang="el-GR" dirty="0"/>
              <a:t> </a:t>
            </a:r>
            <a:r>
              <a:rPr lang="en-US" dirty="0"/>
              <a:t>Rev.</a:t>
            </a:r>
            <a:r>
              <a:rPr lang="el-GR" dirty="0"/>
              <a:t> </a:t>
            </a:r>
            <a:r>
              <a:rPr lang="en-US" dirty="0"/>
              <a:t>Let.</a:t>
            </a:r>
            <a:r>
              <a:rPr lang="el-GR" dirty="0"/>
              <a:t> </a:t>
            </a:r>
            <a:r>
              <a:rPr lang="en-US" dirty="0"/>
              <a:t>25,</a:t>
            </a:r>
            <a:r>
              <a:rPr lang="el-GR" dirty="0"/>
              <a:t> </a:t>
            </a:r>
            <a:r>
              <a:rPr lang="en-US" dirty="0"/>
              <a:t>1599</a:t>
            </a:r>
            <a:r>
              <a:rPr lang="el-GR" dirty="0"/>
              <a:t> </a:t>
            </a:r>
            <a:r>
              <a:rPr lang="en-US" dirty="0"/>
              <a:t>(1970)</a:t>
            </a:r>
            <a:endParaRPr lang="el-GR" dirty="0"/>
          </a:p>
        </p:txBody>
      </p:sp>
      <p:sp>
        <p:nvSpPr>
          <p:cNvPr id="20" name="Snip Single Corner Rectangle 19"/>
          <p:cNvSpPr/>
          <p:nvPr/>
        </p:nvSpPr>
        <p:spPr>
          <a:xfrm>
            <a:off x="4836358" y="4038600"/>
            <a:ext cx="4145484" cy="609600"/>
          </a:xfrm>
          <a:prstGeom prst="snip1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/>
              <a:t>A.</a:t>
            </a:r>
            <a:r>
              <a:rPr lang="el-GR" dirty="0"/>
              <a:t> </a:t>
            </a:r>
            <a:r>
              <a:rPr lang="en-US" dirty="0" err="1"/>
              <a:t>Salin</a:t>
            </a:r>
            <a:r>
              <a:rPr lang="el-GR" dirty="0"/>
              <a:t>, </a:t>
            </a:r>
            <a:r>
              <a:rPr lang="en-US" dirty="0"/>
              <a:t>J. </a:t>
            </a:r>
            <a:r>
              <a:rPr lang="en-US" dirty="0" err="1"/>
              <a:t>Macek</a:t>
            </a:r>
            <a:r>
              <a:rPr lang="en-US" dirty="0"/>
              <a:t>, R. </a:t>
            </a:r>
            <a:r>
              <a:rPr lang="en-US" dirty="0" err="1"/>
              <a:t>Shakeshaft</a:t>
            </a:r>
            <a:r>
              <a:rPr lang="en-US" dirty="0"/>
              <a:t>, L. </a:t>
            </a:r>
            <a:r>
              <a:rPr lang="en-US" dirty="0" err="1"/>
              <a:t>Spruch</a:t>
            </a:r>
            <a:endParaRPr lang="el-GR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5740" y="1066800"/>
            <a:ext cx="3716235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" name="Snip Single Corner Rectangle 24"/>
          <p:cNvSpPr/>
          <p:nvPr/>
        </p:nvSpPr>
        <p:spPr>
          <a:xfrm>
            <a:off x="4836358" y="4953000"/>
            <a:ext cx="4145483" cy="1219200"/>
          </a:xfrm>
          <a:prstGeom prst="snip1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l-GR" dirty="0"/>
              <a:t>Σ. Νάνος, </a:t>
            </a:r>
            <a:r>
              <a:rPr lang="en-US" dirty="0"/>
              <a:t>M.Sc. “</a:t>
            </a:r>
            <a:r>
              <a:rPr lang="el-GR" dirty="0"/>
              <a:t>Ηλεκτρονική σύλληψη στο συνεχές σε ταχείες κρούσεις</a:t>
            </a:r>
            <a:r>
              <a:rPr lang="en-US" dirty="0"/>
              <a:t> </a:t>
            </a:r>
            <a:r>
              <a:rPr lang="el-GR" dirty="0"/>
              <a:t>πρωτονίων με αέριους στόχους</a:t>
            </a:r>
            <a:r>
              <a:rPr lang="en-US" dirty="0"/>
              <a:t>”</a:t>
            </a:r>
            <a:endParaRPr lang="el-GR" dirty="0"/>
          </a:p>
        </p:txBody>
      </p:sp>
      <p:sp>
        <p:nvSpPr>
          <p:cNvPr id="24" name="TextBox 23"/>
          <p:cNvSpPr txBox="1"/>
          <p:nvPr/>
        </p:nvSpPr>
        <p:spPr>
          <a:xfrm>
            <a:off x="4830263" y="1212723"/>
            <a:ext cx="685800" cy="369332"/>
          </a:xfrm>
          <a:prstGeom prst="rect">
            <a:avLst/>
          </a:prstGeom>
          <a:noFill/>
          <a:ln>
            <a:solidFill>
              <a:schemeClr val="accent1">
                <a:shade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ECC</a:t>
            </a:r>
            <a:endParaRPr lang="el-GR" b="1" dirty="0">
              <a:solidFill>
                <a:srgbClr val="C00000"/>
              </a:solidFill>
            </a:endParaRPr>
          </a:p>
        </p:txBody>
      </p:sp>
      <p:sp>
        <p:nvSpPr>
          <p:cNvPr id="22" name="Title 1">
            <a:extLst>
              <a:ext uri="{FF2B5EF4-FFF2-40B4-BE49-F238E27FC236}">
                <a16:creationId xmlns:a16="http://schemas.microsoft.com/office/drawing/2014/main" id="{6943BB06-9367-4709-95F4-5E758AEFDDC4}"/>
              </a:ext>
            </a:extLst>
          </p:cNvPr>
          <p:cNvSpPr txBox="1">
            <a:spLocks/>
          </p:cNvSpPr>
          <p:nvPr/>
        </p:nvSpPr>
        <p:spPr>
          <a:xfrm>
            <a:off x="990600" y="-18288"/>
            <a:ext cx="7498080" cy="1143000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300" kern="120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br>
              <a:rPr lang="el-GR" sz="3000" u="sng" dirty="0"/>
            </a:br>
            <a:r>
              <a:rPr lang="el-GR" sz="3000" u="sng" dirty="0"/>
              <a:t>Φασματοσκοπία </a:t>
            </a:r>
            <a:r>
              <a:rPr lang="en-US" sz="3000" u="sng" dirty="0"/>
              <a:t>Cusp </a:t>
            </a:r>
            <a:r>
              <a:rPr lang="el-GR" sz="3000" u="sng" dirty="0"/>
              <a:t>ηλεκτρονίων</a:t>
            </a:r>
            <a:br>
              <a:rPr lang="el-GR" sz="3000" dirty="0"/>
            </a:br>
            <a:endParaRPr lang="el-GR" sz="3000" u="sng" dirty="0"/>
          </a:p>
        </p:txBody>
      </p:sp>
    </p:spTree>
    <p:extLst>
      <p:ext uri="{BB962C8B-B14F-4D97-AF65-F5344CB8AC3E}">
        <p14:creationId xmlns:p14="http://schemas.microsoft.com/office/powerpoint/2010/main" val="16465645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0" grpId="0" animBg="1"/>
      <p:bldP spid="25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9EFB54-AAA5-4AE4-9184-656572267A72}" type="slidenum">
              <a:rPr lang="el-GR" smtClean="0"/>
              <a:t>22</a:t>
            </a:fld>
            <a:endParaRPr lang="el-GR" dirty="0"/>
          </a:p>
        </p:txBody>
      </p:sp>
      <p:sp>
        <p:nvSpPr>
          <p:cNvPr id="5" name="TextBox 4"/>
          <p:cNvSpPr txBox="1"/>
          <p:nvPr/>
        </p:nvSpPr>
        <p:spPr>
          <a:xfrm>
            <a:off x="1040876" y="6504801"/>
            <a:ext cx="79409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200" i="1" dirty="0"/>
              <a:t>Σ. Νάνος – </a:t>
            </a:r>
            <a:r>
              <a:rPr lang="en-US" sz="1200" i="1" dirty="0"/>
              <a:t>Tandem Jr. Meetings, 16/12/2021</a:t>
            </a:r>
            <a:endParaRPr lang="el-GR" sz="1200" i="1" dirty="0"/>
          </a:p>
        </p:txBody>
      </p:sp>
      <p:cxnSp>
        <p:nvCxnSpPr>
          <p:cNvPr id="6" name="Straight Connector 5"/>
          <p:cNvCxnSpPr/>
          <p:nvPr/>
        </p:nvCxnSpPr>
        <p:spPr>
          <a:xfrm flipV="1">
            <a:off x="1117076" y="6400800"/>
            <a:ext cx="7864766" cy="13384"/>
          </a:xfrm>
          <a:prstGeom prst="line">
            <a:avLst/>
          </a:prstGeom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1207334"/>
            <a:ext cx="7162800" cy="4972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itle 1">
            <a:extLst>
              <a:ext uri="{FF2B5EF4-FFF2-40B4-BE49-F238E27FC236}">
                <a16:creationId xmlns:a16="http://schemas.microsoft.com/office/drawing/2014/main" id="{1E81B22E-400A-4E07-A78B-A4242D0EEB24}"/>
              </a:ext>
            </a:extLst>
          </p:cNvPr>
          <p:cNvSpPr txBox="1">
            <a:spLocks/>
          </p:cNvSpPr>
          <p:nvPr/>
        </p:nvSpPr>
        <p:spPr>
          <a:xfrm>
            <a:off x="990600" y="-18288"/>
            <a:ext cx="7498080" cy="1143000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300" kern="120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br>
              <a:rPr lang="el-GR" sz="3000" u="sng" dirty="0"/>
            </a:br>
            <a:r>
              <a:rPr lang="el-GR" sz="3000" u="sng" dirty="0"/>
              <a:t>Φασματοσκοπία </a:t>
            </a:r>
            <a:r>
              <a:rPr lang="en-US" sz="3000" u="sng" dirty="0"/>
              <a:t>Cusp </a:t>
            </a:r>
            <a:r>
              <a:rPr lang="el-GR" sz="3000" u="sng" dirty="0"/>
              <a:t>ηλεκτρονίων</a:t>
            </a:r>
            <a:br>
              <a:rPr lang="el-GR" sz="3000" dirty="0"/>
            </a:br>
            <a:endParaRPr lang="el-GR" sz="3000" u="sng" dirty="0"/>
          </a:p>
        </p:txBody>
      </p:sp>
    </p:spTree>
    <p:extLst>
      <p:ext uri="{BB962C8B-B14F-4D97-AF65-F5344CB8AC3E}">
        <p14:creationId xmlns:p14="http://schemas.microsoft.com/office/powerpoint/2010/main" val="344881906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9EFB54-AAA5-4AE4-9184-656572267A72}" type="slidenum">
              <a:rPr lang="el-GR" smtClean="0"/>
              <a:t>23</a:t>
            </a:fld>
            <a:endParaRPr lang="el-GR" dirty="0"/>
          </a:p>
        </p:txBody>
      </p:sp>
      <p:sp>
        <p:nvSpPr>
          <p:cNvPr id="5" name="TextBox 4"/>
          <p:cNvSpPr txBox="1"/>
          <p:nvPr/>
        </p:nvSpPr>
        <p:spPr>
          <a:xfrm>
            <a:off x="1040876" y="6504801"/>
            <a:ext cx="79409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200" i="1" dirty="0"/>
              <a:t>Σ. Νάνος – </a:t>
            </a:r>
            <a:r>
              <a:rPr lang="en-US" sz="1200" i="1" dirty="0"/>
              <a:t>Tandem Jr. Meetings, 16/12/2021</a:t>
            </a:r>
            <a:endParaRPr lang="el-GR" sz="1200" i="1" dirty="0"/>
          </a:p>
        </p:txBody>
      </p:sp>
      <p:cxnSp>
        <p:nvCxnSpPr>
          <p:cNvPr id="6" name="Straight Connector 5"/>
          <p:cNvCxnSpPr/>
          <p:nvPr/>
        </p:nvCxnSpPr>
        <p:spPr>
          <a:xfrm flipV="1">
            <a:off x="1117076" y="6400800"/>
            <a:ext cx="7864766" cy="13384"/>
          </a:xfrm>
          <a:prstGeom prst="line">
            <a:avLst/>
          </a:prstGeom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751" y="1207334"/>
            <a:ext cx="4298092" cy="336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7076" y="1143000"/>
            <a:ext cx="3472677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Oval 2"/>
          <p:cNvSpPr/>
          <p:nvPr/>
        </p:nvSpPr>
        <p:spPr>
          <a:xfrm rot="18900000">
            <a:off x="3226578" y="3361971"/>
            <a:ext cx="651786" cy="990600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0" name="Snip Single Corner Rectangle 9"/>
          <p:cNvSpPr/>
          <p:nvPr/>
        </p:nvSpPr>
        <p:spPr>
          <a:xfrm>
            <a:off x="4724400" y="5029200"/>
            <a:ext cx="4231649" cy="609600"/>
          </a:xfrm>
          <a:prstGeom prst="snip1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/>
              <a:t>M. </a:t>
            </a:r>
            <a:r>
              <a:rPr lang="en-US" dirty="0" err="1"/>
              <a:t>Rodbro</a:t>
            </a:r>
            <a:r>
              <a:rPr lang="en-US" dirty="0"/>
              <a:t> and F.D. Andersen</a:t>
            </a:r>
            <a:r>
              <a:rPr lang="el-GR" dirty="0"/>
              <a:t>, </a:t>
            </a:r>
            <a:r>
              <a:rPr lang="en-US" dirty="0"/>
              <a:t>J.</a:t>
            </a:r>
            <a:r>
              <a:rPr lang="el-GR" dirty="0"/>
              <a:t> </a:t>
            </a:r>
            <a:r>
              <a:rPr lang="en-US" dirty="0"/>
              <a:t>Phys.</a:t>
            </a:r>
            <a:r>
              <a:rPr lang="el-GR" dirty="0"/>
              <a:t> </a:t>
            </a:r>
            <a:r>
              <a:rPr lang="en-US" dirty="0"/>
              <a:t>B</a:t>
            </a:r>
            <a:r>
              <a:rPr lang="el-GR" dirty="0"/>
              <a:t> </a:t>
            </a:r>
            <a:r>
              <a:rPr lang="en-US" dirty="0"/>
              <a:t>12,</a:t>
            </a:r>
            <a:r>
              <a:rPr lang="el-GR" dirty="0"/>
              <a:t> </a:t>
            </a:r>
            <a:r>
              <a:rPr lang="en-US" dirty="0"/>
              <a:t>2883</a:t>
            </a:r>
            <a:r>
              <a:rPr lang="el-GR" dirty="0"/>
              <a:t> </a:t>
            </a:r>
            <a:r>
              <a:rPr lang="en-US" dirty="0"/>
              <a:t>(1979)</a:t>
            </a:r>
            <a:endParaRPr lang="el-GR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8F5F0449-59C4-4700-9643-D6360D40B914}"/>
              </a:ext>
            </a:extLst>
          </p:cNvPr>
          <p:cNvSpPr txBox="1">
            <a:spLocks/>
          </p:cNvSpPr>
          <p:nvPr/>
        </p:nvSpPr>
        <p:spPr>
          <a:xfrm>
            <a:off x="990600" y="-18288"/>
            <a:ext cx="7498080" cy="1143000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300" kern="120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br>
              <a:rPr lang="el-GR" sz="3000" u="sng" dirty="0"/>
            </a:br>
            <a:r>
              <a:rPr lang="el-GR" sz="3000" u="sng" dirty="0"/>
              <a:t>Φασματοσκοπία </a:t>
            </a:r>
            <a:r>
              <a:rPr lang="en-US" sz="3000" u="sng" dirty="0"/>
              <a:t>Cusp </a:t>
            </a:r>
            <a:r>
              <a:rPr lang="el-GR" sz="3000" u="sng" dirty="0"/>
              <a:t>ηλεκτρονίων</a:t>
            </a:r>
            <a:br>
              <a:rPr lang="el-GR" sz="3000" dirty="0"/>
            </a:br>
            <a:endParaRPr lang="el-GR" sz="3000" u="sng" dirty="0"/>
          </a:p>
        </p:txBody>
      </p:sp>
    </p:spTree>
    <p:extLst>
      <p:ext uri="{BB962C8B-B14F-4D97-AF65-F5344CB8AC3E}">
        <p14:creationId xmlns:p14="http://schemas.microsoft.com/office/powerpoint/2010/main" val="9678897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9EFB54-AAA5-4AE4-9184-656572267A72}" type="slidenum">
              <a:rPr lang="el-GR" smtClean="0"/>
              <a:t>24</a:t>
            </a:fld>
            <a:endParaRPr lang="el-GR" dirty="0"/>
          </a:p>
        </p:txBody>
      </p:sp>
      <p:sp>
        <p:nvSpPr>
          <p:cNvPr id="5" name="TextBox 4"/>
          <p:cNvSpPr txBox="1"/>
          <p:nvPr/>
        </p:nvSpPr>
        <p:spPr>
          <a:xfrm>
            <a:off x="1040876" y="6504801"/>
            <a:ext cx="79409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/>
              <a:t>S. Nanos </a:t>
            </a:r>
            <a:r>
              <a:rPr lang="el-GR" sz="1200" i="1" dirty="0"/>
              <a:t>– </a:t>
            </a:r>
            <a:r>
              <a:rPr lang="en-US" sz="1200" i="1" dirty="0"/>
              <a:t>INPP Annual Meeting, 3/2/2022</a:t>
            </a:r>
            <a:endParaRPr lang="el-GR" sz="1200" i="1" dirty="0"/>
          </a:p>
        </p:txBody>
      </p:sp>
      <p:cxnSp>
        <p:nvCxnSpPr>
          <p:cNvPr id="6" name="Straight Connector 5"/>
          <p:cNvCxnSpPr/>
          <p:nvPr/>
        </p:nvCxnSpPr>
        <p:spPr>
          <a:xfrm flipV="1">
            <a:off x="1117076" y="6400800"/>
            <a:ext cx="7864766" cy="13384"/>
          </a:xfrm>
          <a:prstGeom prst="line">
            <a:avLst/>
          </a:prstGeom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grpSp>
        <p:nvGrpSpPr>
          <p:cNvPr id="7" name="Group 6"/>
          <p:cNvGrpSpPr/>
          <p:nvPr/>
        </p:nvGrpSpPr>
        <p:grpSpPr>
          <a:xfrm>
            <a:off x="1524000" y="927784"/>
            <a:ext cx="6934200" cy="5430261"/>
            <a:chOff x="1524000" y="1131713"/>
            <a:chExt cx="6934200" cy="5226332"/>
          </a:xfrm>
        </p:grpSpPr>
        <p:pic>
          <p:nvPicPr>
            <p:cNvPr id="3074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24000" y="1131713"/>
              <a:ext cx="6934200" cy="5226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" name="TextBox 2"/>
            <p:cNvSpPr txBox="1"/>
            <p:nvPr/>
          </p:nvSpPr>
          <p:spPr>
            <a:xfrm>
              <a:off x="6248400" y="1676400"/>
              <a:ext cx="1617751" cy="369332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dirty="0"/>
                <a:t>1.5MeV p + He</a:t>
              </a:r>
              <a:endParaRPr lang="el-GR" dirty="0"/>
            </a:p>
          </p:txBody>
        </p:sp>
      </p:grpSp>
      <p:sp>
        <p:nvSpPr>
          <p:cNvPr id="11" name="Title 1">
            <a:extLst>
              <a:ext uri="{FF2B5EF4-FFF2-40B4-BE49-F238E27FC236}">
                <a16:creationId xmlns:a16="http://schemas.microsoft.com/office/drawing/2014/main" id="{C07DF54B-CE11-49F2-B8E2-8C42DBDB4C94}"/>
              </a:ext>
            </a:extLst>
          </p:cNvPr>
          <p:cNvSpPr txBox="1">
            <a:spLocks/>
          </p:cNvSpPr>
          <p:nvPr/>
        </p:nvSpPr>
        <p:spPr>
          <a:xfrm>
            <a:off x="990600" y="-18288"/>
            <a:ext cx="7498080" cy="1143000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300" kern="120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br>
              <a:rPr lang="el-GR" sz="3000" u="sng" dirty="0"/>
            </a:br>
            <a:r>
              <a:rPr lang="en-US" sz="3000" u="sng" dirty="0"/>
              <a:t>Cusp electron spectroscopy</a:t>
            </a:r>
            <a:br>
              <a:rPr lang="el-GR" sz="3000" dirty="0"/>
            </a:br>
            <a:endParaRPr lang="el-GR" sz="3000" u="sng" dirty="0"/>
          </a:p>
        </p:txBody>
      </p:sp>
    </p:spTree>
    <p:extLst>
      <p:ext uri="{BB962C8B-B14F-4D97-AF65-F5344CB8AC3E}">
        <p14:creationId xmlns:p14="http://schemas.microsoft.com/office/powerpoint/2010/main" val="37595335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9EFB54-AAA5-4AE4-9184-656572267A72}" type="slidenum">
              <a:rPr lang="el-GR" smtClean="0"/>
              <a:t>3</a:t>
            </a:fld>
            <a:endParaRPr lang="el-GR" dirty="0"/>
          </a:p>
        </p:txBody>
      </p:sp>
      <p:sp>
        <p:nvSpPr>
          <p:cNvPr id="5" name="TextBox 4"/>
          <p:cNvSpPr txBox="1"/>
          <p:nvPr/>
        </p:nvSpPr>
        <p:spPr>
          <a:xfrm>
            <a:off x="1040876" y="6504801"/>
            <a:ext cx="79409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/>
              <a:t>S. Nanos </a:t>
            </a:r>
            <a:r>
              <a:rPr lang="el-GR" sz="1200" i="1" dirty="0"/>
              <a:t>– </a:t>
            </a:r>
            <a:r>
              <a:rPr lang="en-US" sz="1200" i="1" dirty="0"/>
              <a:t>INPP Annual Meeting, 3/2/2022</a:t>
            </a:r>
            <a:endParaRPr lang="el-GR" sz="1200" i="1" dirty="0"/>
          </a:p>
        </p:txBody>
      </p:sp>
      <p:cxnSp>
        <p:nvCxnSpPr>
          <p:cNvPr id="6" name="Straight Connector 5"/>
          <p:cNvCxnSpPr/>
          <p:nvPr/>
        </p:nvCxnSpPr>
        <p:spPr>
          <a:xfrm flipV="1">
            <a:off x="1117076" y="6400800"/>
            <a:ext cx="7864766" cy="13384"/>
          </a:xfrm>
          <a:prstGeom prst="line">
            <a:avLst/>
          </a:prstGeom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pic>
        <p:nvPicPr>
          <p:cNvPr id="8" name="Picture 7">
            <a:extLst>
              <a:ext uri="{FF2B5EF4-FFF2-40B4-BE49-F238E27FC236}">
                <a16:creationId xmlns:a16="http://schemas.microsoft.com/office/drawing/2014/main" id="{42853D78-E444-4F37-BBEF-F385FD19C6CC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/>
          <a:srcRect t="4617" b="19511"/>
          <a:stretch/>
        </p:blipFill>
        <p:spPr>
          <a:xfrm>
            <a:off x="1117076" y="1251751"/>
            <a:ext cx="7864766" cy="2177249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F837A851-C3A8-411E-BD79-7E4ADC6465C9}"/>
              </a:ext>
            </a:extLst>
          </p:cNvPr>
          <p:cNvSpPr txBox="1"/>
          <p:nvPr/>
        </p:nvSpPr>
        <p:spPr>
          <a:xfrm>
            <a:off x="5867400" y="1253039"/>
            <a:ext cx="3114442" cy="646331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C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Z</a:t>
            </a:r>
            <a:r>
              <a:rPr lang="en-US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ero-degree </a:t>
            </a:r>
            <a:r>
              <a:rPr lang="en-US" dirty="0">
                <a:solidFill>
                  <a:srgbClr val="C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</a:t>
            </a:r>
            <a:r>
              <a:rPr lang="en-US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uger </a:t>
            </a:r>
            <a:r>
              <a:rPr lang="en-US" dirty="0">
                <a:solidFill>
                  <a:srgbClr val="C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</a:t>
            </a:r>
            <a:r>
              <a:rPr lang="en-US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rojectile </a:t>
            </a:r>
            <a:r>
              <a:rPr lang="en-US" dirty="0">
                <a:solidFill>
                  <a:srgbClr val="C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</a:t>
            </a:r>
            <a:r>
              <a:rPr lang="en-US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pectroscopy – </a:t>
            </a:r>
            <a:r>
              <a:rPr lang="en-US" b="1" dirty="0">
                <a:solidFill>
                  <a:srgbClr val="C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ZAPS</a:t>
            </a:r>
            <a:r>
              <a:rPr lang="en-US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setup </a:t>
            </a: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7076" y="3657600"/>
            <a:ext cx="3073924" cy="2057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0" name="Straight Connector 9"/>
          <p:cNvCxnSpPr/>
          <p:nvPr/>
        </p:nvCxnSpPr>
        <p:spPr>
          <a:xfrm flipV="1">
            <a:off x="2286000" y="3581400"/>
            <a:ext cx="2590800" cy="390727"/>
          </a:xfrm>
          <a:prstGeom prst="line">
            <a:avLst/>
          </a:prstGeom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2286000" y="4124527"/>
            <a:ext cx="2590800" cy="390727"/>
          </a:xfrm>
          <a:prstGeom prst="line">
            <a:avLst/>
          </a:prstGeom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1359" y="3505200"/>
            <a:ext cx="3970483" cy="13866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Snip Single Corner Rectangle 15"/>
          <p:cNvSpPr/>
          <p:nvPr/>
        </p:nvSpPr>
        <p:spPr>
          <a:xfrm>
            <a:off x="5011358" y="4953000"/>
            <a:ext cx="3970483" cy="609600"/>
          </a:xfrm>
          <a:prstGeom prst="snip1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/>
              <a:t>I. Madesis et al., J. Phys: Conf. Ser. 583, 012014 (2015)</a:t>
            </a:r>
            <a:endParaRPr lang="el-GR" dirty="0"/>
          </a:p>
        </p:txBody>
      </p:sp>
      <p:sp>
        <p:nvSpPr>
          <p:cNvPr id="17" name="Snip Single Corner Rectangle 16"/>
          <p:cNvSpPr/>
          <p:nvPr/>
        </p:nvSpPr>
        <p:spPr>
          <a:xfrm>
            <a:off x="5011358" y="5638800"/>
            <a:ext cx="3970483" cy="609600"/>
          </a:xfrm>
          <a:prstGeom prst="snip1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/>
              <a:t>A. Dimitriou et al., J. Atom. Mol. Cond. Nano Phys. 3,125-131(2016)</a:t>
            </a:r>
            <a:endParaRPr lang="el-GR" dirty="0"/>
          </a:p>
        </p:txBody>
      </p:sp>
      <p:sp>
        <p:nvSpPr>
          <p:cNvPr id="11" name="TextBox 10"/>
          <p:cNvSpPr txBox="1"/>
          <p:nvPr/>
        </p:nvSpPr>
        <p:spPr>
          <a:xfrm>
            <a:off x="7289894" y="3505200"/>
            <a:ext cx="169194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rgbClr val="FF0000"/>
                </a:solidFill>
              </a:rPr>
              <a:t>Typical         KLL</a:t>
            </a:r>
            <a:r>
              <a:rPr lang="el-GR" sz="1600" b="1" dirty="0">
                <a:solidFill>
                  <a:srgbClr val="FF0000"/>
                </a:solidFill>
              </a:rPr>
              <a:t> </a:t>
            </a:r>
            <a:r>
              <a:rPr lang="en-US" sz="1600" b="1" dirty="0">
                <a:solidFill>
                  <a:srgbClr val="FF0000"/>
                </a:solidFill>
              </a:rPr>
              <a:t>Auger e</a:t>
            </a:r>
            <a:r>
              <a:rPr lang="en-US" sz="1600" b="1" baseline="30000" dirty="0">
                <a:solidFill>
                  <a:srgbClr val="FF0000"/>
                </a:solidFill>
              </a:rPr>
              <a:t>-</a:t>
            </a:r>
            <a:endParaRPr lang="el-GR" sz="1600" b="1" baseline="30000" dirty="0">
              <a:solidFill>
                <a:srgbClr val="FF0000"/>
              </a:solidFill>
            </a:endParaRPr>
          </a:p>
        </p:txBody>
      </p:sp>
      <p:sp>
        <p:nvSpPr>
          <p:cNvPr id="18" name="Title 1">
            <a:extLst>
              <a:ext uri="{FF2B5EF4-FFF2-40B4-BE49-F238E27FC236}">
                <a16:creationId xmlns:a16="http://schemas.microsoft.com/office/drawing/2014/main" id="{4B4476E6-CACB-4DD9-922B-524D5EFCBAF5}"/>
              </a:ext>
            </a:extLst>
          </p:cNvPr>
          <p:cNvSpPr txBox="1">
            <a:spLocks/>
          </p:cNvSpPr>
          <p:nvPr/>
        </p:nvSpPr>
        <p:spPr>
          <a:xfrm>
            <a:off x="990600" y="-18288"/>
            <a:ext cx="7498080" cy="1143000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300" kern="120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en-US" sz="3000" u="sng" dirty="0"/>
              <a:t>APAPES setup</a:t>
            </a:r>
            <a:endParaRPr lang="el-GR" sz="3000" u="sng" dirty="0"/>
          </a:p>
        </p:txBody>
      </p:sp>
    </p:spTree>
    <p:extLst>
      <p:ext uri="{BB962C8B-B14F-4D97-AF65-F5344CB8AC3E}">
        <p14:creationId xmlns:p14="http://schemas.microsoft.com/office/powerpoint/2010/main" val="1675498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  <p:bldP spid="1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8CB226B-5E54-4D64-8BF8-90727DF37F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9EFB54-AAA5-4AE4-9184-656572267A72}" type="slidenum">
              <a:rPr lang="el-GR" smtClean="0"/>
              <a:t>4</a:t>
            </a:fld>
            <a:endParaRPr lang="el-GR"/>
          </a:p>
        </p:txBody>
      </p:sp>
      <p:pic>
        <p:nvPicPr>
          <p:cNvPr id="5" name="Εικόνα 8">
            <a:extLst>
              <a:ext uri="{FF2B5EF4-FFF2-40B4-BE49-F238E27FC236}">
                <a16:creationId xmlns:a16="http://schemas.microsoft.com/office/drawing/2014/main" id="{41D50D66-D1DE-4B9F-9A0E-42F56B57DCA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1461" y="1665271"/>
            <a:ext cx="7840382" cy="2781829"/>
          </a:xfrm>
          <a:prstGeom prst="rect">
            <a:avLst/>
          </a:prstGeom>
        </p:spPr>
      </p:pic>
      <p:sp>
        <p:nvSpPr>
          <p:cNvPr id="6" name="TextBox 2">
            <a:extLst>
              <a:ext uri="{FF2B5EF4-FFF2-40B4-BE49-F238E27FC236}">
                <a16:creationId xmlns:a16="http://schemas.microsoft.com/office/drawing/2014/main" id="{693D4DE8-C776-434C-88B6-E754FC088431}"/>
              </a:ext>
            </a:extLst>
          </p:cNvPr>
          <p:cNvSpPr txBox="1"/>
          <p:nvPr/>
        </p:nvSpPr>
        <p:spPr>
          <a:xfrm>
            <a:off x="1371600" y="1336724"/>
            <a:ext cx="1767087" cy="46166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>
            <a:defPPr>
              <a:defRPr lang="x-none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/>
              <a:t>Negative Ion</a:t>
            </a:r>
            <a:endParaRPr lang="el-GR" sz="24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8624905-50E4-4059-ACD4-99B16896E5DA}"/>
              </a:ext>
            </a:extLst>
          </p:cNvPr>
          <p:cNvSpPr txBox="1"/>
          <p:nvPr/>
        </p:nvSpPr>
        <p:spPr>
          <a:xfrm>
            <a:off x="6553200" y="4678668"/>
            <a:ext cx="1798569" cy="830997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>
            <a:defPPr>
              <a:defRPr lang="x-none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400" dirty="0"/>
              <a:t>He-like </a:t>
            </a:r>
            <a:br>
              <a:rPr lang="el-GR" sz="2400" dirty="0"/>
            </a:br>
            <a:r>
              <a:rPr lang="en-US" sz="2400" dirty="0"/>
              <a:t>(1s</a:t>
            </a:r>
            <a:r>
              <a:rPr lang="en-US" sz="2400" baseline="30000" dirty="0"/>
              <a:t>2</a:t>
            </a:r>
            <a:r>
              <a:rPr lang="en-US" sz="2400" dirty="0"/>
              <a:t>, 1s2s </a:t>
            </a:r>
            <a:r>
              <a:rPr lang="en-US" sz="2400" baseline="30000" dirty="0"/>
              <a:t>3</a:t>
            </a:r>
            <a:r>
              <a:rPr lang="en-US" sz="2400" dirty="0"/>
              <a:t>S)</a:t>
            </a:r>
            <a:endParaRPr lang="el-GR" sz="2400" dirty="0"/>
          </a:p>
        </p:txBody>
      </p:sp>
      <p:sp>
        <p:nvSpPr>
          <p:cNvPr id="8" name="TextBox 11">
            <a:extLst>
              <a:ext uri="{FF2B5EF4-FFF2-40B4-BE49-F238E27FC236}">
                <a16:creationId xmlns:a16="http://schemas.microsoft.com/office/drawing/2014/main" id="{C61FBDA4-996A-46DF-B4F7-0392EF3A2D37}"/>
              </a:ext>
            </a:extLst>
          </p:cNvPr>
          <p:cNvSpPr txBox="1"/>
          <p:nvPr/>
        </p:nvSpPr>
        <p:spPr>
          <a:xfrm>
            <a:off x="4696968" y="1336723"/>
            <a:ext cx="1277914" cy="46166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>
            <a:defPPr>
              <a:defRPr lang="x-none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/>
              <a:t>Stripping</a:t>
            </a:r>
            <a:endParaRPr lang="el-GR" sz="2400" dirty="0"/>
          </a:p>
        </p:txBody>
      </p:sp>
      <p:sp>
        <p:nvSpPr>
          <p:cNvPr id="9" name="TextBox 11">
            <a:extLst>
              <a:ext uri="{FF2B5EF4-FFF2-40B4-BE49-F238E27FC236}">
                <a16:creationId xmlns:a16="http://schemas.microsoft.com/office/drawing/2014/main" id="{1ED28FA2-AF12-42D9-BE92-B8120AFBA9D5}"/>
              </a:ext>
            </a:extLst>
          </p:cNvPr>
          <p:cNvSpPr txBox="1"/>
          <p:nvPr/>
        </p:nvSpPr>
        <p:spPr>
          <a:xfrm>
            <a:off x="7173056" y="1447800"/>
            <a:ext cx="1808786" cy="830997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x-none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400" dirty="0"/>
              <a:t>Charge-state </a:t>
            </a:r>
            <a:br>
              <a:rPr lang="en-US" sz="2400" dirty="0"/>
            </a:br>
            <a:r>
              <a:rPr lang="en-US" sz="2400" dirty="0"/>
              <a:t>selector</a:t>
            </a:r>
            <a:endParaRPr lang="el-GR" sz="2400" dirty="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BD711AE5-7EB2-47DC-846E-FBF3DE96CA65}"/>
              </a:ext>
            </a:extLst>
          </p:cNvPr>
          <p:cNvSpPr txBox="1">
            <a:spLocks/>
          </p:cNvSpPr>
          <p:nvPr/>
        </p:nvSpPr>
        <p:spPr>
          <a:xfrm>
            <a:off x="990600" y="-18288"/>
            <a:ext cx="7498080" cy="1143000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300" kern="120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en-US" sz="3200" u="sng" dirty="0">
                <a:sym typeface="Wingdings"/>
              </a:rPr>
              <a:t>Utilizing mixed-state ionic beams </a:t>
            </a:r>
            <a:endParaRPr lang="el-GR" sz="3000" u="sng" dirty="0"/>
          </a:p>
        </p:txBody>
      </p:sp>
      <p:sp>
        <p:nvSpPr>
          <p:cNvPr id="11" name="Snip Single Corner Rectangle 84">
            <a:extLst>
              <a:ext uri="{FF2B5EF4-FFF2-40B4-BE49-F238E27FC236}">
                <a16:creationId xmlns:a16="http://schemas.microsoft.com/office/drawing/2014/main" id="{A3D309A5-5BAA-41FF-90FC-4DE417962D64}"/>
              </a:ext>
            </a:extLst>
          </p:cNvPr>
          <p:cNvSpPr/>
          <p:nvPr/>
        </p:nvSpPr>
        <p:spPr>
          <a:xfrm>
            <a:off x="1705579" y="3752089"/>
            <a:ext cx="2761041" cy="609600"/>
          </a:xfrm>
          <a:prstGeom prst="snip1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E.P. Benis et al., Phys Rev. A, 65, 064701(2002)</a:t>
            </a:r>
            <a:endParaRPr lang="el-GR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24EEAFC-F7E0-41C7-BBA2-E7E510AF2EDD}"/>
              </a:ext>
            </a:extLst>
          </p:cNvPr>
          <p:cNvSpPr txBox="1"/>
          <p:nvPr/>
        </p:nvSpPr>
        <p:spPr>
          <a:xfrm>
            <a:off x="1040876" y="6504801"/>
            <a:ext cx="79409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/>
              <a:t>S. Nanos </a:t>
            </a:r>
            <a:r>
              <a:rPr lang="el-GR" sz="1200" i="1" dirty="0"/>
              <a:t>– </a:t>
            </a:r>
            <a:r>
              <a:rPr lang="en-US" sz="1200" i="1" dirty="0"/>
              <a:t>INPP Annual Meeting, 3/2/2022</a:t>
            </a:r>
            <a:endParaRPr lang="el-GR" sz="1200" i="1" dirty="0"/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BA7464C7-C4A4-47F4-991C-428F95BBCBDD}"/>
              </a:ext>
            </a:extLst>
          </p:cNvPr>
          <p:cNvCxnSpPr/>
          <p:nvPr/>
        </p:nvCxnSpPr>
        <p:spPr>
          <a:xfrm flipV="1">
            <a:off x="1117076" y="6400800"/>
            <a:ext cx="7864766" cy="13384"/>
          </a:xfrm>
          <a:prstGeom prst="line">
            <a:avLst/>
          </a:prstGeom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9B01264A-A937-4F95-86E8-288C21A1FB3F}"/>
              </a:ext>
            </a:extLst>
          </p:cNvPr>
          <p:cNvSpPr txBox="1"/>
          <p:nvPr/>
        </p:nvSpPr>
        <p:spPr>
          <a:xfrm>
            <a:off x="1371600" y="4771072"/>
            <a:ext cx="3429000" cy="1477328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High resolution Auger electron spectroscopy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Continuum electron spectroscopy</a:t>
            </a:r>
            <a:endParaRPr lang="el-GR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14570925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845268-2302-478F-9832-EA23F54507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9EFB54-AAA5-4AE4-9184-656572267A72}" type="slidenum">
              <a:rPr lang="el-GR" smtClean="0"/>
              <a:t>5</a:t>
            </a:fld>
            <a:endParaRPr lang="el-GR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2FBAF041-04DA-40FA-A088-3B01E0C0F6D4}"/>
              </a:ext>
            </a:extLst>
          </p:cNvPr>
          <p:cNvSpPr txBox="1">
            <a:spLocks/>
          </p:cNvSpPr>
          <p:nvPr/>
        </p:nvSpPr>
        <p:spPr>
          <a:xfrm>
            <a:off x="990600" y="-18288"/>
            <a:ext cx="7498080" cy="1143000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300" kern="120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en-US" sz="3200" u="sng" dirty="0">
                <a:sym typeface="Wingdings"/>
              </a:rPr>
              <a:t>Utilizing mixed-state ionic beams </a:t>
            </a:r>
            <a:endParaRPr lang="el-GR" sz="3000" u="sng" dirty="0"/>
          </a:p>
        </p:txBody>
      </p:sp>
      <p:sp>
        <p:nvSpPr>
          <p:cNvPr id="10" name="Rectangle 18">
            <a:extLst>
              <a:ext uri="{FF2B5EF4-FFF2-40B4-BE49-F238E27FC236}">
                <a16:creationId xmlns:a16="http://schemas.microsoft.com/office/drawing/2014/main" id="{DBAB3F05-CE77-4B7F-B619-F291277AEF5C}"/>
              </a:ext>
            </a:extLst>
          </p:cNvPr>
          <p:cNvSpPr/>
          <p:nvPr/>
        </p:nvSpPr>
        <p:spPr>
          <a:xfrm>
            <a:off x="1145456" y="993124"/>
            <a:ext cx="5590811" cy="369332"/>
          </a:xfrm>
          <a:prstGeom prst="rect">
            <a:avLst/>
          </a:prstGeom>
          <a:solidFill>
            <a:schemeClr val="accent4">
              <a:alpha val="62000"/>
            </a:schemeClr>
          </a:solidFill>
          <a:ln>
            <a:solidFill>
              <a:schemeClr val="accent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b="1" dirty="0">
                <a:solidFill>
                  <a:srgbClr val="002060"/>
                </a:solidFill>
              </a:rPr>
              <a:t>1s</a:t>
            </a:r>
            <a:r>
              <a:rPr lang="en-US" b="1" baseline="30000" dirty="0">
                <a:solidFill>
                  <a:srgbClr val="002060"/>
                </a:solidFill>
              </a:rPr>
              <a:t>2</a:t>
            </a:r>
            <a:r>
              <a:rPr lang="en-US" b="1" dirty="0">
                <a:solidFill>
                  <a:srgbClr val="002060"/>
                </a:solidFill>
              </a:rPr>
              <a:t> </a:t>
            </a:r>
            <a:r>
              <a:rPr lang="en-US" dirty="0">
                <a:sym typeface="Wingdings" pitchFamily="2" charset="2"/>
              </a:rPr>
              <a:t> </a:t>
            </a:r>
            <a:r>
              <a:rPr lang="en-US" b="1" dirty="0">
                <a:solidFill>
                  <a:srgbClr val="002060"/>
                </a:solidFill>
              </a:rPr>
              <a:t>1s</a:t>
            </a:r>
            <a:r>
              <a:rPr lang="en-US" b="1" dirty="0">
                <a:solidFill>
                  <a:srgbClr val="C00000"/>
                </a:solidFill>
              </a:rPr>
              <a:t>2snl</a:t>
            </a:r>
            <a:r>
              <a:rPr lang="en-US" b="1" dirty="0">
                <a:solidFill>
                  <a:srgbClr val="002060"/>
                </a:solidFill>
              </a:rPr>
              <a:t> </a:t>
            </a:r>
            <a:r>
              <a:rPr lang="en-US" dirty="0"/>
              <a:t> [</a:t>
            </a:r>
            <a:r>
              <a:rPr lang="en-US" dirty="0">
                <a:solidFill>
                  <a:srgbClr val="C00000"/>
                </a:solidFill>
              </a:rPr>
              <a:t>Resonant Transfer and Excitation </a:t>
            </a:r>
            <a:r>
              <a:rPr lang="en-US" dirty="0"/>
              <a:t>- </a:t>
            </a:r>
            <a:r>
              <a:rPr lang="en-US" b="1" dirty="0">
                <a:solidFill>
                  <a:srgbClr val="C00000"/>
                </a:solidFill>
              </a:rPr>
              <a:t>RTE</a:t>
            </a:r>
            <a:r>
              <a:rPr lang="en-US" dirty="0"/>
              <a:t>]</a:t>
            </a:r>
            <a:endParaRPr lang="el-GR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4C627F8D-7045-42AD-ADC7-BECB02D5E49E}"/>
              </a:ext>
            </a:extLst>
          </p:cNvPr>
          <p:cNvSpPr/>
          <p:nvPr/>
        </p:nvSpPr>
        <p:spPr>
          <a:xfrm>
            <a:off x="1143000" y="1600200"/>
            <a:ext cx="5593269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b="1" dirty="0">
                <a:solidFill>
                  <a:srgbClr val="002060"/>
                </a:solidFill>
              </a:rPr>
              <a:t>1s2s </a:t>
            </a:r>
            <a:r>
              <a:rPr lang="en-US" b="1" baseline="30000" dirty="0">
                <a:solidFill>
                  <a:srgbClr val="002060"/>
                </a:solidFill>
              </a:rPr>
              <a:t>3</a:t>
            </a:r>
            <a:r>
              <a:rPr lang="en-US" b="1" dirty="0">
                <a:solidFill>
                  <a:srgbClr val="002060"/>
                </a:solidFill>
              </a:rPr>
              <a:t>S </a:t>
            </a:r>
            <a:r>
              <a:rPr lang="en-US" dirty="0">
                <a:sym typeface="Wingdings" pitchFamily="2" charset="2"/>
              </a:rPr>
              <a:t> </a:t>
            </a:r>
            <a:r>
              <a:rPr lang="en-US" b="1" dirty="0">
                <a:solidFill>
                  <a:srgbClr val="002060"/>
                </a:solidFill>
              </a:rPr>
              <a:t>1s2s</a:t>
            </a:r>
            <a:r>
              <a:rPr lang="en-US" b="1" dirty="0">
                <a:solidFill>
                  <a:srgbClr val="C00000"/>
                </a:solidFill>
              </a:rPr>
              <a:t>2l</a:t>
            </a:r>
            <a:r>
              <a:rPr lang="en-US" b="1" dirty="0">
                <a:solidFill>
                  <a:srgbClr val="002060"/>
                </a:solidFill>
              </a:rPr>
              <a:t> </a:t>
            </a:r>
            <a:r>
              <a:rPr lang="en-US" b="1" baseline="30000" dirty="0">
                <a:solidFill>
                  <a:srgbClr val="002060"/>
                </a:solidFill>
              </a:rPr>
              <a:t>2,4</a:t>
            </a:r>
            <a:r>
              <a:rPr lang="en-US" b="1" dirty="0">
                <a:solidFill>
                  <a:srgbClr val="002060"/>
                </a:solidFill>
              </a:rPr>
              <a:t>P</a:t>
            </a:r>
            <a:r>
              <a:rPr lang="en-US" dirty="0"/>
              <a:t>    [</a:t>
            </a:r>
            <a:r>
              <a:rPr lang="en-US" dirty="0">
                <a:solidFill>
                  <a:srgbClr val="C00000"/>
                </a:solidFill>
              </a:rPr>
              <a:t>Single Electron Capture </a:t>
            </a:r>
            <a:r>
              <a:rPr lang="en-US" b="1" dirty="0">
                <a:solidFill>
                  <a:srgbClr val="C00000"/>
                </a:solidFill>
              </a:rPr>
              <a:t>- SEC</a:t>
            </a:r>
            <a:r>
              <a:rPr lang="en-US" dirty="0"/>
              <a:t>]</a:t>
            </a:r>
            <a:endParaRPr lang="el-GR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2B77D8A8-0066-48C2-B55D-A3F6A2D718F4}"/>
              </a:ext>
            </a:extLst>
          </p:cNvPr>
          <p:cNvSpPr/>
          <p:nvPr/>
        </p:nvSpPr>
        <p:spPr>
          <a:xfrm>
            <a:off x="1142999" y="2260354"/>
            <a:ext cx="5593269" cy="36933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b="1" dirty="0">
                <a:solidFill>
                  <a:srgbClr val="002060"/>
                </a:solidFill>
              </a:rPr>
              <a:t>1s2s </a:t>
            </a:r>
            <a:r>
              <a:rPr lang="en-US" b="1" baseline="30000" dirty="0">
                <a:solidFill>
                  <a:srgbClr val="002060"/>
                </a:solidFill>
              </a:rPr>
              <a:t>3</a:t>
            </a:r>
            <a:r>
              <a:rPr lang="en-US" b="1" dirty="0">
                <a:solidFill>
                  <a:srgbClr val="002060"/>
                </a:solidFill>
              </a:rPr>
              <a:t>S </a:t>
            </a:r>
            <a:r>
              <a:rPr lang="en-US" dirty="0">
                <a:sym typeface="Wingdings" pitchFamily="2" charset="2"/>
              </a:rPr>
              <a:t> </a:t>
            </a:r>
            <a:r>
              <a:rPr lang="en-US" b="1" dirty="0">
                <a:solidFill>
                  <a:srgbClr val="002060"/>
                </a:solidFill>
              </a:rPr>
              <a:t>1s2s</a:t>
            </a:r>
            <a:r>
              <a:rPr lang="en-US" b="1" dirty="0">
                <a:solidFill>
                  <a:srgbClr val="C00000"/>
                </a:solidFill>
              </a:rPr>
              <a:t>nl</a:t>
            </a:r>
            <a:r>
              <a:rPr lang="en-US" b="1" dirty="0">
                <a:solidFill>
                  <a:srgbClr val="002060"/>
                </a:solidFill>
              </a:rPr>
              <a:t> </a:t>
            </a:r>
            <a:r>
              <a:rPr lang="en-US" b="1" baseline="30000" dirty="0">
                <a:solidFill>
                  <a:srgbClr val="002060"/>
                </a:solidFill>
              </a:rPr>
              <a:t>2</a:t>
            </a:r>
            <a:r>
              <a:rPr lang="en-US" b="1" dirty="0">
                <a:solidFill>
                  <a:srgbClr val="002060"/>
                </a:solidFill>
              </a:rPr>
              <a:t>L</a:t>
            </a:r>
            <a:r>
              <a:rPr lang="en-US" dirty="0"/>
              <a:t>      [</a:t>
            </a:r>
            <a:r>
              <a:rPr lang="en-US" dirty="0">
                <a:solidFill>
                  <a:srgbClr val="C00000"/>
                </a:solidFill>
              </a:rPr>
              <a:t>Single Electron Capture </a:t>
            </a:r>
            <a:r>
              <a:rPr lang="en-US" b="1" dirty="0">
                <a:solidFill>
                  <a:srgbClr val="C00000"/>
                </a:solidFill>
              </a:rPr>
              <a:t>- SEC</a:t>
            </a:r>
            <a:r>
              <a:rPr lang="en-US" dirty="0"/>
              <a:t>]</a:t>
            </a:r>
            <a:endParaRPr lang="el-GR" dirty="0"/>
          </a:p>
        </p:txBody>
      </p:sp>
      <p:sp>
        <p:nvSpPr>
          <p:cNvPr id="13" name="Rectangle 22">
            <a:extLst>
              <a:ext uri="{FF2B5EF4-FFF2-40B4-BE49-F238E27FC236}">
                <a16:creationId xmlns:a16="http://schemas.microsoft.com/office/drawing/2014/main" id="{2B104D86-DA7D-4124-9590-EF7AAA3D1A3C}"/>
              </a:ext>
            </a:extLst>
          </p:cNvPr>
          <p:cNvSpPr/>
          <p:nvPr/>
        </p:nvSpPr>
        <p:spPr>
          <a:xfrm>
            <a:off x="1142999" y="2881490"/>
            <a:ext cx="5593269" cy="36933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1s</a:t>
            </a:r>
            <a:r>
              <a:rPr lang="en-US" b="1" dirty="0">
                <a:solidFill>
                  <a:srgbClr val="002060"/>
                </a:solidFill>
              </a:rPr>
              <a:t>2s </a:t>
            </a:r>
            <a:r>
              <a:rPr lang="en-US" b="1" baseline="30000" dirty="0">
                <a:solidFill>
                  <a:srgbClr val="002060"/>
                </a:solidFill>
              </a:rPr>
              <a:t>3</a:t>
            </a:r>
            <a:r>
              <a:rPr lang="en-US" b="1" dirty="0">
                <a:solidFill>
                  <a:srgbClr val="002060"/>
                </a:solidFill>
              </a:rPr>
              <a:t>S </a:t>
            </a:r>
            <a:r>
              <a:rPr lang="en-US" dirty="0">
                <a:sym typeface="Wingdings" pitchFamily="2" charset="2"/>
              </a:rPr>
              <a:t> </a:t>
            </a:r>
            <a:r>
              <a:rPr lang="en-US" b="1" dirty="0">
                <a:solidFill>
                  <a:srgbClr val="002060"/>
                </a:solidFill>
              </a:rPr>
              <a:t>2s</a:t>
            </a:r>
            <a:r>
              <a:rPr lang="en-US" b="1" dirty="0">
                <a:solidFill>
                  <a:srgbClr val="C00000"/>
                </a:solidFill>
              </a:rPr>
              <a:t>2p</a:t>
            </a:r>
            <a:r>
              <a:rPr lang="en-US" dirty="0"/>
              <a:t> </a:t>
            </a:r>
            <a:r>
              <a:rPr lang="en-US" b="1" baseline="30000" dirty="0">
                <a:solidFill>
                  <a:srgbClr val="002060"/>
                </a:solidFill>
              </a:rPr>
              <a:t>3</a:t>
            </a:r>
            <a:r>
              <a:rPr lang="en-US" b="1" dirty="0">
                <a:solidFill>
                  <a:srgbClr val="002060"/>
                </a:solidFill>
              </a:rPr>
              <a:t>P</a:t>
            </a:r>
            <a:r>
              <a:rPr lang="en-US" dirty="0"/>
              <a:t>        [</a:t>
            </a:r>
            <a:r>
              <a:rPr lang="en-US" dirty="0">
                <a:solidFill>
                  <a:srgbClr val="C00000"/>
                </a:solidFill>
                <a:sym typeface="Wingdings" pitchFamily="2" charset="2"/>
              </a:rPr>
              <a:t>Excitation</a:t>
            </a:r>
            <a:r>
              <a:rPr lang="en-US" dirty="0">
                <a:sym typeface="Wingdings" pitchFamily="2" charset="2"/>
              </a:rPr>
              <a:t>]</a:t>
            </a:r>
            <a:endParaRPr lang="el-GR" dirty="0"/>
          </a:p>
        </p:txBody>
      </p:sp>
      <p:sp>
        <p:nvSpPr>
          <p:cNvPr id="14" name="Right Brace 13">
            <a:extLst>
              <a:ext uri="{FF2B5EF4-FFF2-40B4-BE49-F238E27FC236}">
                <a16:creationId xmlns:a16="http://schemas.microsoft.com/office/drawing/2014/main" id="{A19028F9-460F-4E15-9776-6138CD950B72}"/>
              </a:ext>
            </a:extLst>
          </p:cNvPr>
          <p:cNvSpPr/>
          <p:nvPr/>
        </p:nvSpPr>
        <p:spPr>
          <a:xfrm>
            <a:off x="6812467" y="993124"/>
            <a:ext cx="502733" cy="2257698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60747EF-B7D7-4F76-A431-A77CE37443C8}"/>
              </a:ext>
            </a:extLst>
          </p:cNvPr>
          <p:cNvSpPr txBox="1"/>
          <p:nvPr/>
        </p:nvSpPr>
        <p:spPr>
          <a:xfrm rot="20177144">
            <a:off x="7051240" y="1937306"/>
            <a:ext cx="2057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Auger spectroscopy</a:t>
            </a:r>
          </a:p>
        </p:txBody>
      </p:sp>
      <p:sp>
        <p:nvSpPr>
          <p:cNvPr id="16" name="Rectangle 18">
            <a:extLst>
              <a:ext uri="{FF2B5EF4-FFF2-40B4-BE49-F238E27FC236}">
                <a16:creationId xmlns:a16="http://schemas.microsoft.com/office/drawing/2014/main" id="{058CD99F-9549-405C-9451-710189B3CD3D}"/>
              </a:ext>
            </a:extLst>
          </p:cNvPr>
          <p:cNvSpPr/>
          <p:nvPr/>
        </p:nvSpPr>
        <p:spPr>
          <a:xfrm>
            <a:off x="1142999" y="4038600"/>
            <a:ext cx="5590811" cy="923330"/>
          </a:xfrm>
          <a:prstGeom prst="rect">
            <a:avLst/>
          </a:prstGeom>
          <a:solidFill>
            <a:schemeClr val="bg1">
              <a:lumMod val="95000"/>
            </a:schemeClr>
          </a:solidFill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dirty="0"/>
              <a:t>[</a:t>
            </a:r>
            <a:r>
              <a:rPr lang="en-US" dirty="0">
                <a:solidFill>
                  <a:srgbClr val="C00000"/>
                </a:solidFill>
              </a:rPr>
              <a:t>Electron Capture to the Continuum – </a:t>
            </a:r>
            <a:r>
              <a:rPr lang="en-US" b="1" dirty="0">
                <a:solidFill>
                  <a:srgbClr val="C00000"/>
                </a:solidFill>
              </a:rPr>
              <a:t>ECC</a:t>
            </a:r>
            <a:r>
              <a:rPr lang="en-US" dirty="0">
                <a:solidFill>
                  <a:srgbClr val="C00000"/>
                </a:solidFill>
              </a:rPr>
              <a:t>]</a:t>
            </a:r>
            <a:endParaRPr lang="en-US" b="1" dirty="0">
              <a:solidFill>
                <a:srgbClr val="002060"/>
              </a:solidFill>
            </a:endParaRPr>
          </a:p>
          <a:p>
            <a:r>
              <a:rPr lang="en-US" b="1" dirty="0">
                <a:solidFill>
                  <a:srgbClr val="002060"/>
                </a:solidFill>
              </a:rPr>
              <a:t>1s</a:t>
            </a:r>
            <a:r>
              <a:rPr lang="en-US" b="1" baseline="30000" dirty="0">
                <a:solidFill>
                  <a:srgbClr val="002060"/>
                </a:solidFill>
              </a:rPr>
              <a:t>2</a:t>
            </a:r>
            <a:r>
              <a:rPr lang="en-US" b="1" dirty="0">
                <a:solidFill>
                  <a:srgbClr val="002060"/>
                </a:solidFill>
              </a:rPr>
              <a:t> </a:t>
            </a:r>
            <a:r>
              <a:rPr lang="en-US" dirty="0">
                <a:sym typeface="Wingdings" pitchFamily="2" charset="2"/>
              </a:rPr>
              <a:t> </a:t>
            </a:r>
            <a:r>
              <a:rPr lang="en-US" b="1" dirty="0">
                <a:solidFill>
                  <a:srgbClr val="002060"/>
                </a:solidFill>
              </a:rPr>
              <a:t>1s</a:t>
            </a:r>
            <a:r>
              <a:rPr lang="en-US" b="1" baseline="30000" dirty="0">
                <a:solidFill>
                  <a:srgbClr val="002060"/>
                </a:solidFill>
              </a:rPr>
              <a:t>2</a:t>
            </a:r>
            <a:r>
              <a:rPr lang="en-US" b="1" dirty="0">
                <a:solidFill>
                  <a:srgbClr val="002060"/>
                </a:solidFill>
              </a:rPr>
              <a:t> + </a:t>
            </a:r>
            <a:r>
              <a:rPr lang="en-US" b="1" dirty="0" err="1">
                <a:solidFill>
                  <a:srgbClr val="002060"/>
                </a:solidFill>
              </a:rPr>
              <a:t>e</a:t>
            </a:r>
            <a:r>
              <a:rPr lang="en-US" b="1" baseline="-25000" dirty="0" err="1">
                <a:solidFill>
                  <a:srgbClr val="002060"/>
                </a:solidFill>
              </a:rPr>
              <a:t>cusp</a:t>
            </a:r>
            <a:endParaRPr lang="en-US" b="1" baseline="-25000" dirty="0">
              <a:solidFill>
                <a:srgbClr val="002060"/>
              </a:solidFill>
            </a:endParaRPr>
          </a:p>
          <a:p>
            <a:r>
              <a:rPr lang="en-US" b="1" dirty="0">
                <a:solidFill>
                  <a:srgbClr val="002060"/>
                </a:solidFill>
              </a:rPr>
              <a:t>1s2s </a:t>
            </a:r>
            <a:r>
              <a:rPr lang="en-US" b="1" baseline="30000" dirty="0">
                <a:solidFill>
                  <a:srgbClr val="002060"/>
                </a:solidFill>
              </a:rPr>
              <a:t>3</a:t>
            </a:r>
            <a:r>
              <a:rPr lang="en-US" b="1" dirty="0">
                <a:solidFill>
                  <a:srgbClr val="002060"/>
                </a:solidFill>
              </a:rPr>
              <a:t>S </a:t>
            </a:r>
            <a:r>
              <a:rPr lang="en-US" dirty="0">
                <a:sym typeface="Wingdings" pitchFamily="2" charset="2"/>
              </a:rPr>
              <a:t> </a:t>
            </a:r>
            <a:r>
              <a:rPr lang="en-US" b="1" dirty="0">
                <a:solidFill>
                  <a:srgbClr val="002060"/>
                </a:solidFill>
              </a:rPr>
              <a:t>1s2s </a:t>
            </a:r>
            <a:r>
              <a:rPr lang="en-US" b="1" baseline="30000" dirty="0">
                <a:solidFill>
                  <a:srgbClr val="002060"/>
                </a:solidFill>
              </a:rPr>
              <a:t>3</a:t>
            </a:r>
            <a:r>
              <a:rPr lang="en-US" b="1" dirty="0">
                <a:solidFill>
                  <a:srgbClr val="002060"/>
                </a:solidFill>
              </a:rPr>
              <a:t>S </a:t>
            </a:r>
            <a:r>
              <a:rPr lang="en-US" dirty="0">
                <a:sym typeface="Wingdings" pitchFamily="2" charset="2"/>
              </a:rPr>
              <a:t>+ </a:t>
            </a:r>
            <a:r>
              <a:rPr lang="en-US" b="1" dirty="0" err="1">
                <a:solidFill>
                  <a:srgbClr val="002060"/>
                </a:solidFill>
              </a:rPr>
              <a:t>e</a:t>
            </a:r>
            <a:r>
              <a:rPr lang="en-US" b="1" baseline="-25000" dirty="0" err="1">
                <a:solidFill>
                  <a:srgbClr val="002060"/>
                </a:solidFill>
              </a:rPr>
              <a:t>cusp</a:t>
            </a:r>
            <a:r>
              <a:rPr lang="en-US" dirty="0">
                <a:sym typeface="Wingdings" pitchFamily="2" charset="2"/>
              </a:rPr>
              <a:t> </a:t>
            </a:r>
            <a:endParaRPr lang="el-GR" dirty="0"/>
          </a:p>
        </p:txBody>
      </p:sp>
      <p:sp>
        <p:nvSpPr>
          <p:cNvPr id="17" name="Rectangle 18">
            <a:extLst>
              <a:ext uri="{FF2B5EF4-FFF2-40B4-BE49-F238E27FC236}">
                <a16:creationId xmlns:a16="http://schemas.microsoft.com/office/drawing/2014/main" id="{844B9965-2E2C-42C9-8C99-FDD8B3EE7CF8}"/>
              </a:ext>
            </a:extLst>
          </p:cNvPr>
          <p:cNvSpPr/>
          <p:nvPr/>
        </p:nvSpPr>
        <p:spPr>
          <a:xfrm>
            <a:off x="1142999" y="5257800"/>
            <a:ext cx="5590811" cy="923330"/>
          </a:xfrm>
          <a:prstGeom prst="rect">
            <a:avLst/>
          </a:prstGeom>
          <a:solidFill>
            <a:schemeClr val="bg1">
              <a:lumMod val="95000"/>
            </a:schemeClr>
          </a:solidFill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dirty="0"/>
              <a:t>[</a:t>
            </a:r>
            <a:r>
              <a:rPr lang="en-US" dirty="0">
                <a:solidFill>
                  <a:srgbClr val="C00000"/>
                </a:solidFill>
              </a:rPr>
              <a:t>Electron Loss to the Continuum – </a:t>
            </a:r>
            <a:r>
              <a:rPr lang="en-US" b="1" dirty="0">
                <a:solidFill>
                  <a:srgbClr val="C00000"/>
                </a:solidFill>
              </a:rPr>
              <a:t>ECC</a:t>
            </a:r>
            <a:r>
              <a:rPr lang="en-US" dirty="0">
                <a:solidFill>
                  <a:srgbClr val="C00000"/>
                </a:solidFill>
              </a:rPr>
              <a:t>]</a:t>
            </a:r>
            <a:endParaRPr lang="en-US" b="1" dirty="0">
              <a:solidFill>
                <a:srgbClr val="002060"/>
              </a:solidFill>
            </a:endParaRPr>
          </a:p>
          <a:p>
            <a:r>
              <a:rPr lang="en-US" b="1" dirty="0">
                <a:solidFill>
                  <a:srgbClr val="002060"/>
                </a:solidFill>
              </a:rPr>
              <a:t>1s</a:t>
            </a:r>
            <a:r>
              <a:rPr lang="en-US" b="1" baseline="30000" dirty="0">
                <a:solidFill>
                  <a:srgbClr val="002060"/>
                </a:solidFill>
              </a:rPr>
              <a:t>2</a:t>
            </a:r>
            <a:r>
              <a:rPr lang="en-US" b="1" dirty="0">
                <a:solidFill>
                  <a:srgbClr val="002060"/>
                </a:solidFill>
              </a:rPr>
              <a:t> </a:t>
            </a:r>
            <a:r>
              <a:rPr lang="en-US" dirty="0">
                <a:sym typeface="Wingdings" pitchFamily="2" charset="2"/>
              </a:rPr>
              <a:t> </a:t>
            </a:r>
            <a:r>
              <a:rPr lang="en-US" b="1" dirty="0">
                <a:solidFill>
                  <a:srgbClr val="002060"/>
                </a:solidFill>
              </a:rPr>
              <a:t>1s + </a:t>
            </a:r>
            <a:r>
              <a:rPr lang="en-US" b="1" dirty="0" err="1">
                <a:solidFill>
                  <a:srgbClr val="002060"/>
                </a:solidFill>
              </a:rPr>
              <a:t>e</a:t>
            </a:r>
            <a:r>
              <a:rPr lang="en-US" b="1" baseline="-25000" dirty="0" err="1">
                <a:solidFill>
                  <a:srgbClr val="002060"/>
                </a:solidFill>
              </a:rPr>
              <a:t>cusp</a:t>
            </a:r>
            <a:endParaRPr lang="en-US" b="1" baseline="-25000" dirty="0">
              <a:solidFill>
                <a:srgbClr val="002060"/>
              </a:solidFill>
            </a:endParaRPr>
          </a:p>
          <a:p>
            <a:r>
              <a:rPr lang="en-US" b="1" dirty="0">
                <a:solidFill>
                  <a:srgbClr val="002060"/>
                </a:solidFill>
              </a:rPr>
              <a:t>1s2s </a:t>
            </a:r>
            <a:r>
              <a:rPr lang="en-US" b="1" baseline="30000" dirty="0">
                <a:solidFill>
                  <a:srgbClr val="002060"/>
                </a:solidFill>
              </a:rPr>
              <a:t>3</a:t>
            </a:r>
            <a:r>
              <a:rPr lang="en-US" b="1" dirty="0">
                <a:solidFill>
                  <a:srgbClr val="002060"/>
                </a:solidFill>
              </a:rPr>
              <a:t>S </a:t>
            </a:r>
            <a:r>
              <a:rPr lang="en-US" dirty="0">
                <a:sym typeface="Wingdings" pitchFamily="2" charset="2"/>
              </a:rPr>
              <a:t> </a:t>
            </a:r>
            <a:r>
              <a:rPr lang="en-US" b="1" dirty="0">
                <a:solidFill>
                  <a:srgbClr val="002060"/>
                </a:solidFill>
              </a:rPr>
              <a:t>1s </a:t>
            </a:r>
            <a:r>
              <a:rPr lang="en-US" dirty="0">
                <a:sym typeface="Wingdings" pitchFamily="2" charset="2"/>
              </a:rPr>
              <a:t>+ </a:t>
            </a:r>
            <a:r>
              <a:rPr lang="en-US" b="1" dirty="0" err="1">
                <a:solidFill>
                  <a:srgbClr val="002060"/>
                </a:solidFill>
              </a:rPr>
              <a:t>e</a:t>
            </a:r>
            <a:r>
              <a:rPr lang="en-US" b="1" baseline="-25000" dirty="0" err="1">
                <a:solidFill>
                  <a:srgbClr val="002060"/>
                </a:solidFill>
              </a:rPr>
              <a:t>cusp</a:t>
            </a:r>
            <a:r>
              <a:rPr lang="en-US" dirty="0">
                <a:sym typeface="Wingdings" pitchFamily="2" charset="2"/>
              </a:rPr>
              <a:t> </a:t>
            </a:r>
            <a:endParaRPr lang="el-GR" dirty="0"/>
          </a:p>
        </p:txBody>
      </p:sp>
      <p:sp>
        <p:nvSpPr>
          <p:cNvPr id="18" name="Right Brace 17">
            <a:extLst>
              <a:ext uri="{FF2B5EF4-FFF2-40B4-BE49-F238E27FC236}">
                <a16:creationId xmlns:a16="http://schemas.microsoft.com/office/drawing/2014/main" id="{9A1E9A9C-88B3-4E9E-970F-F2F5CB6F31CB}"/>
              </a:ext>
            </a:extLst>
          </p:cNvPr>
          <p:cNvSpPr/>
          <p:nvPr/>
        </p:nvSpPr>
        <p:spPr>
          <a:xfrm>
            <a:off x="6861628" y="4038600"/>
            <a:ext cx="502733" cy="2142530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23339A91-879A-43CB-876D-A3E4644BBFC0}"/>
              </a:ext>
            </a:extLst>
          </p:cNvPr>
          <p:cNvSpPr txBox="1"/>
          <p:nvPr/>
        </p:nvSpPr>
        <p:spPr>
          <a:xfrm rot="20177144">
            <a:off x="7297691" y="4777263"/>
            <a:ext cx="2057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Cusp electrons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A6EF1785-62AF-43B4-ABA9-F0688E9C7080}"/>
              </a:ext>
            </a:extLst>
          </p:cNvPr>
          <p:cNvSpPr txBox="1"/>
          <p:nvPr/>
        </p:nvSpPr>
        <p:spPr>
          <a:xfrm>
            <a:off x="1040876" y="6504801"/>
            <a:ext cx="79409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/>
              <a:t>S. Nanos </a:t>
            </a:r>
            <a:r>
              <a:rPr lang="el-GR" sz="1200" i="1" dirty="0"/>
              <a:t>– </a:t>
            </a:r>
            <a:r>
              <a:rPr lang="en-US" sz="1200" i="1" dirty="0"/>
              <a:t>INPP Annual Meeting, 3/2/2022</a:t>
            </a:r>
            <a:endParaRPr lang="el-GR" sz="1200" i="1" dirty="0"/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F6196F98-C78C-4401-BDA8-F60F522C7F28}"/>
              </a:ext>
            </a:extLst>
          </p:cNvPr>
          <p:cNvCxnSpPr/>
          <p:nvPr/>
        </p:nvCxnSpPr>
        <p:spPr>
          <a:xfrm flipV="1">
            <a:off x="1117076" y="6400800"/>
            <a:ext cx="7864766" cy="13384"/>
          </a:xfrm>
          <a:prstGeom prst="line">
            <a:avLst/>
          </a:prstGeom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40136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  <p:bldP spid="18" grpId="0" animBg="1"/>
      <p:bldP spid="1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9EFB54-AAA5-4AE4-9184-656572267A72}" type="slidenum">
              <a:rPr lang="el-GR" smtClean="0"/>
              <a:t>6</a:t>
            </a:fld>
            <a:endParaRPr lang="el-GR" dirty="0"/>
          </a:p>
        </p:txBody>
      </p:sp>
      <p:sp>
        <p:nvSpPr>
          <p:cNvPr id="5" name="TextBox 4"/>
          <p:cNvSpPr txBox="1"/>
          <p:nvPr/>
        </p:nvSpPr>
        <p:spPr>
          <a:xfrm>
            <a:off x="1040876" y="6504801"/>
            <a:ext cx="79409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/>
              <a:t>S. Nanos </a:t>
            </a:r>
            <a:r>
              <a:rPr lang="el-GR" sz="1200" i="1" dirty="0"/>
              <a:t>– </a:t>
            </a:r>
            <a:r>
              <a:rPr lang="en-US" sz="1200" i="1" dirty="0"/>
              <a:t>INPP Annual Meeting, 3/2/2022</a:t>
            </a:r>
            <a:endParaRPr lang="el-GR" sz="1200" i="1" dirty="0"/>
          </a:p>
        </p:txBody>
      </p:sp>
      <p:cxnSp>
        <p:nvCxnSpPr>
          <p:cNvPr id="6" name="Straight Connector 5"/>
          <p:cNvCxnSpPr/>
          <p:nvPr/>
        </p:nvCxnSpPr>
        <p:spPr>
          <a:xfrm flipV="1">
            <a:off x="1117076" y="6400800"/>
            <a:ext cx="7864766" cy="13384"/>
          </a:xfrm>
          <a:prstGeom prst="line">
            <a:avLst/>
          </a:prstGeom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5534" y="1381125"/>
            <a:ext cx="6927850" cy="1365250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2377913" y="3213952"/>
                <a:ext cx="5508944" cy="44364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l-GR" b="1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1" i="1">
                              <a:latin typeface="Cambria Math"/>
                            </a:rPr>
                            <m:t>𝑪</m:t>
                          </m:r>
                        </m:e>
                        <m:sup>
                          <m:r>
                            <a:rPr lang="en-US" b="1" i="1">
                              <a:latin typeface="Cambria Math"/>
                            </a:rPr>
                            <m:t>𝟒</m:t>
                          </m:r>
                          <m:r>
                            <a:rPr lang="en-US" b="1" i="1">
                              <a:latin typeface="Cambria Math"/>
                            </a:rPr>
                            <m:t>+</m:t>
                          </m:r>
                        </m:sup>
                      </m:sSup>
                      <m:d>
                        <m:dPr>
                          <m:ctrlPr>
                            <a:rPr lang="el-GR" b="1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1" i="1">
                              <a:latin typeface="Cambria Math"/>
                            </a:rPr>
                            <m:t>𝟏</m:t>
                          </m:r>
                          <m:r>
                            <a:rPr lang="en-US" b="1" i="1">
                              <a:latin typeface="Cambria Math"/>
                            </a:rPr>
                            <m:t>𝒔</m:t>
                          </m:r>
                          <m:r>
                            <a:rPr lang="en-US" b="1" i="1">
                              <a:latin typeface="Cambria Math"/>
                            </a:rPr>
                            <m:t>𝟐</m:t>
                          </m:r>
                          <m:sSup>
                            <m:sSupPr>
                              <m:ctrlPr>
                                <a:rPr lang="el-GR" b="1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1" i="1">
                                  <a:latin typeface="Cambria Math"/>
                                </a:rPr>
                                <m:t>𝒔</m:t>
                              </m:r>
                            </m:e>
                            <m:sup>
                              <m:r>
                                <a:rPr lang="en-US" b="1" i="1">
                                  <a:latin typeface="Cambria Math"/>
                                </a:rPr>
                                <m:t>  </m:t>
                              </m:r>
                              <m:r>
                                <a:rPr lang="en-US" b="1" i="1">
                                  <a:latin typeface="Cambria Math"/>
                                </a:rPr>
                                <m:t>𝟑</m:t>
                              </m:r>
                            </m:sup>
                          </m:sSup>
                          <m:r>
                            <a:rPr lang="en-US" b="1" i="1">
                              <a:latin typeface="Cambria Math"/>
                            </a:rPr>
                            <m:t>𝑺</m:t>
                          </m:r>
                        </m:e>
                      </m:d>
                      <m:r>
                        <a:rPr lang="en-US" b="1" i="1">
                          <a:latin typeface="Cambria Math"/>
                        </a:rPr>
                        <m:t>+</m:t>
                      </m:r>
                      <m:r>
                        <a:rPr lang="en-US" b="1" i="1">
                          <a:latin typeface="Cambria Math"/>
                        </a:rPr>
                        <m:t>𝑯𝒆</m:t>
                      </m:r>
                      <m:r>
                        <a:rPr lang="en-US" b="1" i="1">
                          <a:latin typeface="Cambria Math"/>
                        </a:rPr>
                        <m:t> →</m:t>
                      </m:r>
                      <m:sSup>
                        <m:sSupPr>
                          <m:ctrlPr>
                            <a:rPr lang="el-GR" b="1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1" i="1">
                              <a:latin typeface="Cambria Math"/>
                            </a:rPr>
                            <m:t>𝑪</m:t>
                          </m:r>
                        </m:e>
                        <m:sup>
                          <m:r>
                            <a:rPr lang="en-US" b="1" i="1">
                              <a:latin typeface="Cambria Math"/>
                            </a:rPr>
                            <m:t>𝟑</m:t>
                          </m:r>
                          <m:r>
                            <a:rPr lang="en-US" b="1" i="1">
                              <a:latin typeface="Cambria Math"/>
                            </a:rPr>
                            <m:t>+</m:t>
                          </m:r>
                        </m:sup>
                      </m:sSup>
                      <m:d>
                        <m:dPr>
                          <m:ctrlPr>
                            <a:rPr lang="el-GR" b="1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1" i="1">
                              <a:latin typeface="Cambria Math"/>
                            </a:rPr>
                            <m:t>𝟏</m:t>
                          </m:r>
                          <m:r>
                            <a:rPr lang="en-US" b="1" i="1">
                              <a:latin typeface="Cambria Math"/>
                            </a:rPr>
                            <m:t>𝒔</m:t>
                          </m:r>
                          <m:r>
                            <a:rPr lang="en-US" b="1" i="1">
                              <a:latin typeface="Cambria Math"/>
                            </a:rPr>
                            <m:t>𝟐</m:t>
                          </m:r>
                          <m:r>
                            <a:rPr lang="en-US" b="1" i="1">
                              <a:latin typeface="Cambria Math"/>
                            </a:rPr>
                            <m:t>𝒔</m:t>
                          </m:r>
                          <m:r>
                            <a:rPr lang="en-US" b="1" i="1">
                              <a:latin typeface="Cambria Math"/>
                            </a:rPr>
                            <m:t>𝟐</m:t>
                          </m:r>
                          <m:r>
                            <a:rPr lang="en-US" b="1" i="1">
                              <a:latin typeface="Cambria Math"/>
                            </a:rPr>
                            <m:t>𝒑</m:t>
                          </m:r>
                          <m:sPre>
                            <m:sPrePr>
                              <m:ctrlPr>
                                <a:rPr lang="el-GR" b="1" i="1">
                                  <a:latin typeface="Cambria Math" panose="02040503050406030204" pitchFamily="18" charset="0"/>
                                </a:rPr>
                              </m:ctrlPr>
                            </m:sPrePr>
                            <m:sub/>
                            <m:sup>
                              <m:r>
                                <a:rPr lang="en-US" b="1" i="1">
                                  <a:latin typeface="Cambria Math"/>
                                </a:rPr>
                                <m:t>𝟒</m:t>
                              </m:r>
                            </m:sup>
                            <m:e>
                              <m:r>
                                <a:rPr lang="en-US" b="1" i="1">
                                  <a:latin typeface="Cambria Math"/>
                                </a:rPr>
                                <m:t>𝑷</m:t>
                              </m:r>
                            </m:e>
                          </m:sPre>
                          <m:r>
                            <a:rPr lang="en-US" b="1" i="1">
                              <a:latin typeface="Cambria Math"/>
                            </a:rPr>
                            <m:t>, </m:t>
                          </m:r>
                          <m:sSub>
                            <m:sSubPr>
                              <m:ctrlPr>
                                <a:rPr lang="el-GR" b="1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sPre>
                                <m:sPrePr>
                                  <m:ctrlPr>
                                    <a:rPr lang="el-GR" b="1" i="1">
                                      <a:latin typeface="Cambria Math" panose="02040503050406030204" pitchFamily="18" charset="0"/>
                                    </a:rPr>
                                  </m:ctrlPr>
                                </m:sPrePr>
                                <m:sub/>
                                <m:sup>
                                  <m:r>
                                    <a:rPr lang="en-US" b="1" i="1">
                                      <a:latin typeface="Cambria Math"/>
                                    </a:rPr>
                                    <m:t>𝟐</m:t>
                                  </m:r>
                                </m:sup>
                                <m:e>
                                  <m:r>
                                    <a:rPr lang="en-US" b="1" i="1">
                                      <a:latin typeface="Cambria Math"/>
                                    </a:rPr>
                                    <m:t>𝑷</m:t>
                                  </m:r>
                                </m:e>
                              </m:sPre>
                            </m:e>
                            <m:sub>
                              <m:r>
                                <a:rPr lang="en-US" b="1" i="1">
                                  <a:latin typeface="Cambria Math"/>
                                </a:rPr>
                                <m:t>±</m:t>
                              </m:r>
                            </m:sub>
                          </m:sSub>
                        </m:e>
                      </m:d>
                      <m:r>
                        <a:rPr lang="en-US" b="1" i="1">
                          <a:latin typeface="Cambria Math"/>
                        </a:rPr>
                        <m:t>+</m:t>
                      </m:r>
                      <m:sSup>
                        <m:sSupPr>
                          <m:ctrlPr>
                            <a:rPr lang="el-GR" b="1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1" i="1">
                              <a:latin typeface="Cambria Math"/>
                            </a:rPr>
                            <m:t>𝑯𝒆</m:t>
                          </m:r>
                        </m:e>
                        <m:sup>
                          <m:r>
                            <a:rPr lang="en-US" b="1" i="1">
                              <a:latin typeface="Cambria Math"/>
                            </a:rPr>
                            <m:t>+</m:t>
                          </m:r>
                        </m:sup>
                      </m:sSup>
                      <m:r>
                        <a:rPr lang="en-US" b="1" i="1">
                          <a:latin typeface="Cambria Math"/>
                        </a:rPr>
                        <m:t> </m:t>
                      </m:r>
                    </m:oMath>
                  </m:oMathPara>
                </a14:m>
                <a:endParaRPr lang="el-GR" b="1" dirty="0"/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77913" y="3213952"/>
                <a:ext cx="5508944" cy="443648"/>
              </a:xfrm>
              <a:prstGeom prst="rect">
                <a:avLst/>
              </a:prstGeom>
              <a:blipFill rotWithShape="1">
                <a:blip r:embed="rId3"/>
                <a:stretch>
                  <a:fillRect b="-6849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Left Brace 9"/>
          <p:cNvSpPr/>
          <p:nvPr/>
        </p:nvSpPr>
        <p:spPr>
          <a:xfrm rot="16200000">
            <a:off x="5791200" y="2819400"/>
            <a:ext cx="228600" cy="2057400"/>
          </a:xfrm>
          <a:prstGeom prst="leftBrac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1" name="TextBox 10"/>
          <p:cNvSpPr txBox="1"/>
          <p:nvPr/>
        </p:nvSpPr>
        <p:spPr>
          <a:xfrm>
            <a:off x="4836682" y="5082655"/>
            <a:ext cx="21376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B050"/>
                </a:solidFill>
              </a:rPr>
              <a:t>correlation effects</a:t>
            </a:r>
            <a:endParaRPr lang="el-GR" b="1" dirty="0">
              <a:solidFill>
                <a:srgbClr val="00B05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980934" y="5489575"/>
            <a:ext cx="38491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Statistical population of the states</a:t>
            </a:r>
            <a:endParaRPr lang="el-GR" b="1" dirty="0">
              <a:solidFill>
                <a:srgbClr val="C0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280278" y="5899567"/>
            <a:ext cx="32504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One active electron theories</a:t>
            </a:r>
            <a:endParaRPr lang="el-GR" b="1" dirty="0">
              <a:solidFill>
                <a:srgbClr val="C00000"/>
              </a:solidFill>
            </a:endParaRPr>
          </a:p>
        </p:txBody>
      </p:sp>
      <p:pic>
        <p:nvPicPr>
          <p:cNvPr id="8197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7076" y="4350414"/>
            <a:ext cx="1986675" cy="19438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12-Point Star 11"/>
          <p:cNvSpPr/>
          <p:nvPr/>
        </p:nvSpPr>
        <p:spPr>
          <a:xfrm rot="1955590">
            <a:off x="6739054" y="1467688"/>
            <a:ext cx="2506769" cy="998734"/>
          </a:xfrm>
          <a:prstGeom prst="star12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500" dirty="0"/>
              <a:t>Three active electron calculations</a:t>
            </a:r>
            <a:endParaRPr lang="el-GR" sz="15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Rectangle 2"/>
              <p:cNvSpPr/>
              <p:nvPr/>
            </p:nvSpPr>
            <p:spPr>
              <a:xfrm>
                <a:off x="4938088" y="4236720"/>
                <a:ext cx="1934824" cy="701218"/>
              </a:xfrm>
              <a:prstGeom prst="rect">
                <a:avLst/>
              </a:prstGeom>
              <a:ln w="44450">
                <a:solidFill>
                  <a:srgbClr val="002060"/>
                </a:solidFill>
              </a:ln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1" i="1" smtClean="0">
                              <a:latin typeface="Cambria Math"/>
                            </a:rPr>
                            <m:t>𝑹</m:t>
                          </m:r>
                        </m:e>
                        <m:sub>
                          <m:r>
                            <a:rPr lang="en-US" b="1" i="1" smtClean="0">
                              <a:latin typeface="Cambria Math"/>
                            </a:rPr>
                            <m:t>𝒎</m:t>
                          </m:r>
                        </m:sub>
                      </m:sSub>
                      <m:r>
                        <a:rPr lang="en-US" b="1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Pre>
                            <m:sPrePr>
                              <m:ctrlPr>
                                <a:rPr lang="el-GR" b="1" i="1">
                                  <a:latin typeface="Cambria Math" panose="02040503050406030204" pitchFamily="18" charset="0"/>
                                </a:rPr>
                              </m:ctrlPr>
                            </m:sPrePr>
                            <m:sub/>
                            <m:sup>
                              <m:r>
                                <a:rPr lang="en-US" b="1" i="1">
                                  <a:latin typeface="Cambria Math"/>
                                </a:rPr>
                                <m:t>𝟒</m:t>
                              </m:r>
                            </m:sup>
                            <m:e>
                              <m:r>
                                <a:rPr lang="en-US" b="1" i="1">
                                  <a:latin typeface="Cambria Math"/>
                                </a:rPr>
                                <m:t>𝑷</m:t>
                              </m:r>
                            </m:e>
                          </m:sPre>
                        </m:num>
                        <m:den>
                          <m:sSub>
                            <m:sSubPr>
                              <m:ctrlPr>
                                <a:rPr lang="el-GR" b="1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sPre>
                                <m:sPrePr>
                                  <m:ctrlPr>
                                    <a:rPr lang="el-GR" b="1" i="1">
                                      <a:latin typeface="Cambria Math" panose="02040503050406030204" pitchFamily="18" charset="0"/>
                                    </a:rPr>
                                  </m:ctrlPr>
                                </m:sPrePr>
                                <m:sub/>
                                <m:sup>
                                  <m:r>
                                    <a:rPr lang="en-US" b="1" i="1">
                                      <a:latin typeface="Cambria Math"/>
                                    </a:rPr>
                                    <m:t>𝟐</m:t>
                                  </m:r>
                                </m:sup>
                                <m:e>
                                  <m:r>
                                    <a:rPr lang="en-US" b="1" i="1">
                                      <a:latin typeface="Cambria Math"/>
                                    </a:rPr>
                                    <m:t>𝑷</m:t>
                                  </m:r>
                                </m:e>
                              </m:sPre>
                            </m:e>
                            <m:sub>
                              <m:r>
                                <a:rPr lang="en-US" b="1" i="1" smtClean="0">
                                  <a:latin typeface="Cambria Math"/>
                                </a:rPr>
                                <m:t>+</m:t>
                              </m:r>
                            </m:sub>
                          </m:sSub>
                          <m:r>
                            <a:rPr lang="en-US" b="1" i="1" smtClean="0">
                              <a:latin typeface="Cambria Math"/>
                            </a:rPr>
                            <m:t>+</m:t>
                          </m:r>
                          <m:sSub>
                            <m:sSubPr>
                              <m:ctrlPr>
                                <a:rPr lang="el-GR" b="1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sPre>
                                <m:sPrePr>
                                  <m:ctrlPr>
                                    <a:rPr lang="el-GR" b="1" i="1">
                                      <a:latin typeface="Cambria Math" panose="02040503050406030204" pitchFamily="18" charset="0"/>
                                    </a:rPr>
                                  </m:ctrlPr>
                                </m:sPrePr>
                                <m:sub/>
                                <m:sup>
                                  <m:r>
                                    <a:rPr lang="en-US" b="1" i="1">
                                      <a:latin typeface="Cambria Math"/>
                                    </a:rPr>
                                    <m:t>𝟐</m:t>
                                  </m:r>
                                </m:sup>
                                <m:e>
                                  <m:r>
                                    <a:rPr lang="en-US" b="1" i="1">
                                      <a:latin typeface="Cambria Math"/>
                                    </a:rPr>
                                    <m:t>𝑷</m:t>
                                  </m:r>
                                </m:e>
                              </m:sPre>
                            </m:e>
                            <m:sub>
                              <m:r>
                                <a:rPr lang="en-US" b="1" i="1" smtClean="0">
                                  <a:latin typeface="Cambria Math"/>
                                </a:rPr>
                                <m:t>−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l-GR" dirty="0"/>
              </a:p>
            </p:txBody>
          </p:sp>
        </mc:Choice>
        <mc:Fallback xmlns="">
          <p:sp>
            <p:nvSpPr>
              <p:cNvPr id="3" name="Rectangle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38088" y="4236720"/>
                <a:ext cx="1934824" cy="701218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  <a:ln w="44450">
                <a:solidFill>
                  <a:srgbClr val="002060"/>
                </a:solidFill>
              </a:ln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Title 1">
            <a:extLst>
              <a:ext uri="{FF2B5EF4-FFF2-40B4-BE49-F238E27FC236}">
                <a16:creationId xmlns:a16="http://schemas.microsoft.com/office/drawing/2014/main" id="{F5A1F4E9-1302-46D5-8DDA-922CA1411DD2}"/>
              </a:ext>
            </a:extLst>
          </p:cNvPr>
          <p:cNvSpPr txBox="1">
            <a:spLocks/>
          </p:cNvSpPr>
          <p:nvPr/>
        </p:nvSpPr>
        <p:spPr>
          <a:xfrm>
            <a:off x="990600" y="-18288"/>
            <a:ext cx="7498080" cy="1143000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300" kern="120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br>
              <a:rPr lang="el-GR" sz="3000" u="sng" dirty="0"/>
            </a:br>
            <a:r>
              <a:rPr lang="en-US" sz="3000" u="sng" dirty="0"/>
              <a:t>Auger electron spectroscopy</a:t>
            </a:r>
            <a:br>
              <a:rPr lang="el-GR" sz="3000" dirty="0"/>
            </a:br>
            <a:endParaRPr lang="el-GR" sz="3000" u="sng" dirty="0"/>
          </a:p>
        </p:txBody>
      </p:sp>
    </p:spTree>
    <p:extLst>
      <p:ext uri="{BB962C8B-B14F-4D97-AF65-F5344CB8AC3E}">
        <p14:creationId xmlns:p14="http://schemas.microsoft.com/office/powerpoint/2010/main" val="1675498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819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 animBg="1"/>
      <p:bldP spid="11" grpId="0"/>
      <p:bldP spid="15" grpId="0"/>
      <p:bldP spid="16" grpId="0"/>
      <p:bldP spid="12" grpId="0" animBg="1"/>
      <p:bldP spid="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9EFB54-AAA5-4AE4-9184-656572267A72}" type="slidenum">
              <a:rPr lang="el-GR" smtClean="0"/>
              <a:t>7</a:t>
            </a:fld>
            <a:endParaRPr lang="el-GR" dirty="0"/>
          </a:p>
        </p:txBody>
      </p:sp>
      <p:sp>
        <p:nvSpPr>
          <p:cNvPr id="5" name="TextBox 4"/>
          <p:cNvSpPr txBox="1"/>
          <p:nvPr/>
        </p:nvSpPr>
        <p:spPr>
          <a:xfrm>
            <a:off x="1040876" y="6504801"/>
            <a:ext cx="79409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/>
              <a:t>S. Nanos </a:t>
            </a:r>
            <a:r>
              <a:rPr lang="el-GR" sz="1200" i="1" dirty="0"/>
              <a:t>– </a:t>
            </a:r>
            <a:r>
              <a:rPr lang="en-US" sz="1200" i="1" dirty="0"/>
              <a:t>INPP Annual Meeting, 3/2/2022</a:t>
            </a:r>
            <a:endParaRPr lang="el-GR" sz="1200" i="1" dirty="0"/>
          </a:p>
        </p:txBody>
      </p:sp>
      <p:cxnSp>
        <p:nvCxnSpPr>
          <p:cNvPr id="6" name="Straight Connector 5"/>
          <p:cNvCxnSpPr/>
          <p:nvPr/>
        </p:nvCxnSpPr>
        <p:spPr>
          <a:xfrm flipV="1">
            <a:off x="1117076" y="6400800"/>
            <a:ext cx="7864766" cy="13384"/>
          </a:xfrm>
          <a:prstGeom prst="line">
            <a:avLst/>
          </a:prstGeom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8" name="Slide Number Placeholder 3"/>
          <p:cNvSpPr txBox="1">
            <a:spLocks/>
          </p:cNvSpPr>
          <p:nvPr/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defPPr>
              <a:defRPr lang="el-GR"/>
            </a:defPPr>
            <a:lvl1pPr marL="0" algn="ctr" defTabSz="914400" rtl="0" eaLnBrk="1" latinLnBrk="0" hangingPunct="1">
              <a:defRPr kumimoji="0" sz="1200" kern="1200">
                <a:solidFill>
                  <a:schemeClr val="bg2">
                    <a:shade val="50000"/>
                    <a:satMod val="200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F9EFB54-AAA5-4AE4-9184-656572267A72}" type="slidenum">
              <a:rPr lang="el-GR" smtClean="0"/>
              <a:pPr/>
              <a:t>7</a:t>
            </a:fld>
            <a:endParaRPr lang="el-GR" dirty="0"/>
          </a:p>
        </p:txBody>
      </p:sp>
      <p:cxnSp>
        <p:nvCxnSpPr>
          <p:cNvPr id="10" name="Straight Connector 9"/>
          <p:cNvCxnSpPr/>
          <p:nvPr/>
        </p:nvCxnSpPr>
        <p:spPr>
          <a:xfrm flipV="1">
            <a:off x="1117076" y="6400800"/>
            <a:ext cx="7864766" cy="13384"/>
          </a:xfrm>
          <a:prstGeom prst="line">
            <a:avLst/>
          </a:prstGeom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pic>
        <p:nvPicPr>
          <p:cNvPr id="11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5534" y="1381125"/>
            <a:ext cx="6927850" cy="1365250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2971800"/>
            <a:ext cx="1986675" cy="33337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4801366" y="2907268"/>
            <a:ext cx="28394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Limits of the new theory</a:t>
            </a:r>
            <a:endParaRPr lang="el-GR" b="1" dirty="0"/>
          </a:p>
        </p:txBody>
      </p:sp>
      <p:cxnSp>
        <p:nvCxnSpPr>
          <p:cNvPr id="19" name="Straight Arrow Connector 18"/>
          <p:cNvCxnSpPr/>
          <p:nvPr/>
        </p:nvCxnSpPr>
        <p:spPr>
          <a:xfrm>
            <a:off x="6221082" y="3276600"/>
            <a:ext cx="4182" cy="3810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/>
              <p:cNvSpPr txBox="1"/>
              <p:nvPr/>
            </p:nvSpPr>
            <p:spPr>
              <a:xfrm>
                <a:off x="4479771" y="3657600"/>
                <a:ext cx="3452227" cy="205408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b="1" dirty="0"/>
                  <a:t>Isoelectronic study in systems </a:t>
                </a:r>
              </a:p>
              <a:p>
                <a:pPr algn="ctr"/>
                <a:r>
                  <a:rPr lang="en-US" b="1" dirty="0"/>
                  <a:t>with “more” or “less” </a:t>
                </a:r>
              </a:p>
              <a:p>
                <a:pPr algn="ctr"/>
                <a:r>
                  <a:rPr lang="en-US" b="1" dirty="0"/>
                  <a:t>correlation effects</a:t>
                </a: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l-GR" b="1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l-GR" b="1" i="1" smtClean="0">
                              <a:latin typeface="Cambria Math"/>
                            </a:rPr>
                            <m:t>𝜪</m:t>
                          </m:r>
                        </m:e>
                        <m:sup>
                          <m:r>
                            <a:rPr lang="el-GR" b="1" i="1" smtClean="0">
                              <a:latin typeface="Cambria Math"/>
                            </a:rPr>
                            <m:t>𝟔</m:t>
                          </m:r>
                          <m:r>
                            <a:rPr lang="en-US" b="1" i="1">
                              <a:latin typeface="Cambria Math"/>
                            </a:rPr>
                            <m:t>+</m:t>
                          </m:r>
                        </m:sup>
                      </m:sSup>
                      <m:r>
                        <a:rPr lang="en-US" b="1" i="1" smtClean="0">
                          <a:latin typeface="Cambria Math"/>
                        </a:rPr>
                        <m:t>+</m:t>
                      </m:r>
                      <m:r>
                        <a:rPr lang="en-US" b="1" i="1" smtClean="0">
                          <a:latin typeface="Cambria Math"/>
                        </a:rPr>
                        <m:t>𝑯𝒆</m:t>
                      </m:r>
                      <m:r>
                        <a:rPr lang="en-US" b="1" i="1" smtClean="0">
                          <a:latin typeface="Cambria Math"/>
                        </a:rPr>
                        <m:t> →</m:t>
                      </m:r>
                      <m:sSup>
                        <m:sSupPr>
                          <m:ctrlPr>
                            <a:rPr lang="el-GR" b="1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1" i="1" smtClean="0">
                              <a:latin typeface="Cambria Math"/>
                            </a:rPr>
                            <m:t>𝑶</m:t>
                          </m:r>
                        </m:e>
                        <m:sup>
                          <m:r>
                            <a:rPr lang="en-US" b="1" i="1" smtClean="0">
                              <a:latin typeface="Cambria Math"/>
                            </a:rPr>
                            <m:t>𝟓</m:t>
                          </m:r>
                          <m:r>
                            <a:rPr lang="en-US" b="1" i="1">
                              <a:latin typeface="Cambria Math"/>
                            </a:rPr>
                            <m:t>+</m:t>
                          </m:r>
                        </m:sup>
                      </m:sSup>
                      <m:r>
                        <a:rPr lang="en-US" b="1" i="1">
                          <a:latin typeface="Cambria Math"/>
                        </a:rPr>
                        <m:t>+</m:t>
                      </m:r>
                      <m:sSup>
                        <m:sSupPr>
                          <m:ctrlPr>
                            <a:rPr lang="el-GR" b="1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1" i="1">
                              <a:latin typeface="Cambria Math"/>
                            </a:rPr>
                            <m:t>𝑯𝒆</m:t>
                          </m:r>
                        </m:e>
                        <m:sup>
                          <m:r>
                            <a:rPr lang="en-US" b="1" i="1">
                              <a:latin typeface="Cambria Math"/>
                            </a:rPr>
                            <m:t>+</m:t>
                          </m:r>
                        </m:sup>
                      </m:sSup>
                      <m:r>
                        <a:rPr lang="en-US" b="1" i="1">
                          <a:latin typeface="Cambria Math"/>
                        </a:rPr>
                        <m:t> </m:t>
                      </m:r>
                    </m:oMath>
                  </m:oMathPara>
                </a14:m>
                <a:endParaRPr lang="en-US" b="1" dirty="0"/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l-GR" b="1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1" i="1" smtClean="0">
                              <a:latin typeface="Cambria Math"/>
                            </a:rPr>
                            <m:t>𝑭</m:t>
                          </m:r>
                        </m:e>
                        <m:sup>
                          <m:r>
                            <a:rPr lang="en-US" b="1" i="1" smtClean="0">
                              <a:latin typeface="Cambria Math"/>
                            </a:rPr>
                            <m:t>𝟕</m:t>
                          </m:r>
                          <m:r>
                            <a:rPr lang="en-US" b="1" i="1">
                              <a:latin typeface="Cambria Math"/>
                            </a:rPr>
                            <m:t>+</m:t>
                          </m:r>
                        </m:sup>
                      </m:sSup>
                      <m:r>
                        <a:rPr lang="en-US" b="1" i="1" smtClean="0">
                          <a:latin typeface="Cambria Math"/>
                        </a:rPr>
                        <m:t>+</m:t>
                      </m:r>
                      <m:r>
                        <a:rPr lang="en-US" b="1" i="1" smtClean="0">
                          <a:latin typeface="Cambria Math"/>
                        </a:rPr>
                        <m:t>𝑯𝒆</m:t>
                      </m:r>
                      <m:r>
                        <a:rPr lang="en-US" b="1" i="1" smtClean="0">
                          <a:latin typeface="Cambria Math"/>
                        </a:rPr>
                        <m:t> →</m:t>
                      </m:r>
                      <m:sSup>
                        <m:sSupPr>
                          <m:ctrlPr>
                            <a:rPr lang="el-GR" b="1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1" i="1" smtClean="0">
                              <a:latin typeface="Cambria Math"/>
                            </a:rPr>
                            <m:t>𝑭</m:t>
                          </m:r>
                        </m:e>
                        <m:sup>
                          <m:r>
                            <a:rPr lang="en-US" b="1" i="1" smtClean="0">
                              <a:latin typeface="Cambria Math"/>
                            </a:rPr>
                            <m:t>𝟔</m:t>
                          </m:r>
                          <m:r>
                            <a:rPr lang="en-US" b="1" i="1">
                              <a:latin typeface="Cambria Math"/>
                            </a:rPr>
                            <m:t>+</m:t>
                          </m:r>
                        </m:sup>
                      </m:sSup>
                      <m:r>
                        <a:rPr lang="en-US" b="1" i="1">
                          <a:latin typeface="Cambria Math"/>
                        </a:rPr>
                        <m:t>+</m:t>
                      </m:r>
                      <m:sSup>
                        <m:sSupPr>
                          <m:ctrlPr>
                            <a:rPr lang="el-GR" b="1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1" i="1">
                              <a:latin typeface="Cambria Math"/>
                            </a:rPr>
                            <m:t>𝑯𝒆</m:t>
                          </m:r>
                        </m:e>
                        <m:sup>
                          <m:r>
                            <a:rPr lang="en-US" b="1" i="1">
                              <a:latin typeface="Cambria Math"/>
                            </a:rPr>
                            <m:t>+</m:t>
                          </m:r>
                        </m:sup>
                      </m:sSup>
                    </m:oMath>
                  </m:oMathPara>
                </a14:m>
                <a:endParaRPr lang="el-GR" b="1" dirty="0"/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l-GR" b="1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l-GR" b="1" i="0" smtClean="0">
                              <a:latin typeface="Cambria Math"/>
                            </a:rPr>
                            <m:t>𝚩</m:t>
                          </m:r>
                        </m:e>
                        <m:sup>
                          <m:r>
                            <a:rPr lang="en-US" b="1" i="1" smtClean="0">
                              <a:latin typeface="Cambria Math"/>
                            </a:rPr>
                            <m:t>𝟑</m:t>
                          </m:r>
                          <m:r>
                            <a:rPr lang="en-US" b="1" i="1">
                              <a:latin typeface="Cambria Math"/>
                            </a:rPr>
                            <m:t>+</m:t>
                          </m:r>
                        </m:sup>
                      </m:sSup>
                      <m:r>
                        <a:rPr lang="en-US" b="1" i="1" smtClean="0">
                          <a:latin typeface="Cambria Math"/>
                        </a:rPr>
                        <m:t>+</m:t>
                      </m:r>
                      <m:r>
                        <a:rPr lang="en-US" b="1" i="1" smtClean="0">
                          <a:latin typeface="Cambria Math"/>
                        </a:rPr>
                        <m:t>𝑯𝒆</m:t>
                      </m:r>
                      <m:r>
                        <a:rPr lang="en-US" b="1" i="1" smtClean="0">
                          <a:latin typeface="Cambria Math"/>
                        </a:rPr>
                        <m:t> →</m:t>
                      </m:r>
                      <m:sSup>
                        <m:sSupPr>
                          <m:ctrlPr>
                            <a:rPr lang="el-GR" b="1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1" i="1" smtClean="0">
                              <a:latin typeface="Cambria Math"/>
                            </a:rPr>
                            <m:t>𝑩</m:t>
                          </m:r>
                        </m:e>
                        <m:sup>
                          <m:r>
                            <a:rPr lang="en-US" b="1" i="1" smtClean="0">
                              <a:latin typeface="Cambria Math"/>
                            </a:rPr>
                            <m:t>𝟐</m:t>
                          </m:r>
                          <m:r>
                            <a:rPr lang="en-US" b="1" i="1">
                              <a:latin typeface="Cambria Math"/>
                            </a:rPr>
                            <m:t>+</m:t>
                          </m:r>
                        </m:sup>
                      </m:sSup>
                      <m:r>
                        <a:rPr lang="en-US" b="1" i="1">
                          <a:latin typeface="Cambria Math"/>
                        </a:rPr>
                        <m:t>+</m:t>
                      </m:r>
                      <m:sSup>
                        <m:sSupPr>
                          <m:ctrlPr>
                            <a:rPr lang="el-GR" b="1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1" i="1">
                              <a:latin typeface="Cambria Math"/>
                            </a:rPr>
                            <m:t>𝑯𝒆</m:t>
                          </m:r>
                        </m:e>
                        <m:sup>
                          <m:r>
                            <a:rPr lang="en-US" b="1" i="1">
                              <a:latin typeface="Cambria Math"/>
                            </a:rPr>
                            <m:t>+</m:t>
                          </m:r>
                        </m:sup>
                      </m:sSup>
                    </m:oMath>
                  </m:oMathPara>
                </a14:m>
                <a:endParaRPr lang="el-GR" b="1" dirty="0"/>
              </a:p>
              <a:p>
                <a:pPr algn="ctr"/>
                <a:endParaRPr lang="el-GR" b="1" i="1" dirty="0"/>
              </a:p>
            </p:txBody>
          </p:sp>
        </mc:Choice>
        <mc:Fallback xmlns="">
          <p:sp>
            <p:nvSpPr>
              <p:cNvPr id="20" name="TextBox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79771" y="3657600"/>
                <a:ext cx="3452227" cy="2054088"/>
              </a:xfrm>
              <a:prstGeom prst="rect">
                <a:avLst/>
              </a:prstGeom>
              <a:blipFill>
                <a:blip r:embed="rId4"/>
                <a:stretch>
                  <a:fillRect l="-1237" t="-1484" r="-88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/>
              <p:cNvSpPr txBox="1"/>
              <p:nvPr/>
            </p:nvSpPr>
            <p:spPr>
              <a:xfrm>
                <a:off x="4714370" y="5562600"/>
                <a:ext cx="3021789" cy="9336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b="1" dirty="0"/>
                  <a:t>Three electron systems</a:t>
                </a:r>
              </a:p>
              <a:p>
                <a:pPr algn="ctr"/>
                <a:r>
                  <a:rPr lang="el-GR" b="1" dirty="0"/>
                  <a:t>πχ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l-GR" b="1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1" i="1" smtClean="0">
                            <a:latin typeface="Cambria Math"/>
                          </a:rPr>
                          <m:t>𝑪</m:t>
                        </m:r>
                      </m:e>
                      <m:sup>
                        <m:r>
                          <a:rPr lang="el-GR" b="1" i="1" smtClean="0">
                            <a:latin typeface="Cambria Math"/>
                          </a:rPr>
                          <m:t>𝟓</m:t>
                        </m:r>
                        <m:r>
                          <a:rPr lang="en-US" b="1" i="1">
                            <a:latin typeface="Cambria Math"/>
                          </a:rPr>
                          <m:t>+</m:t>
                        </m:r>
                      </m:sup>
                    </m:sSup>
                    <m:r>
                      <a:rPr lang="en-US" b="1" i="1" smtClean="0">
                        <a:latin typeface="Cambria Math"/>
                      </a:rPr>
                      <m:t>+</m:t>
                    </m:r>
                    <m:r>
                      <a:rPr lang="en-US" b="1" i="1" smtClean="0">
                        <a:latin typeface="Cambria Math"/>
                      </a:rPr>
                      <m:t>𝑯𝒆</m:t>
                    </m:r>
                    <m:r>
                      <a:rPr lang="en-US" b="1" i="1" smtClean="0">
                        <a:latin typeface="Cambria Math"/>
                      </a:rPr>
                      <m:t>→</m:t>
                    </m:r>
                    <m:sSup>
                      <m:sSupPr>
                        <m:ctrlPr>
                          <a:rPr lang="el-GR" b="1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1" i="1">
                            <a:latin typeface="Cambria Math"/>
                          </a:rPr>
                          <m:t>𝑪</m:t>
                        </m:r>
                      </m:e>
                      <m:sup>
                        <m:r>
                          <a:rPr lang="en-US" b="1" i="1">
                            <a:latin typeface="Cambria Math"/>
                          </a:rPr>
                          <m:t>𝟑</m:t>
                        </m:r>
                        <m:r>
                          <a:rPr lang="en-US" b="1" i="1">
                            <a:latin typeface="Cambria Math"/>
                          </a:rPr>
                          <m:t>+</m:t>
                        </m:r>
                      </m:sup>
                    </m:sSup>
                    <m:r>
                      <a:rPr lang="en-US" b="1" i="1" smtClean="0">
                        <a:latin typeface="Cambria Math"/>
                      </a:rPr>
                      <m:t>+</m:t>
                    </m:r>
                    <m:sSup>
                      <m:sSupPr>
                        <m:ctrlPr>
                          <a:rPr lang="el-GR" b="1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1" i="1">
                            <a:latin typeface="Cambria Math"/>
                          </a:rPr>
                          <m:t>𝑯𝒆</m:t>
                        </m:r>
                      </m:e>
                      <m:sup>
                        <m:r>
                          <a:rPr lang="el-GR" b="1" i="1" smtClean="0">
                            <a:latin typeface="Cambria Math"/>
                          </a:rPr>
                          <m:t>𝟐</m:t>
                        </m:r>
                        <m:r>
                          <a:rPr lang="en-US" b="1" i="1">
                            <a:latin typeface="Cambria Math"/>
                          </a:rPr>
                          <m:t>+</m:t>
                        </m:r>
                      </m:sup>
                    </m:sSup>
                    <m:r>
                      <a:rPr lang="en-US" b="1" i="1">
                        <a:latin typeface="Cambria Math"/>
                      </a:rPr>
                      <m:t> </m:t>
                    </m:r>
                  </m:oMath>
                </a14:m>
                <a:endParaRPr lang="el-GR" b="1" dirty="0"/>
              </a:p>
              <a:p>
                <a:pPr algn="ctr"/>
                <a:endParaRPr lang="el-GR" b="1" i="1" dirty="0"/>
              </a:p>
            </p:txBody>
          </p:sp>
        </mc:Choice>
        <mc:Fallback xmlns="">
          <p:sp>
            <p:nvSpPr>
              <p:cNvPr id="21" name="TextBox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14370" y="5562600"/>
                <a:ext cx="3021789" cy="933654"/>
              </a:xfrm>
              <a:prstGeom prst="rect">
                <a:avLst/>
              </a:prstGeom>
              <a:blipFill>
                <a:blip r:embed="rId5"/>
                <a:stretch>
                  <a:fillRect l="-1210" t="-39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Rounded Rectangle 11"/>
          <p:cNvSpPr/>
          <p:nvPr/>
        </p:nvSpPr>
        <p:spPr>
          <a:xfrm>
            <a:off x="4821031" y="4551977"/>
            <a:ext cx="2590800" cy="228600"/>
          </a:xfrm>
          <a:prstGeom prst="roundRect">
            <a:avLst/>
          </a:prstGeom>
          <a:solidFill>
            <a:schemeClr val="accent1">
              <a:alpha val="1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6" name="12-Point Star 15"/>
          <p:cNvSpPr/>
          <p:nvPr/>
        </p:nvSpPr>
        <p:spPr>
          <a:xfrm rot="1955590">
            <a:off x="6739054" y="1467688"/>
            <a:ext cx="2506769" cy="998734"/>
          </a:xfrm>
          <a:prstGeom prst="star12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500" dirty="0"/>
              <a:t>Three active electron calculations</a:t>
            </a:r>
            <a:endParaRPr lang="el-GR" sz="1500" dirty="0"/>
          </a:p>
        </p:txBody>
      </p:sp>
      <p:sp>
        <p:nvSpPr>
          <p:cNvPr id="17" name="Title 1">
            <a:extLst>
              <a:ext uri="{FF2B5EF4-FFF2-40B4-BE49-F238E27FC236}">
                <a16:creationId xmlns:a16="http://schemas.microsoft.com/office/drawing/2014/main" id="{ED1B9A8C-7B95-48DF-BC62-83C6ECB2B7E4}"/>
              </a:ext>
            </a:extLst>
          </p:cNvPr>
          <p:cNvSpPr txBox="1">
            <a:spLocks/>
          </p:cNvSpPr>
          <p:nvPr/>
        </p:nvSpPr>
        <p:spPr>
          <a:xfrm>
            <a:off x="990600" y="-18288"/>
            <a:ext cx="7498080" cy="1143000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300" kern="120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br>
              <a:rPr lang="el-GR" sz="3000" u="sng" dirty="0"/>
            </a:br>
            <a:r>
              <a:rPr lang="en-US" sz="3000" u="sng" dirty="0"/>
              <a:t>Auger electron spectroscopy</a:t>
            </a:r>
            <a:br>
              <a:rPr lang="el-GR" sz="3000" dirty="0"/>
            </a:br>
            <a:endParaRPr lang="el-GR" sz="3000" u="sng" dirty="0"/>
          </a:p>
        </p:txBody>
      </p:sp>
    </p:spTree>
    <p:extLst>
      <p:ext uri="{BB962C8B-B14F-4D97-AF65-F5344CB8AC3E}">
        <p14:creationId xmlns:p14="http://schemas.microsoft.com/office/powerpoint/2010/main" val="31371654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/>
      <p:bldP spid="1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0F7D3E4-F0AD-4DC0-AD85-48B859BAE6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9EFB54-AAA5-4AE4-9184-656572267A72}" type="slidenum">
              <a:rPr lang="el-GR" smtClean="0"/>
              <a:t>8</a:t>
            </a:fld>
            <a:endParaRPr lang="el-GR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BF7FDBF2-F1AB-4A97-969E-BB546F840D6A}"/>
              </a:ext>
            </a:extLst>
          </p:cNvPr>
          <p:cNvSpPr txBox="1">
            <a:spLocks/>
          </p:cNvSpPr>
          <p:nvPr/>
        </p:nvSpPr>
        <p:spPr>
          <a:xfrm>
            <a:off x="990600" y="-18288"/>
            <a:ext cx="7498080" cy="1143000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300" kern="120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br>
              <a:rPr lang="el-GR" sz="3000" u="sng" dirty="0"/>
            </a:br>
            <a:r>
              <a:rPr lang="en-US" sz="3000" u="sng" dirty="0"/>
              <a:t>Cusp electron spectroscopy</a:t>
            </a:r>
            <a:br>
              <a:rPr lang="el-GR" sz="3000" dirty="0"/>
            </a:br>
            <a:endParaRPr lang="el-GR" sz="3000" u="sng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7EACDF2-4A43-46B1-8ECD-7A2CBF6AC7E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63470" y="838200"/>
            <a:ext cx="6804000" cy="20574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BF36A222-D0EB-4909-B4DC-DF8B685301F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18466" y="2896386"/>
            <a:ext cx="4985786" cy="3379424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72D2CA82-7EED-4B9D-B97F-6FE6D78BD02F}"/>
              </a:ext>
            </a:extLst>
          </p:cNvPr>
          <p:cNvSpPr txBox="1"/>
          <p:nvPr/>
        </p:nvSpPr>
        <p:spPr>
          <a:xfrm>
            <a:off x="1040876" y="6504801"/>
            <a:ext cx="79409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/>
              <a:t>S. Nanos </a:t>
            </a:r>
            <a:r>
              <a:rPr lang="el-GR" sz="1200" i="1" dirty="0"/>
              <a:t>– </a:t>
            </a:r>
            <a:r>
              <a:rPr lang="en-US" sz="1200" i="1" dirty="0"/>
              <a:t>INPP Annual Meeting, 3/2/2022</a:t>
            </a:r>
            <a:endParaRPr lang="el-GR" sz="1200" i="1" dirty="0"/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06ECA985-89A2-4935-BFE6-275B33F1BFEA}"/>
              </a:ext>
            </a:extLst>
          </p:cNvPr>
          <p:cNvCxnSpPr/>
          <p:nvPr/>
        </p:nvCxnSpPr>
        <p:spPr>
          <a:xfrm flipV="1">
            <a:off x="1117076" y="6400800"/>
            <a:ext cx="7864766" cy="13384"/>
          </a:xfrm>
          <a:prstGeom prst="line">
            <a:avLst/>
          </a:prstGeom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6838689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9EFB54-AAA5-4AE4-9184-656572267A72}" type="slidenum">
              <a:rPr lang="el-GR" smtClean="0"/>
              <a:t>9</a:t>
            </a:fld>
            <a:endParaRPr lang="el-GR" dirty="0"/>
          </a:p>
        </p:txBody>
      </p:sp>
      <p:sp>
        <p:nvSpPr>
          <p:cNvPr id="5" name="TextBox 4"/>
          <p:cNvSpPr txBox="1"/>
          <p:nvPr/>
        </p:nvSpPr>
        <p:spPr>
          <a:xfrm>
            <a:off x="1040876" y="6504801"/>
            <a:ext cx="79409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/>
              <a:t>S. Nanos </a:t>
            </a:r>
            <a:r>
              <a:rPr lang="el-GR" sz="1200" i="1" dirty="0"/>
              <a:t>– </a:t>
            </a:r>
            <a:r>
              <a:rPr lang="en-US" sz="1200" i="1" dirty="0"/>
              <a:t>INPP Annual Meeting, 3/2/2022</a:t>
            </a:r>
            <a:endParaRPr lang="el-GR" sz="1200" i="1" dirty="0"/>
          </a:p>
        </p:txBody>
      </p:sp>
      <p:cxnSp>
        <p:nvCxnSpPr>
          <p:cNvPr id="6" name="Straight Connector 5"/>
          <p:cNvCxnSpPr/>
          <p:nvPr/>
        </p:nvCxnSpPr>
        <p:spPr>
          <a:xfrm flipV="1">
            <a:off x="1117076" y="6400800"/>
            <a:ext cx="7864766" cy="13384"/>
          </a:xfrm>
          <a:prstGeom prst="line">
            <a:avLst/>
          </a:prstGeom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14" name="Rectangle 13"/>
          <p:cNvSpPr/>
          <p:nvPr/>
        </p:nvSpPr>
        <p:spPr>
          <a:xfrm>
            <a:off x="838200" y="1219200"/>
            <a:ext cx="444552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/>
              <a:t>Collision systems with pre-excited </a:t>
            </a:r>
          </a:p>
          <a:p>
            <a:pPr algn="ctr"/>
            <a:r>
              <a:rPr lang="en-US" dirty="0"/>
              <a:t>Ionic beams</a:t>
            </a:r>
            <a:r>
              <a:rPr lang="el-GR" dirty="0"/>
              <a:t>: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Rectangle 10"/>
              <p:cNvSpPr/>
              <p:nvPr/>
            </p:nvSpPr>
            <p:spPr>
              <a:xfrm>
                <a:off x="3307070" y="2590800"/>
                <a:ext cx="1260793" cy="40498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l-GR" b="1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1" i="1">
                              <a:latin typeface="Cambria Math"/>
                            </a:rPr>
                            <m:t>𝟏</m:t>
                          </m:r>
                          <m:r>
                            <a:rPr lang="en-US" b="1" i="1">
                              <a:latin typeface="Cambria Math"/>
                            </a:rPr>
                            <m:t>𝒔</m:t>
                          </m:r>
                          <m:r>
                            <a:rPr lang="en-US" b="1" i="1">
                              <a:latin typeface="Cambria Math"/>
                            </a:rPr>
                            <m:t>𝟐</m:t>
                          </m:r>
                          <m:sSup>
                            <m:sSupPr>
                              <m:ctrlPr>
                                <a:rPr lang="el-GR" b="1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1" i="1">
                                  <a:latin typeface="Cambria Math"/>
                                </a:rPr>
                                <m:t>𝒔</m:t>
                              </m:r>
                            </m:e>
                            <m:sup>
                              <m:r>
                                <a:rPr lang="en-US" b="1" i="1">
                                  <a:latin typeface="Cambria Math"/>
                                </a:rPr>
                                <m:t>  </m:t>
                              </m:r>
                              <m:r>
                                <a:rPr lang="en-US" b="1" i="1">
                                  <a:latin typeface="Cambria Math"/>
                                </a:rPr>
                                <m:t>𝟑</m:t>
                              </m:r>
                            </m:sup>
                          </m:sSup>
                          <m:r>
                            <a:rPr lang="en-US" b="1" i="1">
                              <a:latin typeface="Cambria Math"/>
                            </a:rPr>
                            <m:t>𝑺</m:t>
                          </m:r>
                        </m:e>
                      </m:d>
                    </m:oMath>
                  </m:oMathPara>
                </a14:m>
                <a:endParaRPr lang="el-GR" dirty="0"/>
              </a:p>
            </p:txBody>
          </p:sp>
        </mc:Choice>
        <mc:Fallback xmlns="">
          <p:sp>
            <p:nvSpPr>
              <p:cNvPr id="11" name="Rectangle 1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07070" y="2590800"/>
                <a:ext cx="1260793" cy="404983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7" name="Straight Arrow Connector 26"/>
          <p:cNvCxnSpPr/>
          <p:nvPr/>
        </p:nvCxnSpPr>
        <p:spPr>
          <a:xfrm flipH="1">
            <a:off x="1925855" y="1874675"/>
            <a:ext cx="1005806" cy="6096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>
            <a:off x="2931661" y="1874675"/>
            <a:ext cx="1005806" cy="6096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1" name="Rectangle 30"/>
              <p:cNvSpPr/>
              <p:nvPr/>
            </p:nvSpPr>
            <p:spPr>
              <a:xfrm>
                <a:off x="1371600" y="2590800"/>
                <a:ext cx="1108509" cy="40498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l-GR" b="1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1" i="1">
                              <a:latin typeface="Cambria Math"/>
                            </a:rPr>
                            <m:t>𝟏</m:t>
                          </m:r>
                          <m:sSup>
                            <m:sSupPr>
                              <m:ctrlPr>
                                <a:rPr lang="en-US" b="1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1" i="1" smtClean="0">
                                  <a:latin typeface="Cambria Math"/>
                                </a:rPr>
                                <m:t>𝒔</m:t>
                              </m:r>
                            </m:e>
                            <m:sup>
                              <m:r>
                                <a:rPr lang="en-US" b="1" i="1" smtClean="0">
                                  <a:latin typeface="Cambria Math"/>
                                </a:rPr>
                                <m:t>𝟐</m:t>
                              </m:r>
                              <m:r>
                                <a:rPr lang="en-US" b="1" i="1" smtClean="0">
                                  <a:latin typeface="Cambria Math"/>
                                </a:rPr>
                                <m:t>  </m:t>
                              </m:r>
                              <m:r>
                                <a:rPr lang="en-US" b="1" i="1" smtClean="0">
                                  <a:latin typeface="Cambria Math"/>
                                </a:rPr>
                                <m:t>𝟏</m:t>
                              </m:r>
                            </m:sup>
                          </m:sSup>
                          <m:r>
                            <a:rPr lang="en-US" b="1" i="1">
                              <a:latin typeface="Cambria Math"/>
                            </a:rPr>
                            <m:t>𝑺</m:t>
                          </m:r>
                        </m:e>
                      </m:d>
                    </m:oMath>
                  </m:oMathPara>
                </a14:m>
                <a:endParaRPr lang="el-GR" dirty="0"/>
              </a:p>
            </p:txBody>
          </p:sp>
        </mc:Choice>
        <mc:Fallback xmlns="">
          <p:sp>
            <p:nvSpPr>
              <p:cNvPr id="31" name="Rectangle 3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71600" y="2590800"/>
                <a:ext cx="1108509" cy="404983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3" name="Snip Single Corner Rectangle 32"/>
          <p:cNvSpPr/>
          <p:nvPr/>
        </p:nvSpPr>
        <p:spPr>
          <a:xfrm>
            <a:off x="5241641" y="1371600"/>
            <a:ext cx="3740201" cy="609600"/>
          </a:xfrm>
          <a:prstGeom prst="snip1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/>
              <a:t>E.P. </a:t>
            </a:r>
            <a:r>
              <a:rPr lang="en-US" dirty="0" err="1"/>
              <a:t>Benis</a:t>
            </a:r>
            <a:r>
              <a:rPr lang="en-US" dirty="0"/>
              <a:t> et al., Atoms, 6, 66 (2018)</a:t>
            </a:r>
            <a:endParaRPr lang="el-GR" dirty="0"/>
          </a:p>
        </p:txBody>
      </p:sp>
      <p:sp>
        <p:nvSpPr>
          <p:cNvPr id="35" name="Snip Single Corner Rectangle 34"/>
          <p:cNvSpPr/>
          <p:nvPr/>
        </p:nvSpPr>
        <p:spPr>
          <a:xfrm>
            <a:off x="5241641" y="2179475"/>
            <a:ext cx="3740201" cy="609600"/>
          </a:xfrm>
          <a:prstGeom prst="snip1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/>
              <a:t>E.P. </a:t>
            </a:r>
            <a:r>
              <a:rPr lang="en-US" dirty="0" err="1"/>
              <a:t>Benis</a:t>
            </a:r>
            <a:r>
              <a:rPr lang="en-US" dirty="0"/>
              <a:t> and T.J.M. </a:t>
            </a:r>
            <a:r>
              <a:rPr lang="en-US" dirty="0" err="1"/>
              <a:t>Zouros</a:t>
            </a:r>
            <a:r>
              <a:rPr lang="en-US" dirty="0"/>
              <a:t>, J. Phys. B, 49, 235202 (2016)</a:t>
            </a:r>
            <a:endParaRPr lang="el-GR" dirty="0"/>
          </a:p>
        </p:txBody>
      </p:sp>
      <p:sp>
        <p:nvSpPr>
          <p:cNvPr id="32" name="Rectangle 31"/>
          <p:cNvSpPr/>
          <p:nvPr/>
        </p:nvSpPr>
        <p:spPr>
          <a:xfrm>
            <a:off x="1572048" y="3352800"/>
            <a:ext cx="658135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/>
              <a:t>Cusp electron studies</a:t>
            </a:r>
            <a:r>
              <a:rPr lang="el-GR" dirty="0"/>
              <a:t>: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tangle 6"/>
              <p:cNvSpPr/>
              <p:nvPr/>
            </p:nvSpPr>
            <p:spPr>
              <a:xfrm>
                <a:off x="1350264" y="3962400"/>
                <a:ext cx="7201651" cy="77540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eqArr>
                        <m:eqArrPr>
                          <m:ctrlPr>
                            <a:rPr lang="en-US" b="1" i="1" smtClean="0">
                              <a:latin typeface="Cambria Math" panose="02040503050406030204" pitchFamily="18" charset="0"/>
                            </a:rPr>
                          </m:ctrlPr>
                        </m:eqArrPr>
                        <m:e>
                          <m:sSup>
                            <m:sSupPr>
                              <m:ctrlPr>
                                <a:rPr lang="el-GR" b="1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1" i="1" smtClean="0">
                                  <a:latin typeface="Cambria Math" panose="02040503050406030204" pitchFamily="18" charset="0"/>
                                </a:rPr>
                                <m:t>𝑶</m:t>
                              </m:r>
                            </m:e>
                            <m:sup>
                              <m:r>
                                <a:rPr lang="en-US" b="1" i="1" smtClean="0">
                                  <a:latin typeface="Cambria Math" panose="02040503050406030204" pitchFamily="18" charset="0"/>
                                </a:rPr>
                                <m:t>𝟔</m:t>
                              </m:r>
                              <m:r>
                                <a:rPr lang="en-US" b="1" i="1">
                                  <a:latin typeface="Cambria Math"/>
                                </a:rPr>
                                <m:t>+</m:t>
                              </m:r>
                            </m:sup>
                          </m:sSup>
                          <m:d>
                            <m:dPr>
                              <m:ctrlPr>
                                <a:rPr lang="el-GR" b="1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1" i="1">
                                  <a:latin typeface="Cambria Math"/>
                                </a:rPr>
                                <m:t>𝟏</m:t>
                              </m:r>
                              <m:sSup>
                                <m:sSupPr>
                                  <m:ctrlPr>
                                    <a:rPr lang="en-US" b="1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b="1" i="1">
                                      <a:latin typeface="Cambria Math"/>
                                    </a:rPr>
                                    <m:t>𝒔</m:t>
                                  </m:r>
                                </m:e>
                                <m:sup>
                                  <m:r>
                                    <a:rPr lang="en-US" b="1" i="1">
                                      <a:latin typeface="Cambria Math"/>
                                    </a:rPr>
                                    <m:t>𝟐</m:t>
                                  </m:r>
                                  <m:r>
                                    <a:rPr lang="en-US" b="1" i="1">
                                      <a:latin typeface="Cambria Math"/>
                                    </a:rPr>
                                    <m:t>  </m:t>
                                  </m:r>
                                  <m:r>
                                    <a:rPr lang="en-US" b="1" i="1">
                                      <a:latin typeface="Cambria Math"/>
                                    </a:rPr>
                                    <m:t>𝟏</m:t>
                                  </m:r>
                                </m:sup>
                              </m:sSup>
                              <m:r>
                                <a:rPr lang="en-US" b="1" i="1">
                                  <a:latin typeface="Cambria Math"/>
                                </a:rPr>
                                <m:t>𝑺</m:t>
                              </m:r>
                            </m:e>
                          </m:d>
                          <m:r>
                            <a:rPr lang="en-US" b="1" i="1">
                              <a:latin typeface="Cambria Math"/>
                            </a:rPr>
                            <m:t>   +</m:t>
                          </m:r>
                          <m:r>
                            <a:rPr lang="en-US" b="1" i="1">
                              <a:latin typeface="Cambria Math"/>
                            </a:rPr>
                            <m:t>𝑯𝒆</m:t>
                          </m:r>
                          <m:r>
                            <a:rPr lang="en-US" b="1" i="1">
                              <a:latin typeface="Cambria Math"/>
                            </a:rPr>
                            <m:t>    →</m:t>
                          </m:r>
                          <m:sSup>
                            <m:sSupPr>
                              <m:ctrlPr>
                                <a:rPr lang="el-GR" b="1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1" i="1">
                                  <a:latin typeface="Cambria Math"/>
                                </a:rPr>
                                <m:t>𝑯𝒆</m:t>
                              </m:r>
                            </m:e>
                            <m:sup>
                              <m:r>
                                <a:rPr lang="en-US" b="1" i="1">
                                  <a:latin typeface="Cambria Math"/>
                                </a:rPr>
                                <m:t>+</m:t>
                              </m:r>
                            </m:sup>
                          </m:sSup>
                          <m:r>
                            <a:rPr lang="en-US" b="1" i="1">
                              <a:latin typeface="Cambria Math"/>
                            </a:rPr>
                            <m:t>+ </m:t>
                          </m:r>
                          <m:sSup>
                            <m:sSupPr>
                              <m:ctrlPr>
                                <a:rPr lang="el-GR" b="1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1" i="1" smtClean="0">
                                  <a:latin typeface="Cambria Math" panose="02040503050406030204" pitchFamily="18" charset="0"/>
                                </a:rPr>
                                <m:t>𝑶</m:t>
                              </m:r>
                            </m:e>
                            <m:sup>
                              <m:r>
                                <a:rPr lang="en-US" b="1" i="1" smtClean="0">
                                  <a:latin typeface="Cambria Math" panose="02040503050406030204" pitchFamily="18" charset="0"/>
                                </a:rPr>
                                <m:t>𝟔</m:t>
                              </m:r>
                              <m:r>
                                <a:rPr lang="en-US" b="1" i="1">
                                  <a:latin typeface="Cambria Math"/>
                                </a:rPr>
                                <m:t>+</m:t>
                              </m:r>
                            </m:sup>
                          </m:sSup>
                          <m:d>
                            <m:dPr>
                              <m:ctrlPr>
                                <a:rPr lang="el-GR" b="1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1" i="1">
                                  <a:latin typeface="Cambria Math"/>
                                </a:rPr>
                                <m:t>𝟏</m:t>
                              </m:r>
                              <m:sSup>
                                <m:sSupPr>
                                  <m:ctrlPr>
                                    <a:rPr lang="en-US" b="1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b="1" i="1">
                                      <a:latin typeface="Cambria Math"/>
                                    </a:rPr>
                                    <m:t>𝒔</m:t>
                                  </m:r>
                                </m:e>
                                <m:sup>
                                  <m:r>
                                    <a:rPr lang="en-US" b="1" i="1">
                                      <a:latin typeface="Cambria Math"/>
                                    </a:rPr>
                                    <m:t>𝟐</m:t>
                                  </m:r>
                                  <m:r>
                                    <a:rPr lang="en-US" b="1" i="1">
                                      <a:latin typeface="Cambria Math"/>
                                    </a:rPr>
                                    <m:t>  </m:t>
                                  </m:r>
                                  <m:r>
                                    <a:rPr lang="en-US" b="1" i="1">
                                      <a:latin typeface="Cambria Math"/>
                                    </a:rPr>
                                    <m:t>𝟏</m:t>
                                  </m:r>
                                </m:sup>
                              </m:sSup>
                              <m:r>
                                <a:rPr lang="en-US" b="1" i="1">
                                  <a:latin typeface="Cambria Math"/>
                                </a:rPr>
                                <m:t>𝑺</m:t>
                              </m:r>
                            </m:e>
                          </m:d>
                          <m:r>
                            <a:rPr lang="en-US" b="1" i="1">
                              <a:latin typeface="Cambria Math"/>
                            </a:rPr>
                            <m:t> +</m:t>
                          </m:r>
                          <m:r>
                            <m:rPr>
                              <m:nor/>
                            </m:rPr>
                            <a:rPr lang="en-US" b="1" dirty="0"/>
                            <m:t> </m:t>
                          </m:r>
                          <m:sSub>
                            <m:sSubPr>
                              <m:ctrlPr>
                                <a:rPr lang="en-US" b="1" i="1" dirty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1" i="1" dirty="0">
                                  <a:latin typeface="Cambria Math"/>
                                </a:rPr>
                                <m:t>𝒆</m:t>
                              </m:r>
                            </m:e>
                            <m:sub>
                              <m:r>
                                <a:rPr lang="en-US" b="1" i="1" dirty="0">
                                  <a:latin typeface="Cambria Math"/>
                                </a:rPr>
                                <m:t>𝒄𝒖𝒔𝒑</m:t>
                              </m:r>
                            </m:sub>
                          </m:sSub>
                        </m:e>
                        <m:e>
                          <m:sSup>
                            <m:sSupPr>
                              <m:ctrlPr>
                                <a:rPr lang="el-GR" b="1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1" i="1" smtClean="0">
                                  <a:latin typeface="Cambria Math" panose="02040503050406030204" pitchFamily="18" charset="0"/>
                                </a:rPr>
                                <m:t>𝑶</m:t>
                              </m:r>
                            </m:e>
                            <m:sup>
                              <m:r>
                                <a:rPr lang="en-US" b="1" i="1" smtClean="0">
                                  <a:latin typeface="Cambria Math" panose="02040503050406030204" pitchFamily="18" charset="0"/>
                                </a:rPr>
                                <m:t>𝟔</m:t>
                              </m:r>
                              <m:r>
                                <a:rPr lang="en-US" b="1" i="1">
                                  <a:latin typeface="Cambria Math"/>
                                </a:rPr>
                                <m:t>+</m:t>
                              </m:r>
                            </m:sup>
                          </m:sSup>
                          <m:d>
                            <m:dPr>
                              <m:ctrlPr>
                                <a:rPr lang="el-GR" b="1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1" i="1">
                                  <a:latin typeface="Cambria Math"/>
                                </a:rPr>
                                <m:t>𝟏</m:t>
                              </m:r>
                              <m:sSup>
                                <m:sSupPr>
                                  <m:ctrlPr>
                                    <a:rPr lang="en-US" b="1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b="1" i="1">
                                      <a:latin typeface="Cambria Math"/>
                                    </a:rPr>
                                    <m:t>𝒔</m:t>
                                  </m:r>
                                </m:e>
                                <m:sup>
                                  <m:r>
                                    <a:rPr lang="en-US" b="1" i="1">
                                      <a:latin typeface="Cambria Math"/>
                                    </a:rPr>
                                    <m:t>𝟐</m:t>
                                  </m:r>
                                  <m:r>
                                    <a:rPr lang="en-US" b="1" i="1">
                                      <a:latin typeface="Cambria Math"/>
                                    </a:rPr>
                                    <m:t>  </m:t>
                                  </m:r>
                                  <m:r>
                                    <a:rPr lang="en-US" b="1" i="1">
                                      <a:latin typeface="Cambria Math"/>
                                    </a:rPr>
                                    <m:t>𝟏</m:t>
                                  </m:r>
                                </m:sup>
                              </m:sSup>
                              <m:r>
                                <a:rPr lang="en-US" b="1" i="1">
                                  <a:latin typeface="Cambria Math"/>
                                </a:rPr>
                                <m:t>𝑺</m:t>
                              </m:r>
                              <m:r>
                                <a:rPr lang="en-US" b="1" i="1" smtClean="0">
                                  <a:latin typeface="Cambria Math"/>
                                </a:rPr>
                                <m:t>, </m:t>
                              </m:r>
                              <m:r>
                                <a:rPr lang="en-US" b="1" i="1">
                                  <a:latin typeface="Cambria Math"/>
                                </a:rPr>
                                <m:t>𝟏</m:t>
                              </m:r>
                              <m:r>
                                <a:rPr lang="en-US" b="1" i="1">
                                  <a:latin typeface="Cambria Math"/>
                                </a:rPr>
                                <m:t>𝒔</m:t>
                              </m:r>
                              <m:r>
                                <a:rPr lang="en-US" b="1" i="1">
                                  <a:latin typeface="Cambria Math"/>
                                </a:rPr>
                                <m:t>𝟐</m:t>
                              </m:r>
                              <m:sSup>
                                <m:sSupPr>
                                  <m:ctrlPr>
                                    <a:rPr lang="el-GR" b="1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b="1" i="1">
                                      <a:latin typeface="Cambria Math"/>
                                    </a:rPr>
                                    <m:t>𝒔</m:t>
                                  </m:r>
                                </m:e>
                                <m:sup>
                                  <m:r>
                                    <a:rPr lang="en-US" b="1" i="1">
                                      <a:latin typeface="Cambria Math"/>
                                    </a:rPr>
                                    <m:t>  </m:t>
                                  </m:r>
                                  <m:r>
                                    <a:rPr lang="en-US" b="1" i="1">
                                      <a:latin typeface="Cambria Math"/>
                                    </a:rPr>
                                    <m:t>𝟑</m:t>
                                  </m:r>
                                </m:sup>
                              </m:sSup>
                              <m:r>
                                <a:rPr lang="en-US" b="1" i="1">
                                  <a:latin typeface="Cambria Math"/>
                                </a:rPr>
                                <m:t>𝑺</m:t>
                              </m:r>
                            </m:e>
                          </m:d>
                          <m:r>
                            <a:rPr lang="en-US" b="1" i="1">
                              <a:latin typeface="Cambria Math"/>
                            </a:rPr>
                            <m:t>+</m:t>
                          </m:r>
                          <m:r>
                            <a:rPr lang="en-US" b="1" i="1">
                              <a:latin typeface="Cambria Math"/>
                            </a:rPr>
                            <m:t>𝑯𝒆</m:t>
                          </m:r>
                          <m:r>
                            <a:rPr lang="en-US" b="1" i="1">
                              <a:latin typeface="Cambria Math"/>
                            </a:rPr>
                            <m:t>    →</m:t>
                          </m:r>
                          <m:sSup>
                            <m:sSupPr>
                              <m:ctrlPr>
                                <a:rPr lang="el-GR" b="1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1" i="1">
                                  <a:latin typeface="Cambria Math"/>
                                </a:rPr>
                                <m:t>𝑯𝒆</m:t>
                              </m:r>
                            </m:e>
                            <m:sup>
                              <m:r>
                                <a:rPr lang="en-US" b="1" i="1">
                                  <a:latin typeface="Cambria Math"/>
                                </a:rPr>
                                <m:t>+</m:t>
                              </m:r>
                            </m:sup>
                          </m:sSup>
                          <m:r>
                            <a:rPr lang="en-US" b="1" i="1">
                              <a:latin typeface="Cambria Math"/>
                            </a:rPr>
                            <m:t>+</m:t>
                          </m:r>
                          <m:sSup>
                            <m:sSupPr>
                              <m:ctrlPr>
                                <a:rPr lang="el-GR" b="1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1" i="1" smtClean="0">
                                  <a:latin typeface="Cambria Math" panose="02040503050406030204" pitchFamily="18" charset="0"/>
                                </a:rPr>
                                <m:t>𝑶</m:t>
                              </m:r>
                            </m:e>
                            <m:sup>
                              <m:r>
                                <a:rPr lang="en-US" b="1" i="1" smtClean="0">
                                  <a:latin typeface="Cambria Math" panose="02040503050406030204" pitchFamily="18" charset="0"/>
                                </a:rPr>
                                <m:t>𝟔</m:t>
                              </m:r>
                              <m:r>
                                <a:rPr lang="en-US" b="1" i="1">
                                  <a:latin typeface="Cambria Math"/>
                                </a:rPr>
                                <m:t>+</m:t>
                              </m:r>
                            </m:sup>
                          </m:sSup>
                          <m:d>
                            <m:dPr>
                              <m:ctrlPr>
                                <a:rPr lang="el-GR" b="1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1" i="1">
                                  <a:latin typeface="Cambria Math"/>
                                </a:rPr>
                                <m:t>𝟏</m:t>
                              </m:r>
                              <m:sSup>
                                <m:sSupPr>
                                  <m:ctrlPr>
                                    <a:rPr lang="en-US" b="1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b="1" i="1">
                                      <a:latin typeface="Cambria Math"/>
                                    </a:rPr>
                                    <m:t>𝒔</m:t>
                                  </m:r>
                                </m:e>
                                <m:sup>
                                  <m:r>
                                    <a:rPr lang="en-US" b="1" i="1">
                                      <a:latin typeface="Cambria Math"/>
                                    </a:rPr>
                                    <m:t>𝟐</m:t>
                                  </m:r>
                                  <m:r>
                                    <a:rPr lang="en-US" b="1" i="1">
                                      <a:latin typeface="Cambria Math"/>
                                    </a:rPr>
                                    <m:t>  </m:t>
                                  </m:r>
                                  <m:r>
                                    <a:rPr lang="en-US" b="1" i="1">
                                      <a:latin typeface="Cambria Math"/>
                                    </a:rPr>
                                    <m:t>𝟏</m:t>
                                  </m:r>
                                </m:sup>
                              </m:sSup>
                              <m:r>
                                <a:rPr lang="en-US" b="1" i="1">
                                  <a:latin typeface="Cambria Math"/>
                                </a:rPr>
                                <m:t>𝑺</m:t>
                              </m:r>
                              <m:r>
                                <a:rPr lang="en-US" b="1" i="1">
                                  <a:latin typeface="Cambria Math"/>
                                </a:rPr>
                                <m:t>, </m:t>
                              </m:r>
                              <m:r>
                                <a:rPr lang="en-US" b="1" i="1">
                                  <a:latin typeface="Cambria Math"/>
                                </a:rPr>
                                <m:t>𝟏</m:t>
                              </m:r>
                              <m:r>
                                <a:rPr lang="en-US" b="1" i="1">
                                  <a:latin typeface="Cambria Math"/>
                                </a:rPr>
                                <m:t>𝒔</m:t>
                              </m:r>
                              <m:r>
                                <a:rPr lang="en-US" b="1" i="1">
                                  <a:latin typeface="Cambria Math"/>
                                </a:rPr>
                                <m:t>𝟐</m:t>
                              </m:r>
                              <m:sSup>
                                <m:sSupPr>
                                  <m:ctrlPr>
                                    <a:rPr lang="el-GR" b="1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b="1" i="1">
                                      <a:latin typeface="Cambria Math"/>
                                    </a:rPr>
                                    <m:t>𝒔</m:t>
                                  </m:r>
                                </m:e>
                                <m:sup>
                                  <m:r>
                                    <a:rPr lang="en-US" b="1" i="1">
                                      <a:latin typeface="Cambria Math"/>
                                    </a:rPr>
                                    <m:t>  </m:t>
                                  </m:r>
                                  <m:r>
                                    <a:rPr lang="en-US" b="1" i="1">
                                      <a:latin typeface="Cambria Math"/>
                                    </a:rPr>
                                    <m:t>𝟑</m:t>
                                  </m:r>
                                </m:sup>
                              </m:sSup>
                              <m:r>
                                <a:rPr lang="en-US" b="1" i="1">
                                  <a:latin typeface="Cambria Math"/>
                                </a:rPr>
                                <m:t>𝑺</m:t>
                              </m:r>
                            </m:e>
                          </m:d>
                          <m:r>
                            <a:rPr lang="en-US" b="1" i="1">
                              <a:latin typeface="Cambria Math"/>
                            </a:rPr>
                            <m:t>+</m:t>
                          </m:r>
                          <m:sSub>
                            <m:sSubPr>
                              <m:ctrlPr>
                                <a:rPr lang="en-US" b="1" i="1" dirty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1" i="1" dirty="0">
                                  <a:latin typeface="Cambria Math"/>
                                </a:rPr>
                                <m:t>𝒆</m:t>
                              </m:r>
                            </m:e>
                            <m:sub>
                              <m:r>
                                <a:rPr lang="en-US" b="1" i="1" dirty="0">
                                  <a:latin typeface="Cambria Math"/>
                                </a:rPr>
                                <m:t>𝒄𝒖𝒔𝒑</m:t>
                              </m:r>
                            </m:sub>
                          </m:sSub>
                        </m:e>
                      </m:eqArr>
                    </m:oMath>
                  </m:oMathPara>
                </a14:m>
                <a:endParaRPr lang="el-GR" dirty="0"/>
              </a:p>
            </p:txBody>
          </p:sp>
        </mc:Choice>
        <mc:Fallback xmlns="">
          <p:sp>
            <p:nvSpPr>
              <p:cNvPr id="7" name="Rectangle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50264" y="3962400"/>
                <a:ext cx="7201651" cy="775405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Rectangle 7"/>
              <p:cNvSpPr/>
              <p:nvPr/>
            </p:nvSpPr>
            <p:spPr>
              <a:xfrm>
                <a:off x="1904962" y="4959096"/>
                <a:ext cx="5715037" cy="42402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l-GR" b="1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1" i="1" smtClean="0">
                              <a:latin typeface="Cambria Math" panose="02040503050406030204" pitchFamily="18" charset="0"/>
                            </a:rPr>
                            <m:t>𝑶</m:t>
                          </m:r>
                        </m:e>
                        <m:sup>
                          <m:r>
                            <a:rPr lang="en-US" b="1" i="1" smtClean="0">
                              <a:latin typeface="Cambria Math" panose="02040503050406030204" pitchFamily="18" charset="0"/>
                            </a:rPr>
                            <m:t>𝟔</m:t>
                          </m:r>
                          <m:r>
                            <a:rPr lang="en-US" b="1" i="1">
                              <a:latin typeface="Cambria Math"/>
                            </a:rPr>
                            <m:t>+</m:t>
                          </m:r>
                        </m:sup>
                      </m:sSup>
                      <m:d>
                        <m:dPr>
                          <m:ctrlPr>
                            <a:rPr lang="el-GR" b="1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1" i="1">
                              <a:latin typeface="Cambria Math"/>
                            </a:rPr>
                            <m:t>𝟏</m:t>
                          </m:r>
                          <m:r>
                            <a:rPr lang="en-US" b="1" i="1">
                              <a:latin typeface="Cambria Math"/>
                            </a:rPr>
                            <m:t>𝒔</m:t>
                          </m:r>
                          <m:r>
                            <a:rPr lang="en-US" b="1" i="1">
                              <a:latin typeface="Cambria Math"/>
                            </a:rPr>
                            <m:t>𝟐</m:t>
                          </m:r>
                          <m:sSup>
                            <m:sSupPr>
                              <m:ctrlPr>
                                <a:rPr lang="el-GR" b="1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1" i="1">
                                  <a:latin typeface="Cambria Math"/>
                                </a:rPr>
                                <m:t>𝒔</m:t>
                              </m:r>
                            </m:e>
                            <m:sup>
                              <m:r>
                                <a:rPr lang="en-US" b="1" i="1">
                                  <a:latin typeface="Cambria Math"/>
                                </a:rPr>
                                <m:t>  </m:t>
                              </m:r>
                              <m:r>
                                <a:rPr lang="en-US" b="1" i="1">
                                  <a:latin typeface="Cambria Math"/>
                                </a:rPr>
                                <m:t>𝟑</m:t>
                              </m:r>
                            </m:sup>
                          </m:sSup>
                          <m:r>
                            <a:rPr lang="en-US" b="1" i="1">
                              <a:latin typeface="Cambria Math"/>
                            </a:rPr>
                            <m:t>𝑺</m:t>
                          </m:r>
                        </m:e>
                      </m:d>
                      <m:r>
                        <a:rPr lang="en-US" b="1" i="1">
                          <a:latin typeface="Cambria Math"/>
                        </a:rPr>
                        <m:t>+</m:t>
                      </m:r>
                      <m:r>
                        <a:rPr lang="en-US" b="1" i="1">
                          <a:latin typeface="Cambria Math"/>
                        </a:rPr>
                        <m:t>𝑯𝒆</m:t>
                      </m:r>
                      <m:r>
                        <a:rPr lang="en-US" b="1" i="1">
                          <a:latin typeface="Cambria Math"/>
                        </a:rPr>
                        <m:t>    →</m:t>
                      </m:r>
                      <m:sSup>
                        <m:sSupPr>
                          <m:ctrlPr>
                            <a:rPr lang="el-GR" b="1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1" i="1">
                              <a:latin typeface="Cambria Math"/>
                            </a:rPr>
                            <m:t>𝑯𝒆</m:t>
                          </m:r>
                        </m:e>
                        <m:sup>
                          <m:r>
                            <a:rPr lang="en-US" b="1" i="1">
                              <a:latin typeface="Cambria Math"/>
                            </a:rPr>
                            <m:t>+</m:t>
                          </m:r>
                        </m:sup>
                      </m:sSup>
                      <m:r>
                        <a:rPr lang="en-US" b="1" i="1">
                          <a:latin typeface="Cambria Math"/>
                        </a:rPr>
                        <m:t>+ </m:t>
                      </m:r>
                      <m:sSup>
                        <m:sSupPr>
                          <m:ctrlPr>
                            <a:rPr lang="el-GR" b="1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1" i="1" smtClean="0">
                              <a:latin typeface="Cambria Math" panose="02040503050406030204" pitchFamily="18" charset="0"/>
                            </a:rPr>
                            <m:t>𝑶</m:t>
                          </m:r>
                        </m:e>
                        <m:sup>
                          <m:r>
                            <a:rPr lang="en-US" b="1" i="1" smtClean="0">
                              <a:latin typeface="Cambria Math" panose="02040503050406030204" pitchFamily="18" charset="0"/>
                            </a:rPr>
                            <m:t>𝟔</m:t>
                          </m:r>
                          <m:r>
                            <a:rPr lang="en-US" b="1" i="1">
                              <a:latin typeface="Cambria Math"/>
                            </a:rPr>
                            <m:t>+</m:t>
                          </m:r>
                        </m:sup>
                      </m:sSup>
                      <m:d>
                        <m:dPr>
                          <m:ctrlPr>
                            <a:rPr lang="el-GR" b="1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1" i="1">
                              <a:latin typeface="Cambria Math"/>
                            </a:rPr>
                            <m:t>𝟏</m:t>
                          </m:r>
                          <m:r>
                            <a:rPr lang="en-US" b="1" i="1">
                              <a:latin typeface="Cambria Math"/>
                            </a:rPr>
                            <m:t>𝒔</m:t>
                          </m:r>
                          <m:r>
                            <a:rPr lang="en-US" b="1" i="1">
                              <a:latin typeface="Cambria Math"/>
                            </a:rPr>
                            <m:t>𝟐</m:t>
                          </m:r>
                          <m:r>
                            <a:rPr lang="en-US" b="1" i="1">
                              <a:latin typeface="Cambria Math"/>
                            </a:rPr>
                            <m:t>𝒔</m:t>
                          </m:r>
                          <m:sPre>
                            <m:sPrePr>
                              <m:ctrlPr>
                                <a:rPr lang="el-GR" b="1" i="1">
                                  <a:latin typeface="Cambria Math" panose="02040503050406030204" pitchFamily="18" charset="0"/>
                                </a:rPr>
                              </m:ctrlPr>
                            </m:sPrePr>
                            <m:sub/>
                            <m:sup>
                              <m:r>
                                <a:rPr lang="el-GR" b="1" i="1">
                                  <a:latin typeface="Cambria Math"/>
                                </a:rPr>
                                <m:t>𝟑</m:t>
                              </m:r>
                            </m:sup>
                            <m:e>
                              <m:r>
                                <a:rPr lang="en-US" b="1" i="1">
                                  <a:latin typeface="Cambria Math"/>
                                </a:rPr>
                                <m:t>𝑺</m:t>
                              </m:r>
                            </m:e>
                          </m:sPre>
                        </m:e>
                      </m:d>
                      <m:r>
                        <a:rPr lang="en-US" b="1" i="1">
                          <a:latin typeface="Cambria Math"/>
                        </a:rPr>
                        <m:t>+</m:t>
                      </m:r>
                      <m:r>
                        <m:rPr>
                          <m:nor/>
                        </m:rPr>
                        <a:rPr lang="en-US" b="1" dirty="0"/>
                        <m:t> </m:t>
                      </m:r>
                      <m:sSub>
                        <m:sSubPr>
                          <m:ctrlPr>
                            <a:rPr lang="en-US" b="1" i="1" dirty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1" i="1" dirty="0">
                              <a:latin typeface="Cambria Math"/>
                            </a:rPr>
                            <m:t>𝒆</m:t>
                          </m:r>
                        </m:e>
                        <m:sub>
                          <m:r>
                            <a:rPr lang="en-US" b="1" i="1" dirty="0">
                              <a:latin typeface="Cambria Math"/>
                            </a:rPr>
                            <m:t>𝒄𝒖𝒔𝒑</m:t>
                          </m:r>
                        </m:sub>
                      </m:sSub>
                    </m:oMath>
                  </m:oMathPara>
                </a14:m>
                <a:endParaRPr lang="el-GR" dirty="0"/>
              </a:p>
            </p:txBody>
          </p:sp>
        </mc:Choice>
        <mc:Fallback xmlns="">
          <p:sp>
            <p:nvSpPr>
              <p:cNvPr id="8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04962" y="4959096"/>
                <a:ext cx="5715037" cy="424027"/>
              </a:xfrm>
              <a:prstGeom prst="rect">
                <a:avLst/>
              </a:prstGeom>
              <a:blipFill>
                <a:blip r:embed="rId5"/>
                <a:stretch>
                  <a:fillRect b="-289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Right Brace 8"/>
          <p:cNvSpPr/>
          <p:nvPr/>
        </p:nvSpPr>
        <p:spPr>
          <a:xfrm>
            <a:off x="8527870" y="4114800"/>
            <a:ext cx="158930" cy="533400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8E838459-ECF3-4190-8A29-787CBAA8F48B}"/>
              </a:ext>
            </a:extLst>
          </p:cNvPr>
          <p:cNvSpPr txBox="1">
            <a:spLocks/>
          </p:cNvSpPr>
          <p:nvPr/>
        </p:nvSpPr>
        <p:spPr>
          <a:xfrm>
            <a:off x="990600" y="-18288"/>
            <a:ext cx="7498080" cy="1143000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300" kern="120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br>
              <a:rPr lang="el-GR" sz="3000" u="sng" dirty="0"/>
            </a:br>
            <a:r>
              <a:rPr lang="en-US" sz="3000" u="sng" dirty="0"/>
              <a:t>Cusp electron spectroscopy</a:t>
            </a:r>
            <a:br>
              <a:rPr lang="el-GR" sz="3000" dirty="0"/>
            </a:br>
            <a:endParaRPr lang="el-GR" sz="3000" u="sng" dirty="0"/>
          </a:p>
        </p:txBody>
      </p:sp>
    </p:spTree>
    <p:extLst>
      <p:ext uri="{BB962C8B-B14F-4D97-AF65-F5344CB8AC3E}">
        <p14:creationId xmlns:p14="http://schemas.microsoft.com/office/powerpoint/2010/main" val="32425898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31" grpId="0"/>
      <p:bldP spid="33" grpId="0" animBg="1"/>
      <p:bldP spid="35" grpId="0" animBg="1"/>
      <p:bldP spid="32" grpId="0"/>
      <p:bldP spid="7" grpId="0"/>
      <p:bldP spid="8" grpId="0"/>
      <p:bldP spid="9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e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6991</TotalTime>
  <Words>1150</Words>
  <Application>Microsoft Office PowerPoint</Application>
  <PresentationFormat>On-screen Show (4:3)</PresentationFormat>
  <Paragraphs>206</Paragraphs>
  <Slides>24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34" baseType="lpstr">
      <vt:lpstr>Arial</vt:lpstr>
      <vt:lpstr>Calibri</vt:lpstr>
      <vt:lpstr>Cambria Math</vt:lpstr>
      <vt:lpstr>Corbel</vt:lpstr>
      <vt:lpstr>Gill Sans MT</vt:lpstr>
      <vt:lpstr>Tahoma</vt:lpstr>
      <vt:lpstr>Verdana</vt:lpstr>
      <vt:lpstr>Wingdings</vt:lpstr>
      <vt:lpstr>Wingdings 2</vt:lpstr>
      <vt:lpstr>Solstice</vt:lpstr>
      <vt:lpstr>Latest developments at the Atomic Physics beamline of Tandem Laboratory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ΣΤΕΦΑΝΟΣ ΝΑΝΟΣ</dc:creator>
  <cp:lastModifiedBy>Anastasios Lagoyannis</cp:lastModifiedBy>
  <cp:revision>151</cp:revision>
  <dcterms:created xsi:type="dcterms:W3CDTF">2021-05-27T06:03:06Z</dcterms:created>
  <dcterms:modified xsi:type="dcterms:W3CDTF">2022-02-04T10:55:04Z</dcterms:modified>
</cp:coreProperties>
</file>