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23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177CD-5C78-4CAA-9947-243F300250CA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E2CB5-B3C8-4EC0-AD18-694BDA79D21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Brief Overview of </a:t>
            </a:r>
            <a:r>
              <a:rPr lang="en-US" dirty="0" smtClean="0"/>
              <a:t>2021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Christos Markou</a:t>
            </a:r>
          </a:p>
          <a:p>
            <a:r>
              <a:rPr lang="en-US" dirty="0" smtClean="0"/>
              <a:t>INPP Annual Meeting </a:t>
            </a:r>
          </a:p>
          <a:p>
            <a:r>
              <a:rPr lang="en-US" dirty="0" smtClean="0"/>
              <a:t>3</a:t>
            </a:r>
            <a:r>
              <a:rPr lang="en-US" dirty="0" smtClean="0"/>
              <a:t>/2/2022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2022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FUNDING !!!!</a:t>
            </a:r>
          </a:p>
          <a:p>
            <a:pPr lvl="1"/>
            <a:r>
              <a:rPr lang="en-US" dirty="0" smtClean="0"/>
              <a:t>New proposals, National</a:t>
            </a:r>
            <a:r>
              <a:rPr lang="en-US" smtClean="0"/>
              <a:t>, private, EU </a:t>
            </a:r>
            <a:r>
              <a:rPr lang="en-US" dirty="0" smtClean="0"/>
              <a:t>and beyond…</a:t>
            </a:r>
          </a:p>
          <a:p>
            <a:endParaRPr lang="en-US" dirty="0" smtClean="0"/>
          </a:p>
          <a:p>
            <a:r>
              <a:rPr lang="en-US" dirty="0" smtClean="0"/>
              <a:t>New research positions </a:t>
            </a:r>
          </a:p>
          <a:p>
            <a:r>
              <a:rPr lang="en-US" dirty="0" smtClean="0"/>
              <a:t>Postgraduate scholarships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Evaluation 2018-2021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huge “</a:t>
            </a:r>
            <a:r>
              <a:rPr lang="en-US" dirty="0" smtClean="0">
                <a:solidFill>
                  <a:srgbClr val="FF0000"/>
                </a:solidFill>
              </a:rPr>
              <a:t>Thank you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           to Georgia,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</a:t>
            </a:r>
            <a:r>
              <a:rPr lang="en-US" dirty="0" err="1" smtClean="0"/>
              <a:t>Manolis</a:t>
            </a:r>
            <a:r>
              <a:rPr lang="en-US" dirty="0" smtClean="0"/>
              <a:t> and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</a:t>
            </a:r>
            <a:r>
              <a:rPr lang="en-US" dirty="0" err="1" smtClean="0"/>
              <a:t>Dakis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for their work and dedication.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Another difficult COVID 19 year, better than 2020, but still…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Several COVID 19 cases</a:t>
            </a:r>
            <a:endParaRPr lang="el-GR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Bureaucracy</a:t>
            </a:r>
            <a:endParaRPr lang="el-GR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Lack of funding</a:t>
            </a:r>
            <a:endParaRPr lang="el-GR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Balance between personal and professional life</a:t>
            </a:r>
            <a:endParaRPr lang="el-GR" dirty="0" smtClean="0">
              <a:solidFill>
                <a:srgbClr val="C00000"/>
              </a:solidFill>
            </a:endParaRPr>
          </a:p>
          <a:p>
            <a:pPr lvl="1">
              <a:buNone/>
            </a:pPr>
            <a:endParaRPr lang="el-GR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Scientific output and successes on the rise</a:t>
            </a:r>
            <a:endParaRPr lang="el-GR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Increased numbers of activities</a:t>
            </a:r>
            <a:endParaRPr lang="el-GR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Increased numbers of students</a:t>
            </a:r>
            <a:endParaRPr lang="el-GR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Diversification and extroversion</a:t>
            </a:r>
            <a:endParaRPr lang="el-GR" dirty="0" smtClean="0">
              <a:solidFill>
                <a:srgbClr val="00B050"/>
              </a:solidFill>
            </a:endParaRPr>
          </a:p>
          <a:p>
            <a:pPr lvl="1"/>
            <a:endParaRPr lang="el-GR" dirty="0" smtClean="0">
              <a:solidFill>
                <a:srgbClr val="00B050"/>
              </a:solidFill>
            </a:endParaRPr>
          </a:p>
          <a:p>
            <a:pPr lvl="1"/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Personnel </a:t>
            </a:r>
            <a:r>
              <a:rPr lang="el-GR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983179"/>
          </a:xfrm>
        </p:spPr>
        <p:txBody>
          <a:bodyPr>
            <a:normAutofit/>
          </a:bodyPr>
          <a:lstStyle/>
          <a:p>
            <a:r>
              <a:rPr lang="el-GR" sz="2200" dirty="0" smtClean="0"/>
              <a:t>1</a:t>
            </a:r>
            <a:r>
              <a:rPr lang="en-US" sz="2200" dirty="0" smtClean="0"/>
              <a:t>6</a:t>
            </a:r>
            <a:r>
              <a:rPr lang="el-GR" sz="2200" dirty="0" smtClean="0"/>
              <a:t> </a:t>
            </a:r>
            <a:r>
              <a:rPr lang="el-GR" sz="2200" dirty="0" smtClean="0"/>
              <a:t>Ερευνητές</a:t>
            </a:r>
            <a:r>
              <a:rPr lang="el-GR" sz="2200" dirty="0" smtClean="0"/>
              <a:t>,  1</a:t>
            </a:r>
            <a:r>
              <a:rPr lang="en-US" sz="2200" dirty="0" smtClean="0"/>
              <a:t> SSO</a:t>
            </a:r>
            <a:endParaRPr lang="el-GR" sz="2200" dirty="0" smtClean="0"/>
          </a:p>
          <a:p>
            <a:pPr lvl="1"/>
            <a:r>
              <a:rPr lang="en-US" sz="1800" dirty="0" smtClean="0"/>
              <a:t>E. </a:t>
            </a:r>
            <a:r>
              <a:rPr lang="en-US" sz="1800" dirty="0" err="1" smtClean="0"/>
              <a:t>Drakopoulou</a:t>
            </a:r>
            <a:r>
              <a:rPr lang="en-US" sz="1800" dirty="0" smtClean="0"/>
              <a:t> joined</a:t>
            </a:r>
            <a:r>
              <a:rPr lang="el-GR" sz="1800" dirty="0" smtClean="0"/>
              <a:t> </a:t>
            </a:r>
            <a:r>
              <a:rPr lang="en-US" sz="1800" dirty="0" smtClean="0"/>
              <a:t>INPP in September </a:t>
            </a:r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We just (last Monday) selected A. </a:t>
            </a:r>
            <a:r>
              <a:rPr lang="en-US" sz="1800" dirty="0" err="1" smtClean="0"/>
              <a:t>Psallidas</a:t>
            </a: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 </a:t>
            </a:r>
            <a:r>
              <a:rPr lang="en-US" sz="1800" dirty="0" smtClean="0"/>
              <a:t>	as Researcher C’ grade in the remaining  </a:t>
            </a:r>
          </a:p>
          <a:p>
            <a:pPr lvl="1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vacancy. </a:t>
            </a:r>
            <a:endParaRPr lang="el-GR" sz="2200" dirty="0" smtClean="0"/>
          </a:p>
          <a:p>
            <a:endParaRPr lang="el-GR" sz="2200" dirty="0" smtClean="0"/>
          </a:p>
          <a:p>
            <a:r>
              <a:rPr lang="el-GR" sz="2200" dirty="0" smtClean="0"/>
              <a:t>9 </a:t>
            </a:r>
            <a:r>
              <a:rPr lang="en-US" sz="2200" dirty="0" smtClean="0"/>
              <a:t>Permanent Administrative, Technical and Support  Personnel</a:t>
            </a:r>
            <a:endParaRPr lang="el-GR" sz="2200" dirty="0" smtClean="0"/>
          </a:p>
          <a:p>
            <a:r>
              <a:rPr lang="en-US" sz="2200" dirty="0" smtClean="0"/>
              <a:t>10</a:t>
            </a:r>
            <a:r>
              <a:rPr lang="el-GR" sz="2200" dirty="0" smtClean="0"/>
              <a:t> </a:t>
            </a:r>
            <a:r>
              <a:rPr lang="en-US" sz="2200" dirty="0" smtClean="0"/>
              <a:t>Post Docs</a:t>
            </a:r>
          </a:p>
          <a:p>
            <a:r>
              <a:rPr lang="en-US" sz="2200" dirty="0" smtClean="0"/>
              <a:t>8 </a:t>
            </a:r>
            <a:r>
              <a:rPr lang="en-US" sz="2200" dirty="0" smtClean="0"/>
              <a:t>Scientific Support </a:t>
            </a:r>
            <a:r>
              <a:rPr lang="en-US" sz="2200" dirty="0" smtClean="0"/>
              <a:t>(M.Sc. </a:t>
            </a:r>
            <a:r>
              <a:rPr lang="en-US" sz="2200" dirty="0" smtClean="0"/>
              <a:t>or B.Sc.)</a:t>
            </a:r>
            <a:endParaRPr lang="en-US" sz="2200" dirty="0" smtClean="0"/>
          </a:p>
          <a:p>
            <a:r>
              <a:rPr lang="en-US" sz="2200" dirty="0" smtClean="0">
                <a:solidFill>
                  <a:srgbClr val="C00000"/>
                </a:solidFill>
              </a:rPr>
              <a:t>31 </a:t>
            </a:r>
            <a:r>
              <a:rPr lang="en-US" sz="2200" dirty="0" smtClean="0">
                <a:solidFill>
                  <a:srgbClr val="C00000"/>
                </a:solidFill>
              </a:rPr>
              <a:t>Ph.D. candidates </a:t>
            </a:r>
            <a:r>
              <a:rPr lang="en-US" sz="2200" dirty="0" smtClean="0">
                <a:solidFill>
                  <a:srgbClr val="C00000"/>
                </a:solidFill>
              </a:rPr>
              <a:t>(2 dropped out)</a:t>
            </a:r>
            <a:endParaRPr lang="el-GR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29 M.Sc.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and Undergraduate students</a:t>
            </a:r>
            <a:endParaRPr lang="el-GR" dirty="0"/>
          </a:p>
        </p:txBody>
      </p:sp>
      <p:pic>
        <p:nvPicPr>
          <p:cNvPr id="4" name="3 - Εικόνα" descr="IMG_2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142984"/>
            <a:ext cx="2928926" cy="21966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Funding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1/2</a:t>
            </a:r>
            <a:endParaRPr lang="el-G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42910" y="1285860"/>
            <a:ext cx="8258204" cy="498317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Again the BIG problem!</a:t>
            </a:r>
            <a:endParaRPr lang="el-GR" sz="2800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No Matching </a:t>
            </a:r>
            <a:r>
              <a:rPr lang="en-US" dirty="0" smtClean="0"/>
              <a:t>funds – </a:t>
            </a:r>
            <a:r>
              <a:rPr lang="en-US" dirty="0" smtClean="0"/>
              <a:t>support activities are not supported</a:t>
            </a:r>
            <a:r>
              <a:rPr lang="el-GR" dirty="0" smtClean="0"/>
              <a:t> </a:t>
            </a:r>
            <a:endParaRPr lang="el-GR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Delays in existing programs</a:t>
            </a:r>
            <a:endParaRPr lang="el-GR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sz="2800" dirty="0" smtClean="0"/>
              <a:t>In 2021 4 </a:t>
            </a:r>
            <a:r>
              <a:rPr lang="el-GR" sz="2800" dirty="0" smtClean="0"/>
              <a:t>ΕΣΠΑ-ΕΔΒΜ </a:t>
            </a:r>
            <a:r>
              <a:rPr lang="en-US" sz="2800" dirty="0" smtClean="0"/>
              <a:t>projects were completed + 1 </a:t>
            </a:r>
            <a:r>
              <a:rPr lang="el-GR" sz="2800" dirty="0" smtClean="0"/>
              <a:t>ΕΛΙΔΕΚ</a:t>
            </a:r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2 new projects started:</a:t>
            </a:r>
          </a:p>
          <a:p>
            <a:pPr lvl="1"/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“Intelligent specialized environmental observatory” (ISEO) funded by the Peloponnese Prefecture.</a:t>
            </a:r>
          </a:p>
          <a:p>
            <a:pPr lvl="1"/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“Development and Application of Ion Beam Techniques for Materials Irradiation and Characterization relevant to Fusion Technology” funded by EU.</a:t>
            </a:r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CALIBRA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/>
          <a:lstStyle/>
          <a:p>
            <a:r>
              <a:rPr lang="en-US" dirty="0" smtClean="0"/>
              <a:t>The project is in its final stage with the dismantling of the old sources, etc already well under way.</a:t>
            </a:r>
          </a:p>
          <a:p>
            <a:endParaRPr lang="en-US" dirty="0" smtClean="0"/>
          </a:p>
          <a:p>
            <a:r>
              <a:rPr lang="en-US" dirty="0" smtClean="0"/>
              <a:t>Two major breakthroughs in 2021</a:t>
            </a:r>
          </a:p>
          <a:p>
            <a:pPr lvl="1"/>
            <a:r>
              <a:rPr lang="en-US" dirty="0" smtClean="0"/>
              <a:t>Cyclotron – arrived on the 28</a:t>
            </a:r>
            <a:r>
              <a:rPr lang="en-US" baseline="30000" dirty="0" smtClean="0"/>
              <a:t>th</a:t>
            </a:r>
            <a:r>
              <a:rPr lang="en-US" dirty="0" smtClean="0"/>
              <a:t> April </a:t>
            </a:r>
          </a:p>
          <a:p>
            <a:pPr lvl="1"/>
            <a:r>
              <a:rPr lang="en-US" dirty="0" smtClean="0"/>
              <a:t>AMS – packed in Oxford and soon to be shipped to Athens</a:t>
            </a:r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158" y="214290"/>
            <a:ext cx="8643998" cy="650085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7" name="6 - Εικόνα" descr="IMG_73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57166"/>
            <a:ext cx="2880360" cy="2159000"/>
          </a:xfrm>
          <a:prstGeom prst="rect">
            <a:avLst/>
          </a:prstGeom>
        </p:spPr>
      </p:pic>
      <p:pic>
        <p:nvPicPr>
          <p:cNvPr id="8" name="7 - Εικόνα" descr="IMG_73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357166"/>
            <a:ext cx="2880360" cy="2159000"/>
          </a:xfrm>
          <a:prstGeom prst="rect">
            <a:avLst/>
          </a:prstGeom>
        </p:spPr>
      </p:pic>
      <p:pic>
        <p:nvPicPr>
          <p:cNvPr id="9" name="8 - Εικόνα" descr="IMG_73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57166"/>
            <a:ext cx="2880360" cy="2159000"/>
          </a:xfrm>
          <a:prstGeom prst="rect">
            <a:avLst/>
          </a:prstGeom>
        </p:spPr>
      </p:pic>
      <p:pic>
        <p:nvPicPr>
          <p:cNvPr id="10" name="9 - Εικόνα" descr="IMG_737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2928934"/>
            <a:ext cx="2880360" cy="2159000"/>
          </a:xfrm>
          <a:prstGeom prst="rect">
            <a:avLst/>
          </a:prstGeom>
        </p:spPr>
      </p:pic>
      <p:pic>
        <p:nvPicPr>
          <p:cNvPr id="11" name="10 - Εικόνα" descr="IMG_738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40" y="2928934"/>
            <a:ext cx="2880360" cy="2159000"/>
          </a:xfrm>
          <a:prstGeom prst="rect">
            <a:avLst/>
          </a:prstGeom>
        </p:spPr>
      </p:pic>
      <p:pic>
        <p:nvPicPr>
          <p:cNvPr id="12" name="11 - Εικόνα" descr="IMG_7381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2928934"/>
            <a:ext cx="2880360" cy="2159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4" name="3 - Θέση περιεχομένου" descr="IMG_73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42852"/>
            <a:ext cx="8395858" cy="629689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555468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MoU University of Thessaly – Educational and research common activities</a:t>
            </a:r>
          </a:p>
          <a:p>
            <a:pPr lvl="1"/>
            <a:r>
              <a:rPr lang="en-US" dirty="0" smtClean="0"/>
              <a:t>Updated MoU with Kalamata Mayor – in the final stages </a:t>
            </a:r>
          </a:p>
          <a:p>
            <a:pPr lvl="1"/>
            <a:r>
              <a:rPr lang="en-US" dirty="0" smtClean="0"/>
              <a:t>MoU with </a:t>
            </a:r>
            <a:r>
              <a:rPr lang="en-US" dirty="0" err="1" smtClean="0"/>
              <a:t>Benaki</a:t>
            </a:r>
            <a:r>
              <a:rPr lang="en-US" dirty="0" smtClean="0"/>
              <a:t> Museum – in preparation</a:t>
            </a:r>
          </a:p>
          <a:p>
            <a:pPr lvl="1"/>
            <a:endParaRPr lang="en-US" dirty="0" smtClean="0"/>
          </a:p>
          <a:p>
            <a:r>
              <a:rPr lang="en-US" sz="3000" dirty="0" smtClean="0"/>
              <a:t>Prof. M. </a:t>
            </a:r>
            <a:r>
              <a:rPr lang="en-US" sz="3000" dirty="0" err="1" smtClean="0"/>
              <a:t>Hammad</a:t>
            </a:r>
            <a:r>
              <a:rPr lang="en-US" sz="3000" dirty="0" smtClean="0"/>
              <a:t> from Egypt will spend 9 months at INPP on sabbatical leave to work with Dennis Bonatsos</a:t>
            </a:r>
            <a:endParaRPr lang="en-US" sz="3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Colloquia series</a:t>
            </a:r>
            <a:endParaRPr lang="el-GR" sz="32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857232"/>
            <a:ext cx="8429684" cy="5715040"/>
          </a:xfrm>
        </p:spPr>
        <p:txBody>
          <a:bodyPr/>
          <a:lstStyle/>
          <a:p>
            <a:r>
              <a:rPr lang="en-US" sz="2000" dirty="0" smtClean="0"/>
              <a:t>Excellent speakers in all aspects of our research interests.</a:t>
            </a:r>
          </a:p>
          <a:p>
            <a:endParaRPr lang="el-GR" dirty="0"/>
          </a:p>
        </p:txBody>
      </p:sp>
      <p:pic>
        <p:nvPicPr>
          <p:cNvPr id="4" name="3 - Εικόνα" descr="Colange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85860"/>
            <a:ext cx="1285884" cy="1285884"/>
          </a:xfrm>
          <a:prstGeom prst="rect">
            <a:avLst/>
          </a:prstGeom>
        </p:spPr>
      </p:pic>
      <p:pic>
        <p:nvPicPr>
          <p:cNvPr id="5" name="4 - Εικόνα" descr="Barkouts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285860"/>
            <a:ext cx="1285884" cy="1285884"/>
          </a:xfrm>
          <a:prstGeom prst="rect">
            <a:avLst/>
          </a:prstGeom>
        </p:spPr>
      </p:pic>
      <p:pic>
        <p:nvPicPr>
          <p:cNvPr id="6" name="5 - Εικόνα" descr="Sarka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1285860"/>
            <a:ext cx="1285884" cy="1285884"/>
          </a:xfrm>
          <a:prstGeom prst="rect">
            <a:avLst/>
          </a:prstGeom>
        </p:spPr>
      </p:pic>
      <p:pic>
        <p:nvPicPr>
          <p:cNvPr id="7" name="6 - Εικόνα" descr="Tun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7" y="1285860"/>
            <a:ext cx="1000132" cy="1330176"/>
          </a:xfrm>
          <a:prstGeom prst="rect">
            <a:avLst/>
          </a:prstGeom>
        </p:spPr>
      </p:pic>
      <p:pic>
        <p:nvPicPr>
          <p:cNvPr id="8" name="7 - Εικόνα" descr="Semertzidi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1285860"/>
            <a:ext cx="1285884" cy="1285884"/>
          </a:xfrm>
          <a:prstGeom prst="rect">
            <a:avLst/>
          </a:prstGeom>
        </p:spPr>
      </p:pic>
      <p:pic>
        <p:nvPicPr>
          <p:cNvPr id="9" name="8 - Εικόνα" descr="Roupa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8082" y="1285860"/>
            <a:ext cx="1285884" cy="1285884"/>
          </a:xfrm>
          <a:prstGeom prst="rect">
            <a:avLst/>
          </a:prstGeom>
        </p:spPr>
      </p:pic>
      <p:pic>
        <p:nvPicPr>
          <p:cNvPr id="10" name="9 - Εικόνα" descr="Abbiend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4282" y="2714620"/>
            <a:ext cx="1214446" cy="1214446"/>
          </a:xfrm>
          <a:prstGeom prst="rect">
            <a:avLst/>
          </a:prstGeom>
        </p:spPr>
      </p:pic>
      <p:pic>
        <p:nvPicPr>
          <p:cNvPr id="11" name="10 - Εικόνα" descr="Prassa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4480" y="2714620"/>
            <a:ext cx="1285884" cy="1285884"/>
          </a:xfrm>
          <a:prstGeom prst="rect">
            <a:avLst/>
          </a:prstGeom>
        </p:spPr>
      </p:pic>
      <p:pic>
        <p:nvPicPr>
          <p:cNvPr id="12" name="11 - Εικόνα" descr="Angelaki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4678" y="2714620"/>
            <a:ext cx="1285884" cy="1285884"/>
          </a:xfrm>
          <a:prstGeom prst="rect">
            <a:avLst/>
          </a:prstGeom>
        </p:spPr>
      </p:pic>
      <p:pic>
        <p:nvPicPr>
          <p:cNvPr id="13" name="12 - Εικόνα" descr="Karampagia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43438" y="2714620"/>
            <a:ext cx="1285884" cy="1285884"/>
          </a:xfrm>
          <a:prstGeom prst="rect">
            <a:avLst/>
          </a:prstGeom>
        </p:spPr>
      </p:pic>
      <p:pic>
        <p:nvPicPr>
          <p:cNvPr id="14" name="13 - Εικόνα" descr="badge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68438" y="2714620"/>
            <a:ext cx="1218206" cy="1285884"/>
          </a:xfrm>
          <a:prstGeom prst="rect">
            <a:avLst/>
          </a:prstGeom>
        </p:spPr>
      </p:pic>
      <p:pic>
        <p:nvPicPr>
          <p:cNvPr id="2050" name="Picture 2" descr="C:\Users\Christos\Downloads\Zaborov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29519" y="2714620"/>
            <a:ext cx="1285885" cy="1285884"/>
          </a:xfrm>
          <a:prstGeom prst="rect">
            <a:avLst/>
          </a:prstGeom>
          <a:noFill/>
        </p:spPr>
      </p:pic>
      <p:pic>
        <p:nvPicPr>
          <p:cNvPr id="2051" name="Picture 3" descr="C:\Users\Christos\Downloads\Campbell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42844" y="4000504"/>
            <a:ext cx="1357322" cy="1357322"/>
          </a:xfrm>
          <a:prstGeom prst="rect">
            <a:avLst/>
          </a:prstGeom>
          <a:noFill/>
        </p:spPr>
      </p:pic>
      <p:pic>
        <p:nvPicPr>
          <p:cNvPr id="2052" name="Picture 4" descr="C:\Users\Christos\Downloads\Kiskinova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643042" y="4071942"/>
            <a:ext cx="1357322" cy="1357322"/>
          </a:xfrm>
          <a:prstGeom prst="rect">
            <a:avLst/>
          </a:prstGeom>
          <a:noFill/>
        </p:spPr>
      </p:pic>
      <p:pic>
        <p:nvPicPr>
          <p:cNvPr id="2053" name="Picture 5" descr="C:\Users\Christos\Downloads\Dytrych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286116" y="4143380"/>
            <a:ext cx="1214446" cy="1285884"/>
          </a:xfrm>
          <a:prstGeom prst="rect">
            <a:avLst/>
          </a:prstGeom>
          <a:noFill/>
        </p:spPr>
      </p:pic>
      <p:pic>
        <p:nvPicPr>
          <p:cNvPr id="2054" name="Picture 6" descr="C:\Users\Christos\Downloads\Bernardini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714876" y="4143380"/>
            <a:ext cx="1285884" cy="1285884"/>
          </a:xfrm>
          <a:prstGeom prst="rect">
            <a:avLst/>
          </a:prstGeom>
          <a:noFill/>
        </p:spPr>
      </p:pic>
      <p:pic>
        <p:nvPicPr>
          <p:cNvPr id="2055" name="Picture 7" descr="C:\Users\Christos\Downloads\Papoulias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072198" y="4071942"/>
            <a:ext cx="1285884" cy="1357322"/>
          </a:xfrm>
          <a:prstGeom prst="rect">
            <a:avLst/>
          </a:prstGeom>
          <a:noFill/>
        </p:spPr>
      </p:pic>
      <p:pic>
        <p:nvPicPr>
          <p:cNvPr id="2056" name="Picture 8" descr="C:\Users\Christos\Downloads\Tsesmelis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429520" y="4143380"/>
            <a:ext cx="1285884" cy="1285884"/>
          </a:xfrm>
          <a:prstGeom prst="rect">
            <a:avLst/>
          </a:prstGeom>
          <a:noFill/>
        </p:spPr>
      </p:pic>
      <p:pic>
        <p:nvPicPr>
          <p:cNvPr id="2057" name="Picture 9" descr="C:\Users\Christos\Downloads\Tsoumpas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2844" y="5429264"/>
            <a:ext cx="1285884" cy="1285884"/>
          </a:xfrm>
          <a:prstGeom prst="rect">
            <a:avLst/>
          </a:prstGeom>
          <a:noFill/>
        </p:spPr>
      </p:pic>
      <p:sp>
        <p:nvSpPr>
          <p:cNvPr id="23" name="22 - TextBox"/>
          <p:cNvSpPr txBox="1"/>
          <p:nvPr/>
        </p:nvSpPr>
        <p:spPr>
          <a:xfrm>
            <a:off x="3214678" y="5643578"/>
            <a:ext cx="557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OpenLab</a:t>
            </a:r>
            <a:r>
              <a:rPr lang="en-US" dirty="0" smtClean="0"/>
              <a:t> QTI initiative session</a:t>
            </a:r>
          </a:p>
          <a:p>
            <a:r>
              <a:rPr lang="en-US" dirty="0" smtClean="0"/>
              <a:t>+ Seminars by E. </a:t>
            </a:r>
            <a:r>
              <a:rPr lang="en-US" dirty="0" err="1" smtClean="0"/>
              <a:t>Drakopoulou</a:t>
            </a:r>
            <a:r>
              <a:rPr lang="en-US" dirty="0" smtClean="0"/>
              <a:t>, A. </a:t>
            </a:r>
            <a:r>
              <a:rPr lang="en-US" dirty="0" err="1" smtClean="0"/>
              <a:t>Psallidas</a:t>
            </a:r>
            <a:r>
              <a:rPr lang="en-US" dirty="0" smtClean="0"/>
              <a:t>, S. </a:t>
            </a:r>
            <a:r>
              <a:rPr lang="en-US" dirty="0" err="1" smtClean="0"/>
              <a:t>Aggelidakis</a:t>
            </a:r>
            <a:r>
              <a:rPr lang="en-US" dirty="0" smtClean="0"/>
              <a:t>, I. </a:t>
            </a:r>
            <a:r>
              <a:rPr lang="en-US" dirty="0" err="1" smtClean="0"/>
              <a:t>Manthos</a:t>
            </a:r>
            <a:r>
              <a:rPr lang="en-US" dirty="0" smtClean="0"/>
              <a:t>, T. </a:t>
            </a:r>
            <a:r>
              <a:rPr lang="en-US" dirty="0" err="1" smtClean="0"/>
              <a:t>Lagouri</a:t>
            </a:r>
            <a:r>
              <a:rPr lang="en-US" dirty="0" smtClean="0"/>
              <a:t> and G. </a:t>
            </a:r>
            <a:r>
              <a:rPr lang="en-US" dirty="0" err="1" smtClean="0"/>
              <a:t>Karapostoli</a:t>
            </a:r>
            <a:r>
              <a:rPr lang="en-US" dirty="0" smtClean="0"/>
              <a:t>.</a:t>
            </a:r>
            <a:endParaRPr lang="el-GR" dirty="0"/>
          </a:p>
        </p:txBody>
      </p:sp>
      <p:pic>
        <p:nvPicPr>
          <p:cNvPr id="24" name="23 - Εικόνα" descr="κατάλογος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714480" y="5500702"/>
            <a:ext cx="1285884" cy="12858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342</Words>
  <Application>Microsoft Office PowerPoint</Application>
  <PresentationFormat>Προβολή στην οθόνη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Θέμα του Office</vt:lpstr>
      <vt:lpstr>Brief Overview of 2021</vt:lpstr>
      <vt:lpstr> </vt:lpstr>
      <vt:lpstr> Personnel  </vt:lpstr>
      <vt:lpstr>Funding 1/2</vt:lpstr>
      <vt:lpstr>CALIBRA</vt:lpstr>
      <vt:lpstr> </vt:lpstr>
      <vt:lpstr> </vt:lpstr>
      <vt:lpstr>Διαφάνεια 8</vt:lpstr>
      <vt:lpstr>Colloquia series</vt:lpstr>
      <vt:lpstr>Challenges for 2022</vt:lpstr>
      <vt:lpstr>Finally…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Overview of 2020</dc:title>
  <dc:creator>Christos Markou</dc:creator>
  <cp:lastModifiedBy>Christos Markou</cp:lastModifiedBy>
  <cp:revision>6</cp:revision>
  <dcterms:created xsi:type="dcterms:W3CDTF">2021-01-13T18:13:15Z</dcterms:created>
  <dcterms:modified xsi:type="dcterms:W3CDTF">2022-02-02T21:14:45Z</dcterms:modified>
</cp:coreProperties>
</file>