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94" r:id="rId2"/>
    <p:sldId id="435" r:id="rId3"/>
    <p:sldId id="436" r:id="rId4"/>
    <p:sldId id="439" r:id="rId5"/>
    <p:sldId id="429" r:id="rId6"/>
    <p:sldId id="438" r:id="rId7"/>
    <p:sldId id="430" r:id="rId8"/>
    <p:sldId id="432" r:id="rId9"/>
    <p:sldId id="399" r:id="rId10"/>
    <p:sldId id="421" r:id="rId11"/>
    <p:sldId id="437" r:id="rId12"/>
    <p:sldId id="422" r:id="rId13"/>
    <p:sldId id="440" r:id="rId14"/>
    <p:sldId id="441" r:id="rId15"/>
    <p:sldId id="426" r:id="rId16"/>
    <p:sldId id="415" r:id="rId17"/>
    <p:sldId id="423" r:id="rId18"/>
    <p:sldId id="424" r:id="rId19"/>
    <p:sldId id="442" r:id="rId20"/>
    <p:sldId id="322" r:id="rId21"/>
    <p:sldId id="431" r:id="rId2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704FC"/>
    <a:srgbClr val="9900FF"/>
    <a:srgbClr val="CCCCFF"/>
    <a:srgbClr val="33CC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34" autoAdjust="0"/>
    <p:restoredTop sz="94660"/>
  </p:normalViewPr>
  <p:slideViewPr>
    <p:cSldViewPr>
      <p:cViewPr varScale="1">
        <p:scale>
          <a:sx n="83" d="100"/>
          <a:sy n="83" d="100"/>
        </p:scale>
        <p:origin x="108" y="4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sers\Lago\Desktop\Tandem_statistics.xlsx" TargetMode="Externa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scatterChart>
        <c:scatterStyle val="smoothMarker"/>
        <c:varyColors val="0"/>
        <c:ser>
          <c:idx val="0"/>
          <c:order val="0"/>
          <c:tx>
            <c:v>Operation Hours</c:v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Sheet1!$A$2:$A$8</c:f>
              <c:numCache>
                <c:formatCode>General</c:formatCode>
                <c:ptCount val="7"/>
                <c:pt idx="0">
                  <c:v>2014</c:v>
                </c:pt>
                <c:pt idx="1">
                  <c:v>2015</c:v>
                </c:pt>
                <c:pt idx="2">
                  <c:v>2016</c:v>
                </c:pt>
                <c:pt idx="3">
                  <c:v>2017</c:v>
                </c:pt>
                <c:pt idx="4">
                  <c:v>2018</c:v>
                </c:pt>
                <c:pt idx="5">
                  <c:v>2019</c:v>
                </c:pt>
                <c:pt idx="6">
                  <c:v>2020</c:v>
                </c:pt>
              </c:numCache>
            </c:numRef>
          </c:xVal>
          <c:yVal>
            <c:numRef>
              <c:f>Sheet1!$B$2:$B$8</c:f>
              <c:numCache>
                <c:formatCode>General</c:formatCode>
                <c:ptCount val="7"/>
                <c:pt idx="0">
                  <c:v>901</c:v>
                </c:pt>
                <c:pt idx="1">
                  <c:v>674</c:v>
                </c:pt>
                <c:pt idx="2">
                  <c:v>386</c:v>
                </c:pt>
                <c:pt idx="3">
                  <c:v>707</c:v>
                </c:pt>
                <c:pt idx="4">
                  <c:v>702</c:v>
                </c:pt>
                <c:pt idx="5">
                  <c:v>961</c:v>
                </c:pt>
                <c:pt idx="6">
                  <c:v>600</c:v>
                </c:pt>
              </c:numCache>
            </c:numRef>
          </c:yVal>
          <c:smooth val="1"/>
          <c:extLst>
            <c:ext xmlns:c16="http://schemas.microsoft.com/office/drawing/2014/chart" uri="{C3380CC4-5D6E-409C-BE32-E72D297353CC}">
              <c16:uniqueId val="{00000000-FE77-4ED8-814B-A2BE0606D52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455147336"/>
        <c:axId val="455147664"/>
      </c:scatterChart>
      <c:valAx>
        <c:axId val="455147336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147664"/>
        <c:crosses val="autoZero"/>
        <c:crossBetween val="midCat"/>
      </c:valAx>
      <c:valAx>
        <c:axId val="45514766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5147336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4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33.emf"/><Relationship Id="rId2" Type="http://schemas.openxmlformats.org/officeDocument/2006/relationships/image" Target="../media/image32.emf"/><Relationship Id="rId1" Type="http://schemas.openxmlformats.org/officeDocument/2006/relationships/image" Target="../media/image31.emf"/><Relationship Id="rId4" Type="http://schemas.openxmlformats.org/officeDocument/2006/relationships/image" Target="../media/image34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5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0.34524</cdr:x>
      <cdr:y>0.56668</cdr:y>
    </cdr:from>
    <cdr:to>
      <cdr:x>0.45238</cdr:x>
      <cdr:y>0.73624</cdr:y>
    </cdr:to>
    <cdr:sp macro="" textlink="">
      <cdr:nvSpPr>
        <cdr:cNvPr id="2" name="Oval 1">
          <a:extLst xmlns:a="http://schemas.openxmlformats.org/drawingml/2006/main">
            <a:ext uri="{FF2B5EF4-FFF2-40B4-BE49-F238E27FC236}">
              <a16:creationId xmlns:a16="http://schemas.microsoft.com/office/drawing/2014/main" id="{60514DE6-FFC5-43E9-8E84-7BAEA0A53072}"/>
            </a:ext>
          </a:extLst>
        </cdr:cNvPr>
        <cdr:cNvSpPr/>
      </cdr:nvSpPr>
      <cdr:spPr>
        <a:xfrm xmlns:a="http://schemas.openxmlformats.org/drawingml/2006/main">
          <a:off x="2209800" y="2292028"/>
          <a:ext cx="685800" cy="685800"/>
        </a:xfrm>
        <a:prstGeom xmlns:a="http://schemas.openxmlformats.org/drawingml/2006/main" prst="ellipse">
          <a:avLst/>
        </a:prstGeom>
        <a:noFill xmlns:a="http://schemas.openxmlformats.org/drawingml/2006/main"/>
        <a:ln xmlns:a="http://schemas.openxmlformats.org/drawingml/2006/main" w="44450">
          <a:solidFill>
            <a:srgbClr val="FF0000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endParaRPr lang="en-US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2E9C413E-0AD7-4A78-BDC6-4B625237B3E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429530-F0A8-48DD-BCD2-696CA588FAEC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82327D5-9856-4A07-8260-6DAF1C1FCBA7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B206B48-3EEB-4DB5-BF90-22B452EDF940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EEBA440B-AE44-4DBC-8518-2EBE4F73B61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A64D192-A8D5-4173-BF33-52A53514D58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C41DD5-E59B-451A-A1DF-DADCC5256C0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9D22F98F-48C2-471A-93F4-481517424F4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DCD589C5-737C-4664-B84C-8CF79360B7E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66BAC0EA-2CBD-4DE0-8696-D703592C29AF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9B10A208-BB2D-48DE-95B6-3AD73A655FD0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fld id="{EBA0D7C3-494F-4396-93EF-B9DA1D71D5DC}" type="slidenum">
              <a:rPr lang="en-US" altLang="en-US" smtClean="0">
                <a:latin typeface="Calibri" panose="020F0502020204030204" pitchFamily="34" charset="0"/>
              </a:rPr>
              <a:pPr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36F6DB-47CE-4C93-81B8-F84420F765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6B8F96-3023-45AF-A050-843C4B2B9323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0CCE7A-260C-4E8D-9398-D4E00E8657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7F3321-1E36-439C-BE23-8D8437FEC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96D517-2191-4B01-950A-9DA5AEE7458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122213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690460-9D31-4259-8569-2EA9D73C16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29024-7E1F-4BE2-933F-DD563E9FC776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A52C95-A5FF-41FE-AF43-8B91B3AC7D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8903531-0787-4E5B-BE8F-766A008C80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B73881-E96E-43E0-8F35-42A8C3B015E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5327548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4070C8-B6E9-4358-86CC-5A624BA379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FC85A2-2661-4196-9495-EE4A69BDC620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3D7B387-D6A3-4474-9481-25B9AAB53C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91A96C-EDD7-4E51-A180-8269288065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7D7528-0E16-458B-B414-1F46947C6D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3895687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5EEC20-0543-4227-BC69-D45901ECD3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FB9210-7333-4E5A-87A8-1B62184CAB51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0A698F9-3492-4D22-8D1D-268613536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F00A14-5579-4461-B677-A4D11C684F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2D89D-4F8E-4A05-84EB-A4F680ECBE2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8538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4E8371B-082D-4D3B-B238-F03A07A7EF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C2002-0DCD-45DC-A650-ED45AE0E805B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96772D1-2605-420A-A3FB-7F07446046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1A1F4A-7AF3-4080-ACE9-8AA60BB8B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E0EA2-55C8-48B3-BDF5-6C3A05047E8A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623264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9623F5C-6C6B-499A-BF4E-5008EDA590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0F2C5A-9810-4F21-BE9F-0907D844C6EF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5717FEC-81C9-4B16-BC7B-5FBBB5F822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D0576FF-EC8C-43CB-BE8C-C1ABABF2E8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16865-C198-404C-B9D9-BBA4371E444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14614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5388D4DF-977C-4DB7-ACD1-D01AA12E75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1E284-154A-4EDB-B61F-B5A42E87114C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4E209E7D-5270-47A5-A9BF-974C3D6E655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FE7690F7-C74F-4F6B-A7B8-5A5A3B0D79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3E149F-3C5B-48D0-B186-D74EB1C9F00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861850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21609293-456F-4233-910E-3BC1BCD7E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E3928E-1FF3-4B4A-A322-EB22CA31B88D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15E59D03-04AF-4A9F-A96A-C615062424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1869199-372F-4B32-A778-C3F8A89819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02489B-A42E-4B03-B9A6-737C828F8D9D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1547265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35D55B9B-EDE3-494D-878E-DF95AE52E5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4991CC-9531-42E4-894C-1CEE96149EEE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8EDAB75B-57EA-426E-8E73-E9F6F2E865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1EE4D48C-EA74-45D3-9AA5-9CF440AB3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A0220D-80A7-42AC-B235-840A4FE93A8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627986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D125A6C-7DF8-4549-80DB-7BA3812C8D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5EB6DB-6200-419F-8F3F-EA607047EB30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2A88B6D-EFD8-4723-831C-DE9A91A1DAE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02BAF159-E618-48E6-B8A9-4B488A93AB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6F37C1-7281-4F47-9E44-FD81289C7885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647090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321C1D-25AB-483A-A087-5241BFF267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70F79-2E9E-4C77-8CDD-268FC5D91D48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BE24F63-F589-4DA5-A0A5-E9BE8BE34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5C07127-2066-4DDF-B074-BD2580C504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62D2A5-D883-4169-BB54-E80B02559C5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616297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98F0BABC-E50A-47CE-B74C-A9CA4DCD013F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0507647-A22D-4082-855C-650556C0050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168A4E-5585-4C54-8959-258752ADCE8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8E11418-82F7-4807-A418-2B724319E8FA}" type="datetimeFigureOut">
              <a:rPr lang="en-US"/>
              <a:pPr>
                <a:defRPr/>
              </a:pPr>
              <a:t>14-Jan-21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51011-FED7-46DC-8837-6D410B8DB52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1FC817B-48DB-4D88-9128-97E8A7CD88B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6A1EE94E-3828-42E9-A73B-03BB3DC942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g"/><Relationship Id="rId3" Type="http://schemas.openxmlformats.org/officeDocument/2006/relationships/image" Target="../media/image16.jpeg"/><Relationship Id="rId7" Type="http://schemas.openxmlformats.org/officeDocument/2006/relationships/image" Target="../media/image20.jp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4.emf"/><Relationship Id="rId5" Type="http://schemas.openxmlformats.org/officeDocument/2006/relationships/oleObject" Target="../embeddings/oleObject1.bin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0.png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e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32.emf"/><Relationship Id="rId5" Type="http://schemas.openxmlformats.org/officeDocument/2006/relationships/oleObject" Target="../embeddings/oleObject3.bin"/><Relationship Id="rId10" Type="http://schemas.openxmlformats.org/officeDocument/2006/relationships/image" Target="../media/image34.emf"/><Relationship Id="rId4" Type="http://schemas.openxmlformats.org/officeDocument/2006/relationships/image" Target="../media/image31.emf"/><Relationship Id="rId9" Type="http://schemas.openxmlformats.org/officeDocument/2006/relationships/oleObject" Target="../embeddings/oleObject5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6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7" Type="http://schemas.openxmlformats.org/officeDocument/2006/relationships/image" Target="../media/image39.jp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36.wmf"/><Relationship Id="rId5" Type="http://schemas.openxmlformats.org/officeDocument/2006/relationships/oleObject" Target="../embeddings/oleObject7.bin"/><Relationship Id="rId4" Type="http://schemas.openxmlformats.org/officeDocument/2006/relationships/image" Target="../media/image3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3F982A7-5D16-4F4C-BAF3-465C304EB216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 dirty="0">
              <a:solidFill>
                <a:schemeClr val="tx1"/>
              </a:solidFill>
            </a:endParaRP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2FB24E3B-9902-40A6-979D-97EBE542B03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AE3EA406-FA5B-45AB-A53B-51B2C2B11104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4A9BBDE8-0C1E-4D9D-87F6-5676F43227A9}"/>
              </a:ext>
            </a:extLst>
          </p:cNvPr>
          <p:cNvSpPr txBox="1"/>
          <p:nvPr/>
        </p:nvSpPr>
        <p:spPr>
          <a:xfrm>
            <a:off x="2287588" y="3886200"/>
            <a:ext cx="4687887" cy="147796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dirty="0" err="1">
                <a:latin typeface="+mj-lt"/>
                <a:cs typeface="+mn-cs"/>
              </a:rPr>
              <a:t>Anastasios</a:t>
            </a:r>
            <a:r>
              <a:rPr lang="en-US" sz="2400" dirty="0">
                <a:latin typeface="+mj-lt"/>
                <a:cs typeface="+mn-cs"/>
              </a:rPr>
              <a:t> </a:t>
            </a:r>
            <a:r>
              <a:rPr lang="en-US" sz="2400" dirty="0" err="1">
                <a:latin typeface="+mj-lt"/>
                <a:cs typeface="+mn-cs"/>
              </a:rPr>
              <a:t>Lagoyannis</a:t>
            </a:r>
            <a:endParaRPr lang="en-US" sz="2400" dirty="0">
              <a:latin typeface="+mj-lt"/>
              <a:cs typeface="+mn-cs"/>
            </a:endParaRP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Tandem Accelerator Laboratory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Institute of Nuclear and Particle Physics</a:t>
            </a:r>
          </a:p>
          <a:p>
            <a:pPr marL="342900" indent="-342900"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200" dirty="0">
                <a:latin typeface="+mj-lt"/>
                <a:cs typeface="+mn-cs"/>
              </a:rPr>
              <a:t>N.C.S.R. “</a:t>
            </a:r>
            <a:r>
              <a:rPr lang="en-US" sz="2200" dirty="0" err="1">
                <a:latin typeface="+mj-lt"/>
                <a:cs typeface="+mn-cs"/>
              </a:rPr>
              <a:t>Demokritos</a:t>
            </a:r>
            <a:r>
              <a:rPr lang="en-US" sz="2200" dirty="0">
                <a:latin typeface="+mj-lt"/>
                <a:cs typeface="+mn-cs"/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2197CEF-448A-4939-A3E5-8F679958402E}"/>
              </a:ext>
            </a:extLst>
          </p:cNvPr>
          <p:cNvSpPr txBox="1"/>
          <p:nvPr/>
        </p:nvSpPr>
        <p:spPr>
          <a:xfrm>
            <a:off x="304800" y="1676400"/>
            <a:ext cx="8686800" cy="10156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Tandem Accelerator Laboratory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research activities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F372793-CC9B-4307-96BA-1AF0B20AE9C9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68BECDD-5089-4234-8CF2-1964E9D38DA5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EAD501A-813D-45C5-A768-CF942183DFD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21" name="Rectangle 21">
            <a:extLst>
              <a:ext uri="{FF2B5EF4-FFF2-40B4-BE49-F238E27FC236}">
                <a16:creationId xmlns:a16="http://schemas.microsoft.com/office/drawing/2014/main" id="{C280459B-4928-41CF-9C43-E0CB49B13F9D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8600" y="904875"/>
            <a:ext cx="22860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The R +60 beamline</a:t>
            </a:r>
          </a:p>
        </p:txBody>
      </p:sp>
      <p:sp>
        <p:nvSpPr>
          <p:cNvPr id="9222" name="Rectangle 26">
            <a:extLst>
              <a:ext uri="{FF2B5EF4-FFF2-40B4-BE49-F238E27FC236}">
                <a16:creationId xmlns:a16="http://schemas.microsoft.com/office/drawing/2014/main" id="{6F28CC86-2F48-4927-83BB-559572010CA2}"/>
              </a:ext>
            </a:extLst>
          </p:cNvPr>
          <p:cNvSpPr>
            <a:spLocks noChangeArrowheads="1"/>
          </p:cNvSpPr>
          <p:nvPr/>
        </p:nvSpPr>
        <p:spPr bwMode="auto">
          <a:xfrm>
            <a:off x="2514600" y="920750"/>
            <a:ext cx="288861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GASPAR (80 BGO </a:t>
            </a:r>
            <a:r>
              <a:rPr lang="en-US" altLang="en-US" sz="1800" dirty="0" err="1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crustalls</a:t>
            </a: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)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BBED826-3B68-4384-A584-EDFDC7E7619A}"/>
              </a:ext>
            </a:extLst>
          </p:cNvPr>
          <p:cNvSpPr txBox="1"/>
          <p:nvPr/>
        </p:nvSpPr>
        <p:spPr>
          <a:xfrm>
            <a:off x="3260725" y="117475"/>
            <a:ext cx="26225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</a:t>
            </a:r>
          </a:p>
        </p:txBody>
      </p:sp>
      <p:grpSp>
        <p:nvGrpSpPr>
          <p:cNvPr id="9224" name="Group 1">
            <a:extLst>
              <a:ext uri="{FF2B5EF4-FFF2-40B4-BE49-F238E27FC236}">
                <a16:creationId xmlns:a16="http://schemas.microsoft.com/office/drawing/2014/main" id="{D5C79A1F-9B94-4D3B-A755-19B2E250F45A}"/>
              </a:ext>
            </a:extLst>
          </p:cNvPr>
          <p:cNvGrpSpPr>
            <a:grpSpLocks/>
          </p:cNvGrpSpPr>
          <p:nvPr/>
        </p:nvGrpSpPr>
        <p:grpSpPr bwMode="auto">
          <a:xfrm>
            <a:off x="1603375" y="1416171"/>
            <a:ext cx="5937250" cy="4649788"/>
            <a:chOff x="1143000" y="1431925"/>
            <a:chExt cx="5937250" cy="4649788"/>
          </a:xfrm>
        </p:grpSpPr>
        <p:pic>
          <p:nvPicPr>
            <p:cNvPr id="13" name="Picture 12">
              <a:extLst>
                <a:ext uri="{FF2B5EF4-FFF2-40B4-BE49-F238E27FC236}">
                  <a16:creationId xmlns:a16="http://schemas.microsoft.com/office/drawing/2014/main" id="{124834FA-3495-48DE-8635-CF099FB3B37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l="4472" r="865"/>
            <a:stretch/>
          </p:blipFill>
          <p:spPr>
            <a:xfrm>
              <a:off x="1143000" y="1431925"/>
              <a:ext cx="2887663" cy="2287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225CB983-F1CE-470F-966B-1F38A9BE19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/>
            <a:srcRect l="5370" r="-39"/>
            <a:stretch/>
          </p:blipFill>
          <p:spPr>
            <a:xfrm>
              <a:off x="1143000" y="3794125"/>
              <a:ext cx="2887663" cy="2287588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74FF7150-4658-4B67-9D30-FED9FA36D06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4030663" y="1433513"/>
              <a:ext cx="3049587" cy="2286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D6D574E0-9B4E-49E8-9D66-DD55EA6F112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>
              <a:off x="4030663" y="3740150"/>
              <a:ext cx="3049587" cy="2286000"/>
            </a:xfrm>
            <a:prstGeom prst="rect">
              <a:avLst/>
            </a:prstGeom>
            <a:ln>
              <a:noFill/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</p:grpSp>
      <p:sp>
        <p:nvSpPr>
          <p:cNvPr id="19" name="TextBox 20">
            <a:extLst>
              <a:ext uri="{FF2B5EF4-FFF2-40B4-BE49-F238E27FC236}">
                <a16:creationId xmlns:a16="http://schemas.microsoft.com/office/drawing/2014/main" id="{4AAB0F21-D3F6-4FEA-9EA7-3A0C8EBBDE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2875478" y="116442"/>
            <a:ext cx="3393045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(SP4)</a:t>
            </a:r>
          </a:p>
        </p:txBody>
      </p:sp>
      <p:sp>
        <p:nvSpPr>
          <p:cNvPr id="8202" name="TextBox 20">
            <a:extLst>
              <a:ext uri="{FF2B5EF4-FFF2-40B4-BE49-F238E27FC236}">
                <a16:creationId xmlns:a16="http://schemas.microsoft.com/office/drawing/2014/main" id="{33AB2DDB-95A5-4572-8C89-A3C33D4EE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0E268655-BE81-4B9F-A4E7-BE8B7DCA0D4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1" t="29346" r="20997" b="30657"/>
          <a:stretch/>
        </p:blipFill>
        <p:spPr>
          <a:xfrm>
            <a:off x="5334967" y="1516380"/>
            <a:ext cx="3356864" cy="179832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BD406FB-C842-4692-BD13-9D423D092E2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0" t="24006" r="1001" b="10664"/>
          <a:stretch/>
        </p:blipFill>
        <p:spPr>
          <a:xfrm>
            <a:off x="5323130" y="3844290"/>
            <a:ext cx="3559940" cy="179832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A2804AAA-38BA-4956-AB3F-9C4E1261B99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24" t="17350" r="37553" b="10652"/>
          <a:stretch/>
        </p:blipFill>
        <p:spPr>
          <a:xfrm>
            <a:off x="3581705" y="1066800"/>
            <a:ext cx="1554480" cy="49377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03CB556E-9081-4EEB-9A0C-146A6AFCD926}"/>
              </a:ext>
            </a:extLst>
          </p:cNvPr>
          <p:cNvSpPr/>
          <p:nvPr/>
        </p:nvSpPr>
        <p:spPr>
          <a:xfrm>
            <a:off x="274434" y="1905000"/>
            <a:ext cx="3230524" cy="3513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10 Digitizers (80 channels)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1 clock (for sync)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12 </a:t>
            </a:r>
            <a:r>
              <a:rPr lang="en-US" dirty="0" err="1">
                <a:solidFill>
                  <a:schemeClr val="tx1"/>
                </a:solidFill>
              </a:rPr>
              <a:t>HPGe</a:t>
            </a:r>
            <a:r>
              <a:rPr lang="en-US" dirty="0">
                <a:solidFill>
                  <a:schemeClr val="tx1"/>
                </a:solidFill>
              </a:rPr>
              <a:t> Power Supplies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12 BGO Power Supplies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1 Power Crate</a:t>
            </a:r>
          </a:p>
        </p:txBody>
      </p:sp>
      <p:sp>
        <p:nvSpPr>
          <p:cNvPr id="8198" name="Rectangle 17">
            <a:extLst>
              <a:ext uri="{FF2B5EF4-FFF2-40B4-BE49-F238E27FC236}">
                <a16:creationId xmlns:a16="http://schemas.microsoft.com/office/drawing/2014/main" id="{5723DFE9-1AEE-4C2B-9D3D-ADD028771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735" y="2015430"/>
            <a:ext cx="21098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Digital Electronics</a:t>
            </a:r>
          </a:p>
        </p:txBody>
      </p:sp>
    </p:spTree>
    <p:extLst>
      <p:ext uri="{BB962C8B-B14F-4D97-AF65-F5344CB8AC3E}">
        <p14:creationId xmlns:p14="http://schemas.microsoft.com/office/powerpoint/2010/main" val="3429671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8" name="Rectangle 17">
            <a:extLst>
              <a:ext uri="{FF2B5EF4-FFF2-40B4-BE49-F238E27FC236}">
                <a16:creationId xmlns:a16="http://schemas.microsoft.com/office/drawing/2014/main" id="{5723DFE9-1AEE-4C2B-9D3D-ADD028771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74434" y="829469"/>
            <a:ext cx="3897221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3 High Purity Germanium Detectors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2837808" y="116442"/>
            <a:ext cx="3468385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(SP3)</a:t>
            </a:r>
          </a:p>
        </p:txBody>
      </p:sp>
      <p:sp>
        <p:nvSpPr>
          <p:cNvPr id="8202" name="TextBox 20">
            <a:extLst>
              <a:ext uri="{FF2B5EF4-FFF2-40B4-BE49-F238E27FC236}">
                <a16:creationId xmlns:a16="http://schemas.microsoft.com/office/drawing/2014/main" id="{33AB2DDB-95A5-4572-8C89-A3C33D4EEF6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3613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A. Lagoyannis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Book Antiqua" panose="02040602050305030304" pitchFamily="18" charset="0"/>
              </a:rPr>
              <a:t>Thursday 14/11/19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F34F819-4EC8-4A83-97DC-81B2F4C7C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1297048"/>
            <a:ext cx="3352800" cy="251460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D8D794AC-E2E4-4211-B04B-F9E49DCD5BB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7623" y="1029524"/>
            <a:ext cx="4844205" cy="2549582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EA1ADE4-ACF8-4AC2-BD5B-39536D7CBE2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137" y="3400887"/>
            <a:ext cx="4686376" cy="2466513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AA285D3E-217E-4627-8E46-D40518820896}"/>
              </a:ext>
            </a:extLst>
          </p:cNvPr>
          <p:cNvSpPr/>
          <p:nvPr/>
        </p:nvSpPr>
        <p:spPr>
          <a:xfrm>
            <a:off x="588246" y="5667415"/>
            <a:ext cx="29803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</a:rPr>
              <a:t>See M. </a:t>
            </a:r>
            <a:r>
              <a:rPr lang="en-US" dirty="0" err="1">
                <a:solidFill>
                  <a:srgbClr val="FF0000"/>
                </a:solidFill>
              </a:rPr>
              <a:t>Axiotis</a:t>
            </a:r>
            <a:r>
              <a:rPr lang="en-US" dirty="0">
                <a:solidFill>
                  <a:srgbClr val="FF0000"/>
                </a:solidFill>
              </a:rPr>
              <a:t> presentation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125D4E7-6E1B-42FE-AD97-4189A3BD44D9}"/>
              </a:ext>
            </a:extLst>
          </p:cNvPr>
          <p:cNvSpPr/>
          <p:nvPr/>
        </p:nvSpPr>
        <p:spPr>
          <a:xfrm>
            <a:off x="274434" y="4038600"/>
            <a:ext cx="3230524" cy="13797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80% rel. Efficiency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&lt; 2.7 keV resolution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Long neck for BGO’s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3260725" y="116442"/>
            <a:ext cx="3468385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(SP6)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FE030797-995E-4C8A-B8F1-7CD8103375CD}"/>
              </a:ext>
            </a:extLst>
          </p:cNvPr>
          <p:cNvGrpSpPr/>
          <p:nvPr/>
        </p:nvGrpSpPr>
        <p:grpSpPr>
          <a:xfrm>
            <a:off x="762000" y="819890"/>
            <a:ext cx="7887801" cy="5315692"/>
            <a:chOff x="762000" y="819890"/>
            <a:chExt cx="7887801" cy="5315692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C75C716B-364F-46A2-8436-39787E415363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2000" y="819890"/>
              <a:ext cx="7887801" cy="5315692"/>
            </a:xfrm>
            <a:prstGeom prst="rect">
              <a:avLst/>
            </a:prstGeom>
          </p:spPr>
        </p:pic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5EB72530-9C71-4406-B99E-96E794DE9285}"/>
                </a:ext>
              </a:extLst>
            </p:cNvPr>
            <p:cNvSpPr/>
            <p:nvPr/>
          </p:nvSpPr>
          <p:spPr>
            <a:xfrm>
              <a:off x="3048000" y="1371600"/>
              <a:ext cx="381000" cy="363868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EDA2EBCD-9F0D-42BE-B8D3-3EA0D74A6C19}"/>
                </a:ext>
              </a:extLst>
            </p:cNvPr>
            <p:cNvSpPr/>
            <p:nvPr/>
          </p:nvSpPr>
          <p:spPr>
            <a:xfrm>
              <a:off x="5058566" y="1379451"/>
              <a:ext cx="381000" cy="363868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Oval 19">
              <a:extLst>
                <a:ext uri="{FF2B5EF4-FFF2-40B4-BE49-F238E27FC236}">
                  <a16:creationId xmlns:a16="http://schemas.microsoft.com/office/drawing/2014/main" id="{154CCE0A-7C6A-4636-BBE0-B39916AEBAE0}"/>
                </a:ext>
              </a:extLst>
            </p:cNvPr>
            <p:cNvSpPr/>
            <p:nvPr/>
          </p:nvSpPr>
          <p:spPr>
            <a:xfrm>
              <a:off x="5982929" y="2526678"/>
              <a:ext cx="381000" cy="363868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TextBox 20">
            <a:extLst>
              <a:ext uri="{FF2B5EF4-FFF2-40B4-BE49-F238E27FC236}">
                <a16:creationId xmlns:a16="http://schemas.microsoft.com/office/drawing/2014/main" id="{A14FB178-430E-4627-87F5-3BD662C6BE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F2BAC4B6-E314-4C25-AFCC-0B94ED79B250}"/>
              </a:ext>
            </a:extLst>
          </p:cNvPr>
          <p:cNvGrpSpPr/>
          <p:nvPr/>
        </p:nvGrpSpPr>
        <p:grpSpPr>
          <a:xfrm>
            <a:off x="142150" y="762000"/>
            <a:ext cx="8946459" cy="5781580"/>
            <a:chOff x="142150" y="776350"/>
            <a:chExt cx="8946459" cy="5781580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9425C8D1-8F3A-4DB7-BB46-B2256F90BA9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2150" y="1105681"/>
              <a:ext cx="2008187" cy="2008187"/>
            </a:xfrm>
            <a:prstGeom prst="rect">
              <a:avLst/>
            </a:prstGeom>
          </p:spPr>
        </p:pic>
        <p:pic>
          <p:nvPicPr>
            <p:cNvPr id="9" name="Picture 8">
              <a:extLst>
                <a:ext uri="{FF2B5EF4-FFF2-40B4-BE49-F238E27FC236}">
                  <a16:creationId xmlns:a16="http://schemas.microsoft.com/office/drawing/2014/main" id="{D4F465C7-2779-4B26-999E-36E4677EB0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284268" y="3502277"/>
              <a:ext cx="2008187" cy="2008187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D8017401-96AB-4C6C-BE0E-86EB875081C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363929" y="776350"/>
              <a:ext cx="1899367" cy="1899367"/>
            </a:xfrm>
            <a:prstGeom prst="rect">
              <a:avLst/>
            </a:prstGeom>
          </p:spPr>
        </p:pic>
        <p:pic>
          <p:nvPicPr>
            <p:cNvPr id="14" name="Picture 13">
              <a:extLst>
                <a:ext uri="{FF2B5EF4-FFF2-40B4-BE49-F238E27FC236}">
                  <a16:creationId xmlns:a16="http://schemas.microsoft.com/office/drawing/2014/main" id="{FC4FCA60-F8CB-4039-94DD-FA82CE34775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278841" y="2667000"/>
              <a:ext cx="1809768" cy="1809768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163A444B-7BC9-49CA-94E7-B6BF2831F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91200" y="4346515"/>
              <a:ext cx="1660289" cy="2211415"/>
            </a:xfrm>
            <a:prstGeom prst="rect">
              <a:avLst/>
            </a:prstGeom>
          </p:spPr>
        </p:pic>
        <p:pic>
          <p:nvPicPr>
            <p:cNvPr id="21" name="Picture 20">
              <a:extLst>
                <a:ext uri="{FF2B5EF4-FFF2-40B4-BE49-F238E27FC236}">
                  <a16:creationId xmlns:a16="http://schemas.microsoft.com/office/drawing/2014/main" id="{CC4CE672-5CB7-4055-BDBF-69D8E356CBDE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749911" y="4098025"/>
              <a:ext cx="1660289" cy="2211415"/>
            </a:xfrm>
            <a:prstGeom prst="rect">
              <a:avLst/>
            </a:prstGeom>
          </p:spPr>
        </p:pic>
        <p:sp>
          <p:nvSpPr>
            <p:cNvPr id="22" name="Oval 21">
              <a:extLst>
                <a:ext uri="{FF2B5EF4-FFF2-40B4-BE49-F238E27FC236}">
                  <a16:creationId xmlns:a16="http://schemas.microsoft.com/office/drawing/2014/main" id="{FA1CED0F-5D92-42E5-AF9F-B3D804AFA458}"/>
                </a:ext>
              </a:extLst>
            </p:cNvPr>
            <p:cNvSpPr/>
            <p:nvPr/>
          </p:nvSpPr>
          <p:spPr>
            <a:xfrm>
              <a:off x="2570770" y="1385799"/>
              <a:ext cx="381000" cy="363868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C9168190-C874-4B5B-9974-F5F08304BF1A}"/>
                </a:ext>
              </a:extLst>
            </p:cNvPr>
            <p:cNvSpPr/>
            <p:nvPr/>
          </p:nvSpPr>
          <p:spPr>
            <a:xfrm>
              <a:off x="5600700" y="3942959"/>
              <a:ext cx="381000" cy="363868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77C64F43-0E5A-49E7-9073-911FA685B1D9}"/>
                </a:ext>
              </a:extLst>
            </p:cNvPr>
            <p:cNvSpPr/>
            <p:nvPr/>
          </p:nvSpPr>
          <p:spPr>
            <a:xfrm>
              <a:off x="6718220" y="3113868"/>
              <a:ext cx="381000" cy="363868"/>
            </a:xfrm>
            <a:prstGeom prst="ellipse">
              <a:avLst/>
            </a:prstGeom>
            <a:noFill/>
            <a:ln w="31750">
              <a:solidFill>
                <a:srgbClr val="5704FC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9A746A6E-0422-44FA-8A24-3B62648088D9}"/>
                </a:ext>
              </a:extLst>
            </p:cNvPr>
            <p:cNvCxnSpPr>
              <a:stCxn id="22" idx="2"/>
            </p:cNvCxnSpPr>
            <p:nvPr/>
          </p:nvCxnSpPr>
          <p:spPr>
            <a:xfrm flipH="1">
              <a:off x="2150337" y="1567733"/>
              <a:ext cx="420433" cy="158300"/>
            </a:xfrm>
            <a:prstGeom prst="straightConnector1">
              <a:avLst/>
            </a:prstGeom>
            <a:ln w="31750">
              <a:solidFill>
                <a:srgbClr val="5704F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2AD2DE9-A77E-4011-9E88-F5B6248E306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12337" y="1752861"/>
              <a:ext cx="288170" cy="1361007"/>
            </a:xfrm>
            <a:prstGeom prst="straightConnector1">
              <a:avLst/>
            </a:prstGeom>
            <a:ln w="31750">
              <a:solidFill>
                <a:srgbClr val="5704F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44FC45D3-A2B1-410B-A71F-383D41607B21}"/>
                </a:ext>
              </a:extLst>
            </p:cNvPr>
            <p:cNvCxnSpPr>
              <a:cxnSpLocks/>
              <a:stCxn id="19" idx="7"/>
            </p:cNvCxnSpPr>
            <p:nvPr/>
          </p:nvCxnSpPr>
          <p:spPr>
            <a:xfrm flipV="1">
              <a:off x="5383770" y="1371602"/>
              <a:ext cx="861394" cy="61136"/>
            </a:xfrm>
            <a:prstGeom prst="straightConnector1">
              <a:avLst/>
            </a:prstGeom>
            <a:ln w="31750">
              <a:solidFill>
                <a:srgbClr val="5704F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B3267B0-44E5-47FC-AB45-076377E8E5F3}"/>
                </a:ext>
              </a:extLst>
            </p:cNvPr>
            <p:cNvCxnSpPr>
              <a:cxnSpLocks/>
            </p:cNvCxnSpPr>
            <p:nvPr/>
          </p:nvCxnSpPr>
          <p:spPr>
            <a:xfrm>
              <a:off x="6341961" y="2776541"/>
              <a:ext cx="881489" cy="171895"/>
            </a:xfrm>
            <a:prstGeom prst="straightConnector1">
              <a:avLst/>
            </a:prstGeom>
            <a:ln w="31750">
              <a:solidFill>
                <a:srgbClr val="5704F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25D0AA65-0C61-4457-A6BE-B6132F082C48}"/>
                </a:ext>
              </a:extLst>
            </p:cNvPr>
            <p:cNvCxnSpPr>
              <a:cxnSpLocks/>
              <a:stCxn id="24" idx="4"/>
            </p:cNvCxnSpPr>
            <p:nvPr/>
          </p:nvCxnSpPr>
          <p:spPr>
            <a:xfrm>
              <a:off x="6908720" y="3477736"/>
              <a:ext cx="190500" cy="829091"/>
            </a:xfrm>
            <a:prstGeom prst="straightConnector1">
              <a:avLst/>
            </a:prstGeom>
            <a:ln w="31750">
              <a:solidFill>
                <a:srgbClr val="5704F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9AF89AD3-FD08-4250-9E87-5389206181D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39566" y="4216642"/>
              <a:ext cx="184401" cy="260126"/>
            </a:xfrm>
            <a:prstGeom prst="straightConnector1">
              <a:avLst/>
            </a:prstGeom>
            <a:ln w="31750">
              <a:solidFill>
                <a:srgbClr val="5704FC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9136743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19E4C473-91CD-4715-892A-07C211A984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DFAFDA02-AFB8-4031-A4E9-6C4628A1D10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47A1ED3-AE9E-424A-9114-74DAF45EA40E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98" name="Rectangle 17">
            <a:extLst>
              <a:ext uri="{FF2B5EF4-FFF2-40B4-BE49-F238E27FC236}">
                <a16:creationId xmlns:a16="http://schemas.microsoft.com/office/drawing/2014/main" id="{5723DFE9-1AEE-4C2B-9D3D-ADD0287718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5177" y="838200"/>
            <a:ext cx="1949573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R15 line upgrade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B7683B-EE97-4CD5-B205-D20577CFDD03}"/>
              </a:ext>
            </a:extLst>
          </p:cNvPr>
          <p:cNvSpPr txBox="1"/>
          <p:nvPr/>
        </p:nvSpPr>
        <p:spPr>
          <a:xfrm>
            <a:off x="3260725" y="116442"/>
            <a:ext cx="2622000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7C60CA1-C6AA-4B1B-8D19-9CE412A67C5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51" t="34348"/>
          <a:stretch/>
        </p:blipFill>
        <p:spPr>
          <a:xfrm>
            <a:off x="595604" y="1277998"/>
            <a:ext cx="7952792" cy="4572000"/>
          </a:xfrm>
          <a:prstGeom prst="rect">
            <a:avLst/>
          </a:prstGeom>
        </p:spPr>
      </p:pic>
      <p:sp>
        <p:nvSpPr>
          <p:cNvPr id="9" name="TextBox 20">
            <a:extLst>
              <a:ext uri="{FF2B5EF4-FFF2-40B4-BE49-F238E27FC236}">
                <a16:creationId xmlns:a16="http://schemas.microsoft.com/office/drawing/2014/main" id="{2651480A-437F-4831-85E3-8748555AE8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B3B085F3-1FC4-4B39-8C63-D6FC92750C5F}"/>
              </a:ext>
            </a:extLst>
          </p:cNvPr>
          <p:cNvSpPr/>
          <p:nvPr/>
        </p:nvSpPr>
        <p:spPr>
          <a:xfrm>
            <a:off x="2514600" y="2209800"/>
            <a:ext cx="443250" cy="4572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46C0F8D8-1C7C-4D6B-B7B7-2B99DA4789D3}"/>
              </a:ext>
            </a:extLst>
          </p:cNvPr>
          <p:cNvSpPr/>
          <p:nvPr/>
        </p:nvSpPr>
        <p:spPr>
          <a:xfrm>
            <a:off x="2095959" y="2438400"/>
            <a:ext cx="443250" cy="457200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C1FEBD7F-3549-420C-A3B9-DB2E2590E8BD}"/>
              </a:ext>
            </a:extLst>
          </p:cNvPr>
          <p:cNvCxnSpPr>
            <a:stCxn id="11" idx="0"/>
          </p:cNvCxnSpPr>
          <p:nvPr/>
        </p:nvCxnSpPr>
        <p:spPr>
          <a:xfrm flipV="1">
            <a:off x="2317584" y="1600200"/>
            <a:ext cx="287166" cy="838200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D93CE75-DD77-4FF3-BE7F-737757A9E11F}"/>
              </a:ext>
            </a:extLst>
          </p:cNvPr>
          <p:cNvCxnSpPr>
            <a:cxnSpLocks/>
            <a:stCxn id="2" idx="0"/>
          </p:cNvCxnSpPr>
          <p:nvPr/>
        </p:nvCxnSpPr>
        <p:spPr>
          <a:xfrm flipV="1">
            <a:off x="2736225" y="1600202"/>
            <a:ext cx="90151" cy="609598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A2B88D7A-687C-4C99-AF92-6FDB20E6BF91}"/>
              </a:ext>
            </a:extLst>
          </p:cNvPr>
          <p:cNvSpPr txBox="1"/>
          <p:nvPr/>
        </p:nvSpPr>
        <p:spPr>
          <a:xfrm>
            <a:off x="1523326" y="1262123"/>
            <a:ext cx="2606098" cy="369332"/>
          </a:xfrm>
          <a:prstGeom prst="rect">
            <a:avLst/>
          </a:prstGeom>
          <a:noFill/>
          <a:ln w="3492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Retractable collimators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2C9098DC-1F83-4081-80F2-89BF8AB81E29}"/>
              </a:ext>
            </a:extLst>
          </p:cNvPr>
          <p:cNvSpPr/>
          <p:nvPr/>
        </p:nvSpPr>
        <p:spPr>
          <a:xfrm>
            <a:off x="2975542" y="2064552"/>
            <a:ext cx="570366" cy="618845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C69CF819-E9A8-4B40-B760-93A62136FD7E}"/>
              </a:ext>
            </a:extLst>
          </p:cNvPr>
          <p:cNvCxnSpPr>
            <a:cxnSpLocks/>
            <a:stCxn id="18" idx="4"/>
          </p:cNvCxnSpPr>
          <p:nvPr/>
        </p:nvCxnSpPr>
        <p:spPr>
          <a:xfrm flipH="1">
            <a:off x="3082971" y="2683397"/>
            <a:ext cx="177754" cy="763973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59734171-74AA-47ED-B242-23887EF0AC7F}"/>
              </a:ext>
            </a:extLst>
          </p:cNvPr>
          <p:cNvSpPr txBox="1"/>
          <p:nvPr/>
        </p:nvSpPr>
        <p:spPr>
          <a:xfrm>
            <a:off x="1874723" y="3536571"/>
            <a:ext cx="2255549" cy="369332"/>
          </a:xfrm>
          <a:prstGeom prst="rect">
            <a:avLst/>
          </a:prstGeom>
          <a:noFill/>
          <a:ln w="3492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Scattering Chamber</a:t>
            </a: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8AB85F69-A39C-44EA-8770-1C706E5E9A76}"/>
              </a:ext>
            </a:extLst>
          </p:cNvPr>
          <p:cNvSpPr/>
          <p:nvPr/>
        </p:nvSpPr>
        <p:spPr>
          <a:xfrm>
            <a:off x="5353067" y="1277998"/>
            <a:ext cx="2267608" cy="2198347"/>
          </a:xfrm>
          <a:prstGeom prst="ellipse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2A8017B-6DDC-495B-A00A-73BDC9E1F634}"/>
              </a:ext>
            </a:extLst>
          </p:cNvPr>
          <p:cNvCxnSpPr>
            <a:cxnSpLocks/>
            <a:stCxn id="24" idx="5"/>
          </p:cNvCxnSpPr>
          <p:nvPr/>
        </p:nvCxnSpPr>
        <p:spPr>
          <a:xfrm>
            <a:off x="7288591" y="3154405"/>
            <a:ext cx="185687" cy="915765"/>
          </a:xfrm>
          <a:prstGeom prst="straightConnector1">
            <a:avLst/>
          </a:prstGeom>
          <a:ln w="381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2BA50BBB-41DE-4802-A3A8-EAA65B2A403B}"/>
              </a:ext>
            </a:extLst>
          </p:cNvPr>
          <p:cNvSpPr txBox="1"/>
          <p:nvPr/>
        </p:nvSpPr>
        <p:spPr>
          <a:xfrm>
            <a:off x="6731234" y="4126468"/>
            <a:ext cx="1486089" cy="369332"/>
          </a:xfrm>
          <a:prstGeom prst="rect">
            <a:avLst/>
          </a:prstGeom>
          <a:noFill/>
          <a:ln w="3492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4</a:t>
            </a:r>
            <a:r>
              <a:rPr lang="el-GR" dirty="0">
                <a:solidFill>
                  <a:schemeClr val="bg1"/>
                </a:solidFill>
              </a:rPr>
              <a:t>π</a:t>
            </a:r>
            <a:r>
              <a:rPr lang="en-US" dirty="0">
                <a:solidFill>
                  <a:schemeClr val="bg1"/>
                </a:solidFill>
              </a:rPr>
              <a:t> Detector</a:t>
            </a:r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1441063-6AEE-476F-BCB8-9E0786EA3219}"/>
              </a:ext>
            </a:extLst>
          </p:cNvPr>
          <p:cNvCxnSpPr/>
          <p:nvPr/>
        </p:nvCxnSpPr>
        <p:spPr>
          <a:xfrm>
            <a:off x="3429000" y="2373974"/>
            <a:ext cx="2286000" cy="0"/>
          </a:xfrm>
          <a:prstGeom prst="line">
            <a:avLst/>
          </a:prstGeom>
          <a:ln w="66675">
            <a:solidFill>
              <a:schemeClr val="bg1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>
            <a:extLst>
              <a:ext uri="{FF2B5EF4-FFF2-40B4-BE49-F238E27FC236}">
                <a16:creationId xmlns:a16="http://schemas.microsoft.com/office/drawing/2014/main" id="{054072FB-144B-434B-B8C9-7760671491B6}"/>
              </a:ext>
            </a:extLst>
          </p:cNvPr>
          <p:cNvSpPr txBox="1"/>
          <p:nvPr/>
        </p:nvSpPr>
        <p:spPr>
          <a:xfrm>
            <a:off x="3910321" y="1917867"/>
            <a:ext cx="1322808" cy="369332"/>
          </a:xfrm>
          <a:prstGeom prst="rect">
            <a:avLst/>
          </a:prstGeom>
          <a:noFill/>
          <a:ln w="34925">
            <a:solidFill>
              <a:schemeClr val="bg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Beam Line</a:t>
            </a:r>
          </a:p>
        </p:txBody>
      </p:sp>
    </p:spTree>
    <p:extLst>
      <p:ext uri="{BB962C8B-B14F-4D97-AF65-F5344CB8AC3E}">
        <p14:creationId xmlns:p14="http://schemas.microsoft.com/office/powerpoint/2010/main" val="10266287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B3C6BF97-856E-4AAE-B6F9-948C0A576A3D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F680F95-46B8-4870-BD79-39E66FDF4C32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F34DA8FC-5D5A-4CBC-AC26-8508F786E832}"/>
              </a:ext>
            </a:extLst>
          </p:cNvPr>
          <p:cNvSpPr txBox="1"/>
          <p:nvPr/>
        </p:nvSpPr>
        <p:spPr>
          <a:xfrm>
            <a:off x="1027113" y="152400"/>
            <a:ext cx="70897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N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uclear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strophysics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ross-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ection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pic>
        <p:nvPicPr>
          <p:cNvPr id="11269" name="Picture 1">
            <a:extLst>
              <a:ext uri="{FF2B5EF4-FFF2-40B4-BE49-F238E27FC236}">
                <a16:creationId xmlns:a16="http://schemas.microsoft.com/office/drawing/2014/main" id="{F7F5D786-B6A1-4362-9AC8-B175BFC55B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912813"/>
            <a:ext cx="7467600" cy="5183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15CCF762-D743-48F7-B7C9-00EBCB17F86C}"/>
              </a:ext>
            </a:extLst>
          </p:cNvPr>
          <p:cNvSpPr/>
          <p:nvPr/>
        </p:nvSpPr>
        <p:spPr>
          <a:xfrm>
            <a:off x="457200" y="5482342"/>
            <a:ext cx="272946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See E.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Vagena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presentation</a:t>
            </a: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id="{0A25BE79-32B7-47AB-A4C9-068AF8C141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EA70845B-87CA-4E19-BFEF-2D02D4A6087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6AE6C54-10BE-46BB-A8FE-D2D56336AA92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1314C909-A8F0-414D-9D27-D9802131BC10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073390D2-3B6A-4D9D-AC92-5B63FD8ACF6C}"/>
              </a:ext>
            </a:extLst>
          </p:cNvPr>
          <p:cNvSpPr txBox="1"/>
          <p:nvPr/>
        </p:nvSpPr>
        <p:spPr>
          <a:xfrm>
            <a:off x="1804988" y="152400"/>
            <a:ext cx="55340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ross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ection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</a:t>
            </a:r>
          </a:p>
        </p:txBody>
      </p:sp>
      <p:sp>
        <p:nvSpPr>
          <p:cNvPr id="13318" name="TextBox 1">
            <a:extLst>
              <a:ext uri="{FF2B5EF4-FFF2-40B4-BE49-F238E27FC236}">
                <a16:creationId xmlns:a16="http://schemas.microsoft.com/office/drawing/2014/main" id="{F2C21E6F-A9C3-47AD-B4D3-8A29089A37B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62200" y="849313"/>
            <a:ext cx="4267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Differential cross sections for NRA</a:t>
            </a:r>
          </a:p>
        </p:txBody>
      </p:sp>
      <p:sp>
        <p:nvSpPr>
          <p:cNvPr id="13320" name="Text Box 18">
            <a:extLst>
              <a:ext uri="{FF2B5EF4-FFF2-40B4-BE49-F238E27FC236}">
                <a16:creationId xmlns:a16="http://schemas.microsoft.com/office/drawing/2014/main" id="{9298D866-B7D9-423F-A582-F3915993CB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421" y="4321176"/>
            <a:ext cx="37338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+mj-lt"/>
                <a:cs typeface="Times New Roman" panose="02020603050405020304" pitchFamily="18" charset="0"/>
              </a:rPr>
              <a:t>Motor driven goniometer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j-lt"/>
                <a:cs typeface="Times New Roman" panose="02020603050405020304" pitchFamily="18" charset="0"/>
              </a:rPr>
              <a:t>Great angular accuracy (0.01 deg.)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j-lt"/>
                <a:cs typeface="Times New Roman" panose="02020603050405020304" pitchFamily="18" charset="0"/>
              </a:rPr>
              <a:t>Up to 4 targets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j-lt"/>
                <a:cs typeface="Times New Roman" panose="02020603050405020304" pitchFamily="18" charset="0"/>
              </a:rPr>
              <a:t>Water cooling available</a:t>
            </a:r>
          </a:p>
        </p:txBody>
      </p:sp>
      <p:sp>
        <p:nvSpPr>
          <p:cNvPr id="13322" name="Rectangle 3">
            <a:extLst>
              <a:ext uri="{FF2B5EF4-FFF2-40B4-BE49-F238E27FC236}">
                <a16:creationId xmlns:a16="http://schemas.microsoft.com/office/drawing/2014/main" id="{CC55A82B-38CC-46E2-A292-A6E42B35CCE6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9449" y="1774401"/>
            <a:ext cx="22002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</a:t>
            </a:r>
            <a:r>
              <a:rPr lang="en-US" altLang="en-US" sz="1600" baseline="-25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d,lab</a:t>
            </a:r>
            <a:r>
              <a:rPr lang="en-US" altLang="en-US" sz="1600" baseline="-25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= 2700 – 4250 keV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Angles = 120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to 170</a:t>
            </a:r>
            <a:r>
              <a:rPr lang="en-US" altLang="en-US" sz="1600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</a:t>
            </a:r>
            <a:endParaRPr lang="en-US" alt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699928AB-8B93-45ED-A75E-D68C3195A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957" y="1493501"/>
            <a:ext cx="3806382" cy="2393157"/>
          </a:xfrm>
          <a:prstGeom prst="rect">
            <a:avLst/>
          </a:prstGeom>
        </p:spPr>
      </p:pic>
      <p:sp>
        <p:nvSpPr>
          <p:cNvPr id="17" name="Text Box 18">
            <a:extLst>
              <a:ext uri="{FF2B5EF4-FFF2-40B4-BE49-F238E27FC236}">
                <a16:creationId xmlns:a16="http://schemas.microsoft.com/office/drawing/2014/main" id="{B2E8C457-E241-4861-BC12-90F5A9E71DD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71952" y="1327216"/>
            <a:ext cx="197527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aseline="300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9</a:t>
            </a:r>
            <a:r>
              <a:rPr lang="en-US" altLang="en-US" sz="18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Be(</a:t>
            </a:r>
            <a:r>
              <a:rPr lang="en-US" altLang="en-US" sz="1800" dirty="0" err="1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d,x</a:t>
            </a:r>
            <a:r>
              <a:rPr lang="en-US" altLang="en-US" sz="1800" dirty="0">
                <a:solidFill>
                  <a:srgbClr val="0070C0"/>
                </a:solidFill>
                <a:latin typeface="+mj-lt"/>
                <a:cs typeface="Times New Roman" panose="02020603050405020304" pitchFamily="18" charset="0"/>
              </a:rPr>
              <a:t>) Reactions</a:t>
            </a:r>
          </a:p>
        </p:txBody>
      </p:sp>
      <p:graphicFrame>
        <p:nvGraphicFramePr>
          <p:cNvPr id="18" name="Object 17">
            <a:extLst>
              <a:ext uri="{FF2B5EF4-FFF2-40B4-BE49-F238E27FC236}">
                <a16:creationId xmlns:a16="http://schemas.microsoft.com/office/drawing/2014/main" id="{1FCAA354-1183-441D-807E-0E1297E3C96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791626365"/>
              </p:ext>
            </p:extLst>
          </p:nvPr>
        </p:nvGraphicFramePr>
        <p:xfrm>
          <a:off x="4182296" y="2497136"/>
          <a:ext cx="4825891" cy="337026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3373" name="Graph" r:id="rId5" imgW="32289517" imgH="22669292" progId="Origin50.Graph">
                  <p:embed/>
                </p:oleObj>
              </mc:Choice>
              <mc:Fallback>
                <p:oleObj name="Graph" r:id="rId5" imgW="32289517" imgH="22669292" progId="Origin50.Graph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2D49284E-88FE-462B-8A4C-47F615406DD8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82296" y="2497136"/>
                        <a:ext cx="4825891" cy="337026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" name="TextBox 20">
            <a:extLst>
              <a:ext uri="{FF2B5EF4-FFF2-40B4-BE49-F238E27FC236}">
                <a16:creationId xmlns:a16="http://schemas.microsoft.com/office/drawing/2014/main" id="{EA958B4B-003F-4E62-925E-F95336D860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FBC2A3F9-883C-4E32-8C43-E7DB032514C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>
        <mc:Choice xmlns:a14="http://schemas.microsoft.com/office/drawing/2010/main" Requires="a14"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888A4DB-E5C8-4BD6-B3DC-08EE17739F4D}"/>
                  </a:ext>
                </a:extLst>
              </p:cNvPr>
              <p:cNvSpPr/>
              <p:nvPr/>
            </p:nvSpPr>
            <p:spPr>
              <a:xfrm>
                <a:off x="0" y="795338"/>
                <a:ext cx="9144000" cy="5410200"/>
              </a:xfrm>
              <a:prstGeom prst="rect">
                <a:avLst/>
              </a:prstGeom>
              <a:solidFill>
                <a:schemeClr val="bg1"/>
              </a:solidFill>
              <a:ln w="0"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i="1"/>
                          </m:ctrlPr>
                        </m:sSubPr>
                        <m:e>
                          <m:d>
                            <m:dPr>
                              <m:ctrlPr>
                                <a:rPr lang="en-US" i="1"/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/>
                                  </m:ctrlPr>
                                </m:fPr>
                                <m:num>
                                  <m:r>
                                    <a:rPr lang="en-US" i="1"/>
                                    <m:t>𝑑</m:t>
                                  </m:r>
                                  <m:r>
                                    <a:rPr lang="el-GR" i="1"/>
                                    <m:t>𝜎</m:t>
                                  </m:r>
                                </m:num>
                                <m:den>
                                  <m:r>
                                    <a:rPr lang="en-US" i="1"/>
                                    <m:t>𝑑</m:t>
                                  </m:r>
                                  <m:r>
                                    <a:rPr lang="el-GR" i="1"/>
                                    <m:t>𝛺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l-GR" i="1"/>
                            <m:t>𝛦</m:t>
                          </m:r>
                          <m:r>
                            <a:rPr lang="el-GR" i="1"/>
                            <m:t>,</m:t>
                          </m:r>
                          <m:r>
                            <a:rPr lang="el-GR" i="1"/>
                            <m:t>𝜃</m:t>
                          </m:r>
                          <m:r>
                            <a:rPr lang="el-GR" i="1"/>
                            <m:t>,</m:t>
                          </m:r>
                          <m:sPre>
                            <m:sPrePr>
                              <m:ctrlPr>
                                <a:rPr lang="en-US" i="1"/>
                              </m:ctrlPr>
                            </m:sPrePr>
                            <m:sub>
                              <m:r>
                                <a:rPr lang="el-GR" i="1"/>
                                <m:t> </m:t>
                              </m:r>
                            </m:sub>
                            <m:sup>
                              <m:r>
                                <a:rPr lang="el-GR" i="1"/>
                                <m:t>9</m:t>
                              </m:r>
                            </m:sup>
                            <m:e>
                              <m:r>
                                <a:rPr lang="en-US" i="1"/>
                                <m:t>𝐵𝑒</m:t>
                              </m:r>
                            </m:e>
                          </m:sPre>
                        </m:sub>
                      </m:sSub>
                      <m:r>
                        <a:rPr lang="en-US" i="1"/>
                        <m:t>=</m:t>
                      </m:r>
                      <m:f>
                        <m:fPr>
                          <m:ctrlPr>
                            <a:rPr lang="en-US" i="1"/>
                          </m:ctrlPr>
                        </m:fPr>
                        <m:num>
                          <m:sSub>
                            <m:sSubPr>
                              <m:ctrlPr>
                                <a:rPr lang="en-US" i="1"/>
                              </m:ctrlPr>
                            </m:sSubPr>
                            <m:e>
                              <m:r>
                                <a:rPr lang="en-US" i="1"/>
                                <m:t>𝑌</m:t>
                              </m:r>
                            </m:e>
                            <m:sub>
                              <m:sPre>
                                <m:sPrePr>
                                  <m:ctrlPr>
                                    <a:rPr lang="en-US" i="1"/>
                                  </m:ctrlPr>
                                </m:sPrePr>
                                <m:sub>
                                  <m:r>
                                    <a:rPr lang="el-GR" i="1"/>
                                    <m:t> </m:t>
                                  </m:r>
                                </m:sub>
                                <m:sup>
                                  <m:r>
                                    <a:rPr lang="el-GR" i="1"/>
                                    <m:t>9</m:t>
                                  </m:r>
                                </m:sup>
                                <m:e>
                                  <m:r>
                                    <a:rPr lang="en-US" i="1"/>
                                    <m:t>𝐵𝑒</m:t>
                                  </m:r>
                                </m:e>
                              </m:sPre>
                            </m:sub>
                          </m:sSub>
                        </m:num>
                        <m:den>
                          <m:r>
                            <a:rPr lang="en-US" i="1"/>
                            <m:t>𝑄</m:t>
                          </m:r>
                          <m:r>
                            <a:rPr lang="en-US" i="1"/>
                            <m:t>∗</m:t>
                          </m:r>
                          <m:r>
                            <a:rPr lang="el-GR" i="1"/>
                            <m:t>𝛺</m:t>
                          </m:r>
                          <m:r>
                            <a:rPr lang="el-GR" i="1"/>
                            <m:t>∗ </m:t>
                          </m:r>
                          <m:sSubSup>
                            <m:sSubSupPr>
                              <m:ctrlPr>
                                <a:rPr lang="en-US" i="1"/>
                              </m:ctrlPr>
                            </m:sSubSupPr>
                            <m:e>
                              <m:r>
                                <a:rPr lang="el-GR" i="1"/>
                                <m:t>𝛮</m:t>
                              </m:r>
                            </m:e>
                            <m:sub>
                              <m:r>
                                <a:rPr lang="en-US" i="1"/>
                                <m:t>𝑡</m:t>
                              </m:r>
                            </m:sub>
                            <m:sup>
                              <m:sPre>
                                <m:sPrePr>
                                  <m:ctrlPr>
                                    <a:rPr lang="en-US" i="1"/>
                                  </m:ctrlPr>
                                </m:sPrePr>
                                <m:sub>
                                  <m:r>
                                    <a:rPr lang="el-GR" i="1"/>
                                    <m:t> </m:t>
                                  </m:r>
                                </m:sub>
                                <m:sup>
                                  <m:r>
                                    <a:rPr lang="el-GR" i="1"/>
                                    <m:t>9</m:t>
                                  </m:r>
                                </m:sup>
                                <m:e>
                                  <m:r>
                                    <a:rPr lang="en-US" i="1"/>
                                    <m:t>𝐵𝑒</m:t>
                                  </m:r>
                                </m:e>
                              </m:sPre>
                            </m:sup>
                          </m:sSubSup>
                        </m:den>
                      </m:f>
                    </m:oMath>
                  </m:oMathPara>
                </a14:m>
                <a:endParaRPr lang="en-US"/>
              </a:p>
            </p:txBody>
          </p:sp>
        </mc:Choice>
        <mc:Fallback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F888A4DB-E5C8-4BD6-B3DC-08EE17739F4D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795338"/>
                <a:ext cx="9144000" cy="541020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  <a:ln w="0"/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EC8E0A97-729C-408B-9176-6A2E7D73598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2414FF4A-59D8-4B05-9EDE-D36779589953}"/>
              </a:ext>
            </a:extLst>
          </p:cNvPr>
          <p:cNvSpPr txBox="1"/>
          <p:nvPr/>
        </p:nvSpPr>
        <p:spPr>
          <a:xfrm>
            <a:off x="1804988" y="152400"/>
            <a:ext cx="553402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ross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ection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</a:t>
            </a:r>
          </a:p>
        </p:txBody>
      </p: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3413C42E-D5B6-48A4-9A87-D311CBA260EB}"/>
              </a:ext>
            </a:extLst>
          </p:cNvPr>
          <p:cNvCxnSpPr>
            <a:cxnSpLocks/>
          </p:cNvCxnSpPr>
          <p:nvPr/>
        </p:nvCxnSpPr>
        <p:spPr>
          <a:xfrm>
            <a:off x="7566024" y="2392363"/>
            <a:ext cx="0" cy="80168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548A6A77-C0B9-47DC-A5E7-514DC5BABF87}"/>
              </a:ext>
            </a:extLst>
          </p:cNvPr>
          <p:cNvSpPr txBox="1"/>
          <p:nvPr/>
        </p:nvSpPr>
        <p:spPr>
          <a:xfrm>
            <a:off x="6721100" y="3304334"/>
            <a:ext cx="2171700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</a:t>
            </a:r>
            <a:r>
              <a:rPr lang="en-US" b="1" dirty="0" err="1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SpectrW</a:t>
            </a: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Tv  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587CC50-D35B-4DFC-ACFF-B36E35E0BAE8}"/>
              </a:ext>
            </a:extLst>
          </p:cNvPr>
          <p:cNvSpPr txBox="1"/>
          <p:nvPr/>
        </p:nvSpPr>
        <p:spPr>
          <a:xfrm>
            <a:off x="6052343" y="924909"/>
            <a:ext cx="302736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p-EBS, Transmission ERDA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7E6FAC84-F800-4C43-903F-07202E80204E}"/>
              </a:ext>
            </a:extLst>
          </p:cNvPr>
          <p:cNvSpPr txBox="1"/>
          <p:nvPr/>
        </p:nvSpPr>
        <p:spPr>
          <a:xfrm>
            <a:off x="5105954" y="2719149"/>
            <a:ext cx="1795462" cy="36933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b="1" dirty="0">
                <a:solidFill>
                  <a:schemeClr val="accent1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Experimental</a:t>
            </a:r>
          </a:p>
        </p:txBody>
      </p:sp>
      <p:sp>
        <p:nvSpPr>
          <p:cNvPr id="43" name="Left Brace 42">
            <a:extLst>
              <a:ext uri="{FF2B5EF4-FFF2-40B4-BE49-F238E27FC236}">
                <a16:creationId xmlns:a16="http://schemas.microsoft.com/office/drawing/2014/main" id="{B249BBF5-9441-49B2-83BC-C48838ABA888}"/>
              </a:ext>
            </a:extLst>
          </p:cNvPr>
          <p:cNvSpPr/>
          <p:nvPr/>
        </p:nvSpPr>
        <p:spPr>
          <a:xfrm rot="10800000">
            <a:off x="3686175" y="1189038"/>
            <a:ext cx="501650" cy="1684337"/>
          </a:xfrm>
          <a:prstGeom prst="leftBrace">
            <a:avLst>
              <a:gd name="adj1" fmla="val 30850"/>
              <a:gd name="adj2" fmla="val 50000"/>
            </a:avLst>
          </a:prstGeom>
          <a:ln w="381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8AFB558A-0C45-493B-94CF-000FCE4F1B8C}"/>
              </a:ext>
            </a:extLst>
          </p:cNvPr>
          <p:cNvCxnSpPr>
            <a:cxnSpLocks/>
          </p:cNvCxnSpPr>
          <p:nvPr/>
        </p:nvCxnSpPr>
        <p:spPr>
          <a:xfrm flipH="1" flipV="1">
            <a:off x="8001000" y="1274764"/>
            <a:ext cx="457200" cy="276996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591D47CE-5503-4CF6-911B-A830C0B8B1F5}"/>
              </a:ext>
            </a:extLst>
          </p:cNvPr>
          <p:cNvCxnSpPr>
            <a:cxnSpLocks/>
          </p:cNvCxnSpPr>
          <p:nvPr/>
        </p:nvCxnSpPr>
        <p:spPr>
          <a:xfrm flipH="1">
            <a:off x="5916613" y="2380242"/>
            <a:ext cx="179387" cy="394708"/>
          </a:xfrm>
          <a:prstGeom prst="straightConnector1">
            <a:avLst/>
          </a:prstGeom>
          <a:ln w="28575">
            <a:solidFill>
              <a:schemeClr val="accent1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20">
            <a:extLst>
              <a:ext uri="{FF2B5EF4-FFF2-40B4-BE49-F238E27FC236}">
                <a16:creationId xmlns:a16="http://schemas.microsoft.com/office/drawing/2014/main" id="{83F24B16-5934-4236-BFF6-C2688BBFBA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6300050-20BB-4CB6-A935-607ACD55C26E}"/>
                  </a:ext>
                </a:extLst>
              </p:cNvPr>
              <p:cNvSpPr/>
              <p:nvPr/>
            </p:nvSpPr>
            <p:spPr>
              <a:xfrm>
                <a:off x="448992" y="1109575"/>
                <a:ext cx="3016787" cy="788164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𝛺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𝛦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Pre>
                            <m:sPre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𝐵𝑒</m:t>
                              </m:r>
                            </m:e>
                          </m:sPre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𝐵𝑒</m:t>
                                  </m:r>
                                </m:e>
                              </m:sPre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𝛺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∗ 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𝛮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𝐵𝑒</m:t>
                                  </m:r>
                                </m:e>
                              </m:sPre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06300050-20BB-4CB6-A935-607ACD55C26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92" y="1109575"/>
                <a:ext cx="3016787" cy="788164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D3613FE-7EB2-48DB-AD41-E44569074A99}"/>
                  </a:ext>
                </a:extLst>
              </p:cNvPr>
              <p:cNvSpPr/>
              <p:nvPr/>
            </p:nvSpPr>
            <p:spPr>
              <a:xfrm>
                <a:off x="448992" y="2077511"/>
                <a:ext cx="3261855" cy="79162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𝛺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𝛦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Pre>
                            <m:sPre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𝑛𝑎𝑡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𝑆𝑖</m:t>
                              </m:r>
                            </m:e>
                          </m:sPre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𝑛𝑎𝑡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𝑆𝑖</m:t>
                                  </m:r>
                                </m:e>
                              </m:sPre>
                            </m:sub>
                          </m:sSub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𝑄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𝛺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∗ </m:t>
                          </m:r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𝛮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𝑛𝑎𝑡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𝑆𝑖</m:t>
                                  </m:r>
                                </m:e>
                              </m:sPre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3" name="Rectangle 2">
                <a:extLst>
                  <a:ext uri="{FF2B5EF4-FFF2-40B4-BE49-F238E27FC236}">
                    <a16:creationId xmlns:a16="http://schemas.microsoft.com/office/drawing/2014/main" id="{4D3613FE-7EB2-48DB-AD41-E44569074A99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92" y="2077511"/>
                <a:ext cx="3261855" cy="791627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953EE05-1713-44E5-A6B9-45AEBB407787}"/>
                  </a:ext>
                </a:extLst>
              </p:cNvPr>
              <p:cNvSpPr/>
              <p:nvPr/>
            </p:nvSpPr>
            <p:spPr>
              <a:xfrm>
                <a:off x="4251992" y="1551760"/>
                <a:ext cx="4677563" cy="8721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𝛺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𝛦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Pre>
                            <m:sPre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9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𝐵𝑒</m:t>
                              </m:r>
                            </m:e>
                          </m:sPre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d>
                            <m:d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𝜎</m:t>
                                  </m:r>
                                </m:num>
                                <m:den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𝑑</m:t>
                                  </m:r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𝛺</m:t>
                                  </m:r>
                                </m:den>
                              </m:f>
                            </m:e>
                          </m:d>
                        </m:e>
                        <m:sub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𝛦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𝜃</m:t>
                          </m:r>
                          <m:r>
                            <a:rPr lang="en-US" i="0">
                              <a:latin typeface="Cambria Math" panose="02040503050406030204" pitchFamily="18" charset="0"/>
                            </a:rPr>
                            <m:t>,</m:t>
                          </m:r>
                          <m:sPre>
                            <m:sPre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PrePr>
                            <m:sub>
                              <m:r>
                                <a:rPr lang="en-US" i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sub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𝑛𝑎𝑡</m:t>
                              </m:r>
                            </m:sup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𝑆𝑖</m:t>
                              </m:r>
                            </m:e>
                          </m:sPre>
                        </m:sub>
                      </m:sSub>
                      <m:r>
                        <a:rPr lang="en-US" i="0">
                          <a:latin typeface="Cambria Math" panose="02040503050406030204" pitchFamily="18" charset="0"/>
                        </a:rPr>
                        <m:t>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𝐵𝑒</m:t>
                                  </m:r>
                                </m:e>
                              </m:sPre>
                            </m:sub>
                          </m:sSub>
                        </m:num>
                        <m:den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𝑌</m:t>
                              </m:r>
                            </m:e>
                            <m:sub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𝑛𝑎𝑡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𝑆𝑖</m:t>
                                  </m:r>
                                </m:e>
                              </m:sPre>
                            </m:sub>
                          </m:sSub>
                        </m:den>
                      </m:f>
                      <m:r>
                        <a:rPr lang="en-US" i="0">
                          <a:latin typeface="Cambria Math" panose="02040503050406030204" pitchFamily="18" charset="0"/>
                        </a:rPr>
                        <m:t> ∗</m:t>
                      </m:r>
                      <m:f>
                        <m:f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𝛮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𝑛𝑎𝑡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𝑆𝑖</m:t>
                                  </m:r>
                                </m:e>
                              </m:sPre>
                            </m:sup>
                          </m:sSubSup>
                        </m:num>
                        <m:den>
                          <m:sSubSup>
                            <m:sSubSupPr>
                              <m:ctrlPr>
                                <a:rPr lang="en-US" i="1"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𝛮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sub>
                            <m:sup>
                              <m:sPre>
                                <m:sPrePr>
                                  <m:ctrlPr>
                                    <a:rPr lang="en-US" i="1">
                                      <a:latin typeface="Cambria Math" panose="02040503050406030204" pitchFamily="18" charset="0"/>
                                    </a:rPr>
                                  </m:ctrlPr>
                                </m:sPrePr>
                                <m:sub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 </m:t>
                                  </m:r>
                                </m:sub>
                                <m:sup>
                                  <m:r>
                                    <a:rPr lang="en-US" i="0">
                                      <a:latin typeface="Cambria Math" panose="02040503050406030204" pitchFamily="18" charset="0"/>
                                    </a:rPr>
                                    <m:t>9</m:t>
                                  </m:r>
                                </m:sup>
                                <m:e>
                                  <m:r>
                                    <a:rPr lang="en-US" i="1">
                                      <a:latin typeface="Cambria Math" panose="02040503050406030204" pitchFamily="18" charset="0"/>
                                    </a:rPr>
                                    <m:t>𝐵𝑒</m:t>
                                  </m:r>
                                </m:e>
                              </m:sPre>
                            </m:sup>
                          </m:sSubSup>
                        </m:den>
                      </m:f>
                    </m:oMath>
                  </m:oMathPara>
                </a14:m>
                <a:endParaRPr lang="en-US" dirty="0"/>
              </a:p>
            </p:txBody>
          </p:sp>
        </mc:Choice>
        <mc:Fallback>
          <p:sp>
            <p:nvSpPr>
              <p:cNvPr id="4" name="Rectangle 3">
                <a:extLst>
                  <a:ext uri="{FF2B5EF4-FFF2-40B4-BE49-F238E27FC236}">
                    <a16:creationId xmlns:a16="http://schemas.microsoft.com/office/drawing/2014/main" id="{8953EE05-1713-44E5-A6B9-45AEBB407787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51992" y="1551760"/>
                <a:ext cx="4677563" cy="872162"/>
              </a:xfrm>
              <a:prstGeom prst="rect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B4AA2C-29C6-4819-9984-CEF699FFA4BA}"/>
                  </a:ext>
                </a:extLst>
              </p:cNvPr>
              <p:cNvSpPr txBox="1"/>
              <p:nvPr/>
            </p:nvSpPr>
            <p:spPr>
              <a:xfrm>
                <a:off x="448992" y="3886200"/>
                <a:ext cx="7856808" cy="21472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latin typeface="+mj-lt"/>
                  </a:rPr>
                  <a:t>Y: Experimental yield (integrated counts of each peak)</a:t>
                </a:r>
              </a:p>
              <a:p>
                <a:r>
                  <a:rPr lang="en-US" dirty="0">
                    <a:latin typeface="+mj-lt"/>
                  </a:rPr>
                  <a:t>Q: number of impinging ions</a:t>
                </a:r>
              </a:p>
              <a:p>
                <a:r>
                  <a:rPr lang="el-GR" dirty="0">
                    <a:latin typeface="+mj-lt"/>
                  </a:rPr>
                  <a:t>Ω: </a:t>
                </a:r>
                <a:r>
                  <a:rPr lang="en-US" dirty="0">
                    <a:latin typeface="+mj-lt"/>
                  </a:rPr>
                  <a:t>solid angle sustained by the detector</a:t>
                </a:r>
              </a:p>
              <a:p>
                <a:pPr/>
                <a14:m>
                  <m:oMath xmlns:m="http://schemas.openxmlformats.org/officeDocument/2006/math">
                    <m:sSubSup>
                      <m:sSubSupPr>
                        <m:ctrlPr>
                          <a:rPr lang="en-US" i="1"/>
                        </m:ctrlPr>
                      </m:sSubSupPr>
                      <m:e>
                        <m:r>
                          <a:rPr lang="el-GR" i="1"/>
                          <m:t>𝛮</m:t>
                        </m:r>
                      </m:e>
                      <m:sub>
                        <m:r>
                          <a:rPr lang="en-US" i="1"/>
                          <m:t>𝑡</m:t>
                        </m:r>
                      </m:sub>
                      <m:sup>
                        <m:sPre>
                          <m:sPrePr>
                            <m:ctrlPr>
                              <a:rPr lang="en-US" i="1"/>
                            </m:ctrlPr>
                          </m:sPrePr>
                          <m:sub>
                            <m:r>
                              <a:rPr lang="el-GR" i="1"/>
                              <m:t> </m:t>
                            </m:r>
                          </m:sub>
                          <m:sup>
                            <m:r>
                              <a:rPr lang="el-GR" i="1"/>
                              <m:t>9</m:t>
                            </m:r>
                          </m:sup>
                          <m:e>
                            <m:r>
                              <a:rPr lang="en-US" i="1"/>
                              <m:t>𝐵𝑒</m:t>
                            </m:r>
                          </m:e>
                        </m:sPre>
                      </m:sup>
                    </m:sSubSup>
                  </m:oMath>
                </a14:m>
                <a:r>
                  <a:rPr lang="en-US" dirty="0">
                    <a:latin typeface="+mj-lt"/>
                  </a:rPr>
                  <a:t>: atomic areal density of Be</a:t>
                </a:r>
              </a:p>
              <a:p>
                <a:pPr/>
                <a14:m>
                  <m:oMath xmlns:m="http://schemas.openxmlformats.org/officeDocument/2006/math">
                    <m:sSubSup>
                      <m:sSubSupPr>
                        <m:ctrlPr>
                          <a:rPr lang="en-US" i="1">
                            <a:latin typeface="+mj-lt"/>
                          </a:rPr>
                        </m:ctrlPr>
                      </m:sSubSupPr>
                      <m:e>
                        <m:r>
                          <a:rPr lang="el-GR" i="1">
                            <a:latin typeface="+mj-lt"/>
                          </a:rPr>
                          <m:t>𝛮</m:t>
                        </m:r>
                      </m:e>
                      <m:sub>
                        <m:r>
                          <a:rPr lang="en-US" i="1">
                            <a:latin typeface="+mj-lt"/>
                          </a:rPr>
                          <m:t>𝑡</m:t>
                        </m:r>
                      </m:sub>
                      <m:sup>
                        <m:sPre>
                          <m:sPrePr>
                            <m:ctrlPr>
                              <a:rPr lang="en-US" i="1">
                                <a:latin typeface="+mj-lt"/>
                              </a:rPr>
                            </m:ctrlPr>
                          </m:sPrePr>
                          <m:sub>
                            <m:r>
                              <a:rPr lang="el-GR" i="1">
                                <a:latin typeface="+mj-lt"/>
                              </a:rPr>
                              <m:t> </m:t>
                            </m:r>
                          </m:sub>
                          <m:sup>
                            <m:r>
                              <a:rPr lang="el-GR" i="1">
                                <a:latin typeface="+mj-lt"/>
                              </a:rPr>
                              <m:t>𝑛𝑎𝑡</m:t>
                            </m:r>
                          </m:sup>
                          <m:e>
                            <m:r>
                              <a:rPr lang="en-US" i="1">
                                <a:latin typeface="+mj-lt"/>
                              </a:rPr>
                              <m:t>𝑆𝑖</m:t>
                            </m:r>
                          </m:e>
                        </m:sPre>
                      </m:sup>
                    </m:sSubSup>
                  </m:oMath>
                </a14:m>
                <a:r>
                  <a:rPr lang="en-US" dirty="0">
                    <a:latin typeface="+mj-lt"/>
                  </a:rPr>
                  <a:t> : atomic areal density of Si</a:t>
                </a:r>
              </a:p>
              <a:p>
                <a:pPr/>
                <a14:m>
                  <m:oMath xmlns:m="http://schemas.openxmlformats.org/officeDocument/2006/math">
                    <m:sSub>
                      <m:sSubPr>
                        <m:ctrlPr>
                          <a:rPr lang="en-US" i="1"/>
                        </m:ctrlPr>
                      </m:sSubPr>
                      <m:e>
                        <m:d>
                          <m:dPr>
                            <m:ctrlPr>
                              <a:rPr lang="en-US" i="1"/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/>
                                </m:ctrlPr>
                              </m:fPr>
                              <m:num>
                                <m:r>
                                  <a:rPr lang="en-US" i="1"/>
                                  <m:t>𝑑</m:t>
                                </m:r>
                                <m:r>
                                  <a:rPr lang="el-GR" i="1"/>
                                  <m:t>𝜎</m:t>
                                </m:r>
                              </m:num>
                              <m:den>
                                <m:r>
                                  <a:rPr lang="en-US" i="1"/>
                                  <m:t>𝑑</m:t>
                                </m:r>
                                <m:r>
                                  <a:rPr lang="el-GR" i="1"/>
                                  <m:t>𝛺</m:t>
                                </m:r>
                              </m:den>
                            </m:f>
                          </m:e>
                        </m:d>
                      </m:e>
                      <m:sub>
                        <m:r>
                          <a:rPr lang="el-GR" i="1"/>
                          <m:t>𝛦</m:t>
                        </m:r>
                        <m:r>
                          <a:rPr lang="el-GR" i="1"/>
                          <m:t>,</m:t>
                        </m:r>
                        <m:r>
                          <a:rPr lang="el-GR" i="1"/>
                          <m:t>𝜃</m:t>
                        </m:r>
                        <m:r>
                          <a:rPr lang="el-GR" i="1"/>
                          <m:t>,</m:t>
                        </m:r>
                        <m:sPre>
                          <m:sPrePr>
                            <m:ctrlPr>
                              <a:rPr lang="en-US" i="1"/>
                            </m:ctrlPr>
                          </m:sPrePr>
                          <m:sub>
                            <m:r>
                              <a:rPr lang="el-GR" i="1"/>
                              <m:t> </m:t>
                            </m:r>
                          </m:sub>
                          <m:sup>
                            <m:r>
                              <a:rPr lang="el-GR" i="1"/>
                              <m:t>𝑛𝑎𝑡</m:t>
                            </m:r>
                          </m:sup>
                          <m:e>
                            <m:r>
                              <a:rPr lang="en-US" i="1"/>
                              <m:t>𝑆𝑖</m:t>
                            </m:r>
                          </m:e>
                        </m:sPre>
                      </m:sub>
                    </m:sSub>
                  </m:oMath>
                </a14:m>
                <a:r>
                  <a:rPr lang="en-US" dirty="0">
                    <a:latin typeface="+mj-lt"/>
                  </a:rPr>
                  <a:t>: differential cross section of Si (experimental)</a:t>
                </a:r>
              </a:p>
            </p:txBody>
          </p:sp>
        </mc:Choice>
        <mc:Fallback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63B4AA2C-29C6-4819-9984-CEF699FFA4BA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8992" y="3886200"/>
                <a:ext cx="7856808" cy="2147254"/>
              </a:xfrm>
              <a:prstGeom prst="rect">
                <a:avLst/>
              </a:prstGeom>
              <a:blipFill>
                <a:blip r:embed="rId6"/>
                <a:stretch>
                  <a:fillRect l="-698" t="-170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DD89893-25AB-4248-BDDD-01E8E4D10A51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66D693-CE35-46BA-9BA9-89631BC4352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171B5F8-1A69-4BF2-9DBB-93CB3CD5D9B1}"/>
              </a:ext>
            </a:extLst>
          </p:cNvPr>
          <p:cNvSpPr txBox="1"/>
          <p:nvPr/>
        </p:nvSpPr>
        <p:spPr>
          <a:xfrm>
            <a:off x="2152650" y="152400"/>
            <a:ext cx="4840288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 -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EBS</a:t>
            </a:r>
          </a:p>
        </p:txBody>
      </p:sp>
      <p:graphicFrame>
        <p:nvGraphicFramePr>
          <p:cNvPr id="14" name="Object 13">
            <a:extLst>
              <a:ext uri="{FF2B5EF4-FFF2-40B4-BE49-F238E27FC236}">
                <a16:creationId xmlns:a16="http://schemas.microsoft.com/office/drawing/2014/main" id="{A4E67C0D-DE18-453E-B12D-2CE84D30BA04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103300265"/>
              </p:ext>
            </p:extLst>
          </p:nvPr>
        </p:nvGraphicFramePr>
        <p:xfrm>
          <a:off x="992070" y="1167125"/>
          <a:ext cx="3082801" cy="23333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1" name="Graph" r:id="rId3" imgW="30632350" imgH="23450480" progId="Origin50.Graph">
                  <p:embed/>
                </p:oleObj>
              </mc:Choice>
              <mc:Fallback>
                <p:oleObj name="Graph" r:id="rId3" imgW="30632350" imgH="2345048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1BB00998-6006-443B-AD47-43B6B1F0FCD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2070" y="1167125"/>
                        <a:ext cx="3082801" cy="2333313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" name="Object 16">
            <a:extLst>
              <a:ext uri="{FF2B5EF4-FFF2-40B4-BE49-F238E27FC236}">
                <a16:creationId xmlns:a16="http://schemas.microsoft.com/office/drawing/2014/main" id="{47A86E35-7EF0-46C5-84F2-611702280B5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42984257"/>
              </p:ext>
            </p:extLst>
          </p:nvPr>
        </p:nvGraphicFramePr>
        <p:xfrm>
          <a:off x="4715185" y="1181243"/>
          <a:ext cx="3082801" cy="23398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2" name="Graph" r:id="rId5" imgW="30632350" imgH="23450480" progId="Origin50.Graph">
                  <p:embed/>
                </p:oleObj>
              </mc:Choice>
              <mc:Fallback>
                <p:oleObj name="Graph" r:id="rId5" imgW="30632350" imgH="23450480" progId="Origin50.Graph">
                  <p:embed/>
                  <p:pic>
                    <p:nvPicPr>
                      <p:cNvPr id="8" name="Object 7">
                        <a:extLst>
                          <a:ext uri="{FF2B5EF4-FFF2-40B4-BE49-F238E27FC236}">
                            <a16:creationId xmlns:a16="http://schemas.microsoft.com/office/drawing/2014/main" id="{27C0E2E4-8C41-4491-93B6-D574DC8C3F7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5185" y="1181243"/>
                        <a:ext cx="3082801" cy="233987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8" name="Text Box 18">
            <a:extLst>
              <a:ext uri="{FF2B5EF4-FFF2-40B4-BE49-F238E27FC236}">
                <a16:creationId xmlns:a16="http://schemas.microsoft.com/office/drawing/2014/main" id="{DE3003D0-A9D0-417A-B071-0F625CE0B68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0529" y="840053"/>
            <a:ext cx="256294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aseline="30000" dirty="0">
                <a:latin typeface="+mn-lt"/>
                <a:cs typeface="Times New Roman" panose="02020603050405020304" pitchFamily="18" charset="0"/>
              </a:rPr>
              <a:t>9</a:t>
            </a:r>
            <a:r>
              <a:rPr lang="en-US" altLang="en-US" sz="1800" dirty="0">
                <a:latin typeface="+mn-lt"/>
                <a:cs typeface="Times New Roman" panose="02020603050405020304" pitchFamily="18" charset="0"/>
              </a:rPr>
              <a:t>Be(d,p</a:t>
            </a:r>
            <a:r>
              <a:rPr lang="en-US" altLang="en-US" sz="1800" baseline="-25000" dirty="0">
                <a:latin typeface="+mn-lt"/>
                <a:cs typeface="Times New Roman" panose="02020603050405020304" pitchFamily="18" charset="0"/>
              </a:rPr>
              <a:t>0</a:t>
            </a:r>
            <a:r>
              <a:rPr lang="en-US" altLang="en-US" sz="1800" dirty="0">
                <a:latin typeface="+mn-lt"/>
                <a:cs typeface="Times New Roman" panose="02020603050405020304" pitchFamily="18" charset="0"/>
              </a:rPr>
              <a:t>) Reaction</a:t>
            </a:r>
          </a:p>
        </p:txBody>
      </p:sp>
      <p:sp>
        <p:nvSpPr>
          <p:cNvPr id="19" name="Text Box 18">
            <a:extLst>
              <a:ext uri="{FF2B5EF4-FFF2-40B4-BE49-F238E27FC236}">
                <a16:creationId xmlns:a16="http://schemas.microsoft.com/office/drawing/2014/main" id="{F801D1F0-27D2-4EA6-A44E-30AF856EEFB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90529" y="3383049"/>
            <a:ext cx="247980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baseline="30000" dirty="0">
                <a:latin typeface="+mn-lt"/>
                <a:cs typeface="Times New Roman" panose="02020603050405020304" pitchFamily="18" charset="0"/>
              </a:rPr>
              <a:t>9</a:t>
            </a:r>
            <a:r>
              <a:rPr lang="en-US" altLang="en-US" sz="1800" dirty="0">
                <a:latin typeface="+mn-lt"/>
                <a:cs typeface="Times New Roman" panose="02020603050405020304" pitchFamily="18" charset="0"/>
              </a:rPr>
              <a:t>Be(d,p</a:t>
            </a:r>
            <a:r>
              <a:rPr lang="en-US" altLang="en-US" sz="1800" baseline="-25000" dirty="0">
                <a:latin typeface="+mn-lt"/>
                <a:cs typeface="Times New Roman" panose="02020603050405020304" pitchFamily="18" charset="0"/>
              </a:rPr>
              <a:t>1</a:t>
            </a:r>
            <a:r>
              <a:rPr lang="en-US" altLang="en-US" sz="1800" dirty="0">
                <a:latin typeface="+mn-lt"/>
                <a:cs typeface="Times New Roman" panose="02020603050405020304" pitchFamily="18" charset="0"/>
              </a:rPr>
              <a:t>) Reaction</a:t>
            </a:r>
          </a:p>
        </p:txBody>
      </p:sp>
      <p:graphicFrame>
        <p:nvGraphicFramePr>
          <p:cNvPr id="20" name="Object 19">
            <a:extLst>
              <a:ext uri="{FF2B5EF4-FFF2-40B4-BE49-F238E27FC236}">
                <a16:creationId xmlns:a16="http://schemas.microsoft.com/office/drawing/2014/main" id="{53F5FDC2-D65D-4653-8FB0-3ED0F64F704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47335311"/>
              </p:ext>
            </p:extLst>
          </p:nvPr>
        </p:nvGraphicFramePr>
        <p:xfrm>
          <a:off x="973020" y="3753978"/>
          <a:ext cx="3188201" cy="24393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3" name="Graph" r:id="rId7" imgW="30632350" imgH="23450480" progId="Origin50.Graph">
                  <p:embed/>
                </p:oleObj>
              </mc:Choice>
              <mc:Fallback>
                <p:oleObj name="Graph" r:id="rId7" imgW="30632350" imgH="23450480" progId="Origin50.Graph">
                  <p:embed/>
                  <p:pic>
                    <p:nvPicPr>
                      <p:cNvPr id="12" name="Object 11">
                        <a:extLst>
                          <a:ext uri="{FF2B5EF4-FFF2-40B4-BE49-F238E27FC236}">
                            <a16:creationId xmlns:a16="http://schemas.microsoft.com/office/drawing/2014/main" id="{7DC49762-D12E-4563-9503-8EBC7AD2A922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73020" y="3753978"/>
                        <a:ext cx="3188201" cy="2439399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1" name="Object 20">
            <a:extLst>
              <a:ext uri="{FF2B5EF4-FFF2-40B4-BE49-F238E27FC236}">
                <a16:creationId xmlns:a16="http://schemas.microsoft.com/office/drawing/2014/main" id="{8492C3D5-E336-4EF7-B57C-20B1D2057875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67775484"/>
              </p:ext>
            </p:extLst>
          </p:nvPr>
        </p:nvGraphicFramePr>
        <p:xfrm>
          <a:off x="4715185" y="3709874"/>
          <a:ext cx="3195208" cy="244154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6644" name="Graph" r:id="rId9" imgW="30632350" imgH="23450480" progId="Origin50.Graph">
                  <p:embed/>
                </p:oleObj>
              </mc:Choice>
              <mc:Fallback>
                <p:oleObj name="Graph" r:id="rId9" imgW="30632350" imgH="23450480" progId="Origin50.Graph">
                  <p:embed/>
                  <p:pic>
                    <p:nvPicPr>
                      <p:cNvPr id="14" name="Object 13">
                        <a:extLst>
                          <a:ext uri="{FF2B5EF4-FFF2-40B4-BE49-F238E27FC236}">
                            <a16:creationId xmlns:a16="http://schemas.microsoft.com/office/drawing/2014/main" id="{ABA4F57D-5C89-4BC8-A98D-7285469A1DE7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15185" y="3709874"/>
                        <a:ext cx="3195208" cy="2441547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2BE943D5-7DE1-4FE3-B852-65C540E45DF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0">
            <a:extLst>
              <a:ext uri="{FF2B5EF4-FFF2-40B4-BE49-F238E27FC236}">
                <a16:creationId xmlns:a16="http://schemas.microsoft.com/office/drawing/2014/main" id="{608D9740-E07C-4310-B46B-7468A41888C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2DD89893-25AB-4248-BDDD-01E8E4D10A51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5E66D693-CE35-46BA-9BA9-89631BC4352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171B5F8-1A69-4BF2-9DBB-93CB3CD5D9B1}"/>
              </a:ext>
            </a:extLst>
          </p:cNvPr>
          <p:cNvSpPr txBox="1"/>
          <p:nvPr/>
        </p:nvSpPr>
        <p:spPr>
          <a:xfrm>
            <a:off x="2152650" y="152400"/>
            <a:ext cx="4840288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D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ifferential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CS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 - </a:t>
            </a: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EBS</a:t>
            </a:r>
          </a:p>
        </p:txBody>
      </p: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2E1FCC9E-BACF-4B23-A5A7-7F21D1D09EE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 Box 18">
            <a:extLst>
              <a:ext uri="{FF2B5EF4-FFF2-40B4-BE49-F238E27FC236}">
                <a16:creationId xmlns:a16="http://schemas.microsoft.com/office/drawing/2014/main" id="{78416D4A-F635-4976-A354-F5B537EE58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390900" y="911395"/>
            <a:ext cx="23622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0070C0"/>
                </a:solidFill>
                <a:latin typeface="+mn-lt"/>
                <a:cs typeface="Times New Roman" panose="02020603050405020304" pitchFamily="18" charset="0"/>
              </a:rPr>
              <a:t>Thick Target Simulation</a:t>
            </a:r>
          </a:p>
        </p:txBody>
      </p:sp>
      <p:graphicFrame>
        <p:nvGraphicFramePr>
          <p:cNvPr id="29" name="Object 28">
            <a:extLst>
              <a:ext uri="{FF2B5EF4-FFF2-40B4-BE49-F238E27FC236}">
                <a16:creationId xmlns:a16="http://schemas.microsoft.com/office/drawing/2014/main" id="{C6133C53-238F-48A1-BA1C-86F581E4C876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99661328"/>
              </p:ext>
            </p:extLst>
          </p:nvPr>
        </p:nvGraphicFramePr>
        <p:xfrm>
          <a:off x="1065213" y="1372278"/>
          <a:ext cx="6248400" cy="477028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48" name="Graph" r:id="rId3" imgW="30632350" imgH="23450480" progId="Origin50.Graph">
                  <p:embed/>
                </p:oleObj>
              </mc:Choice>
              <mc:Fallback>
                <p:oleObj name="Graph" r:id="rId3" imgW="30632350" imgH="23450480" progId="Origin50.Graph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E2F64337-0EC7-4F37-A3F5-71ACC76628CB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65213" y="1372278"/>
                        <a:ext cx="6248400" cy="477028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20">
            <a:extLst>
              <a:ext uri="{FF2B5EF4-FFF2-40B4-BE49-F238E27FC236}">
                <a16:creationId xmlns:a16="http://schemas.microsoft.com/office/drawing/2014/main" id="{8FDA55E6-595B-4EC8-97CA-622594A482E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  <p:extLst>
      <p:ext uri="{BB962C8B-B14F-4D97-AF65-F5344CB8AC3E}">
        <p14:creationId xmlns:p14="http://schemas.microsoft.com/office/powerpoint/2010/main" val="10567605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1821974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Who we are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4102" name="TextBox 20">
            <a:extLst>
              <a:ext uri="{FF2B5EF4-FFF2-40B4-BE49-F238E27FC236}">
                <a16:creationId xmlns:a16="http://schemas.microsoft.com/office/drawing/2014/main" id="{944BCED1-CB79-4E60-AA8B-E07758FEFDE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533162" y="1447800"/>
            <a:ext cx="8229838" cy="359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3 permanent researchers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S. </a:t>
            </a:r>
            <a:r>
              <a:rPr lang="en-US" dirty="0" err="1">
                <a:solidFill>
                  <a:schemeClr val="tx1"/>
                </a:solidFill>
              </a:rPr>
              <a:t>Harissopulos</a:t>
            </a:r>
            <a:r>
              <a:rPr lang="en-US" dirty="0">
                <a:solidFill>
                  <a:schemeClr val="tx1"/>
                </a:solidFill>
              </a:rPr>
              <a:t> (Head), A. Lagoyannis, M. </a:t>
            </a:r>
            <a:r>
              <a:rPr lang="en-US" dirty="0" err="1">
                <a:solidFill>
                  <a:schemeClr val="tx1"/>
                </a:solidFill>
              </a:rPr>
              <a:t>Axiotis</a:t>
            </a: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3 post – docs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Z. </a:t>
            </a:r>
            <a:r>
              <a:rPr lang="en-US" dirty="0" err="1">
                <a:solidFill>
                  <a:schemeClr val="tx1"/>
                </a:solidFill>
              </a:rPr>
              <a:t>Kotsina</a:t>
            </a:r>
            <a:r>
              <a:rPr lang="en-US" dirty="0">
                <a:solidFill>
                  <a:schemeClr val="tx1"/>
                </a:solidFill>
              </a:rPr>
              <a:t>, M. </a:t>
            </a:r>
            <a:r>
              <a:rPr lang="en-US" dirty="0" err="1">
                <a:solidFill>
                  <a:schemeClr val="tx1"/>
                </a:solidFill>
              </a:rPr>
              <a:t>Manousakas</a:t>
            </a:r>
            <a:r>
              <a:rPr lang="en-US" dirty="0">
                <a:solidFill>
                  <a:schemeClr val="tx1"/>
                </a:solidFill>
              </a:rPr>
              <a:t> (02/20), E. </a:t>
            </a:r>
            <a:r>
              <a:rPr lang="en-US" dirty="0" err="1">
                <a:solidFill>
                  <a:schemeClr val="tx1"/>
                </a:solidFill>
              </a:rPr>
              <a:t>Vagena</a:t>
            </a: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Students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E. </a:t>
            </a:r>
            <a:r>
              <a:rPr lang="en-US" dirty="0" err="1">
                <a:solidFill>
                  <a:schemeClr val="tx1"/>
                </a:solidFill>
              </a:rPr>
              <a:t>Ntemou</a:t>
            </a:r>
            <a:r>
              <a:rPr lang="en-US" dirty="0">
                <a:solidFill>
                  <a:schemeClr val="tx1"/>
                </a:solidFill>
              </a:rPr>
              <a:t> (finished Ph.D. @ 02/20), K. </a:t>
            </a:r>
            <a:r>
              <a:rPr lang="en-US" dirty="0" err="1">
                <a:solidFill>
                  <a:schemeClr val="tx1"/>
                </a:solidFill>
              </a:rPr>
              <a:t>Preketes</a:t>
            </a:r>
            <a:r>
              <a:rPr lang="en-US" dirty="0">
                <a:solidFill>
                  <a:schemeClr val="tx1"/>
                </a:solidFill>
              </a:rPr>
              <a:t>-Sigalas, A. </a:t>
            </a:r>
            <a:r>
              <a:rPr lang="en-US" dirty="0" err="1">
                <a:solidFill>
                  <a:schemeClr val="tx1"/>
                </a:solidFill>
              </a:rPr>
              <a:t>Laoutaris</a:t>
            </a:r>
            <a:r>
              <a:rPr lang="en-US" dirty="0">
                <a:solidFill>
                  <a:schemeClr val="tx1"/>
                </a:solidFill>
              </a:rPr>
              <a:t>, S. Nanos 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K. </a:t>
            </a:r>
            <a:r>
              <a:rPr lang="en-US" dirty="0" err="1">
                <a:solidFill>
                  <a:schemeClr val="tx1"/>
                </a:solidFill>
              </a:rPr>
              <a:t>Tsampa</a:t>
            </a:r>
            <a:r>
              <a:rPr lang="en-US" dirty="0">
                <a:solidFill>
                  <a:schemeClr val="tx1"/>
                </a:solidFill>
              </a:rPr>
              <a:t> (w/w A. </a:t>
            </a:r>
            <a:r>
              <a:rPr lang="en-US" dirty="0" err="1">
                <a:solidFill>
                  <a:schemeClr val="tx1"/>
                </a:solidFill>
              </a:rPr>
              <a:t>Karydas</a:t>
            </a:r>
            <a:r>
              <a:rPr lang="en-US" dirty="0">
                <a:solidFill>
                  <a:schemeClr val="tx1"/>
                </a:solidFill>
              </a:rPr>
              <a:t>), S. </a:t>
            </a:r>
            <a:r>
              <a:rPr lang="en-US" dirty="0" err="1">
                <a:solidFill>
                  <a:schemeClr val="tx1"/>
                </a:solidFill>
              </a:rPr>
              <a:t>Papayiannis</a:t>
            </a:r>
            <a:r>
              <a:rPr lang="en-US" dirty="0">
                <a:solidFill>
                  <a:schemeClr val="tx1"/>
                </a:solidFill>
              </a:rPr>
              <a:t> ( w/w </a:t>
            </a:r>
            <a:r>
              <a:rPr lang="en-US" dirty="0" err="1">
                <a:solidFill>
                  <a:schemeClr val="tx1"/>
                </a:solidFill>
              </a:rPr>
              <a:t>A.Karydas</a:t>
            </a:r>
            <a:r>
              <a:rPr lang="en-US" dirty="0">
                <a:solidFill>
                  <a:schemeClr val="tx1"/>
                </a:solidFill>
              </a:rPr>
              <a:t> &amp; K. </a:t>
            </a:r>
            <a:r>
              <a:rPr lang="en-US" dirty="0" err="1">
                <a:solidFill>
                  <a:schemeClr val="tx1"/>
                </a:solidFill>
              </a:rPr>
              <a:t>Eleftheriadis</a:t>
            </a:r>
            <a:r>
              <a:rPr lang="en-US" dirty="0">
                <a:solidFill>
                  <a:schemeClr val="tx1"/>
                </a:solidFill>
              </a:rPr>
              <a:t>)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lnSpc>
                <a:spcPct val="150000"/>
              </a:lnSpc>
              <a:defRPr/>
            </a:pPr>
            <a:r>
              <a:rPr lang="en-US" b="1" dirty="0">
                <a:solidFill>
                  <a:schemeClr val="tx1"/>
                </a:solidFill>
              </a:rPr>
              <a:t>Technicians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A. </a:t>
            </a:r>
            <a:r>
              <a:rPr lang="en-US" dirty="0" err="1">
                <a:solidFill>
                  <a:schemeClr val="tx1"/>
                </a:solidFill>
              </a:rPr>
              <a:t>Andrianis</a:t>
            </a:r>
            <a:r>
              <a:rPr lang="en-US" dirty="0">
                <a:solidFill>
                  <a:schemeClr val="tx1"/>
                </a:solidFill>
              </a:rPr>
              <a:t> (Head operator), V. </a:t>
            </a:r>
            <a:r>
              <a:rPr lang="en-US" dirty="0" err="1">
                <a:solidFill>
                  <a:schemeClr val="tx1"/>
                </a:solidFill>
              </a:rPr>
              <a:t>Andreopoulos</a:t>
            </a:r>
            <a:r>
              <a:rPr lang="en-US" dirty="0">
                <a:solidFill>
                  <a:schemeClr val="tx1"/>
                </a:solidFill>
              </a:rPr>
              <a:t>, E. </a:t>
            </a:r>
            <a:r>
              <a:rPr lang="en-US" dirty="0" err="1">
                <a:solidFill>
                  <a:schemeClr val="tx1"/>
                </a:solidFill>
              </a:rPr>
              <a:t>Tsopanakis</a:t>
            </a:r>
            <a:r>
              <a:rPr lang="en-US" dirty="0">
                <a:solidFill>
                  <a:schemeClr val="tx1"/>
                </a:solidFill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9469116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B02E3A9B-99D1-4CE0-AF4F-C147590C63F4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5C689AF5-6F47-4E28-B5AB-13CFD3B02770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E672DD9-9DBF-4F89-A952-8D8DF4503755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8F176244-661B-4733-BE26-ABBF7E5DAD4D}"/>
              </a:ext>
            </a:extLst>
          </p:cNvPr>
          <p:cNvSpPr txBox="1"/>
          <p:nvPr/>
        </p:nvSpPr>
        <p:spPr>
          <a:xfrm>
            <a:off x="3208338" y="152400"/>
            <a:ext cx="2805112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JET M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easurements </a:t>
            </a:r>
          </a:p>
        </p:txBody>
      </p:sp>
      <p:sp>
        <p:nvSpPr>
          <p:cNvPr id="48" name="TextBox 17">
            <a:extLst>
              <a:ext uri="{FF2B5EF4-FFF2-40B4-BE49-F238E27FC236}">
                <a16:creationId xmlns:a16="http://schemas.microsoft.com/office/drawing/2014/main" id="{1BC6F4FF-9812-42C7-AC85-AA4074446797}"/>
              </a:ext>
            </a:extLst>
          </p:cNvPr>
          <p:cNvSpPr txBox="1"/>
          <p:nvPr/>
        </p:nvSpPr>
        <p:spPr>
          <a:xfrm>
            <a:off x="5638800" y="885137"/>
            <a:ext cx="2597510" cy="2931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350" b="1" u="sng" dirty="0"/>
              <a:t>Experimental Details</a:t>
            </a:r>
          </a:p>
          <a:p>
            <a:r>
              <a:rPr lang="en-US" sz="1350" dirty="0"/>
              <a:t>The surface of the noted samples was measured using the </a:t>
            </a:r>
            <a:r>
              <a:rPr lang="en-US" sz="1350" baseline="30000" dirty="0"/>
              <a:t>12</a:t>
            </a:r>
            <a:r>
              <a:rPr lang="en-US" sz="1350" dirty="0"/>
              <a:t>C(</a:t>
            </a:r>
            <a:r>
              <a:rPr lang="en-US" sz="1350" dirty="0" err="1"/>
              <a:t>d,p</a:t>
            </a:r>
            <a:r>
              <a:rPr lang="en-US" sz="1350" dirty="0"/>
              <a:t>) reaction</a:t>
            </a:r>
          </a:p>
          <a:p>
            <a:endParaRPr lang="en-US" sz="1350" dirty="0"/>
          </a:p>
          <a:p>
            <a:r>
              <a:rPr lang="en-US" sz="1350" u="sng" dirty="0"/>
              <a:t>For </a:t>
            </a:r>
            <a:r>
              <a:rPr lang="en-US" sz="1350" u="sng" dirty="0" err="1"/>
              <a:t>milli</a:t>
            </a:r>
            <a:r>
              <a:rPr lang="en-US" sz="1350" u="sng" dirty="0"/>
              <a:t>- &amp; micro-</a:t>
            </a:r>
            <a:r>
              <a:rPr lang="el-GR" sz="1350" u="sng" dirty="0"/>
              <a:t> </a:t>
            </a:r>
            <a:r>
              <a:rPr lang="en-US" sz="1350" u="sng" dirty="0"/>
              <a:t>beam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Beam type: deuteron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Beam energy: 1.35 MeV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Detection angle: 170</a:t>
            </a:r>
            <a:r>
              <a:rPr lang="en-US" sz="1350" baseline="30000" dirty="0"/>
              <a:t>o</a:t>
            </a:r>
            <a:endParaRPr lang="en-GB" sz="1350" dirty="0"/>
          </a:p>
          <a:p>
            <a:pPr marL="214313" indent="-214313">
              <a:buFont typeface="Arial" panose="020B0604020202020204" pitchFamily="34" charset="0"/>
              <a:buChar char="•"/>
            </a:pPr>
            <a:endParaRPr lang="en-US" sz="1350" baseline="30000" dirty="0"/>
          </a:p>
          <a:p>
            <a:r>
              <a:rPr lang="en-US" sz="1350" u="sng" dirty="0"/>
              <a:t>For micro-Beam 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Mapping area: 1000 x 1000 </a:t>
            </a:r>
            <a:r>
              <a:rPr lang="el-GR" sz="1350" dirty="0"/>
              <a:t>μ</a:t>
            </a:r>
            <a:r>
              <a:rPr lang="en-US" sz="1350" dirty="0"/>
              <a:t>m</a:t>
            </a:r>
            <a:r>
              <a:rPr lang="en-US" sz="1350" baseline="30000" dirty="0"/>
              <a:t>2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en-US" sz="1350" dirty="0"/>
              <a:t>Beam diameter spot &lt; 100 </a:t>
            </a:r>
            <a:r>
              <a:rPr lang="el-GR" sz="1350" dirty="0"/>
              <a:t>μ</a:t>
            </a:r>
            <a:r>
              <a:rPr lang="en-US" sz="1350" dirty="0"/>
              <a:t>m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502AE716-0EB1-4646-BBDA-9702A8AD8E28}"/>
              </a:ext>
            </a:extLst>
          </p:cNvPr>
          <p:cNvGrpSpPr/>
          <p:nvPr/>
        </p:nvGrpSpPr>
        <p:grpSpPr>
          <a:xfrm>
            <a:off x="2860649" y="3582471"/>
            <a:ext cx="2251294" cy="2502912"/>
            <a:chOff x="73484" y="3679213"/>
            <a:chExt cx="1993602" cy="2214984"/>
          </a:xfrm>
        </p:grpSpPr>
        <p:pic>
          <p:nvPicPr>
            <p:cNvPr id="50" name="Picture 49">
              <a:extLst>
                <a:ext uri="{FF2B5EF4-FFF2-40B4-BE49-F238E27FC236}">
                  <a16:creationId xmlns:a16="http://schemas.microsoft.com/office/drawing/2014/main" id="{8DF042FC-5565-42B0-9B95-06C8319F8570}"/>
                </a:ext>
              </a:extLst>
            </p:cNvPr>
            <p:cNvPicPr/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3484" y="3722762"/>
              <a:ext cx="1711214" cy="2171435"/>
            </a:xfrm>
            <a:prstGeom prst="rect">
              <a:avLst/>
            </a:prstGeom>
            <a:noFill/>
          </p:spPr>
        </p:pic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C2DDB7B5-EB76-44DC-88BF-05499FA2F009}"/>
                </a:ext>
              </a:extLst>
            </p:cNvPr>
            <p:cNvSpPr/>
            <p:nvPr/>
          </p:nvSpPr>
          <p:spPr>
            <a:xfrm>
              <a:off x="803895" y="4357430"/>
              <a:ext cx="386171" cy="246779"/>
            </a:xfrm>
            <a:prstGeom prst="ellipse">
              <a:avLst/>
            </a:prstGeom>
            <a:noFill/>
            <a:ln w="38100">
              <a:solidFill>
                <a:srgbClr val="FF66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59" name="TextBox 58">
              <a:extLst>
                <a:ext uri="{FF2B5EF4-FFF2-40B4-BE49-F238E27FC236}">
                  <a16:creationId xmlns:a16="http://schemas.microsoft.com/office/drawing/2014/main" id="{9DA725BD-75CA-43AE-9CCC-5DA6AF1039C5}"/>
                </a:ext>
              </a:extLst>
            </p:cNvPr>
            <p:cNvSpPr txBox="1"/>
            <p:nvPr/>
          </p:nvSpPr>
          <p:spPr>
            <a:xfrm>
              <a:off x="1542651" y="3679213"/>
              <a:ext cx="524435" cy="507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ILW3</a:t>
              </a:r>
              <a:endParaRPr lang="en-GB" sz="1350" dirty="0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BC452EBD-D9BA-4081-849A-8359F9048A67}"/>
              </a:ext>
            </a:extLst>
          </p:cNvPr>
          <p:cNvGrpSpPr/>
          <p:nvPr/>
        </p:nvGrpSpPr>
        <p:grpSpPr>
          <a:xfrm>
            <a:off x="368424" y="3500918"/>
            <a:ext cx="2442528" cy="2596669"/>
            <a:chOff x="4289653" y="3668120"/>
            <a:chExt cx="1832135" cy="2226077"/>
          </a:xfrm>
        </p:grpSpPr>
        <p:pic>
          <p:nvPicPr>
            <p:cNvPr id="64" name="Picture 63">
              <a:extLst>
                <a:ext uri="{FF2B5EF4-FFF2-40B4-BE49-F238E27FC236}">
                  <a16:creationId xmlns:a16="http://schemas.microsoft.com/office/drawing/2014/main" id="{213F901A-B34F-4196-99F1-A8925EC3356E}"/>
                </a:ext>
              </a:extLst>
            </p:cNvPr>
            <p:cNvPicPr/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89654" y="3675824"/>
              <a:ext cx="1832134" cy="2218373"/>
            </a:xfrm>
            <a:prstGeom prst="rect">
              <a:avLst/>
            </a:prstGeom>
            <a:noFill/>
          </p:spPr>
        </p:pic>
        <p:sp>
          <p:nvSpPr>
            <p:cNvPr id="65" name="Oval 64">
              <a:extLst>
                <a:ext uri="{FF2B5EF4-FFF2-40B4-BE49-F238E27FC236}">
                  <a16:creationId xmlns:a16="http://schemas.microsoft.com/office/drawing/2014/main" id="{9DDB7A77-48FE-4B69-B1FD-B2D1D8CBB64C}"/>
                </a:ext>
              </a:extLst>
            </p:cNvPr>
            <p:cNvSpPr/>
            <p:nvPr/>
          </p:nvSpPr>
          <p:spPr>
            <a:xfrm>
              <a:off x="4289653" y="4660841"/>
              <a:ext cx="338555" cy="736227"/>
            </a:xfrm>
            <a:prstGeom prst="ellipse">
              <a:avLst/>
            </a:prstGeom>
            <a:noFill/>
            <a:ln w="38100">
              <a:solidFill>
                <a:srgbClr val="0000F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68580" tIns="34290" rIns="68580" bIns="3429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en-GB" sz="1350"/>
            </a:p>
          </p:txBody>
        </p:sp>
        <p:sp>
          <p:nvSpPr>
            <p:cNvPr id="67" name="TextBox 66">
              <a:extLst>
                <a:ext uri="{FF2B5EF4-FFF2-40B4-BE49-F238E27FC236}">
                  <a16:creationId xmlns:a16="http://schemas.microsoft.com/office/drawing/2014/main" id="{52FCDF7E-A181-4D26-9066-89F46E9778ED}"/>
                </a:ext>
              </a:extLst>
            </p:cNvPr>
            <p:cNvSpPr txBox="1"/>
            <p:nvPr/>
          </p:nvSpPr>
          <p:spPr>
            <a:xfrm>
              <a:off x="5293938" y="3668120"/>
              <a:ext cx="454356" cy="257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350" dirty="0"/>
                <a:t>ILW1</a:t>
              </a:r>
              <a:endParaRPr lang="en-GB" sz="1350" dirty="0"/>
            </a:p>
          </p:txBody>
        </p:sp>
      </p:grpSp>
      <p:graphicFrame>
        <p:nvGraphicFramePr>
          <p:cNvPr id="68" name="Object 67">
            <a:extLst>
              <a:ext uri="{FF2B5EF4-FFF2-40B4-BE49-F238E27FC236}">
                <a16:creationId xmlns:a16="http://schemas.microsoft.com/office/drawing/2014/main" id="{0D36627A-3AE0-40F5-AFBD-589EDEA5CA2C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84308704"/>
              </p:ext>
            </p:extLst>
          </p:nvPr>
        </p:nvGraphicFramePr>
        <p:xfrm>
          <a:off x="5486812" y="3611584"/>
          <a:ext cx="2661957" cy="203224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7431" name="Graph" r:id="rId5" imgW="3920760" imgH="3001680" progId="Origin50.Graph">
                  <p:embed/>
                </p:oleObj>
              </mc:Choice>
              <mc:Fallback>
                <p:oleObj name="Graph" r:id="rId5" imgW="3920760" imgH="3001680" progId="Origin50.Graph">
                  <p:embed/>
                  <p:pic>
                    <p:nvPicPr>
                      <p:cNvPr id="1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486812" y="3611584"/>
                        <a:ext cx="2661957" cy="2032248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3" name="Picture 2">
            <a:extLst>
              <a:ext uri="{FF2B5EF4-FFF2-40B4-BE49-F238E27FC236}">
                <a16:creationId xmlns:a16="http://schemas.microsoft.com/office/drawing/2014/main" id="{62854EFA-5305-4F4E-858B-1ED5DCEC1E3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843" y="920295"/>
            <a:ext cx="4381611" cy="2453702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CCF40105-84B2-4ACF-9EB5-15C583C452FA}"/>
              </a:ext>
            </a:extLst>
          </p:cNvPr>
          <p:cNvSpPr/>
          <p:nvPr/>
        </p:nvSpPr>
        <p:spPr>
          <a:xfrm>
            <a:off x="5596876" y="5379502"/>
            <a:ext cx="2730427" cy="5687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rgbClr val="FF0000"/>
                </a:solidFill>
                <a:latin typeface="+mj-lt"/>
              </a:rPr>
              <a:t>See Z. </a:t>
            </a:r>
            <a:r>
              <a:rPr lang="en-US" dirty="0" err="1">
                <a:solidFill>
                  <a:srgbClr val="FF0000"/>
                </a:solidFill>
                <a:latin typeface="+mj-lt"/>
              </a:rPr>
              <a:t>Kotsina</a:t>
            </a:r>
            <a:r>
              <a:rPr lang="en-US" dirty="0">
                <a:solidFill>
                  <a:srgbClr val="FF0000"/>
                </a:solidFill>
                <a:latin typeface="+mj-lt"/>
              </a:rPr>
              <a:t> presentation</a:t>
            </a:r>
          </a:p>
        </p:txBody>
      </p:sp>
      <p:sp>
        <p:nvSpPr>
          <p:cNvPr id="19" name="TextBox 20">
            <a:extLst>
              <a:ext uri="{FF2B5EF4-FFF2-40B4-BE49-F238E27FC236}">
                <a16:creationId xmlns:a16="http://schemas.microsoft.com/office/drawing/2014/main" id="{0810EB0B-666A-4EFF-A42E-D1EE7860F88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C6D9F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Rectangle 173">
            <a:extLst>
              <a:ext uri="{FF2B5EF4-FFF2-40B4-BE49-F238E27FC236}">
                <a16:creationId xmlns:a16="http://schemas.microsoft.com/office/drawing/2014/main" id="{2976DB53-5A91-4140-A69A-9419FF4286A6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DCFE027-4905-48F8-B8AF-6A1F2C339B94}"/>
              </a:ext>
            </a:extLst>
          </p:cNvPr>
          <p:cNvSpPr txBox="1"/>
          <p:nvPr/>
        </p:nvSpPr>
        <p:spPr>
          <a:xfrm>
            <a:off x="2092378" y="2844225"/>
            <a:ext cx="4959243" cy="58477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Thank you for your attention</a:t>
            </a:r>
          </a:p>
        </p:txBody>
      </p:sp>
      <p:cxnSp>
        <p:nvCxnSpPr>
          <p:cNvPr id="81" name="Straight Arrow Connector 80">
            <a:extLst>
              <a:ext uri="{FF2B5EF4-FFF2-40B4-BE49-F238E27FC236}">
                <a16:creationId xmlns:a16="http://schemas.microsoft.com/office/drawing/2014/main" id="{518B72A3-AC21-45FB-8241-5FFC77F19EEB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Arrow Connector 81">
            <a:extLst>
              <a:ext uri="{FF2B5EF4-FFF2-40B4-BE49-F238E27FC236}">
                <a16:creationId xmlns:a16="http://schemas.microsoft.com/office/drawing/2014/main" id="{CBFA7467-C5AB-4045-BB9F-070442ACB12F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272677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Scientific Outcome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457200" y="887095"/>
            <a:ext cx="8382000" cy="520890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10 publications in peer reviewed journals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Several conference proceedings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PhD Students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E. </a:t>
            </a:r>
            <a:r>
              <a:rPr lang="en-US" dirty="0" err="1">
                <a:solidFill>
                  <a:schemeClr val="tx1"/>
                </a:solidFill>
              </a:rPr>
              <a:t>Ntemou</a:t>
            </a:r>
            <a:r>
              <a:rPr lang="en-US" dirty="0">
                <a:solidFill>
                  <a:schemeClr val="tx1"/>
                </a:solidFill>
              </a:rPr>
              <a:t> (f), K. </a:t>
            </a:r>
            <a:r>
              <a:rPr lang="en-US" dirty="0" err="1">
                <a:solidFill>
                  <a:schemeClr val="tx1"/>
                </a:solidFill>
              </a:rPr>
              <a:t>Preketes</a:t>
            </a:r>
            <a:r>
              <a:rPr lang="en-US" dirty="0">
                <a:solidFill>
                  <a:schemeClr val="tx1"/>
                </a:solidFill>
              </a:rPr>
              <a:t>-Sigalas (p), A. </a:t>
            </a:r>
            <a:r>
              <a:rPr lang="en-US" dirty="0" err="1">
                <a:solidFill>
                  <a:schemeClr val="tx1"/>
                </a:solidFill>
              </a:rPr>
              <a:t>Laoutaris</a:t>
            </a:r>
            <a:r>
              <a:rPr lang="en-US" dirty="0">
                <a:solidFill>
                  <a:schemeClr val="tx1"/>
                </a:solidFill>
              </a:rPr>
              <a:t> (p), I. </a:t>
            </a:r>
            <a:r>
              <a:rPr lang="en-US" dirty="0" err="1">
                <a:solidFill>
                  <a:schemeClr val="tx1"/>
                </a:solidFill>
              </a:rPr>
              <a:t>Madesis</a:t>
            </a:r>
            <a:r>
              <a:rPr lang="en-US" dirty="0">
                <a:solidFill>
                  <a:schemeClr val="tx1"/>
                </a:solidFill>
              </a:rPr>
              <a:t> (p), S. Nanos (p)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Master Thesis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N. </a:t>
            </a:r>
            <a:r>
              <a:rPr lang="en-US" dirty="0" err="1">
                <a:solidFill>
                  <a:schemeClr val="tx1"/>
                </a:solidFill>
              </a:rPr>
              <a:t>Dimitrakopoulos</a:t>
            </a:r>
            <a:r>
              <a:rPr lang="en-US" dirty="0">
                <a:solidFill>
                  <a:schemeClr val="tx1"/>
                </a:solidFill>
              </a:rPr>
              <a:t>(f), E. </a:t>
            </a:r>
            <a:r>
              <a:rPr lang="en-US" dirty="0" err="1">
                <a:solidFill>
                  <a:schemeClr val="tx1"/>
                </a:solidFill>
              </a:rPr>
              <a:t>Taimpiri</a:t>
            </a:r>
            <a:r>
              <a:rPr lang="en-US" dirty="0">
                <a:solidFill>
                  <a:schemeClr val="tx1"/>
                </a:solidFill>
              </a:rPr>
              <a:t> (p)</a:t>
            </a:r>
          </a:p>
          <a:p>
            <a:pPr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Diploma Thesis</a:t>
            </a:r>
          </a:p>
          <a:p>
            <a:pPr marL="342900" indent="-342900">
              <a:buAutoNum type="alphaUcPeriod"/>
              <a:defRPr/>
            </a:pPr>
            <a:r>
              <a:rPr lang="en-US" dirty="0" err="1">
                <a:solidFill>
                  <a:schemeClr val="tx1"/>
                </a:solidFill>
              </a:rPr>
              <a:t>Tsantiri</a:t>
            </a:r>
            <a:r>
              <a:rPr lang="en-US" dirty="0">
                <a:solidFill>
                  <a:schemeClr val="tx1"/>
                </a:solidFill>
              </a:rPr>
              <a:t> (f), A. </a:t>
            </a:r>
            <a:r>
              <a:rPr lang="en-US" dirty="0" err="1">
                <a:solidFill>
                  <a:schemeClr val="tx1"/>
                </a:solidFill>
              </a:rPr>
              <a:t>Ziagova</a:t>
            </a:r>
            <a:r>
              <a:rPr lang="en-US" dirty="0">
                <a:solidFill>
                  <a:schemeClr val="tx1"/>
                </a:solidFill>
              </a:rPr>
              <a:t> (f), A. </a:t>
            </a:r>
            <a:r>
              <a:rPr lang="en-US" dirty="0" err="1">
                <a:solidFill>
                  <a:schemeClr val="tx1"/>
                </a:solidFill>
              </a:rPr>
              <a:t>Kotsovolou</a:t>
            </a:r>
            <a:r>
              <a:rPr lang="en-US" dirty="0">
                <a:solidFill>
                  <a:schemeClr val="tx1"/>
                </a:solidFill>
              </a:rPr>
              <a:t> (p), C. </a:t>
            </a:r>
            <a:r>
              <a:rPr lang="en-US" dirty="0" err="1">
                <a:solidFill>
                  <a:schemeClr val="tx1"/>
                </a:solidFill>
              </a:rPr>
              <a:t>Andrikopoulos</a:t>
            </a:r>
            <a:r>
              <a:rPr lang="en-US" dirty="0">
                <a:solidFill>
                  <a:schemeClr val="tx1"/>
                </a:solidFill>
              </a:rPr>
              <a:t> (p)</a:t>
            </a:r>
          </a:p>
          <a:p>
            <a:pPr marL="342900" indent="-342900">
              <a:buAutoNum type="alphaUcPeriod"/>
              <a:defRPr/>
            </a:pPr>
            <a:endParaRPr lang="en-US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Practical Training</a:t>
            </a:r>
          </a:p>
          <a:p>
            <a:pPr>
              <a:defRPr/>
            </a:pPr>
            <a:r>
              <a:rPr lang="en-US" dirty="0">
                <a:solidFill>
                  <a:schemeClr val="tx1"/>
                </a:solidFill>
              </a:rPr>
              <a:t>M. </a:t>
            </a:r>
            <a:r>
              <a:rPr lang="en-US" dirty="0" err="1">
                <a:solidFill>
                  <a:schemeClr val="tx1"/>
                </a:solidFill>
              </a:rPr>
              <a:t>Peoviti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id="{9665B6C2-6FC6-492F-86D1-8850831E20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B04F230-64B0-4023-8833-2B9F07E448E3}"/>
              </a:ext>
            </a:extLst>
          </p:cNvPr>
          <p:cNvSpPr txBox="1"/>
          <p:nvPr/>
        </p:nvSpPr>
        <p:spPr>
          <a:xfrm>
            <a:off x="6629400" y="5695867"/>
            <a:ext cx="23622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latin typeface="+mj-lt"/>
              </a:rPr>
              <a:t>(f: finished, p: in progress)</a:t>
            </a:r>
          </a:p>
        </p:txBody>
      </p:sp>
    </p:spTree>
    <p:extLst>
      <p:ext uri="{BB962C8B-B14F-4D97-AF65-F5344CB8AC3E}">
        <p14:creationId xmlns:p14="http://schemas.microsoft.com/office/powerpoint/2010/main" val="2235997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936249" y="142875"/>
            <a:ext cx="127150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F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unding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304800" y="1660525"/>
            <a:ext cx="8839200" cy="35972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Cluster of Accelerator Laboratories for Ion-Beam Research and Applications - CALIBRA </a:t>
            </a:r>
          </a:p>
          <a:p>
            <a:pPr>
              <a:defRPr/>
            </a:pPr>
            <a:r>
              <a:rPr lang="el-GR" sz="1600" dirty="0">
                <a:solidFill>
                  <a:schemeClr val="tx1"/>
                </a:solidFill>
              </a:rPr>
              <a:t>ΕΣΠΑ, </a:t>
            </a:r>
            <a:r>
              <a:rPr lang="en-US" sz="1600" dirty="0">
                <a:solidFill>
                  <a:schemeClr val="tx1"/>
                </a:solidFill>
              </a:rPr>
              <a:t>S. </a:t>
            </a:r>
            <a:r>
              <a:rPr lang="en-US" sz="1600" dirty="0" err="1">
                <a:solidFill>
                  <a:schemeClr val="tx1"/>
                </a:solidFill>
              </a:rPr>
              <a:t>Harissopulos</a:t>
            </a:r>
            <a:r>
              <a:rPr lang="en-US" sz="1600" dirty="0">
                <a:solidFill>
                  <a:schemeClr val="tx1"/>
                </a:solidFill>
              </a:rPr>
              <a:t>, Ends 2021, 3.440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GB" b="1" dirty="0">
                <a:solidFill>
                  <a:schemeClr val="tx1"/>
                </a:solidFill>
              </a:rPr>
              <a:t>Geant4-based Particle Simulation Facility in Greece for Future Science Mission Support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European Space Agency, A. Lagoyannis, Ends 2022 , 120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400" dirty="0">
                <a:solidFill>
                  <a:schemeClr val="tx1"/>
                </a:solidFill>
              </a:rPr>
              <a:t> </a:t>
            </a: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ENSAR 2 </a:t>
            </a:r>
            <a:r>
              <a:rPr lang="en-US" dirty="0">
                <a:solidFill>
                  <a:schemeClr val="tx1"/>
                </a:solidFill>
              </a:rPr>
              <a:t>- European Nuclear Science and Application Research 2</a:t>
            </a:r>
            <a:endParaRPr lang="en-US" b="1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Horizon 2020, S. </a:t>
            </a:r>
            <a:r>
              <a:rPr lang="en-US" sz="1600" dirty="0" err="1">
                <a:solidFill>
                  <a:schemeClr val="tx1"/>
                </a:solidFill>
              </a:rPr>
              <a:t>Harissopulos</a:t>
            </a:r>
            <a:r>
              <a:rPr lang="en-US" sz="1600" dirty="0">
                <a:solidFill>
                  <a:schemeClr val="tx1"/>
                </a:solidFill>
              </a:rPr>
              <a:t>, Ends 2021, 26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EuroFusion – Tandem Lab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Partner, Ended in 2020 – Prolongation pending, 30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 marL="342900" indent="-342900">
              <a:buAutoNum type="alphaUcPeriod"/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Fluorescence and Reactive oxygen Intermediates by Neutron Generated electronic Excitation as a foundation for radically new cancer therapies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Horizon 2020, Partner, Ends 2023, Budget: 100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b="1" dirty="0">
                <a:solidFill>
                  <a:schemeClr val="tx1"/>
                </a:solidFill>
              </a:rPr>
              <a:t>Access to Ion and Neutron Beams at NCSR “</a:t>
            </a:r>
            <a:r>
              <a:rPr lang="en-US" b="1" dirty="0" err="1">
                <a:solidFill>
                  <a:schemeClr val="tx1"/>
                </a:solidFill>
              </a:rPr>
              <a:t>Demokritos</a:t>
            </a:r>
            <a:r>
              <a:rPr lang="en-US" b="1" dirty="0">
                <a:solidFill>
                  <a:schemeClr val="tx1"/>
                </a:solidFill>
              </a:rPr>
              <a:t>”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IAEA,  A. Lagoyannis, Ends 2024 , Budget: 15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  <a:p>
            <a:pPr>
              <a:defRPr/>
            </a:pPr>
            <a:endParaRPr lang="en-US" sz="1400" dirty="0">
              <a:solidFill>
                <a:schemeClr val="tx1"/>
              </a:solidFill>
            </a:endParaRPr>
          </a:p>
          <a:p>
            <a:pPr>
              <a:defRPr/>
            </a:pPr>
            <a:r>
              <a:rPr lang="en-US" sz="1700" b="1" dirty="0">
                <a:solidFill>
                  <a:schemeClr val="tx1"/>
                </a:solidFill>
              </a:rPr>
              <a:t>Differential Cross Section Measurement of proton reactions on fusion related light elements</a:t>
            </a:r>
          </a:p>
          <a:p>
            <a:pPr>
              <a:defRPr/>
            </a:pPr>
            <a:r>
              <a:rPr lang="en-US" sz="1600" dirty="0">
                <a:solidFill>
                  <a:schemeClr val="tx1"/>
                </a:solidFill>
              </a:rPr>
              <a:t>IAEA,  M. </a:t>
            </a:r>
            <a:r>
              <a:rPr lang="en-US" sz="1600" dirty="0" err="1">
                <a:solidFill>
                  <a:schemeClr val="tx1"/>
                </a:solidFill>
              </a:rPr>
              <a:t>Axiotis</a:t>
            </a:r>
            <a:r>
              <a:rPr lang="en-US" sz="1600" dirty="0">
                <a:solidFill>
                  <a:schemeClr val="tx1"/>
                </a:solidFill>
              </a:rPr>
              <a:t>, 4 years, Budget: 16 </a:t>
            </a:r>
            <a:r>
              <a:rPr lang="en-US" sz="1600" dirty="0" err="1">
                <a:solidFill>
                  <a:schemeClr val="tx1"/>
                </a:solidFill>
              </a:rPr>
              <a:t>kEuro</a:t>
            </a:r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8" name="TextBox 20">
            <a:extLst>
              <a:ext uri="{FF2B5EF4-FFF2-40B4-BE49-F238E27FC236}">
                <a16:creationId xmlns:a16="http://schemas.microsoft.com/office/drawing/2014/main" id="{7CEB35C3-B376-4592-B135-43D221926A3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  <p:extLst>
      <p:ext uri="{BB962C8B-B14F-4D97-AF65-F5344CB8AC3E}">
        <p14:creationId xmlns:p14="http://schemas.microsoft.com/office/powerpoint/2010/main" val="420286149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2355517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F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uture (in 2019)</a:t>
            </a:r>
          </a:p>
        </p:txBody>
      </p:sp>
      <p:sp>
        <p:nvSpPr>
          <p:cNvPr id="10" name="Rectangle 8">
            <a:extLst>
              <a:ext uri="{FF2B5EF4-FFF2-40B4-BE49-F238E27FC236}">
                <a16:creationId xmlns:a16="http://schemas.microsoft.com/office/drawing/2014/main" id="{E2451CC5-CFE8-456B-9FBB-0DE23A331EC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3400" y="1066800"/>
            <a:ext cx="8012113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CALIBRA is here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Upgrade of the TANDEM vacuum system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Installation of digital electronics for GASPAR (and other setups)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Completion of the R-15 line to the </a:t>
            </a:r>
            <a:r>
              <a:rPr lang="en-US" altLang="en-US" sz="1800" dirty="0" err="1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Neoptolemos</a:t>
            </a: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detector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Design of the new goniometric table</a:t>
            </a:r>
          </a:p>
        </p:txBody>
      </p:sp>
      <p:sp>
        <p:nvSpPr>
          <p:cNvPr id="11" name="Rectangle 9">
            <a:extLst>
              <a:ext uri="{FF2B5EF4-FFF2-40B4-BE49-F238E27FC236}">
                <a16:creationId xmlns:a16="http://schemas.microsoft.com/office/drawing/2014/main" id="{5B30086D-110D-4A99-A242-DCEF1109D840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2590800"/>
            <a:ext cx="7596188" cy="1477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Cross section measurements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Characterization of the </a:t>
            </a:r>
            <a:r>
              <a:rPr lang="en-US" altLang="en-US" sz="1800" dirty="0" err="1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Neoptolemos</a:t>
            </a: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 detector with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Test of GASPAR with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Light elements deuteron induced reactions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Proton induced gamma – ray reactions</a:t>
            </a:r>
          </a:p>
        </p:txBody>
      </p:sp>
      <p:sp>
        <p:nvSpPr>
          <p:cNvPr id="12" name="Rectangle 10">
            <a:extLst>
              <a:ext uri="{FF2B5EF4-FFF2-40B4-BE49-F238E27FC236}">
                <a16:creationId xmlns:a16="http://schemas.microsoft.com/office/drawing/2014/main" id="{4C1FF79C-7C31-4AC8-8150-671CF7469F6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4211638"/>
            <a:ext cx="6375400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Applications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Upgrade of micro – beam setup for PIXE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Continue with JET measurements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		Measurement of targets for University of York </a:t>
            </a:r>
          </a:p>
        </p:txBody>
      </p:sp>
      <p:sp>
        <p:nvSpPr>
          <p:cNvPr id="13" name="Rectangle 10">
            <a:extLst>
              <a:ext uri="{FF2B5EF4-FFF2-40B4-BE49-F238E27FC236}">
                <a16:creationId xmlns:a16="http://schemas.microsoft.com/office/drawing/2014/main" id="{90EE99F5-8562-4E8D-A9B2-244024655F92}"/>
              </a:ext>
            </a:extLst>
          </p:cNvPr>
          <p:cNvSpPr>
            <a:spLocks noChangeArrowheads="1"/>
          </p:cNvSpPr>
          <p:nvPr/>
        </p:nvSpPr>
        <p:spPr bwMode="auto">
          <a:xfrm>
            <a:off x="381000" y="5410200"/>
            <a:ext cx="498157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FF0000"/>
                </a:solidFill>
                <a:latin typeface="Times New Roman" panose="02020603050405020304" pitchFamily="18" charset="0"/>
                <a:ea typeface="Gungsuh" panose="02030600000101010101" pitchFamily="18" charset="-127"/>
                <a:cs typeface="Times New Roman" panose="02020603050405020304" pitchFamily="18" charset="0"/>
              </a:rPr>
              <a:t>Continue collaboration within the G4G ESA project</a:t>
            </a:r>
            <a:endParaRPr lang="en-US" altLang="en-US" sz="1800">
              <a:latin typeface="Times New Roman" panose="02020603050405020304" pitchFamily="18" charset="0"/>
              <a:ea typeface="Gungsuh" panose="02030600000101010101" pitchFamily="18" charset="-127"/>
              <a:cs typeface="Times New Roman" panose="02020603050405020304" pitchFamily="18" charset="0"/>
            </a:endParaRPr>
          </a:p>
        </p:txBody>
      </p:sp>
      <p:sp>
        <p:nvSpPr>
          <p:cNvPr id="14" name="TextBox 20">
            <a:extLst>
              <a:ext uri="{FF2B5EF4-FFF2-40B4-BE49-F238E27FC236}">
                <a16:creationId xmlns:a16="http://schemas.microsoft.com/office/drawing/2014/main" id="{9013E16F-BA14-4FA1-AFCA-32CC69FDCE9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614740E6-803B-4B75-809A-69CE5A6E1AB2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02D4CBE1-2283-4593-A039-F99E6D87FCDD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659FD879-B9C5-4112-8DC1-42F21D54E0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2173B4E-D6FE-49CD-B506-3B4062924FFE}"/>
              </a:ext>
            </a:extLst>
          </p:cNvPr>
          <p:cNvSpPr txBox="1"/>
          <p:nvPr/>
        </p:nvSpPr>
        <p:spPr>
          <a:xfrm>
            <a:off x="3394075" y="142875"/>
            <a:ext cx="2531462" cy="492443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Tandem Statistics</a:t>
            </a:r>
            <a:endParaRPr lang="en-US" sz="2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Tahoma" pitchFamily="34" charset="0"/>
              <a:cs typeface="Tahoma" pitchFamily="34" charset="0"/>
            </a:endParaRP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708BCFE-8284-4DB4-BF49-C828C1544C65}"/>
              </a:ext>
            </a:extLst>
          </p:cNvPr>
          <p:cNvSpPr/>
          <p:nvPr/>
        </p:nvSpPr>
        <p:spPr>
          <a:xfrm>
            <a:off x="685800" y="829760"/>
            <a:ext cx="7301706" cy="115602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23 experiments conducted in 2020 (26 @ 2019, 26 @ 2018)</a:t>
            </a:r>
          </a:p>
          <a:p>
            <a:pPr>
              <a:lnSpc>
                <a:spcPct val="20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600 belt hours (961 @ 2019, 702 @ 2018)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B91B8908-CDE9-4839-9E8A-4BAF6C28B4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73859443"/>
              </p:ext>
            </p:extLst>
          </p:nvPr>
        </p:nvGraphicFramePr>
        <p:xfrm>
          <a:off x="1371601" y="1975172"/>
          <a:ext cx="6400799" cy="4044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CB39BE73-B9FE-4ECE-BB11-A57ADEDBBA75}"/>
              </a:ext>
            </a:extLst>
          </p:cNvPr>
          <p:cNvSpPr txBox="1"/>
          <p:nvPr/>
        </p:nvSpPr>
        <p:spPr>
          <a:xfrm>
            <a:off x="3254929" y="5105400"/>
            <a:ext cx="1402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NMR failure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95A49DE7-DED5-4470-A97A-073C0483178F}"/>
              </a:ext>
            </a:extLst>
          </p:cNvPr>
          <p:cNvSpPr/>
          <p:nvPr/>
        </p:nvSpPr>
        <p:spPr>
          <a:xfrm>
            <a:off x="6400800" y="3810000"/>
            <a:ext cx="685800" cy="685800"/>
          </a:xfrm>
          <a:prstGeom prst="ellipse">
            <a:avLst/>
          </a:prstGeom>
          <a:noFill/>
          <a:ln w="444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1FE0E02-16F1-4F67-909D-861D4EA261DD}"/>
              </a:ext>
            </a:extLst>
          </p:cNvPr>
          <p:cNvSpPr txBox="1"/>
          <p:nvPr/>
        </p:nvSpPr>
        <p:spPr>
          <a:xfrm>
            <a:off x="6225675" y="4563560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Covid</a:t>
            </a:r>
            <a:r>
              <a:rPr lang="en-US" dirty="0"/>
              <a:t> 19</a:t>
            </a:r>
          </a:p>
        </p:txBody>
      </p:sp>
      <p:sp>
        <p:nvSpPr>
          <p:cNvPr id="12" name="TextBox 20">
            <a:extLst>
              <a:ext uri="{FF2B5EF4-FFF2-40B4-BE49-F238E27FC236}">
                <a16:creationId xmlns:a16="http://schemas.microsoft.com/office/drawing/2014/main" id="{DC39C52E-ACE9-48DC-A87D-CB0A601BD8C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  <p:extLst>
      <p:ext uri="{BB962C8B-B14F-4D97-AF65-F5344CB8AC3E}">
        <p14:creationId xmlns:p14="http://schemas.microsoft.com/office/powerpoint/2010/main" val="25618598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49F92DAF-CDE6-4E50-B5A8-426184EF94FA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4D10A92-BEB6-45D2-BA18-D7850D9046C2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8B4725A-68CF-490D-98C0-0C40ADE464C1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38CA4EB3-E1B9-4D67-B779-25B6696BD006}"/>
              </a:ext>
            </a:extLst>
          </p:cNvPr>
          <p:cNvSpPr txBox="1"/>
          <p:nvPr/>
        </p:nvSpPr>
        <p:spPr>
          <a:xfrm>
            <a:off x="4011613" y="142875"/>
            <a:ext cx="11207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C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alibra</a:t>
            </a:r>
          </a:p>
        </p:txBody>
      </p:sp>
      <p:pic>
        <p:nvPicPr>
          <p:cNvPr id="5126" name="Picture 9">
            <a:extLst>
              <a:ext uri="{FF2B5EF4-FFF2-40B4-BE49-F238E27FC236}">
                <a16:creationId xmlns:a16="http://schemas.microsoft.com/office/drawing/2014/main" id="{7257D75C-BE5B-4FB1-A4C5-6F555D73BF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70292"/>
          <a:stretch/>
        </p:blipFill>
        <p:spPr bwMode="auto">
          <a:xfrm>
            <a:off x="457200" y="966328"/>
            <a:ext cx="6719888" cy="15544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68CCF119-9B3E-4493-8FAF-943DE61FB038}"/>
              </a:ext>
            </a:extLst>
          </p:cNvPr>
          <p:cNvSpPr/>
          <p:nvPr/>
        </p:nvSpPr>
        <p:spPr>
          <a:xfrm>
            <a:off x="321469" y="2588067"/>
            <a:ext cx="5088731" cy="351338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SP2: Contract signed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SP3: Delivered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SP4: Delivered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SP5: Tender in progress.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SP6: Delivered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SP7: Tender finished. Awaiting contract signing. </a:t>
            </a:r>
          </a:p>
          <a:p>
            <a:pPr>
              <a:lnSpc>
                <a:spcPct val="150000"/>
              </a:lnSpc>
              <a:defRPr/>
            </a:pPr>
            <a:r>
              <a:rPr lang="en-US" dirty="0">
                <a:solidFill>
                  <a:schemeClr val="tx1"/>
                </a:solidFill>
              </a:rPr>
              <a:t>SP8: Tender in progress  </a:t>
            </a:r>
          </a:p>
        </p:txBody>
      </p:sp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A5E20705-8B7C-4078-B938-4E9014EBC925}"/>
              </a:ext>
            </a:extLst>
          </p:cNvPr>
          <p:cNvSpPr/>
          <p:nvPr/>
        </p:nvSpPr>
        <p:spPr>
          <a:xfrm>
            <a:off x="7391400" y="1219200"/>
            <a:ext cx="990600" cy="1219200"/>
          </a:xfrm>
          <a:prstGeom prst="roundRect">
            <a:avLst/>
          </a:prstGeom>
          <a:noFill/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b="1" dirty="0">
                <a:solidFill>
                  <a:srgbClr val="5704F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New Subproject</a:t>
            </a:r>
          </a:p>
          <a:p>
            <a:pPr algn="ctr"/>
            <a:endParaRPr lang="en-US" sz="1100" b="1" dirty="0">
              <a:solidFill>
                <a:srgbClr val="5704F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ctr"/>
            <a:r>
              <a:rPr lang="en-US" sz="1100" b="1" dirty="0">
                <a:solidFill>
                  <a:schemeClr val="tx1"/>
                </a:solidFill>
              </a:rPr>
              <a:t>Upgrade of External Beam</a:t>
            </a:r>
          </a:p>
        </p:txBody>
      </p:sp>
      <p:sp>
        <p:nvSpPr>
          <p:cNvPr id="10" name="TextBox 20">
            <a:extLst>
              <a:ext uri="{FF2B5EF4-FFF2-40B4-BE49-F238E27FC236}">
                <a16:creationId xmlns:a16="http://schemas.microsoft.com/office/drawing/2014/main" id="{BA1E4F56-2FAD-4533-A5EF-18909FB4CDD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0C51E451-CE4A-4756-92E1-20DF76A6A569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F672664C-E2BB-48F7-A519-D929E6CC0B41}"/>
              </a:ext>
            </a:extLst>
          </p:cNvPr>
          <p:cNvSpPr/>
          <p:nvPr/>
        </p:nvSpPr>
        <p:spPr>
          <a:xfrm>
            <a:off x="0" y="795338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2C1DA888-2913-4C13-9910-77CF6FAEF12A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3F958B80-69C0-4EEA-81CF-723AEE4C1267}"/>
              </a:ext>
            </a:extLst>
          </p:cNvPr>
          <p:cNvSpPr txBox="1"/>
          <p:nvPr/>
        </p:nvSpPr>
        <p:spPr>
          <a:xfrm>
            <a:off x="3451225" y="152400"/>
            <a:ext cx="2241550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L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ayout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4D296109-D31B-481A-B39E-0575AFCBA96D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" name="Picture 2">
            <a:extLst>
              <a:ext uri="{FF2B5EF4-FFF2-40B4-BE49-F238E27FC236}">
                <a16:creationId xmlns:a16="http://schemas.microsoft.com/office/drawing/2014/main" id="{ADCDE43A-E9C0-442F-AB2D-733D28DD752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968" y="894624"/>
            <a:ext cx="7802064" cy="5201376"/>
          </a:xfrm>
          <a:prstGeom prst="rect">
            <a:avLst/>
          </a:prstGeom>
        </p:spPr>
      </p:pic>
      <p:sp>
        <p:nvSpPr>
          <p:cNvPr id="9" name="TextBox 20">
            <a:extLst>
              <a:ext uri="{FF2B5EF4-FFF2-40B4-BE49-F238E27FC236}">
                <a16:creationId xmlns:a16="http://schemas.microsoft.com/office/drawing/2014/main" id="{6182EF5D-F71C-4CD3-BC7F-9175358FD91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387A58B8-31A1-4007-ACDE-0FE6AA8AC417}"/>
              </a:ext>
            </a:extLst>
          </p:cNvPr>
          <p:cNvCxnSpPr/>
          <p:nvPr/>
        </p:nvCxnSpPr>
        <p:spPr>
          <a:xfrm>
            <a:off x="0" y="760413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14">
            <a:extLst>
              <a:ext uri="{FF2B5EF4-FFF2-40B4-BE49-F238E27FC236}">
                <a16:creationId xmlns:a16="http://schemas.microsoft.com/office/drawing/2014/main" id="{6BF395D8-FF9B-48D9-9828-B741358AB29C}"/>
              </a:ext>
            </a:extLst>
          </p:cNvPr>
          <p:cNvSpPr/>
          <p:nvPr/>
        </p:nvSpPr>
        <p:spPr>
          <a:xfrm>
            <a:off x="0" y="762000"/>
            <a:ext cx="9144000" cy="5410200"/>
          </a:xfrm>
          <a:prstGeom prst="rect">
            <a:avLst/>
          </a:prstGeom>
          <a:solidFill>
            <a:schemeClr val="bg1"/>
          </a:solidFill>
          <a:ln w="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FF9263A9-98C0-422F-BB94-ED07E37ED08C}"/>
              </a:ext>
            </a:extLst>
          </p:cNvPr>
          <p:cNvCxnSpPr/>
          <p:nvPr/>
        </p:nvCxnSpPr>
        <p:spPr>
          <a:xfrm>
            <a:off x="0" y="6211888"/>
            <a:ext cx="9144000" cy="1587"/>
          </a:xfrm>
          <a:prstGeom prst="straightConnector1">
            <a:avLst/>
          </a:prstGeom>
          <a:ln w="63500" cmpd="thickThin"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832C3BE0-EDA4-4C95-B5B0-F9B49050A657}"/>
              </a:ext>
            </a:extLst>
          </p:cNvPr>
          <p:cNvSpPr txBox="1"/>
          <p:nvPr/>
        </p:nvSpPr>
        <p:spPr>
          <a:xfrm>
            <a:off x="2855913" y="117475"/>
            <a:ext cx="3432175" cy="4921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T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andem </a:t>
            </a:r>
            <a:r>
              <a:rPr lang="en-US" sz="26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U</a:t>
            </a:r>
            <a:r>
              <a:rPr lang="en-US" sz="26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Tahoma" pitchFamily="34" charset="0"/>
                <a:cs typeface="Tahoma" pitchFamily="34" charset="0"/>
              </a:rPr>
              <a:t>pgrades – SP2</a:t>
            </a:r>
          </a:p>
        </p:txBody>
      </p:sp>
      <p:grpSp>
        <p:nvGrpSpPr>
          <p:cNvPr id="7174" name="Group 13">
            <a:extLst>
              <a:ext uri="{FF2B5EF4-FFF2-40B4-BE49-F238E27FC236}">
                <a16:creationId xmlns:a16="http://schemas.microsoft.com/office/drawing/2014/main" id="{A32B3FB7-2389-4828-94F0-E03F376F14B7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263" y="955675"/>
            <a:ext cx="9012237" cy="1330325"/>
            <a:chOff x="35709" y="2264879"/>
            <a:chExt cx="6766560" cy="1005840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46B2C5C7-C595-4737-9B25-F1224A31F7A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print"/>
            <a:srcRect t="-1" b="-1193"/>
            <a:stretch/>
          </p:blipFill>
          <p:spPr>
            <a:xfrm>
              <a:off x="35709" y="2264879"/>
              <a:ext cx="6766560" cy="1005840"/>
            </a:xfrm>
            <a:prstGeom prst="rect">
              <a:avLst/>
            </a:prstGeom>
            <a:ln>
              <a:solidFill>
                <a:srgbClr val="FFFF00"/>
              </a:solidFill>
            </a:ln>
            <a:effectLst>
              <a:outerShdw blurRad="190500" algn="tl" rotWithShape="0">
                <a:srgbClr val="000000">
                  <a:alpha val="70000"/>
                </a:srgbClr>
              </a:outerShdw>
            </a:effectLst>
          </p:spPr>
        </p:pic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343099D6-EED3-4FBB-B7DE-BF884F4122F2}"/>
                </a:ext>
              </a:extLst>
            </p:cNvPr>
            <p:cNvSpPr txBox="1"/>
            <p:nvPr/>
          </p:nvSpPr>
          <p:spPr>
            <a:xfrm>
              <a:off x="2842693" y="2264879"/>
              <a:ext cx="1827222" cy="264063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algn="r">
                <a:defRPr/>
              </a:pPr>
              <a:r>
                <a:rPr lang="en-US" sz="1100" kern="0" dirty="0">
                  <a:solidFill>
                    <a:srgbClr val="FFFF00"/>
                  </a:solidFill>
                </a:rPr>
                <a:t>5.5 MV Tandem Accelerator</a:t>
              </a:r>
              <a:endParaRPr lang="el-GR" sz="1100" kern="0" dirty="0">
                <a:solidFill>
                  <a:srgbClr val="FFFF00"/>
                </a:solidFill>
              </a:endParaRPr>
            </a:p>
          </p:txBody>
        </p:sp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4B76B567-8A91-4A6F-ADF1-845AA8172488}"/>
              </a:ext>
            </a:extLst>
          </p:cNvPr>
          <p:cNvSpPr txBox="1">
            <a:spLocks noChangeAspect="1"/>
          </p:cNvSpPr>
          <p:nvPr/>
        </p:nvSpPr>
        <p:spPr>
          <a:xfrm>
            <a:off x="107950" y="1152525"/>
            <a:ext cx="1052513" cy="26193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1100" kern="0" dirty="0">
                <a:solidFill>
                  <a:srgbClr val="FFFF00"/>
                </a:solidFill>
              </a:rPr>
              <a:t>Tandem hall</a:t>
            </a:r>
          </a:p>
        </p:txBody>
      </p:sp>
      <p:pic>
        <p:nvPicPr>
          <p:cNvPr id="7176" name="Picture 20">
            <a:extLst>
              <a:ext uri="{FF2B5EF4-FFF2-40B4-BE49-F238E27FC236}">
                <a16:creationId xmlns:a16="http://schemas.microsoft.com/office/drawing/2014/main" id="{AA829802-F34D-4377-AF90-651B7A53F5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2362200"/>
            <a:ext cx="7620000" cy="38131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20">
            <a:extLst>
              <a:ext uri="{FF2B5EF4-FFF2-40B4-BE49-F238E27FC236}">
                <a16:creationId xmlns:a16="http://schemas.microsoft.com/office/drawing/2014/main" id="{09DCB358-C592-4849-BBAE-78FAC385FA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39000" y="6229350"/>
            <a:ext cx="1858962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A. </a:t>
            </a:r>
            <a:r>
              <a:rPr lang="en-US" altLang="en-US" sz="1200" dirty="0" err="1">
                <a:latin typeface="Book Antiqua" panose="02040602050305030304" pitchFamily="18" charset="0"/>
              </a:rPr>
              <a:t>Lagoyannis</a:t>
            </a:r>
            <a:endParaRPr lang="en-US" altLang="en-US" sz="1200" dirty="0">
              <a:latin typeface="Book Antiqua" panose="02040602050305030304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I.N.P.P. Annual Meeting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dirty="0">
                <a:latin typeface="Book Antiqua" panose="02040602050305030304" pitchFamily="18" charset="0"/>
              </a:rPr>
              <a:t>Thursday 15/01/21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7592</TotalTime>
  <Words>1193</Words>
  <Application>Microsoft Office PowerPoint</Application>
  <PresentationFormat>On-screen Show (4:3)</PresentationFormat>
  <Paragraphs>221</Paragraphs>
  <Slides>21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Book Antiqua</vt:lpstr>
      <vt:lpstr>Calibri</vt:lpstr>
      <vt:lpstr>Cambria Math</vt:lpstr>
      <vt:lpstr>Times New Roman</vt:lpstr>
      <vt:lpstr>Presentation1</vt:lpstr>
      <vt:lpstr>Graph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Lagosoft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Lago</dc:creator>
  <cp:lastModifiedBy>Lago</cp:lastModifiedBy>
  <cp:revision>504</cp:revision>
  <dcterms:created xsi:type="dcterms:W3CDTF">2010-09-10T11:36:57Z</dcterms:created>
  <dcterms:modified xsi:type="dcterms:W3CDTF">2021-01-14T19:08:57Z</dcterms:modified>
</cp:coreProperties>
</file>