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notesMasterIdLst>
    <p:notesMasterId r:id="rId17"/>
  </p:notesMasterIdLst>
  <p:sldIdLst>
    <p:sldId id="264" r:id="rId2"/>
    <p:sldId id="261" r:id="rId3"/>
    <p:sldId id="270" r:id="rId4"/>
    <p:sldId id="263" r:id="rId5"/>
    <p:sldId id="262" r:id="rId6"/>
    <p:sldId id="276" r:id="rId7"/>
    <p:sldId id="260" r:id="rId8"/>
    <p:sldId id="267" r:id="rId9"/>
    <p:sldId id="278" r:id="rId10"/>
    <p:sldId id="257" r:id="rId11"/>
    <p:sldId id="258" r:id="rId12"/>
    <p:sldId id="275" r:id="rId13"/>
    <p:sldId id="272" r:id="rId14"/>
    <p:sldId id="273" r:id="rId15"/>
    <p:sldId id="27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lly" initials="nk" lastIdx="1" clrIdx="0">
    <p:extLst>
      <p:ext uri="{19B8F6BF-5375-455C-9EA6-DF929625EA0E}">
        <p15:presenceInfo xmlns:p15="http://schemas.microsoft.com/office/powerpoint/2012/main" userId="nell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000"/>
    <a:srgbClr val="A6A6A6"/>
    <a:srgbClr val="CED3BF"/>
    <a:srgbClr val="A2BA92"/>
    <a:srgbClr val="AFB597"/>
    <a:srgbClr val="AAA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906" autoAdjust="0"/>
  </p:normalViewPr>
  <p:slideViewPr>
    <p:cSldViewPr snapToGrid="0">
      <p:cViewPr varScale="1">
        <p:scale>
          <a:sx n="81" d="100"/>
          <a:sy n="81" d="100"/>
        </p:scale>
        <p:origin x="9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9428FA-3B5D-40CF-BFD8-DD068873A66D}" type="datetimeFigureOut">
              <a:rPr lang="en-US" smtClean="0"/>
              <a:t>14-Jan-21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E51C12-19C3-4D3C-9870-453921397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097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E51C12-19C3-4D3C-9870-45392139734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680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dirty="0"/>
              <a:t>Η περιεκτικότητα σε μόλυβδο στην συλλογή είναι &lt;2% </a:t>
            </a:r>
            <a:r>
              <a:rPr lang="el-GR" dirty="0" err="1"/>
              <a:t>κ.β</a:t>
            </a:r>
            <a:r>
              <a:rPr lang="el-GR" dirty="0"/>
              <a:t>., (μη σκόπιμη προσθήκη). Σε δύο μόνο αντικείμενα ανιχνεύθηκε μόλυβδος 9% </a:t>
            </a:r>
            <a:r>
              <a:rPr lang="el-GR" dirty="0" err="1"/>
              <a:t>κ.β</a:t>
            </a:r>
            <a:r>
              <a:rPr lang="el-GR" dirty="0"/>
              <a:t>. Ανιχνεύτηκε περιορισμένη ποσότητα αρσενικού ως πιθανό αποτέλεσμα χρήσης πλούσιων σε αρσενικό μεταλλευμάτων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E51C12-19C3-4D3C-9870-45392139734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548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O σίδηρος και το νικέλιο είναι μη σκόπιμες προσθήκες, που σχετίζονται με τα μεταλλεύματα.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E51C12-19C3-4D3C-9870-45392139734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613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A2966-77A6-4313-AB75-D9CA3A7185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08EF7C-70BB-4CF2-9476-5D99B583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673AE-5D18-49CB-9D49-A47673F66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9D11-8720-4574-B6F4-0670FFBEA8CD}" type="datetimeFigureOut">
              <a:rPr lang="en-US" smtClean="0"/>
              <a:t>14-Jan-21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B469BD-B691-43BA-AD11-972F4E187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719C0-AC69-42C8-9412-A4BDD07F3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ED37-4DD0-4382-89F0-9C188D081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919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2E435-F2C2-4291-BAAD-10CC198CF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D8EAA6-621C-4BBF-8AA9-177FF5DA5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63D9EC-7BCE-4671-A13C-EAAE93CE2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9D11-8720-4574-B6F4-0670FFBEA8CD}" type="datetimeFigureOut">
              <a:rPr lang="en-US" smtClean="0"/>
              <a:t>14-Jan-21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80BE2-F771-41DE-8759-90F4551AE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1BED8C-F4DB-483F-970E-DD0145164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ED37-4DD0-4382-89F0-9C188D081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883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6C2BB21-F734-4EFC-8327-C52BFA8D9F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EE1384-87F1-410E-B1C6-B39237D0A7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6F2A79-A74A-425F-9C79-11B69592B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9D11-8720-4574-B6F4-0670FFBEA8CD}" type="datetimeFigureOut">
              <a:rPr lang="en-US" smtClean="0"/>
              <a:t>14-Jan-21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AFE67-227B-4623-9580-5FCF0B9C1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5C0A4-428B-420B-BAAC-7588CDDE6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ED37-4DD0-4382-89F0-9C188D081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234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02195-07CB-4985-9153-AD8616EFF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9991E-8E9A-4CF3-B85A-A711B1BBC2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2DE4B8-F890-4ACE-A838-0A04CBE0E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9D11-8720-4574-B6F4-0670FFBEA8CD}" type="datetimeFigureOut">
              <a:rPr lang="en-US" smtClean="0"/>
              <a:t>14-Jan-21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A0BB27-C142-4015-9FEB-F036C5C9B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8570F-EFFE-4B19-80DB-F9B5CF3D8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ED37-4DD0-4382-89F0-9C188D081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93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4250E-2840-4732-9873-45320672A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116BBD-D2A7-49E1-89F5-FE1184763A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8B7DA-924A-4D24-AC10-6DF00305B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9D11-8720-4574-B6F4-0670FFBEA8CD}" type="datetimeFigureOut">
              <a:rPr lang="en-US" smtClean="0"/>
              <a:t>14-Jan-21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A09B2-26A3-4E4F-A318-36B8539CC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252837-75F8-4575-8DB7-62BC5E875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ED37-4DD0-4382-89F0-9C188D081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58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C2DA6-D0D3-4A1A-9889-5EB026630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9F1C72-0F2F-4EDE-AC9D-D18DCD752E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3DCB5C-083F-4242-A00C-D3B6924382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569963-9DA5-4A89-8D7F-973108099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9D11-8720-4574-B6F4-0670FFBEA8CD}" type="datetimeFigureOut">
              <a:rPr lang="en-US" smtClean="0"/>
              <a:t>14-Jan-21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ADDFF7-F6F7-4B9E-A37E-B3491C6BF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D386C5-18BC-408E-982A-066135A6E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ED37-4DD0-4382-89F0-9C188D081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815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38F6C-D9B7-4D74-83AC-EB89A8C80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C83524-82E4-4048-8003-8B4555E38D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FAD8A-A797-44D7-ACDB-E64973ABE0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8DC24B-66EA-4A56-9140-FEB33A7ED3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8B2DA5-B71C-46AC-9AB0-52F04AF285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7075A2-7227-4163-B642-9F9FABDE9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9D11-8720-4574-B6F4-0670FFBEA8CD}" type="datetimeFigureOut">
              <a:rPr lang="en-US" smtClean="0"/>
              <a:t>14-Jan-21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D075A0-4A96-49D1-A516-1D1D945E4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26A0B8-F40A-409B-B1AF-63D034A5B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ED37-4DD0-4382-89F0-9C188D081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4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F7AA8-B506-4B10-9284-71E9A074D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597599-A5FA-497F-BDB4-5A7A0E888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9D11-8720-4574-B6F4-0670FFBEA8CD}" type="datetimeFigureOut">
              <a:rPr lang="en-US" smtClean="0"/>
              <a:t>14-Jan-21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79E036-68B0-4945-BA3C-444B2E114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42D3A3-3F48-4128-9D39-58F5717CF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ED37-4DD0-4382-89F0-9C188D081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103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80BDA7-9E15-4C94-B361-CB37E1668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9D11-8720-4574-B6F4-0670FFBEA8CD}" type="datetimeFigureOut">
              <a:rPr lang="en-US" smtClean="0"/>
              <a:t>14-Jan-21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F18D93-9E53-4114-ACEE-8F6595116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4E0DF1-171C-4BDB-B48D-AF7576D9F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ED37-4DD0-4382-89F0-9C188D081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13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A4D3C-F21D-4CD1-9C78-17A207F1B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9828E9-0A7C-4383-BB52-A0BDA4BB5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0F9BF7-AC08-438D-AACA-00EAF70F62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AE1F90-9388-4AAD-8BA0-AC2756EDC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9D11-8720-4574-B6F4-0670FFBEA8CD}" type="datetimeFigureOut">
              <a:rPr lang="en-US" smtClean="0"/>
              <a:t>14-Jan-21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8795CF-7A95-4257-8285-C19659B8E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F0969C-C121-4A6F-B13F-CC9D61D75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ED37-4DD0-4382-89F0-9C188D081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72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C084D-D0D7-42CB-A0B0-DA4B1B465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95AC8C-0AF5-44D6-A93F-4EF11D8B80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7287F0-009B-4882-8B63-FD370F38BC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0063F0-BD44-4671-9792-8B1A7A909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9D11-8720-4574-B6F4-0670FFBEA8CD}" type="datetimeFigureOut">
              <a:rPr lang="en-US" smtClean="0"/>
              <a:t>14-Jan-21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0D6E3-464D-4CD7-9498-6D5A3BF5A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CAE9B9-072E-4CBD-97C0-25869F4D3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ED37-4DD0-4382-89F0-9C188D081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380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80ABFC-0E3A-457B-B5E1-1D84445AA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D86183-928C-437D-9472-7532057F5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C64ED-6DCE-4D7F-B62B-DB5BE2D870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F9D11-8720-4574-B6F4-0670FFBEA8CD}" type="datetimeFigureOut">
              <a:rPr lang="en-US" smtClean="0"/>
              <a:t>14-Jan-21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5483C-FE3A-4E92-BAB8-089395925B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82060C-77AF-4814-8DC3-E3A755A42C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CED37-4DD0-4382-89F0-9C188D081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896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7.wmf"/><Relationship Id="rId5" Type="http://schemas.openxmlformats.org/officeDocument/2006/relationships/image" Target="../media/image14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47EBF52-B5B2-44DE-9F8E-385F7B985002}"/>
              </a:ext>
            </a:extLst>
          </p:cNvPr>
          <p:cNvSpPr/>
          <p:nvPr/>
        </p:nvSpPr>
        <p:spPr>
          <a:xfrm>
            <a:off x="723331" y="2251880"/>
            <a:ext cx="10577015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740000"/>
                </a:solidFill>
              </a:rPr>
              <a:t>The application of micro-beam X-ray fluorescence spectrometry (micro-XRF) in the study of the metal artefacts of four sanctuaries at Tegea, Arcadia, Greece</a:t>
            </a:r>
          </a:p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740000"/>
                </a:solidFill>
              </a:rPr>
              <a:t> (10th-7th c. BCE)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en-GB" sz="2400" dirty="0">
              <a:solidFill>
                <a:srgbClr val="740000"/>
              </a:solidFill>
              <a:ea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pt-PT" sz="2000" b="1" dirty="0">
                <a:solidFill>
                  <a:srgbClr val="74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Kladouri, N.K.</a:t>
            </a:r>
            <a:endParaRPr lang="en-US" sz="1600" dirty="0">
              <a:solidFill>
                <a:srgbClr val="74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B77C55-77A2-4D72-AC49-9801441101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1908" y="520370"/>
            <a:ext cx="888438" cy="99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054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019A637-FB46-4F6D-8F41-E294FFFA5686}"/>
              </a:ext>
            </a:extLst>
          </p:cNvPr>
          <p:cNvSpPr/>
          <p:nvPr/>
        </p:nvSpPr>
        <p:spPr>
          <a:xfrm>
            <a:off x="8084024" y="5030169"/>
            <a:ext cx="304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i="1" kern="150" dirty="0">
                <a:solidFill>
                  <a:srgbClr val="000000"/>
                </a:solidFill>
                <a:ea typeface="SimSun" panose="02010600030101010101" pitchFamily="2" charset="-122"/>
              </a:rPr>
              <a:t>Box plot of tin distribution in the sample for all sanctuaries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96DB27-F48D-4B06-AB50-230425A69AB2}"/>
              </a:ext>
            </a:extLst>
          </p:cNvPr>
          <p:cNvSpPr/>
          <p:nvPr/>
        </p:nvSpPr>
        <p:spPr>
          <a:xfrm>
            <a:off x="3048000" y="248566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3200" dirty="0">
                <a:solidFill>
                  <a:srgbClr val="740000"/>
                </a:solidFill>
              </a:rPr>
              <a:t>Major elements-Sn</a:t>
            </a:r>
            <a:endParaRPr lang="en-US" sz="3200" dirty="0">
              <a:solidFill>
                <a:srgbClr val="740000"/>
              </a:solidFill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12DDA62D-40ED-4C36-A94E-F2FF45EC7A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9942620"/>
              </p:ext>
            </p:extLst>
          </p:nvPr>
        </p:nvGraphicFramePr>
        <p:xfrm>
          <a:off x="0" y="248566"/>
          <a:ext cx="8962571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0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CBB0E25A-4F51-477A-A924-5A0A52D290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248566"/>
                        <a:ext cx="8962571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4492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2501A01-CED4-432F-8E2E-976D4052E4F1}"/>
              </a:ext>
            </a:extLst>
          </p:cNvPr>
          <p:cNvSpPr/>
          <p:nvPr/>
        </p:nvSpPr>
        <p:spPr>
          <a:xfrm>
            <a:off x="546762" y="5271862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i="1" kern="150" dirty="0">
                <a:ea typeface="SimSun" panose="02010600030101010101" pitchFamily="2" charset="-122"/>
              </a:rPr>
              <a:t>Micro-XRF spectra for pins AL15, AL18 and AL98 bearing different values of arsenic and lead. Lead on sample P15 is 3.5 wt% and As is 0.16 wt%. On sample P98 the value of As is 0.21 wt%, Pb is below quantification limits, </a:t>
            </a:r>
            <a:r>
              <a:rPr lang="en-GB" i="1" kern="150" dirty="0">
                <a:ea typeface="SimSun" panose="02010600030101010101" pitchFamily="2" charset="-122"/>
              </a:rPr>
              <a:t>whereas</a:t>
            </a:r>
            <a:r>
              <a:rPr lang="en-US" i="1" kern="150" dirty="0">
                <a:ea typeface="SimSun" panose="02010600030101010101" pitchFamily="2" charset="-122"/>
              </a:rPr>
              <a:t> for sample P18 the values of Pb and As are 0.23 and 1.12 wt%, accordingly.</a:t>
            </a:r>
            <a:endParaRPr lang="en-US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1FBDCCD-C9DD-40F2-9BF5-7E32FF7C38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3350132"/>
              </p:ext>
            </p:extLst>
          </p:nvPr>
        </p:nvGraphicFramePr>
        <p:xfrm>
          <a:off x="-97306" y="-59848"/>
          <a:ext cx="7140564" cy="5463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3" name="Graph" r:id="rId4" imgW="3920760" imgH="3000960" progId="Origin95.Graph">
                  <p:embed/>
                </p:oleObj>
              </mc:Choice>
              <mc:Fallback>
                <p:oleObj name="Graph" r:id="rId4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97306" y="-59848"/>
                        <a:ext cx="7140564" cy="5463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38F7FF0-659F-4838-9067-A10870537F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7003219"/>
              </p:ext>
            </p:extLst>
          </p:nvPr>
        </p:nvGraphicFramePr>
        <p:xfrm>
          <a:off x="7151427" y="3840787"/>
          <a:ext cx="4083250" cy="3126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4" name="Graph" r:id="rId6" imgW="3901320" imgH="2986920" progId="Origin95.Graph">
                  <p:embed/>
                </p:oleObj>
              </mc:Choice>
              <mc:Fallback>
                <p:oleObj name="Graph" r:id="rId6" imgW="3901320" imgH="2986920" progId="Origin95.Graph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3B7A78CC-687A-4B28-A812-7103CCAC39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151427" y="3840787"/>
                        <a:ext cx="4083250" cy="3126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E66860E4-6DD0-4613-B623-43717D709C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5302773"/>
              </p:ext>
            </p:extLst>
          </p:nvPr>
        </p:nvGraphicFramePr>
        <p:xfrm>
          <a:off x="7151427" y="302606"/>
          <a:ext cx="4083250" cy="3126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5" name="Graph" r:id="rId8" imgW="3901320" imgH="2986920" progId="Origin95.Graph">
                  <p:embed/>
                </p:oleObj>
              </mc:Choice>
              <mc:Fallback>
                <p:oleObj name="Graph" r:id="rId8" imgW="3901320" imgH="298692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151427" y="302606"/>
                        <a:ext cx="4083250" cy="3126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56813F38-2DCC-48E0-BC76-A5E20DE5047D}"/>
              </a:ext>
            </a:extLst>
          </p:cNvPr>
          <p:cNvSpPr/>
          <p:nvPr/>
        </p:nvSpPr>
        <p:spPr>
          <a:xfrm>
            <a:off x="7043258" y="3279965"/>
            <a:ext cx="4700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i="1" kern="150" dirty="0">
                <a:solidFill>
                  <a:srgbClr val="000000"/>
                </a:solidFill>
                <a:ea typeface="SimSun" panose="02010600030101010101" pitchFamily="2" charset="-122"/>
              </a:rPr>
              <a:t>Histograms of lead (up) and arsenic (down) distribution in the sample for all sanctuaries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EF088A-194A-4B3C-90C5-220DFB03568E}"/>
              </a:ext>
            </a:extLst>
          </p:cNvPr>
          <p:cNvSpPr/>
          <p:nvPr/>
        </p:nvSpPr>
        <p:spPr>
          <a:xfrm>
            <a:off x="4058588" y="66333"/>
            <a:ext cx="43295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solidFill>
                  <a:srgbClr val="740000"/>
                </a:solidFill>
              </a:rPr>
              <a:t>Trace elements-Pb &amp; As</a:t>
            </a:r>
            <a:endParaRPr lang="en-US" sz="2800" dirty="0">
              <a:solidFill>
                <a:srgbClr val="74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739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CC195299-E288-4EE2-8F72-E5D172D395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2370384"/>
              </p:ext>
            </p:extLst>
          </p:nvPr>
        </p:nvGraphicFramePr>
        <p:xfrm>
          <a:off x="-120105" y="871317"/>
          <a:ext cx="5597407" cy="4283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19" name="Graph" r:id="rId4" imgW="3920760" imgH="3000960" progId="Origin95.Graph">
                  <p:embed/>
                </p:oleObj>
              </mc:Choice>
              <mc:Fallback>
                <p:oleObj name="Graph" r:id="rId4" imgW="3920760" imgH="3000960" progId="Origin95.Graph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1F7FE49A-1C1B-483A-95A4-716BA38BD4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20105" y="871317"/>
                        <a:ext cx="5597407" cy="4283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7E570388-FFD1-482C-B0DD-309A76705C17}"/>
              </a:ext>
            </a:extLst>
          </p:cNvPr>
          <p:cNvSpPr/>
          <p:nvPr/>
        </p:nvSpPr>
        <p:spPr>
          <a:xfrm>
            <a:off x="680972" y="5154354"/>
            <a:ext cx="4207077" cy="709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15000"/>
              </a:lnSpc>
              <a:spcAft>
                <a:spcPts val="1000"/>
              </a:spcAft>
            </a:pPr>
            <a:r>
              <a:rPr lang="en-US" i="1" kern="150" dirty="0">
                <a:ea typeface="SimSun" panose="02010600030101010101" pitchFamily="2" charset="-122"/>
                <a:cs typeface="Times New Roman" panose="02020603050405020304" pitchFamily="18" charset="0"/>
              </a:rPr>
              <a:t>Micro-XRF spectra for four objects</a:t>
            </a:r>
            <a:r>
              <a:rPr lang="el-GR" i="1" kern="150" dirty="0">
                <a:ea typeface="SimSun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i="1" kern="150" dirty="0">
                <a:ea typeface="SimSun" panose="02010600030101010101" pitchFamily="2" charset="-122"/>
                <a:cs typeface="Times New Roman" panose="02020603050405020304" pitchFamily="18" charset="0"/>
              </a:rPr>
              <a:t> bearing different values of iron, nickel and cobalt. </a:t>
            </a:r>
            <a:endParaRPr lang="en-US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90AE02D1-FF13-40ED-A22E-D04429D084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8226050"/>
              </p:ext>
            </p:extLst>
          </p:nvPr>
        </p:nvGraphicFramePr>
        <p:xfrm>
          <a:off x="5002041" y="576618"/>
          <a:ext cx="3902075" cy="298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20" name="Graph" r:id="rId6" imgW="3901320" imgH="2986920" progId="Origin95.Graph">
                  <p:embed/>
                </p:oleObj>
              </mc:Choice>
              <mc:Fallback>
                <p:oleObj name="Graph" r:id="rId6" imgW="3901320" imgH="298692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002041" y="576618"/>
                        <a:ext cx="3902075" cy="2987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A994A544-EE5D-46A8-A4BD-C094F28B16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0163130"/>
              </p:ext>
            </p:extLst>
          </p:nvPr>
        </p:nvGraphicFramePr>
        <p:xfrm>
          <a:off x="5043737" y="3293707"/>
          <a:ext cx="3902075" cy="298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21" name="Graph" r:id="rId8" imgW="3901320" imgH="2986920" progId="Origin95.Graph">
                  <p:embed/>
                </p:oleObj>
              </mc:Choice>
              <mc:Fallback>
                <p:oleObj name="Graph" r:id="rId8" imgW="3901320" imgH="298692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043737" y="3293707"/>
                        <a:ext cx="3902075" cy="2987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4609378A-972E-4B2C-B1A6-41B34BFC234E}"/>
              </a:ext>
            </a:extLst>
          </p:cNvPr>
          <p:cNvSpPr/>
          <p:nvPr/>
        </p:nvSpPr>
        <p:spPr>
          <a:xfrm>
            <a:off x="5734311" y="6287920"/>
            <a:ext cx="6080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kern="150" dirty="0">
                <a:solidFill>
                  <a:srgbClr val="000000"/>
                </a:solidFill>
                <a:ea typeface="SimSun" panose="02010600030101010101" pitchFamily="2" charset="-122"/>
              </a:rPr>
              <a:t>Histograms of cobalt, nickel and iron distribution in the sample </a:t>
            </a:r>
            <a:endParaRPr lang="en-US" dirty="0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490F1344-32B4-4FA1-88B9-54A82BA51D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5965357"/>
              </p:ext>
            </p:extLst>
          </p:nvPr>
        </p:nvGraphicFramePr>
        <p:xfrm>
          <a:off x="8512247" y="1766014"/>
          <a:ext cx="3902075" cy="298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22" name="Graph" r:id="rId10" imgW="3901320" imgH="2986920" progId="Origin95.Graph">
                  <p:embed/>
                </p:oleObj>
              </mc:Choice>
              <mc:Fallback>
                <p:oleObj name="Graph" r:id="rId10" imgW="3901320" imgH="298692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512247" y="1766014"/>
                        <a:ext cx="3902075" cy="2987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5BE4F1C9-02AA-429C-ABC7-1BB873D07088}"/>
              </a:ext>
            </a:extLst>
          </p:cNvPr>
          <p:cNvSpPr/>
          <p:nvPr/>
        </p:nvSpPr>
        <p:spPr>
          <a:xfrm>
            <a:off x="3630958" y="185632"/>
            <a:ext cx="4930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solidFill>
                  <a:srgbClr val="740000"/>
                </a:solidFill>
              </a:rPr>
              <a:t>Trace elements- Fe, Co &amp; Ni</a:t>
            </a:r>
            <a:endParaRPr lang="en-US" sz="2800" dirty="0">
              <a:solidFill>
                <a:srgbClr val="74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284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10B526-B633-441D-A24F-9F1BD44D2C4C}"/>
              </a:ext>
            </a:extLst>
          </p:cNvPr>
          <p:cNvSpPr/>
          <p:nvPr/>
        </p:nvSpPr>
        <p:spPr>
          <a:xfrm>
            <a:off x="1001695" y="1504743"/>
            <a:ext cx="10188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i="1" dirty="0">
                <a:ea typeface="Calibri" panose="020F0502020204030204" pitchFamily="34" charset="0"/>
                <a:cs typeface="Arial" panose="020B0604020202020204" pitchFamily="34" charset="0"/>
              </a:rPr>
              <a:t>The mean values, the standard deviation, the range of values and the frequency of the trace elements detected on the sample through the micro-XRF</a:t>
            </a:r>
            <a:r>
              <a:rPr lang="en-US" b="1" i="1" dirty="0">
                <a:solidFill>
                  <a:srgbClr val="000000"/>
                </a:solidFill>
              </a:rPr>
              <a:t> </a:t>
            </a:r>
            <a:r>
              <a:rPr lang="en-US" i="1" dirty="0">
                <a:solidFill>
                  <a:srgbClr val="000000"/>
                </a:solidFill>
              </a:rPr>
              <a:t>method 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AE7D941-E371-49F9-8015-13463F8398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757228"/>
              </p:ext>
            </p:extLst>
          </p:nvPr>
        </p:nvGraphicFramePr>
        <p:xfrm>
          <a:off x="1001695" y="2358312"/>
          <a:ext cx="10188609" cy="2598136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538726">
                  <a:extLst>
                    <a:ext uri="{9D8B030D-6E8A-4147-A177-3AD203B41FA5}">
                      <a16:colId xmlns:a16="http://schemas.microsoft.com/office/drawing/2014/main" val="2112248189"/>
                    </a:ext>
                  </a:extLst>
                </a:gridCol>
                <a:gridCol w="1538726">
                  <a:extLst>
                    <a:ext uri="{9D8B030D-6E8A-4147-A177-3AD203B41FA5}">
                      <a16:colId xmlns:a16="http://schemas.microsoft.com/office/drawing/2014/main" val="2590446259"/>
                    </a:ext>
                  </a:extLst>
                </a:gridCol>
                <a:gridCol w="1538726">
                  <a:extLst>
                    <a:ext uri="{9D8B030D-6E8A-4147-A177-3AD203B41FA5}">
                      <a16:colId xmlns:a16="http://schemas.microsoft.com/office/drawing/2014/main" val="3601782548"/>
                    </a:ext>
                  </a:extLst>
                </a:gridCol>
                <a:gridCol w="1947418">
                  <a:extLst>
                    <a:ext uri="{9D8B030D-6E8A-4147-A177-3AD203B41FA5}">
                      <a16:colId xmlns:a16="http://schemas.microsoft.com/office/drawing/2014/main" val="349521314"/>
                    </a:ext>
                  </a:extLst>
                </a:gridCol>
                <a:gridCol w="1782331">
                  <a:extLst>
                    <a:ext uri="{9D8B030D-6E8A-4147-A177-3AD203B41FA5}">
                      <a16:colId xmlns:a16="http://schemas.microsoft.com/office/drawing/2014/main" val="642564450"/>
                    </a:ext>
                  </a:extLst>
                </a:gridCol>
                <a:gridCol w="1842682">
                  <a:extLst>
                    <a:ext uri="{9D8B030D-6E8A-4147-A177-3AD203B41FA5}">
                      <a16:colId xmlns:a16="http://schemas.microsoft.com/office/drawing/2014/main" val="964878566"/>
                    </a:ext>
                  </a:extLst>
                </a:gridCol>
              </a:tblGrid>
              <a:tr h="8944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Element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Mean value %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St. Dev. %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Range of values </a:t>
                      </a:r>
                      <a:r>
                        <a:rPr lang="el-GR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el-GR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Median value %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Num. of objects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01778799"/>
                  </a:ext>
                </a:extLst>
              </a:tr>
              <a:tr h="3397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Fe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0,19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0.041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0.016-1.1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225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58807722"/>
                  </a:ext>
                </a:extLst>
              </a:tr>
              <a:tr h="3397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solidFill>
                            <a:schemeClr val="tx1"/>
                          </a:solidFill>
                          <a:effectLst/>
                        </a:rPr>
                        <a:t>Pb</a:t>
                      </a:r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0,59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0.31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0.059-10.9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0.28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207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06209480"/>
                  </a:ext>
                </a:extLst>
              </a:tr>
              <a:tr h="3397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solidFill>
                            <a:schemeClr val="tx1"/>
                          </a:solidFill>
                          <a:effectLst/>
                        </a:rPr>
                        <a:t>As</a:t>
                      </a:r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solidFill>
                            <a:schemeClr val="tx1"/>
                          </a:solidFill>
                          <a:effectLst/>
                        </a:rPr>
                        <a:t>0,24</a:t>
                      </a:r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0.14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0.24-1.1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182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00179813"/>
                  </a:ext>
                </a:extLst>
              </a:tr>
              <a:tr h="3397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solidFill>
                            <a:schemeClr val="tx1"/>
                          </a:solidFill>
                          <a:effectLst/>
                        </a:rPr>
                        <a:t>Ni</a:t>
                      </a:r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solidFill>
                            <a:schemeClr val="tx1"/>
                          </a:solidFill>
                          <a:effectLst/>
                        </a:rPr>
                        <a:t>0,25</a:t>
                      </a:r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solidFill>
                            <a:schemeClr val="tx1"/>
                          </a:solidFill>
                          <a:effectLst/>
                        </a:rPr>
                        <a:t>0.045</a:t>
                      </a:r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0.029-0.60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26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88776984"/>
                  </a:ext>
                </a:extLst>
              </a:tr>
              <a:tr h="3445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solidFill>
                            <a:schemeClr val="tx1"/>
                          </a:solidFill>
                          <a:effectLst/>
                        </a:rPr>
                        <a:t>Co</a:t>
                      </a:r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solidFill>
                            <a:schemeClr val="tx1"/>
                          </a:solidFill>
                          <a:effectLst/>
                        </a:rPr>
                        <a:t>0,045</a:t>
                      </a:r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0.004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0.020-0.39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196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34334473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D4DEE400-3E6F-4BCD-B444-CFB9A47FFF76}"/>
              </a:ext>
            </a:extLst>
          </p:cNvPr>
          <p:cNvSpPr/>
          <p:nvPr/>
        </p:nvSpPr>
        <p:spPr>
          <a:xfrm>
            <a:off x="4623348" y="220287"/>
            <a:ext cx="29453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>
                <a:solidFill>
                  <a:srgbClr val="740000"/>
                </a:solidFill>
              </a:rPr>
              <a:t>Minor &amp; Trace elements </a:t>
            </a:r>
            <a:endParaRPr lang="en-US" sz="3200" dirty="0">
              <a:solidFill>
                <a:srgbClr val="74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5213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D0C411A-1240-4031-A69F-2E14C03D9C0E}"/>
              </a:ext>
            </a:extLst>
          </p:cNvPr>
          <p:cNvSpPr/>
          <p:nvPr/>
        </p:nvSpPr>
        <p:spPr>
          <a:xfrm>
            <a:off x="900752" y="1286135"/>
            <a:ext cx="1042689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800" b="1" dirty="0"/>
          </a:p>
          <a:p>
            <a:pPr algn="just"/>
            <a:r>
              <a:rPr lang="en-US" sz="2000" dirty="0"/>
              <a:t>Results confirmed that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/>
              <a:t>the assemblage consists of Cu-Sn binary alloys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/>
              <a:t>the majority of the artefacts were made of bronze with an average tin content of approximately 7.5 wt%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/>
              <a:t>there was major availability of tin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/>
              <a:t>the relative concentration of the two main elements of the alloy was not correlated to object typology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/>
              <a:t>fresh rather than scrap metal was used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/>
              <a:t>there are indications for a local metallurgical technology, linked with the use of the sites as sanctuaries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71D2A4-1A7E-40C7-BCF3-A2185A46FD57}"/>
              </a:ext>
            </a:extLst>
          </p:cNvPr>
          <p:cNvSpPr/>
          <p:nvPr/>
        </p:nvSpPr>
        <p:spPr>
          <a:xfrm>
            <a:off x="4666229" y="651259"/>
            <a:ext cx="22044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740000"/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0520422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2EAF58E-FFE2-4E7C-88EF-274911C0A173}"/>
              </a:ext>
            </a:extLst>
          </p:cNvPr>
          <p:cNvSpPr/>
          <p:nvPr/>
        </p:nvSpPr>
        <p:spPr>
          <a:xfrm>
            <a:off x="3048000" y="3105835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2400" dirty="0">
                <a:solidFill>
                  <a:srgbClr val="740000"/>
                </a:solidFill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4289156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EAA12E3-6E69-4CCF-99CF-24ED79D7ADD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002" y="741831"/>
            <a:ext cx="2463699" cy="2446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A circuit board&#10;&#10;Description automatically generated">
            <a:extLst>
              <a:ext uri="{FF2B5EF4-FFF2-40B4-BE49-F238E27FC236}">
                <a16:creationId xmlns:a16="http://schemas.microsoft.com/office/drawing/2014/main" id="{DD17CEBB-E143-4CCD-828F-6ED5F754E1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422" y="3497294"/>
            <a:ext cx="4687103" cy="286715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D2F9E8E-6516-4B72-8546-96BB6BD17C58}"/>
              </a:ext>
            </a:extLst>
          </p:cNvPr>
          <p:cNvSpPr/>
          <p:nvPr/>
        </p:nvSpPr>
        <p:spPr>
          <a:xfrm>
            <a:off x="1770402" y="6314095"/>
            <a:ext cx="4854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kern="150" dirty="0">
                <a:solidFill>
                  <a:srgbClr val="000000"/>
                </a:solidFill>
                <a:ea typeface="SimSun" panose="02010600030101010101" pitchFamily="2" charset="-122"/>
              </a:rPr>
              <a:t>The sanctuary of Athena Alea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8989B6-802D-4F43-98BA-2245FD468DC7}"/>
              </a:ext>
            </a:extLst>
          </p:cNvPr>
          <p:cNvSpPr/>
          <p:nvPr/>
        </p:nvSpPr>
        <p:spPr>
          <a:xfrm>
            <a:off x="3502055" y="1092464"/>
            <a:ext cx="21242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kern="150" dirty="0">
                <a:ea typeface="SimSun" panose="02010600030101010101" pitchFamily="2" charset="-122"/>
              </a:rPr>
              <a:t>Map showing the location of the sanctuaries at Tegea in central Peloponnese, Greece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93B3C1-7C14-40AF-8D8E-2D45276BF4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48" t="4418" r="776" b="3417"/>
          <a:stretch/>
        </p:blipFill>
        <p:spPr>
          <a:xfrm>
            <a:off x="6823474" y="745574"/>
            <a:ext cx="4214727" cy="239495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F84E340-FEB9-4172-ABA9-EF5B50D02D68}"/>
              </a:ext>
            </a:extLst>
          </p:cNvPr>
          <p:cNvSpPr/>
          <p:nvPr/>
        </p:nvSpPr>
        <p:spPr>
          <a:xfrm>
            <a:off x="6649476" y="316997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i="1" dirty="0">
                <a:cs typeface="Arial" pitchFamily="34" charset="0"/>
              </a:rPr>
              <a:t>The sanctuary of Artemis at Mavriki, in 1907 </a:t>
            </a:r>
            <a:endParaRPr lang="en-US" i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0FA3A19-FD15-4E85-ACBB-CE35AA06B8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847" y="3578245"/>
            <a:ext cx="4206354" cy="280423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887ED7A-9A75-4BAB-AE07-7599BAD8A634}"/>
              </a:ext>
            </a:extLst>
          </p:cNvPr>
          <p:cNvSpPr/>
          <p:nvPr/>
        </p:nvSpPr>
        <p:spPr>
          <a:xfrm>
            <a:off x="6649476" y="6328990"/>
            <a:ext cx="4169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sanctuary of Athena and Zeus at Vigla</a:t>
            </a:r>
            <a:endParaRPr 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6BC7553-A457-41C1-81AB-37A385F25F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630751"/>
              </p:ext>
            </p:extLst>
          </p:nvPr>
        </p:nvGraphicFramePr>
        <p:xfrm>
          <a:off x="3343701" y="149699"/>
          <a:ext cx="5428783" cy="579120"/>
        </p:xfrm>
        <a:graphic>
          <a:graphicData uri="http://schemas.openxmlformats.org/drawingml/2006/table">
            <a:tbl>
              <a:tblPr/>
              <a:tblGrid>
                <a:gridCol w="5428783">
                  <a:extLst>
                    <a:ext uri="{9D8B030D-6E8A-4147-A177-3AD203B41FA5}">
                      <a16:colId xmlns:a16="http://schemas.microsoft.com/office/drawing/2014/main" val="136713437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0" dirty="0">
                          <a:solidFill>
                            <a:srgbClr val="74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 archaeological context</a:t>
                      </a:r>
                      <a:endParaRPr lang="en-US" sz="3200" dirty="0">
                        <a:solidFill>
                          <a:srgbClr val="74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5042828"/>
                  </a:ext>
                </a:extLst>
              </a:tr>
            </a:tbl>
          </a:graphicData>
        </a:graphic>
      </p:graphicFrame>
      <p:sp>
        <p:nvSpPr>
          <p:cNvPr id="9" name="Rectangle 1">
            <a:extLst>
              <a:ext uri="{FF2B5EF4-FFF2-40B4-BE49-F238E27FC236}">
                <a16:creationId xmlns:a16="http://schemas.microsoft.com/office/drawing/2014/main" id="{5744E5B7-2D0B-4DCF-8BD9-E36AD23B2B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0059" y="28434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922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D36228B-696C-4B82-8E75-6FC42B1F60E1}"/>
              </a:ext>
            </a:extLst>
          </p:cNvPr>
          <p:cNvSpPr/>
          <p:nvPr/>
        </p:nvSpPr>
        <p:spPr>
          <a:xfrm>
            <a:off x="928048" y="1972061"/>
            <a:ext cx="972293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kern="150" dirty="0">
                <a:ea typeface="SimSun" panose="02010600030101010101" pitchFamily="2" charset="-122"/>
              </a:rPr>
              <a:t>250 copper objects, of subsequent periods from the 10</a:t>
            </a:r>
            <a:r>
              <a:rPr lang="en-GB" sz="2000" kern="150" baseline="30000" dirty="0">
                <a:ea typeface="SimSun" panose="02010600030101010101" pitchFamily="2" charset="-122"/>
              </a:rPr>
              <a:t>th</a:t>
            </a:r>
            <a:r>
              <a:rPr lang="en-GB" sz="2000" kern="150" dirty="0">
                <a:ea typeface="SimSun" panose="02010600030101010101" pitchFamily="2" charset="-122"/>
              </a:rPr>
              <a:t> to the 7</a:t>
            </a:r>
            <a:r>
              <a:rPr lang="en-GB" sz="2000" kern="150" baseline="30000" dirty="0">
                <a:ea typeface="SimSun" panose="02010600030101010101" pitchFamily="2" charset="-122"/>
              </a:rPr>
              <a:t>th</a:t>
            </a:r>
            <a:r>
              <a:rPr lang="en-GB" sz="2000" kern="150" dirty="0">
                <a:ea typeface="SimSun" panose="02010600030101010101" pitchFamily="2" charset="-122"/>
              </a:rPr>
              <a:t> centuries, were analysed in order to document</a:t>
            </a:r>
            <a:r>
              <a:rPr lang="el-GR" sz="2000" kern="150" dirty="0">
                <a:ea typeface="SimSun" panose="02010600030101010101" pitchFamily="2" charset="-122"/>
              </a:rPr>
              <a:t>:</a:t>
            </a:r>
            <a:endParaRPr lang="en-GB" sz="2000" kern="150" dirty="0">
              <a:ea typeface="SimSun" panose="02010600030101010101" pitchFamily="2" charset="-122"/>
            </a:endParaRPr>
          </a:p>
          <a:p>
            <a:endParaRPr lang="en-GB" sz="2000" kern="150" dirty="0">
              <a:ea typeface="SimSun" panose="02010600030101010101" pitchFamily="2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kern="150" dirty="0">
                <a:ea typeface="SimSun" panose="02010600030101010101" pitchFamily="2" charset="-122"/>
              </a:rPr>
              <a:t>their metal alloying components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kern="150" dirty="0">
                <a:ea typeface="SimSun" panose="02010600030101010101" pitchFamily="2" charset="-122"/>
              </a:rPr>
              <a:t>the metallurgical practices in each of the four sanctuaries</a:t>
            </a:r>
            <a:endParaRPr lang="en-GB" sz="2000" kern="150" dirty="0">
              <a:ea typeface="SimSun" panose="02010600030101010101" pitchFamily="2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kern="150" dirty="0">
                <a:ea typeface="SimSun" panose="02010600030101010101" pitchFamily="2" charset="-122"/>
              </a:rPr>
              <a:t>the chronological development of the metallurgical technology of the sanctuaries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kern="150" dirty="0">
                <a:ea typeface="SimSun" panose="02010600030101010101" pitchFamily="2" charset="-122"/>
              </a:rPr>
              <a:t>the evaluation of the technological and typological characteristics of the objects</a:t>
            </a:r>
            <a:endParaRPr lang="en-GB" sz="2000" kern="150" dirty="0">
              <a:ea typeface="SimSun" panose="02010600030101010101" pitchFamily="2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kern="150" dirty="0">
                <a:ea typeface="SimSun" panose="02010600030101010101" pitchFamily="2" charset="-122"/>
              </a:rPr>
              <a:t>the characteristics of one or more possible workshops in the sanctuary of Alea</a:t>
            </a:r>
          </a:p>
          <a:p>
            <a:endParaRPr lang="en-GB" kern="15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en-GB" kern="15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98CD5E2-1557-49CF-A5E0-640B3409A4EC}"/>
              </a:ext>
            </a:extLst>
          </p:cNvPr>
          <p:cNvSpPr/>
          <p:nvPr/>
        </p:nvSpPr>
        <p:spPr>
          <a:xfrm>
            <a:off x="5111884" y="990544"/>
            <a:ext cx="19682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740000"/>
                </a:solidFill>
              </a:rPr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1017874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FC429CB-1387-4963-A97F-BDD1107586C8}"/>
              </a:ext>
            </a:extLst>
          </p:cNvPr>
          <p:cNvSpPr/>
          <p:nvPr/>
        </p:nvSpPr>
        <p:spPr>
          <a:xfrm>
            <a:off x="3541422" y="5957248"/>
            <a:ext cx="5109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kern="150" dirty="0">
                <a:ea typeface="SimSun" panose="02010600030101010101" pitchFamily="2" charset="-122"/>
              </a:rPr>
              <a:t>Photographs showing part of the sanctuaries’ objects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457FA-0C59-4C0B-A283-87F58DD2E976}"/>
              </a:ext>
            </a:extLst>
          </p:cNvPr>
          <p:cNvSpPr/>
          <p:nvPr/>
        </p:nvSpPr>
        <p:spPr>
          <a:xfrm>
            <a:off x="3444162" y="346754"/>
            <a:ext cx="42937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74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Archaeological samples</a:t>
            </a:r>
            <a:endParaRPr lang="en-US" sz="3200" dirty="0">
              <a:solidFill>
                <a:srgbClr val="74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B4AFDD-6850-490A-A8D8-5B1FA8A700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5489"/>
            <a:ext cx="121920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609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0681C7C-433E-4FE1-BD7E-7E9E811CE5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67"/>
          <a:stretch/>
        </p:blipFill>
        <p:spPr>
          <a:xfrm rot="5400000">
            <a:off x="567452" y="1272318"/>
            <a:ext cx="4448410" cy="367798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3588143-770A-4ECF-8CA4-466181F9C784}"/>
              </a:ext>
            </a:extLst>
          </p:cNvPr>
          <p:cNvSpPr/>
          <p:nvPr/>
        </p:nvSpPr>
        <p:spPr>
          <a:xfrm>
            <a:off x="874202" y="5647731"/>
            <a:ext cx="108097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i="1" kern="150" dirty="0">
                <a:ea typeface="SimSun" panose="02010600030101010101" pitchFamily="2" charset="-122"/>
              </a:rPr>
              <a:t>Photograph showing the setup of the portable micro X-ray fluorescence spectrometer (μ-XRF) during the measurement of two bronze objects at the Institute of Nuclear and Particle Physics of the NCSR “Demokritos”, Athens.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FD0049-56CC-43F7-97FF-B0537B8FAF07}"/>
              </a:ext>
            </a:extLst>
          </p:cNvPr>
          <p:cNvSpPr/>
          <p:nvPr/>
        </p:nvSpPr>
        <p:spPr>
          <a:xfrm>
            <a:off x="4798073" y="1604670"/>
            <a:ext cx="296205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3599776">
              <a:spcAft>
                <a:spcPts val="1200"/>
              </a:spcAft>
            </a:pPr>
            <a:r>
              <a:rPr lang="en-US" b="1" dirty="0">
                <a:cs typeface="Arial" pitchFamily="34" charset="0"/>
              </a:rPr>
              <a:t>     </a:t>
            </a:r>
            <a:r>
              <a:rPr lang="el-GR" b="1" dirty="0">
                <a:cs typeface="Arial" pitchFamily="34" charset="0"/>
              </a:rPr>
              <a:t> </a:t>
            </a:r>
            <a:r>
              <a:rPr lang="en-US" b="1" dirty="0">
                <a:cs typeface="Arial" pitchFamily="34" charset="0"/>
              </a:rPr>
              <a:t>Micro</a:t>
            </a:r>
            <a:r>
              <a:rPr lang="el-GR" b="1" dirty="0">
                <a:cs typeface="Arial" pitchFamily="34" charset="0"/>
              </a:rPr>
              <a:t> </a:t>
            </a:r>
            <a:r>
              <a:rPr lang="en-GB" b="1" dirty="0">
                <a:cs typeface="Arial" pitchFamily="34" charset="0"/>
              </a:rPr>
              <a:t> </a:t>
            </a:r>
            <a:r>
              <a:rPr lang="en-US" b="1" dirty="0">
                <a:cs typeface="Arial" pitchFamily="34" charset="0"/>
              </a:rPr>
              <a:t>XRF</a:t>
            </a:r>
            <a:r>
              <a:rPr lang="el-GR" b="1" dirty="0">
                <a:cs typeface="Arial" pitchFamily="34" charset="0"/>
              </a:rPr>
              <a:t>:</a:t>
            </a:r>
            <a:r>
              <a:rPr lang="en-GB" b="1" dirty="0">
                <a:cs typeface="Arial" pitchFamily="34" charset="0"/>
              </a:rPr>
              <a:t> </a:t>
            </a:r>
            <a:r>
              <a:rPr lang="en-US" b="1" dirty="0">
                <a:cs typeface="Arial" pitchFamily="34" charset="0"/>
              </a:rPr>
              <a:t> </a:t>
            </a:r>
            <a:r>
              <a:rPr lang="en-US" dirty="0">
                <a:cs typeface="Arial" pitchFamily="34" charset="0"/>
              </a:rPr>
              <a:t>customized version of the </a:t>
            </a:r>
            <a:r>
              <a:rPr lang="en-GB" dirty="0">
                <a:cs typeface="Arial" pitchFamily="34" charset="0"/>
              </a:rPr>
              <a:t>micro </a:t>
            </a:r>
            <a:r>
              <a:rPr lang="en-US" dirty="0">
                <a:cs typeface="Arial" pitchFamily="34" charset="0"/>
              </a:rPr>
              <a:t>XRF spectrometer    </a:t>
            </a:r>
            <a:r>
              <a:rPr lang="en-US" dirty="0" err="1">
                <a:cs typeface="Arial" pitchFamily="34" charset="0"/>
              </a:rPr>
              <a:t>Artax</a:t>
            </a:r>
            <a:r>
              <a:rPr lang="en-US" dirty="0">
                <a:cs typeface="Arial" pitchFamily="34" charset="0"/>
              </a:rPr>
              <a:t> (Bruker-Nano). </a:t>
            </a:r>
            <a:endParaRPr lang="el-GR" dirty="0">
              <a:cs typeface="Arial" pitchFamily="34" charset="0"/>
            </a:endParaRPr>
          </a:p>
          <a:p>
            <a:pPr marL="342900" indent="-342900" algn="just" defTabSz="3599776">
              <a:spcAft>
                <a:spcPts val="1200"/>
              </a:spcAft>
            </a:pPr>
            <a:r>
              <a:rPr lang="el-GR" b="1" dirty="0">
                <a:cs typeface="Arial" pitchFamily="34" charset="0"/>
              </a:rPr>
              <a:t>      </a:t>
            </a:r>
            <a:r>
              <a:rPr lang="en-US" b="1" dirty="0">
                <a:cs typeface="Arial" pitchFamily="34" charset="0"/>
              </a:rPr>
              <a:t>Settings: </a:t>
            </a:r>
            <a:r>
              <a:rPr lang="en-US" dirty="0">
                <a:cs typeface="Arial" pitchFamily="34" charset="0"/>
              </a:rPr>
              <a:t>filter </a:t>
            </a: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Co</a:t>
            </a:r>
            <a:r>
              <a:rPr lang="el-GR" dirty="0">
                <a:solidFill>
                  <a:prstClr val="black"/>
                </a:solidFill>
                <a:cs typeface="Arial" pitchFamily="34" charset="0"/>
              </a:rPr>
              <a:t>-</a:t>
            </a:r>
            <a:r>
              <a:rPr lang="en-US" dirty="0" err="1">
                <a:solidFill>
                  <a:prstClr val="black"/>
                </a:solidFill>
                <a:cs typeface="Arial" pitchFamily="34" charset="0"/>
              </a:rPr>
              <a:t>Ti</a:t>
            </a:r>
            <a:r>
              <a:rPr lang="el-GR" dirty="0">
                <a:solidFill>
                  <a:prstClr val="black"/>
                </a:solidFill>
                <a:cs typeface="Arial" pitchFamily="34" charset="0"/>
              </a:rPr>
              <a:t>-</a:t>
            </a: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Pd</a:t>
            </a:r>
            <a:r>
              <a:rPr lang="en-US" dirty="0">
                <a:cs typeface="Arial" pitchFamily="34" charset="0"/>
              </a:rPr>
              <a:t>, voltage 50kV, current 600</a:t>
            </a:r>
            <a:r>
              <a:rPr lang="el-GR" dirty="0">
                <a:cs typeface="Arial" pitchFamily="34" charset="0"/>
              </a:rPr>
              <a:t>μ</a:t>
            </a:r>
            <a:r>
              <a:rPr lang="en-US" dirty="0">
                <a:cs typeface="Arial" pitchFamily="34" charset="0"/>
              </a:rPr>
              <a:t>A, </a:t>
            </a:r>
            <a:r>
              <a:rPr lang="en-US" dirty="0">
                <a:solidFill>
                  <a:srgbClr val="000000"/>
                </a:solidFill>
              </a:rPr>
              <a:t>line scan mode, six measurements, 50 sec/100 μm step size.</a:t>
            </a:r>
            <a:endParaRPr lang="en-US" b="1" dirty="0">
              <a:cs typeface="Arial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3411C17-D3F0-4676-BB83-2FB0445CFA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02"/>
          <a:stretch/>
        </p:blipFill>
        <p:spPr>
          <a:xfrm rot="5400000">
            <a:off x="7680277" y="1597895"/>
            <a:ext cx="4174344" cy="275276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06B3855-B2C4-4637-B119-F4007C4F7D2C}"/>
              </a:ext>
            </a:extLst>
          </p:cNvPr>
          <p:cNvSpPr/>
          <p:nvPr/>
        </p:nvSpPr>
        <p:spPr>
          <a:xfrm>
            <a:off x="3048000" y="240772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defTabSz="3599776">
              <a:spcAft>
                <a:spcPts val="1200"/>
              </a:spcAft>
            </a:pPr>
            <a:r>
              <a:rPr lang="en-GB" sz="3200" b="1" dirty="0">
                <a:solidFill>
                  <a:srgbClr val="740000"/>
                </a:solidFill>
                <a:cs typeface="Arial" pitchFamily="34" charset="0"/>
              </a:rPr>
              <a:t>Experimental setup</a:t>
            </a:r>
            <a:endParaRPr lang="el-GR" sz="3200" dirty="0">
              <a:solidFill>
                <a:srgbClr val="74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214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98A28B-8892-4AD9-955B-F61973A91E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22006"/>
              </p:ext>
            </p:extLst>
          </p:nvPr>
        </p:nvGraphicFramePr>
        <p:xfrm>
          <a:off x="529036" y="4686602"/>
          <a:ext cx="9011098" cy="2037813"/>
        </p:xfrm>
        <a:graphic>
          <a:graphicData uri="http://schemas.openxmlformats.org/drawingml/2006/table">
            <a:tbl>
              <a:tblPr firstRow="1" firstCol="1" bandRow="1">
                <a:tableStyleId>{D27102A9-8310-4765-A935-A1911B00CA55}</a:tableStyleId>
              </a:tblPr>
              <a:tblGrid>
                <a:gridCol w="619543">
                  <a:extLst>
                    <a:ext uri="{9D8B030D-6E8A-4147-A177-3AD203B41FA5}">
                      <a16:colId xmlns:a16="http://schemas.microsoft.com/office/drawing/2014/main" val="890780704"/>
                    </a:ext>
                  </a:extLst>
                </a:gridCol>
                <a:gridCol w="671471">
                  <a:extLst>
                    <a:ext uri="{9D8B030D-6E8A-4147-A177-3AD203B41FA5}">
                      <a16:colId xmlns:a16="http://schemas.microsoft.com/office/drawing/2014/main" val="4152582125"/>
                    </a:ext>
                  </a:extLst>
                </a:gridCol>
                <a:gridCol w="447403">
                  <a:extLst>
                    <a:ext uri="{9D8B030D-6E8A-4147-A177-3AD203B41FA5}">
                      <a16:colId xmlns:a16="http://schemas.microsoft.com/office/drawing/2014/main" val="2220166170"/>
                    </a:ext>
                  </a:extLst>
                </a:gridCol>
                <a:gridCol w="685362">
                  <a:extLst>
                    <a:ext uri="{9D8B030D-6E8A-4147-A177-3AD203B41FA5}">
                      <a16:colId xmlns:a16="http://schemas.microsoft.com/office/drawing/2014/main" val="1885375191"/>
                    </a:ext>
                  </a:extLst>
                </a:gridCol>
                <a:gridCol w="433512">
                  <a:extLst>
                    <a:ext uri="{9D8B030D-6E8A-4147-A177-3AD203B41FA5}">
                      <a16:colId xmlns:a16="http://schemas.microsoft.com/office/drawing/2014/main" val="1518822999"/>
                    </a:ext>
                  </a:extLst>
                </a:gridCol>
                <a:gridCol w="559437">
                  <a:extLst>
                    <a:ext uri="{9D8B030D-6E8A-4147-A177-3AD203B41FA5}">
                      <a16:colId xmlns:a16="http://schemas.microsoft.com/office/drawing/2014/main" val="1488540698"/>
                    </a:ext>
                  </a:extLst>
                </a:gridCol>
                <a:gridCol w="595086">
                  <a:extLst>
                    <a:ext uri="{9D8B030D-6E8A-4147-A177-3AD203B41FA5}">
                      <a16:colId xmlns:a16="http://schemas.microsoft.com/office/drawing/2014/main" val="4016820559"/>
                    </a:ext>
                  </a:extLst>
                </a:gridCol>
                <a:gridCol w="523788">
                  <a:extLst>
                    <a:ext uri="{9D8B030D-6E8A-4147-A177-3AD203B41FA5}">
                      <a16:colId xmlns:a16="http://schemas.microsoft.com/office/drawing/2014/main" val="2178196667"/>
                    </a:ext>
                  </a:extLst>
                </a:gridCol>
                <a:gridCol w="709939">
                  <a:extLst>
                    <a:ext uri="{9D8B030D-6E8A-4147-A177-3AD203B41FA5}">
                      <a16:colId xmlns:a16="http://schemas.microsoft.com/office/drawing/2014/main" val="1210418293"/>
                    </a:ext>
                  </a:extLst>
                </a:gridCol>
                <a:gridCol w="408935">
                  <a:extLst>
                    <a:ext uri="{9D8B030D-6E8A-4147-A177-3AD203B41FA5}">
                      <a16:colId xmlns:a16="http://schemas.microsoft.com/office/drawing/2014/main" val="2802702180"/>
                    </a:ext>
                  </a:extLst>
                </a:gridCol>
                <a:gridCol w="559437">
                  <a:extLst>
                    <a:ext uri="{9D8B030D-6E8A-4147-A177-3AD203B41FA5}">
                      <a16:colId xmlns:a16="http://schemas.microsoft.com/office/drawing/2014/main" val="2361624808"/>
                    </a:ext>
                  </a:extLst>
                </a:gridCol>
                <a:gridCol w="684582">
                  <a:extLst>
                    <a:ext uri="{9D8B030D-6E8A-4147-A177-3AD203B41FA5}">
                      <a16:colId xmlns:a16="http://schemas.microsoft.com/office/drawing/2014/main" val="2822014942"/>
                    </a:ext>
                  </a:extLst>
                </a:gridCol>
                <a:gridCol w="434292">
                  <a:extLst>
                    <a:ext uri="{9D8B030D-6E8A-4147-A177-3AD203B41FA5}">
                      <a16:colId xmlns:a16="http://schemas.microsoft.com/office/drawing/2014/main" val="4159857315"/>
                    </a:ext>
                  </a:extLst>
                </a:gridCol>
                <a:gridCol w="691123">
                  <a:extLst>
                    <a:ext uri="{9D8B030D-6E8A-4147-A177-3AD203B41FA5}">
                      <a16:colId xmlns:a16="http://schemas.microsoft.com/office/drawing/2014/main" val="1066803297"/>
                    </a:ext>
                  </a:extLst>
                </a:gridCol>
                <a:gridCol w="427751">
                  <a:extLst>
                    <a:ext uri="{9D8B030D-6E8A-4147-A177-3AD203B41FA5}">
                      <a16:colId xmlns:a16="http://schemas.microsoft.com/office/drawing/2014/main" val="3669603841"/>
                    </a:ext>
                  </a:extLst>
                </a:gridCol>
                <a:gridCol w="559437">
                  <a:extLst>
                    <a:ext uri="{9D8B030D-6E8A-4147-A177-3AD203B41FA5}">
                      <a16:colId xmlns:a16="http://schemas.microsoft.com/office/drawing/2014/main" val="900675789"/>
                    </a:ext>
                  </a:extLst>
                </a:gridCol>
              </a:tblGrid>
              <a:tr h="4686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Reference sample /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BCR-691</a:t>
                      </a:r>
                      <a:r>
                        <a:rPr lang="en-US" sz="1200" baseline="-25000" dirty="0">
                          <a:effectLst/>
                        </a:rPr>
                        <a:t>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NIST-1107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BAM-374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9987237"/>
                  </a:ext>
                </a:extLst>
              </a:tr>
              <a:tr h="2574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Element%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Certified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000" dirty="0">
                          <a:effectLst/>
                        </a:rPr>
                        <a:t>Σ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Measured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000" dirty="0">
                          <a:effectLst/>
                        </a:rPr>
                        <a:t>Σ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Dev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Certified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Σ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Measured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000" dirty="0">
                          <a:effectLst/>
                        </a:rPr>
                        <a:t>Σ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Dev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Certified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000" dirty="0">
                          <a:effectLst/>
                        </a:rPr>
                        <a:t>Σ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Measured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000">
                          <a:effectLst/>
                        </a:rPr>
                        <a:t>Σ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Dev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3743354"/>
                  </a:ext>
                </a:extLst>
              </a:tr>
              <a:tr h="1614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Cu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92.4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91.8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0.06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0.66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61.2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61.1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92.22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92.3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-0.1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0882893"/>
                  </a:ext>
                </a:extLst>
              </a:tr>
              <a:tr h="1614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Zn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0.126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0.012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15.6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37.4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0.084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37.5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-0.2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1416784"/>
                  </a:ext>
                </a:extLst>
              </a:tr>
              <a:tr h="1614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As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0.1924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-1.3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0134352"/>
                  </a:ext>
                </a:extLst>
              </a:tr>
              <a:tr h="1614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Sn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7.0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7.70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-10.0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1.07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0.015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1.13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-5.9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7.67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-0.9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3063864"/>
                  </a:ext>
                </a:extLst>
              </a:tr>
              <a:tr h="1614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Pb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0.204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0.1945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0.0024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0.1354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0.003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28.7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1094862"/>
                  </a:ext>
                </a:extLst>
              </a:tr>
              <a:tr h="1614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Fe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0.04030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0.002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-0.7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7977668"/>
                  </a:ext>
                </a:extLst>
              </a:tr>
              <a:tr h="1614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Ni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0.08491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0.002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5.7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2893101"/>
                  </a:ext>
                </a:extLst>
              </a:tr>
              <a:tr h="1614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0.17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900" dirty="0">
                          <a:effectLst/>
                        </a:rPr>
                        <a:t>0.008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&lt;LoQ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7337797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9A6D814D-D515-4943-AAED-4EE87DD7070D}"/>
              </a:ext>
            </a:extLst>
          </p:cNvPr>
          <p:cNvSpPr/>
          <p:nvPr/>
        </p:nvSpPr>
        <p:spPr>
          <a:xfrm>
            <a:off x="1081506" y="1601912"/>
            <a:ext cx="69154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Aft>
                <a:spcPts val="1000"/>
              </a:spcAft>
            </a:pPr>
            <a:r>
              <a:rPr lang="en-US" i="1" dirty="0">
                <a:ea typeface="MS Mincho" panose="02020609040205080304" pitchFamily="49" charset="-128"/>
              </a:rPr>
              <a:t>Comparison of the elemental concentrations determined by means of the </a:t>
            </a:r>
            <a:r>
              <a:rPr lang="el-GR" i="1" dirty="0">
                <a:ea typeface="MS Mincho" panose="02020609040205080304" pitchFamily="49" charset="-128"/>
              </a:rPr>
              <a:t>μ</a:t>
            </a:r>
            <a:r>
              <a:rPr lang="en-US" i="1" dirty="0">
                <a:ea typeface="MS Mincho" panose="02020609040205080304" pitchFamily="49" charset="-128"/>
              </a:rPr>
              <a:t>-XRF analysis (area scan mode, 110 measurements, 10 sec/100 μm step size) for the following reference copper alloys</a:t>
            </a:r>
            <a:r>
              <a:rPr lang="en-US" b="1" i="1" dirty="0">
                <a:ea typeface="MS Mincho" panose="02020609040205080304" pitchFamily="49" charset="-128"/>
              </a:rPr>
              <a:t>: BAM-374, NIST-1107 </a:t>
            </a:r>
            <a:r>
              <a:rPr lang="en-US" i="1" dirty="0">
                <a:ea typeface="MS Mincho" panose="02020609040205080304" pitchFamily="49" charset="-128"/>
              </a:rPr>
              <a:t>and</a:t>
            </a:r>
            <a:r>
              <a:rPr lang="en-US" b="1" i="1" dirty="0">
                <a:ea typeface="MS Mincho" panose="02020609040205080304" pitchFamily="49" charset="-128"/>
              </a:rPr>
              <a:t> </a:t>
            </a:r>
            <a:r>
              <a:rPr lang="el-GR" b="1" i="1" dirty="0">
                <a:ea typeface="MS Mincho" panose="02020609040205080304" pitchFamily="49" charset="-128"/>
              </a:rPr>
              <a:t>ΜΒΗ</a:t>
            </a:r>
            <a:r>
              <a:rPr lang="en-US" b="1" i="1" dirty="0">
                <a:ea typeface="MS Mincho" panose="02020609040205080304" pitchFamily="49" charset="-128"/>
              </a:rPr>
              <a:t> 39X 17868 AG. </a:t>
            </a:r>
            <a:r>
              <a:rPr lang="en-US" i="1" dirty="0">
                <a:ea typeface="MS Mincho" panose="02020609040205080304" pitchFamily="49" charset="-128"/>
              </a:rPr>
              <a:t>For the </a:t>
            </a:r>
            <a:r>
              <a:rPr lang="en-US" b="1" i="1" dirty="0">
                <a:ea typeface="MS Mincho" panose="02020609040205080304" pitchFamily="49" charset="-128"/>
              </a:rPr>
              <a:t>BCR-691E</a:t>
            </a:r>
            <a:r>
              <a:rPr lang="en-US" b="1" i="1" dirty="0">
                <a:ea typeface="Times New Roman" panose="02020603050405020304" pitchFamily="18" charset="0"/>
              </a:rPr>
              <a:t> </a:t>
            </a:r>
            <a:r>
              <a:rPr lang="en-US" i="1" dirty="0">
                <a:ea typeface="Times New Roman" panose="02020603050405020304" pitchFamily="18" charset="0"/>
              </a:rPr>
              <a:t>a</a:t>
            </a:r>
            <a:r>
              <a:rPr lang="en-US" b="1" i="1" dirty="0">
                <a:ea typeface="Times New Roman" panose="02020603050405020304" pitchFamily="18" charset="0"/>
              </a:rPr>
              <a:t> </a:t>
            </a:r>
            <a:r>
              <a:rPr lang="en-US" i="1" dirty="0">
                <a:ea typeface="Times New Roman" panose="02020603050405020304" pitchFamily="18" charset="0"/>
              </a:rPr>
              <a:t>line scan was performed (six measurements, 50 sec/100</a:t>
            </a:r>
            <a:r>
              <a:rPr lang="en-US" i="1" dirty="0">
                <a:ea typeface="MS Mincho" panose="02020609040205080304" pitchFamily="49" charset="-128"/>
              </a:rPr>
              <a:t> μm step size). The presented elemental concentrations are reported in % wt. and for each alloy the normalization condition to 100% was applied. </a:t>
            </a:r>
            <a:r>
              <a:rPr lang="el-GR" b="1" i="1" dirty="0">
                <a:ea typeface="MS Mincho" panose="02020609040205080304" pitchFamily="49" charset="-128"/>
              </a:rPr>
              <a:t>Σ</a:t>
            </a:r>
            <a:r>
              <a:rPr lang="en-US" i="1" dirty="0">
                <a:ea typeface="MS Mincho" panose="02020609040205080304" pitchFamily="49" charset="-128"/>
              </a:rPr>
              <a:t>=relative error. </a:t>
            </a:r>
            <a:r>
              <a:rPr lang="en-US" b="1" i="1" dirty="0">
                <a:ea typeface="MS Mincho" panose="02020609040205080304" pitchFamily="49" charset="-128"/>
              </a:rPr>
              <a:t>Dev %</a:t>
            </a:r>
            <a:r>
              <a:rPr lang="en-US" i="1" dirty="0">
                <a:ea typeface="MS Mincho" panose="02020609040205080304" pitchFamily="49" charset="-128"/>
              </a:rPr>
              <a:t>=Deviation among measurements.</a:t>
            </a:r>
            <a:r>
              <a:rPr lang="en-GB" b="1" i="1" kern="150" dirty="0">
                <a:ea typeface="SimSun" panose="02010600030101010101" pitchFamily="2" charset="-122"/>
              </a:rPr>
              <a:t> </a:t>
            </a:r>
            <a:endParaRPr lang="en-US" dirty="0">
              <a:effectLst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3C3B584-C221-46E7-82EC-F22B281619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482838"/>
              </p:ext>
            </p:extLst>
          </p:nvPr>
        </p:nvGraphicFramePr>
        <p:xfrm>
          <a:off x="8505684" y="197405"/>
          <a:ext cx="3423878" cy="4351340"/>
        </p:xfrm>
        <a:graphic>
          <a:graphicData uri="http://schemas.openxmlformats.org/drawingml/2006/table">
            <a:tbl>
              <a:tblPr firstRow="1" firstCol="1" bandRow="1">
                <a:tableStyleId>{D27102A9-8310-4765-A935-A1911B00CA55}</a:tableStyleId>
              </a:tblPr>
              <a:tblGrid>
                <a:gridCol w="533009">
                  <a:extLst>
                    <a:ext uri="{9D8B030D-6E8A-4147-A177-3AD203B41FA5}">
                      <a16:colId xmlns:a16="http://schemas.microsoft.com/office/drawing/2014/main" val="408352650"/>
                    </a:ext>
                  </a:extLst>
                </a:gridCol>
                <a:gridCol w="631475">
                  <a:extLst>
                    <a:ext uri="{9D8B030D-6E8A-4147-A177-3AD203B41FA5}">
                      <a16:colId xmlns:a16="http://schemas.microsoft.com/office/drawing/2014/main" val="2412545829"/>
                    </a:ext>
                  </a:extLst>
                </a:gridCol>
                <a:gridCol w="573693">
                  <a:extLst>
                    <a:ext uri="{9D8B030D-6E8A-4147-A177-3AD203B41FA5}">
                      <a16:colId xmlns:a16="http://schemas.microsoft.com/office/drawing/2014/main" val="82027801"/>
                    </a:ext>
                  </a:extLst>
                </a:gridCol>
                <a:gridCol w="677464">
                  <a:extLst>
                    <a:ext uri="{9D8B030D-6E8A-4147-A177-3AD203B41FA5}">
                      <a16:colId xmlns:a16="http://schemas.microsoft.com/office/drawing/2014/main" val="3563078521"/>
                    </a:ext>
                  </a:extLst>
                </a:gridCol>
                <a:gridCol w="573693">
                  <a:extLst>
                    <a:ext uri="{9D8B030D-6E8A-4147-A177-3AD203B41FA5}">
                      <a16:colId xmlns:a16="http://schemas.microsoft.com/office/drawing/2014/main" val="2232028863"/>
                    </a:ext>
                  </a:extLst>
                </a:gridCol>
                <a:gridCol w="434544">
                  <a:extLst>
                    <a:ext uri="{9D8B030D-6E8A-4147-A177-3AD203B41FA5}">
                      <a16:colId xmlns:a16="http://schemas.microsoft.com/office/drawing/2014/main" val="1870092579"/>
                    </a:ext>
                  </a:extLst>
                </a:gridCol>
              </a:tblGrid>
              <a:tr h="203416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MBH 39X 17868 AG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937685"/>
                  </a:ext>
                </a:extLst>
              </a:tr>
              <a:tr h="1857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Element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Certified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Σ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Measured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Σ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Dev.%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5421197"/>
                  </a:ext>
                </a:extLst>
              </a:tr>
              <a:tr h="1857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Cu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99.17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99.18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-0.01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9527317"/>
                  </a:ext>
                </a:extLst>
              </a:tr>
              <a:tr h="1945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Sn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0.103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0.003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0.163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0.016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-58.5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475987"/>
                  </a:ext>
                </a:extLst>
              </a:tr>
              <a:tr h="1945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Pb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0.1040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0.002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0.09554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8.1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8971555"/>
                  </a:ext>
                </a:extLst>
              </a:tr>
              <a:tr h="1945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Zn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0.1970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0.005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0.154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0.011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21.6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3376412"/>
                  </a:ext>
                </a:extLst>
              </a:tr>
              <a:tr h="1945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0.1100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0.004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0.1020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0.002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7.3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6354463"/>
                  </a:ext>
                </a:extLst>
              </a:tr>
              <a:tr h="1945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Ni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0.0222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0.0008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&lt;LoQ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8766694"/>
                  </a:ext>
                </a:extLst>
              </a:tr>
              <a:tr h="1945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0.0248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0.0005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0.02973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0.0013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-19.9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335554"/>
                  </a:ext>
                </a:extLst>
              </a:tr>
              <a:tr h="1945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Al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0.0072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0.0011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&lt;LoQ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9250288"/>
                  </a:ext>
                </a:extLst>
              </a:tr>
              <a:tr h="1857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As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0.0226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0.0005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0.01458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0.002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35.5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1992574"/>
                  </a:ext>
                </a:extLst>
              </a:tr>
              <a:tr h="1857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Mn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0.0123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0.0005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0.01195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0.002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2144938"/>
                  </a:ext>
                </a:extLst>
              </a:tr>
              <a:tr h="1857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Sb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0.0300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&lt;LoQ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9673076"/>
                  </a:ext>
                </a:extLst>
              </a:tr>
              <a:tr h="1857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0.0510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&lt;LoQ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7995987"/>
                  </a:ext>
                </a:extLst>
              </a:tr>
              <a:tr h="1857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Bi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0.0308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0.0009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0.02719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0.002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11.7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022720"/>
                  </a:ext>
                </a:extLst>
              </a:tr>
              <a:tr h="1857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Cd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0.0130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0.0004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&lt;LoQ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2060991"/>
                  </a:ext>
                </a:extLst>
              </a:tr>
              <a:tr h="1857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Ag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0.0249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0.0008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&lt;LoQ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6787362"/>
                  </a:ext>
                </a:extLst>
              </a:tr>
              <a:tr h="1857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Au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0.0101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0.0006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0.00973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0.002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3.7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240708"/>
                  </a:ext>
                </a:extLst>
              </a:tr>
              <a:tr h="1857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Mg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0.0085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0.0010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&lt;LoQ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4380845"/>
                  </a:ext>
                </a:extLst>
              </a:tr>
              <a:tr h="1857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0.0220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&lt;LoQ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2956747"/>
                  </a:ext>
                </a:extLst>
              </a:tr>
              <a:tr h="1857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0.0133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0.0010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0.01632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0.0010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-22.7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1334599"/>
                  </a:ext>
                </a:extLst>
              </a:tr>
              <a:tr h="1857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Te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0.0206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0.0010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&lt;LoQ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1123670"/>
                  </a:ext>
                </a:extLst>
              </a:tr>
              <a:tr h="1857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0.0076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0.0004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&lt;LoQ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78" marR="63678" marT="0" marB="0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2689068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74112BB7-C45D-4B04-8CBC-0202CDCC3F18}"/>
              </a:ext>
            </a:extLst>
          </p:cNvPr>
          <p:cNvSpPr/>
          <p:nvPr/>
        </p:nvSpPr>
        <p:spPr>
          <a:xfrm>
            <a:off x="3048000" y="240772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defTabSz="3599776">
              <a:spcAft>
                <a:spcPts val="1200"/>
              </a:spcAft>
            </a:pPr>
            <a:r>
              <a:rPr lang="en-GB" sz="3200" b="1" dirty="0">
                <a:solidFill>
                  <a:srgbClr val="740000"/>
                </a:solidFill>
                <a:cs typeface="Arial" pitchFamily="34" charset="0"/>
              </a:rPr>
              <a:t>Reference samples</a:t>
            </a:r>
            <a:endParaRPr lang="el-GR" sz="3200" dirty="0">
              <a:solidFill>
                <a:srgbClr val="74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456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167EFAD-5CCF-4875-87B9-B238A9E7BC30}"/>
              </a:ext>
            </a:extLst>
          </p:cNvPr>
          <p:cNvSpPr/>
          <p:nvPr/>
        </p:nvSpPr>
        <p:spPr>
          <a:xfrm>
            <a:off x="2574876" y="6206866"/>
            <a:ext cx="70422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kern="15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Micro-XRF spectra for AL4, </a:t>
            </a:r>
            <a:r>
              <a:rPr lang="en-GB" i="1" kern="15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AL8 and high purity </a:t>
            </a:r>
            <a:r>
              <a:rPr lang="en-US" i="1" kern="15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copper foil Cu 41504</a:t>
            </a:r>
            <a:endParaRPr lang="en-US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4A4FAEE3-CCBC-4B08-BC49-20B7FB7A74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1911366"/>
              </p:ext>
            </p:extLst>
          </p:nvPr>
        </p:nvGraphicFramePr>
        <p:xfrm>
          <a:off x="1346960" y="-691560"/>
          <a:ext cx="9498075" cy="72677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9"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46960" y="-691560"/>
                        <a:ext cx="9498075" cy="72677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8534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6D08699-EEE3-4B52-9D82-4CE3E7D09FC2}"/>
              </a:ext>
            </a:extLst>
          </p:cNvPr>
          <p:cNvSpPr/>
          <p:nvPr/>
        </p:nvSpPr>
        <p:spPr>
          <a:xfrm>
            <a:off x="589341" y="906783"/>
            <a:ext cx="112415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0000"/>
                </a:solidFill>
              </a:rPr>
              <a:t>Elemental concentration of the mean values of the elements detected on the objects with the </a:t>
            </a:r>
            <a:r>
              <a:rPr lang="en-US" b="1" i="1" dirty="0">
                <a:solidFill>
                  <a:srgbClr val="000000"/>
                </a:solidFill>
              </a:rPr>
              <a:t>micro-XRF </a:t>
            </a:r>
            <a:r>
              <a:rPr lang="en-US" i="1" dirty="0">
                <a:solidFill>
                  <a:srgbClr val="000000"/>
                </a:solidFill>
              </a:rPr>
              <a:t>method, normalized to 100% and expressed in % wt</a:t>
            </a:r>
            <a:r>
              <a:rPr lang="en-US" b="1" i="1" dirty="0">
                <a:solidFill>
                  <a:srgbClr val="000000"/>
                </a:solidFill>
              </a:rPr>
              <a:t>. </a:t>
            </a:r>
            <a:r>
              <a:rPr lang="en-US" b="1" i="1" dirty="0" err="1">
                <a:solidFill>
                  <a:srgbClr val="000000"/>
                </a:solidFill>
              </a:rPr>
              <a:t>σEl</a:t>
            </a:r>
            <a:r>
              <a:rPr lang="en-US" b="1" i="1" dirty="0">
                <a:solidFill>
                  <a:srgbClr val="000000"/>
                </a:solidFill>
              </a:rPr>
              <a:t>= </a:t>
            </a:r>
            <a:r>
              <a:rPr lang="en-US" i="1" dirty="0">
                <a:solidFill>
                  <a:srgbClr val="000000"/>
                </a:solidFill>
              </a:rPr>
              <a:t>% </a:t>
            </a:r>
            <a:r>
              <a:rPr lang="en-US" b="1" i="1" dirty="0">
                <a:solidFill>
                  <a:srgbClr val="000000"/>
                </a:solidFill>
              </a:rPr>
              <a:t>relative </a:t>
            </a:r>
            <a:r>
              <a:rPr lang="en-US" i="1" dirty="0">
                <a:solidFill>
                  <a:srgbClr val="000000"/>
                </a:solidFill>
              </a:rPr>
              <a:t>error due to the peak statistical uncertainty, </a:t>
            </a:r>
            <a:r>
              <a:rPr lang="en-US" b="1" i="1" dirty="0">
                <a:solidFill>
                  <a:srgbClr val="000000"/>
                </a:solidFill>
              </a:rPr>
              <a:t>LoQ=</a:t>
            </a:r>
            <a:r>
              <a:rPr lang="en-US" i="1" dirty="0">
                <a:solidFill>
                  <a:srgbClr val="000000"/>
                </a:solidFill>
              </a:rPr>
              <a:t>Limit of Quantification</a:t>
            </a:r>
            <a:r>
              <a:rPr lang="en-US" dirty="0">
                <a:solidFill>
                  <a:srgbClr val="000000"/>
                </a:solidFill>
              </a:rPr>
              <a:t>.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48167CF-DE1F-4663-A8C9-9AFB40F4E7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641750"/>
              </p:ext>
            </p:extLst>
          </p:nvPr>
        </p:nvGraphicFramePr>
        <p:xfrm>
          <a:off x="4933956" y="4567733"/>
          <a:ext cx="1717675" cy="2070100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669925">
                  <a:extLst>
                    <a:ext uri="{9D8B030D-6E8A-4147-A177-3AD203B41FA5}">
                      <a16:colId xmlns:a16="http://schemas.microsoft.com/office/drawing/2014/main" val="3630121916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4256945281"/>
                    </a:ext>
                  </a:extLst>
                </a:gridCol>
              </a:tblGrid>
              <a:tr h="20701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Limit of quantification (LoQ)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3759381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Fe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170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7842471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Co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2277191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38928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Zn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035141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2192928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3417658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2568185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2693588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677686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E06B5411-74D7-4387-81A1-0BB57B79B9FC}"/>
              </a:ext>
            </a:extLst>
          </p:cNvPr>
          <p:cNvSpPr/>
          <p:nvPr/>
        </p:nvSpPr>
        <p:spPr>
          <a:xfrm>
            <a:off x="589341" y="4096560"/>
            <a:ext cx="1040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Limit of Quantification (LoQ), expressed in ppm for several trace elements in copper-based alloys (for 300s)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314F0EA-CA2B-46E8-A0E3-615FC93B89B6}"/>
              </a:ext>
            </a:extLst>
          </p:cNvPr>
          <p:cNvSpPr/>
          <p:nvPr/>
        </p:nvSpPr>
        <p:spPr>
          <a:xfrm>
            <a:off x="5263247" y="220167"/>
            <a:ext cx="14622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740000"/>
                </a:solidFill>
              </a:rPr>
              <a:t>Results</a:t>
            </a:r>
            <a:endParaRPr lang="en-US" sz="3200" dirty="0">
              <a:solidFill>
                <a:srgbClr val="740000"/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E3FB3EB-8F2D-490C-BBD1-943484843B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940455"/>
              </p:ext>
            </p:extLst>
          </p:nvPr>
        </p:nvGraphicFramePr>
        <p:xfrm>
          <a:off x="594125" y="1940196"/>
          <a:ext cx="11052434" cy="1447783"/>
        </p:xfrm>
        <a:graphic>
          <a:graphicData uri="http://schemas.openxmlformats.org/drawingml/2006/table">
            <a:tbl>
              <a:tblPr/>
              <a:tblGrid>
                <a:gridCol w="859749">
                  <a:extLst>
                    <a:ext uri="{9D8B030D-6E8A-4147-A177-3AD203B41FA5}">
                      <a16:colId xmlns:a16="http://schemas.microsoft.com/office/drawing/2014/main" val="3904925225"/>
                    </a:ext>
                  </a:extLst>
                </a:gridCol>
                <a:gridCol w="505945">
                  <a:extLst>
                    <a:ext uri="{9D8B030D-6E8A-4147-A177-3AD203B41FA5}">
                      <a16:colId xmlns:a16="http://schemas.microsoft.com/office/drawing/2014/main" val="3824908651"/>
                    </a:ext>
                  </a:extLst>
                </a:gridCol>
                <a:gridCol w="505945">
                  <a:extLst>
                    <a:ext uri="{9D8B030D-6E8A-4147-A177-3AD203B41FA5}">
                      <a16:colId xmlns:a16="http://schemas.microsoft.com/office/drawing/2014/main" val="479728974"/>
                    </a:ext>
                  </a:extLst>
                </a:gridCol>
                <a:gridCol w="505945">
                  <a:extLst>
                    <a:ext uri="{9D8B030D-6E8A-4147-A177-3AD203B41FA5}">
                      <a16:colId xmlns:a16="http://schemas.microsoft.com/office/drawing/2014/main" val="2918761675"/>
                    </a:ext>
                  </a:extLst>
                </a:gridCol>
                <a:gridCol w="505945">
                  <a:extLst>
                    <a:ext uri="{9D8B030D-6E8A-4147-A177-3AD203B41FA5}">
                      <a16:colId xmlns:a16="http://schemas.microsoft.com/office/drawing/2014/main" val="3683693677"/>
                    </a:ext>
                  </a:extLst>
                </a:gridCol>
                <a:gridCol w="505945">
                  <a:extLst>
                    <a:ext uri="{9D8B030D-6E8A-4147-A177-3AD203B41FA5}">
                      <a16:colId xmlns:a16="http://schemas.microsoft.com/office/drawing/2014/main" val="3127841369"/>
                    </a:ext>
                  </a:extLst>
                </a:gridCol>
                <a:gridCol w="505945">
                  <a:extLst>
                    <a:ext uri="{9D8B030D-6E8A-4147-A177-3AD203B41FA5}">
                      <a16:colId xmlns:a16="http://schemas.microsoft.com/office/drawing/2014/main" val="1919357891"/>
                    </a:ext>
                  </a:extLst>
                </a:gridCol>
                <a:gridCol w="505945">
                  <a:extLst>
                    <a:ext uri="{9D8B030D-6E8A-4147-A177-3AD203B41FA5}">
                      <a16:colId xmlns:a16="http://schemas.microsoft.com/office/drawing/2014/main" val="1007311612"/>
                    </a:ext>
                  </a:extLst>
                </a:gridCol>
                <a:gridCol w="505945">
                  <a:extLst>
                    <a:ext uri="{9D8B030D-6E8A-4147-A177-3AD203B41FA5}">
                      <a16:colId xmlns:a16="http://schemas.microsoft.com/office/drawing/2014/main" val="419221723"/>
                    </a:ext>
                  </a:extLst>
                </a:gridCol>
                <a:gridCol w="505945">
                  <a:extLst>
                    <a:ext uri="{9D8B030D-6E8A-4147-A177-3AD203B41FA5}">
                      <a16:colId xmlns:a16="http://schemas.microsoft.com/office/drawing/2014/main" val="2170803017"/>
                    </a:ext>
                  </a:extLst>
                </a:gridCol>
                <a:gridCol w="505945">
                  <a:extLst>
                    <a:ext uri="{9D8B030D-6E8A-4147-A177-3AD203B41FA5}">
                      <a16:colId xmlns:a16="http://schemas.microsoft.com/office/drawing/2014/main" val="1317815492"/>
                    </a:ext>
                  </a:extLst>
                </a:gridCol>
                <a:gridCol w="505945">
                  <a:extLst>
                    <a:ext uri="{9D8B030D-6E8A-4147-A177-3AD203B41FA5}">
                      <a16:colId xmlns:a16="http://schemas.microsoft.com/office/drawing/2014/main" val="61367425"/>
                    </a:ext>
                  </a:extLst>
                </a:gridCol>
                <a:gridCol w="505945">
                  <a:extLst>
                    <a:ext uri="{9D8B030D-6E8A-4147-A177-3AD203B41FA5}">
                      <a16:colId xmlns:a16="http://schemas.microsoft.com/office/drawing/2014/main" val="1180821227"/>
                    </a:ext>
                  </a:extLst>
                </a:gridCol>
                <a:gridCol w="505945">
                  <a:extLst>
                    <a:ext uri="{9D8B030D-6E8A-4147-A177-3AD203B41FA5}">
                      <a16:colId xmlns:a16="http://schemas.microsoft.com/office/drawing/2014/main" val="483104395"/>
                    </a:ext>
                  </a:extLst>
                </a:gridCol>
                <a:gridCol w="505945">
                  <a:extLst>
                    <a:ext uri="{9D8B030D-6E8A-4147-A177-3AD203B41FA5}">
                      <a16:colId xmlns:a16="http://schemas.microsoft.com/office/drawing/2014/main" val="90804746"/>
                    </a:ext>
                  </a:extLst>
                </a:gridCol>
                <a:gridCol w="505945">
                  <a:extLst>
                    <a:ext uri="{9D8B030D-6E8A-4147-A177-3AD203B41FA5}">
                      <a16:colId xmlns:a16="http://schemas.microsoft.com/office/drawing/2014/main" val="2107615357"/>
                    </a:ext>
                  </a:extLst>
                </a:gridCol>
                <a:gridCol w="505945">
                  <a:extLst>
                    <a:ext uri="{9D8B030D-6E8A-4147-A177-3AD203B41FA5}">
                      <a16:colId xmlns:a16="http://schemas.microsoft.com/office/drawing/2014/main" val="3489297760"/>
                    </a:ext>
                  </a:extLst>
                </a:gridCol>
                <a:gridCol w="505945">
                  <a:extLst>
                    <a:ext uri="{9D8B030D-6E8A-4147-A177-3AD203B41FA5}">
                      <a16:colId xmlns:a16="http://schemas.microsoft.com/office/drawing/2014/main" val="413650240"/>
                    </a:ext>
                  </a:extLst>
                </a:gridCol>
                <a:gridCol w="505945">
                  <a:extLst>
                    <a:ext uri="{9D8B030D-6E8A-4147-A177-3AD203B41FA5}">
                      <a16:colId xmlns:a16="http://schemas.microsoft.com/office/drawing/2014/main" val="3427674587"/>
                    </a:ext>
                  </a:extLst>
                </a:gridCol>
                <a:gridCol w="505945">
                  <a:extLst>
                    <a:ext uri="{9D8B030D-6E8A-4147-A177-3AD203B41FA5}">
                      <a16:colId xmlns:a16="http://schemas.microsoft.com/office/drawing/2014/main" val="3247455654"/>
                    </a:ext>
                  </a:extLst>
                </a:gridCol>
                <a:gridCol w="579730">
                  <a:extLst>
                    <a:ext uri="{9D8B030D-6E8A-4147-A177-3AD203B41FA5}">
                      <a16:colId xmlns:a16="http://schemas.microsoft.com/office/drawing/2014/main" val="4083472653"/>
                    </a:ext>
                  </a:extLst>
                </a:gridCol>
              </a:tblGrid>
              <a:tr h="502303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Element/</a:t>
                      </a:r>
                    </a:p>
                    <a:p>
                      <a:pPr algn="ctr" rtl="0" fontAlgn="b"/>
                      <a:r>
                        <a:rPr lang="en-GB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Sample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0" marR="7770" marT="777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Cu%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Cu%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Sn%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Sn%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 %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As%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Pb%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Pb%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 %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Fe%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Co%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Co%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 %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Ni%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Zn%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Zn%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Se%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Se%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Sb %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</a:t>
                      </a:r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Sb %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2070846"/>
                  </a:ext>
                </a:extLst>
              </a:tr>
              <a:tr h="17450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VG</a:t>
                      </a:r>
                    </a:p>
                  </a:txBody>
                  <a:tcPr marL="7770" marR="7770" marT="777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89.9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9.4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0.27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0.32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0.14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0.052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0.061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9.5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0.064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15.1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LoQ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0.39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5847388"/>
                  </a:ext>
                </a:extLst>
              </a:tr>
              <a:tr h="17450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</a:t>
                      </a:r>
                    </a:p>
                  </a:txBody>
                  <a:tcPr marL="7770" marR="7770" marT="777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93.4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0.23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0.54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0.039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LoQ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LoQ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0.37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7958443"/>
                  </a:ext>
                </a:extLst>
              </a:tr>
              <a:tr h="17450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</a:t>
                      </a:r>
                    </a:p>
                  </a:txBody>
                  <a:tcPr marL="7770" marR="7770" marT="777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92.4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6.1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0.25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0.22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0.044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0.84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0.008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14.7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0.33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11.6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4420090"/>
                  </a:ext>
                </a:extLst>
              </a:tr>
              <a:tr h="17450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</a:t>
                      </a:r>
                    </a:p>
                  </a:txBody>
                  <a:tcPr marL="7770" marR="7770" marT="777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90.4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8.7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0.21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0.38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0.25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0.045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7.8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0.055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13.4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10.2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0.28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13.0</a:t>
                      </a:r>
                    </a:p>
                  </a:txBody>
                  <a:tcPr marL="7770" marR="7770" marT="77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7686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7737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010C223-93A5-4E70-A78C-D78AC81E5B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076412"/>
              </p:ext>
            </p:extLst>
          </p:nvPr>
        </p:nvGraphicFramePr>
        <p:xfrm>
          <a:off x="2210832" y="2267309"/>
          <a:ext cx="7697547" cy="2742824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924388">
                  <a:extLst>
                    <a:ext uri="{9D8B030D-6E8A-4147-A177-3AD203B41FA5}">
                      <a16:colId xmlns:a16="http://schemas.microsoft.com/office/drawing/2014/main" val="1737129168"/>
                    </a:ext>
                  </a:extLst>
                </a:gridCol>
                <a:gridCol w="1924388">
                  <a:extLst>
                    <a:ext uri="{9D8B030D-6E8A-4147-A177-3AD203B41FA5}">
                      <a16:colId xmlns:a16="http://schemas.microsoft.com/office/drawing/2014/main" val="2298701854"/>
                    </a:ext>
                  </a:extLst>
                </a:gridCol>
                <a:gridCol w="2114117">
                  <a:extLst>
                    <a:ext uri="{9D8B030D-6E8A-4147-A177-3AD203B41FA5}">
                      <a16:colId xmlns:a16="http://schemas.microsoft.com/office/drawing/2014/main" val="1930856735"/>
                    </a:ext>
                  </a:extLst>
                </a:gridCol>
                <a:gridCol w="1734654">
                  <a:extLst>
                    <a:ext uri="{9D8B030D-6E8A-4147-A177-3AD203B41FA5}">
                      <a16:colId xmlns:a16="http://schemas.microsoft.com/office/drawing/2014/main" val="87125393"/>
                    </a:ext>
                  </a:extLst>
                </a:gridCol>
              </a:tblGrid>
              <a:tr h="7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Alloy/ Sanctuary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u="none" strike="noStrike" dirty="0">
                          <a:effectLst/>
                        </a:rPr>
                        <a:t>Binary bronze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u="none" strike="noStrike" dirty="0">
                          <a:effectLst/>
                        </a:rPr>
                        <a:t>Unalloyed Cu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u="none" strike="noStrike" dirty="0">
                          <a:effectLst/>
                        </a:rPr>
                        <a:t>Leaded bronze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8583189"/>
                  </a:ext>
                </a:extLst>
              </a:tr>
              <a:tr h="39563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u="none" strike="noStrike" dirty="0">
                          <a:effectLst/>
                        </a:rPr>
                        <a:t>Alea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</a:rPr>
                        <a:t>97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</a:rPr>
                        <a:t>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-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10345464"/>
                  </a:ext>
                </a:extLst>
              </a:tr>
              <a:tr h="42508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u="none" strike="noStrike" dirty="0">
                          <a:effectLst/>
                        </a:rPr>
                        <a:t>Ag. </a:t>
                      </a:r>
                      <a:r>
                        <a:rPr lang="en-US" sz="1800" b="1" u="none" strike="noStrike" dirty="0" err="1">
                          <a:effectLst/>
                        </a:rPr>
                        <a:t>Sostis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</a:rPr>
                        <a:t>75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</a:rPr>
                        <a:t>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</a:rPr>
                        <a:t>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96934144"/>
                  </a:ext>
                </a:extLst>
              </a:tr>
              <a:tr h="39563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u="none" strike="noStrike" dirty="0">
                          <a:effectLst/>
                        </a:rPr>
                        <a:t>Vigla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>
                          <a:effectLst/>
                        </a:rPr>
                        <a:t>29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>
                          <a:effectLst/>
                        </a:rPr>
                        <a:t>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09983513"/>
                  </a:ext>
                </a:extLst>
              </a:tr>
              <a:tr h="39563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u="none" strike="noStrike" dirty="0" err="1">
                          <a:effectLst/>
                        </a:rPr>
                        <a:t>Mavriki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>
                          <a:effectLst/>
                        </a:rPr>
                        <a:t>29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>
                          <a:effectLst/>
                        </a:rPr>
                        <a:t>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98897165"/>
                  </a:ext>
                </a:extLst>
              </a:tr>
              <a:tr h="395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u="none" strike="noStrike" dirty="0">
                          <a:effectLst/>
                        </a:rPr>
                        <a:t>93%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u="none" strike="noStrike" dirty="0">
                          <a:effectLst/>
                        </a:rPr>
                        <a:t>5%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u="none" strike="noStrike" dirty="0">
                          <a:effectLst/>
                        </a:rPr>
                        <a:t>2%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37703428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BD5A7847-4424-4477-8B4A-3BBAE092EEBB}"/>
              </a:ext>
            </a:extLst>
          </p:cNvPr>
          <p:cNvSpPr/>
          <p:nvPr/>
        </p:nvSpPr>
        <p:spPr>
          <a:xfrm>
            <a:off x="2210832" y="1598727"/>
            <a:ext cx="81613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kern="15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Classification of the copper alloy sample according to their chemical composition.</a:t>
            </a:r>
            <a:r>
              <a:rPr lang="en-GB" b="1" i="1" kern="1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9989D12-9B25-4B3F-93E4-23087DC7EDA6}"/>
              </a:ext>
            </a:extLst>
          </p:cNvPr>
          <p:cNvSpPr/>
          <p:nvPr/>
        </p:nvSpPr>
        <p:spPr>
          <a:xfrm>
            <a:off x="4841393" y="671820"/>
            <a:ext cx="25092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b="1" kern="150" dirty="0">
                <a:solidFill>
                  <a:srgbClr val="740000"/>
                </a:solidFill>
                <a:ea typeface="SimSun" panose="02010600030101010101" pitchFamily="2" charset="-122"/>
              </a:rPr>
              <a:t>Classification</a:t>
            </a:r>
            <a:r>
              <a:rPr lang="en-GB" sz="3200" b="1" kern="150" dirty="0">
                <a:solidFill>
                  <a:srgbClr val="C00000"/>
                </a:solidFill>
                <a:ea typeface="SimSun" panose="02010600030101010101" pitchFamily="2" charset="-122"/>
              </a:rPr>
              <a:t> 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52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1702</TotalTime>
  <Words>1312</Words>
  <Application>Microsoft Office PowerPoint</Application>
  <PresentationFormat>Widescreen</PresentationFormat>
  <Paragraphs>525</Paragraphs>
  <Slides>15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Office Theme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nelly</dc:creator>
  <cp:lastModifiedBy>Lago</cp:lastModifiedBy>
  <cp:revision>213</cp:revision>
  <dcterms:created xsi:type="dcterms:W3CDTF">2020-09-30T10:56:33Z</dcterms:created>
  <dcterms:modified xsi:type="dcterms:W3CDTF">2021-01-13T22:56:11Z</dcterms:modified>
</cp:coreProperties>
</file>