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285" r:id="rId3"/>
    <p:sldId id="353" r:id="rId4"/>
    <p:sldId id="347" r:id="rId5"/>
    <p:sldId id="289" r:id="rId6"/>
    <p:sldId id="286" r:id="rId7"/>
    <p:sldId id="309" r:id="rId8"/>
    <p:sldId id="350" r:id="rId9"/>
    <p:sldId id="351" r:id="rId10"/>
    <p:sldId id="322" r:id="rId11"/>
    <p:sldId id="323" r:id="rId12"/>
    <p:sldId id="336" r:id="rId13"/>
    <p:sldId id="337" r:id="rId14"/>
    <p:sldId id="352" r:id="rId15"/>
    <p:sldId id="307" r:id="rId16"/>
    <p:sldId id="355" r:id="rId17"/>
    <p:sldId id="35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00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C1912-ECC3-4BFC-A435-1846E52E4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60D9A-AA5F-48E2-B45A-8D135421C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F0B60-9CBC-4E91-9DC7-40C6FE786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A03A4-CA5C-4106-A20B-5FBF31786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7EA82-60E6-4850-9EAD-23D182DEF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82C3-87C4-449E-8F89-221A0F1C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AF6C80-8604-4AFC-8B2E-D1A443A0A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5E4A1-3386-47E7-A82B-66DB07DBE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F8B4F-5D56-469E-A81D-A13D268B7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53886-F86F-4F30-93EF-D6B94C5ED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E5210B-C863-4698-9268-E2623982C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68C400-AA6F-4E2C-89FE-9519AEF03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320F7-85E4-4237-B366-BFD115462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60E72-1998-4E41-A156-45D819A2C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D8B10-EEDE-48DF-A311-97B607FFF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5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4B4B3-8CAF-491F-9D2A-2919BB98B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A2646-8E73-4EE5-BF54-4FFEA2922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FF16C-9976-4394-9846-09D38C205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19DA7-12DC-4FFF-B843-C10FA9C4A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07E1-2437-410C-AC6D-E935A0B1C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3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9EB7-4ACE-4AFC-8239-3557ECAFE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80AF2-B80C-413A-B0DC-3B3EDD3A0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660A0-0BA0-42BC-A28A-6AC61BD87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E74D8-C786-442E-9CA7-C39C05894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6496A-E7A6-4C8A-98FF-0B262A36E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0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B06AF-CD0B-4100-855F-49B284A55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94581-7B56-42CB-8495-418F943B7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5DD0D-258D-4CED-95BC-987CDC902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F1536-8D67-40C6-B5AC-066C74225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7C60D0-6ECB-45B0-A6AA-9D58DFEBF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3E555-4BB1-408C-A050-299A4ABEF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9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A63C9-A631-4A70-8578-F7506AA97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07B7B-180E-4735-B5A5-99B6D2376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8A323-4F9A-4904-965E-4CC033ED7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116AB8-EFC5-4948-B514-082C702C7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E9616B-74C7-4239-B487-5A4F5C12FB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5AADF7-8485-4AFD-8D25-8AA46B577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4AACF6-FF51-4A07-9398-BB19BE3D2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2B126A-7184-4AB7-BA11-EED55629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3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18D3B-BDDF-4FBE-9D93-BBE0BD21C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5ED53A-A7DC-482A-A5BD-0D0E67D50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FB050-2229-4BD5-982C-0F62D0A2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5CD151-7BE9-4C29-8B60-3A2E58CA8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64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9A985B-21C8-4FB0-AA28-FAF4D843E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2E7C2B-B29E-4E34-801F-40447FCD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1911E-8E09-47FD-AC57-BAE98FC3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02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A9519-D6B1-4B3F-800C-B384D902F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36881-7DD5-4E01-89E7-861EF07C3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CB138-AEF7-47A0-B8F4-BAC51E76DD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7B447-9EF2-49DD-BC17-74388305E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764F1-97AC-4B6B-936D-9BAB89EA9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1F0A8-6062-49E8-B1EF-C3BA3CF6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C6668-B910-4A72-9995-214AB991C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E0A8EA-855F-4CE5-A8FE-154AECD08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9518A4-7FA8-452C-A118-1EC2B5D51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140E3-402E-4792-BE4F-C6B066BA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F3B0D5-96DC-4BC5-9785-BDBC5AC16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8D2E77-7617-400C-B036-EE0D97BAC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4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816FC0-235D-4733-9DB1-49F1A188D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31192-B7BA-4C8C-AA01-B1D4C70CBE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F073D-5D8D-4151-8DEE-6A17AF657B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79EF2-5DCC-4B91-8BFA-69A5426F0A7C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F9C35-7C1A-4401-B29F-58C13E0F43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D07B6-E80B-443F-94CA-CD62C44369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B4E8A-0D51-4217-9E6B-DF99BFFDC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6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g"/><Relationship Id="rId5" Type="http://schemas.openxmlformats.org/officeDocument/2006/relationships/image" Target="../media/image32.e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36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41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oleObject" Target="../embeddings/oleObject9.bin"/><Relationship Id="rId5" Type="http://schemas.openxmlformats.org/officeDocument/2006/relationships/image" Target="../media/image37.png"/><Relationship Id="rId15" Type="http://schemas.openxmlformats.org/officeDocument/2006/relationships/image" Target="../media/image2.jpg"/><Relationship Id="rId10" Type="http://schemas.openxmlformats.org/officeDocument/2006/relationships/image" Target="../media/image40.wmf"/><Relationship Id="rId4" Type="http://schemas.openxmlformats.org/officeDocument/2006/relationships/image" Target="../media/image33.png"/><Relationship Id="rId9" Type="http://schemas.openxmlformats.org/officeDocument/2006/relationships/oleObject" Target="../embeddings/oleObject8.bin"/><Relationship Id="rId14" Type="http://schemas.openxmlformats.org/officeDocument/2006/relationships/image" Target="../media/image4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g"/><Relationship Id="rId5" Type="http://schemas.openxmlformats.org/officeDocument/2006/relationships/image" Target="../media/image44.emf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2.wmf"/><Relationship Id="rId7" Type="http://schemas.openxmlformats.org/officeDocument/2006/relationships/image" Target="../media/image15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tiff"/><Relationship Id="rId5" Type="http://schemas.openxmlformats.org/officeDocument/2006/relationships/image" Target="../media/image2.jp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482E0C-7533-42A4-9195-F8CBDBFE3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30" y="0"/>
            <a:ext cx="6658853" cy="47080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3E7C351-96E1-4E09-82E3-9606345A69F6}"/>
              </a:ext>
            </a:extLst>
          </p:cNvPr>
          <p:cNvSpPr/>
          <p:nvPr/>
        </p:nvSpPr>
        <p:spPr>
          <a:xfrm>
            <a:off x="105508" y="3443119"/>
            <a:ext cx="10981592" cy="1274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Χαρακτηρισμός ορυκτών εγκλεισμάτων της ομάδας της πλατίνας σε αρχαιολογικό χρυσό μέσω απεικονιστικής φασματομετρίας φθορισμού ακτίνων-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n-US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EE04D9-8F5F-46C2-960F-2D23C4F52126}"/>
              </a:ext>
            </a:extLst>
          </p:cNvPr>
          <p:cNvSpPr/>
          <p:nvPr/>
        </p:nvSpPr>
        <p:spPr>
          <a:xfrm>
            <a:off x="123091" y="4540196"/>
            <a:ext cx="2482086" cy="5451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B91E6A-0B80-4BF5-88BB-34A2A5737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64" y="188074"/>
            <a:ext cx="1337269" cy="14297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05B73E-B920-4412-872B-8818907D919C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</p:spTree>
    <p:extLst>
      <p:ext uri="{BB962C8B-B14F-4D97-AF65-F5344CB8AC3E}">
        <p14:creationId xmlns:p14="http://schemas.microsoft.com/office/powerpoint/2010/main" val="3669011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2602C96-DAD5-4836-B944-E428E0E6076F}"/>
              </a:ext>
            </a:extLst>
          </p:cNvPr>
          <p:cNvSpPr txBox="1">
            <a:spLocks/>
          </p:cNvSpPr>
          <p:nvPr/>
        </p:nvSpPr>
        <p:spPr>
          <a:xfrm>
            <a:off x="0" y="-2213"/>
            <a:ext cx="4426359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R3B1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6E4BB2-C7E3-4E43-811B-31D3A5F8F66E}"/>
              </a:ext>
            </a:extLst>
          </p:cNvPr>
          <p:cNvSpPr txBox="1"/>
          <p:nvPr/>
        </p:nvSpPr>
        <p:spPr>
          <a:xfrm>
            <a:off x="494289" y="534489"/>
            <a:ext cx="9101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Τοπολογία</a:t>
            </a:r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77C6A-A632-4B8F-BEFA-61049A04E90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9" t="10848" r="6620" b="29864"/>
          <a:stretch/>
        </p:blipFill>
        <p:spPr bwMode="auto">
          <a:xfrm>
            <a:off x="0" y="2953459"/>
            <a:ext cx="5538958" cy="26525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3">
                <a:extLst>
                  <a:ext uri="{FF2B5EF4-FFF2-40B4-BE49-F238E27FC236}">
                    <a16:creationId xmlns:a16="http://schemas.microsoft.com/office/drawing/2014/main" id="{06861B31-8E47-457D-8094-4AF2611814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0183" y="2009791"/>
                <a:ext cx="4856841" cy="944334"/>
              </a:xfrm>
              <a:prstGeom prst="rect">
                <a:avLst/>
              </a:prstGeom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 vert="horz" lIns="91440" tIns="45720" rIns="91440" bIns="45720" rtlCol="0" anchor="t">
                <a:normAutofit/>
              </a:bodyPr>
              <a:lstStyle>
                <a:lvl1pPr marL="342900" indent="-3060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20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2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8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02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6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38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674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0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40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78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10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v"/>
                </a:pPr>
                <a:r>
                  <a:rPr lang="el-GR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rPr>
                  <a:t>Οριοθέτηση εγκλείσματος</a:t>
                </a:r>
              </a:p>
              <a:p>
                <a:pPr marL="36900" indent="0">
                  <a:buFont typeface="Wingdings 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l-GR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l-GR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i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l-GR" i="1">
                                          <a:solidFill>
                                            <a:schemeClr val="tx1">
                                              <a:lumMod val="85000"/>
                                              <a:lumOff val="15000"/>
                                            </a:schemeClr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i="1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𝑏𝑝</m:t>
                          </m:r>
                        </m:sub>
                      </m:sSub>
                      <m:r>
                        <a:rPr lang="el-GR" i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el-GR" i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Content Placeholder 3">
                <a:extLst>
                  <a:ext uri="{FF2B5EF4-FFF2-40B4-BE49-F238E27FC236}">
                    <a16:creationId xmlns:a16="http://schemas.microsoft.com/office/drawing/2014/main" id="{06861B31-8E47-457D-8094-4AF261181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83" y="2009791"/>
                <a:ext cx="4856841" cy="9443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67CA39E-36C5-4D4A-B473-7BAAFF74D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673480"/>
              </p:ext>
            </p:extLst>
          </p:nvPr>
        </p:nvGraphicFramePr>
        <p:xfrm>
          <a:off x="5777207" y="1341243"/>
          <a:ext cx="6158753" cy="4743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631968" imgH="3554505" progId="Origin50.Graph">
                  <p:embed/>
                </p:oleObj>
              </mc:Choice>
              <mc:Fallback>
                <p:oleObj name="Graph" r:id="rId4" imgW="4631968" imgH="3554505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67CA39E-36C5-4D4A-B473-7BAAFF74DC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7207" y="1341243"/>
                        <a:ext cx="6158753" cy="4743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953EF50-A3E5-4B48-9261-18B9F93A3852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8D342A-42FA-42D1-BA69-7026B05CF331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94DE32-8305-4842-9608-3184864146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71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1ED84D8-95BA-4BD2-B446-FDC8440724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40177"/>
                  </p:ext>
                </p:extLst>
              </p:nvPr>
            </p:nvGraphicFramePr>
            <p:xfrm>
              <a:off x="34807" y="1922987"/>
              <a:ext cx="9275886" cy="220795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41667">
                      <a:extLst>
                        <a:ext uri="{9D8B030D-6E8A-4147-A177-3AD203B41FA5}">
                          <a16:colId xmlns:a16="http://schemas.microsoft.com/office/drawing/2014/main" val="3540404393"/>
                        </a:ext>
                      </a:extLst>
                    </a:gridCol>
                    <a:gridCol w="1238028">
                      <a:extLst>
                        <a:ext uri="{9D8B030D-6E8A-4147-A177-3AD203B41FA5}">
                          <a16:colId xmlns:a16="http://schemas.microsoft.com/office/drawing/2014/main" val="1848534049"/>
                        </a:ext>
                      </a:extLst>
                    </a:gridCol>
                    <a:gridCol w="2395929">
                      <a:extLst>
                        <a:ext uri="{9D8B030D-6E8A-4147-A177-3AD203B41FA5}">
                          <a16:colId xmlns:a16="http://schemas.microsoft.com/office/drawing/2014/main" val="1206663178"/>
                        </a:ext>
                      </a:extLst>
                    </a:gridCol>
                    <a:gridCol w="2103867">
                      <a:extLst>
                        <a:ext uri="{9D8B030D-6E8A-4147-A177-3AD203B41FA5}">
                          <a16:colId xmlns:a16="http://schemas.microsoft.com/office/drawing/2014/main" val="3315136146"/>
                        </a:ext>
                      </a:extLst>
                    </a:gridCol>
                    <a:gridCol w="1696395">
                      <a:extLst>
                        <a:ext uri="{9D8B030D-6E8A-4147-A177-3AD203B41FA5}">
                          <a16:colId xmlns:a16="http://schemas.microsoft.com/office/drawing/2014/main" val="176525872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Αριθμός 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pixels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𝐴𝑢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num>
                                  <m:den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𝐴𝑢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𝐴𝑢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𝐴𝑢</m:t>
                                    </m:r>
                                    <m:r>
                                      <a:rPr lang="en-US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𝑀</m:t>
                                    </m:r>
                                    <m:r>
                                      <a:rPr lang="el-GR" sz="160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𝛼𝛽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i="1" smtClean="0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𝐴𝑔</m:t>
                                    </m:r>
                                    <m:r>
                                      <a:rPr lang="el-GR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𝐴𝑔</m:t>
                                    </m:r>
                                    <m:r>
                                      <a:rPr lang="en-US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600" i="1">
                                        <a:solidFill>
                                          <a:schemeClr val="tx1">
                                            <a:lumMod val="85000"/>
                                            <a:lumOff val="1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652575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Πρότυπο </a:t>
                          </a: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ABSBL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100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0.98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 ± 0.001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64.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38 ± 0.22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15.0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± 0.9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777303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Κράμα χρυσού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469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0.992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 0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.001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58.12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0.18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140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226885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a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0.96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0.02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94.8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13.8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9372977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b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0.008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53.1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1.9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61137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c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0.99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0.007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54.0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1.7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27011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d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52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0.002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59.71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0.61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180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73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05818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81ED84D8-95BA-4BD2-B446-FDC84407247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40177"/>
                  </p:ext>
                </p:extLst>
              </p:nvPr>
            </p:nvGraphicFramePr>
            <p:xfrm>
              <a:off x="34807" y="1922987"/>
              <a:ext cx="9275886" cy="220795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41667">
                      <a:extLst>
                        <a:ext uri="{9D8B030D-6E8A-4147-A177-3AD203B41FA5}">
                          <a16:colId xmlns:a16="http://schemas.microsoft.com/office/drawing/2014/main" val="3540404393"/>
                        </a:ext>
                      </a:extLst>
                    </a:gridCol>
                    <a:gridCol w="1238028">
                      <a:extLst>
                        <a:ext uri="{9D8B030D-6E8A-4147-A177-3AD203B41FA5}">
                          <a16:colId xmlns:a16="http://schemas.microsoft.com/office/drawing/2014/main" val="1848534049"/>
                        </a:ext>
                      </a:extLst>
                    </a:gridCol>
                    <a:gridCol w="2395929">
                      <a:extLst>
                        <a:ext uri="{9D8B030D-6E8A-4147-A177-3AD203B41FA5}">
                          <a16:colId xmlns:a16="http://schemas.microsoft.com/office/drawing/2014/main" val="1206663178"/>
                        </a:ext>
                      </a:extLst>
                    </a:gridCol>
                    <a:gridCol w="2103867">
                      <a:extLst>
                        <a:ext uri="{9D8B030D-6E8A-4147-A177-3AD203B41FA5}">
                          <a16:colId xmlns:a16="http://schemas.microsoft.com/office/drawing/2014/main" val="3315136146"/>
                        </a:ext>
                      </a:extLst>
                    </a:gridCol>
                    <a:gridCol w="1696395">
                      <a:extLst>
                        <a:ext uri="{9D8B030D-6E8A-4147-A177-3AD203B41FA5}">
                          <a16:colId xmlns:a16="http://schemas.microsoft.com/office/drawing/2014/main" val="1765258729"/>
                        </a:ext>
                      </a:extLst>
                    </a:gridCol>
                  </a:tblGrid>
                  <a:tr h="613855">
                    <a:tc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Αριθμός 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pixels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28753" t="-1980" r="-158779" b="-279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60580" t="-1980" r="-80870" b="-279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45878" t="-1980" b="-2792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5257535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Πρότυπο </a:t>
                          </a: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ABSBL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100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0.98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 ± 0.001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64.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38 ± 0.22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15.0</a:t>
                          </a:r>
                          <a:r>
                            <a:rPr lang="el-GR" sz="1600" dirty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± 0.9</a:t>
                          </a:r>
                          <a:endParaRPr lang="en-US" sz="1600" dirty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7773035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Κράμα χρυσού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469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0.992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 0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.001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58.12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0.18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140 </a:t>
                          </a:r>
                          <a:r>
                            <a:rPr lang="el-GR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rgbClr val="40024A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  <a:endParaRPr lang="en-US" sz="1600" dirty="0">
                            <a:solidFill>
                              <a:srgbClr val="40024A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2268853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a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0.96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0.02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94.8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13.8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93729778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b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0.008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53.1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1.9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36113786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c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0.99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0.007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54.0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1.7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02701170"/>
                      </a:ext>
                    </a:extLst>
                  </a:tr>
                  <a:tr h="26568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R3B1 d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52</a:t>
                          </a: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1.00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0.002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59.71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0.61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20000"/>
                            </a:lnSpc>
                            <a:spcBef>
                              <a:spcPts val="0"/>
                            </a:spcBef>
                            <a:spcAft>
                              <a:spcPts val="120"/>
                            </a:spcAft>
                          </a:pP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180 </a:t>
                          </a:r>
                          <a:r>
                            <a:rPr lang="el-GR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±</a:t>
                          </a:r>
                          <a:r>
                            <a:rPr lang="en-US" sz="1600" dirty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73</a:t>
                          </a:r>
                          <a:endParaRPr lang="en-US" sz="1600" dirty="0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805818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1B3FCF-1B2B-4066-9C97-C39D29111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609171"/>
            <a:ext cx="10815200" cy="1674270"/>
          </a:xfrm>
        </p:spPr>
        <p:txBody>
          <a:bodyPr>
            <a:normAutofit/>
          </a:bodyPr>
          <a:lstStyle/>
          <a:p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Το έγκλεισμα βρίσκεται στην επιφάνεια</a:t>
            </a:r>
          </a:p>
          <a:p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Οι ανιχνευόμενες ακτίνες-Χ του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Au </a:t>
            </a:r>
            <a:r>
              <a:rPr lang="el-GR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προέρχονται από την περιοχή γύρω από το έγκλεισμα, λόγω του μεγαλύτερου μεγέθους της δέσμης από τις διαστάσεις του εγκλείσματος τουλάχιστον σε μια διάσταση</a:t>
            </a:r>
          </a:p>
          <a:p>
            <a:r>
              <a:rPr lang="el-GR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Παρατηρείται εμπλουτισμός </a:t>
            </a:r>
            <a:r>
              <a:rPr lang="en-US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Au </a:t>
            </a:r>
            <a:r>
              <a:rPr lang="el-GR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στην επιφάνεια του κράματος</a:t>
            </a:r>
            <a:endParaRPr lang="en-US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D51444-5CE7-4AB0-9686-DA9C6C469FA1}"/>
              </a:ext>
            </a:extLst>
          </p:cNvPr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9" t="10848" r="6620" b="29864"/>
          <a:stretch/>
        </p:blipFill>
        <p:spPr bwMode="auto">
          <a:xfrm>
            <a:off x="8937474" y="2433808"/>
            <a:ext cx="3138830" cy="1466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83CA68-CE2F-41F2-9243-ACA8DFE633F1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DFD4EE-0FED-4E3D-B9C0-8C743A4FFF65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A73268-0FFA-49A0-9774-0E2563C50D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4BCB2BD-5ADD-4BD9-AD3D-7B4452F49B83}"/>
              </a:ext>
            </a:extLst>
          </p:cNvPr>
          <p:cNvSpPr txBox="1">
            <a:spLocks/>
          </p:cNvSpPr>
          <p:nvPr/>
        </p:nvSpPr>
        <p:spPr>
          <a:xfrm>
            <a:off x="0" y="-2213"/>
            <a:ext cx="4426359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R3B1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DD5933-D8BA-4374-B3D1-B64893375213}"/>
              </a:ext>
            </a:extLst>
          </p:cNvPr>
          <p:cNvSpPr txBox="1"/>
          <p:nvPr/>
        </p:nvSpPr>
        <p:spPr>
          <a:xfrm>
            <a:off x="494289" y="534489"/>
            <a:ext cx="9101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Τοπολογία</a:t>
            </a:r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31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3">
                <a:extLst>
                  <a:ext uri="{FF2B5EF4-FFF2-40B4-BE49-F238E27FC236}">
                    <a16:creationId xmlns:a16="http://schemas.microsoft.com/office/drawing/2014/main" id="{CD387097-4A34-448F-8277-15EDC0AF96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328" y="5162731"/>
                <a:ext cx="5346267" cy="707299"/>
              </a:xfrm>
              <a:prstGeom prst="rect">
                <a:avLst/>
              </a:prstGeom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 vert="horz" lIns="91440" tIns="45720" rIns="91440" bIns="45720" rtlCol="0" anchor="t">
                <a:normAutofit/>
              </a:bodyPr>
              <a:lstStyle>
                <a:lvl1pPr marL="342900" indent="-3060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20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2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8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02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6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38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674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0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40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78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10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𝐹𝑊𝐻𝑀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𝑃𝐺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𝐹𝑊𝐻𝑀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𝐹𝑊𝐻𝑀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Content Placeholder 3">
                <a:extLst>
                  <a:ext uri="{FF2B5EF4-FFF2-40B4-BE49-F238E27FC236}">
                    <a16:creationId xmlns:a16="http://schemas.microsoft.com/office/drawing/2014/main" id="{CD387097-4A34-448F-8277-15EDC0AF9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28" y="5162731"/>
                <a:ext cx="5346267" cy="7072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83A0518B-91D5-4E09-8415-0475411A98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328" y="4903744"/>
                <a:ext cx="5778887" cy="772438"/>
              </a:xfrm>
              <a:prstGeom prst="rect">
                <a:avLst/>
              </a:prstGeom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 vert="horz" lIns="91440" tIns="45720" rIns="91440" bIns="45720" rtlCol="0" anchor="t">
                <a:normAutofit/>
              </a:bodyPr>
              <a:lstStyle>
                <a:lvl1pPr marL="342900" indent="-306000" algn="l" defTabSz="457200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20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2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8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02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6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38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674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0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40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78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10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𝐹𝑊𝐻𝑀</m:t>
                              </m:r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𝑒𝑥𝑝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𝐹𝑊𝐻𝑀</m:t>
                              </m:r>
                            </m:e>
                          </m:d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𝐹𝑊𝐻𝑀</m:t>
                              </m:r>
                            </m:e>
                          </m:d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𝑃𝐺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box>
                        <m:box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pos m:val="top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83A0518B-91D5-4E09-8415-0475411A9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28" y="4903744"/>
                <a:ext cx="5778887" cy="7724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5">
            <a:extLst>
              <a:ext uri="{FF2B5EF4-FFF2-40B4-BE49-F238E27FC236}">
                <a16:creationId xmlns:a16="http://schemas.microsoft.com/office/drawing/2014/main" id="{31612AC5-2547-4CC5-BF25-50D99E040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3597" y="129079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" name="Rectangle 48">
            <a:extLst>
              <a:ext uri="{FF2B5EF4-FFF2-40B4-BE49-F238E27FC236}">
                <a16:creationId xmlns:a16="http://schemas.microsoft.com/office/drawing/2014/main" id="{F4520693-44F1-47F0-B182-ED2B68108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" name="Rectangle 50">
            <a:extLst>
              <a:ext uri="{FF2B5EF4-FFF2-40B4-BE49-F238E27FC236}">
                <a16:creationId xmlns:a16="http://schemas.microsoft.com/office/drawing/2014/main" id="{93CCC3BF-FFEA-4254-8BDF-41C0B76BA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3759" y="33854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Rectangle 52">
            <a:extLst>
              <a:ext uri="{FF2B5EF4-FFF2-40B4-BE49-F238E27FC236}">
                <a16:creationId xmlns:a16="http://schemas.microsoft.com/office/drawing/2014/main" id="{FEB57EE0-E037-4983-8926-E82E61E0C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Rectangle 57">
            <a:extLst>
              <a:ext uri="{FF2B5EF4-FFF2-40B4-BE49-F238E27FC236}">
                <a16:creationId xmlns:a16="http://schemas.microsoft.com/office/drawing/2014/main" id="{276958CE-6DAE-49D3-BD9D-E96016632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438" y="3241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DD5408-58DC-461E-B698-40CE886B89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6"/>
          <a:stretch/>
        </p:blipFill>
        <p:spPr>
          <a:xfrm>
            <a:off x="193244" y="1552594"/>
            <a:ext cx="5379714" cy="274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DBA66C-232A-41C8-A1B4-A3028E47A3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656"/>
          <a:stretch/>
        </p:blipFill>
        <p:spPr>
          <a:xfrm>
            <a:off x="211859" y="1552594"/>
            <a:ext cx="5361099" cy="2743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B1887-2282-4DA0-81E6-C211D116F53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066"/>
          <a:stretch/>
        </p:blipFill>
        <p:spPr>
          <a:xfrm>
            <a:off x="137284" y="1475336"/>
            <a:ext cx="5396492" cy="2743200"/>
          </a:xfrm>
          <a:prstGeom prst="rect">
            <a:avLst/>
          </a:prstGeom>
        </p:spPr>
      </p:pic>
      <p:sp>
        <p:nvSpPr>
          <p:cNvPr id="12" name="Rectangle 83">
            <a:extLst>
              <a:ext uri="{FF2B5EF4-FFF2-40B4-BE49-F238E27FC236}">
                <a16:creationId xmlns:a16="http://schemas.microsoft.com/office/drawing/2014/main" id="{EF2B30A5-A525-4ACE-9A0D-8F085E337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6411" y="7615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CC616B2-5168-47E4-87FF-92016A54CF7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32492" y="595313"/>
          <a:ext cx="2905183" cy="220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CC616B2-5168-47E4-87FF-92016A54CF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2492" y="595313"/>
                        <a:ext cx="2905183" cy="2208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5">
            <a:extLst>
              <a:ext uri="{FF2B5EF4-FFF2-40B4-BE49-F238E27FC236}">
                <a16:creationId xmlns:a16="http://schemas.microsoft.com/office/drawing/2014/main" id="{343FF57A-C592-49D1-9C66-F91243B1C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7146" y="7945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BA3695D-8D7F-4351-8DF0-0E12E4D63E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40742" y="539689"/>
          <a:ext cx="3039399" cy="2309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3BA3695D-8D7F-4351-8DF0-0E12E4D63E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0742" y="539689"/>
                        <a:ext cx="3039399" cy="2309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87">
            <a:extLst>
              <a:ext uri="{FF2B5EF4-FFF2-40B4-BE49-F238E27FC236}">
                <a16:creationId xmlns:a16="http://schemas.microsoft.com/office/drawing/2014/main" id="{E7EE5F30-8AA3-4E3E-B8D6-6C93199DD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6411" y="28785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7C184C45-57FE-4ECA-89EF-85FE8A0EBC7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04464" y="2556541"/>
          <a:ext cx="2915749" cy="2283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7C184C45-57FE-4ECA-89EF-85FE8A0EBC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4464" y="2556541"/>
                        <a:ext cx="2915749" cy="22837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89">
            <a:extLst>
              <a:ext uri="{FF2B5EF4-FFF2-40B4-BE49-F238E27FC236}">
                <a16:creationId xmlns:a16="http://schemas.microsoft.com/office/drawing/2014/main" id="{9038B79A-0321-4144-A019-31A88FEA4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8605" y="29252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D795815A-4025-4E6B-8997-E6B4994BC9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49128" y="2546653"/>
          <a:ext cx="3222625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4631968" imgH="3554505" progId="Origin50.Graph">
                  <p:embed/>
                </p:oleObj>
              </mc:Choice>
              <mc:Fallback>
                <p:oleObj name="Graph" r:id="rId13" imgW="4631968" imgH="3554505" progId="Origin50.Graph">
                  <p:embed/>
                  <p:pic>
                    <p:nvPicPr>
                      <p:cNvPr id="50" name="Object 49">
                        <a:extLst>
                          <a:ext uri="{FF2B5EF4-FFF2-40B4-BE49-F238E27FC236}">
                            <a16:creationId xmlns:a16="http://schemas.microsoft.com/office/drawing/2014/main" id="{D795815A-4025-4E6B-8997-E6B4994BC9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9128" y="2546653"/>
                        <a:ext cx="3222625" cy="2468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5FE851A3-BF6B-44D6-9A79-BF656ECAF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556852"/>
              </p:ext>
            </p:extLst>
          </p:nvPr>
        </p:nvGraphicFramePr>
        <p:xfrm>
          <a:off x="4797125" y="4937055"/>
          <a:ext cx="6674755" cy="1693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9152">
                  <a:extLst>
                    <a:ext uri="{9D8B030D-6E8A-4147-A177-3AD203B41FA5}">
                      <a16:colId xmlns:a16="http://schemas.microsoft.com/office/drawing/2014/main" val="3949902215"/>
                    </a:ext>
                  </a:extLst>
                </a:gridCol>
                <a:gridCol w="1267357">
                  <a:extLst>
                    <a:ext uri="{9D8B030D-6E8A-4147-A177-3AD203B41FA5}">
                      <a16:colId xmlns:a16="http://schemas.microsoft.com/office/drawing/2014/main" val="1965214267"/>
                    </a:ext>
                  </a:extLst>
                </a:gridCol>
                <a:gridCol w="1703222">
                  <a:extLst>
                    <a:ext uri="{9D8B030D-6E8A-4147-A177-3AD203B41FA5}">
                      <a16:colId xmlns:a16="http://schemas.microsoft.com/office/drawing/2014/main" val="4067891461"/>
                    </a:ext>
                  </a:extLst>
                </a:gridCol>
                <a:gridCol w="2325024">
                  <a:extLst>
                    <a:ext uri="{9D8B030D-6E8A-4147-A177-3AD203B41FA5}">
                      <a16:colId xmlns:a16="http://schemas.microsoft.com/office/drawing/2014/main" val="2168562465"/>
                    </a:ext>
                  </a:extLst>
                </a:gridCol>
              </a:tblGrid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Έγκλεισμα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Διεύθυνση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(FWHM)</a:t>
                      </a:r>
                      <a:r>
                        <a:rPr lang="en-US" sz="1700" baseline="-250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exp </a:t>
                      </a: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</a:t>
                      </a:r>
                      <a:r>
                        <a:rPr lang="el-GR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m)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(FWHM)</a:t>
                      </a:r>
                      <a:r>
                        <a:rPr lang="en-US" sz="1700" baseline="-250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PGE</a:t>
                      </a: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(</a:t>
                      </a:r>
                      <a:r>
                        <a:rPr lang="el-GR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m)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453445"/>
                  </a:ext>
                </a:extLst>
              </a:tr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R3B1.1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Οριζόντια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152 ± 2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135 ± 4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1450999"/>
                  </a:ext>
                </a:extLst>
              </a:tr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Κάθετη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87 ± 15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52 ± 13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8206697"/>
                  </a:ext>
                </a:extLst>
              </a:tr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7814850"/>
                  </a:ext>
                </a:extLst>
              </a:tr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R3B1.2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Οριζόντια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127 ± 1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106 ± 5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2279219"/>
                  </a:ext>
                </a:extLst>
              </a:tr>
              <a:tr h="266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7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Κάθετη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80 ± 2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39 ± 7</a:t>
                      </a:r>
                      <a:endParaRPr lang="en-US" sz="17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180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CC661BE-EA67-414D-85E1-6DA171056528}"/>
              </a:ext>
            </a:extLst>
          </p:cNvPr>
          <p:cNvSpPr txBox="1"/>
          <p:nvPr/>
        </p:nvSpPr>
        <p:spPr>
          <a:xfrm>
            <a:off x="1987670" y="1561472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Μέθοδος 1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35BF52-7804-4AC7-B537-9D56ABD3DC0F}"/>
              </a:ext>
            </a:extLst>
          </p:cNvPr>
          <p:cNvSpPr txBox="1"/>
          <p:nvPr/>
        </p:nvSpPr>
        <p:spPr>
          <a:xfrm>
            <a:off x="620200" y="5957862"/>
            <a:ext cx="366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Για (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FWHM)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δέσμης = (70±10)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D43466-FE5E-4304-B3D7-D9EED9D358C0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CBAF47-B94D-486C-9DA6-B871B1BB5F3B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723EE74-01EA-469D-9E1F-FB28E53F636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D37E4936-FCE2-4165-AC53-212152277C1D}"/>
              </a:ext>
            </a:extLst>
          </p:cNvPr>
          <p:cNvSpPr txBox="1">
            <a:spLocks/>
          </p:cNvSpPr>
          <p:nvPr/>
        </p:nvSpPr>
        <p:spPr>
          <a:xfrm>
            <a:off x="0" y="-2213"/>
            <a:ext cx="4426359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R3B1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D43FB0-AA6D-4246-BC01-D51236BB7C97}"/>
              </a:ext>
            </a:extLst>
          </p:cNvPr>
          <p:cNvSpPr txBox="1"/>
          <p:nvPr/>
        </p:nvSpPr>
        <p:spPr>
          <a:xfrm>
            <a:off x="494289" y="534489"/>
            <a:ext cx="91010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Πειραματική εκτίμηση διαστάσεων</a:t>
            </a:r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27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631B37A8-3727-464C-BFD9-AE1113ED3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FE39B021-3B54-44B9-8A02-DD68496AE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2492" y="188155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13E7E83F-ED59-4073-A42A-F2FBAC473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73055"/>
              </p:ext>
            </p:extLst>
          </p:nvPr>
        </p:nvGraphicFramePr>
        <p:xfrm>
          <a:off x="0" y="5170981"/>
          <a:ext cx="35799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4">
                  <a:extLst>
                    <a:ext uri="{9D8B030D-6E8A-4147-A177-3AD203B41FA5}">
                      <a16:colId xmlns:a16="http://schemas.microsoft.com/office/drawing/2014/main" val="4112943025"/>
                    </a:ext>
                  </a:extLst>
                </a:gridCol>
                <a:gridCol w="1446358">
                  <a:extLst>
                    <a:ext uri="{9D8B030D-6E8A-4147-A177-3AD203B41FA5}">
                      <a16:colId xmlns:a16="http://schemas.microsoft.com/office/drawing/2014/main" val="42870685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Διεύθυνση</a:t>
                      </a:r>
                      <a:endPara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(FWHM)exp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797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Οριζόντια</a:t>
                      </a:r>
                      <a:endPara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152 ± 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3738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Κάθετη</a:t>
                      </a:r>
                      <a:endPara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87 ± 15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272238"/>
                  </a:ext>
                </a:extLst>
              </a:tr>
            </a:tbl>
          </a:graphicData>
        </a:graphic>
      </p:graphicFrame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89FBAA49-F79C-41F1-972B-2687BA5A0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106635"/>
              </p:ext>
            </p:extLst>
          </p:nvPr>
        </p:nvGraphicFramePr>
        <p:xfrm>
          <a:off x="3395827" y="5166143"/>
          <a:ext cx="30538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3860">
                  <a:extLst>
                    <a:ext uri="{9D8B030D-6E8A-4147-A177-3AD203B41FA5}">
                      <a16:colId xmlns:a16="http://schemas.microsoft.com/office/drawing/2014/main" val="163193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Πιθανό εύρος διαστάσεων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973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128 – 140</a:t>
                      </a:r>
                      <a:r>
                        <a:rPr lang="el-GR" sz="1800" kern="12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 μ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m</a:t>
                      </a:r>
                      <a:endParaRPr lang="en-US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660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 – 8</a:t>
                      </a:r>
                      <a:r>
                        <a:rPr lang="el-GR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el-GR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2467351"/>
                  </a:ext>
                </a:extLst>
              </a:tr>
            </a:tbl>
          </a:graphicData>
        </a:graphic>
      </p:graphicFrame>
      <p:sp>
        <p:nvSpPr>
          <p:cNvPr id="19" name="Title 1">
            <a:extLst>
              <a:ext uri="{FF2B5EF4-FFF2-40B4-BE49-F238E27FC236}">
                <a16:creationId xmlns:a16="http://schemas.microsoft.com/office/drawing/2014/main" id="{FCFC8598-B044-432E-8C79-541150D1B686}"/>
              </a:ext>
            </a:extLst>
          </p:cNvPr>
          <p:cNvSpPr txBox="1">
            <a:spLocks/>
          </p:cNvSpPr>
          <p:nvPr/>
        </p:nvSpPr>
        <p:spPr>
          <a:xfrm>
            <a:off x="0" y="13964"/>
            <a:ext cx="4426359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R3B1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62C919-7CD8-4754-A1A2-8C02E5764C8A}"/>
              </a:ext>
            </a:extLst>
          </p:cNvPr>
          <p:cNvSpPr txBox="1"/>
          <p:nvPr/>
        </p:nvSpPr>
        <p:spPr>
          <a:xfrm>
            <a:off x="491078" y="480441"/>
            <a:ext cx="9101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Αβεβαιότητα στην εκτίμηση των διαστάσεων</a:t>
            </a:r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Rectangle 36">
            <a:extLst>
              <a:ext uri="{FF2B5EF4-FFF2-40B4-BE49-F238E27FC236}">
                <a16:creationId xmlns:a16="http://schemas.microsoft.com/office/drawing/2014/main" id="{18EA631E-5F68-4DD7-9276-6B116E0D6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7122" y="13118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A21B0F6-97A0-4E82-9190-39BE76B88A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4634"/>
              </p:ext>
            </p:extLst>
          </p:nvPr>
        </p:nvGraphicFramePr>
        <p:xfrm>
          <a:off x="1403030" y="1346878"/>
          <a:ext cx="4787900" cy="366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631968" imgH="3554505" progId="Origin50.Graph">
                  <p:embed/>
                </p:oleObj>
              </mc:Choice>
              <mc:Fallback>
                <p:oleObj name="Graph" r:id="rId2" imgW="4631968" imgH="3554505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A21B0F6-97A0-4E82-9190-39BE76B88A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030" y="1346878"/>
                        <a:ext cx="4787900" cy="3665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8">
            <a:extLst>
              <a:ext uri="{FF2B5EF4-FFF2-40B4-BE49-F238E27FC236}">
                <a16:creationId xmlns:a16="http://schemas.microsoft.com/office/drawing/2014/main" id="{B0005D8E-0D61-4375-9861-1480FCB77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7122" y="13118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DDD3799-4AAC-40AA-B286-D5FEE973CA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136671"/>
              </p:ext>
            </p:extLst>
          </p:nvPr>
        </p:nvGraphicFramePr>
        <p:xfrm>
          <a:off x="6309106" y="1433388"/>
          <a:ext cx="4764481" cy="364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631968" imgH="3554505" progId="Origin50.Graph">
                  <p:embed/>
                </p:oleObj>
              </mc:Choice>
              <mc:Fallback>
                <p:oleObj name="Graph" r:id="rId4" imgW="4631968" imgH="3554505" progId="Origin50.Graph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DDD3799-4AAC-40AA-B286-D5FEE973CA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9106" y="1433388"/>
                        <a:ext cx="4764481" cy="36468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7D56402-FD72-48C6-9B16-09C76DE03F3F}"/>
              </a:ext>
            </a:extLst>
          </p:cNvPr>
          <p:cNvSpPr txBox="1"/>
          <p:nvPr/>
        </p:nvSpPr>
        <p:spPr>
          <a:xfrm>
            <a:off x="3007974" y="4884750"/>
            <a:ext cx="203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R3B1.1</a:t>
            </a:r>
          </a:p>
        </p:txBody>
      </p: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3D150B56-6A19-4D63-A71C-D272B14C8A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934095"/>
              </p:ext>
            </p:extLst>
          </p:nvPr>
        </p:nvGraphicFramePr>
        <p:xfrm>
          <a:off x="6680154" y="5166143"/>
          <a:ext cx="439173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225">
                  <a:extLst>
                    <a:ext uri="{9D8B030D-6E8A-4147-A177-3AD203B41FA5}">
                      <a16:colId xmlns:a16="http://schemas.microsoft.com/office/drawing/2014/main" val="3917784700"/>
                    </a:ext>
                  </a:extLst>
                </a:gridCol>
                <a:gridCol w="2968514">
                  <a:extLst>
                    <a:ext uri="{9D8B030D-6E8A-4147-A177-3AD203B41FA5}">
                      <a16:colId xmlns:a16="http://schemas.microsoft.com/office/drawing/2014/main" val="654966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(FWHM)exp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Πιθανό εύρος διαστάσεων</a:t>
                      </a:r>
                      <a:endParaRPr lang="en-US" sz="18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9498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127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± 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98 – 114 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13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80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± 2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 – 57 </a:t>
                      </a:r>
                      <a:r>
                        <a:rPr lang="el-GR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496012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847C176-4EC3-45E3-8AA2-1A0AEFD839A6}"/>
              </a:ext>
            </a:extLst>
          </p:cNvPr>
          <p:cNvSpPr txBox="1"/>
          <p:nvPr/>
        </p:nvSpPr>
        <p:spPr>
          <a:xfrm>
            <a:off x="8064709" y="4827750"/>
            <a:ext cx="1995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R3B1.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US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4AE1AC-EB3B-46E0-AED6-E6C0BD906D39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BFC8CF-D434-418E-91D5-2C7498489472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979A731-C7C2-40B5-BAD3-5CCCFEBB1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78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DFCC1D8-772E-43EF-B0BA-1D4343148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698" y="580639"/>
            <a:ext cx="2293005" cy="1335491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2B67AB-B25B-4CC9-B1FC-2A8130D55858}"/>
              </a:ext>
            </a:extLst>
          </p:cNvPr>
          <p:cNvSpPr txBox="1"/>
          <p:nvPr/>
        </p:nvSpPr>
        <p:spPr>
          <a:xfrm>
            <a:off x="4158299" y="1346170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C75B8-CF5C-45F1-BF7A-B89519A1FF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0"/>
          <a:stretch/>
        </p:blipFill>
        <p:spPr bwMode="auto">
          <a:xfrm>
            <a:off x="167206" y="1167773"/>
            <a:ext cx="5443019" cy="1701191"/>
          </a:xfrm>
          <a:prstGeom prst="rect">
            <a:avLst/>
          </a:prstGeom>
          <a:noFill/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60BB88-2A1B-4414-A412-53802C502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37801"/>
              </p:ext>
            </p:extLst>
          </p:nvPr>
        </p:nvGraphicFramePr>
        <p:xfrm>
          <a:off x="167206" y="2949576"/>
          <a:ext cx="5225605" cy="23082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6520">
                  <a:extLst>
                    <a:ext uri="{9D8B030D-6E8A-4147-A177-3AD203B41FA5}">
                      <a16:colId xmlns:a16="http://schemas.microsoft.com/office/drawing/2014/main" val="1524203327"/>
                    </a:ext>
                  </a:extLst>
                </a:gridCol>
                <a:gridCol w="1053465">
                  <a:extLst>
                    <a:ext uri="{9D8B030D-6E8A-4147-A177-3AD203B41FA5}">
                      <a16:colId xmlns:a16="http://schemas.microsoft.com/office/drawing/2014/main" val="2015464769"/>
                    </a:ext>
                  </a:extLst>
                </a:gridCol>
                <a:gridCol w="1529715">
                  <a:extLst>
                    <a:ext uri="{9D8B030D-6E8A-4147-A177-3AD203B41FA5}">
                      <a16:colId xmlns:a16="http://schemas.microsoft.com/office/drawing/2014/main" val="3967613349"/>
                    </a:ext>
                  </a:extLst>
                </a:gridCol>
                <a:gridCol w="1525905">
                  <a:extLst>
                    <a:ext uri="{9D8B030D-6E8A-4147-A177-3AD203B41FA5}">
                      <a16:colId xmlns:a16="http://schemas.microsoft.com/office/drawing/2014/main" val="1392271860"/>
                    </a:ext>
                  </a:extLst>
                </a:gridCol>
              </a:tblGrid>
              <a:tr h="18756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Μέσος όρος σχετικών εντάσεων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855761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Έγκλεισμα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Pixel</a:t>
                      </a:r>
                      <a:endParaRPr lang="en-US" sz="1500" b="1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Au</a:t>
                      </a:r>
                      <a:endParaRPr lang="en-US" sz="1500" b="1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500" b="1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Os</a:t>
                      </a:r>
                      <a:endParaRPr lang="en-US" sz="1500" b="1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852520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R3B1.1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±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0.89 ± 4%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0.19 ± 4%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883650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±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0.58 ± 23%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0.69 ± 29%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0514085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</a:t>
                      </a:r>
                      <a:endParaRPr lang="en-US" sz="15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0.4 ± 10%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1.00</a:t>
                      </a:r>
                      <a:endParaRPr lang="en-US" sz="15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653981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188054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3458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599413"/>
                  </a:ext>
                </a:extLst>
              </a:tr>
              <a:tr h="187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81249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1114EC9-FF07-4C1B-9E1B-C70C122E0664}"/>
              </a:ext>
            </a:extLst>
          </p:cNvPr>
          <p:cNvSpPr txBox="1"/>
          <p:nvPr/>
        </p:nvSpPr>
        <p:spPr>
          <a:xfrm>
            <a:off x="167206" y="1338410"/>
            <a:ext cx="45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2A5EC5-2359-4984-82ED-BCADFE480F42}"/>
              </a:ext>
            </a:extLst>
          </p:cNvPr>
          <p:cNvSpPr txBox="1"/>
          <p:nvPr/>
        </p:nvSpPr>
        <p:spPr>
          <a:xfrm>
            <a:off x="5143908" y="124838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024102-7900-41BD-B786-DD6D00A66D4E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4E6496-87A1-4B77-9439-452CBA49E593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218EBBE-C99D-4412-9620-9490E9FE38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52FCAC09-F567-43C1-A10A-6FFB0DBB0C13}"/>
              </a:ext>
            </a:extLst>
          </p:cNvPr>
          <p:cNvSpPr txBox="1">
            <a:spLocks/>
          </p:cNvSpPr>
          <p:nvPr/>
        </p:nvSpPr>
        <p:spPr>
          <a:xfrm>
            <a:off x="0" y="13964"/>
            <a:ext cx="4426359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R3B</a:t>
            </a:r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17A915-9636-4FF5-B480-DFE7362D56CC}"/>
              </a:ext>
            </a:extLst>
          </p:cNvPr>
          <p:cNvSpPr txBox="1"/>
          <p:nvPr/>
        </p:nvSpPr>
        <p:spPr>
          <a:xfrm>
            <a:off x="491078" y="480441"/>
            <a:ext cx="9101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7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Διαστάσεις – Μέθοδος 2</a:t>
            </a:r>
            <a:endParaRPr lang="en-US" sz="27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55CCF6-12CD-451B-9FDF-EC78CD3F0D63}"/>
              </a:ext>
            </a:extLst>
          </p:cNvPr>
          <p:cNvSpPr txBox="1"/>
          <p:nvPr/>
        </p:nvSpPr>
        <p:spPr>
          <a:xfrm>
            <a:off x="58498" y="4156678"/>
            <a:ext cx="544302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Υπολογίζεται η σχετική κατανομή της έντασης πέντε γκαουσιανών</a:t>
            </a:r>
          </a:p>
          <a:p>
            <a:endParaRPr lang="el-GR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Προσδιορίζεται κάθε φορά το ποσοστό της δέσμης που αλληλεπιδρά είτε με το πλατινοειδές έγκλεισμα, είτε με το κράμα χρυσού</a:t>
            </a:r>
          </a:p>
          <a:p>
            <a:endParaRPr lang="el-GR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Για σταθερό μέγεθος εγκλείσματος στον οριζόντιο άξονα, εφαρμόζεται ένας γραμμικός συνδυασμός δύο μονοδιάστατων γκαουσιανών (κατά τον άξονα-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 στο αντίστοιχο 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pixel</a:t>
            </a:r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 και μία δεύτερη κατά τον άξονα-</a:t>
            </a:r>
            <a:r>
              <a:rPr lang="en-US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l-GR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 συμμετρική ως προς τον οριζόντια διεύθυνση), που εκφράζουν την δισδιάστατη κατανομή του μεγέθους της δέσμης</a:t>
            </a:r>
            <a:endParaRPr lang="en-US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E94B61E-58D2-4CB3-B0D3-FD464964E3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5188147"/>
              </p:ext>
            </p:extLst>
          </p:nvPr>
        </p:nvGraphicFramePr>
        <p:xfrm>
          <a:off x="6849157" y="1581565"/>
          <a:ext cx="4596507" cy="350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7BF5213-1F5F-4E03-8F0C-D63D54A86D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9157" y="1581565"/>
                        <a:ext cx="4596507" cy="3509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57B5DB3B-1E22-43AD-A615-4E74B15007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56035"/>
              </p:ext>
            </p:extLst>
          </p:nvPr>
        </p:nvGraphicFramePr>
        <p:xfrm>
          <a:off x="4903444" y="5090627"/>
          <a:ext cx="7423356" cy="1328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082">
                  <a:extLst>
                    <a:ext uri="{9D8B030D-6E8A-4147-A177-3AD203B41FA5}">
                      <a16:colId xmlns:a16="http://schemas.microsoft.com/office/drawing/2014/main" val="291442576"/>
                    </a:ext>
                  </a:extLst>
                </a:gridCol>
                <a:gridCol w="1137904">
                  <a:extLst>
                    <a:ext uri="{9D8B030D-6E8A-4147-A177-3AD203B41FA5}">
                      <a16:colId xmlns:a16="http://schemas.microsoft.com/office/drawing/2014/main" val="3152114942"/>
                    </a:ext>
                  </a:extLst>
                </a:gridCol>
                <a:gridCol w="1575926">
                  <a:extLst>
                    <a:ext uri="{9D8B030D-6E8A-4147-A177-3AD203B41FA5}">
                      <a16:colId xmlns:a16="http://schemas.microsoft.com/office/drawing/2014/main" val="1837509079"/>
                    </a:ext>
                  </a:extLst>
                </a:gridCol>
                <a:gridCol w="1218049">
                  <a:extLst>
                    <a:ext uri="{9D8B030D-6E8A-4147-A177-3AD203B41FA5}">
                      <a16:colId xmlns:a16="http://schemas.microsoft.com/office/drawing/2014/main" val="3018909907"/>
                    </a:ext>
                  </a:extLst>
                </a:gridCol>
                <a:gridCol w="834780">
                  <a:extLst>
                    <a:ext uri="{9D8B030D-6E8A-4147-A177-3AD203B41FA5}">
                      <a16:colId xmlns:a16="http://schemas.microsoft.com/office/drawing/2014/main" val="1133032767"/>
                    </a:ext>
                  </a:extLst>
                </a:gridCol>
                <a:gridCol w="1442615">
                  <a:extLst>
                    <a:ext uri="{9D8B030D-6E8A-4147-A177-3AD203B41FA5}">
                      <a16:colId xmlns:a16="http://schemas.microsoft.com/office/drawing/2014/main" val="27014963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Εύρος εκτιμώμενων διαστάσεων (μ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m)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9153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b="1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Οριζόντια διεύθυνση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b="1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a:t>Κάθετη διεύθυνση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6439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Μέθοδος 1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Μέθοδος 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Μέθοδος 1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Μέθοδος 2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811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R3B1.1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135 ± 4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128 – 140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52 ± 13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Au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11 – 16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5598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l-GR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Os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12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13 – 15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7947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763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5D98A7EE-3434-4E99-BA3F-EA5C0AC2C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294" y="187147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5E78AC4-7147-4122-821F-A1E5D236E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137" y="1515734"/>
            <a:ext cx="4856841" cy="8392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Αναλύθηκαν φάσματα από τα κεντρικά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pixels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και εξαγωγή συγκεντρώσεων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9CA1F803-766B-44D8-AB34-CCD5EF179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109937"/>
              </p:ext>
            </p:extLst>
          </p:nvPr>
        </p:nvGraphicFramePr>
        <p:xfrm>
          <a:off x="744818" y="2321560"/>
          <a:ext cx="2831728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427">
                  <a:extLst>
                    <a:ext uri="{9D8B030D-6E8A-4147-A177-3AD203B41FA5}">
                      <a16:colId xmlns:a16="http://schemas.microsoft.com/office/drawing/2014/main" val="1893564652"/>
                    </a:ext>
                  </a:extLst>
                </a:gridCol>
                <a:gridCol w="2223301">
                  <a:extLst>
                    <a:ext uri="{9D8B030D-6E8A-4147-A177-3AD203B41FA5}">
                      <a16:colId xmlns:a16="http://schemas.microsoft.com/office/drawing/2014/main" val="3998774516"/>
                    </a:ext>
                  </a:extLst>
                </a:gridCol>
              </a:tblGrid>
              <a:tr h="334368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Os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37.6% - 45.9%, </a:t>
                      </a:r>
                      <a:endParaRPr lang="en-US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18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30.2% - 40.4% </a:t>
                      </a:r>
                      <a:endParaRPr lang="en-US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768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Ru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a:t>13.8% - 32.2%</a:t>
                      </a:r>
                      <a:endParaRPr lang="en-US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013753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905B0229-D6D8-4100-A8A8-637E75B22F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693614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Ποσοτική ανάλυση πλατινοειδών εγκλεισμάτων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1190D-604F-4B78-8946-E1326D3E54C0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738BA4-1D53-4A3A-B214-C57995130174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64C0E3-B4CD-408D-B1BA-2A92F528A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3D7D764-9252-478B-9E18-7BF74FF9F4C8}"/>
              </a:ext>
            </a:extLst>
          </p:cNvPr>
          <p:cNvGrpSpPr/>
          <p:nvPr/>
        </p:nvGrpSpPr>
        <p:grpSpPr>
          <a:xfrm>
            <a:off x="6434906" y="1063662"/>
            <a:ext cx="5253887" cy="3743849"/>
            <a:chOff x="9770178" y="1347941"/>
            <a:chExt cx="10854292" cy="800538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1CBBAF1-D04A-4D48-A702-78F6462D2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6070" y="2292277"/>
              <a:ext cx="10058400" cy="6320756"/>
            </a:xfrm>
            <a:prstGeom prst="rect">
              <a:avLst/>
            </a:prstGeom>
          </p:spPr>
        </p:pic>
        <p:graphicFrame>
          <p:nvGraphicFramePr>
            <p:cNvPr id="14" name="Object 13">
              <a:extLst>
                <a:ext uri="{FF2B5EF4-FFF2-40B4-BE49-F238E27FC236}">
                  <a16:creationId xmlns:a16="http://schemas.microsoft.com/office/drawing/2014/main" id="{A9D7408A-FEEC-4182-ADF3-116E5669EC6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38864090"/>
                </p:ext>
              </p:extLst>
            </p:nvPr>
          </p:nvGraphicFramePr>
          <p:xfrm>
            <a:off x="9770178" y="1347941"/>
            <a:ext cx="10462064" cy="8005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4" imgW="3920760" imgH="3000960" progId="Origin50.Graph">
                    <p:embed/>
                  </p:oleObj>
                </mc:Choice>
                <mc:Fallback>
                  <p:oleObj name="Graph" r:id="rId4" imgW="3920760" imgH="3000960" progId="Origin50.Graph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770178" y="1347941"/>
                          <a:ext cx="10462064" cy="80053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DAC62D0-753C-4EE6-8D60-3507400CD6E3}"/>
              </a:ext>
            </a:extLst>
          </p:cNvPr>
          <p:cNvSpPr/>
          <p:nvPr/>
        </p:nvSpPr>
        <p:spPr>
          <a:xfrm>
            <a:off x="6909514" y="4525561"/>
            <a:ext cx="3613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Egyptian gold objects :</a:t>
            </a:r>
          </a:p>
          <a:p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Lemasson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et. al.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Talanta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143 (2015)279–286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7A3503-A829-4078-BCDF-B683C364F8B4}"/>
              </a:ext>
            </a:extLst>
          </p:cNvPr>
          <p:cNvSpPr/>
          <p:nvPr/>
        </p:nvSpPr>
        <p:spPr>
          <a:xfrm>
            <a:off x="6909514" y="5096567"/>
            <a:ext cx="38594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Gold and electrum coins from Lydia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and Ionia:</a:t>
            </a:r>
          </a:p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Meeks et. al. Journal of Archaeological Science 1980, 7, 267-275</a:t>
            </a:r>
          </a:p>
        </p:txBody>
      </p:sp>
    </p:spTree>
    <p:extLst>
      <p:ext uri="{BB962C8B-B14F-4D97-AF65-F5344CB8AC3E}">
        <p14:creationId xmlns:p14="http://schemas.microsoft.com/office/powerpoint/2010/main" val="2079127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5D98A7EE-3434-4E99-BA3F-EA5C0AC2C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294" y="187147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05B0229-D6D8-4100-A8A8-637E75B22F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693614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Συμπεράσματα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1190D-604F-4B78-8946-E1326D3E54C0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738BA4-1D53-4A3A-B214-C57995130174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64C0E3-B4CD-408D-B1BA-2A92F528A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B6E296C-C35D-4E34-A632-D03AE828D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334073"/>
            <a:ext cx="12192000" cy="52469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Η οργανολογία 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MA-XRF 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(βηματικοί κινητήρες, ανιχνευτές πυριτίου ολίσθησης) επιτρέπει τη σάρωση μεγάλων επίπεδων/κυλινδρικών επιφανειών με εφαρμογή οριζόντιας/περιστροφικής συνεχούς κίνησης, με σχετικά μικρό χρόνο (&lt;0.1 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s) 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ανά σημείο ανάλυσης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Η φορητή απεικονιστική φασματομετρία ακτίνων-Χ είναι μία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υποσχόμενη τεχνική για την ανίχνευση και τον χαρακτηρισμό πλατινοειδών εγκλεισμάτων σε κράματα χρυσού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Εντοπίστηκαν συνολικά 18 εγκλείσματα 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Os-Ir-Ru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, τα οποία βρίσκονται στην επιφάνεια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των δακτυλιδιών 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SN24-702 </a:t>
            </a: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και </a:t>
            </a:r>
            <a:r>
              <a:rPr lang="en-US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SN24-736</a:t>
            </a:r>
            <a:endParaRPr lang="el-GR" sz="19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l-GR" sz="1900" dirty="0">
                <a:latin typeface="Cambria Math" panose="02040503050406030204" pitchFamily="18" charset="0"/>
                <a:ea typeface="Cambria Math" panose="02040503050406030204" pitchFamily="18" charset="0"/>
              </a:rPr>
              <a:t>Το γεγονός ότι ανιχνεύονται </a:t>
            </a: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τα στοιχεία του κράματος (</a:t>
            </a:r>
            <a:r>
              <a:rPr lang="en-US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Ag</a:t>
            </a: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n-US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Cu</a:t>
            </a: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) στις περιοχές όπου υπάρχει παρουσία των ορυκτών εγκλεισμάτων</a:t>
            </a:r>
            <a:r>
              <a:rPr lang="en-US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οφείλεται στο γεγονός ότι τα εγκλείσματα έχουν μικρές διαστάσεις σε σχέση με το μέγεθος της δέσμης, τουλάχιστον σε μια διεύθυνση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9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Προσδιορίστηκε η στοιχειακή σύσταση των πλατινοειδών εγκλεισμάτων σε μυκηναικά κράματα χρυσού για πρώτη φορά στην διεθνή βιβλιογραφία</a:t>
            </a:r>
            <a:endParaRPr lang="el-GR" sz="19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58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A2630C6-D380-47EE-99DC-57E7644C5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40F8DB7-9E46-4D5C-997A-6EE70487F8CA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226CE6-A2C6-464D-99A5-A44249CCC8A9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27070E-F8A8-4024-9FD0-0134C412604E}"/>
              </a:ext>
            </a:extLst>
          </p:cNvPr>
          <p:cNvSpPr txBox="1"/>
          <p:nvPr/>
        </p:nvSpPr>
        <p:spPr>
          <a:xfrm>
            <a:off x="6616460" y="2794958"/>
            <a:ext cx="4378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Σας ευχαριστώ πολύ!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28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8DFD01F-683F-4DB0-85C7-B246CAF8A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8616"/>
            <a:ext cx="10762391" cy="12573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Ο τάφος του «Γρύπα Πολεμιστή» ανακαλύφθηκε το 2015, από τους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Stocker </a:t>
            </a: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και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J. Davis, </a:t>
            </a: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στην Πύλο της Μεσσηνίας.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213784-432D-411E-8E17-7FE441DA09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65" t="-428" r="12815" b="429"/>
          <a:stretch/>
        </p:blipFill>
        <p:spPr>
          <a:xfrm>
            <a:off x="6760420" y="2351093"/>
            <a:ext cx="1423195" cy="12573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785CF9-B8D0-4843-8FA9-EDEE001CB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0260" y="2410010"/>
            <a:ext cx="1825815" cy="1119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BACFFD-DE6B-433D-8479-EB0D78FBF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969" y="4154190"/>
            <a:ext cx="1344639" cy="12638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FA897C-203C-4277-B091-A2E9B20F1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6266" y="4223803"/>
            <a:ext cx="1344640" cy="11245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153634-E75D-4535-8DF5-044C8CA2B49D}"/>
              </a:ext>
            </a:extLst>
          </p:cNvPr>
          <p:cNvSpPr txBox="1"/>
          <p:nvPr/>
        </p:nvSpPr>
        <p:spPr>
          <a:xfrm>
            <a:off x="6911005" y="2076584"/>
            <a:ext cx="1045479" cy="36933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SN24-18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EB166A-0631-4C3F-929B-BB09A3DDFE90}"/>
              </a:ext>
            </a:extLst>
          </p:cNvPr>
          <p:cNvSpPr txBox="1"/>
          <p:nvPr/>
        </p:nvSpPr>
        <p:spPr>
          <a:xfrm>
            <a:off x="9112333" y="2076584"/>
            <a:ext cx="1045479" cy="36933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SN24-30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7ADE2C-C3EA-4BFE-9D9A-0DE89A2A10F2}"/>
              </a:ext>
            </a:extLst>
          </p:cNvPr>
          <p:cNvSpPr txBox="1"/>
          <p:nvPr/>
        </p:nvSpPr>
        <p:spPr>
          <a:xfrm>
            <a:off x="7020889" y="3904233"/>
            <a:ext cx="1173719" cy="36933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SN24-702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6018E6-1536-4862-8CDF-6300513DE9D1}"/>
              </a:ext>
            </a:extLst>
          </p:cNvPr>
          <p:cNvSpPr txBox="1"/>
          <p:nvPr/>
        </p:nvSpPr>
        <p:spPr>
          <a:xfrm>
            <a:off x="9112333" y="3904233"/>
            <a:ext cx="1173719" cy="369332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SN24-736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5BE56B-A2AD-4475-8EB8-19055192CA6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3" y="1906197"/>
            <a:ext cx="4143375" cy="360426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A35245D-75D4-41D0-8574-BC65E848B788}"/>
              </a:ext>
            </a:extLst>
          </p:cNvPr>
          <p:cNvSpPr txBox="1">
            <a:spLocks/>
          </p:cNvSpPr>
          <p:nvPr/>
        </p:nvSpPr>
        <p:spPr>
          <a:xfrm>
            <a:off x="0" y="43515"/>
            <a:ext cx="9913482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Τέσσερα χρυσά σφραγιστικά δακτυλίδια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ADC82C-5454-4D2D-B14F-5C6348CB1F95}"/>
              </a:ext>
            </a:extLst>
          </p:cNvPr>
          <p:cNvSpPr/>
          <p:nvPr/>
        </p:nvSpPr>
        <p:spPr>
          <a:xfrm>
            <a:off x="484906" y="5510457"/>
            <a:ext cx="4143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L. Davis and S. R. Stocker, “The lord of the gold rings: The Griffin Warrior of Pylos,” 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Hesperia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vol. 85, no. 4. American School of Classical Studies at Athens, pp. 627–655, 01-Oct-2016,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10.2972/hesperia.85.4.0627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6F6054-831F-4F9C-9B4C-9C69E1AF7BAD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E8B37E-8F97-4B5F-980F-3DA84FCC61DE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AD3C63-EC9F-4838-9C4C-BC7FF8CE22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4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D6C1F-A659-449C-84C6-C4C406E434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157776"/>
            <a:ext cx="6419222" cy="3709434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Εργαστήριο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LANDIS ,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του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INFN-Catania</a:t>
            </a:r>
            <a:endParaRPr lang="el-G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Άνοδος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Rh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(50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kV, 60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0μ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A)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Πολυτριχοειδής φακός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l-G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 ανιχνευτές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SDD (133eV @ Mn-K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α)</a:t>
            </a: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Γεωμετρία 45-90-45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 δέσμες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laser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για ακριβή τοποθέτηση της αναλυόμενης επιφάνειας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Σάρωση σε μέγιστη επιφάνεια 100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cm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×70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cm </a:t>
            </a:r>
            <a:endParaRPr lang="el-G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C6D2302-48A4-49EC-9514-5B888764A09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381297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Το φασματόμετρο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LANDIS-X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0610BBF-1CD9-421A-B912-076E1CD3D4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6" t="5656" r="34327" b="15630"/>
          <a:stretch/>
        </p:blipFill>
        <p:spPr>
          <a:xfrm>
            <a:off x="6212678" y="325416"/>
            <a:ext cx="4571134" cy="3494459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F1D78D7D-2395-48B9-AE3E-5A26B37301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17528"/>
              </p:ext>
            </p:extLst>
          </p:nvPr>
        </p:nvGraphicFramePr>
        <p:xfrm>
          <a:off x="6463118" y="3585470"/>
          <a:ext cx="4276798" cy="3272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F1D78D7D-2395-48B9-AE3E-5A26B37301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63118" y="3585470"/>
                        <a:ext cx="4276798" cy="32725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60" y="4449381"/>
            <a:ext cx="4761554" cy="1921786"/>
          </a:xfrm>
          <a:prstGeom prst="rect">
            <a:avLst/>
          </a:prstGeom>
        </p:spPr>
      </p:pic>
      <p:pic>
        <p:nvPicPr>
          <p:cNvPr id="9" name="Picture 20" descr="photo-lens3-new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79" y="5524445"/>
            <a:ext cx="1541548" cy="10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B8654D-4452-41DD-A09C-4878A41516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3AA52CF-5C34-4F82-865F-D15FDC51CA8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315334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Απεικονιστικοί χάρτες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MA-XRF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881D958-0D3D-4DD6-AFBE-7E6A136A85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937513"/>
              </p:ext>
            </p:extLst>
          </p:nvPr>
        </p:nvGraphicFramePr>
        <p:xfrm>
          <a:off x="-617889" y="2657101"/>
          <a:ext cx="6478332" cy="2952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6583680" imgH="3000960" progId="Origin50.Graph">
                  <p:embed/>
                </p:oleObj>
              </mc:Choice>
              <mc:Fallback>
                <p:oleObj name="Graph" r:id="rId2" imgW="6583680" imgH="3000960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881D958-0D3D-4DD6-AFBE-7E6A136A85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617889" y="2657101"/>
                        <a:ext cx="6478332" cy="2952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9A85459-826F-40C4-9F26-D55DF4AE5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192" y="1303088"/>
            <a:ext cx="2255700" cy="13828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F32206-68A6-46DC-B3E4-7E30D66983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2" b="11286"/>
          <a:stretch/>
        </p:blipFill>
        <p:spPr>
          <a:xfrm>
            <a:off x="8086034" y="2713188"/>
            <a:ext cx="4083852" cy="22077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C5C28E-4B2F-4935-AFDE-DFE855D3F2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5" t="9071" r="5827" b="12406"/>
          <a:stretch/>
        </p:blipFill>
        <p:spPr>
          <a:xfrm>
            <a:off x="5037268" y="4468846"/>
            <a:ext cx="3352800" cy="20796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6AC5EB-DD62-4840-88DC-0EFF366B196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3" t="9058" r="4912" b="11219"/>
          <a:stretch/>
        </p:blipFill>
        <p:spPr>
          <a:xfrm>
            <a:off x="5055198" y="1349308"/>
            <a:ext cx="3352800" cy="20796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F7EDCB-B8BC-4CE8-A0C8-8F3FC51EF8AF}"/>
              </a:ext>
            </a:extLst>
          </p:cNvPr>
          <p:cNvSpPr txBox="1"/>
          <p:nvPr/>
        </p:nvSpPr>
        <p:spPr>
          <a:xfrm>
            <a:off x="5339870" y="1349308"/>
            <a:ext cx="782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Au-L3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34B00A-1A7F-402F-B6BB-5FF8FA3F7DF7}"/>
              </a:ext>
            </a:extLst>
          </p:cNvPr>
          <p:cNvSpPr txBox="1"/>
          <p:nvPr/>
        </p:nvSpPr>
        <p:spPr>
          <a:xfrm>
            <a:off x="8682381" y="271318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Ag-K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C17BD7-591D-4268-AF57-3765D360FE7D}"/>
              </a:ext>
            </a:extLst>
          </p:cNvPr>
          <p:cNvSpPr txBox="1"/>
          <p:nvPr/>
        </p:nvSpPr>
        <p:spPr>
          <a:xfrm>
            <a:off x="5291369" y="4453171"/>
            <a:ext cx="663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Cu-K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DA674D-6064-4493-924A-B029D4765B1E}"/>
              </a:ext>
            </a:extLst>
          </p:cNvPr>
          <p:cNvSpPr txBox="1"/>
          <p:nvPr/>
        </p:nvSpPr>
        <p:spPr>
          <a:xfrm>
            <a:off x="1145485" y="5508692"/>
            <a:ext cx="303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Αθροιστικό φάσμα σάρωσης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1E265E-9FE2-4FAE-8733-0CA34FC173DC}"/>
              </a:ext>
            </a:extLst>
          </p:cNvPr>
          <p:cNvSpPr txBox="1"/>
          <p:nvPr/>
        </p:nvSpPr>
        <p:spPr>
          <a:xfrm>
            <a:off x="8562110" y="1349308"/>
            <a:ext cx="3555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430 × 350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pixels</a:t>
            </a:r>
          </a:p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Ταχύτητα: 2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mm/s</a:t>
            </a:r>
          </a:p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Χρόνος λήψης φάσματος: 50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ms</a:t>
            </a:r>
          </a:p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Επιφάνεια: 45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×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 35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mm</a:t>
            </a:r>
            <a:r>
              <a:rPr lang="en-US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2C0B7B-3C7A-4607-9E0C-2DE96538A07D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B76101-7F14-4110-B433-FAD7FB646618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74D345-781D-4FBC-8905-336522569B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19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AA791-0E5C-4C6C-AE00-A87C4D55B8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365087"/>
            <a:ext cx="4856841" cy="101941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Σάρωση με βηματικό ή συνεχή τρόπο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Ταχύτητα σάρωσης έως 100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mm/s</a:t>
            </a:r>
            <a:endParaRPr lang="el-GR" sz="1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20170705_175818">
            <a:hlinkClick r:id="" action="ppaction://media"/>
            <a:extLst>
              <a:ext uri="{FF2B5EF4-FFF2-40B4-BE49-F238E27FC236}">
                <a16:creationId xmlns:a16="http://schemas.microsoft.com/office/drawing/2014/main" id="{F9B658FE-F137-489A-AE14-226305C4DD44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417" t="6483" r="888" b="14430"/>
          <a:stretch/>
        </p:blipFill>
        <p:spPr>
          <a:xfrm>
            <a:off x="7468248" y="828691"/>
            <a:ext cx="3613638" cy="52006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4FDC72F-89A8-4C60-B9DE-C1B2B47321DB}"/>
              </a:ext>
            </a:extLst>
          </p:cNvPr>
          <p:cNvSpPr txBox="1">
            <a:spLocks/>
          </p:cNvSpPr>
          <p:nvPr/>
        </p:nvSpPr>
        <p:spPr>
          <a:xfrm>
            <a:off x="995076" y="4633791"/>
            <a:ext cx="4412194" cy="199561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>
              <a:buNone/>
            </a:pPr>
            <a:endParaRPr lang="el-G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2776A5-B272-4AE3-9B20-6417F7A448D3}"/>
              </a:ext>
            </a:extLst>
          </p:cNvPr>
          <p:cNvSpPr txBox="1">
            <a:spLocks/>
          </p:cNvSpPr>
          <p:nvPr/>
        </p:nvSpPr>
        <p:spPr>
          <a:xfrm>
            <a:off x="214987" y="3596868"/>
            <a:ext cx="2111184" cy="101941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Ταχύτητα: 0.8°/</a:t>
            </a:r>
            <a:r>
              <a:rPr lang="en-US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</a:p>
          <a:p>
            <a:r>
              <a:rPr lang="el-GR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Βήμα (θ): 0.25°</a:t>
            </a:r>
          </a:p>
          <a:p>
            <a:r>
              <a:rPr lang="el-GR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Βήμα (</a:t>
            </a:r>
            <a:r>
              <a:rPr lang="en-US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y): 50</a:t>
            </a:r>
            <a:r>
              <a:rPr lang="el-GR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sz="16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</a:p>
          <a:p>
            <a:endParaRPr lang="el-GR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202D8F2-1E82-44BA-AB11-21C5541A1003}"/>
              </a:ext>
            </a:extLst>
          </p:cNvPr>
          <p:cNvSpPr txBox="1">
            <a:spLocks/>
          </p:cNvSpPr>
          <p:nvPr/>
        </p:nvSpPr>
        <p:spPr>
          <a:xfrm>
            <a:off x="2130314" y="3554015"/>
            <a:ext cx="3276956" cy="101941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sz="15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Χρόνος λήψης φάσματος: 30</a:t>
            </a:r>
            <a:r>
              <a:rPr lang="en-US" sz="15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ms</a:t>
            </a:r>
          </a:p>
          <a:p>
            <a:r>
              <a:rPr lang="el-GR" sz="15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Συνολικός χρόνος μέτρησης: 2.5</a:t>
            </a:r>
            <a:r>
              <a:rPr lang="en-US" sz="150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</a:p>
          <a:p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BF41C-22F3-47DE-BB55-AE34F4AE3226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2E6263-D1EB-4021-A359-A54913336663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15F30DD-E7E4-413C-8346-790D84B355E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381297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Πλήρης περιστροφική σάρωση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0F13F7-1355-411D-9FBF-3987D56BA1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pic>
        <p:nvPicPr>
          <p:cNvPr id="14" name="Immagine 7">
            <a:extLst>
              <a:ext uri="{FF2B5EF4-FFF2-40B4-BE49-F238E27FC236}">
                <a16:creationId xmlns:a16="http://schemas.microsoft.com/office/drawing/2014/main" id="{21A4262B-CDA9-4485-977C-7A7B083CC7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55" y="4562446"/>
            <a:ext cx="5771745" cy="19546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C31522-5A13-42BC-86CB-58AE9F2B5843}"/>
              </a:ext>
            </a:extLst>
          </p:cNvPr>
          <p:cNvSpPr txBox="1"/>
          <p:nvPr/>
        </p:nvSpPr>
        <p:spPr>
          <a:xfrm>
            <a:off x="0" y="2241267"/>
            <a:ext cx="55529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Στην περίπτωσή μας: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l-GR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Περιστροφική συνεχής σάρωση στην οριζόντια διεύθυνση</a:t>
            </a:r>
            <a:r>
              <a:rPr lang="en-US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με μέγιστη ταχύτητα 50°/</a:t>
            </a:r>
            <a:r>
              <a:rPr lang="en-US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endParaRPr lang="el-GR" dirty="0">
              <a:solidFill>
                <a:schemeClr val="tx1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l-GR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Βηματική κίνηση κατά στην κάθετη διεύθυνση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l-GR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l-G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33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1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A96B4-3886-4A56-A12D-C86D4D879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73465"/>
            <a:ext cx="4757243" cy="16905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Η παρουσία τους υποδηλώνει πως ο χρυσός έχει συλλεχθεί από ποτάμιο περιβάλλον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Πιθανοί δείκτες προέλευσης του Μυκηναϊκού χρυσού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Αποτελούνται από 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Os, Ir, Ru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7D2E8-94DC-4DAD-AA8D-1647A755936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4" b="50811"/>
          <a:stretch/>
        </p:blipFill>
        <p:spPr bwMode="auto">
          <a:xfrm>
            <a:off x="493095" y="3157264"/>
            <a:ext cx="2688661" cy="184285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BC64E4-6D3D-4016-81BE-87D6A70B6C1C}"/>
              </a:ext>
            </a:extLst>
          </p:cNvPr>
          <p:cNvSpPr txBox="1"/>
          <p:nvPr/>
        </p:nvSpPr>
        <p:spPr>
          <a:xfrm>
            <a:off x="493095" y="4967325"/>
            <a:ext cx="1681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Jansen et al. (2016)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D0AF00-C50C-4088-B37A-CB6B884F47EB}"/>
              </a:ext>
            </a:extLst>
          </p:cNvPr>
          <p:cNvSpPr txBox="1"/>
          <p:nvPr/>
        </p:nvSpPr>
        <p:spPr>
          <a:xfrm>
            <a:off x="398311" y="4620551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200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B78178-3BD0-4367-AA57-0FEE521F597E}"/>
              </a:ext>
            </a:extLst>
          </p:cNvPr>
          <p:cNvSpPr txBox="1">
            <a:spLocks/>
          </p:cNvSpPr>
          <p:nvPr/>
        </p:nvSpPr>
        <p:spPr>
          <a:xfrm>
            <a:off x="0" y="-3236"/>
            <a:ext cx="9330676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Εγκλείσματα πλατινοειδών στοιχείων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7568AFC-8DE4-409E-990A-D93667BA6382}"/>
              </a:ext>
            </a:extLst>
          </p:cNvPr>
          <p:cNvSpPr txBox="1">
            <a:spLocks/>
          </p:cNvSpPr>
          <p:nvPr/>
        </p:nvSpPr>
        <p:spPr>
          <a:xfrm>
            <a:off x="940171" y="4329440"/>
            <a:ext cx="4757243" cy="13413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endParaRPr lang="el-G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F44949-322C-4C1E-BC91-4A2917BA48C9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14B6F3-AD7F-4455-9E83-5F36EA575C58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62D1FB-7B77-435B-B585-E8666C1EA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ECBA9F-F1C6-4538-88FB-96B925AB5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0998" y="1416375"/>
            <a:ext cx="3052126" cy="24172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2395B7-437F-4167-AF6C-2CAE58A3E9B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12" y="4049531"/>
            <a:ext cx="6859977" cy="134714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BF3152D-222D-4992-92AA-EBE0546F764E}"/>
              </a:ext>
            </a:extLst>
          </p:cNvPr>
          <p:cNvSpPr txBox="1">
            <a:spLocks/>
          </p:cNvSpPr>
          <p:nvPr/>
        </p:nvSpPr>
        <p:spPr>
          <a:xfrm>
            <a:off x="6985434" y="5556807"/>
            <a:ext cx="3554274" cy="1133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Εντοπίστηκαν συνολικά 1</a:t>
            </a:r>
            <a:r>
              <a:rPr lang="en-US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  <a:r>
              <a:rPr lang="el-GR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 εγκλείσματα πλατινοειδών στοιχείων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79BF638-158F-4764-BCDE-381EFB74CF0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 t="26825" r="5182" b="21622"/>
          <a:stretch>
            <a:fillRect/>
          </a:stretch>
        </p:blipFill>
        <p:spPr bwMode="auto">
          <a:xfrm>
            <a:off x="8527021" y="1414096"/>
            <a:ext cx="2688660" cy="2423917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77ABEE0-40BA-4C92-B833-FE0930E746EB}"/>
              </a:ext>
            </a:extLst>
          </p:cNvPr>
          <p:cNvSpPr txBox="1"/>
          <p:nvPr/>
        </p:nvSpPr>
        <p:spPr>
          <a:xfrm>
            <a:off x="5512145" y="1091883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Δακτυλίδι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SN24-702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193A4D-AECF-4C06-93A2-AE85AF92BB60}"/>
              </a:ext>
            </a:extLst>
          </p:cNvPr>
          <p:cNvSpPr txBox="1"/>
          <p:nvPr/>
        </p:nvSpPr>
        <p:spPr>
          <a:xfrm>
            <a:off x="8517147" y="1044764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Δακτυλίδι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SN24-736</a:t>
            </a:r>
          </a:p>
        </p:txBody>
      </p:sp>
    </p:spTree>
    <p:extLst>
      <p:ext uri="{BB962C8B-B14F-4D97-AF65-F5344CB8AC3E}">
        <p14:creationId xmlns:p14="http://schemas.microsoft.com/office/powerpoint/2010/main" val="1232222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873AE-4E4E-48BC-A8CC-A8BCB0B08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10075"/>
            <a:ext cx="6083446" cy="108455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Σαρώθηκε επιφάνεια </a:t>
            </a:r>
            <a:r>
              <a:rPr lang="en-US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52.25</a:t>
            </a:r>
            <a:r>
              <a:rPr lang="el-GR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°×</a:t>
            </a:r>
            <a:r>
              <a:rPr lang="en-US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0.4mm</a:t>
            </a:r>
            <a:r>
              <a:rPr lang="el-GR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με χρόνο λήψης φάσματος 0.5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s/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βήμα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Συνολικός χρόνος μέτρησης: 14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.2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min</a:t>
            </a:r>
          </a:p>
          <a:p>
            <a:endParaRPr lang="el-GR" dirty="0"/>
          </a:p>
          <a:p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95E5B30-335A-46CF-A52F-9C570BC45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7069" y="18252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8BDEFA-0981-4697-92D6-E45226A63FF9}"/>
              </a:ext>
            </a:extLst>
          </p:cNvPr>
          <p:cNvSpPr txBox="1">
            <a:spLocks/>
          </p:cNvSpPr>
          <p:nvPr/>
        </p:nvSpPr>
        <p:spPr>
          <a:xfrm>
            <a:off x="0" y="-1365"/>
            <a:ext cx="4583675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R3</a:t>
            </a:r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Β1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52E90-BD50-4C3E-9801-98B56FF6D8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9" y="2551143"/>
            <a:ext cx="5866130" cy="875665"/>
          </a:xfrm>
          <a:prstGeom prst="rect">
            <a:avLst/>
          </a:prstGeom>
          <a:noFill/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FF0EC92-1914-4FAB-9545-1F19AFA71185}"/>
              </a:ext>
            </a:extLst>
          </p:cNvPr>
          <p:cNvSpPr/>
          <p:nvPr/>
        </p:nvSpPr>
        <p:spPr>
          <a:xfrm>
            <a:off x="3862009" y="2629918"/>
            <a:ext cx="721666" cy="718114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5E8622-0409-4E70-9727-FF0391DE73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65"/>
          <a:stretch/>
        </p:blipFill>
        <p:spPr>
          <a:xfrm>
            <a:off x="83509" y="3426807"/>
            <a:ext cx="5423420" cy="2593500"/>
          </a:xfrm>
          <a:prstGeom prst="rect">
            <a:avLst/>
          </a:prstGeom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D8F3D9D-68F8-4C6A-8032-6471D7E182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6628"/>
              </p:ext>
            </p:extLst>
          </p:nvPr>
        </p:nvGraphicFramePr>
        <p:xfrm>
          <a:off x="6542745" y="1075416"/>
          <a:ext cx="5001577" cy="3827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4D8F3D9D-68F8-4C6A-8032-6471D7E182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42745" y="1075416"/>
                        <a:ext cx="5001577" cy="38271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3B02E-436C-43FD-B8CA-06FE3CB70422}"/>
              </a:ext>
            </a:extLst>
          </p:cNvPr>
          <p:cNvSpPr txBox="1">
            <a:spLocks/>
          </p:cNvSpPr>
          <p:nvPr/>
        </p:nvSpPr>
        <p:spPr>
          <a:xfrm>
            <a:off x="5133347" y="4696083"/>
            <a:ext cx="6526865" cy="254149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Ερευνητικά ερωτήματα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el-GR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Γιατί ανιχνεύουμε τα στοιχεία του κράματος (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Au, Ag, Cu) </a:t>
            </a:r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στο «κέντρο» του ορυκτού εγκλείσματος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</a:p>
          <a:p>
            <a:pPr lvl="1"/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Πώς κατανέμονται στο κράμα χρυσού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→ Τοπολογία</a:t>
            </a:r>
          </a:p>
          <a:p>
            <a:pPr lvl="1"/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Τι διαστάσεις έχουν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; </a:t>
            </a:r>
            <a:r>
              <a:rPr lang="el-GR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Μπορεί να γίνει κάποια εκτίμηση</a:t>
            </a:r>
            <a:r>
              <a:rPr lang="en-US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;</a:t>
            </a:r>
            <a:endParaRPr lang="el-GR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FD5C5AD-A94D-469F-9385-2CCAD6AEAD95}"/>
              </a:ext>
            </a:extLst>
          </p:cNvPr>
          <p:cNvSpPr/>
          <p:nvPr/>
        </p:nvSpPr>
        <p:spPr>
          <a:xfrm>
            <a:off x="2564050" y="3781302"/>
            <a:ext cx="397162" cy="43851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F9FE4E-BF46-4605-90CB-56E1B061F6B8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E833D4-01FD-432F-B1EF-DFB5219011A4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B93280-9E83-433E-A428-FF041A65AD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6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4DF40BA-CC98-4D81-91FB-C98C1EE47DFB}"/>
              </a:ext>
            </a:extLst>
          </p:cNvPr>
          <p:cNvSpPr txBox="1">
            <a:spLocks/>
          </p:cNvSpPr>
          <p:nvPr/>
        </p:nvSpPr>
        <p:spPr>
          <a:xfrm>
            <a:off x="0" y="8479"/>
            <a:ext cx="6437055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Πιθανά σενάρια τοπολογίας (1)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39DB-46D9-4D7D-A809-7809FB1AEF80}"/>
              </a:ext>
            </a:extLst>
          </p:cNvPr>
          <p:cNvSpPr txBox="1"/>
          <p:nvPr/>
        </p:nvSpPr>
        <p:spPr>
          <a:xfrm>
            <a:off x="2231512" y="902504"/>
            <a:ext cx="7411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Προσδιορισμός σχετικών εντάσεων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α/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β και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α/Μαβ για τον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0A1C6A-30BA-473E-8D8E-03DD1E85AF8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3" y="877664"/>
            <a:ext cx="3529330" cy="2230755"/>
          </a:xfrm>
          <a:prstGeom prst="rect">
            <a:avLst/>
          </a:prstGeom>
          <a:noFill/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C00ED0E-6DB7-4176-BA0B-5EDA6CD23717}"/>
              </a:ext>
            </a:extLst>
          </p:cNvPr>
          <p:cNvGrpSpPr/>
          <p:nvPr/>
        </p:nvGrpSpPr>
        <p:grpSpPr>
          <a:xfrm>
            <a:off x="332837" y="3766812"/>
            <a:ext cx="3529330" cy="2372667"/>
            <a:chOff x="4337155" y="3077916"/>
            <a:chExt cx="3529330" cy="22307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53695C8-9406-4E06-8840-D70E6C55D629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155" y="3077916"/>
              <a:ext cx="3529330" cy="2230755"/>
            </a:xfrm>
            <a:prstGeom prst="rect">
              <a:avLst/>
            </a:prstGeom>
            <a:noFill/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7EF94B7-AECD-4C0E-978A-371A9CEAAE57}"/>
                </a:ext>
              </a:extLst>
            </p:cNvPr>
            <p:cNvSpPr/>
            <p:nvPr/>
          </p:nvSpPr>
          <p:spPr>
            <a:xfrm>
              <a:off x="6242538" y="3305908"/>
              <a:ext cx="1424083" cy="3253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E0CFD99-98C5-46DA-AB08-113A8E89CA47}"/>
              </a:ext>
            </a:extLst>
          </p:cNvPr>
          <p:cNvSpPr txBox="1"/>
          <p:nvPr/>
        </p:nvSpPr>
        <p:spPr>
          <a:xfrm>
            <a:off x="3890869" y="1676434"/>
            <a:ext cx="4092546" cy="202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Α. Έγκλεισμα (≥2μ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m) 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στην επιφάνεια</a:t>
            </a:r>
            <a:endParaRPr lang="en-US" b="1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α/Μαβ</a:t>
            </a:r>
          </a:p>
          <a:p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Απορρόφηση των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Μαβ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→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Αναμένεται σημαντική 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αύξηση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του λόγου ή ακόμα και απουσία των χαρακτηριτικών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Μαβ από το φάσμα </a:t>
            </a:r>
            <a:endParaRPr lang="en-US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900C010D-F450-4946-973B-B3492506B8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378641"/>
              </p:ext>
            </p:extLst>
          </p:nvPr>
        </p:nvGraphicFramePr>
        <p:xfrm>
          <a:off x="7915094" y="1103701"/>
          <a:ext cx="4477107" cy="3434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900C010D-F450-4946-973B-B3492506B8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5094" y="1103701"/>
                        <a:ext cx="4477107" cy="3434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760A9341-FE78-4FC2-8DB1-957919568770}"/>
              </a:ext>
            </a:extLst>
          </p:cNvPr>
          <p:cNvSpPr txBox="1"/>
          <p:nvPr/>
        </p:nvSpPr>
        <p:spPr>
          <a:xfrm>
            <a:off x="3890869" y="4953145"/>
            <a:ext cx="4562866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Β. Έγκλεισμα 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≥2μ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m) 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σε βάθος  ~0-2μ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endParaRPr lang="el-G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α/Μαβ</a:t>
            </a:r>
          </a:p>
          <a:p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Μειωμένη ανίχνευση των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σχετικά με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Μαβ</a:t>
            </a:r>
          </a:p>
          <a:p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→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Αναμένεται 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μείωση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του λόγου</a:t>
            </a:r>
            <a:endParaRPr lang="en-US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2837" y="3192692"/>
            <a:ext cx="3421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δέσμης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(FWHM)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εγκλείσματος</a:t>
            </a:r>
            <a:endParaRPr lang="el-G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8360" y="6197309"/>
            <a:ext cx="3421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δέσμης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(FWHM)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εγκλείσματος</a:t>
            </a:r>
            <a:endParaRPr lang="el-G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33BC76-ADDD-40A6-9BAF-DEEAD2682BC6}"/>
              </a:ext>
            </a:extLst>
          </p:cNvPr>
          <p:cNvSpPr txBox="1"/>
          <p:nvPr/>
        </p:nvSpPr>
        <p:spPr>
          <a:xfrm>
            <a:off x="9301524" y="5465851"/>
            <a:ext cx="1709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Au-L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2.45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μ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94D803-3BAD-461B-825F-1BF1BCE23B6C}"/>
              </a:ext>
            </a:extLst>
          </p:cNvPr>
          <p:cNvSpPr txBox="1"/>
          <p:nvPr/>
        </p:nvSpPr>
        <p:spPr>
          <a:xfrm>
            <a:off x="9201337" y="5954813"/>
            <a:ext cx="1904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Au-M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αβ=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0.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31μ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01524" y="4699890"/>
            <a:ext cx="2210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Κρίσιμο πάχος (κράμα χρυσού)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C73096-827D-4B33-91DA-86611F45686F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172549-85D9-48B9-ADCA-C12723F2899A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AA36A9D-3146-4A1B-B844-E5789D771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8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4DF40BA-CC98-4D81-91FB-C98C1EE47DFB}"/>
              </a:ext>
            </a:extLst>
          </p:cNvPr>
          <p:cNvSpPr txBox="1">
            <a:spLocks/>
          </p:cNvSpPr>
          <p:nvPr/>
        </p:nvSpPr>
        <p:spPr>
          <a:xfrm>
            <a:off x="0" y="6058"/>
            <a:ext cx="6751092" cy="69333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i="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Πιθανά σενάρια</a:t>
            </a:r>
            <a:r>
              <a:rPr lang="en-US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28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τοπολογίας (2)</a:t>
            </a:r>
            <a:endParaRPr lang="en-US" sz="28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0CFD99-98C5-46DA-AB08-113A8E89CA47}"/>
              </a:ext>
            </a:extLst>
          </p:cNvPr>
          <p:cNvSpPr txBox="1"/>
          <p:nvPr/>
        </p:nvSpPr>
        <p:spPr>
          <a:xfrm>
            <a:off x="3861999" y="2231008"/>
            <a:ext cx="40925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Γ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Έγκλεισμα (≤2μ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) σε βάθος &gt;0.3 μ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α/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β</a:t>
            </a:r>
          </a:p>
          <a:p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Επιλεκτική Απορρόφηση των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β σε σχέση με την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α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→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Αναμένεται 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αύξηση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του λόγου</a:t>
            </a:r>
            <a:endParaRPr lang="en-US" sz="1600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F0426B11-7BED-4638-8935-83FF01F319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39332" y="1725504"/>
          <a:ext cx="4800600" cy="3675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631968" imgH="3554505" progId="Origin50.Graph">
                  <p:embed/>
                </p:oleObj>
              </mc:Choice>
              <mc:Fallback>
                <p:oleObj name="Graph" r:id="rId2" imgW="4631968" imgH="3554505" progId="Origin50.Graph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F0426B11-7BED-4638-8935-83FF01F319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9332" y="1725504"/>
                        <a:ext cx="4800600" cy="36754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760A9341-FE78-4FC2-8DB1-957919568770}"/>
              </a:ext>
            </a:extLst>
          </p:cNvPr>
          <p:cNvSpPr txBox="1"/>
          <p:nvPr/>
        </p:nvSpPr>
        <p:spPr>
          <a:xfrm>
            <a:off x="3861999" y="4323746"/>
            <a:ext cx="409254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. (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δέσμης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&gt;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(FWHM)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εγκλείσματος</a:t>
            </a:r>
            <a:endParaRPr lang="el-G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Ο χρυσός ανιχνεύεται από την γύρω περιοχή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→ Δεν αναμένεται να παρατηρούμε αποκλίσεις για τις σχετικές εντάσεις </a:t>
            </a:r>
            <a:r>
              <a:rPr lang="en-US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α/</a:t>
            </a:r>
            <a:r>
              <a:rPr lang="en-US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β,</a:t>
            </a:r>
          </a:p>
          <a:p>
            <a:r>
              <a:rPr lang="en-US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α/Μαβ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όπως προσδιορίζονται στο κράμα χρυσού</a:t>
            </a:r>
            <a:endParaRPr lang="en-US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US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97B505-9C21-4D3E-9D15-15279261F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683" y="928459"/>
            <a:ext cx="3529330" cy="224666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41942D7-B292-4BEC-9A92-3EA9CB61B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556" y="3808846"/>
            <a:ext cx="3554538" cy="224666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79637" y="3193902"/>
            <a:ext cx="348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δέσμης</a:t>
            </a:r>
            <a:r>
              <a:rPr lang="el-GR" b="1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(FWHM)</a:t>
            </a:r>
            <a:r>
              <a:rPr lang="el-GR" b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εγκλείσματος</a:t>
            </a:r>
            <a:endParaRPr lang="el-GR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A791FE-29B1-4AD9-805E-025F74714789}"/>
              </a:ext>
            </a:extLst>
          </p:cNvPr>
          <p:cNvSpPr txBox="1"/>
          <p:nvPr/>
        </p:nvSpPr>
        <p:spPr>
          <a:xfrm>
            <a:off x="0" y="6549007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Ετήσια Διημερίδα ΙΠΣΦ, ΕΚΕΦΕ «Δημόκριτος», 2021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D12231-30AD-4E47-8831-882F5E2B558F}"/>
              </a:ext>
            </a:extLst>
          </p:cNvPr>
          <p:cNvSpPr txBox="1"/>
          <p:nvPr/>
        </p:nvSpPr>
        <p:spPr>
          <a:xfrm>
            <a:off x="8517147" y="6581001"/>
            <a:ext cx="36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Τσαμπά Καλλιόπη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8C9A0D-59FB-470C-8002-4C16995B49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70" y="0"/>
            <a:ext cx="790730" cy="8453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9602FC-EEC8-4A54-AD10-F369293A38F4}"/>
              </a:ext>
            </a:extLst>
          </p:cNvPr>
          <p:cNvSpPr txBox="1"/>
          <p:nvPr/>
        </p:nvSpPr>
        <p:spPr>
          <a:xfrm>
            <a:off x="2231512" y="902504"/>
            <a:ext cx="7411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Προσδιορισμός σχετικών εντάσεων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α/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β και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α/Μαβ για τον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Au</a:t>
            </a:r>
          </a:p>
        </p:txBody>
      </p:sp>
    </p:spTree>
    <p:extLst>
      <p:ext uri="{BB962C8B-B14F-4D97-AF65-F5344CB8AC3E}">
        <p14:creationId xmlns:p14="http://schemas.microsoft.com/office/powerpoint/2010/main" val="2915992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1422</Words>
  <Application>Microsoft Office PowerPoint</Application>
  <PresentationFormat>Widescreen</PresentationFormat>
  <Paragraphs>274</Paragraphs>
  <Slides>17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Wingdings 2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Kalliopi Tsampa</dc:creator>
  <cp:lastModifiedBy>Kalliopi Tsampa</cp:lastModifiedBy>
  <cp:revision>36</cp:revision>
  <dcterms:created xsi:type="dcterms:W3CDTF">2021-01-13T19:16:26Z</dcterms:created>
  <dcterms:modified xsi:type="dcterms:W3CDTF">2021-01-14T12:00:52Z</dcterms:modified>
</cp:coreProperties>
</file>