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398" r:id="rId2"/>
    <p:sldId id="375" r:id="rId3"/>
    <p:sldId id="513" r:id="rId4"/>
    <p:sldId id="993" r:id="rId5"/>
    <p:sldId id="999" r:id="rId6"/>
    <p:sldId id="998" r:id="rId7"/>
    <p:sldId id="1000" r:id="rId8"/>
    <p:sldId id="1005" r:id="rId9"/>
    <p:sldId id="995" r:id="rId10"/>
    <p:sldId id="485" r:id="rId11"/>
    <p:sldId id="987" r:id="rId12"/>
    <p:sldId id="996" r:id="rId13"/>
    <p:sldId id="1001" r:id="rId14"/>
    <p:sldId id="1002" r:id="rId15"/>
    <p:sldId id="1003" r:id="rId16"/>
    <p:sldId id="1006" r:id="rId17"/>
    <p:sldId id="1004" r:id="rId18"/>
  </p:sldIdLst>
  <p:sldSz cx="12192000" cy="6858000"/>
  <p:notesSz cx="7102475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065ECA1-A87B-4DB5-AA40-6DF197DD1217}">
          <p14:sldIdLst>
            <p14:sldId id="398"/>
            <p14:sldId id="375"/>
            <p14:sldId id="513"/>
            <p14:sldId id="993"/>
            <p14:sldId id="999"/>
            <p14:sldId id="998"/>
            <p14:sldId id="1000"/>
            <p14:sldId id="1005"/>
            <p14:sldId id="995"/>
            <p14:sldId id="485"/>
            <p14:sldId id="987"/>
            <p14:sldId id="996"/>
            <p14:sldId id="1001"/>
            <p14:sldId id="1002"/>
            <p14:sldId id="1003"/>
            <p14:sldId id="1006"/>
            <p14:sldId id="10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Romano" initials="PR" lastIdx="0" clrIdx="0">
    <p:extLst>
      <p:ext uri="{19B8F6BF-5375-455C-9EA6-DF929625EA0E}">
        <p15:presenceInfo xmlns:p15="http://schemas.microsoft.com/office/powerpoint/2012/main" userId="6d18244f6e78159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FAE"/>
    <a:srgbClr val="222222"/>
    <a:srgbClr val="1B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87953" autoAdjust="0"/>
  </p:normalViewPr>
  <p:slideViewPr>
    <p:cSldViewPr>
      <p:cViewPr varScale="1">
        <p:scale>
          <a:sx n="101" d="100"/>
          <a:sy n="101" d="100"/>
        </p:scale>
        <p:origin x="95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80719003-8B82-4AC9-81B6-86D706818F2D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23BF447B-3E7D-457D-86CF-5F6F59E3945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5181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F447B-3E7D-457D-86CF-5F6F59E39454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0617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36E0-CD0B-4C2D-A29F-C5955CD17035}" type="datetime1">
              <a:rPr lang="it-IT" smtClean="0"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693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129B-020D-46E7-A85A-E216518BF918}" type="datetime1">
              <a:rPr lang="it-IT" smtClean="0"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8658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7204-047D-461C-9300-1BE4681403B0}" type="datetime1">
              <a:rPr lang="it-IT" smtClean="0"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288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4A93-4571-4767-BF07-9044E1ED1A7D}" type="datetime1">
              <a:rPr lang="it-IT" smtClean="0"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492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3C2A-3E12-4C78-A0E2-2E5CA0BD6D37}" type="datetime1">
              <a:rPr lang="it-IT" smtClean="0"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930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2A15-FBE3-465F-B2EB-A258FF5D9211}" type="datetime1">
              <a:rPr lang="it-IT" smtClean="0"/>
              <a:t>14/01/2021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529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12542-C76E-40FB-9915-9FADBD8B6203}" type="datetime1">
              <a:rPr lang="it-IT" smtClean="0"/>
              <a:t>14/01/2021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422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CE36-BAEF-4796-8858-06D0EB8815CA}" type="datetime1">
              <a:rPr lang="it-IT" smtClean="0"/>
              <a:t>14/01/2021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42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3109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13FF-DC30-474E-8ABF-EE94D5B38940}" type="datetime1">
              <a:rPr lang="it-IT" smtClean="0"/>
              <a:t>14/01/2021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17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3CF-E6EB-4D0C-BB73-E710FDC32DB0}" type="datetime1">
              <a:rPr lang="it-IT" smtClean="0"/>
              <a:t>14/01/2021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613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BEC70-558A-4FED-B8F5-4D4C8D81DD20}" type="datetime1">
              <a:rPr lang="it-IT" smtClean="0"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1885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p.demokritos.gr/xrf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karydas@inp.demokritos.gr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n.demokritos.gr/project/palaeoenvironment-and-ancient-metals-studies-about-the-group/" TargetMode="External"/><Relationship Id="rId2" Type="http://schemas.openxmlformats.org/officeDocument/2006/relationships/hyperlink" Target="https://inn.demokritos.gr/project/ceramics-and-composite-materials-about-the-group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perionhs.eu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5367" y="1052736"/>
            <a:ext cx="9393469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Overview of X-ray spectrometry </a:t>
            </a:r>
            <a:r>
              <a:rPr lang="en-US" sz="3600" b="1">
                <a:solidFill>
                  <a:srgbClr val="002060"/>
                </a:solidFill>
              </a:rPr>
              <a:t>activities </a:t>
            </a:r>
            <a:r>
              <a:rPr lang="en-US" sz="3600" b="1" dirty="0">
                <a:solidFill>
                  <a:srgbClr val="002060"/>
                </a:solidFill>
              </a:rPr>
              <a:t>-</a:t>
            </a:r>
            <a:r>
              <a:rPr lang="en-US" sz="3600" b="1">
                <a:solidFill>
                  <a:srgbClr val="002060"/>
                </a:solidFill>
              </a:rPr>
              <a:t> </a:t>
            </a:r>
            <a:r>
              <a:rPr lang="en-US" sz="3600" b="1" dirty="0">
                <a:solidFill>
                  <a:srgbClr val="002060"/>
                </a:solidFill>
              </a:rPr>
              <a:t>2020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Andreas Karydas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Head of the XRF laboratory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  <a:hlinkClick r:id="rId3"/>
              </a:rPr>
              <a:t>http://www.inp.demokritos.gr/xrf/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INPP, NCSR “</a:t>
            </a:r>
            <a:r>
              <a:rPr lang="en-US" sz="3200" dirty="0" err="1">
                <a:solidFill>
                  <a:srgbClr val="002060"/>
                </a:solidFill>
              </a:rPr>
              <a:t>Demokritos</a:t>
            </a:r>
            <a:r>
              <a:rPr lang="en-US" sz="3200" dirty="0">
                <a:solidFill>
                  <a:srgbClr val="002060"/>
                </a:solidFill>
              </a:rPr>
              <a:t>”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  <a:hlinkClick r:id="rId4"/>
              </a:rPr>
              <a:t>karydas@inp.demokritos.gr</a:t>
            </a:r>
            <a:r>
              <a:rPr lang="en-US" sz="2800" dirty="0">
                <a:solidFill>
                  <a:srgbClr val="002060"/>
                </a:solidFill>
              </a:rPr>
              <a:t>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0B55-6977-4F89-A914-CFB23E4FBFE2}" type="datetime1">
              <a:rPr lang="it-IT" smtClean="0"/>
              <a:t>14/01/2021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6259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" descr="Logo Malvern Panalytical"/>
          <p:cNvSpPr>
            <a:spLocks noChangeAspect="1" noChangeArrowheads="1"/>
          </p:cNvSpPr>
          <p:nvPr/>
        </p:nvSpPr>
        <p:spPr bwMode="auto">
          <a:xfrm>
            <a:off x="623392" y="4949186"/>
            <a:ext cx="14287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52BC-A0AA-4DE1-88DC-1537E2024E59}" type="datetime1">
              <a:rPr lang="it-IT" smtClean="0"/>
              <a:t>14/01/2021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10</a:t>
            </a:fld>
            <a:endParaRPr lang="it-IT"/>
          </a:p>
        </p:txBody>
      </p:sp>
      <p:grpSp>
        <p:nvGrpSpPr>
          <p:cNvPr id="13" name="Group 16">
            <a:extLst>
              <a:ext uri="{FF2B5EF4-FFF2-40B4-BE49-F238E27FC236}">
                <a16:creationId xmlns:a16="http://schemas.microsoft.com/office/drawing/2014/main" id="{A313244E-F0D2-4FBB-9C96-5C0F40387A80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14" name="Picture 17" descr="kefalis">
              <a:extLst>
                <a:ext uri="{FF2B5EF4-FFF2-40B4-BE49-F238E27FC236}">
                  <a16:creationId xmlns:a16="http://schemas.microsoft.com/office/drawing/2014/main" id="{82258A5A-B693-4505-9349-02743F3644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8" descr="dimokrits">
              <a:extLst>
                <a:ext uri="{FF2B5EF4-FFF2-40B4-BE49-F238E27FC236}">
                  <a16:creationId xmlns:a16="http://schemas.microsoft.com/office/drawing/2014/main" id="{F53B5970-E696-49CB-8B25-1AF5AD2B36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771" y="0"/>
            <a:ext cx="7839184" cy="28004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826" y="2778569"/>
            <a:ext cx="11769128" cy="40267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0419" y="343942"/>
            <a:ext cx="3621581" cy="211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208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350" y="-14500"/>
            <a:ext cx="9298138" cy="317460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086914" y="1353298"/>
            <a:ext cx="8022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l-GR" sz="2400" b="1" dirty="0">
                <a:solidFill>
                  <a:srgbClr val="002060"/>
                </a:solidFill>
                <a:cs typeface="Arial" panose="020B0604020202020204" pitchFamily="34" charset="0"/>
              </a:rPr>
              <a:t>μ</a:t>
            </a:r>
            <a:r>
              <a:rPr lang="en-US" sz="2400" b="1" dirty="0">
                <a:solidFill>
                  <a:srgbClr val="002060"/>
                </a:solidFill>
                <a:cs typeface="Arial" panose="020B0604020202020204" pitchFamily="34" charset="0"/>
              </a:rPr>
              <a:t>-XRF QC of </a:t>
            </a:r>
            <a:r>
              <a:rPr lang="en-GB" sz="2400" b="1" dirty="0">
                <a:solidFill>
                  <a:srgbClr val="002060"/>
                </a:solidFill>
                <a:cs typeface="Arial" panose="020B0604020202020204" pitchFamily="34" charset="0"/>
              </a:rPr>
              <a:t>periodic </a:t>
            </a:r>
            <a:r>
              <a:rPr lang="en-GB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ZnO</a:t>
            </a:r>
            <a:r>
              <a:rPr lang="en-GB" sz="2400" b="1" dirty="0">
                <a:solidFill>
                  <a:srgbClr val="002060"/>
                </a:solidFill>
                <a:cs typeface="Arial" panose="020B0604020202020204" pitchFamily="34" charset="0"/>
              </a:rPr>
              <a:t> nanostructures fabrication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6" name="AutoShape 1" descr="Logo Malvern Panalytical"/>
          <p:cNvSpPr>
            <a:spLocks noChangeAspect="1" noChangeArrowheads="1"/>
          </p:cNvSpPr>
          <p:nvPr/>
        </p:nvSpPr>
        <p:spPr bwMode="auto">
          <a:xfrm>
            <a:off x="623392" y="4949186"/>
            <a:ext cx="14287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52BC-A0AA-4DE1-88DC-1537E2024E59}" type="datetime1">
              <a:rPr lang="it-IT" smtClean="0"/>
              <a:t>14/01/2021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11</a:t>
            </a:fld>
            <a:endParaRPr lang="it-IT"/>
          </a:p>
        </p:txBody>
      </p:sp>
      <p:grpSp>
        <p:nvGrpSpPr>
          <p:cNvPr id="13" name="Group 16">
            <a:extLst>
              <a:ext uri="{FF2B5EF4-FFF2-40B4-BE49-F238E27FC236}">
                <a16:creationId xmlns:a16="http://schemas.microsoft.com/office/drawing/2014/main" id="{A313244E-F0D2-4FBB-9C96-5C0F40387A80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14" name="Picture 17" descr="kefalis">
              <a:extLst>
                <a:ext uri="{FF2B5EF4-FFF2-40B4-BE49-F238E27FC236}">
                  <a16:creationId xmlns:a16="http://schemas.microsoft.com/office/drawing/2014/main" id="{82258A5A-B693-4505-9349-02743F3644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8" descr="dimokrits">
              <a:extLst>
                <a:ext uri="{FF2B5EF4-FFF2-40B4-BE49-F238E27FC236}">
                  <a16:creationId xmlns:a16="http://schemas.microsoft.com/office/drawing/2014/main" id="{F53B5970-E696-49CB-8B25-1AF5AD2B36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035E28B-8578-459E-8AC2-A6FA436B334A}"/>
              </a:ext>
            </a:extLst>
          </p:cNvPr>
          <p:cNvSpPr/>
          <p:nvPr/>
        </p:nvSpPr>
        <p:spPr>
          <a:xfrm>
            <a:off x="133852" y="3945906"/>
            <a:ext cx="31211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+mj-lt"/>
                <a:cs typeface="Arial" panose="020B0604020202020204" pitchFamily="34" charset="0"/>
              </a:rPr>
              <a:t>3-step fabrication process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combining bottom-up (sol-gel + hydrothermal growth of nanostructures) with top-down fabrication methods (e-beam lithography)</a:t>
            </a:r>
            <a:endParaRPr lang="en-US" sz="2000" dirty="0"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3DEA80-C67D-4DB3-90F7-CE2833BCCDBC}"/>
              </a:ext>
            </a:extLst>
          </p:cNvPr>
          <p:cNvSpPr/>
          <p:nvPr/>
        </p:nvSpPr>
        <p:spPr>
          <a:xfrm>
            <a:off x="3406548" y="4505218"/>
            <a:ext cx="43346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Results of </a:t>
            </a:r>
            <a:r>
              <a:rPr lang="el-GR" sz="2000" dirty="0"/>
              <a:t>μ-</a:t>
            </a:r>
            <a:r>
              <a:rPr lang="en-US" sz="2000" dirty="0"/>
              <a:t>XRF can ne used  to evaluate non-destructively the </a:t>
            </a:r>
            <a:r>
              <a:rPr lang="en-US" sz="2000" dirty="0">
                <a:solidFill>
                  <a:srgbClr val="002060"/>
                </a:solidFill>
              </a:rPr>
              <a:t>uniformity and homogeneity of seeding layer’s </a:t>
            </a:r>
            <a:r>
              <a:rPr lang="en-US" sz="2000" dirty="0" err="1">
                <a:solidFill>
                  <a:srgbClr val="002060"/>
                </a:solidFill>
              </a:rPr>
              <a:t>nanotopography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/>
              <a:t>and to reveal possible correlations to the subsequent lithographic steps and hydrothermal growth of nanostructures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90538D2-BF58-45C8-A6E0-EEBF97A2F1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48" y="1938375"/>
            <a:ext cx="2191345" cy="1734517"/>
          </a:xfrm>
          <a:prstGeom prst="rect">
            <a:avLst/>
          </a:prstGeom>
        </p:spPr>
      </p:pic>
      <p:pic>
        <p:nvPicPr>
          <p:cNvPr id="19" name="Picture 1">
            <a:extLst>
              <a:ext uri="{FF2B5EF4-FFF2-40B4-BE49-F238E27FC236}">
                <a16:creationId xmlns:a16="http://schemas.microsoft.com/office/drawing/2014/main" id="{50920AB0-CC44-4E3B-9F08-F143D48F9E4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" y="1069678"/>
            <a:ext cx="2097945" cy="64502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C2D4E3F-E353-47EA-B6A1-B53571BFDE78}"/>
              </a:ext>
            </a:extLst>
          </p:cNvPr>
          <p:cNvSpPr txBox="1"/>
          <p:nvPr/>
        </p:nvSpPr>
        <p:spPr>
          <a:xfrm>
            <a:off x="3429838" y="3181779"/>
            <a:ext cx="40583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Micro-XRF as non-destructive and enabling nanometrology technique that can leverage the development of novel nanofabrication processes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CA631C-5557-4C8B-B109-98CD8F444C04}"/>
              </a:ext>
            </a:extLst>
          </p:cNvPr>
          <p:cNvSpPr txBox="1"/>
          <p:nvPr/>
        </p:nvSpPr>
        <p:spPr>
          <a:xfrm>
            <a:off x="9123921" y="3317663"/>
            <a:ext cx="2164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Zn-K signal variability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E22D2C0-0A38-441B-BAAC-46860F4D9EFC}"/>
              </a:ext>
            </a:extLst>
          </p:cNvPr>
          <p:cNvSpPr/>
          <p:nvPr/>
        </p:nvSpPr>
        <p:spPr>
          <a:xfrm>
            <a:off x="8348717" y="747114"/>
            <a:ext cx="821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bare Si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0AE76031-1AAF-4076-B114-BA1D7FBD8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455" y="3672892"/>
            <a:ext cx="4164032" cy="312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227A0C06-B692-4A6D-9FBE-D3A050A7B37A}"/>
              </a:ext>
            </a:extLst>
          </p:cNvPr>
          <p:cNvSpPr/>
          <p:nvPr/>
        </p:nvSpPr>
        <p:spPr>
          <a:xfrm>
            <a:off x="10654526" y="5573833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Si with SiO</a:t>
            </a:r>
            <a:r>
              <a:rPr lang="en-US" baseline="-25000" dirty="0">
                <a:solidFill>
                  <a:srgbClr val="002060"/>
                </a:solidFill>
              </a:rPr>
              <a:t>2</a:t>
            </a:r>
          </a:p>
        </p:txBody>
      </p:sp>
      <p:pic>
        <p:nvPicPr>
          <p:cNvPr id="17" name="Picture 1">
            <a:extLst>
              <a:ext uri="{FF2B5EF4-FFF2-40B4-BE49-F238E27FC236}">
                <a16:creationId xmlns:a16="http://schemas.microsoft.com/office/drawing/2014/main" id="{821A771A-E84F-4153-86B3-F0E4A8544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922" y="3730849"/>
            <a:ext cx="4178696" cy="312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59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6">
            <a:extLst>
              <a:ext uri="{FF2B5EF4-FFF2-40B4-BE49-F238E27FC236}">
                <a16:creationId xmlns:a16="http://schemas.microsoft.com/office/drawing/2014/main" id="{3611CA39-4C48-42A0-A00B-F26ED095819D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813510" cy="935606"/>
            <a:chOff x="1642" y="388"/>
            <a:chExt cx="2258" cy="2310"/>
          </a:xfrm>
        </p:grpSpPr>
        <p:pic>
          <p:nvPicPr>
            <p:cNvPr id="16" name="Picture 17" descr="kefalis">
              <a:extLst>
                <a:ext uri="{FF2B5EF4-FFF2-40B4-BE49-F238E27FC236}">
                  <a16:creationId xmlns:a16="http://schemas.microsoft.com/office/drawing/2014/main" id="{048D48B0-6500-416B-887D-1472593A7B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8" descr="dimokrits">
              <a:extLst>
                <a:ext uri="{FF2B5EF4-FFF2-40B4-BE49-F238E27FC236}">
                  <a16:creationId xmlns:a16="http://schemas.microsoft.com/office/drawing/2014/main" id="{885853DC-D5F1-4649-9267-66CFB3D6F7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851363" y="18562"/>
            <a:ext cx="9252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3600" b="1" dirty="0">
                <a:solidFill>
                  <a:srgbClr val="002060"/>
                </a:solidFill>
                <a:latin typeface="Calibri"/>
              </a:rPr>
              <a:t>MA-XRF imaging</a:t>
            </a:r>
            <a:r>
              <a:rPr lang="el-GR" sz="36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en-US" sz="3600" b="1" dirty="0">
                <a:solidFill>
                  <a:srgbClr val="002060"/>
                </a:solidFill>
                <a:latin typeface="Calibri"/>
              </a:rPr>
              <a:t>– PITSA Panels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591" y="0"/>
            <a:ext cx="6258865" cy="22291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479" y="2293487"/>
            <a:ext cx="5184000" cy="4563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2064" y="2032487"/>
            <a:ext cx="4968000" cy="48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66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>
            <a:extLst>
              <a:ext uri="{FF2B5EF4-FFF2-40B4-BE49-F238E27FC236}">
                <a16:creationId xmlns:a16="http://schemas.microsoft.com/office/drawing/2014/main" id="{09013E39-B0A2-464D-8A4E-3C95A047BC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41886" b="-363"/>
          <a:stretch/>
        </p:blipFill>
        <p:spPr bwMode="auto">
          <a:xfrm>
            <a:off x="2032000" y="2332356"/>
            <a:ext cx="2468880" cy="43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248128" y="5605001"/>
            <a:ext cx="2844800" cy="365125"/>
          </a:xfrm>
        </p:spPr>
        <p:txBody>
          <a:bodyPr/>
          <a:lstStyle/>
          <a:p>
            <a:fld id="{AF0838FB-855A-48C6-BE43-3E76B3A74F84}" type="slidenum">
              <a:rPr lang="it-IT" smtClean="0"/>
              <a:pPr/>
              <a:t>13</a:t>
            </a:fld>
            <a:endParaRPr lang="it-IT"/>
          </a:p>
        </p:txBody>
      </p:sp>
      <p:grpSp>
        <p:nvGrpSpPr>
          <p:cNvPr id="7" name="Group 6"/>
          <p:cNvGrpSpPr/>
          <p:nvPr/>
        </p:nvGrpSpPr>
        <p:grpSpPr>
          <a:xfrm>
            <a:off x="191344" y="253248"/>
            <a:ext cx="11862443" cy="4032448"/>
            <a:chOff x="479375" y="332656"/>
            <a:chExt cx="11862443" cy="403244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375" y="332656"/>
              <a:ext cx="11862443" cy="403244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79375" y="3717032"/>
              <a:ext cx="2088233" cy="288032"/>
            </a:xfrm>
            <a:prstGeom prst="rect">
              <a:avLst/>
            </a:prstGeom>
            <a:solidFill>
              <a:srgbClr val="FFFF00">
                <a:alpha val="2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pic>
        <p:nvPicPr>
          <p:cNvPr id="10" name="Picture 2">
            <a:extLst>
              <a:ext uri="{FF2B5EF4-FFF2-40B4-BE49-F238E27FC236}">
                <a16:creationId xmlns:a16="http://schemas.microsoft.com/office/drawing/2014/main" id="{5DF50199-7CD0-4275-8414-49A003A23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874" y="4149080"/>
            <a:ext cx="7744180" cy="248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762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86126"/>
            <a:ext cx="8316000" cy="5184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248128" y="5605001"/>
            <a:ext cx="2844800" cy="365125"/>
          </a:xfrm>
        </p:spPr>
        <p:txBody>
          <a:bodyPr/>
          <a:lstStyle/>
          <a:p>
            <a:fld id="{AF0838FB-855A-48C6-BE43-3E76B3A74F84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3113882" y="3234110"/>
            <a:ext cx="2088233" cy="288032"/>
          </a:xfrm>
          <a:prstGeom prst="rect">
            <a:avLst/>
          </a:prstGeom>
          <a:solidFill>
            <a:srgbClr val="FFFF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528" y="4624800"/>
            <a:ext cx="3465095" cy="2057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853429" y="2400012"/>
            <a:ext cx="2297430" cy="2057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2" y="116632"/>
            <a:ext cx="2821323" cy="211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02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15</a:t>
            </a:fld>
            <a:endParaRPr lang="it-IT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632"/>
            <a:ext cx="7896200" cy="37937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2753810"/>
            <a:ext cx="5963486" cy="409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90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16</a:t>
            </a:fld>
            <a:endParaRPr lang="it-IT"/>
          </a:p>
        </p:txBody>
      </p:sp>
      <p:grpSp>
        <p:nvGrpSpPr>
          <p:cNvPr id="4" name="Group 16">
            <a:extLst>
              <a:ext uri="{FF2B5EF4-FFF2-40B4-BE49-F238E27FC236}">
                <a16:creationId xmlns:a16="http://schemas.microsoft.com/office/drawing/2014/main" id="{6F0AC346-D670-481D-9275-7BAB9C631A8B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5" name="Picture 4" descr="kefalis">
              <a:extLst>
                <a:ext uri="{FF2B5EF4-FFF2-40B4-BE49-F238E27FC236}">
                  <a16:creationId xmlns:a16="http://schemas.microsoft.com/office/drawing/2014/main" id="{8A900226-04A6-4431-8BB1-E5939637E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dimokrits">
              <a:extLst>
                <a:ext uri="{FF2B5EF4-FFF2-40B4-BE49-F238E27FC236}">
                  <a16:creationId xmlns:a16="http://schemas.microsoft.com/office/drawing/2014/main" id="{2E4F1D9A-1AF4-4483-99AF-FC24969DD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901504" y="249461"/>
            <a:ext cx="11252989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>
                <a:solidFill>
                  <a:srgbClr val="002060"/>
                </a:solidFill>
              </a:rPr>
              <a:t>Ερευνητικοί στόχοι – Προτεραιότητες 2021</a:t>
            </a:r>
            <a:endParaRPr lang="en-US" sz="3200" b="1" dirty="0">
              <a:solidFill>
                <a:srgbClr val="002060"/>
              </a:solidFill>
            </a:endParaRPr>
          </a:p>
          <a:p>
            <a:endParaRPr lang="en-US" sz="32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sz="2400" dirty="0"/>
              <a:t>Ανάπτυξη της τεχνικής </a:t>
            </a:r>
            <a:r>
              <a:rPr lang="en-US" sz="2400" dirty="0"/>
              <a:t>micro-PIXE (</a:t>
            </a:r>
            <a:r>
              <a:rPr lang="el-GR" sz="2400" dirty="0"/>
              <a:t>ιοντική μικροδέσμη) για την μελέτη της χημικής σύστασης αιωρούμενων σωματιδίων </a:t>
            </a:r>
            <a:r>
              <a:rPr lang="en-US" sz="2400" dirty="0"/>
              <a:t>PM2.5</a:t>
            </a:r>
            <a:r>
              <a:rPr lang="el-GR" sz="2400" dirty="0"/>
              <a:t>/</a:t>
            </a:r>
            <a:r>
              <a:rPr lang="en-US" sz="2400" dirty="0"/>
              <a:t>PM10 – </a:t>
            </a:r>
            <a:r>
              <a:rPr lang="en-US" sz="2400" b="1" dirty="0"/>
              <a:t>CALIBRA task</a:t>
            </a:r>
            <a:endParaRPr lang="el-GR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sz="2400" dirty="0"/>
              <a:t> Επαναλειτουργία της διάταξης εξωτερικής δέσμης του επιταχυντού </a:t>
            </a:r>
            <a:r>
              <a:rPr lang="en-US" sz="2400" dirty="0"/>
              <a:t>Tandem </a:t>
            </a:r>
            <a:r>
              <a:rPr lang="el-GR" sz="2400" dirty="0"/>
              <a:t>με επανασχεδιασμό και καινούργια οργανολογία και εφαρμογή της στην ανάλυση ατμοσφαιρικών φίλτρων και αρχαιολογικών υλικών/έργων τέχνης - </a:t>
            </a:r>
            <a:r>
              <a:rPr lang="en-US" sz="2400" b="1" dirty="0"/>
              <a:t>CALIBRA task</a:t>
            </a:r>
            <a:endParaRPr lang="el-GR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sz="2400" dirty="0"/>
              <a:t>Ανάπτυξη λογισμικού για την συλλογή δεδομένων στην απεικονιστική ανάλυση </a:t>
            </a:r>
            <a:r>
              <a:rPr lang="en-US" sz="2400" dirty="0"/>
              <a:t>PIXE </a:t>
            </a:r>
            <a:r>
              <a:rPr lang="el-GR" sz="2400" dirty="0"/>
              <a:t>– </a:t>
            </a:r>
            <a:r>
              <a:rPr lang="en-US" sz="2400" b="1" dirty="0" err="1"/>
              <a:t>Calibra</a:t>
            </a:r>
            <a:r>
              <a:rPr lang="en-US" sz="2400" b="1" dirty="0"/>
              <a:t> task</a:t>
            </a:r>
            <a:endParaRPr lang="el-GR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sz="2400" dirty="0"/>
              <a:t>Σχεδίαση, κατασκευή και χαρακτηρισμό μιας νεάς φορητής διάταξης </a:t>
            </a:r>
            <a:r>
              <a:rPr lang="en-US" sz="2400" dirty="0"/>
              <a:t>XRF </a:t>
            </a:r>
            <a:r>
              <a:rPr lang="el-GR" sz="2400" dirty="0"/>
              <a:t>για εφαρμογή σε απεικονιστικές αναλύσεις – </a:t>
            </a:r>
            <a:r>
              <a:rPr lang="el-GR" sz="2400" b="1" dirty="0"/>
              <a:t>ΠΡΩΤΕΑΣ </a:t>
            </a:r>
            <a:r>
              <a:rPr lang="en-US" sz="2400" b="1" dirty="0"/>
              <a:t>task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sz="2400" dirty="0"/>
              <a:t>Πειραματικός προσδιορισμός του φάσματος εκπομπής μιας καινούργιας μικροσκοπικής λυχνίας ακτίνων Χ – </a:t>
            </a:r>
            <a:r>
              <a:rPr lang="el-GR" sz="2400" b="1" dirty="0"/>
              <a:t>ΠΡΩΤΕΑΣ </a:t>
            </a:r>
            <a:r>
              <a:rPr lang="en-US" sz="2400" b="1" dirty="0"/>
              <a:t>task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sz="2400" dirty="0"/>
              <a:t> Ανάπτυξη αναλυτικών εφαρμογών με τα καινοτόμα φασματόμετρα χειρός </a:t>
            </a:r>
            <a:r>
              <a:rPr lang="en-US" sz="2400" dirty="0"/>
              <a:t>(Handheld-XRF)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sz="2400" dirty="0"/>
              <a:t>Ανάπτυξη λογισμικού εργαλείου για την ανάλυση δεδομένων που αφορούν την μελέτη της συντονιστική σκέδασης </a:t>
            </a:r>
            <a:r>
              <a:rPr lang="en-US" sz="2400" dirty="0"/>
              <a:t>Raman </a:t>
            </a:r>
            <a:r>
              <a:rPr lang="el-GR" sz="2400" dirty="0"/>
              <a:t>ακτίνων Χ</a:t>
            </a:r>
          </a:p>
        </p:txBody>
      </p:sp>
    </p:spTree>
    <p:extLst>
      <p:ext uri="{BB962C8B-B14F-4D97-AF65-F5344CB8AC3E}">
        <p14:creationId xmlns:p14="http://schemas.microsoft.com/office/powerpoint/2010/main" val="24155087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4" name="TextBox 3"/>
          <p:cNvSpPr txBox="1"/>
          <p:nvPr/>
        </p:nvSpPr>
        <p:spPr>
          <a:xfrm>
            <a:off x="2855640" y="2348880"/>
            <a:ext cx="6370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dirty="0"/>
              <a:t>Ευχαριστώ για την προσοχή σας!</a:t>
            </a:r>
          </a:p>
        </p:txBody>
      </p:sp>
    </p:spTree>
    <p:extLst>
      <p:ext uri="{BB962C8B-B14F-4D97-AF65-F5344CB8AC3E}">
        <p14:creationId xmlns:p14="http://schemas.microsoft.com/office/powerpoint/2010/main" val="249816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8305" y="1261492"/>
            <a:ext cx="117338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C00000"/>
                </a:solidFill>
              </a:rPr>
              <a:t>Andreas Karydas</a:t>
            </a:r>
            <a:r>
              <a:rPr lang="el-GR" sz="2800" dirty="0">
                <a:solidFill>
                  <a:srgbClr val="002060"/>
                </a:solidFill>
              </a:rPr>
              <a:t>, </a:t>
            </a:r>
            <a:r>
              <a:rPr lang="en-US" sz="2800" dirty="0">
                <a:solidFill>
                  <a:srgbClr val="002060"/>
                </a:solidFill>
              </a:rPr>
              <a:t>Head of XRF-Lab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C00000"/>
                </a:solidFill>
              </a:rPr>
              <a:t>Maria </a:t>
            </a:r>
            <a:r>
              <a:rPr lang="en-US" sz="2800" dirty="0" err="1">
                <a:solidFill>
                  <a:srgbClr val="C00000"/>
                </a:solidFill>
              </a:rPr>
              <a:t>Kaparou</a:t>
            </a:r>
            <a:r>
              <a:rPr lang="en-US" sz="2800" dirty="0">
                <a:solidFill>
                  <a:srgbClr val="002060"/>
                </a:solidFill>
              </a:rPr>
              <a:t>, Post Doc Associate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err="1">
                <a:solidFill>
                  <a:srgbClr val="C00000"/>
                </a:solidFill>
              </a:rPr>
              <a:t>Kalliopi</a:t>
            </a:r>
            <a:r>
              <a:rPr lang="en-US" sz="2800" dirty="0">
                <a:solidFill>
                  <a:srgbClr val="C00000"/>
                </a:solidFill>
              </a:rPr>
              <a:t> Tsampa</a:t>
            </a:r>
            <a:r>
              <a:rPr lang="en-US" sz="2800" dirty="0">
                <a:solidFill>
                  <a:srgbClr val="002060"/>
                </a:solidFill>
              </a:rPr>
              <a:t>, PhD candidate, NTUA, CALIBRA employee since April 2020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err="1">
                <a:solidFill>
                  <a:srgbClr val="C00000"/>
                </a:solidFill>
              </a:rPr>
              <a:t>Stefanos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Papayiannis</a:t>
            </a:r>
            <a:r>
              <a:rPr lang="en-US" sz="2800" dirty="0">
                <a:solidFill>
                  <a:srgbClr val="002060"/>
                </a:solidFill>
              </a:rPr>
              <a:t>, PhD candidate, University of Ioannina, CALIBRA employee, since May 2020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err="1">
                <a:solidFill>
                  <a:srgbClr val="C00000"/>
                </a:solidFill>
              </a:rPr>
              <a:t>Nikoletta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Kanella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Kladouri</a:t>
            </a:r>
            <a:r>
              <a:rPr lang="en-US" sz="2800" dirty="0">
                <a:solidFill>
                  <a:srgbClr val="002060"/>
                </a:solidFill>
              </a:rPr>
              <a:t>, PhD candidate, University of Peloponnese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err="1">
                <a:solidFill>
                  <a:srgbClr val="C00000"/>
                </a:solidFill>
              </a:rPr>
              <a:t>Aikaterini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Panagopoulou</a:t>
            </a:r>
            <a:r>
              <a:rPr lang="en-US" sz="2800" dirty="0">
                <a:solidFill>
                  <a:srgbClr val="002060"/>
                </a:solidFill>
              </a:rPr>
              <a:t>, PhD candidate, University of Peloponnese,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C00000"/>
                </a:solidFill>
              </a:rPr>
              <a:t>Eva </a:t>
            </a:r>
            <a:r>
              <a:rPr lang="en-US" sz="2800" dirty="0" err="1">
                <a:solidFill>
                  <a:srgbClr val="C00000"/>
                </a:solidFill>
              </a:rPr>
              <a:t>Eleftheriou</a:t>
            </a:r>
            <a:r>
              <a:rPr lang="en-US" sz="2800" dirty="0">
                <a:solidFill>
                  <a:srgbClr val="002060"/>
                </a:solidFill>
              </a:rPr>
              <a:t>, MSc candidate, NTUA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Dimitra </a:t>
            </a:r>
            <a:r>
              <a:rPr lang="en-US" sz="2800" dirty="0" err="1">
                <a:solidFill>
                  <a:srgbClr val="C00000"/>
                </a:solidFill>
              </a:rPr>
              <a:t>Tsakou</a:t>
            </a:r>
            <a:r>
              <a:rPr lang="en-US" sz="2800" dirty="0">
                <a:solidFill>
                  <a:srgbClr val="002060"/>
                </a:solidFill>
              </a:rPr>
              <a:t>, MSc candidate, NTUA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3432" y="352394"/>
            <a:ext cx="5333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XRF group members - 2020</a:t>
            </a:r>
            <a:endParaRPr lang="en-US" sz="2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2D48-936F-43AF-9152-AB829F551CF6}" type="datetime1">
              <a:rPr lang="it-IT" smtClean="0"/>
              <a:t>14/01/2021</a:t>
            </a:fld>
            <a:endParaRPr lang="it-IT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2</a:t>
            </a:fld>
            <a:endParaRPr lang="it-IT"/>
          </a:p>
        </p:txBody>
      </p:sp>
      <p:grpSp>
        <p:nvGrpSpPr>
          <p:cNvPr id="14" name="Group 16">
            <a:extLst>
              <a:ext uri="{FF2B5EF4-FFF2-40B4-BE49-F238E27FC236}">
                <a16:creationId xmlns:a16="http://schemas.microsoft.com/office/drawing/2014/main" id="{9FD426FD-EF19-4E0C-AA43-E2A56A445FDC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15" name="Picture 17" descr="kefalis">
              <a:extLst>
                <a:ext uri="{FF2B5EF4-FFF2-40B4-BE49-F238E27FC236}">
                  <a16:creationId xmlns:a16="http://schemas.microsoft.com/office/drawing/2014/main" id="{233AD0BB-9738-4DD2-8E1E-545362B88B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8" descr="dimokrits">
              <a:extLst>
                <a:ext uri="{FF2B5EF4-FFF2-40B4-BE49-F238E27FC236}">
                  <a16:creationId xmlns:a16="http://schemas.microsoft.com/office/drawing/2014/main" id="{F0CF1FB0-8BC0-4667-92D6-F8F82DE5EE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0685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890133" y="908720"/>
            <a:ext cx="269622" cy="53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19150" indent="-315913"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60475" indent="-252413"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63713" indent="-252413"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68538" indent="-252413"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257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829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401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973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</a:pPr>
            <a:r>
              <a:rPr lang="en-US" altLang="en-US" sz="2903" i="1" dirty="0">
                <a:solidFill>
                  <a:schemeClr val="accent2"/>
                </a:solidFill>
                <a:latin typeface="+mn-lt"/>
              </a:rPr>
              <a:t> </a:t>
            </a:r>
            <a:endParaRPr lang="en-US" altLang="en-US" sz="3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3450" y="33094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8B3D-8C13-41C1-957C-CB090F430A86}" type="datetime1">
              <a:rPr lang="it-IT" smtClean="0"/>
              <a:t>14/01/2021</a:t>
            </a:fld>
            <a:endParaRPr lang="it-I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1024944" y="395224"/>
            <a:ext cx="1089781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600" b="1" dirty="0">
                <a:solidFill>
                  <a:srgbClr val="002060"/>
                </a:solidFill>
              </a:rPr>
              <a:t>Scientific outcome (2020)</a:t>
            </a:r>
          </a:p>
          <a:p>
            <a:endParaRPr lang="en-US" sz="2800" b="1" dirty="0">
              <a:solidFill>
                <a:srgbClr val="002060"/>
              </a:solidFill>
            </a:endParaRPr>
          </a:p>
          <a:p>
            <a:r>
              <a:rPr lang="en-US" sz="2800" b="1" dirty="0">
                <a:solidFill>
                  <a:srgbClr val="C00000"/>
                </a:solidFill>
              </a:rPr>
              <a:t>11</a:t>
            </a:r>
            <a:r>
              <a:rPr lang="en-US" sz="2800" dirty="0"/>
              <a:t> publications in peer–review international journals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1 </a:t>
            </a:r>
            <a:r>
              <a:rPr lang="en-US" sz="2800" dirty="0"/>
              <a:t>article in ELETRRA Highlights 2019-2020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13 abstracts </a:t>
            </a:r>
            <a:r>
              <a:rPr lang="en-US" sz="2800" dirty="0"/>
              <a:t>submitted in international conferences (6 in abstracts books)</a:t>
            </a:r>
          </a:p>
          <a:p>
            <a:r>
              <a:rPr lang="en-US" sz="2000" i="1" dirty="0"/>
              <a:t>European X-ray Spectrometry Conference (</a:t>
            </a:r>
            <a:r>
              <a:rPr lang="en-US" sz="2000" i="1" strike="sngStrike" dirty="0"/>
              <a:t>4</a:t>
            </a:r>
            <a:r>
              <a:rPr lang="en-US" sz="2000" i="1" dirty="0"/>
              <a:t>), International Symposium of </a:t>
            </a:r>
            <a:r>
              <a:rPr lang="en-US" sz="2000" i="1" dirty="0" err="1"/>
              <a:t>Archaeometry</a:t>
            </a:r>
            <a:r>
              <a:rPr lang="en-US" sz="2000" i="1" dirty="0"/>
              <a:t> (</a:t>
            </a:r>
            <a:r>
              <a:rPr lang="en-US" sz="2000" i="1" strike="sngStrike" dirty="0"/>
              <a:t>2</a:t>
            </a:r>
            <a:r>
              <a:rPr lang="en-US" sz="2000" i="1" dirty="0"/>
              <a:t>), Potentially Toxic Elements (</a:t>
            </a:r>
            <a:r>
              <a:rPr lang="en-US" sz="2000" i="1" strike="sngStrike" dirty="0"/>
              <a:t>1</a:t>
            </a:r>
            <a:r>
              <a:rPr lang="en-US" sz="2000" i="1" dirty="0"/>
              <a:t>), Balkan Symposium of </a:t>
            </a:r>
            <a:r>
              <a:rPr lang="en-US" sz="2000" i="1" dirty="0" err="1"/>
              <a:t>Archaeometry</a:t>
            </a:r>
            <a:r>
              <a:rPr lang="en-US" sz="2000" i="1" dirty="0"/>
              <a:t> (1), 6</a:t>
            </a:r>
            <a:r>
              <a:rPr lang="en-US" sz="2000" i="1" baseline="30000" dirty="0"/>
              <a:t>th</a:t>
            </a:r>
            <a:r>
              <a:rPr lang="en-US" sz="2000" i="1" dirty="0"/>
              <a:t> Symposium of archaeological research and new technologies (5)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3012" y="3870043"/>
            <a:ext cx="1105965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rgbClr val="002060"/>
                </a:solidFill>
              </a:rPr>
              <a:t>Education (2020)</a:t>
            </a:r>
            <a:endParaRPr lang="en-US" sz="3200" dirty="0"/>
          </a:p>
          <a:p>
            <a:r>
              <a:rPr lang="en-US" sz="2800" b="1" dirty="0">
                <a:solidFill>
                  <a:srgbClr val="C00000"/>
                </a:solidFill>
              </a:rPr>
              <a:t>1</a:t>
            </a:r>
            <a:r>
              <a:rPr lang="en-US" sz="2800" dirty="0"/>
              <a:t> MSc thesis completed, supervisor, K. </a:t>
            </a:r>
            <a:r>
              <a:rPr lang="en-US" sz="2800" dirty="0" err="1"/>
              <a:t>Tsampa</a:t>
            </a:r>
            <a:r>
              <a:rPr lang="en-US" sz="2800" dirty="0"/>
              <a:t> (NTUA)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2</a:t>
            </a:r>
            <a:r>
              <a:rPr lang="en-US" sz="2800" dirty="0"/>
              <a:t> MSc theses completed, member of the examination committee, S. </a:t>
            </a:r>
            <a:r>
              <a:rPr lang="en-US" sz="2800" dirty="0" err="1"/>
              <a:t>Kesidis</a:t>
            </a:r>
            <a:r>
              <a:rPr lang="en-US" sz="2800" dirty="0"/>
              <a:t> (</a:t>
            </a:r>
            <a:r>
              <a:rPr lang="en-US" sz="2800" dirty="0" err="1"/>
              <a:t>UoP</a:t>
            </a:r>
            <a:r>
              <a:rPr lang="en-US" sz="2800" dirty="0"/>
              <a:t>), N. </a:t>
            </a:r>
            <a:r>
              <a:rPr lang="en-US" sz="2800" dirty="0" err="1"/>
              <a:t>Stathi</a:t>
            </a:r>
            <a:r>
              <a:rPr lang="en-US" sz="2800" dirty="0"/>
              <a:t> (UWA)</a:t>
            </a:r>
          </a:p>
        </p:txBody>
      </p:sp>
      <p:grpSp>
        <p:nvGrpSpPr>
          <p:cNvPr id="9" name="Group 16">
            <a:extLst>
              <a:ext uri="{FF2B5EF4-FFF2-40B4-BE49-F238E27FC236}">
                <a16:creationId xmlns:a16="http://schemas.microsoft.com/office/drawing/2014/main" id="{8E84841B-AE4B-438E-8445-BF43F26B961B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13" name="Picture 17" descr="kefalis">
              <a:extLst>
                <a:ext uri="{FF2B5EF4-FFF2-40B4-BE49-F238E27FC236}">
                  <a16:creationId xmlns:a16="http://schemas.microsoft.com/office/drawing/2014/main" id="{B10208E6-8720-4F6D-9E15-3FB28306F8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8" descr="dimokrits">
              <a:extLst>
                <a:ext uri="{FF2B5EF4-FFF2-40B4-BE49-F238E27FC236}">
                  <a16:creationId xmlns:a16="http://schemas.microsoft.com/office/drawing/2014/main" id="{D923560E-F6D5-404E-838B-F1D47A56E3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8579152" y="5288340"/>
            <a:ext cx="33436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b="1" dirty="0">
                <a:solidFill>
                  <a:srgbClr val="002060"/>
                </a:solidFill>
              </a:rPr>
              <a:t>2021</a:t>
            </a:r>
            <a:r>
              <a:rPr lang="en-US" sz="3200" b="1" dirty="0">
                <a:solidFill>
                  <a:srgbClr val="002060"/>
                </a:solidFill>
              </a:rPr>
              <a:t>/peer -review</a:t>
            </a:r>
            <a:endParaRPr lang="el-GR" sz="3200" b="1" dirty="0">
              <a:solidFill>
                <a:srgbClr val="002060"/>
              </a:solidFill>
            </a:endParaRPr>
          </a:p>
          <a:p>
            <a:r>
              <a:rPr lang="el-GR" sz="3200" b="1" dirty="0">
                <a:solidFill>
                  <a:srgbClr val="C00000"/>
                </a:solidFill>
              </a:rPr>
              <a:t>3</a:t>
            </a:r>
            <a:r>
              <a:rPr lang="el-GR" sz="3200" b="1" dirty="0">
                <a:solidFill>
                  <a:srgbClr val="002060"/>
                </a:solidFill>
              </a:rPr>
              <a:t> </a:t>
            </a:r>
            <a:r>
              <a:rPr lang="en-US" sz="3200" dirty="0"/>
              <a:t>accepted</a:t>
            </a:r>
          </a:p>
          <a:p>
            <a:r>
              <a:rPr lang="en-US" sz="3200" b="1" dirty="0">
                <a:solidFill>
                  <a:srgbClr val="C00000"/>
                </a:solidFill>
              </a:rPr>
              <a:t>3</a:t>
            </a:r>
            <a:r>
              <a:rPr lang="en-US" sz="3200" b="1" dirty="0">
                <a:solidFill>
                  <a:srgbClr val="002060"/>
                </a:solidFill>
              </a:rPr>
              <a:t> </a:t>
            </a:r>
            <a:r>
              <a:rPr lang="en-US" sz="3200" dirty="0"/>
              <a:t>submitted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167453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871952" y="344449"/>
            <a:ext cx="1132004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Collaborations - NCSR “</a:t>
            </a:r>
            <a:r>
              <a:rPr lang="en-US" sz="2400" b="1" dirty="0" err="1"/>
              <a:t>Demokritos</a:t>
            </a:r>
            <a:r>
              <a:rPr lang="en-US" sz="2400" b="1" dirty="0"/>
              <a:t>”</a:t>
            </a:r>
            <a:endParaRPr lang="en-US" sz="2000" i="1" dirty="0">
              <a:solidFill>
                <a:srgbClr val="C00000"/>
              </a:solidFill>
            </a:endParaRPr>
          </a:p>
          <a:p>
            <a:endParaRPr lang="en-US" sz="2000" i="1" dirty="0">
              <a:solidFill>
                <a:srgbClr val="C00000"/>
              </a:solidFill>
            </a:endParaRPr>
          </a:p>
          <a:p>
            <a:r>
              <a:rPr lang="en-US" sz="2000" i="1" dirty="0" err="1">
                <a:solidFill>
                  <a:srgbClr val="C00000"/>
                </a:solidFill>
              </a:rPr>
              <a:t>InRaSTES</a:t>
            </a:r>
            <a:r>
              <a:rPr lang="el-GR" sz="2000" i="1" dirty="0">
                <a:solidFill>
                  <a:srgbClr val="C00000"/>
                </a:solidFill>
              </a:rPr>
              <a:t>, </a:t>
            </a:r>
            <a:r>
              <a:rPr lang="en-US" sz="2000" i="1" dirty="0">
                <a:solidFill>
                  <a:srgbClr val="C00000"/>
                </a:solidFill>
              </a:rPr>
              <a:t>Environmental Radioactivity Laboratory</a:t>
            </a:r>
            <a:endParaRPr lang="el-GR" sz="2000" i="1" dirty="0">
              <a:solidFill>
                <a:srgbClr val="C000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</a:rPr>
              <a:t>Konstantinos </a:t>
            </a:r>
            <a:r>
              <a:rPr lang="en-US" sz="2000" b="1" dirty="0" err="1">
                <a:solidFill>
                  <a:srgbClr val="002060"/>
                </a:solidFill>
              </a:rPr>
              <a:t>Eleftheriadis</a:t>
            </a:r>
            <a:r>
              <a:rPr lang="en-US" sz="2000" dirty="0">
                <a:solidFill>
                  <a:srgbClr val="002060"/>
                </a:solidFill>
              </a:rPr>
              <a:t>, one publication</a:t>
            </a:r>
          </a:p>
          <a:p>
            <a:pPr lvl="0"/>
            <a:endParaRPr lang="en-US" sz="2000" i="1" dirty="0">
              <a:solidFill>
                <a:srgbClr val="C00000"/>
              </a:solidFill>
            </a:endParaRPr>
          </a:p>
          <a:p>
            <a:pPr lvl="0"/>
            <a:r>
              <a:rPr lang="en-US" sz="2000" i="1" dirty="0">
                <a:solidFill>
                  <a:srgbClr val="C00000"/>
                </a:solidFill>
              </a:rPr>
              <a:t>Institute of Nano Science and Nanotechnology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b="1" dirty="0" err="1">
                <a:solidFill>
                  <a:srgbClr val="002060"/>
                </a:solidFill>
              </a:rPr>
              <a:t>Eleni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Fillippaki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dirty="0">
                <a:hlinkClick r:id="rId2" tooltip="Ceramics and Composite Materials"/>
              </a:rPr>
              <a:t>Ceramics and Composite Materials</a:t>
            </a:r>
            <a:r>
              <a:rPr lang="en-US" sz="2000" dirty="0"/>
              <a:t> group in Cultural Heritage (CH) </a:t>
            </a:r>
            <a:endParaRPr lang="en-US" sz="2000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</a:rPr>
              <a:t>Anno Hein, A. </a:t>
            </a:r>
            <a:r>
              <a:rPr lang="en-US" sz="2000" b="1" dirty="0" err="1">
                <a:solidFill>
                  <a:srgbClr val="002060"/>
                </a:solidFill>
              </a:rPr>
              <a:t>Panagopoulo</a:t>
            </a:r>
            <a:r>
              <a:rPr lang="en-US" sz="2000" dirty="0" err="1">
                <a:solidFill>
                  <a:srgbClr val="002060"/>
                </a:solidFill>
              </a:rPr>
              <a:t>u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hlinkClick r:id="rId3" tooltip="Paleoenvironment and Ancient Metal Studies"/>
              </a:rPr>
              <a:t>Paleoenvironment</a:t>
            </a:r>
            <a:r>
              <a:rPr lang="en-US" sz="2000" dirty="0">
                <a:hlinkClick r:id="rId3" tooltip="Paleoenvironment and Ancient Metal Studies"/>
              </a:rPr>
              <a:t> and Ancient Metal Studies</a:t>
            </a:r>
            <a:r>
              <a:rPr lang="en-US" sz="2000" dirty="0"/>
              <a:t> group in CH, </a:t>
            </a:r>
            <a:r>
              <a:rPr lang="en-US" sz="2000" u="sng" dirty="0"/>
              <a:t>1 abstract</a:t>
            </a:r>
            <a:endParaRPr lang="el-GR" sz="2000" u="sng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b="1" dirty="0" err="1">
                <a:solidFill>
                  <a:srgbClr val="002060"/>
                </a:solidFill>
              </a:rPr>
              <a:t>Eleni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Makarona</a:t>
            </a:r>
            <a:r>
              <a:rPr lang="en-US" sz="2000" dirty="0"/>
              <a:t>, </a:t>
            </a:r>
            <a:r>
              <a:rPr lang="en-US" sz="2000" dirty="0" err="1"/>
              <a:t>Nanoelectronics</a:t>
            </a:r>
            <a:r>
              <a:rPr lang="en-US" sz="2000" dirty="0"/>
              <a:t>, Photonics and Microsystems (</a:t>
            </a:r>
            <a:r>
              <a:rPr lang="en-US" sz="2000" u="sng" dirty="0"/>
              <a:t>one publication, one proposal accepted</a:t>
            </a:r>
            <a:r>
              <a:rPr lang="en-US" sz="2000" dirty="0"/>
              <a:t>)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r>
              <a:rPr lang="en-US" sz="2400" b="1" dirty="0"/>
              <a:t>Collaborations - Greek Academic and Research Institutions</a:t>
            </a:r>
            <a:endParaRPr lang="el-GR" sz="2400" b="1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b="1" dirty="0" err="1">
                <a:solidFill>
                  <a:srgbClr val="002060"/>
                </a:solidFill>
              </a:rPr>
              <a:t>Hariclia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Brecoulaki</a:t>
            </a:r>
            <a:r>
              <a:rPr lang="en-US" sz="2000" dirty="0"/>
              <a:t>, Institute of Historical Research, The National Hellenic Research Foundation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</a:rPr>
              <a:t>Nikolaos Zacharias</a:t>
            </a:r>
            <a:r>
              <a:rPr lang="en-US" sz="2000" dirty="0"/>
              <a:t>, University of Peloponnese, Dpt. of History, Archaeology, Cultural Resources Management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</a:rPr>
              <a:t>Michael </a:t>
            </a:r>
            <a:r>
              <a:rPr lang="en-US" sz="2000" b="1" dirty="0" err="1">
                <a:solidFill>
                  <a:srgbClr val="002060"/>
                </a:solidFill>
              </a:rPr>
              <a:t>Kokkoris</a:t>
            </a:r>
            <a:r>
              <a:rPr lang="en-US" sz="2000" dirty="0"/>
              <a:t>, Department of Physics, National Technical University of Athens</a:t>
            </a:r>
            <a:endParaRPr lang="el-GR" sz="2000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b="1" u="sng" dirty="0">
                <a:solidFill>
                  <a:srgbClr val="002060"/>
                </a:solidFill>
              </a:rPr>
              <a:t>Maria </a:t>
            </a:r>
            <a:r>
              <a:rPr lang="en-US" sz="2000" b="1" u="sng" dirty="0" err="1">
                <a:solidFill>
                  <a:srgbClr val="002060"/>
                </a:solidFill>
              </a:rPr>
              <a:t>Katsikini</a:t>
            </a:r>
            <a:r>
              <a:rPr lang="en-US" sz="2000" b="1" u="sng" dirty="0">
                <a:solidFill>
                  <a:srgbClr val="002060"/>
                </a:solidFill>
              </a:rPr>
              <a:t>, F. </a:t>
            </a:r>
            <a:r>
              <a:rPr lang="en-US" sz="2000" b="1" u="sng" dirty="0" err="1">
                <a:solidFill>
                  <a:srgbClr val="002060"/>
                </a:solidFill>
              </a:rPr>
              <a:t>Pinakidou</a:t>
            </a:r>
            <a:r>
              <a:rPr lang="en-US" sz="2000" b="1" u="sng" dirty="0">
                <a:solidFill>
                  <a:srgbClr val="002060"/>
                </a:solidFill>
              </a:rPr>
              <a:t>, E. </a:t>
            </a:r>
            <a:r>
              <a:rPr lang="en-US" sz="2000" b="1" u="sng" dirty="0" err="1">
                <a:solidFill>
                  <a:srgbClr val="002060"/>
                </a:solidFill>
              </a:rPr>
              <a:t>Paloura</a:t>
            </a:r>
            <a:r>
              <a:rPr lang="en-US" sz="2000" dirty="0"/>
              <a:t>, Aristotle University of Thessaloniki, School of Physics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b="1" u="sng" dirty="0" err="1">
                <a:solidFill>
                  <a:srgbClr val="002060"/>
                </a:solidFill>
              </a:rPr>
              <a:t>Dimitrios</a:t>
            </a:r>
            <a:r>
              <a:rPr lang="en-US" sz="2000" b="1" u="sng" dirty="0">
                <a:solidFill>
                  <a:srgbClr val="002060"/>
                </a:solidFill>
              </a:rPr>
              <a:t> </a:t>
            </a:r>
            <a:r>
              <a:rPr lang="en-US" sz="2000" b="1" u="sng" dirty="0" err="1">
                <a:solidFill>
                  <a:srgbClr val="002060"/>
                </a:solidFill>
              </a:rPr>
              <a:t>Anagnostopoulos</a:t>
            </a:r>
            <a:r>
              <a:rPr lang="en-US" sz="2000" dirty="0"/>
              <a:t>, Dpt. of Materials Science &amp; Engineering</a:t>
            </a:r>
            <a:r>
              <a:rPr lang="el-GR" sz="2000" dirty="0"/>
              <a:t>, </a:t>
            </a:r>
            <a:r>
              <a:rPr lang="en-US" sz="2000" dirty="0"/>
              <a:t>University of Ioannina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1" u="sng" dirty="0" err="1">
                <a:solidFill>
                  <a:srgbClr val="002060"/>
                </a:solidFill>
              </a:rPr>
              <a:t>Foteini</a:t>
            </a:r>
            <a:r>
              <a:rPr lang="en-US" sz="2000" b="1" u="sng" dirty="0">
                <a:solidFill>
                  <a:srgbClr val="002060"/>
                </a:solidFill>
              </a:rPr>
              <a:t> </a:t>
            </a:r>
            <a:r>
              <a:rPr lang="en-US" sz="2000" b="1" u="sng" dirty="0" err="1">
                <a:solidFill>
                  <a:srgbClr val="002060"/>
                </a:solidFill>
              </a:rPr>
              <a:t>Noli</a:t>
            </a:r>
            <a:r>
              <a:rPr lang="en-US" sz="2000" b="1" dirty="0"/>
              <a:t>, </a:t>
            </a:r>
            <a:r>
              <a:rPr lang="en-US" sz="2000" dirty="0"/>
              <a:t>Aristotle University of Thessaloniki, School of Chemistry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1" u="sng" dirty="0" err="1">
                <a:solidFill>
                  <a:srgbClr val="002060"/>
                </a:solidFill>
              </a:rPr>
              <a:t>Chatousidou</a:t>
            </a:r>
            <a:r>
              <a:rPr lang="en-US" sz="2000" b="1" u="sng" dirty="0">
                <a:solidFill>
                  <a:srgbClr val="002060"/>
                </a:solidFill>
              </a:rPr>
              <a:t> Sofia-Eirini, Michalis </a:t>
            </a:r>
            <a:r>
              <a:rPr lang="en-US" sz="2000" b="1" u="sng" dirty="0" err="1">
                <a:solidFill>
                  <a:srgbClr val="002060"/>
                </a:solidFill>
              </a:rPr>
              <a:t>Lazaridis</a:t>
            </a:r>
            <a:r>
              <a:rPr lang="en-US" sz="2000" dirty="0"/>
              <a:t>, School of Environmental Engineering, TUC 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</a:rPr>
              <a:t>Nikolaos </a:t>
            </a:r>
            <a:r>
              <a:rPr lang="en-US" sz="2000" b="1" dirty="0" err="1">
                <a:solidFill>
                  <a:srgbClr val="002060"/>
                </a:solidFill>
              </a:rPr>
              <a:t>Kallithrakas-Kontos</a:t>
            </a:r>
            <a:r>
              <a:rPr lang="en-US" sz="2000" dirty="0"/>
              <a:t>,  Dpt. of Mineral Resources Engineering and Department of Sciences, TUC</a:t>
            </a:r>
          </a:p>
        </p:txBody>
      </p:sp>
      <p:grpSp>
        <p:nvGrpSpPr>
          <p:cNvPr id="6" name="Group 16">
            <a:extLst>
              <a:ext uri="{FF2B5EF4-FFF2-40B4-BE49-F238E27FC236}">
                <a16:creationId xmlns:a16="http://schemas.microsoft.com/office/drawing/2014/main" id="{6F0AC346-D670-481D-9275-7BAB9C631A8B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7" name="Picture 6" descr="kefalis">
              <a:extLst>
                <a:ext uri="{FF2B5EF4-FFF2-40B4-BE49-F238E27FC236}">
                  <a16:creationId xmlns:a16="http://schemas.microsoft.com/office/drawing/2014/main" id="{8A900226-04A6-4431-8BB1-E5939637E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dimokrits">
              <a:extLst>
                <a:ext uri="{FF2B5EF4-FFF2-40B4-BE49-F238E27FC236}">
                  <a16:creationId xmlns:a16="http://schemas.microsoft.com/office/drawing/2014/main" id="{2E4F1D9A-1AF4-4483-99AF-FC24969DD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4112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1127448" y="404664"/>
            <a:ext cx="10873208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International Collaborators</a:t>
            </a:r>
            <a:endParaRPr lang="el-GR" sz="2800" b="1" dirty="0"/>
          </a:p>
          <a:p>
            <a:pPr lvl="0"/>
            <a:endParaRPr lang="en-US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</a:rPr>
              <a:t>Francesco Paolo Romano, Claudia </a:t>
            </a:r>
            <a:r>
              <a:rPr lang="en-US" sz="2000" b="1" dirty="0" err="1">
                <a:solidFill>
                  <a:srgbClr val="002060"/>
                </a:solidFill>
              </a:rPr>
              <a:t>Caliri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2060"/>
                </a:solidFill>
              </a:rPr>
              <a:t>Claudia </a:t>
            </a:r>
            <a:r>
              <a:rPr lang="en-US" sz="2000" b="1" dirty="0" err="1">
                <a:solidFill>
                  <a:srgbClr val="002060"/>
                </a:solidFill>
              </a:rPr>
              <a:t>Fatuzzo</a:t>
            </a:r>
            <a:r>
              <a:rPr lang="en-US" sz="2000" dirty="0"/>
              <a:t>, </a:t>
            </a:r>
            <a:r>
              <a:rPr lang="en-US" sz="2000" dirty="0" err="1"/>
              <a:t>Consigle</a:t>
            </a:r>
            <a:r>
              <a:rPr lang="en-US" sz="2000" dirty="0"/>
              <a:t> </a:t>
            </a:r>
            <a:r>
              <a:rPr lang="en-US" sz="2000" dirty="0" err="1"/>
              <a:t>Nazionale</a:t>
            </a:r>
            <a:r>
              <a:rPr lang="en-US" sz="2000" dirty="0"/>
              <a:t> </a:t>
            </a:r>
            <a:r>
              <a:rPr lang="en-US" sz="2000" dirty="0" err="1"/>
              <a:t>delle</a:t>
            </a:r>
            <a:r>
              <a:rPr lang="en-US" sz="2000" dirty="0"/>
              <a:t> </a:t>
            </a:r>
            <a:r>
              <a:rPr lang="en-US" sz="2000" dirty="0" err="1"/>
              <a:t>Ricerche</a:t>
            </a:r>
            <a:r>
              <a:rPr lang="en-US" sz="2000" dirty="0"/>
              <a:t> (CNR), </a:t>
            </a:r>
            <a:r>
              <a:rPr lang="en-US" sz="2000" dirty="0" err="1"/>
              <a:t>Istituto</a:t>
            </a:r>
            <a:r>
              <a:rPr lang="en-US" sz="2000" dirty="0"/>
              <a:t> di </a:t>
            </a:r>
            <a:r>
              <a:rPr lang="en-US" sz="2000" dirty="0" err="1"/>
              <a:t>Scienze</a:t>
            </a:r>
            <a:r>
              <a:rPr lang="en-US" sz="2000" dirty="0"/>
              <a:t> del </a:t>
            </a:r>
            <a:r>
              <a:rPr lang="en-US" sz="2000" dirty="0" err="1"/>
              <a:t>Patrimonio</a:t>
            </a:r>
            <a:r>
              <a:rPr lang="en-US" sz="2000" dirty="0"/>
              <a:t> Cultural and </a:t>
            </a:r>
            <a:r>
              <a:rPr lang="en-US" sz="2000" dirty="0" err="1"/>
              <a:t>Laboratori</a:t>
            </a:r>
            <a:r>
              <a:rPr lang="en-US" sz="2000" dirty="0"/>
              <a:t> </a:t>
            </a:r>
            <a:r>
              <a:rPr lang="en-US" sz="2000" dirty="0" err="1"/>
              <a:t>Nazionali</a:t>
            </a:r>
            <a:r>
              <a:rPr lang="en-US" sz="2000" dirty="0"/>
              <a:t> del </a:t>
            </a:r>
            <a:r>
              <a:rPr lang="en-US" sz="2000" dirty="0" err="1"/>
              <a:t>Sud</a:t>
            </a:r>
            <a:r>
              <a:rPr lang="en-US" sz="2000" dirty="0"/>
              <a:t>, INFN, Catania, Italy, </a:t>
            </a:r>
            <a:r>
              <a:rPr lang="en-US" sz="2000" b="1" dirty="0">
                <a:solidFill>
                  <a:srgbClr val="C00000"/>
                </a:solidFill>
              </a:rPr>
              <a:t>CH research (p-XRF analysis, MA-XRF imaging, X-ray instrumentation), characterization of silicon contaminants by GI-XRF</a:t>
            </a:r>
            <a:endParaRPr lang="el-GR" sz="2000" b="1" dirty="0">
              <a:solidFill>
                <a:srgbClr val="C0000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sz="2000" b="1" dirty="0">
              <a:solidFill>
                <a:srgbClr val="00206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000" b="1" dirty="0" err="1">
                <a:solidFill>
                  <a:srgbClr val="002060"/>
                </a:solidFill>
              </a:rPr>
              <a:t>Sanjiv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err="1">
                <a:solidFill>
                  <a:srgbClr val="002060"/>
                </a:solidFill>
              </a:rPr>
              <a:t>Puri</a:t>
            </a:r>
            <a:r>
              <a:rPr lang="en-US" sz="2000" dirty="0"/>
              <a:t>, Department of Basic and Applied Sciences, Punjabi University, Patiala, Punjab, India, </a:t>
            </a:r>
            <a:r>
              <a:rPr lang="en-US" sz="2000" b="1" dirty="0">
                <a:solidFill>
                  <a:srgbClr val="C00000"/>
                </a:solidFill>
              </a:rPr>
              <a:t>FP research @ </a:t>
            </a:r>
            <a:r>
              <a:rPr lang="en-US" sz="2000" b="1" dirty="0" err="1">
                <a:solidFill>
                  <a:srgbClr val="C00000"/>
                </a:solidFill>
              </a:rPr>
              <a:t>Elettra</a:t>
            </a:r>
            <a:r>
              <a:rPr lang="en-US" sz="2000" b="1" dirty="0">
                <a:solidFill>
                  <a:srgbClr val="C00000"/>
                </a:solidFill>
              </a:rPr>
              <a:t> synchrotron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</a:rPr>
              <a:t>Mateusz </a:t>
            </a:r>
            <a:r>
              <a:rPr lang="en-US" sz="2000" b="1" dirty="0" err="1">
                <a:solidFill>
                  <a:srgbClr val="002060"/>
                </a:solidFill>
              </a:rPr>
              <a:t>Czyzycki</a:t>
            </a:r>
            <a:r>
              <a:rPr lang="en-US" sz="2000" dirty="0"/>
              <a:t>, Karlsruhe Institute of Technology, Laboratory for Applications of Synchrotron </a:t>
            </a:r>
            <a:r>
              <a:rPr lang="de-DE" sz="2000" dirty="0"/>
              <a:t>Radiation, </a:t>
            </a:r>
            <a:r>
              <a:rPr lang="de-DE" sz="2000" b="1" dirty="0">
                <a:solidFill>
                  <a:srgbClr val="C00000"/>
                </a:solidFill>
              </a:rPr>
              <a:t>Depth distribution of Deep implanted ions in Silicon by means of Synchrotron GI-XRF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de-DE" sz="2000" b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de-DE" sz="2000" b="1" u="sng" dirty="0">
                <a:solidFill>
                  <a:srgbClr val="002060"/>
                </a:solidFill>
              </a:rPr>
              <a:t>Vana Orfanou</a:t>
            </a:r>
            <a:r>
              <a:rPr lang="de-DE" sz="2000" dirty="0"/>
              <a:t>, University of Dublin, Ireland, </a:t>
            </a:r>
            <a:r>
              <a:rPr lang="de-DE" sz="2000" b="1" dirty="0">
                <a:solidFill>
                  <a:srgbClr val="C00000"/>
                </a:solidFill>
              </a:rPr>
              <a:t>Evaluation of p-XRF analysis for chemical analysis of archaeological  bronzes </a:t>
            </a:r>
            <a:endParaRPr lang="el-GR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1" u="sng" dirty="0">
                <a:solidFill>
                  <a:srgbClr val="002060"/>
                </a:solidFill>
              </a:rPr>
              <a:t>Luisa </a:t>
            </a:r>
            <a:r>
              <a:rPr lang="en-US" sz="2000" b="1" u="sng" dirty="0" err="1">
                <a:solidFill>
                  <a:srgbClr val="002060"/>
                </a:solidFill>
              </a:rPr>
              <a:t>Carvahlo</a:t>
            </a:r>
            <a:r>
              <a:rPr lang="en-US" sz="2000" u="sng" dirty="0"/>
              <a:t>, </a:t>
            </a:r>
            <a:r>
              <a:rPr lang="en-US" sz="2000" b="1" u="sng" dirty="0">
                <a:solidFill>
                  <a:srgbClr val="002060"/>
                </a:solidFill>
              </a:rPr>
              <a:t>Sofia </a:t>
            </a:r>
            <a:r>
              <a:rPr lang="en-US" sz="2000" b="1" u="sng" dirty="0" err="1">
                <a:solidFill>
                  <a:srgbClr val="002060"/>
                </a:solidFill>
              </a:rPr>
              <a:t>Pessanha</a:t>
            </a:r>
            <a:r>
              <a:rPr lang="en-US" sz="2000" b="1" u="sng" dirty="0">
                <a:solidFill>
                  <a:srgbClr val="002060"/>
                </a:solidFill>
              </a:rPr>
              <a:t> University of Lisbon</a:t>
            </a:r>
            <a:r>
              <a:rPr lang="en-US" sz="2000" b="1" dirty="0">
                <a:solidFill>
                  <a:srgbClr val="002060"/>
                </a:solidFill>
              </a:rPr>
              <a:t>, </a:t>
            </a:r>
            <a:r>
              <a:rPr lang="en-US" sz="2000" b="1" dirty="0">
                <a:solidFill>
                  <a:srgbClr val="C00000"/>
                </a:solidFill>
              </a:rPr>
              <a:t>Elemental Mapping Distribution In Eco-innovative </a:t>
            </a:r>
            <a:r>
              <a:rPr lang="en-US" sz="2000" b="1" dirty="0" err="1">
                <a:solidFill>
                  <a:srgbClr val="C00000"/>
                </a:solidFill>
              </a:rPr>
              <a:t>Biofortified</a:t>
            </a:r>
            <a:r>
              <a:rPr lang="en-US" sz="2000" b="1" dirty="0">
                <a:solidFill>
                  <a:srgbClr val="C00000"/>
                </a:solidFill>
              </a:rPr>
              <a:t> Farmed Fish &amp; Elemental analysis of paraffin embedded biological tissues</a:t>
            </a:r>
            <a:endParaRPr lang="el-GR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l-GR" sz="20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l-GR" sz="2000" b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l-GR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el-GR" sz="2000" dirty="0"/>
          </a:p>
        </p:txBody>
      </p:sp>
      <p:grpSp>
        <p:nvGrpSpPr>
          <p:cNvPr id="7" name="Group 16">
            <a:extLst>
              <a:ext uri="{FF2B5EF4-FFF2-40B4-BE49-F238E27FC236}">
                <a16:creationId xmlns:a16="http://schemas.microsoft.com/office/drawing/2014/main" id="{6F0AC346-D670-481D-9275-7BAB9C631A8B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8" name="Picture 7" descr="kefalis">
              <a:extLst>
                <a:ext uri="{FF2B5EF4-FFF2-40B4-BE49-F238E27FC236}">
                  <a16:creationId xmlns:a16="http://schemas.microsoft.com/office/drawing/2014/main" id="{8A900226-04A6-4431-8BB1-E5939637E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dimokrits">
              <a:extLst>
                <a:ext uri="{FF2B5EF4-FFF2-40B4-BE49-F238E27FC236}">
                  <a16:creationId xmlns:a16="http://schemas.microsoft.com/office/drawing/2014/main" id="{2E4F1D9A-1AF4-4483-99AF-FC24969DD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8117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4" name="TextBox 3"/>
          <p:cNvSpPr txBox="1"/>
          <p:nvPr/>
        </p:nvSpPr>
        <p:spPr>
          <a:xfrm>
            <a:off x="871952" y="373639"/>
            <a:ext cx="70705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Educational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2060"/>
                </a:solidFill>
              </a:rPr>
              <a:t>Xristoforos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Xristofis</a:t>
            </a:r>
            <a:r>
              <a:rPr lang="en-US" dirty="0"/>
              <a:t>, MSc Diploma Work, University of Peloponnese</a:t>
            </a:r>
            <a:r>
              <a:rPr lang="el-GR" dirty="0"/>
              <a:t>, </a:t>
            </a:r>
            <a:r>
              <a:rPr lang="en-US" dirty="0"/>
              <a:t>‘</a:t>
            </a:r>
            <a:r>
              <a:rPr lang="en-US" i="1" dirty="0"/>
              <a:t>The analysis of the swords </a:t>
            </a:r>
            <a:r>
              <a:rPr lang="en-US" i="1" dirty="0" err="1"/>
              <a:t>Naue</a:t>
            </a:r>
            <a:r>
              <a:rPr lang="en-US" i="1" dirty="0"/>
              <a:t> II type from Achaia and </a:t>
            </a:r>
            <a:r>
              <a:rPr lang="en-US" i="1" dirty="0" err="1"/>
              <a:t>Enkomi</a:t>
            </a:r>
            <a:r>
              <a:rPr lang="en-US" i="1" dirty="0"/>
              <a:t>, Cyprus</a:t>
            </a:r>
            <a:r>
              <a:rPr lang="en-US" dirty="0"/>
              <a:t>’, October-December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>
                <a:solidFill>
                  <a:srgbClr val="002060"/>
                </a:solidFill>
              </a:rPr>
              <a:t>Φίλιππος Καστανιάς</a:t>
            </a:r>
            <a:r>
              <a:rPr lang="en-US" dirty="0"/>
              <a:t>, MSc Diploma Work</a:t>
            </a:r>
            <a:r>
              <a:rPr lang="el-GR" dirty="0"/>
              <a:t>, Τμήμα Χημείας ΑΠΘ, </a:t>
            </a:r>
            <a:r>
              <a:rPr lang="en-US" dirty="0"/>
              <a:t>‘</a:t>
            </a:r>
            <a:r>
              <a:rPr lang="el-GR" i="1" dirty="0"/>
              <a:t>Ανόργανη Χημεία και Χημεία Ανόργανων υλικών, Επίδραση φωσφορικών λιπασμάτων στην συγκέντρωση βαρέων μετάλλων και ραδιονουκλιδίων σε λαχανικά</a:t>
            </a:r>
            <a:r>
              <a:rPr lang="en-US" dirty="0"/>
              <a:t>’</a:t>
            </a:r>
            <a:r>
              <a:rPr lang="el-GR" dirty="0"/>
              <a:t>, </a:t>
            </a:r>
            <a:r>
              <a:rPr lang="en-US" dirty="0"/>
              <a:t>July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>
                <a:solidFill>
                  <a:srgbClr val="002060"/>
                </a:solidFill>
              </a:rPr>
              <a:t>Γιάννης Σαργκάνης </a:t>
            </a:r>
            <a:r>
              <a:rPr lang="el-GR" dirty="0"/>
              <a:t>, </a:t>
            </a:r>
            <a:r>
              <a:rPr lang="en-US" dirty="0"/>
              <a:t>MSc Diploma Work, University of West Attica</a:t>
            </a:r>
          </a:p>
          <a:p>
            <a:endParaRPr lang="en-US" sz="2400" b="1" dirty="0">
              <a:solidFill>
                <a:srgbClr val="002060"/>
              </a:solidFill>
            </a:endParaRPr>
          </a:p>
          <a:p>
            <a:r>
              <a:rPr lang="en-US" sz="2400" b="1" dirty="0">
                <a:solidFill>
                  <a:srgbClr val="002060"/>
                </a:solidFill>
              </a:rPr>
              <a:t>Practical work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>
                <a:solidFill>
                  <a:srgbClr val="002060"/>
                </a:solidFill>
              </a:rPr>
              <a:t>Έλενα Τριανταφυλλίδη</a:t>
            </a:r>
            <a:r>
              <a:rPr lang="en-US" dirty="0"/>
              <a:t>, PhD candidate, University of Peloponnese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>
                <a:solidFill>
                  <a:srgbClr val="002060"/>
                </a:solidFill>
              </a:rPr>
              <a:t>Ζωή Μπάρη</a:t>
            </a:r>
            <a:r>
              <a:rPr lang="en-US" dirty="0"/>
              <a:t>, July-August 2020</a:t>
            </a:r>
            <a:r>
              <a:rPr lang="el-GR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064" y="4736855"/>
            <a:ext cx="5616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XRF Lab Analytical Services - Contracts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/>
              <a:t>University of Dublin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/>
              <a:t>University of Copenhagen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l-GR" sz="2000" dirty="0"/>
              <a:t>ΥΠΠΟ, </a:t>
            </a:r>
            <a:r>
              <a:rPr lang="en-US" sz="2000" dirty="0"/>
              <a:t>Archaeological Museum of Volos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3571803"/>
            <a:ext cx="3923928" cy="29429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551534"/>
            <a:ext cx="3899925" cy="29249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26263" y="3128106"/>
            <a:ext cx="391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Οκτώβριος 2020, Αρχ. Μουσείο Πάτρας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46298" y="5892582"/>
            <a:ext cx="3943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Ιούλιος 2020, Εργαστήριο </a:t>
            </a:r>
            <a:r>
              <a:rPr lang="en-US" dirty="0">
                <a:solidFill>
                  <a:srgbClr val="FFFF00"/>
                </a:solidFill>
              </a:rPr>
              <a:t>XRF</a:t>
            </a:r>
            <a:endParaRPr lang="el-GR" dirty="0">
              <a:solidFill>
                <a:srgbClr val="FFFF00"/>
              </a:solidFill>
            </a:endParaRPr>
          </a:p>
          <a:p>
            <a:r>
              <a:rPr lang="el-GR" dirty="0">
                <a:solidFill>
                  <a:srgbClr val="FFFF00"/>
                </a:solidFill>
              </a:rPr>
              <a:t>Αγάθη Καμινάρη και Γιάννης Σαργκάνης</a:t>
            </a:r>
          </a:p>
        </p:txBody>
      </p:sp>
      <p:grpSp>
        <p:nvGrpSpPr>
          <p:cNvPr id="10" name="Group 16">
            <a:extLst>
              <a:ext uri="{FF2B5EF4-FFF2-40B4-BE49-F238E27FC236}">
                <a16:creationId xmlns:a16="http://schemas.microsoft.com/office/drawing/2014/main" id="{6F0AC346-D670-481D-9275-7BAB9C631A8B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11" name="Picture 10" descr="kefalis">
              <a:extLst>
                <a:ext uri="{FF2B5EF4-FFF2-40B4-BE49-F238E27FC236}">
                  <a16:creationId xmlns:a16="http://schemas.microsoft.com/office/drawing/2014/main" id="{8A900226-04A6-4431-8BB1-E5939637E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dimokrits">
              <a:extLst>
                <a:ext uri="{FF2B5EF4-FFF2-40B4-BE49-F238E27FC236}">
                  <a16:creationId xmlns:a16="http://schemas.microsoft.com/office/drawing/2014/main" id="{2E4F1D9A-1AF4-4483-99AF-FC24969DD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3778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4" name="TextBox 3"/>
          <p:cNvSpPr txBox="1"/>
          <p:nvPr/>
        </p:nvSpPr>
        <p:spPr>
          <a:xfrm>
            <a:off x="551384" y="3068960"/>
            <a:ext cx="113052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Distinctions</a:t>
            </a:r>
            <a:endParaRPr lang="el-GR" sz="28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sz="2400" dirty="0"/>
              <a:t>Invitation to become Member of the </a:t>
            </a:r>
            <a:r>
              <a:rPr lang="en-US" sz="2400" b="1" dirty="0"/>
              <a:t>Peer Review Panel </a:t>
            </a:r>
            <a:r>
              <a:rPr lang="en-US" sz="2400" dirty="0"/>
              <a:t>of the </a:t>
            </a:r>
            <a:r>
              <a:rPr lang="en-US" sz="2400" b="1" dirty="0"/>
              <a:t>FIXLAB </a:t>
            </a:r>
            <a:r>
              <a:rPr lang="en-US" sz="2400" dirty="0"/>
              <a:t>platform </a:t>
            </a:r>
            <a:r>
              <a:rPr lang="en-US" sz="2400" b="1" dirty="0"/>
              <a:t>(F-PRP) </a:t>
            </a:r>
            <a:r>
              <a:rPr lang="en-US" sz="2400" dirty="0"/>
              <a:t>of the IPERION HS project (</a:t>
            </a:r>
            <a:r>
              <a:rPr lang="en-US" sz="2400" dirty="0">
                <a:hlinkClick r:id="rId2"/>
              </a:rPr>
              <a:t>http://www.iperionhs.eu/</a:t>
            </a:r>
            <a:r>
              <a:rPr lang="en-US" sz="2400" dirty="0"/>
              <a:t>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b="1" dirty="0"/>
              <a:t>Association</a:t>
            </a:r>
            <a:r>
              <a:rPr lang="en-US" sz="2400" dirty="0"/>
              <a:t> with CNR, </a:t>
            </a:r>
            <a:r>
              <a:rPr lang="en-US" sz="2400" dirty="0" err="1"/>
              <a:t>Istitut</a:t>
            </a:r>
            <a:r>
              <a:rPr lang="en-US" sz="2400" dirty="0"/>
              <a:t> di </a:t>
            </a:r>
            <a:r>
              <a:rPr lang="en-US" sz="2400" dirty="0" err="1"/>
              <a:t>Scienze</a:t>
            </a:r>
            <a:r>
              <a:rPr lang="en-US" sz="2400" dirty="0"/>
              <a:t> del </a:t>
            </a:r>
            <a:r>
              <a:rPr lang="en-US" sz="2400" dirty="0" err="1"/>
              <a:t>Patrimonio</a:t>
            </a:r>
            <a:r>
              <a:rPr lang="en-US" sz="2400" dirty="0"/>
              <a:t> Cultural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b="1" dirty="0"/>
              <a:t>Invited talk </a:t>
            </a:r>
            <a:r>
              <a:rPr lang="en-US" sz="2400" dirty="0"/>
              <a:t>at The Science and Technology in Archaeology and Culture Research Center (STARC) of The Cyprus Institute</a:t>
            </a:r>
            <a:r>
              <a:rPr lang="el-GR" sz="2400" dirty="0"/>
              <a:t>, </a:t>
            </a:r>
            <a:r>
              <a:rPr lang="en-US" sz="2400" dirty="0"/>
              <a:t>February 2020 </a:t>
            </a:r>
            <a:endParaRPr lang="el-GR" sz="2400" dirty="0"/>
          </a:p>
        </p:txBody>
      </p:sp>
      <p:grpSp>
        <p:nvGrpSpPr>
          <p:cNvPr id="5" name="Group 16">
            <a:extLst>
              <a:ext uri="{FF2B5EF4-FFF2-40B4-BE49-F238E27FC236}">
                <a16:creationId xmlns:a16="http://schemas.microsoft.com/office/drawing/2014/main" id="{6F0AC346-D670-481D-9275-7BAB9C631A8B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6" name="Picture 5" descr="kefalis">
              <a:extLst>
                <a:ext uri="{FF2B5EF4-FFF2-40B4-BE49-F238E27FC236}">
                  <a16:creationId xmlns:a16="http://schemas.microsoft.com/office/drawing/2014/main" id="{8A900226-04A6-4431-8BB1-E5939637E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dimokrits">
              <a:extLst>
                <a:ext uri="{FF2B5EF4-FFF2-40B4-BE49-F238E27FC236}">
                  <a16:creationId xmlns:a16="http://schemas.microsoft.com/office/drawing/2014/main" id="{2E4F1D9A-1AF4-4483-99AF-FC24969DD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120862"/>
            <a:ext cx="10058400" cy="283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81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8</a:t>
            </a:fld>
            <a:endParaRPr lang="it-IT"/>
          </a:p>
        </p:txBody>
      </p:sp>
      <p:grpSp>
        <p:nvGrpSpPr>
          <p:cNvPr id="4" name="Group 16">
            <a:extLst>
              <a:ext uri="{FF2B5EF4-FFF2-40B4-BE49-F238E27FC236}">
                <a16:creationId xmlns:a16="http://schemas.microsoft.com/office/drawing/2014/main" id="{6F0AC346-D670-481D-9275-7BAB9C631A8B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5" name="Picture 4" descr="kefalis">
              <a:extLst>
                <a:ext uri="{FF2B5EF4-FFF2-40B4-BE49-F238E27FC236}">
                  <a16:creationId xmlns:a16="http://schemas.microsoft.com/office/drawing/2014/main" id="{8A900226-04A6-4431-8BB1-E5939637E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dimokrits">
              <a:extLst>
                <a:ext uri="{FF2B5EF4-FFF2-40B4-BE49-F238E27FC236}">
                  <a16:creationId xmlns:a16="http://schemas.microsoft.com/office/drawing/2014/main" id="{2E4F1D9A-1AF4-4483-99AF-FC24969DD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695400" y="188640"/>
            <a:ext cx="1123324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>
                <a:solidFill>
                  <a:srgbClr val="002060"/>
                </a:solidFill>
              </a:rPr>
              <a:t>Ερευνητικές δραστηριότητες – 2020</a:t>
            </a:r>
          </a:p>
          <a:p>
            <a:endParaRPr lang="en-US" sz="3200" b="1" dirty="0">
              <a:solidFill>
                <a:srgbClr val="00206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400" dirty="0"/>
              <a:t>Ανάπτυξη μεθόδων βαθμονόμησης για νέες αναλυτικές εφαρμογές με τα φασματόμετρα </a:t>
            </a:r>
            <a:r>
              <a:rPr lang="en-US" sz="2400" dirty="0"/>
              <a:t>XRF </a:t>
            </a:r>
            <a:r>
              <a:rPr lang="el-GR" sz="2400" dirty="0"/>
              <a:t> του εργαστηρίου (προσδιορισμός ιχνοστοιχείων σε βιολογικά/βιοιατρικά  δείγματα, κεραμικά, προσδιορισμός προέλευσης αρχαίων πηλών μέσω της ποσοτικοποίησης σπανίων γαιών και άλλων ιχνοστοιχείων)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400" dirty="0"/>
              <a:t>Μοντελοποίηση φάσματος εκπομπής από μικροσκοπικές, φορητές λυχνίες ακτίνων  Χ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400" dirty="0"/>
              <a:t>Ανάπτυξη μεθοδολογιών για την ανάλυση δεδομένων απο απεικονιστικές αναλύσεις </a:t>
            </a:r>
            <a:r>
              <a:rPr lang="en-US" sz="2400" dirty="0"/>
              <a:t>XRF (</a:t>
            </a:r>
            <a:r>
              <a:rPr lang="el-GR" sz="2400" dirty="0">
                <a:solidFill>
                  <a:srgbClr val="C00000"/>
                </a:solidFill>
              </a:rPr>
              <a:t>Καλλιόπη Τσαμπά</a:t>
            </a:r>
            <a:r>
              <a:rPr lang="el-GR" sz="2400" dirty="0"/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400" dirty="0"/>
              <a:t>Βελτιστοποίηση της μεθοδολογίας για </a:t>
            </a:r>
            <a:r>
              <a:rPr lang="en-US" sz="2400" dirty="0"/>
              <a:t>micro-XRF </a:t>
            </a:r>
            <a:r>
              <a:rPr lang="el-GR" sz="2400" dirty="0"/>
              <a:t>αναλύσεις αρχαιολογικών κραμάτων χαλκού</a:t>
            </a:r>
            <a:r>
              <a:rPr lang="en-US" sz="2400" dirty="0"/>
              <a:t> (</a:t>
            </a:r>
            <a:r>
              <a:rPr lang="el-GR" sz="2400" dirty="0">
                <a:solidFill>
                  <a:srgbClr val="C00000"/>
                </a:solidFill>
              </a:rPr>
              <a:t>Ν. Κλαδούρη</a:t>
            </a:r>
            <a:r>
              <a:rPr lang="el-GR" sz="2400" dirty="0"/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400" dirty="0"/>
              <a:t>Ανάλυση δεδομένων από πειράματα στο σύγχροτρον </a:t>
            </a:r>
            <a:r>
              <a:rPr lang="en-US" sz="2400" dirty="0" err="1"/>
              <a:t>Elettra</a:t>
            </a:r>
            <a:r>
              <a:rPr lang="en-US" sz="2400" dirty="0"/>
              <a:t> </a:t>
            </a:r>
            <a:r>
              <a:rPr lang="el-GR" sz="2400" dirty="0"/>
              <a:t>που αφορούν τον προσδιορισμό βασικών ατομικών παραμέτρων για τα στοιχεία </a:t>
            </a:r>
            <a:r>
              <a:rPr lang="en-US" sz="2400" dirty="0">
                <a:solidFill>
                  <a:srgbClr val="C00000"/>
                </a:solidFill>
              </a:rPr>
              <a:t>Sn, Sb, W, Re</a:t>
            </a:r>
            <a:endParaRPr lang="el-GR" sz="2400" dirty="0">
              <a:solidFill>
                <a:srgbClr val="C0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400" dirty="0"/>
              <a:t>Ανάλυση δεδομένων από την εφαρμογή ιοντικών τεχνικών στον επιταχυντή </a:t>
            </a:r>
            <a:r>
              <a:rPr lang="en-US" sz="2400" dirty="0"/>
              <a:t>AGLAE </a:t>
            </a:r>
            <a:r>
              <a:rPr lang="el-GR" sz="2400" dirty="0"/>
              <a:t>σε αρχαιολογικά υλικά (κράματα χρυσού, χαλκού και υαλώδη αντικείμενα)</a:t>
            </a:r>
          </a:p>
        </p:txBody>
      </p:sp>
    </p:spTree>
    <p:extLst>
      <p:ext uri="{BB962C8B-B14F-4D97-AF65-F5344CB8AC3E}">
        <p14:creationId xmlns:p14="http://schemas.microsoft.com/office/powerpoint/2010/main" val="3247379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84" y="1360421"/>
            <a:ext cx="6096000" cy="319430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C786B5-663E-4AA3-B285-B3CC064B6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14/01/2021</a:t>
            </a:fld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8B3B96-6C56-42AE-9BBF-0619B98CD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0511FC7-14BE-4409-AB1E-5F83970B9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89" name="picture">
            <a:extLst>
              <a:ext uri="{FF2B5EF4-FFF2-40B4-BE49-F238E27FC236}">
                <a16:creationId xmlns:a16="http://schemas.microsoft.com/office/drawing/2014/main" id="{AFC86992-0E87-4B54-B4F5-52E0747BA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48" y="4346763"/>
            <a:ext cx="3177616" cy="244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59C0AB86-722D-4EE7-B0DC-815F03F39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00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675281-0CA4-4D58-AAD3-6C85C35EF83D}"/>
              </a:ext>
            </a:extLst>
          </p:cNvPr>
          <p:cNvSpPr/>
          <p:nvPr/>
        </p:nvSpPr>
        <p:spPr>
          <a:xfrm>
            <a:off x="6487613" y="1360421"/>
            <a:ext cx="54563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dirty="0">
                <a:ea typeface="Times New Roman" panose="02020603050405020304" pitchFamily="18" charset="0"/>
              </a:rPr>
              <a:t>Αντικείμενο του προτεινόμενου έργου είναι η ανάπτυξη μιας ολοκληρωμένης οργανολογίας και της σχετικής μεθοδολογίας για τη μελέτη και συντήρηση ζωγραφικών έργων μεγάλων διαστάσεων και η πιλοτική εφαρμογή αυτής στο έργο του </a:t>
            </a:r>
            <a:r>
              <a:rPr lang="en-US" dirty="0">
                <a:ea typeface="Times New Roman" panose="02020603050405020304" pitchFamily="18" charset="0"/>
              </a:rPr>
              <a:t>Muller</a:t>
            </a:r>
            <a:r>
              <a:rPr lang="el-GR" dirty="0">
                <a:ea typeface="Times New Roman" panose="02020603050405020304" pitchFamily="18" charset="0"/>
              </a:rPr>
              <a:t>. Συγκεκριμένα το προτεινόμενο έργο, αποσκοπεί  </a:t>
            </a:r>
            <a:endParaRPr lang="en-US" dirty="0"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l-GR" dirty="0">
                <a:ea typeface="Times New Roman" panose="02020603050405020304" pitchFamily="18" charset="0"/>
              </a:rPr>
              <a:t>στην ανάπτυξη διαγνωστικών μεθοδολογιών και συστημάτων</a:t>
            </a:r>
            <a:endParaRPr lang="en-US" dirty="0"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l-GR" dirty="0">
                <a:ea typeface="Times New Roman" panose="02020603050405020304" pitchFamily="18" charset="0"/>
              </a:rPr>
              <a:t>στην ανάπτυξη ενός ενιαίου συστήματος διαχείρισης, τεκμηρίωσης και προβολής των αποτελεσμάτων </a:t>
            </a:r>
            <a:endParaRPr lang="en-US" dirty="0"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l-GR" dirty="0">
                <a:ea typeface="Times New Roman" panose="02020603050405020304" pitchFamily="18" charset="0"/>
              </a:rPr>
              <a:t>στην σχεδίαση και υλοποίηση ενός καινοτόμου συστήματος κίνησης των διαγνωστικών συστημάτων </a:t>
            </a:r>
            <a:endParaRPr lang="en-US" dirty="0"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l-GR" dirty="0">
                <a:ea typeface="Times New Roman" panose="02020603050405020304" pitchFamily="18" charset="0"/>
              </a:rPr>
              <a:t>στην ανάπτυξη ενός εξειδικευμένου ενοποιημένου λογισμικού για τον έλεγχο και την διαχείριση των συστημάτων 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l-GR" dirty="0">
                <a:ea typeface="Times New Roman" panose="02020603050405020304" pitchFamily="18" charset="0"/>
              </a:rPr>
              <a:t>στην δημιουργία ενός Εργαστηρίου Ανοικτής Θέασης (ΕΑΘ) στους χώρους της ΕΠΜΑΣ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31E54A-378B-47DD-BAFA-35E04BD2DE15}"/>
              </a:ext>
            </a:extLst>
          </p:cNvPr>
          <p:cNvSpPr/>
          <p:nvPr/>
        </p:nvSpPr>
        <p:spPr>
          <a:xfrm>
            <a:off x="871952" y="65122"/>
            <a:ext cx="109697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sz="2400" b="1" dirty="0" err="1">
                <a:solidFill>
                  <a:srgbClr val="002060"/>
                </a:solidFill>
                <a:ea typeface="Times New Roman" panose="02020603050405020304" pitchFamily="18" charset="0"/>
              </a:rPr>
              <a:t>ΠΡοηγμένο</a:t>
            </a:r>
            <a:r>
              <a:rPr lang="el-GR" sz="2400" b="1" dirty="0">
                <a:solidFill>
                  <a:srgbClr val="002060"/>
                </a:solidFill>
                <a:ea typeface="Times New Roman" panose="02020603050405020304" pitchFamily="18" charset="0"/>
              </a:rPr>
              <a:t>  σύστημα συλλογής και διαχείρισης </a:t>
            </a:r>
            <a:r>
              <a:rPr lang="el-GR" sz="2400" b="1" dirty="0" err="1">
                <a:solidFill>
                  <a:srgbClr val="002060"/>
                </a:solidFill>
                <a:ea typeface="Times New Roman" panose="02020603050405020304" pitchFamily="18" charset="0"/>
              </a:rPr>
              <a:t>αναλυτικΩν</a:t>
            </a:r>
            <a:r>
              <a:rPr lang="el-GR" sz="2400" b="1" dirty="0">
                <a:solidFill>
                  <a:srgbClr val="002060"/>
                </a:solidFill>
                <a:ea typeface="Times New Roman" panose="02020603050405020304" pitchFamily="18" charset="0"/>
              </a:rPr>
              <a:t> δεδομένων για την ανοιχτή προς το κοινό </a:t>
            </a:r>
            <a:r>
              <a:rPr lang="el-GR" sz="2400" b="1" dirty="0" err="1">
                <a:solidFill>
                  <a:srgbClr val="002060"/>
                </a:solidFill>
                <a:ea typeface="Times New Roman" panose="02020603050405020304" pitchFamily="18" charset="0"/>
              </a:rPr>
              <a:t>ΤΕκμηρίωση</a:t>
            </a:r>
            <a:r>
              <a:rPr lang="el-GR" sz="2400" b="1" dirty="0">
                <a:solidFill>
                  <a:srgbClr val="002060"/>
                </a:solidFill>
                <a:ea typeface="Times New Roman" panose="02020603050405020304" pitchFamily="18" charset="0"/>
              </a:rPr>
              <a:t>, και συντήρηση </a:t>
            </a:r>
            <a:r>
              <a:rPr lang="el-GR" sz="2400" b="1" dirty="0" err="1">
                <a:solidFill>
                  <a:srgbClr val="002060"/>
                </a:solidFill>
                <a:ea typeface="Times New Roman" panose="02020603050405020304" pitchFamily="18" charset="0"/>
              </a:rPr>
              <a:t>ζωγρΑφικών</a:t>
            </a:r>
            <a:r>
              <a:rPr lang="el-GR" sz="2400" b="1" dirty="0">
                <a:solidFill>
                  <a:srgbClr val="002060"/>
                </a:solidFill>
                <a:ea typeface="Times New Roman" panose="02020603050405020304" pitchFamily="18" charset="0"/>
              </a:rPr>
              <a:t> έργων τέχνηΣ μεγάλων διαστάσεων</a:t>
            </a:r>
            <a:r>
              <a:rPr lang="en-US" sz="2400" b="1" dirty="0">
                <a:solidFill>
                  <a:srgbClr val="002060"/>
                </a:solidFill>
                <a:ea typeface="Times New Roman" panose="02020603050405020304" pitchFamily="18" charset="0"/>
              </a:rPr>
              <a:t>, </a:t>
            </a:r>
            <a:r>
              <a:rPr lang="el-GR" sz="2400" b="1" dirty="0">
                <a:solidFill>
                  <a:srgbClr val="002060"/>
                </a:solidFill>
                <a:ea typeface="Times New Roman" panose="02020603050405020304" pitchFamily="18" charset="0"/>
              </a:rPr>
              <a:t>ΠΡΩΤΕΑΣ</a:t>
            </a:r>
            <a:r>
              <a:rPr lang="en-US" sz="2400" b="1" dirty="0">
                <a:solidFill>
                  <a:srgbClr val="002060"/>
                </a:solidFill>
                <a:ea typeface="Times New Roman" panose="02020603050405020304" pitchFamily="18" charset="0"/>
              </a:rPr>
              <a:t>, </a:t>
            </a:r>
            <a:r>
              <a:rPr lang="el-GR" sz="2400" b="1" dirty="0">
                <a:solidFill>
                  <a:srgbClr val="002060"/>
                </a:solidFill>
                <a:ea typeface="Times New Roman" panose="02020603050405020304" pitchFamily="18" charset="0"/>
              </a:rPr>
              <a:t>Ερευνώ-Καινοτομώ, 2020-2023</a:t>
            </a:r>
            <a:r>
              <a:rPr lang="el-GR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effectLst/>
              <a:ea typeface="Times New Roman" panose="02020603050405020304" pitchFamily="18" charset="0"/>
            </a:endParaRPr>
          </a:p>
        </p:txBody>
      </p:sp>
      <p:grpSp>
        <p:nvGrpSpPr>
          <p:cNvPr id="9" name="Group 16">
            <a:extLst>
              <a:ext uri="{FF2B5EF4-FFF2-40B4-BE49-F238E27FC236}">
                <a16:creationId xmlns:a16="http://schemas.microsoft.com/office/drawing/2014/main" id="{6F0AC346-D670-481D-9275-7BAB9C631A8B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10" name="Picture 9" descr="kefalis">
              <a:extLst>
                <a:ext uri="{FF2B5EF4-FFF2-40B4-BE49-F238E27FC236}">
                  <a16:creationId xmlns:a16="http://schemas.microsoft.com/office/drawing/2014/main" id="{8A900226-04A6-4431-8BB1-E5939637E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dimokrits">
              <a:extLst>
                <a:ext uri="{FF2B5EF4-FFF2-40B4-BE49-F238E27FC236}">
                  <a16:creationId xmlns:a16="http://schemas.microsoft.com/office/drawing/2014/main" id="{2E4F1D9A-1AF4-4483-99AF-FC24969DD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364" y="4637860"/>
            <a:ext cx="3131153" cy="10112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443" y="1274726"/>
            <a:ext cx="6181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  <a:ea typeface="Times New Roman" panose="02020603050405020304" pitchFamily="18" charset="0"/>
              </a:rPr>
              <a:t>Έργο ελαιογραφίας σε ύφασμα του </a:t>
            </a:r>
            <a:r>
              <a:rPr lang="en-US" dirty="0">
                <a:solidFill>
                  <a:srgbClr val="FFFF00"/>
                </a:solidFill>
                <a:ea typeface="Times New Roman" panose="02020603050405020304" pitchFamily="18" charset="0"/>
              </a:rPr>
              <a:t>Charles</a:t>
            </a:r>
            <a:r>
              <a:rPr lang="el-GR" dirty="0">
                <a:solidFill>
                  <a:srgbClr val="FFFF00"/>
                </a:solidFill>
                <a:ea typeface="Times New Roman" panose="02020603050405020304" pitchFamily="18" charset="0"/>
              </a:rPr>
              <a:t>-</a:t>
            </a:r>
            <a:r>
              <a:rPr lang="en-US" dirty="0">
                <a:solidFill>
                  <a:srgbClr val="FFFF00"/>
                </a:solidFill>
                <a:ea typeface="Times New Roman" panose="02020603050405020304" pitchFamily="18" charset="0"/>
              </a:rPr>
              <a:t>Louis</a:t>
            </a:r>
            <a:r>
              <a:rPr lang="el-GR" dirty="0">
                <a:solidFill>
                  <a:srgbClr val="FFFF00"/>
                </a:solidFill>
                <a:ea typeface="Times New Roman" panose="02020603050405020304" pitchFamily="18" charset="0"/>
              </a:rPr>
              <a:t>-</a:t>
            </a:r>
            <a:r>
              <a:rPr lang="en-US" dirty="0">
                <a:solidFill>
                  <a:srgbClr val="FFFF00"/>
                </a:solidFill>
                <a:ea typeface="Times New Roman" panose="02020603050405020304" pitchFamily="18" charset="0"/>
              </a:rPr>
              <a:t>Lucien Muller</a:t>
            </a:r>
            <a:r>
              <a:rPr lang="el-GR" dirty="0">
                <a:solidFill>
                  <a:srgbClr val="FFFF00"/>
                </a:solidFill>
                <a:ea typeface="Times New Roman" panose="02020603050405020304" pitchFamily="18" charset="0"/>
              </a:rPr>
              <a:t> «3</a:t>
            </a:r>
            <a:r>
              <a:rPr lang="el-GR" baseline="30000" dirty="0">
                <a:solidFill>
                  <a:srgbClr val="FFFF00"/>
                </a:solidFill>
                <a:ea typeface="Times New Roman" panose="02020603050405020304" pitchFamily="18" charset="0"/>
              </a:rPr>
              <a:t>η</a:t>
            </a:r>
            <a:r>
              <a:rPr lang="el-GR" dirty="0">
                <a:solidFill>
                  <a:srgbClr val="FFFF00"/>
                </a:solidFill>
                <a:ea typeface="Times New Roman" panose="02020603050405020304" pitchFamily="18" charset="0"/>
              </a:rPr>
              <a:t> Μαρτίου 1814» (</a:t>
            </a:r>
            <a:r>
              <a:rPr lang="el-GR" b="1" dirty="0">
                <a:solidFill>
                  <a:srgbClr val="FFFF00"/>
                </a:solidFill>
                <a:ea typeface="Times New Roman" panose="02020603050405020304" pitchFamily="18" charset="0"/>
              </a:rPr>
              <a:t>445 </a:t>
            </a:r>
            <a:r>
              <a:rPr lang="en-US" b="1" dirty="0">
                <a:solidFill>
                  <a:srgbClr val="FFFF00"/>
                </a:solidFill>
                <a:ea typeface="Times New Roman" panose="02020603050405020304" pitchFamily="18" charset="0"/>
              </a:rPr>
              <a:t>x</a:t>
            </a:r>
            <a:r>
              <a:rPr lang="el-GR" b="1" dirty="0">
                <a:solidFill>
                  <a:srgbClr val="FFFF00"/>
                </a:solidFill>
                <a:ea typeface="Times New Roman" panose="02020603050405020304" pitchFamily="18" charset="0"/>
              </a:rPr>
              <a:t> 845 εκ</a:t>
            </a:r>
            <a:r>
              <a:rPr lang="el-GR" dirty="0">
                <a:solidFill>
                  <a:srgbClr val="FFFF00"/>
                </a:solidFill>
                <a:ea typeface="Times New Roman" panose="02020603050405020304" pitchFamily="18" charset="0"/>
              </a:rPr>
              <a:t>)</a:t>
            </a:r>
            <a:endParaRPr lang="en-US" dirty="0">
              <a:solidFill>
                <a:srgbClr val="FFFF00"/>
              </a:solidFill>
              <a:ea typeface="Times New Roman" panose="02020603050405020304" pitchFamily="18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709765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17268</TotalTime>
  <Words>1300</Words>
  <Application>Microsoft Office PowerPoint</Application>
  <PresentationFormat>Widescreen</PresentationFormat>
  <Paragraphs>154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Symbol</vt:lpstr>
      <vt:lpstr>Wingdings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romano</dc:creator>
  <cp:lastModifiedBy>lago</cp:lastModifiedBy>
  <cp:revision>953</cp:revision>
  <cp:lastPrinted>2017-11-12T13:07:09Z</cp:lastPrinted>
  <dcterms:created xsi:type="dcterms:W3CDTF">2013-08-30T09:06:45Z</dcterms:created>
  <dcterms:modified xsi:type="dcterms:W3CDTF">2021-01-14T10:24:14Z</dcterms:modified>
</cp:coreProperties>
</file>