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996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Κάντε κλικ για να επεξεργαστείτε τον υπότιτλο του υποδείγματος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177CD-5C78-4CAA-9947-243F300250CA}" type="datetimeFigureOut">
              <a:rPr lang="el-GR" smtClean="0"/>
              <a:pPr/>
              <a:t>14/1/2021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E2CB5-B3C8-4EC0-AD18-694BDA79D21C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177CD-5C78-4CAA-9947-243F300250CA}" type="datetimeFigureOut">
              <a:rPr lang="el-GR" smtClean="0"/>
              <a:pPr/>
              <a:t>14/1/2021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E2CB5-B3C8-4EC0-AD18-694BDA79D21C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177CD-5C78-4CAA-9947-243F300250CA}" type="datetimeFigureOut">
              <a:rPr lang="el-GR" smtClean="0"/>
              <a:pPr/>
              <a:t>14/1/2021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E2CB5-B3C8-4EC0-AD18-694BDA79D21C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177CD-5C78-4CAA-9947-243F300250CA}" type="datetimeFigureOut">
              <a:rPr lang="el-GR" smtClean="0"/>
              <a:pPr/>
              <a:t>14/1/2021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E2CB5-B3C8-4EC0-AD18-694BDA79D21C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177CD-5C78-4CAA-9947-243F300250CA}" type="datetimeFigureOut">
              <a:rPr lang="el-GR" smtClean="0"/>
              <a:pPr/>
              <a:t>14/1/2021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E2CB5-B3C8-4EC0-AD18-694BDA79D21C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177CD-5C78-4CAA-9947-243F300250CA}" type="datetimeFigureOut">
              <a:rPr lang="el-GR" smtClean="0"/>
              <a:pPr/>
              <a:t>14/1/2021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E2CB5-B3C8-4EC0-AD18-694BDA79D21C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177CD-5C78-4CAA-9947-243F300250CA}" type="datetimeFigureOut">
              <a:rPr lang="el-GR" smtClean="0"/>
              <a:pPr/>
              <a:t>14/1/2021</a:t>
            </a:fld>
            <a:endParaRPr lang="el-GR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E2CB5-B3C8-4EC0-AD18-694BDA79D21C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177CD-5C78-4CAA-9947-243F300250CA}" type="datetimeFigureOut">
              <a:rPr lang="el-GR" smtClean="0"/>
              <a:pPr/>
              <a:t>14/1/2021</a:t>
            </a:fld>
            <a:endParaRPr lang="el-GR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E2CB5-B3C8-4EC0-AD18-694BDA79D21C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177CD-5C78-4CAA-9947-243F300250CA}" type="datetimeFigureOut">
              <a:rPr lang="el-GR" smtClean="0"/>
              <a:pPr/>
              <a:t>14/1/2021</a:t>
            </a:fld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E2CB5-B3C8-4EC0-AD18-694BDA79D21C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177CD-5C78-4CAA-9947-243F300250CA}" type="datetimeFigureOut">
              <a:rPr lang="el-GR" smtClean="0"/>
              <a:pPr/>
              <a:t>14/1/2021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E2CB5-B3C8-4EC0-AD18-694BDA79D21C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177CD-5C78-4CAA-9947-243F300250CA}" type="datetimeFigureOut">
              <a:rPr lang="el-GR" smtClean="0"/>
              <a:pPr/>
              <a:t>14/1/2021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E2CB5-B3C8-4EC0-AD18-694BDA79D21C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τίτλου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2177CD-5C78-4CAA-9947-243F300250CA}" type="datetimeFigureOut">
              <a:rPr lang="el-GR" smtClean="0"/>
              <a:pPr/>
              <a:t>14/1/2021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9E2CB5-B3C8-4EC0-AD18-694BDA79D21C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Brief Overview of 2020</a:t>
            </a:r>
            <a:endParaRPr lang="el-GR" dirty="0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Christos Markou</a:t>
            </a:r>
          </a:p>
          <a:p>
            <a:r>
              <a:rPr lang="en-US" dirty="0" smtClean="0"/>
              <a:t>INPP Annual Meeting </a:t>
            </a:r>
          </a:p>
          <a:p>
            <a:r>
              <a:rPr lang="en-US" dirty="0" smtClean="0"/>
              <a:t>14/1/2021</a:t>
            </a:r>
            <a:endParaRPr lang="el-G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6842"/>
          </a:xfrm>
        </p:spPr>
        <p:txBody>
          <a:bodyPr>
            <a:normAutofit fontScale="90000"/>
          </a:bodyPr>
          <a:lstStyle/>
          <a:p>
            <a:r>
              <a:rPr lang="el-GR" dirty="0" smtClean="0"/>
              <a:t> 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286544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COVID 19</a:t>
            </a:r>
          </a:p>
          <a:p>
            <a:pPr lvl="1"/>
            <a:r>
              <a:rPr lang="el-GR" dirty="0" smtClean="0">
                <a:solidFill>
                  <a:srgbClr val="C00000"/>
                </a:solidFill>
              </a:rPr>
              <a:t>Προβλήματα στα εργαστήρια,</a:t>
            </a:r>
          </a:p>
          <a:p>
            <a:pPr lvl="1"/>
            <a:r>
              <a:rPr lang="el-GR" dirty="0" smtClean="0">
                <a:solidFill>
                  <a:srgbClr val="C00000"/>
                </a:solidFill>
              </a:rPr>
              <a:t>Προσαρμογή στον νέο τρόπο δουλειάς,</a:t>
            </a:r>
          </a:p>
          <a:p>
            <a:pPr lvl="1"/>
            <a:r>
              <a:rPr lang="el-GR" dirty="0" smtClean="0">
                <a:solidFill>
                  <a:srgbClr val="C00000"/>
                </a:solidFill>
              </a:rPr>
              <a:t>Γραφειοκρατία,</a:t>
            </a:r>
          </a:p>
          <a:p>
            <a:pPr lvl="1"/>
            <a:r>
              <a:rPr lang="el-GR" dirty="0" smtClean="0">
                <a:solidFill>
                  <a:srgbClr val="C00000"/>
                </a:solidFill>
              </a:rPr>
              <a:t>Χρηματοδοτήσεις,</a:t>
            </a:r>
          </a:p>
          <a:p>
            <a:pPr lvl="1"/>
            <a:r>
              <a:rPr lang="el-GR" dirty="0" smtClean="0">
                <a:solidFill>
                  <a:srgbClr val="C00000"/>
                </a:solidFill>
              </a:rPr>
              <a:t>Διαχείριση προσωπικής και οικογενειακής ζωής</a:t>
            </a:r>
          </a:p>
          <a:p>
            <a:pPr lvl="1">
              <a:buNone/>
            </a:pPr>
            <a:endParaRPr lang="el-GR" dirty="0" smtClean="0"/>
          </a:p>
          <a:p>
            <a:pPr lvl="1"/>
            <a:r>
              <a:rPr lang="el-GR" dirty="0" smtClean="0">
                <a:solidFill>
                  <a:srgbClr val="00B050"/>
                </a:solidFill>
              </a:rPr>
              <a:t>Μετά από 10 μήνες είμαστε παρόντες,</a:t>
            </a:r>
          </a:p>
          <a:p>
            <a:pPr lvl="1"/>
            <a:r>
              <a:rPr lang="el-GR" dirty="0" smtClean="0">
                <a:solidFill>
                  <a:srgbClr val="00B050"/>
                </a:solidFill>
              </a:rPr>
              <a:t>Με όλες τις δραστηριότητες να επιδεικνύουν έργο</a:t>
            </a:r>
          </a:p>
          <a:p>
            <a:pPr lvl="1"/>
            <a:r>
              <a:rPr lang="el-GR" dirty="0" smtClean="0">
                <a:solidFill>
                  <a:srgbClr val="00B050"/>
                </a:solidFill>
              </a:rPr>
              <a:t>Με επιτυχίες,</a:t>
            </a:r>
          </a:p>
          <a:p>
            <a:pPr lvl="1"/>
            <a:r>
              <a:rPr lang="el-GR" dirty="0" smtClean="0">
                <a:solidFill>
                  <a:srgbClr val="00B050"/>
                </a:solidFill>
              </a:rPr>
              <a:t>Με πρόοδο σε όλα τα επίπεδα.</a:t>
            </a:r>
          </a:p>
          <a:p>
            <a:pPr lvl="1"/>
            <a:endParaRPr lang="el-GR" dirty="0" smtClean="0">
              <a:solidFill>
                <a:srgbClr val="00B050"/>
              </a:solidFill>
            </a:endParaRPr>
          </a:p>
          <a:p>
            <a:pPr lvl="1"/>
            <a:endParaRPr lang="el-G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28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l-GR" sz="3200" dirty="0" smtClean="0">
                <a:solidFill>
                  <a:schemeClr val="accent1">
                    <a:lumMod val="75000"/>
                  </a:schemeClr>
                </a:solidFill>
              </a:rPr>
              <a:t>Προσωπικό </a:t>
            </a:r>
            <a:endParaRPr lang="el-GR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500034" y="1285860"/>
            <a:ext cx="8229600" cy="4983179"/>
          </a:xfrm>
        </p:spPr>
        <p:txBody>
          <a:bodyPr>
            <a:normAutofit fontScale="92500"/>
          </a:bodyPr>
          <a:lstStyle/>
          <a:p>
            <a:r>
              <a:rPr lang="el-GR" sz="2200" dirty="0" smtClean="0"/>
              <a:t>15 Ερευνητές,  1 ΕΛΕ</a:t>
            </a:r>
          </a:p>
          <a:p>
            <a:pPr lvl="1"/>
            <a:r>
              <a:rPr lang="el-GR" sz="2200" dirty="0" smtClean="0"/>
              <a:t>3 προαγωγές Γ. Δασκαλάκη, Α. Κυριάκη και Α. Λαγογιάννη από την Β’ στην Α’ Βαθμίδα. </a:t>
            </a:r>
          </a:p>
          <a:p>
            <a:pPr lvl="1"/>
            <a:r>
              <a:rPr lang="el-GR" sz="2200" dirty="0" smtClean="0"/>
              <a:t>Η Β. </a:t>
            </a:r>
            <a:r>
              <a:rPr lang="el-GR" sz="2200" dirty="0" err="1" smtClean="0"/>
              <a:t>Κούσκουρα</a:t>
            </a:r>
            <a:r>
              <a:rPr lang="el-GR" sz="2200" dirty="0" smtClean="0"/>
              <a:t> δεν δέχθηκε τον διορισμό της.</a:t>
            </a:r>
          </a:p>
          <a:p>
            <a:pPr lvl="1"/>
            <a:r>
              <a:rPr lang="el-GR" sz="2200" dirty="0" smtClean="0"/>
              <a:t>Η Π. Δημητρίου παραιτήθηκε από τη θέση της.</a:t>
            </a:r>
          </a:p>
          <a:p>
            <a:pPr lvl="1"/>
            <a:endParaRPr lang="el-GR" sz="2200" dirty="0"/>
          </a:p>
          <a:p>
            <a:pPr lvl="1"/>
            <a:r>
              <a:rPr lang="el-GR" sz="2200" dirty="0" smtClean="0"/>
              <a:t>2 προσλήψεις Ερευνητών Γ’ Βαθμίδας βρίσκονται σε εξέλιξη: Πειραματική Αστροσωματιδιακή Φυσική και Πειραματική Φυσική Υψηλών Ενεργειών. </a:t>
            </a:r>
          </a:p>
          <a:p>
            <a:r>
              <a:rPr lang="el-GR" sz="2200" dirty="0" smtClean="0"/>
              <a:t>9 Μόνιμοι, τεχνικό και διοικητικό προσωπικό</a:t>
            </a:r>
          </a:p>
          <a:p>
            <a:r>
              <a:rPr lang="el-GR" sz="2200" dirty="0" smtClean="0"/>
              <a:t>6 </a:t>
            </a:r>
            <a:r>
              <a:rPr lang="en-US" sz="2200" dirty="0" smtClean="0"/>
              <a:t>Post Docs</a:t>
            </a:r>
          </a:p>
          <a:p>
            <a:r>
              <a:rPr lang="en-US" sz="2200" dirty="0" smtClean="0"/>
              <a:t>3 Scientific Support </a:t>
            </a:r>
          </a:p>
          <a:p>
            <a:r>
              <a:rPr lang="en-US" sz="2200" dirty="0" smtClean="0">
                <a:solidFill>
                  <a:srgbClr val="C00000"/>
                </a:solidFill>
              </a:rPr>
              <a:t>21 Ph.D. candidates </a:t>
            </a:r>
            <a:r>
              <a:rPr lang="en-US" sz="2200" dirty="0" smtClean="0">
                <a:solidFill>
                  <a:schemeClr val="tx2">
                    <a:lumMod val="50000"/>
                  </a:schemeClr>
                </a:solidFill>
              </a:rPr>
              <a:t>(18 </a:t>
            </a:r>
            <a:r>
              <a:rPr lang="el-GR" sz="2200" dirty="0" smtClean="0">
                <a:solidFill>
                  <a:schemeClr val="tx2">
                    <a:lumMod val="50000"/>
                  </a:schemeClr>
                </a:solidFill>
              </a:rPr>
              <a:t>το 2019, 16 το 2018)</a:t>
            </a:r>
          </a:p>
          <a:p>
            <a:r>
              <a:rPr lang="en-US" sz="2200" dirty="0" smtClean="0">
                <a:solidFill>
                  <a:schemeClr val="tx2">
                    <a:lumMod val="50000"/>
                  </a:schemeClr>
                </a:solidFill>
              </a:rPr>
              <a:t>M.Sc.</a:t>
            </a:r>
            <a:r>
              <a:rPr lang="el-GR" sz="2200" dirty="0" smtClean="0">
                <a:solidFill>
                  <a:schemeClr val="tx2">
                    <a:lumMod val="50000"/>
                  </a:schemeClr>
                </a:solidFill>
              </a:rPr>
              <a:t>,</a:t>
            </a:r>
            <a:r>
              <a:rPr lang="en-US" sz="22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l-GR" sz="2200" dirty="0" smtClean="0">
                <a:solidFill>
                  <a:schemeClr val="tx2">
                    <a:lumMod val="50000"/>
                  </a:schemeClr>
                </a:solidFill>
              </a:rPr>
              <a:t>Διπλωματικοί και φοιτητές που κάνουν Πρακτική Άσκηση.</a:t>
            </a:r>
            <a:endParaRPr lang="el-GR" sz="2200" dirty="0" smtClean="0">
              <a:solidFill>
                <a:srgbClr val="C00000"/>
              </a:solidFill>
            </a:endParaRPr>
          </a:p>
          <a:p>
            <a:pPr lvl="1"/>
            <a:endParaRPr lang="el-GR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el-GR" sz="3200" dirty="0" smtClean="0">
                <a:solidFill>
                  <a:schemeClr val="accent1">
                    <a:lumMod val="50000"/>
                  </a:schemeClr>
                </a:solidFill>
              </a:rPr>
              <a:t>Χρηματοδοτήσεις</a:t>
            </a: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 1/2</a:t>
            </a:r>
            <a:endParaRPr lang="el-GR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642910" y="1285860"/>
            <a:ext cx="8258204" cy="4983179"/>
          </a:xfrm>
        </p:spPr>
        <p:txBody>
          <a:bodyPr>
            <a:normAutofit/>
          </a:bodyPr>
          <a:lstStyle/>
          <a:p>
            <a:r>
              <a:rPr lang="el-GR" sz="2400" dirty="0" smtClean="0"/>
              <a:t>Το μεγάλο «αγκάθι» της χρονιάς:</a:t>
            </a:r>
          </a:p>
          <a:p>
            <a:pPr lvl="1">
              <a:buFont typeface="Wingdings" pitchFamily="2" charset="2"/>
              <a:buChar char="v"/>
            </a:pPr>
            <a:r>
              <a:rPr lang="el-GR" sz="2400" dirty="0" smtClean="0"/>
              <a:t> Αναμονή για την τελική δόση του ΟΡΑΣΥ</a:t>
            </a:r>
          </a:p>
          <a:p>
            <a:pPr lvl="1">
              <a:buFont typeface="Wingdings" pitchFamily="2" charset="2"/>
              <a:buChar char="v"/>
            </a:pPr>
            <a:r>
              <a:rPr lang="en-US" sz="2400" dirty="0" smtClean="0"/>
              <a:t>Matching funds – </a:t>
            </a:r>
            <a:r>
              <a:rPr lang="el-GR" sz="2400" dirty="0" smtClean="0"/>
              <a:t>διαχειριστικό έργο </a:t>
            </a:r>
          </a:p>
          <a:p>
            <a:pPr lvl="1">
              <a:buFont typeface="Wingdings" pitchFamily="2" charset="2"/>
              <a:buChar char="v"/>
            </a:pPr>
            <a:r>
              <a:rPr lang="el-GR" sz="2400" dirty="0" smtClean="0"/>
              <a:t>Μεγάλες υποδομές του ΕΛΙΔΕΚ (ΙΙΙα) – δεν προχώρησαν οι προτάσεις μας.</a:t>
            </a:r>
          </a:p>
          <a:p>
            <a:pPr lvl="1">
              <a:buFont typeface="Wingdings" pitchFamily="2" charset="2"/>
              <a:buChar char="v"/>
            </a:pPr>
            <a:endParaRPr lang="el-GR" sz="2400" dirty="0"/>
          </a:p>
          <a:p>
            <a:r>
              <a:rPr lang="el-GR" sz="2400" dirty="0" smtClean="0">
                <a:solidFill>
                  <a:srgbClr val="92D050"/>
                </a:solidFill>
              </a:rPr>
              <a:t>Το ΕΣΙ αποφάσισε ομόφωνα παρακράτηση 2.5% στα Ευρωπαϊκά έργα για το Ινστιτούτο.</a:t>
            </a:r>
          </a:p>
          <a:p>
            <a:r>
              <a:rPr lang="el-GR" sz="2400" dirty="0" smtClean="0">
                <a:solidFill>
                  <a:srgbClr val="92D050"/>
                </a:solidFill>
              </a:rPr>
              <a:t>Αυξάνονται οι υποστηρικτές της χρηματοδότησης της βασικής έρευνας με αφορμή τον </a:t>
            </a:r>
            <a:r>
              <a:rPr lang="en-US" sz="2400" dirty="0" smtClean="0">
                <a:solidFill>
                  <a:srgbClr val="92D050"/>
                </a:solidFill>
              </a:rPr>
              <a:t>COVID 19.</a:t>
            </a:r>
            <a:endParaRPr lang="el-GR" sz="2400" dirty="0" smtClean="0">
              <a:solidFill>
                <a:srgbClr val="92D05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3200" dirty="0" smtClean="0">
                <a:solidFill>
                  <a:schemeClr val="accent1">
                    <a:lumMod val="50000"/>
                  </a:schemeClr>
                </a:solidFill>
              </a:rPr>
              <a:t>Χρηματοδοτήσεις</a:t>
            </a: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 2/2</a:t>
            </a:r>
            <a:endParaRPr lang="el-GR" sz="3200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000660"/>
          </a:xfrm>
        </p:spPr>
        <p:txBody>
          <a:bodyPr>
            <a:normAutofit fontScale="92500" lnSpcReduction="20000"/>
          </a:bodyPr>
          <a:lstStyle/>
          <a:p>
            <a:r>
              <a:rPr lang="el-GR" dirty="0" smtClean="0"/>
              <a:t>Μέσα στο 2020 ξεκίνησαν 4 νέα έργα του ΕΣΠΑ ΕΔΒΜ και 1 του Ερευνώ, Δημιουργώ, καινοτομώ:</a:t>
            </a:r>
          </a:p>
          <a:p>
            <a:pPr>
              <a:buNone/>
            </a:pPr>
            <a:endParaRPr lang="el-GR" dirty="0" smtClean="0"/>
          </a:p>
          <a:p>
            <a:pPr lvl="1"/>
            <a:r>
              <a:rPr lang="el-GR" sz="2400" dirty="0" smtClean="0"/>
              <a:t>Νέα γενεά αισθητήρων και ηλεκτρονικών για την αναβάθμιση του πειράματος CMS στο CERN, Λουκάς</a:t>
            </a:r>
          </a:p>
          <a:p>
            <a:pPr lvl="1"/>
            <a:r>
              <a:rPr lang="el-GR" sz="2400" dirty="0" smtClean="0"/>
              <a:t>Μελέτη διορθώσεων ανώτερης τάξης στο πλαίσιο της Κβαντικής </a:t>
            </a:r>
            <a:r>
              <a:rPr lang="el-GR" sz="2400" dirty="0" err="1" smtClean="0"/>
              <a:t>Χρωμοδυναμικής</a:t>
            </a:r>
            <a:r>
              <a:rPr lang="el-GR" sz="2400" dirty="0" smtClean="0"/>
              <a:t> και εφαρμογές στα πειράματα Υψηλών Ενεργειών του LHC, Παπαδόπουλος</a:t>
            </a:r>
          </a:p>
          <a:p>
            <a:pPr lvl="1"/>
            <a:r>
              <a:rPr lang="el-GR" sz="2400" dirty="0" smtClean="0"/>
              <a:t>Χαοτική Δυναμική και Μελανές Οπές στη Θεωρία BMN, </a:t>
            </a:r>
            <a:r>
              <a:rPr lang="el-GR" sz="2400" dirty="0" err="1" smtClean="0"/>
              <a:t>Φλωράτος</a:t>
            </a:r>
            <a:r>
              <a:rPr lang="el-GR" sz="2400" dirty="0" smtClean="0"/>
              <a:t>, </a:t>
            </a:r>
            <a:r>
              <a:rPr lang="el-GR" sz="2400" dirty="0" err="1" smtClean="0"/>
              <a:t>Αξενίδης</a:t>
            </a:r>
            <a:endParaRPr lang="el-GR" sz="2400" dirty="0" smtClean="0"/>
          </a:p>
          <a:p>
            <a:pPr lvl="1"/>
            <a:r>
              <a:rPr lang="el-GR" sz="2400" dirty="0" smtClean="0"/>
              <a:t>Ενέργειες Διαχωρισμού </a:t>
            </a:r>
            <a:r>
              <a:rPr lang="el-GR" sz="2400" dirty="0" err="1" smtClean="0"/>
              <a:t>Νουκλεονίων</a:t>
            </a:r>
            <a:r>
              <a:rPr lang="el-GR" sz="2400" dirty="0" smtClean="0"/>
              <a:t>, Μπονάτσος</a:t>
            </a:r>
          </a:p>
          <a:p>
            <a:pPr lvl="1"/>
            <a:r>
              <a:rPr lang="el-GR" sz="2400" dirty="0" err="1" smtClean="0"/>
              <a:t>ΠΡοηγμένο</a:t>
            </a:r>
            <a:r>
              <a:rPr lang="el-GR" sz="2400" dirty="0" smtClean="0"/>
              <a:t> σύστημα συλλογής και διαχείρισης </a:t>
            </a:r>
            <a:r>
              <a:rPr lang="el-GR" sz="2400" dirty="0" err="1" smtClean="0"/>
              <a:t>αναλυτικΩν</a:t>
            </a:r>
            <a:r>
              <a:rPr lang="el-GR" sz="2400" dirty="0" smtClean="0"/>
              <a:t> δεδομένων για την ανοιχτή προς το κοινό </a:t>
            </a:r>
            <a:r>
              <a:rPr lang="el-GR" sz="2400" dirty="0" err="1" smtClean="0"/>
              <a:t>ΤΕκμηρίωση</a:t>
            </a:r>
            <a:r>
              <a:rPr lang="el-GR" sz="2400" dirty="0" smtClean="0"/>
              <a:t>, και συντήρηση </a:t>
            </a:r>
            <a:r>
              <a:rPr lang="el-GR" sz="2400" dirty="0" err="1" smtClean="0"/>
              <a:t>ζωγρΑφικών</a:t>
            </a:r>
            <a:r>
              <a:rPr lang="el-GR" sz="2400" dirty="0" smtClean="0"/>
              <a:t>, Καρύδας</a:t>
            </a:r>
          </a:p>
          <a:p>
            <a:pPr lvl="1"/>
            <a:endParaRPr lang="el-GR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 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857916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ü"/>
            </a:pPr>
            <a:r>
              <a:rPr lang="el-GR" dirty="0" smtClean="0"/>
              <a:t>Επισκευές κτηρίου (υπόγειο, ταράτσες, πειραματικοί χώροι, πόρτες υπογείου και μηχανουργείου)</a:t>
            </a:r>
            <a:endParaRPr lang="el-GR" dirty="0"/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Annual report 2019 </a:t>
            </a:r>
            <a:r>
              <a:rPr lang="el-GR" dirty="0" smtClean="0"/>
              <a:t>… ας ξεκινήσουμε άμεσα το </a:t>
            </a:r>
            <a:r>
              <a:rPr lang="en-US" dirty="0" smtClean="0"/>
              <a:t>report </a:t>
            </a:r>
            <a:r>
              <a:rPr lang="el-GR" dirty="0" smtClean="0"/>
              <a:t>του 2020!</a:t>
            </a:r>
            <a:endParaRPr lang="en-US" dirty="0" smtClean="0"/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To site </a:t>
            </a:r>
            <a:r>
              <a:rPr lang="el-GR" dirty="0" smtClean="0"/>
              <a:t>είναι </a:t>
            </a:r>
            <a:r>
              <a:rPr lang="el-GR" dirty="0" err="1" smtClean="0"/>
              <a:t>επικαιροποιημένο</a:t>
            </a:r>
            <a:r>
              <a:rPr lang="el-GR" dirty="0"/>
              <a:t>,</a:t>
            </a:r>
            <a:endParaRPr lang="el-GR" dirty="0" smtClean="0"/>
          </a:p>
          <a:p>
            <a:pPr>
              <a:buFont typeface="Wingdings" pitchFamily="2" charset="2"/>
              <a:buChar char="ü"/>
            </a:pPr>
            <a:r>
              <a:rPr lang="el-GR" dirty="0" smtClean="0"/>
              <a:t>Ξεκίνησαν οι πρώτες εκτιμήσεις για τις παρεμβάσεις μέσω του έργου της ΕΙΒ</a:t>
            </a:r>
          </a:p>
          <a:p>
            <a:pPr>
              <a:buFont typeface="Wingdings" pitchFamily="2" charset="2"/>
              <a:buChar char="ü"/>
            </a:pPr>
            <a:r>
              <a:rPr lang="el-GR" dirty="0" smtClean="0"/>
              <a:t>Δέλτα-Βερενίκη, κερδίσαμε 2 αγωγές και προχωράμε στην ομαλή επίλυση της εκκρεμότητας μέσα στους επόμενους 1-2 μήνες.</a:t>
            </a:r>
          </a:p>
          <a:p>
            <a:pPr>
              <a:buFont typeface="Wingdings" pitchFamily="2" charset="2"/>
              <a:buChar char="ü"/>
            </a:pPr>
            <a:endParaRPr lang="el-GR" dirty="0" smtClean="0"/>
          </a:p>
          <a:p>
            <a:pPr>
              <a:buFont typeface="Wingdings" pitchFamily="2" charset="2"/>
              <a:buChar char="ü"/>
            </a:pPr>
            <a:endParaRPr lang="en-US" dirty="0" smtClean="0"/>
          </a:p>
          <a:p>
            <a:pPr>
              <a:buFont typeface="Wingdings" pitchFamily="2" charset="2"/>
              <a:buChar char="ü"/>
            </a:pPr>
            <a:endParaRPr lang="el-GR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"/>
          </a:xfrm>
        </p:spPr>
        <p:txBody>
          <a:bodyPr>
            <a:normAutofit fontScale="90000"/>
          </a:bodyPr>
          <a:lstStyle/>
          <a:p>
            <a:r>
              <a:rPr lang="el-GR" dirty="0" smtClean="0"/>
              <a:t> 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/>
          <a:lstStyle/>
          <a:p>
            <a:r>
              <a:rPr lang="el-GR" dirty="0" smtClean="0"/>
              <a:t>Για το επόμενο διάστημα…</a:t>
            </a:r>
          </a:p>
          <a:p>
            <a:pPr lvl="1"/>
            <a:r>
              <a:rPr lang="el-GR" dirty="0" smtClean="0"/>
              <a:t>Επιστροφή σε κανονική λειτουργία,</a:t>
            </a:r>
          </a:p>
          <a:p>
            <a:pPr lvl="1"/>
            <a:r>
              <a:rPr lang="el-GR" dirty="0" smtClean="0"/>
              <a:t>Χρηματοδοτήσεις, </a:t>
            </a:r>
          </a:p>
          <a:p>
            <a:pPr lvl="1"/>
            <a:r>
              <a:rPr lang="el-GR" dirty="0" smtClean="0"/>
              <a:t>Συνέργειες</a:t>
            </a:r>
          </a:p>
          <a:p>
            <a:pPr lvl="1"/>
            <a:endParaRPr lang="el-GR" dirty="0"/>
          </a:p>
          <a:p>
            <a:r>
              <a:rPr lang="el-GR" dirty="0" smtClean="0"/>
              <a:t>Και πάλι ένα τεράστιο «ευχαριστώ!!» στην Γεωργία, τον Μανώλη και τον Δάκη για την </a:t>
            </a:r>
            <a:r>
              <a:rPr lang="el-GR" smtClean="0"/>
              <a:t>καταπληκτική δουλειά τους. </a:t>
            </a:r>
            <a:endParaRPr lang="el-GR" dirty="0" smtClean="0"/>
          </a:p>
          <a:p>
            <a:pPr lvl="1"/>
            <a:endParaRPr lang="el-GR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416</Words>
  <Application>Microsoft Office PowerPoint</Application>
  <PresentationFormat>Προβολή στην οθόνη (4:3)</PresentationFormat>
  <Paragraphs>58</Paragraphs>
  <Slides>7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7</vt:i4>
      </vt:variant>
    </vt:vector>
  </HeadingPairs>
  <TitlesOfParts>
    <vt:vector size="8" baseType="lpstr">
      <vt:lpstr>Θέμα του Office</vt:lpstr>
      <vt:lpstr>Brief Overview of 2020</vt:lpstr>
      <vt:lpstr> </vt:lpstr>
      <vt:lpstr> Προσωπικό </vt:lpstr>
      <vt:lpstr>Χρηματοδοτήσεις 1/2</vt:lpstr>
      <vt:lpstr>Χρηματοδοτήσεις 2/2</vt:lpstr>
      <vt:lpstr> 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Brief Overview of 2020</dc:title>
  <dc:creator>Christos Markou</dc:creator>
  <cp:lastModifiedBy>Christos Markou</cp:lastModifiedBy>
  <cp:revision>2</cp:revision>
  <dcterms:created xsi:type="dcterms:W3CDTF">2021-01-13T18:13:15Z</dcterms:created>
  <dcterms:modified xsi:type="dcterms:W3CDTF">2021-01-14T12:16:37Z</dcterms:modified>
</cp:coreProperties>
</file>