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notesSlides/notesSlide10.xml" ContentType="application/vnd.openxmlformats-officedocument.presentationml.notesSlide+xml"/>
  <Default Extension="m4v" ContentType="video/unknown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emf" ContentType="image/x-emf"/>
  <Default Extension="jpeg" ContentType="image/jpeg"/>
  <Override PartName="/ppt/diagrams/quickStyle1.xml" ContentType="application/vnd.openxmlformats-officedocument.drawingml.diagramStyle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Default Extension="wdp" ContentType="image/vnd.ms-photo"/>
  <Default Extension="tiff" ContentType="image/tiff"/>
  <Override PartName="/ppt/notesSlides/notesSlide8.xml" ContentType="application/vnd.openxmlformats-officedocument.presentationml.notesSlide+xml"/>
  <Override PartName="/ppt/diagrams/layout2.xml" ContentType="application/vnd.openxmlformats-officedocument.drawingml.diagramLayout+xml"/>
  <Override PartName="/ppt/notesSlides/notesSlide11.xml" ContentType="application/vnd.openxmlformats-officedocument.presentationml.notesSlide+xml"/>
  <Default Extension="gif" ContentType="image/gif"/>
  <Default Extension="vml" ContentType="application/vnd.openxmlformats-officedocument.vmlDrawing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4" r:id="rId1"/>
  </p:sldMasterIdLst>
  <p:notesMasterIdLst>
    <p:notesMasterId r:id="rId32"/>
  </p:notesMasterIdLst>
  <p:handoutMasterIdLst>
    <p:handoutMasterId r:id="rId33"/>
  </p:handoutMasterIdLst>
  <p:sldIdLst>
    <p:sldId id="258" r:id="rId2"/>
    <p:sldId id="827" r:id="rId3"/>
    <p:sldId id="720" r:id="rId4"/>
    <p:sldId id="727" r:id="rId5"/>
    <p:sldId id="774" r:id="rId6"/>
    <p:sldId id="838" r:id="rId7"/>
    <p:sldId id="834" r:id="rId8"/>
    <p:sldId id="835" r:id="rId9"/>
    <p:sldId id="836" r:id="rId10"/>
    <p:sldId id="837" r:id="rId11"/>
    <p:sldId id="829" r:id="rId12"/>
    <p:sldId id="830" r:id="rId13"/>
    <p:sldId id="831" r:id="rId14"/>
    <p:sldId id="685" r:id="rId15"/>
    <p:sldId id="823" r:id="rId16"/>
    <p:sldId id="660" r:id="rId17"/>
    <p:sldId id="826" r:id="rId18"/>
    <p:sldId id="766" r:id="rId19"/>
    <p:sldId id="726" r:id="rId20"/>
    <p:sldId id="809" r:id="rId21"/>
    <p:sldId id="679" r:id="rId22"/>
    <p:sldId id="832" r:id="rId23"/>
    <p:sldId id="833" r:id="rId24"/>
    <p:sldId id="824" r:id="rId25"/>
    <p:sldId id="681" r:id="rId26"/>
    <p:sldId id="768" r:id="rId27"/>
    <p:sldId id="694" r:id="rId28"/>
    <p:sldId id="781" r:id="rId29"/>
    <p:sldId id="828" r:id="rId30"/>
    <p:sldId id="771" r:id="rId31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432FF"/>
    <a:srgbClr val="66FFFF"/>
    <a:srgbClr val="FF66FF"/>
    <a:srgbClr val="00FF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1622" autoAdjust="0"/>
    <p:restoredTop sz="91683" autoAdjust="0"/>
  </p:normalViewPr>
  <p:slideViewPr>
    <p:cSldViewPr snapToGrid="0" snapToObjects="1">
      <p:cViewPr varScale="1">
        <p:scale>
          <a:sx n="58" d="100"/>
          <a:sy n="58" d="100"/>
        </p:scale>
        <p:origin x="-1092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928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AEE0BBC-E1B8-834A-94A6-CA16212CFD54}" type="doc">
      <dgm:prSet loTypeId="urn:microsoft.com/office/officeart/2005/8/layout/radial4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EE6526CD-2162-A148-8E0C-3D4AB50F175C}">
      <dgm:prSet phldrT="[Texte]"/>
      <dgm:spPr/>
      <dgm:t>
        <a:bodyPr/>
        <a:lstStyle/>
        <a:p>
          <a:pPr algn="ctr"/>
          <a:r>
            <a:rPr lang="en-GB" dirty="0"/>
            <a:t>ESS</a:t>
          </a:r>
          <a:r>
            <a:rPr lang="el-GR" dirty="0"/>
            <a:t>ν</a:t>
          </a:r>
          <a:r>
            <a:rPr lang="en-US" dirty="0"/>
            <a:t>SB</a:t>
          </a:r>
          <a:endParaRPr lang="en-GB" dirty="0"/>
        </a:p>
      </dgm:t>
    </dgm:pt>
    <dgm:pt modelId="{CC05197D-7BF2-6E40-8D69-56CB63E54471}" type="parTrans" cxnId="{85EF70A1-2BB3-6444-B231-FA69DA7BD970}">
      <dgm:prSet/>
      <dgm:spPr/>
      <dgm:t>
        <a:bodyPr/>
        <a:lstStyle/>
        <a:p>
          <a:pPr algn="ctr"/>
          <a:endParaRPr lang="en-GB"/>
        </a:p>
      </dgm:t>
    </dgm:pt>
    <dgm:pt modelId="{9D5CF0C5-98A7-034C-82C7-756048FADE0D}" type="sibTrans" cxnId="{85EF70A1-2BB3-6444-B231-FA69DA7BD970}">
      <dgm:prSet/>
      <dgm:spPr/>
      <dgm:t>
        <a:bodyPr/>
        <a:lstStyle/>
        <a:p>
          <a:pPr algn="ctr"/>
          <a:endParaRPr lang="en-GB"/>
        </a:p>
      </dgm:t>
    </dgm:pt>
    <dgm:pt modelId="{A2208E33-69E5-4D46-B57D-B27F81FA219E}">
      <dgm:prSet phldrT="[Texte]"/>
      <dgm:spPr/>
      <dgm:t>
        <a:bodyPr/>
        <a:lstStyle/>
        <a:p>
          <a:pPr algn="ctr"/>
          <a:r>
            <a:rPr lang="en-GB" dirty="0"/>
            <a:t>BENE (2004-2008)</a:t>
          </a:r>
        </a:p>
      </dgm:t>
    </dgm:pt>
    <dgm:pt modelId="{041A4BD4-C7F4-8D4E-B2D4-8FD7366666E7}" type="parTrans" cxnId="{96A3E0EC-0A74-2B40-9B87-C0BD594C7B46}">
      <dgm:prSet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pPr algn="ctr"/>
          <a:endParaRPr lang="en-GB"/>
        </a:p>
      </dgm:t>
    </dgm:pt>
    <dgm:pt modelId="{819ABFE1-1C51-AB44-A1D5-F9903EF492D3}" type="sibTrans" cxnId="{96A3E0EC-0A74-2B40-9B87-C0BD594C7B46}">
      <dgm:prSet/>
      <dgm:spPr/>
      <dgm:t>
        <a:bodyPr/>
        <a:lstStyle/>
        <a:p>
          <a:pPr algn="ctr"/>
          <a:endParaRPr lang="en-GB"/>
        </a:p>
      </dgm:t>
    </dgm:pt>
    <dgm:pt modelId="{AF6ABEDA-F788-384B-B98A-7F0E9CFA8E34}">
      <dgm:prSet phldrT="[Texte]"/>
      <dgm:spPr/>
      <dgm:t>
        <a:bodyPr/>
        <a:lstStyle/>
        <a:p>
          <a:pPr algn="ctr"/>
          <a:r>
            <a:rPr lang="en-GB" dirty="0"/>
            <a:t>ISS (2005-2007)</a:t>
          </a:r>
        </a:p>
      </dgm:t>
    </dgm:pt>
    <dgm:pt modelId="{1BA29D3B-0099-DA4D-A220-84C06D720003}" type="parTrans" cxnId="{DD5FCBC2-12EB-964B-8CDC-2C285E0F3D76}">
      <dgm:prSet/>
      <dgm:spPr/>
      <dgm:t>
        <a:bodyPr/>
        <a:lstStyle/>
        <a:p>
          <a:pPr algn="ctr"/>
          <a:endParaRPr lang="en-GB"/>
        </a:p>
      </dgm:t>
    </dgm:pt>
    <dgm:pt modelId="{6AFC15F6-BFB6-1A4E-B21B-87526B5D8D1B}" type="sibTrans" cxnId="{DD5FCBC2-12EB-964B-8CDC-2C285E0F3D76}">
      <dgm:prSet/>
      <dgm:spPr/>
      <dgm:t>
        <a:bodyPr/>
        <a:lstStyle/>
        <a:p>
          <a:pPr algn="ctr"/>
          <a:endParaRPr lang="en-GB"/>
        </a:p>
      </dgm:t>
    </dgm:pt>
    <dgm:pt modelId="{9DC4FDB9-4388-B746-A631-167054630DFA}">
      <dgm:prSet phldrT="[Texte]"/>
      <dgm:spPr/>
      <dgm:t>
        <a:bodyPr/>
        <a:lstStyle/>
        <a:p>
          <a:pPr algn="ctr"/>
          <a:r>
            <a:rPr lang="en-GB" dirty="0"/>
            <a:t>EURO</a:t>
          </a:r>
          <a:r>
            <a:rPr lang="el-GR" dirty="0"/>
            <a:t>ν</a:t>
          </a:r>
          <a:r>
            <a:rPr lang="en-US" dirty="0"/>
            <a:t> (2008-2012)</a:t>
          </a:r>
          <a:endParaRPr lang="en-GB" dirty="0"/>
        </a:p>
      </dgm:t>
    </dgm:pt>
    <dgm:pt modelId="{49285AD6-2A61-9449-9A23-24085139395A}" type="parTrans" cxnId="{CADFE806-E0FF-2E4C-A0C3-6D8B713E73B5}">
      <dgm:prSet/>
      <dgm:spPr/>
      <dgm:t>
        <a:bodyPr/>
        <a:lstStyle/>
        <a:p>
          <a:pPr algn="ctr"/>
          <a:endParaRPr lang="en-GB"/>
        </a:p>
      </dgm:t>
    </dgm:pt>
    <dgm:pt modelId="{B61FE2BC-DA96-C046-9BC1-07573F45EE3C}" type="sibTrans" cxnId="{CADFE806-E0FF-2E4C-A0C3-6D8B713E73B5}">
      <dgm:prSet/>
      <dgm:spPr/>
      <dgm:t>
        <a:bodyPr/>
        <a:lstStyle/>
        <a:p>
          <a:pPr algn="ctr"/>
          <a:endParaRPr lang="en-GB"/>
        </a:p>
      </dgm:t>
    </dgm:pt>
    <dgm:pt modelId="{0A38D851-A442-234A-A88B-07336473154C}">
      <dgm:prSet phldrT="[Texte]"/>
      <dgm:spPr/>
      <dgm:t>
        <a:bodyPr/>
        <a:lstStyle/>
        <a:p>
          <a:pPr algn="ctr"/>
          <a:r>
            <a:rPr lang="en-GB" dirty="0"/>
            <a:t>LAGUNA (2008-2010)</a:t>
          </a:r>
        </a:p>
      </dgm:t>
    </dgm:pt>
    <dgm:pt modelId="{4CCDDDAF-CE79-544E-A67D-21E583513FB6}" type="parTrans" cxnId="{B07B8298-A087-4147-98C7-CD9345DC6DA9}">
      <dgm:prSet/>
      <dgm:spPr/>
      <dgm:t>
        <a:bodyPr/>
        <a:lstStyle/>
        <a:p>
          <a:pPr algn="ctr"/>
          <a:endParaRPr lang="en-GB"/>
        </a:p>
      </dgm:t>
    </dgm:pt>
    <dgm:pt modelId="{E4D71C5F-8C79-CC42-B2C8-A5EE72321C2D}" type="sibTrans" cxnId="{B07B8298-A087-4147-98C7-CD9345DC6DA9}">
      <dgm:prSet/>
      <dgm:spPr/>
      <dgm:t>
        <a:bodyPr/>
        <a:lstStyle/>
        <a:p>
          <a:pPr algn="ctr"/>
          <a:endParaRPr lang="en-GB"/>
        </a:p>
      </dgm:t>
    </dgm:pt>
    <dgm:pt modelId="{512399D5-355B-834E-9A64-35F92D5FC982}">
      <dgm:prSet phldrT="[Texte]"/>
      <dgm:spPr/>
      <dgm:t>
        <a:bodyPr/>
        <a:lstStyle/>
        <a:p>
          <a:pPr algn="ctr"/>
          <a:r>
            <a:rPr lang="en-GB" dirty="0"/>
            <a:t>LAGUNA-LBNO (2010-2014)</a:t>
          </a:r>
        </a:p>
      </dgm:t>
    </dgm:pt>
    <dgm:pt modelId="{7EDF04CC-88E7-DC47-B451-CC376832A9D3}" type="parTrans" cxnId="{ACB33943-3C7F-A244-A456-16F02970442B}">
      <dgm:prSet/>
      <dgm:spPr/>
      <dgm:t>
        <a:bodyPr/>
        <a:lstStyle/>
        <a:p>
          <a:pPr algn="ctr"/>
          <a:endParaRPr lang="en-GB"/>
        </a:p>
      </dgm:t>
    </dgm:pt>
    <dgm:pt modelId="{F79B8331-D65E-6F41-9721-E2862A16E571}" type="sibTrans" cxnId="{ACB33943-3C7F-A244-A456-16F02970442B}">
      <dgm:prSet/>
      <dgm:spPr/>
      <dgm:t>
        <a:bodyPr/>
        <a:lstStyle/>
        <a:p>
          <a:pPr algn="ctr"/>
          <a:endParaRPr lang="en-GB"/>
        </a:p>
      </dgm:t>
    </dgm:pt>
    <dgm:pt modelId="{BD5D5EEA-25C1-1E47-A8EC-6A9867B1E094}">
      <dgm:prSet phldrT="[Texte]"/>
      <dgm:spPr/>
      <dgm:t>
        <a:bodyPr/>
        <a:lstStyle/>
        <a:p>
          <a:pPr algn="ctr"/>
          <a:r>
            <a:rPr lang="en-GB" dirty="0"/>
            <a:t>COST Action CA15139 (2015-2019)</a:t>
          </a:r>
        </a:p>
      </dgm:t>
    </dgm:pt>
    <dgm:pt modelId="{83EDABE2-C417-C449-A1FD-F1BF99B1BA76}" type="parTrans" cxnId="{565A2D9E-23FE-FF49-9AD9-60DC2BFC00E2}">
      <dgm:prSet/>
      <dgm:spPr/>
      <dgm:t>
        <a:bodyPr/>
        <a:lstStyle/>
        <a:p>
          <a:endParaRPr lang="en-GB"/>
        </a:p>
      </dgm:t>
    </dgm:pt>
    <dgm:pt modelId="{F95086E1-29D7-814A-B6F3-EA1FE623E5E9}" type="sibTrans" cxnId="{565A2D9E-23FE-FF49-9AD9-60DC2BFC00E2}">
      <dgm:prSet/>
      <dgm:spPr/>
      <dgm:t>
        <a:bodyPr/>
        <a:lstStyle/>
        <a:p>
          <a:endParaRPr lang="en-GB"/>
        </a:p>
      </dgm:t>
    </dgm:pt>
    <dgm:pt modelId="{37938472-9217-3B48-8E7A-27C3E7EFDB53}" type="pres">
      <dgm:prSet presAssocID="{7AEE0BBC-E1B8-834A-94A6-CA16212CFD54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DD1E28A-BDEB-604C-96B2-82F4413F0A32}" type="pres">
      <dgm:prSet presAssocID="{EE6526CD-2162-A148-8E0C-3D4AB50F175C}" presName="centerShape" presStyleLbl="node0" presStyleIdx="0" presStyleCnt="1"/>
      <dgm:spPr/>
      <dgm:t>
        <a:bodyPr/>
        <a:lstStyle/>
        <a:p>
          <a:endParaRPr lang="en-US"/>
        </a:p>
      </dgm:t>
    </dgm:pt>
    <dgm:pt modelId="{38DA1CFE-A892-9E4D-86B8-28C922BCB30C}" type="pres">
      <dgm:prSet presAssocID="{041A4BD4-C7F4-8D4E-B2D4-8FD7366666E7}" presName="parTrans" presStyleLbl="bgSibTrans2D1" presStyleIdx="0" presStyleCnt="6"/>
      <dgm:spPr/>
      <dgm:t>
        <a:bodyPr/>
        <a:lstStyle/>
        <a:p>
          <a:endParaRPr lang="en-US"/>
        </a:p>
      </dgm:t>
    </dgm:pt>
    <dgm:pt modelId="{020EAFF4-7335-834A-BF88-3A8A607E5FDF}" type="pres">
      <dgm:prSet presAssocID="{A2208E33-69E5-4D46-B57D-B27F81FA219E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1C304B1-DF0F-EC47-8644-1FD5D326718A}" type="pres">
      <dgm:prSet presAssocID="{1BA29D3B-0099-DA4D-A220-84C06D720003}" presName="parTrans" presStyleLbl="bgSibTrans2D1" presStyleIdx="1" presStyleCnt="6"/>
      <dgm:spPr/>
      <dgm:t>
        <a:bodyPr/>
        <a:lstStyle/>
        <a:p>
          <a:endParaRPr lang="en-US"/>
        </a:p>
      </dgm:t>
    </dgm:pt>
    <dgm:pt modelId="{19969AB2-CFF9-1D49-8E6E-685BFEC874D8}" type="pres">
      <dgm:prSet presAssocID="{AF6ABEDA-F788-384B-B98A-7F0E9CFA8E34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A2632F-375B-A949-825C-0334983C1FFD}" type="pres">
      <dgm:prSet presAssocID="{49285AD6-2A61-9449-9A23-24085139395A}" presName="parTrans" presStyleLbl="bgSibTrans2D1" presStyleIdx="2" presStyleCnt="6"/>
      <dgm:spPr/>
      <dgm:t>
        <a:bodyPr/>
        <a:lstStyle/>
        <a:p>
          <a:endParaRPr lang="en-US"/>
        </a:p>
      </dgm:t>
    </dgm:pt>
    <dgm:pt modelId="{7B0C551F-BCF5-6045-B043-95DB0E812057}" type="pres">
      <dgm:prSet presAssocID="{9DC4FDB9-4388-B746-A631-167054630DFA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CB2CDB-EB63-B745-ADB1-C6EBF2E6F6EF}" type="pres">
      <dgm:prSet presAssocID="{4CCDDDAF-CE79-544E-A67D-21E583513FB6}" presName="parTrans" presStyleLbl="bgSibTrans2D1" presStyleIdx="3" presStyleCnt="6"/>
      <dgm:spPr/>
      <dgm:t>
        <a:bodyPr/>
        <a:lstStyle/>
        <a:p>
          <a:endParaRPr lang="en-US"/>
        </a:p>
      </dgm:t>
    </dgm:pt>
    <dgm:pt modelId="{92F89FD8-B233-2C43-8428-8278B2E88C4C}" type="pres">
      <dgm:prSet presAssocID="{0A38D851-A442-234A-A88B-07336473154C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61A4675-BF82-FB45-9A02-D181E233724D}" type="pres">
      <dgm:prSet presAssocID="{7EDF04CC-88E7-DC47-B451-CC376832A9D3}" presName="parTrans" presStyleLbl="bgSibTrans2D1" presStyleIdx="4" presStyleCnt="6"/>
      <dgm:spPr/>
      <dgm:t>
        <a:bodyPr/>
        <a:lstStyle/>
        <a:p>
          <a:endParaRPr lang="en-US"/>
        </a:p>
      </dgm:t>
    </dgm:pt>
    <dgm:pt modelId="{FCE4DEF1-F129-094A-B0AE-DEDDB750A355}" type="pres">
      <dgm:prSet presAssocID="{512399D5-355B-834E-9A64-35F92D5FC982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88B08BD-CE16-454E-8DF6-85A3CE5F90D1}" type="pres">
      <dgm:prSet presAssocID="{83EDABE2-C417-C449-A1FD-F1BF99B1BA76}" presName="parTrans" presStyleLbl="bgSibTrans2D1" presStyleIdx="5" presStyleCnt="6"/>
      <dgm:spPr/>
      <dgm:t>
        <a:bodyPr/>
        <a:lstStyle/>
        <a:p>
          <a:endParaRPr lang="en-US"/>
        </a:p>
      </dgm:t>
    </dgm:pt>
    <dgm:pt modelId="{4D2087DC-CA1E-2F43-AFB9-132720C933A0}" type="pres">
      <dgm:prSet presAssocID="{BD5D5EEA-25C1-1E47-A8EC-6A9867B1E094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47E5D53-E964-4DBB-9FA2-F6979025FEE4}" type="presOf" srcId="{1BA29D3B-0099-DA4D-A220-84C06D720003}" destId="{31C304B1-DF0F-EC47-8644-1FD5D326718A}" srcOrd="0" destOrd="0" presId="urn:microsoft.com/office/officeart/2005/8/layout/radial4"/>
    <dgm:cxn modelId="{CF428D25-67A4-4D3B-81E1-D26A0E75D164}" type="presOf" srcId="{0A38D851-A442-234A-A88B-07336473154C}" destId="{92F89FD8-B233-2C43-8428-8278B2E88C4C}" srcOrd="0" destOrd="0" presId="urn:microsoft.com/office/officeart/2005/8/layout/radial4"/>
    <dgm:cxn modelId="{85EF70A1-2BB3-6444-B231-FA69DA7BD970}" srcId="{7AEE0BBC-E1B8-834A-94A6-CA16212CFD54}" destId="{EE6526CD-2162-A148-8E0C-3D4AB50F175C}" srcOrd="0" destOrd="0" parTransId="{CC05197D-7BF2-6E40-8D69-56CB63E54471}" sibTransId="{9D5CF0C5-98A7-034C-82C7-756048FADE0D}"/>
    <dgm:cxn modelId="{B07B8298-A087-4147-98C7-CD9345DC6DA9}" srcId="{EE6526CD-2162-A148-8E0C-3D4AB50F175C}" destId="{0A38D851-A442-234A-A88B-07336473154C}" srcOrd="3" destOrd="0" parTransId="{4CCDDDAF-CE79-544E-A67D-21E583513FB6}" sibTransId="{E4D71C5F-8C79-CC42-B2C8-A5EE72321C2D}"/>
    <dgm:cxn modelId="{1BA9AC3C-363C-4F19-B0AF-EC07DAF10541}" type="presOf" srcId="{EE6526CD-2162-A148-8E0C-3D4AB50F175C}" destId="{3DD1E28A-BDEB-604C-96B2-82F4413F0A32}" srcOrd="0" destOrd="0" presId="urn:microsoft.com/office/officeart/2005/8/layout/radial4"/>
    <dgm:cxn modelId="{DD5FCBC2-12EB-964B-8CDC-2C285E0F3D76}" srcId="{EE6526CD-2162-A148-8E0C-3D4AB50F175C}" destId="{AF6ABEDA-F788-384B-B98A-7F0E9CFA8E34}" srcOrd="1" destOrd="0" parTransId="{1BA29D3B-0099-DA4D-A220-84C06D720003}" sibTransId="{6AFC15F6-BFB6-1A4E-B21B-87526B5D8D1B}"/>
    <dgm:cxn modelId="{ACB33943-3C7F-A244-A456-16F02970442B}" srcId="{EE6526CD-2162-A148-8E0C-3D4AB50F175C}" destId="{512399D5-355B-834E-9A64-35F92D5FC982}" srcOrd="4" destOrd="0" parTransId="{7EDF04CC-88E7-DC47-B451-CC376832A9D3}" sibTransId="{F79B8331-D65E-6F41-9721-E2862A16E571}"/>
    <dgm:cxn modelId="{81D9B84B-447E-4066-B846-8D2D75CC174B}" type="presOf" srcId="{AF6ABEDA-F788-384B-B98A-7F0E9CFA8E34}" destId="{19969AB2-CFF9-1D49-8E6E-685BFEC874D8}" srcOrd="0" destOrd="0" presId="urn:microsoft.com/office/officeart/2005/8/layout/radial4"/>
    <dgm:cxn modelId="{9B8449D6-1765-4CAB-9F17-C46E46B1C8A8}" type="presOf" srcId="{83EDABE2-C417-C449-A1FD-F1BF99B1BA76}" destId="{D88B08BD-CE16-454E-8DF6-85A3CE5F90D1}" srcOrd="0" destOrd="0" presId="urn:microsoft.com/office/officeart/2005/8/layout/radial4"/>
    <dgm:cxn modelId="{CADFE806-E0FF-2E4C-A0C3-6D8B713E73B5}" srcId="{EE6526CD-2162-A148-8E0C-3D4AB50F175C}" destId="{9DC4FDB9-4388-B746-A631-167054630DFA}" srcOrd="2" destOrd="0" parTransId="{49285AD6-2A61-9449-9A23-24085139395A}" sibTransId="{B61FE2BC-DA96-C046-9BC1-07573F45EE3C}"/>
    <dgm:cxn modelId="{96A3E0EC-0A74-2B40-9B87-C0BD594C7B46}" srcId="{EE6526CD-2162-A148-8E0C-3D4AB50F175C}" destId="{A2208E33-69E5-4D46-B57D-B27F81FA219E}" srcOrd="0" destOrd="0" parTransId="{041A4BD4-C7F4-8D4E-B2D4-8FD7366666E7}" sibTransId="{819ABFE1-1C51-AB44-A1D5-F9903EF492D3}"/>
    <dgm:cxn modelId="{B595FF89-47D6-47D9-81F5-984B09ED18B7}" type="presOf" srcId="{9DC4FDB9-4388-B746-A631-167054630DFA}" destId="{7B0C551F-BCF5-6045-B043-95DB0E812057}" srcOrd="0" destOrd="0" presId="urn:microsoft.com/office/officeart/2005/8/layout/radial4"/>
    <dgm:cxn modelId="{26E06F38-B8BE-41F8-97F4-8EBA0E49E218}" type="presOf" srcId="{A2208E33-69E5-4D46-B57D-B27F81FA219E}" destId="{020EAFF4-7335-834A-BF88-3A8A607E5FDF}" srcOrd="0" destOrd="0" presId="urn:microsoft.com/office/officeart/2005/8/layout/radial4"/>
    <dgm:cxn modelId="{F9C4E6DA-2ACC-4EA7-97B6-00E5122D0663}" type="presOf" srcId="{512399D5-355B-834E-9A64-35F92D5FC982}" destId="{FCE4DEF1-F129-094A-B0AE-DEDDB750A355}" srcOrd="0" destOrd="0" presId="urn:microsoft.com/office/officeart/2005/8/layout/radial4"/>
    <dgm:cxn modelId="{27D8C660-92D4-4440-A716-3783375379ED}" type="presOf" srcId="{7EDF04CC-88E7-DC47-B451-CC376832A9D3}" destId="{E61A4675-BF82-FB45-9A02-D181E233724D}" srcOrd="0" destOrd="0" presId="urn:microsoft.com/office/officeart/2005/8/layout/radial4"/>
    <dgm:cxn modelId="{F1889758-C0E7-4707-88AE-EA56CE7DF244}" type="presOf" srcId="{4CCDDDAF-CE79-544E-A67D-21E583513FB6}" destId="{B7CB2CDB-EB63-B745-ADB1-C6EBF2E6F6EF}" srcOrd="0" destOrd="0" presId="urn:microsoft.com/office/officeart/2005/8/layout/radial4"/>
    <dgm:cxn modelId="{DB54C257-74DD-4FE0-AA4E-5E5F6A1C5983}" type="presOf" srcId="{7AEE0BBC-E1B8-834A-94A6-CA16212CFD54}" destId="{37938472-9217-3B48-8E7A-27C3E7EFDB53}" srcOrd="0" destOrd="0" presId="urn:microsoft.com/office/officeart/2005/8/layout/radial4"/>
    <dgm:cxn modelId="{614E17A7-61B8-4EF5-BE5D-B99C272E3006}" type="presOf" srcId="{041A4BD4-C7F4-8D4E-B2D4-8FD7366666E7}" destId="{38DA1CFE-A892-9E4D-86B8-28C922BCB30C}" srcOrd="0" destOrd="0" presId="urn:microsoft.com/office/officeart/2005/8/layout/radial4"/>
    <dgm:cxn modelId="{EBB6C27A-86DA-4210-84B9-537C0BF9A7EA}" type="presOf" srcId="{BD5D5EEA-25C1-1E47-A8EC-6A9867B1E094}" destId="{4D2087DC-CA1E-2F43-AFB9-132720C933A0}" srcOrd="0" destOrd="0" presId="urn:microsoft.com/office/officeart/2005/8/layout/radial4"/>
    <dgm:cxn modelId="{565A2D9E-23FE-FF49-9AD9-60DC2BFC00E2}" srcId="{EE6526CD-2162-A148-8E0C-3D4AB50F175C}" destId="{BD5D5EEA-25C1-1E47-A8EC-6A9867B1E094}" srcOrd="5" destOrd="0" parTransId="{83EDABE2-C417-C449-A1FD-F1BF99B1BA76}" sibTransId="{F95086E1-29D7-814A-B6F3-EA1FE623E5E9}"/>
    <dgm:cxn modelId="{B3874DA5-FF03-409A-B728-B758A832DAA9}" type="presOf" srcId="{49285AD6-2A61-9449-9A23-24085139395A}" destId="{BDA2632F-375B-A949-825C-0334983C1FFD}" srcOrd="0" destOrd="0" presId="urn:microsoft.com/office/officeart/2005/8/layout/radial4"/>
    <dgm:cxn modelId="{CA285349-AF62-499F-80CB-09D168564758}" type="presParOf" srcId="{37938472-9217-3B48-8E7A-27C3E7EFDB53}" destId="{3DD1E28A-BDEB-604C-96B2-82F4413F0A32}" srcOrd="0" destOrd="0" presId="urn:microsoft.com/office/officeart/2005/8/layout/radial4"/>
    <dgm:cxn modelId="{B4C14236-4152-4A6D-9EB7-B2D5F593E228}" type="presParOf" srcId="{37938472-9217-3B48-8E7A-27C3E7EFDB53}" destId="{38DA1CFE-A892-9E4D-86B8-28C922BCB30C}" srcOrd="1" destOrd="0" presId="urn:microsoft.com/office/officeart/2005/8/layout/radial4"/>
    <dgm:cxn modelId="{0B2200FB-277E-4743-B599-669D8699ABAA}" type="presParOf" srcId="{37938472-9217-3B48-8E7A-27C3E7EFDB53}" destId="{020EAFF4-7335-834A-BF88-3A8A607E5FDF}" srcOrd="2" destOrd="0" presId="urn:microsoft.com/office/officeart/2005/8/layout/radial4"/>
    <dgm:cxn modelId="{275ACE99-ADB3-4ECA-8D2E-38D80FA1BD3C}" type="presParOf" srcId="{37938472-9217-3B48-8E7A-27C3E7EFDB53}" destId="{31C304B1-DF0F-EC47-8644-1FD5D326718A}" srcOrd="3" destOrd="0" presId="urn:microsoft.com/office/officeart/2005/8/layout/radial4"/>
    <dgm:cxn modelId="{41EE7441-104C-4E3D-9863-49E98508D249}" type="presParOf" srcId="{37938472-9217-3B48-8E7A-27C3E7EFDB53}" destId="{19969AB2-CFF9-1D49-8E6E-685BFEC874D8}" srcOrd="4" destOrd="0" presId="urn:microsoft.com/office/officeart/2005/8/layout/radial4"/>
    <dgm:cxn modelId="{F3BC87F7-7101-4E21-8890-E7FDFEF305E0}" type="presParOf" srcId="{37938472-9217-3B48-8E7A-27C3E7EFDB53}" destId="{BDA2632F-375B-A949-825C-0334983C1FFD}" srcOrd="5" destOrd="0" presId="urn:microsoft.com/office/officeart/2005/8/layout/radial4"/>
    <dgm:cxn modelId="{958CF7CE-5F59-478F-A383-59D41A7FD674}" type="presParOf" srcId="{37938472-9217-3B48-8E7A-27C3E7EFDB53}" destId="{7B0C551F-BCF5-6045-B043-95DB0E812057}" srcOrd="6" destOrd="0" presId="urn:microsoft.com/office/officeart/2005/8/layout/radial4"/>
    <dgm:cxn modelId="{623044A2-ADC0-4DE7-8B22-CA401BF0B0AC}" type="presParOf" srcId="{37938472-9217-3B48-8E7A-27C3E7EFDB53}" destId="{B7CB2CDB-EB63-B745-ADB1-C6EBF2E6F6EF}" srcOrd="7" destOrd="0" presId="urn:microsoft.com/office/officeart/2005/8/layout/radial4"/>
    <dgm:cxn modelId="{19742948-9742-42AC-B842-3CFF6C6F3E17}" type="presParOf" srcId="{37938472-9217-3B48-8E7A-27C3E7EFDB53}" destId="{92F89FD8-B233-2C43-8428-8278B2E88C4C}" srcOrd="8" destOrd="0" presId="urn:microsoft.com/office/officeart/2005/8/layout/radial4"/>
    <dgm:cxn modelId="{BA4B9F26-9C43-4BFF-AB3A-FFDB02B07DD8}" type="presParOf" srcId="{37938472-9217-3B48-8E7A-27C3E7EFDB53}" destId="{E61A4675-BF82-FB45-9A02-D181E233724D}" srcOrd="9" destOrd="0" presId="urn:microsoft.com/office/officeart/2005/8/layout/radial4"/>
    <dgm:cxn modelId="{27B8505F-B424-484D-9D3A-F9AA69BC3F92}" type="presParOf" srcId="{37938472-9217-3B48-8E7A-27C3E7EFDB53}" destId="{FCE4DEF1-F129-094A-B0AE-DEDDB750A355}" srcOrd="10" destOrd="0" presId="urn:microsoft.com/office/officeart/2005/8/layout/radial4"/>
    <dgm:cxn modelId="{5837A35E-E4A3-4298-BDE9-B08CCE77C161}" type="presParOf" srcId="{37938472-9217-3B48-8E7A-27C3E7EFDB53}" destId="{D88B08BD-CE16-454E-8DF6-85A3CE5F90D1}" srcOrd="11" destOrd="0" presId="urn:microsoft.com/office/officeart/2005/8/layout/radial4"/>
    <dgm:cxn modelId="{79B06E1E-8E35-44AC-AD13-5EEDD493591D}" type="presParOf" srcId="{37938472-9217-3B48-8E7A-27C3E7EFDB53}" destId="{4D2087DC-CA1E-2F43-AFB9-132720C933A0}" srcOrd="12" destOrd="0" presId="urn:microsoft.com/office/officeart/2005/8/layout/radial4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2624367-62C0-4C4A-85A6-45677C591B1E}" type="doc">
      <dgm:prSet loTypeId="urn:microsoft.com/office/officeart/2009/3/layout/StepUpProces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CA18EA7-4D90-1548-851C-E3EBB22F4355}">
      <dgm:prSet phldrT="[Text]" custT="1"/>
      <dgm:spPr/>
      <dgm:t>
        <a:bodyPr/>
        <a:lstStyle/>
        <a:p>
          <a:r>
            <a:rPr lang="en-GB" sz="1400" b="1" noProof="0" dirty="0">
              <a:latin typeface="Times New Roman" charset="0"/>
              <a:ea typeface="Times New Roman" charset="0"/>
              <a:cs typeface="Times New Roman" charset="0"/>
            </a:rPr>
            <a:t>2021</a:t>
          </a:r>
          <a:r>
            <a:rPr lang="en-GB" sz="1400" noProof="0" dirty="0">
              <a:latin typeface="Times New Roman" charset="0"/>
              <a:ea typeface="Times New Roman" charset="0"/>
              <a:cs typeface="Times New Roman" charset="0"/>
            </a:rPr>
            <a:t>: End of </a:t>
          </a:r>
          <a:r>
            <a:rPr lang="en-GB" sz="1400" noProof="0" dirty="0" err="1">
              <a:latin typeface="Times New Roman" charset="0"/>
              <a:ea typeface="Times New Roman" charset="0"/>
              <a:cs typeface="Times New Roman" charset="0"/>
            </a:rPr>
            <a:t>ESSνSB</a:t>
          </a:r>
          <a:r>
            <a:rPr lang="en-GB" sz="1400" noProof="0" dirty="0">
              <a:latin typeface="Times New Roman" charset="0"/>
              <a:ea typeface="Times New Roman" charset="0"/>
              <a:cs typeface="Times New Roman" charset="0"/>
            </a:rPr>
            <a:t> Design Study, CDR and preliminary costing</a:t>
          </a:r>
        </a:p>
      </dgm:t>
    </dgm:pt>
    <dgm:pt modelId="{84B71D96-5FF3-724B-BE4F-04990407D369}" type="parTrans" cxnId="{2E6B57DF-D1FB-2F41-B6ED-6197DE6435FC}">
      <dgm:prSet/>
      <dgm:spPr/>
      <dgm:t>
        <a:bodyPr/>
        <a:lstStyle/>
        <a:p>
          <a:endParaRPr lang="en-GB" sz="1800" noProof="0" dirty="0"/>
        </a:p>
      </dgm:t>
    </dgm:pt>
    <dgm:pt modelId="{8F77C204-1506-2946-A283-EC79BDE0EDA4}" type="sibTrans" cxnId="{2E6B57DF-D1FB-2F41-B6ED-6197DE6435FC}">
      <dgm:prSet/>
      <dgm:spPr/>
      <dgm:t>
        <a:bodyPr/>
        <a:lstStyle/>
        <a:p>
          <a:endParaRPr lang="en-GB" sz="1800" noProof="0" dirty="0"/>
        </a:p>
      </dgm:t>
    </dgm:pt>
    <dgm:pt modelId="{592806B3-0FFB-1A4F-8B61-49B2EBFEBBB0}">
      <dgm:prSet phldrT="[Text]" custT="1"/>
      <dgm:spPr/>
      <dgm:t>
        <a:bodyPr/>
        <a:lstStyle/>
        <a:p>
          <a:r>
            <a:rPr lang="en-GB" sz="1400" b="1" noProof="0" dirty="0">
              <a:latin typeface="Times New Roman" charset="0"/>
              <a:ea typeface="Times New Roman" charset="0"/>
              <a:cs typeface="Times New Roman" charset="0"/>
            </a:rPr>
            <a:t>2012</a:t>
          </a:r>
          <a:r>
            <a:rPr lang="en-GB" sz="1400" noProof="0" dirty="0">
              <a:latin typeface="Times New Roman" charset="0"/>
              <a:ea typeface="Times New Roman" charset="0"/>
              <a:cs typeface="Times New Roman" charset="0"/>
            </a:rPr>
            <a:t>: inception of the project</a:t>
          </a:r>
        </a:p>
      </dgm:t>
    </dgm:pt>
    <dgm:pt modelId="{FE35079E-9397-054F-9D8A-91FA9AE8A0C9}" type="parTrans" cxnId="{FC4F830C-D141-214C-9842-6329E95D0A9E}">
      <dgm:prSet/>
      <dgm:spPr/>
      <dgm:t>
        <a:bodyPr/>
        <a:lstStyle/>
        <a:p>
          <a:endParaRPr lang="en-GB" sz="1800" noProof="0" dirty="0"/>
        </a:p>
      </dgm:t>
    </dgm:pt>
    <dgm:pt modelId="{1619FFC3-E1DA-AD4B-9148-1ECF793DB86E}" type="sibTrans" cxnId="{FC4F830C-D141-214C-9842-6329E95D0A9E}">
      <dgm:prSet/>
      <dgm:spPr/>
      <dgm:t>
        <a:bodyPr/>
        <a:lstStyle/>
        <a:p>
          <a:endParaRPr lang="en-GB" sz="1800" noProof="0" dirty="0"/>
        </a:p>
      </dgm:t>
    </dgm:pt>
    <dgm:pt modelId="{983C0D48-7B1D-334D-BA1F-58EDD94D1D3D}">
      <dgm:prSet phldrT="[Text]" custT="1"/>
      <dgm:spPr/>
      <dgm:t>
        <a:bodyPr/>
        <a:lstStyle/>
        <a:p>
          <a:r>
            <a:rPr lang="en-GB" sz="1400" b="1" noProof="0" dirty="0">
              <a:latin typeface="Times New Roman" charset="0"/>
              <a:ea typeface="Times New Roman" charset="0"/>
              <a:cs typeface="Times New Roman" charset="0"/>
            </a:rPr>
            <a:t>2016-2019</a:t>
          </a:r>
          <a:r>
            <a:rPr lang="en-GB" sz="1400" noProof="0" dirty="0">
              <a:latin typeface="Times New Roman" charset="0"/>
              <a:ea typeface="Times New Roman" charset="0"/>
              <a:cs typeface="Times New Roman" charset="0"/>
            </a:rPr>
            <a:t>: beginning of COST Action </a:t>
          </a:r>
          <a:r>
            <a:rPr lang="en-GB" sz="1400" noProof="0" dirty="0" err="1">
              <a:latin typeface="Times New Roman" charset="0"/>
              <a:ea typeface="Times New Roman" charset="0"/>
              <a:cs typeface="Times New Roman" charset="0"/>
            </a:rPr>
            <a:t>EuroNuNet</a:t>
          </a:r>
          <a:endParaRPr lang="en-GB" sz="1400" noProof="0" dirty="0">
            <a:latin typeface="Times New Roman" charset="0"/>
            <a:ea typeface="Times New Roman" charset="0"/>
            <a:cs typeface="Times New Roman" charset="0"/>
          </a:endParaRPr>
        </a:p>
      </dgm:t>
    </dgm:pt>
    <dgm:pt modelId="{922F3731-F3DF-0A46-AC79-C5E9062BCE91}" type="parTrans" cxnId="{64525843-DA8D-F149-A707-B3F3E301F2A1}">
      <dgm:prSet/>
      <dgm:spPr/>
      <dgm:t>
        <a:bodyPr/>
        <a:lstStyle/>
        <a:p>
          <a:endParaRPr lang="en-GB" sz="1800" noProof="0" dirty="0"/>
        </a:p>
      </dgm:t>
    </dgm:pt>
    <dgm:pt modelId="{B7233D2A-5181-574E-99C9-D26553EADA68}" type="sibTrans" cxnId="{64525843-DA8D-F149-A707-B3F3E301F2A1}">
      <dgm:prSet/>
      <dgm:spPr/>
      <dgm:t>
        <a:bodyPr/>
        <a:lstStyle/>
        <a:p>
          <a:endParaRPr lang="en-GB" sz="1800" noProof="0" dirty="0"/>
        </a:p>
      </dgm:t>
    </dgm:pt>
    <dgm:pt modelId="{D4DBB20D-DB95-F547-A424-A2B1755FC265}">
      <dgm:prSet phldrT="[Text]" custT="1"/>
      <dgm:spPr/>
      <dgm:t>
        <a:bodyPr/>
        <a:lstStyle/>
        <a:p>
          <a:r>
            <a:rPr lang="en-GB" sz="1400" b="1" noProof="0" dirty="0">
              <a:latin typeface="Times New Roman" charset="0"/>
              <a:ea typeface="Times New Roman" charset="0"/>
              <a:cs typeface="Times New Roman" charset="0"/>
            </a:rPr>
            <a:t>2018</a:t>
          </a:r>
          <a:r>
            <a:rPr lang="en-GB" sz="1400" noProof="0" dirty="0">
              <a:latin typeface="Times New Roman" charset="0"/>
              <a:ea typeface="Times New Roman" charset="0"/>
              <a:cs typeface="Times New Roman" charset="0"/>
            </a:rPr>
            <a:t>: beginning of </a:t>
          </a:r>
          <a:r>
            <a:rPr lang="en-GB" sz="1400" noProof="0" dirty="0" err="1">
              <a:latin typeface="Times New Roman" charset="0"/>
              <a:ea typeface="Times New Roman" charset="0"/>
              <a:cs typeface="Times New Roman" charset="0"/>
            </a:rPr>
            <a:t>ESSνSB</a:t>
          </a:r>
          <a:r>
            <a:rPr lang="en-GB" sz="1400" noProof="0" dirty="0">
              <a:latin typeface="Times New Roman" charset="0"/>
              <a:ea typeface="Times New Roman" charset="0"/>
              <a:cs typeface="Times New Roman" charset="0"/>
            </a:rPr>
            <a:t> Design Study (EU-H2020)</a:t>
          </a:r>
        </a:p>
      </dgm:t>
    </dgm:pt>
    <dgm:pt modelId="{CE55D81A-A0B3-F04C-BBE3-743766D9CD21}" type="parTrans" cxnId="{36ABDC73-71FF-5743-A8A0-1F2672D0E8A9}">
      <dgm:prSet/>
      <dgm:spPr/>
      <dgm:t>
        <a:bodyPr/>
        <a:lstStyle/>
        <a:p>
          <a:endParaRPr lang="en-GB" sz="1800" noProof="0" dirty="0"/>
        </a:p>
      </dgm:t>
    </dgm:pt>
    <dgm:pt modelId="{A6DA859D-4496-8449-80B8-3903D7B07B41}" type="sibTrans" cxnId="{36ABDC73-71FF-5743-A8A0-1F2672D0E8A9}">
      <dgm:prSet/>
      <dgm:spPr/>
      <dgm:t>
        <a:bodyPr/>
        <a:lstStyle/>
        <a:p>
          <a:endParaRPr lang="en-GB" sz="1800" noProof="0" dirty="0"/>
        </a:p>
      </dgm:t>
    </dgm:pt>
    <dgm:pt modelId="{B02525E8-4DB9-504C-9903-4BBB0B3EA70D}">
      <dgm:prSet phldrT="[Text]" custT="1"/>
      <dgm:spPr/>
      <dgm:t>
        <a:bodyPr/>
        <a:lstStyle/>
        <a:p>
          <a:r>
            <a:rPr lang="en-GB" sz="1400" b="1" noProof="0" dirty="0">
              <a:latin typeface="Times New Roman" charset="0"/>
              <a:ea typeface="Times New Roman" charset="0"/>
              <a:cs typeface="Times New Roman" charset="0"/>
            </a:rPr>
            <a:t>2022-2024</a:t>
          </a:r>
          <a:r>
            <a:rPr lang="en-GB" sz="1400" noProof="0" dirty="0">
              <a:latin typeface="Times New Roman" charset="0"/>
              <a:ea typeface="Times New Roman" charset="0"/>
              <a:cs typeface="Times New Roman" charset="0"/>
            </a:rPr>
            <a:t>: Preparatory Phase, TDR</a:t>
          </a:r>
        </a:p>
      </dgm:t>
    </dgm:pt>
    <dgm:pt modelId="{7E6C9A19-59DB-F548-9F00-90325D5CBC35}" type="parTrans" cxnId="{2866F679-E19F-9C4F-9983-E49C443CEDCE}">
      <dgm:prSet/>
      <dgm:spPr/>
      <dgm:t>
        <a:bodyPr/>
        <a:lstStyle/>
        <a:p>
          <a:endParaRPr lang="en-GB" sz="1800" noProof="0" dirty="0"/>
        </a:p>
      </dgm:t>
    </dgm:pt>
    <dgm:pt modelId="{264C7109-699D-6C4A-A4BD-0C72354B284E}" type="sibTrans" cxnId="{2866F679-E19F-9C4F-9983-E49C443CEDCE}">
      <dgm:prSet/>
      <dgm:spPr/>
      <dgm:t>
        <a:bodyPr/>
        <a:lstStyle/>
        <a:p>
          <a:endParaRPr lang="en-GB" sz="1800" noProof="0" dirty="0"/>
        </a:p>
      </dgm:t>
    </dgm:pt>
    <dgm:pt modelId="{F107E74D-B8D4-A744-BE24-D2AD3B10C22D}">
      <dgm:prSet phldrT="[Text]" custT="1"/>
      <dgm:spPr/>
      <dgm:t>
        <a:bodyPr/>
        <a:lstStyle/>
        <a:p>
          <a:r>
            <a:rPr lang="en-GB" sz="1400" b="1" noProof="0" dirty="0">
              <a:latin typeface="Times New Roman" charset="0"/>
              <a:ea typeface="Times New Roman" charset="0"/>
              <a:cs typeface="Times New Roman" charset="0"/>
            </a:rPr>
            <a:t>2025-2026</a:t>
          </a:r>
          <a:r>
            <a:rPr lang="en-GB" sz="1400" noProof="0" dirty="0">
              <a:latin typeface="Times New Roman" charset="0"/>
              <a:ea typeface="Times New Roman" charset="0"/>
              <a:cs typeface="Times New Roman" charset="0"/>
            </a:rPr>
            <a:t>: Preconstruction Phase, International Agreement</a:t>
          </a:r>
        </a:p>
      </dgm:t>
    </dgm:pt>
    <dgm:pt modelId="{719992A6-E5EF-A040-9FFA-850F8D3A5493}" type="parTrans" cxnId="{D3E173D7-87D3-794C-8D93-8BC66FE803A9}">
      <dgm:prSet/>
      <dgm:spPr/>
      <dgm:t>
        <a:bodyPr/>
        <a:lstStyle/>
        <a:p>
          <a:endParaRPr lang="en-GB" sz="1800" noProof="0" dirty="0"/>
        </a:p>
      </dgm:t>
    </dgm:pt>
    <dgm:pt modelId="{F07A1EEB-3135-514E-8C5D-28655CD31B48}" type="sibTrans" cxnId="{D3E173D7-87D3-794C-8D93-8BC66FE803A9}">
      <dgm:prSet/>
      <dgm:spPr/>
      <dgm:t>
        <a:bodyPr/>
        <a:lstStyle/>
        <a:p>
          <a:endParaRPr lang="en-GB" sz="1800" noProof="0" dirty="0"/>
        </a:p>
      </dgm:t>
    </dgm:pt>
    <dgm:pt modelId="{A010F976-E9E0-A148-8283-909249470DA3}">
      <dgm:prSet phldrT="[Text]" custT="1"/>
      <dgm:spPr/>
      <dgm:t>
        <a:bodyPr/>
        <a:lstStyle/>
        <a:p>
          <a:r>
            <a:rPr lang="en-GB" sz="1400" b="1" noProof="0" dirty="0">
              <a:solidFill>
                <a:schemeClr val="tx1"/>
              </a:solidFill>
              <a:latin typeface="Times New Roman" charset="0"/>
              <a:ea typeface="Times New Roman" charset="0"/>
              <a:cs typeface="Times New Roman" charset="0"/>
            </a:rPr>
            <a:t>2027-2034</a:t>
          </a:r>
          <a:r>
            <a:rPr lang="en-GB" sz="1400" b="0" noProof="0" dirty="0">
              <a:solidFill>
                <a:schemeClr val="tx1"/>
              </a:solidFill>
              <a:latin typeface="Times New Roman" charset="0"/>
              <a:ea typeface="Times New Roman" charset="0"/>
              <a:cs typeface="Times New Roman" charset="0"/>
            </a:rPr>
            <a:t>: Construction of the facility and detectors, including commissioning</a:t>
          </a:r>
        </a:p>
      </dgm:t>
    </dgm:pt>
    <dgm:pt modelId="{263D7637-1A21-A04A-BC59-40C197524200}" type="parTrans" cxnId="{9AD6C2BB-D4A8-6A46-8986-7DF8E422D2BE}">
      <dgm:prSet/>
      <dgm:spPr/>
      <dgm:t>
        <a:bodyPr/>
        <a:lstStyle/>
        <a:p>
          <a:endParaRPr lang="en-GB" sz="1800" noProof="0" dirty="0"/>
        </a:p>
      </dgm:t>
    </dgm:pt>
    <dgm:pt modelId="{59022325-0FAE-E748-9693-261F0AD50856}" type="sibTrans" cxnId="{9AD6C2BB-D4A8-6A46-8986-7DF8E422D2BE}">
      <dgm:prSet/>
      <dgm:spPr/>
      <dgm:t>
        <a:bodyPr/>
        <a:lstStyle/>
        <a:p>
          <a:endParaRPr lang="en-GB" sz="1800" noProof="0" dirty="0"/>
        </a:p>
      </dgm:t>
    </dgm:pt>
    <dgm:pt modelId="{4D19CF5D-0246-5448-9708-E54693EA46CA}">
      <dgm:prSet phldrT="[Text]" custT="1"/>
      <dgm:spPr/>
      <dgm:t>
        <a:bodyPr/>
        <a:lstStyle/>
        <a:p>
          <a:r>
            <a:rPr lang="en-GB" sz="1400" b="1" noProof="0" dirty="0">
              <a:solidFill>
                <a:srgbClr val="FF0000"/>
              </a:solidFill>
              <a:latin typeface="Times New Roman" charset="0"/>
              <a:ea typeface="Times New Roman" charset="0"/>
              <a:cs typeface="Times New Roman" charset="0"/>
            </a:rPr>
            <a:t>2035-</a:t>
          </a:r>
          <a:r>
            <a:rPr lang="en-GB" sz="1400" noProof="0" dirty="0">
              <a:solidFill>
                <a:srgbClr val="FF0000"/>
              </a:solidFill>
              <a:latin typeface="Times New Roman" charset="0"/>
              <a:ea typeface="Times New Roman" charset="0"/>
              <a:cs typeface="Times New Roman" charset="0"/>
            </a:rPr>
            <a:t>: Data taking</a:t>
          </a:r>
        </a:p>
      </dgm:t>
    </dgm:pt>
    <dgm:pt modelId="{B70419A6-7269-0449-BB4F-BF8011A31160}" type="parTrans" cxnId="{A6629817-A2FD-2945-9CBA-42D99B644555}">
      <dgm:prSet/>
      <dgm:spPr/>
      <dgm:t>
        <a:bodyPr/>
        <a:lstStyle/>
        <a:p>
          <a:endParaRPr lang="en-GB" noProof="0" dirty="0"/>
        </a:p>
      </dgm:t>
    </dgm:pt>
    <dgm:pt modelId="{9154FC06-1B1B-054C-8B39-983368673A6C}" type="sibTrans" cxnId="{A6629817-A2FD-2945-9CBA-42D99B644555}">
      <dgm:prSet/>
      <dgm:spPr/>
      <dgm:t>
        <a:bodyPr/>
        <a:lstStyle/>
        <a:p>
          <a:endParaRPr lang="en-GB" noProof="0" dirty="0"/>
        </a:p>
      </dgm:t>
    </dgm:pt>
    <dgm:pt modelId="{0E9CF370-5158-6A48-87C2-8F3D728F5052}" type="pres">
      <dgm:prSet presAssocID="{32624367-62C0-4C4A-85A6-45677C591B1E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30B7C3ED-BBBC-5442-AFBF-6F88CE3442CF}" type="pres">
      <dgm:prSet presAssocID="{592806B3-0FFB-1A4F-8B61-49B2EBFEBBB0}" presName="composite" presStyleCnt="0"/>
      <dgm:spPr/>
    </dgm:pt>
    <dgm:pt modelId="{6D7F0E9A-FFC7-4147-AAB4-FD1CE7B90151}" type="pres">
      <dgm:prSet presAssocID="{592806B3-0FFB-1A4F-8B61-49B2EBFEBBB0}" presName="LShape" presStyleLbl="alignNode1" presStyleIdx="0" presStyleCnt="15"/>
      <dgm:spPr/>
    </dgm:pt>
    <dgm:pt modelId="{B8863B7D-8AB7-4641-AC29-31B00165D50C}" type="pres">
      <dgm:prSet presAssocID="{592806B3-0FFB-1A4F-8B61-49B2EBFEBBB0}" presName="ParentText" presStyleLbl="revTx" presStyleIdx="0" presStyleCnt="8" custScaleX="121634" custLinFactNeighborX="1185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5BEA95A-7198-004E-9981-FCFC8D3A15B6}" type="pres">
      <dgm:prSet presAssocID="{592806B3-0FFB-1A4F-8B61-49B2EBFEBBB0}" presName="Triangle" presStyleLbl="alignNode1" presStyleIdx="1" presStyleCnt="15"/>
      <dgm:spPr/>
    </dgm:pt>
    <dgm:pt modelId="{8689A953-1AEA-6D4E-8FE9-8E41D004386F}" type="pres">
      <dgm:prSet presAssocID="{1619FFC3-E1DA-AD4B-9148-1ECF793DB86E}" presName="sibTrans" presStyleCnt="0"/>
      <dgm:spPr/>
    </dgm:pt>
    <dgm:pt modelId="{BD76CB85-75DE-BE47-9966-5B8DA6C3BD75}" type="pres">
      <dgm:prSet presAssocID="{1619FFC3-E1DA-AD4B-9148-1ECF793DB86E}" presName="space" presStyleCnt="0"/>
      <dgm:spPr/>
    </dgm:pt>
    <dgm:pt modelId="{D66E0990-259C-824C-8CB2-F39AFF4217F3}" type="pres">
      <dgm:prSet presAssocID="{983C0D48-7B1D-334D-BA1F-58EDD94D1D3D}" presName="composite" presStyleCnt="0"/>
      <dgm:spPr/>
    </dgm:pt>
    <dgm:pt modelId="{08DB9853-C773-F14A-8513-9FAA15173581}" type="pres">
      <dgm:prSet presAssocID="{983C0D48-7B1D-334D-BA1F-58EDD94D1D3D}" presName="LShape" presStyleLbl="alignNode1" presStyleIdx="2" presStyleCnt="15"/>
      <dgm:spPr/>
    </dgm:pt>
    <dgm:pt modelId="{5746230B-50C9-AF44-823E-1AE00ABBBBE8}" type="pres">
      <dgm:prSet presAssocID="{983C0D48-7B1D-334D-BA1F-58EDD94D1D3D}" presName="ParentText" presStyleLbl="revTx" presStyleIdx="1" presStyleCnt="8" custScaleX="122156" custScaleY="124860" custLinFactNeighborX="12936" custLinFactNeighborY="1351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4634EE-8E5F-7547-BB7D-50174EBF2ECA}" type="pres">
      <dgm:prSet presAssocID="{983C0D48-7B1D-334D-BA1F-58EDD94D1D3D}" presName="Triangle" presStyleLbl="alignNode1" presStyleIdx="3" presStyleCnt="15"/>
      <dgm:spPr/>
    </dgm:pt>
    <dgm:pt modelId="{4402BBF0-E0E5-A54B-8F73-AA0C244454EB}" type="pres">
      <dgm:prSet presAssocID="{B7233D2A-5181-574E-99C9-D26553EADA68}" presName="sibTrans" presStyleCnt="0"/>
      <dgm:spPr/>
    </dgm:pt>
    <dgm:pt modelId="{88A118F2-5C0E-BA4E-A12C-59EFF20A6565}" type="pres">
      <dgm:prSet presAssocID="{B7233D2A-5181-574E-99C9-D26553EADA68}" presName="space" presStyleCnt="0"/>
      <dgm:spPr/>
    </dgm:pt>
    <dgm:pt modelId="{38055516-9FE0-FB4C-971F-D613207A8FFB}" type="pres">
      <dgm:prSet presAssocID="{D4DBB20D-DB95-F547-A424-A2B1755FC265}" presName="composite" presStyleCnt="0"/>
      <dgm:spPr/>
    </dgm:pt>
    <dgm:pt modelId="{E2AF198D-3264-064F-B2DA-0EDA5BC38785}" type="pres">
      <dgm:prSet presAssocID="{D4DBB20D-DB95-F547-A424-A2B1755FC265}" presName="LShape" presStyleLbl="alignNode1" presStyleIdx="4" presStyleCnt="15"/>
      <dgm:spPr/>
    </dgm:pt>
    <dgm:pt modelId="{7B107B4E-6B13-A34E-8561-E4FA75321AA7}" type="pres">
      <dgm:prSet presAssocID="{D4DBB20D-DB95-F547-A424-A2B1755FC265}" presName="ParentText" presStyleLbl="revTx" presStyleIdx="2" presStyleCnt="8" custScaleX="121881" custLinFactNeighborX="1062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B678BC5-B6D1-5B40-ABD3-35D3BE585A74}" type="pres">
      <dgm:prSet presAssocID="{D4DBB20D-DB95-F547-A424-A2B1755FC265}" presName="Triangle" presStyleLbl="alignNode1" presStyleIdx="5" presStyleCnt="15"/>
      <dgm:spPr/>
    </dgm:pt>
    <dgm:pt modelId="{E7A520B1-9252-4044-ADC6-B047D09B6D05}" type="pres">
      <dgm:prSet presAssocID="{A6DA859D-4496-8449-80B8-3903D7B07B41}" presName="sibTrans" presStyleCnt="0"/>
      <dgm:spPr/>
    </dgm:pt>
    <dgm:pt modelId="{D5F169C9-DB48-274E-9824-4A14A8A47512}" type="pres">
      <dgm:prSet presAssocID="{A6DA859D-4496-8449-80B8-3903D7B07B41}" presName="space" presStyleCnt="0"/>
      <dgm:spPr/>
    </dgm:pt>
    <dgm:pt modelId="{AD89BAF5-251C-0C48-B375-0308FF7BD017}" type="pres">
      <dgm:prSet presAssocID="{3CA18EA7-4D90-1548-851C-E3EBB22F4355}" presName="composite" presStyleCnt="0"/>
      <dgm:spPr/>
    </dgm:pt>
    <dgm:pt modelId="{BFD320F3-7CF6-B14F-B1B5-A912BBDB934D}" type="pres">
      <dgm:prSet presAssocID="{3CA18EA7-4D90-1548-851C-E3EBB22F4355}" presName="LShape" presStyleLbl="alignNode1" presStyleIdx="6" presStyleCnt="15"/>
      <dgm:spPr/>
    </dgm:pt>
    <dgm:pt modelId="{C08C452D-A555-FF45-82A3-43A2CAAF135E}" type="pres">
      <dgm:prSet presAssocID="{3CA18EA7-4D90-1548-851C-E3EBB22F4355}" presName="ParentText" presStyleLbl="revTx" presStyleIdx="3" presStyleCnt="8" custScaleX="127028" custLinFactNeighborX="1062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CA90027-4604-E547-9400-4CC0AE371000}" type="pres">
      <dgm:prSet presAssocID="{3CA18EA7-4D90-1548-851C-E3EBB22F4355}" presName="Triangle" presStyleLbl="alignNode1" presStyleIdx="7" presStyleCnt="15"/>
      <dgm:spPr/>
    </dgm:pt>
    <dgm:pt modelId="{17278849-16A7-4244-AE32-280D1ECC7EDB}" type="pres">
      <dgm:prSet presAssocID="{8F77C204-1506-2946-A283-EC79BDE0EDA4}" presName="sibTrans" presStyleCnt="0"/>
      <dgm:spPr/>
    </dgm:pt>
    <dgm:pt modelId="{560641D2-5CF3-8B49-A0D2-1A321544C986}" type="pres">
      <dgm:prSet presAssocID="{8F77C204-1506-2946-A283-EC79BDE0EDA4}" presName="space" presStyleCnt="0"/>
      <dgm:spPr/>
    </dgm:pt>
    <dgm:pt modelId="{F9165A19-DF96-D843-9E99-B32E6CFEDE6B}" type="pres">
      <dgm:prSet presAssocID="{B02525E8-4DB9-504C-9903-4BBB0B3EA70D}" presName="composite" presStyleCnt="0"/>
      <dgm:spPr/>
    </dgm:pt>
    <dgm:pt modelId="{065BB7F0-A9E6-7649-BF42-D7CC06014510}" type="pres">
      <dgm:prSet presAssocID="{B02525E8-4DB9-504C-9903-4BBB0B3EA70D}" presName="LShape" presStyleLbl="alignNode1" presStyleIdx="8" presStyleCnt="15"/>
      <dgm:spPr/>
    </dgm:pt>
    <dgm:pt modelId="{F7047590-6511-5F43-A213-2A0B3BC9F918}" type="pres">
      <dgm:prSet presAssocID="{B02525E8-4DB9-504C-9903-4BBB0B3EA70D}" presName="ParentText" presStyleLbl="revTx" presStyleIdx="4" presStyleCnt="8" custScaleX="120366" custLinFactNeighborX="944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5121FBF-A34F-4C4A-BC99-89D2690719DD}" type="pres">
      <dgm:prSet presAssocID="{B02525E8-4DB9-504C-9903-4BBB0B3EA70D}" presName="Triangle" presStyleLbl="alignNode1" presStyleIdx="9" presStyleCnt="15"/>
      <dgm:spPr/>
    </dgm:pt>
    <dgm:pt modelId="{433EA1B0-5F04-8146-B70A-07A76BD1A19D}" type="pres">
      <dgm:prSet presAssocID="{264C7109-699D-6C4A-A4BD-0C72354B284E}" presName="sibTrans" presStyleCnt="0"/>
      <dgm:spPr/>
    </dgm:pt>
    <dgm:pt modelId="{4791B523-2255-B24F-A5F8-F250B93E45EC}" type="pres">
      <dgm:prSet presAssocID="{264C7109-699D-6C4A-A4BD-0C72354B284E}" presName="space" presStyleCnt="0"/>
      <dgm:spPr/>
    </dgm:pt>
    <dgm:pt modelId="{C87E3E39-53F1-3F4B-AC1B-582178D5DE18}" type="pres">
      <dgm:prSet presAssocID="{F107E74D-B8D4-A744-BE24-D2AD3B10C22D}" presName="composite" presStyleCnt="0"/>
      <dgm:spPr/>
    </dgm:pt>
    <dgm:pt modelId="{F34B795B-55E7-464D-BBB1-09A10ADED501}" type="pres">
      <dgm:prSet presAssocID="{F107E74D-B8D4-A744-BE24-D2AD3B10C22D}" presName="LShape" presStyleLbl="alignNode1" presStyleIdx="10" presStyleCnt="15"/>
      <dgm:spPr/>
    </dgm:pt>
    <dgm:pt modelId="{14625940-912B-E541-A87B-CE303628B6B9}" type="pres">
      <dgm:prSet presAssocID="{F107E74D-B8D4-A744-BE24-D2AD3B10C22D}" presName="ParentText" presStyleLbl="revTx" presStyleIdx="5" presStyleCnt="8" custScaleX="123151" custLinFactNeighborX="118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4F057B5-C88B-1144-85C9-B783DC524E1D}" type="pres">
      <dgm:prSet presAssocID="{F107E74D-B8D4-A744-BE24-D2AD3B10C22D}" presName="Triangle" presStyleLbl="alignNode1" presStyleIdx="11" presStyleCnt="15"/>
      <dgm:spPr/>
    </dgm:pt>
    <dgm:pt modelId="{A4170BCF-DB22-A84E-814A-2B1F8E12E416}" type="pres">
      <dgm:prSet presAssocID="{F07A1EEB-3135-514E-8C5D-28655CD31B48}" presName="sibTrans" presStyleCnt="0"/>
      <dgm:spPr/>
    </dgm:pt>
    <dgm:pt modelId="{54843259-8D35-3142-9A9A-31BA8393D34A}" type="pres">
      <dgm:prSet presAssocID="{F07A1EEB-3135-514E-8C5D-28655CD31B48}" presName="space" presStyleCnt="0"/>
      <dgm:spPr/>
    </dgm:pt>
    <dgm:pt modelId="{EFBCBDB7-7BBA-6647-8E38-3BE7C81C3470}" type="pres">
      <dgm:prSet presAssocID="{A010F976-E9E0-A148-8283-909249470DA3}" presName="composite" presStyleCnt="0"/>
      <dgm:spPr/>
    </dgm:pt>
    <dgm:pt modelId="{BBD1B916-BA93-8F49-A541-F507AE479577}" type="pres">
      <dgm:prSet presAssocID="{A010F976-E9E0-A148-8283-909249470DA3}" presName="LShape" presStyleLbl="alignNode1" presStyleIdx="12" presStyleCnt="15" custLinFactNeighborX="-17628" custLinFactNeighborY="3451"/>
      <dgm:spPr/>
    </dgm:pt>
    <dgm:pt modelId="{E90882AD-4811-4749-85C4-A55B805D9FF2}" type="pres">
      <dgm:prSet presAssocID="{A010F976-E9E0-A148-8283-909249470DA3}" presName="ParentText" presStyleLbl="revTx" presStyleIdx="6" presStyleCnt="8" custScaleX="144784" custLinFactNeighborX="2986" custLinFactNeighborY="393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25DE511-5AF6-4341-8FC5-F6A28A7103F9}" type="pres">
      <dgm:prSet presAssocID="{A010F976-E9E0-A148-8283-909249470DA3}" presName="Triangle" presStyleLbl="alignNode1" presStyleIdx="13" presStyleCnt="15"/>
      <dgm:spPr/>
    </dgm:pt>
    <dgm:pt modelId="{AF241F67-C40F-AA4B-98D2-E261CBB4D846}" type="pres">
      <dgm:prSet presAssocID="{59022325-0FAE-E748-9693-261F0AD50856}" presName="sibTrans" presStyleCnt="0"/>
      <dgm:spPr/>
    </dgm:pt>
    <dgm:pt modelId="{8DA37065-5B15-CF42-82F4-B66B545A2E66}" type="pres">
      <dgm:prSet presAssocID="{59022325-0FAE-E748-9693-261F0AD50856}" presName="space" presStyleCnt="0"/>
      <dgm:spPr/>
    </dgm:pt>
    <dgm:pt modelId="{A9ECB3CE-F9F3-514A-9EF6-94B389688443}" type="pres">
      <dgm:prSet presAssocID="{4D19CF5D-0246-5448-9708-E54693EA46CA}" presName="composite" presStyleCnt="0"/>
      <dgm:spPr/>
    </dgm:pt>
    <dgm:pt modelId="{5A42AC8B-DB86-4144-AAE4-3CCE594D2E73}" type="pres">
      <dgm:prSet presAssocID="{4D19CF5D-0246-5448-9708-E54693EA46CA}" presName="LShape" presStyleLbl="alignNode1" presStyleIdx="14" presStyleCnt="15"/>
      <dgm:spPr/>
    </dgm:pt>
    <dgm:pt modelId="{92C25A47-3DE8-A442-BEBB-DB794A0035D7}" type="pres">
      <dgm:prSet presAssocID="{4D19CF5D-0246-5448-9708-E54693EA46CA}" presName="ParentText" presStyleLbl="revTx" presStyleIdx="7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99BA4A7-C024-454C-BB4F-4092873C448E}" type="presOf" srcId="{3CA18EA7-4D90-1548-851C-E3EBB22F4355}" destId="{C08C452D-A555-FF45-82A3-43A2CAAF135E}" srcOrd="0" destOrd="0" presId="urn:microsoft.com/office/officeart/2009/3/layout/StepUpProcess"/>
    <dgm:cxn modelId="{9AD6C2BB-D4A8-6A46-8986-7DF8E422D2BE}" srcId="{32624367-62C0-4C4A-85A6-45677C591B1E}" destId="{A010F976-E9E0-A148-8283-909249470DA3}" srcOrd="6" destOrd="0" parTransId="{263D7637-1A21-A04A-BC59-40C197524200}" sibTransId="{59022325-0FAE-E748-9693-261F0AD50856}"/>
    <dgm:cxn modelId="{64525843-DA8D-F149-A707-B3F3E301F2A1}" srcId="{32624367-62C0-4C4A-85A6-45677C591B1E}" destId="{983C0D48-7B1D-334D-BA1F-58EDD94D1D3D}" srcOrd="1" destOrd="0" parTransId="{922F3731-F3DF-0A46-AC79-C5E9062BCE91}" sibTransId="{B7233D2A-5181-574E-99C9-D26553EADA68}"/>
    <dgm:cxn modelId="{D3E173D7-87D3-794C-8D93-8BC66FE803A9}" srcId="{32624367-62C0-4C4A-85A6-45677C591B1E}" destId="{F107E74D-B8D4-A744-BE24-D2AD3B10C22D}" srcOrd="5" destOrd="0" parTransId="{719992A6-E5EF-A040-9FFA-850F8D3A5493}" sibTransId="{F07A1EEB-3135-514E-8C5D-28655CD31B48}"/>
    <dgm:cxn modelId="{D41654AA-8204-4A8E-856D-7C5A73CE403F}" type="presOf" srcId="{4D19CF5D-0246-5448-9708-E54693EA46CA}" destId="{92C25A47-3DE8-A442-BEBB-DB794A0035D7}" srcOrd="0" destOrd="0" presId="urn:microsoft.com/office/officeart/2009/3/layout/StepUpProcess"/>
    <dgm:cxn modelId="{5BA483EE-08AB-4CB0-8E01-254755D58AE0}" type="presOf" srcId="{A010F976-E9E0-A148-8283-909249470DA3}" destId="{E90882AD-4811-4749-85C4-A55B805D9FF2}" srcOrd="0" destOrd="0" presId="urn:microsoft.com/office/officeart/2009/3/layout/StepUpProcess"/>
    <dgm:cxn modelId="{7F9AA48F-2ABD-4DEA-95A6-E64B9D27B29A}" type="presOf" srcId="{32624367-62C0-4C4A-85A6-45677C591B1E}" destId="{0E9CF370-5158-6A48-87C2-8F3D728F5052}" srcOrd="0" destOrd="0" presId="urn:microsoft.com/office/officeart/2009/3/layout/StepUpProcess"/>
    <dgm:cxn modelId="{39A5BC8E-8E40-4580-A4AB-28DB29FAA06A}" type="presOf" srcId="{D4DBB20D-DB95-F547-A424-A2B1755FC265}" destId="{7B107B4E-6B13-A34E-8561-E4FA75321AA7}" srcOrd="0" destOrd="0" presId="urn:microsoft.com/office/officeart/2009/3/layout/StepUpProcess"/>
    <dgm:cxn modelId="{29CFA53B-7C36-43E9-963D-EAAAFD655683}" type="presOf" srcId="{F107E74D-B8D4-A744-BE24-D2AD3B10C22D}" destId="{14625940-912B-E541-A87B-CE303628B6B9}" srcOrd="0" destOrd="0" presId="urn:microsoft.com/office/officeart/2009/3/layout/StepUpProcess"/>
    <dgm:cxn modelId="{30C4DE09-DF0C-4858-A5EF-DC88F30D9DAB}" type="presOf" srcId="{983C0D48-7B1D-334D-BA1F-58EDD94D1D3D}" destId="{5746230B-50C9-AF44-823E-1AE00ABBBBE8}" srcOrd="0" destOrd="0" presId="urn:microsoft.com/office/officeart/2009/3/layout/StepUpProcess"/>
    <dgm:cxn modelId="{2866F679-E19F-9C4F-9983-E49C443CEDCE}" srcId="{32624367-62C0-4C4A-85A6-45677C591B1E}" destId="{B02525E8-4DB9-504C-9903-4BBB0B3EA70D}" srcOrd="4" destOrd="0" parTransId="{7E6C9A19-59DB-F548-9F00-90325D5CBC35}" sibTransId="{264C7109-699D-6C4A-A4BD-0C72354B284E}"/>
    <dgm:cxn modelId="{FC4F830C-D141-214C-9842-6329E95D0A9E}" srcId="{32624367-62C0-4C4A-85A6-45677C591B1E}" destId="{592806B3-0FFB-1A4F-8B61-49B2EBFEBBB0}" srcOrd="0" destOrd="0" parTransId="{FE35079E-9397-054F-9D8A-91FA9AE8A0C9}" sibTransId="{1619FFC3-E1DA-AD4B-9148-1ECF793DB86E}"/>
    <dgm:cxn modelId="{E9C7C6FD-F9AD-4F6B-AEF0-D8D85638D2E3}" type="presOf" srcId="{B02525E8-4DB9-504C-9903-4BBB0B3EA70D}" destId="{F7047590-6511-5F43-A213-2A0B3BC9F918}" srcOrd="0" destOrd="0" presId="urn:microsoft.com/office/officeart/2009/3/layout/StepUpProcess"/>
    <dgm:cxn modelId="{A6629817-A2FD-2945-9CBA-42D99B644555}" srcId="{32624367-62C0-4C4A-85A6-45677C591B1E}" destId="{4D19CF5D-0246-5448-9708-E54693EA46CA}" srcOrd="7" destOrd="0" parTransId="{B70419A6-7269-0449-BB4F-BF8011A31160}" sibTransId="{9154FC06-1B1B-054C-8B39-983368673A6C}"/>
    <dgm:cxn modelId="{36ABDC73-71FF-5743-A8A0-1F2672D0E8A9}" srcId="{32624367-62C0-4C4A-85A6-45677C591B1E}" destId="{D4DBB20D-DB95-F547-A424-A2B1755FC265}" srcOrd="2" destOrd="0" parTransId="{CE55D81A-A0B3-F04C-BBE3-743766D9CD21}" sibTransId="{A6DA859D-4496-8449-80B8-3903D7B07B41}"/>
    <dgm:cxn modelId="{B5DA69EB-EDCC-44F9-B9EF-2EAE1FD86898}" type="presOf" srcId="{592806B3-0FFB-1A4F-8B61-49B2EBFEBBB0}" destId="{B8863B7D-8AB7-4641-AC29-31B00165D50C}" srcOrd="0" destOrd="0" presId="urn:microsoft.com/office/officeart/2009/3/layout/StepUpProcess"/>
    <dgm:cxn modelId="{2E6B57DF-D1FB-2F41-B6ED-6197DE6435FC}" srcId="{32624367-62C0-4C4A-85A6-45677C591B1E}" destId="{3CA18EA7-4D90-1548-851C-E3EBB22F4355}" srcOrd="3" destOrd="0" parTransId="{84B71D96-5FF3-724B-BE4F-04990407D369}" sibTransId="{8F77C204-1506-2946-A283-EC79BDE0EDA4}"/>
    <dgm:cxn modelId="{513E4176-B9CA-4967-BF5C-71DAA6118EC2}" type="presParOf" srcId="{0E9CF370-5158-6A48-87C2-8F3D728F5052}" destId="{30B7C3ED-BBBC-5442-AFBF-6F88CE3442CF}" srcOrd="0" destOrd="0" presId="urn:microsoft.com/office/officeart/2009/3/layout/StepUpProcess"/>
    <dgm:cxn modelId="{48ED8F10-BFA5-4B04-808D-FB58CABC7061}" type="presParOf" srcId="{30B7C3ED-BBBC-5442-AFBF-6F88CE3442CF}" destId="{6D7F0E9A-FFC7-4147-AAB4-FD1CE7B90151}" srcOrd="0" destOrd="0" presId="urn:microsoft.com/office/officeart/2009/3/layout/StepUpProcess"/>
    <dgm:cxn modelId="{FC276D46-FEAF-42D9-9861-228A5B93E2B6}" type="presParOf" srcId="{30B7C3ED-BBBC-5442-AFBF-6F88CE3442CF}" destId="{B8863B7D-8AB7-4641-AC29-31B00165D50C}" srcOrd="1" destOrd="0" presId="urn:microsoft.com/office/officeart/2009/3/layout/StepUpProcess"/>
    <dgm:cxn modelId="{806E6064-9DF6-4584-959D-8DD1BA896E7A}" type="presParOf" srcId="{30B7C3ED-BBBC-5442-AFBF-6F88CE3442CF}" destId="{B5BEA95A-7198-004E-9981-FCFC8D3A15B6}" srcOrd="2" destOrd="0" presId="urn:microsoft.com/office/officeart/2009/3/layout/StepUpProcess"/>
    <dgm:cxn modelId="{E238C0C7-A622-4A61-830D-12B1D3185CB9}" type="presParOf" srcId="{0E9CF370-5158-6A48-87C2-8F3D728F5052}" destId="{8689A953-1AEA-6D4E-8FE9-8E41D004386F}" srcOrd="1" destOrd="0" presId="urn:microsoft.com/office/officeart/2009/3/layout/StepUpProcess"/>
    <dgm:cxn modelId="{0CF8E0DF-CB07-420A-A16A-05E8E56CE64D}" type="presParOf" srcId="{8689A953-1AEA-6D4E-8FE9-8E41D004386F}" destId="{BD76CB85-75DE-BE47-9966-5B8DA6C3BD75}" srcOrd="0" destOrd="0" presId="urn:microsoft.com/office/officeart/2009/3/layout/StepUpProcess"/>
    <dgm:cxn modelId="{E3516169-8481-4DE8-8437-051DBDAD7158}" type="presParOf" srcId="{0E9CF370-5158-6A48-87C2-8F3D728F5052}" destId="{D66E0990-259C-824C-8CB2-F39AFF4217F3}" srcOrd="2" destOrd="0" presId="urn:microsoft.com/office/officeart/2009/3/layout/StepUpProcess"/>
    <dgm:cxn modelId="{9ACCF5EE-52EF-4E27-BE85-F2F03138A131}" type="presParOf" srcId="{D66E0990-259C-824C-8CB2-F39AFF4217F3}" destId="{08DB9853-C773-F14A-8513-9FAA15173581}" srcOrd="0" destOrd="0" presId="urn:microsoft.com/office/officeart/2009/3/layout/StepUpProcess"/>
    <dgm:cxn modelId="{3C13A889-EF19-4C36-8ED5-E6AFB0543763}" type="presParOf" srcId="{D66E0990-259C-824C-8CB2-F39AFF4217F3}" destId="{5746230B-50C9-AF44-823E-1AE00ABBBBE8}" srcOrd="1" destOrd="0" presId="urn:microsoft.com/office/officeart/2009/3/layout/StepUpProcess"/>
    <dgm:cxn modelId="{5F86BC8A-D22E-4019-9ED7-3C1AA8BFC603}" type="presParOf" srcId="{D66E0990-259C-824C-8CB2-F39AFF4217F3}" destId="{854634EE-8E5F-7547-BB7D-50174EBF2ECA}" srcOrd="2" destOrd="0" presId="urn:microsoft.com/office/officeart/2009/3/layout/StepUpProcess"/>
    <dgm:cxn modelId="{6D4D9987-1305-45A5-8BE8-ECAA9117745C}" type="presParOf" srcId="{0E9CF370-5158-6A48-87C2-8F3D728F5052}" destId="{4402BBF0-E0E5-A54B-8F73-AA0C244454EB}" srcOrd="3" destOrd="0" presId="urn:microsoft.com/office/officeart/2009/3/layout/StepUpProcess"/>
    <dgm:cxn modelId="{39766012-0F0A-4152-91CB-115D62D0EF22}" type="presParOf" srcId="{4402BBF0-E0E5-A54B-8F73-AA0C244454EB}" destId="{88A118F2-5C0E-BA4E-A12C-59EFF20A6565}" srcOrd="0" destOrd="0" presId="urn:microsoft.com/office/officeart/2009/3/layout/StepUpProcess"/>
    <dgm:cxn modelId="{27F32628-17B6-4821-8349-22F7870F73E6}" type="presParOf" srcId="{0E9CF370-5158-6A48-87C2-8F3D728F5052}" destId="{38055516-9FE0-FB4C-971F-D613207A8FFB}" srcOrd="4" destOrd="0" presId="urn:microsoft.com/office/officeart/2009/3/layout/StepUpProcess"/>
    <dgm:cxn modelId="{85919F3C-9BCD-4665-BC61-E4F8EC385A29}" type="presParOf" srcId="{38055516-9FE0-FB4C-971F-D613207A8FFB}" destId="{E2AF198D-3264-064F-B2DA-0EDA5BC38785}" srcOrd="0" destOrd="0" presId="urn:microsoft.com/office/officeart/2009/3/layout/StepUpProcess"/>
    <dgm:cxn modelId="{ABF33F78-750D-405C-AAB3-C7DCF33D9554}" type="presParOf" srcId="{38055516-9FE0-FB4C-971F-D613207A8FFB}" destId="{7B107B4E-6B13-A34E-8561-E4FA75321AA7}" srcOrd="1" destOrd="0" presId="urn:microsoft.com/office/officeart/2009/3/layout/StepUpProcess"/>
    <dgm:cxn modelId="{F45D6516-DA09-44B2-A124-3FCAD091D90F}" type="presParOf" srcId="{38055516-9FE0-FB4C-971F-D613207A8FFB}" destId="{CB678BC5-B6D1-5B40-ABD3-35D3BE585A74}" srcOrd="2" destOrd="0" presId="urn:microsoft.com/office/officeart/2009/3/layout/StepUpProcess"/>
    <dgm:cxn modelId="{9E8ED6B5-0E68-4AE4-A968-F309069E427E}" type="presParOf" srcId="{0E9CF370-5158-6A48-87C2-8F3D728F5052}" destId="{E7A520B1-9252-4044-ADC6-B047D09B6D05}" srcOrd="5" destOrd="0" presId="urn:microsoft.com/office/officeart/2009/3/layout/StepUpProcess"/>
    <dgm:cxn modelId="{199BF1D3-01C6-4AD2-91F9-49AA4F8E294D}" type="presParOf" srcId="{E7A520B1-9252-4044-ADC6-B047D09B6D05}" destId="{D5F169C9-DB48-274E-9824-4A14A8A47512}" srcOrd="0" destOrd="0" presId="urn:microsoft.com/office/officeart/2009/3/layout/StepUpProcess"/>
    <dgm:cxn modelId="{A48F72E5-C1C9-49D9-AB6C-46307D002A29}" type="presParOf" srcId="{0E9CF370-5158-6A48-87C2-8F3D728F5052}" destId="{AD89BAF5-251C-0C48-B375-0308FF7BD017}" srcOrd="6" destOrd="0" presId="urn:microsoft.com/office/officeart/2009/3/layout/StepUpProcess"/>
    <dgm:cxn modelId="{5D32F97A-1870-44A1-8B43-D93ECEF5411B}" type="presParOf" srcId="{AD89BAF5-251C-0C48-B375-0308FF7BD017}" destId="{BFD320F3-7CF6-B14F-B1B5-A912BBDB934D}" srcOrd="0" destOrd="0" presId="urn:microsoft.com/office/officeart/2009/3/layout/StepUpProcess"/>
    <dgm:cxn modelId="{34F17AA2-616D-4D9C-B7B5-95E178C10004}" type="presParOf" srcId="{AD89BAF5-251C-0C48-B375-0308FF7BD017}" destId="{C08C452D-A555-FF45-82A3-43A2CAAF135E}" srcOrd="1" destOrd="0" presId="urn:microsoft.com/office/officeart/2009/3/layout/StepUpProcess"/>
    <dgm:cxn modelId="{4691B910-B655-4322-BD7B-02F282E806DB}" type="presParOf" srcId="{AD89BAF5-251C-0C48-B375-0308FF7BD017}" destId="{ACA90027-4604-E547-9400-4CC0AE371000}" srcOrd="2" destOrd="0" presId="urn:microsoft.com/office/officeart/2009/3/layout/StepUpProcess"/>
    <dgm:cxn modelId="{59EDE7CD-17E7-448C-94C5-EFF548AAF9E4}" type="presParOf" srcId="{0E9CF370-5158-6A48-87C2-8F3D728F5052}" destId="{17278849-16A7-4244-AE32-280D1ECC7EDB}" srcOrd="7" destOrd="0" presId="urn:microsoft.com/office/officeart/2009/3/layout/StepUpProcess"/>
    <dgm:cxn modelId="{3E707132-C40B-4C9D-93C1-2FA0113124B1}" type="presParOf" srcId="{17278849-16A7-4244-AE32-280D1ECC7EDB}" destId="{560641D2-5CF3-8B49-A0D2-1A321544C986}" srcOrd="0" destOrd="0" presId="urn:microsoft.com/office/officeart/2009/3/layout/StepUpProcess"/>
    <dgm:cxn modelId="{15BBCB85-A6BA-4EB2-B051-E4D7B4F06BFE}" type="presParOf" srcId="{0E9CF370-5158-6A48-87C2-8F3D728F5052}" destId="{F9165A19-DF96-D843-9E99-B32E6CFEDE6B}" srcOrd="8" destOrd="0" presId="urn:microsoft.com/office/officeart/2009/3/layout/StepUpProcess"/>
    <dgm:cxn modelId="{534759F9-3B34-4BE0-BF26-5C5258A1D255}" type="presParOf" srcId="{F9165A19-DF96-D843-9E99-B32E6CFEDE6B}" destId="{065BB7F0-A9E6-7649-BF42-D7CC06014510}" srcOrd="0" destOrd="0" presId="urn:microsoft.com/office/officeart/2009/3/layout/StepUpProcess"/>
    <dgm:cxn modelId="{BAEC9C1A-F4EE-46BD-A5F5-0123DB26F8AE}" type="presParOf" srcId="{F9165A19-DF96-D843-9E99-B32E6CFEDE6B}" destId="{F7047590-6511-5F43-A213-2A0B3BC9F918}" srcOrd="1" destOrd="0" presId="urn:microsoft.com/office/officeart/2009/3/layout/StepUpProcess"/>
    <dgm:cxn modelId="{C06AB391-E04C-461B-B6D9-2715FFFC8A35}" type="presParOf" srcId="{F9165A19-DF96-D843-9E99-B32E6CFEDE6B}" destId="{15121FBF-A34F-4C4A-BC99-89D2690719DD}" srcOrd="2" destOrd="0" presId="urn:microsoft.com/office/officeart/2009/3/layout/StepUpProcess"/>
    <dgm:cxn modelId="{591DFE5A-00B9-45B4-8E28-F62A9F736318}" type="presParOf" srcId="{0E9CF370-5158-6A48-87C2-8F3D728F5052}" destId="{433EA1B0-5F04-8146-B70A-07A76BD1A19D}" srcOrd="9" destOrd="0" presId="urn:microsoft.com/office/officeart/2009/3/layout/StepUpProcess"/>
    <dgm:cxn modelId="{44825CEA-C7E9-4BDE-9464-B512B1F7F0BC}" type="presParOf" srcId="{433EA1B0-5F04-8146-B70A-07A76BD1A19D}" destId="{4791B523-2255-B24F-A5F8-F250B93E45EC}" srcOrd="0" destOrd="0" presId="urn:microsoft.com/office/officeart/2009/3/layout/StepUpProcess"/>
    <dgm:cxn modelId="{F976487B-258B-47A6-A978-3ABB2F85D229}" type="presParOf" srcId="{0E9CF370-5158-6A48-87C2-8F3D728F5052}" destId="{C87E3E39-53F1-3F4B-AC1B-582178D5DE18}" srcOrd="10" destOrd="0" presId="urn:microsoft.com/office/officeart/2009/3/layout/StepUpProcess"/>
    <dgm:cxn modelId="{D2B21530-A8FA-41F1-BA08-0225F887F38D}" type="presParOf" srcId="{C87E3E39-53F1-3F4B-AC1B-582178D5DE18}" destId="{F34B795B-55E7-464D-BBB1-09A10ADED501}" srcOrd="0" destOrd="0" presId="urn:microsoft.com/office/officeart/2009/3/layout/StepUpProcess"/>
    <dgm:cxn modelId="{7E40B1A9-AC14-40AF-A0DD-9106BA8339C3}" type="presParOf" srcId="{C87E3E39-53F1-3F4B-AC1B-582178D5DE18}" destId="{14625940-912B-E541-A87B-CE303628B6B9}" srcOrd="1" destOrd="0" presId="urn:microsoft.com/office/officeart/2009/3/layout/StepUpProcess"/>
    <dgm:cxn modelId="{814DC1D3-F0CD-41D5-9265-9B7DBC9D0E74}" type="presParOf" srcId="{C87E3E39-53F1-3F4B-AC1B-582178D5DE18}" destId="{94F057B5-C88B-1144-85C9-B783DC524E1D}" srcOrd="2" destOrd="0" presId="urn:microsoft.com/office/officeart/2009/3/layout/StepUpProcess"/>
    <dgm:cxn modelId="{ABA2F6BA-FA9C-45AB-A499-2C039461476F}" type="presParOf" srcId="{0E9CF370-5158-6A48-87C2-8F3D728F5052}" destId="{A4170BCF-DB22-A84E-814A-2B1F8E12E416}" srcOrd="11" destOrd="0" presId="urn:microsoft.com/office/officeart/2009/3/layout/StepUpProcess"/>
    <dgm:cxn modelId="{6AE5B177-4D44-44A4-BDD5-FD647F280158}" type="presParOf" srcId="{A4170BCF-DB22-A84E-814A-2B1F8E12E416}" destId="{54843259-8D35-3142-9A9A-31BA8393D34A}" srcOrd="0" destOrd="0" presId="urn:microsoft.com/office/officeart/2009/3/layout/StepUpProcess"/>
    <dgm:cxn modelId="{A6E073DC-F88F-4523-8441-E0911E85386D}" type="presParOf" srcId="{0E9CF370-5158-6A48-87C2-8F3D728F5052}" destId="{EFBCBDB7-7BBA-6647-8E38-3BE7C81C3470}" srcOrd="12" destOrd="0" presId="urn:microsoft.com/office/officeart/2009/3/layout/StepUpProcess"/>
    <dgm:cxn modelId="{2E1C5666-C934-4426-8B28-B008BE432E50}" type="presParOf" srcId="{EFBCBDB7-7BBA-6647-8E38-3BE7C81C3470}" destId="{BBD1B916-BA93-8F49-A541-F507AE479577}" srcOrd="0" destOrd="0" presId="urn:microsoft.com/office/officeart/2009/3/layout/StepUpProcess"/>
    <dgm:cxn modelId="{0AB96CB8-C649-400A-AD5D-075D86CDF527}" type="presParOf" srcId="{EFBCBDB7-7BBA-6647-8E38-3BE7C81C3470}" destId="{E90882AD-4811-4749-85C4-A55B805D9FF2}" srcOrd="1" destOrd="0" presId="urn:microsoft.com/office/officeart/2009/3/layout/StepUpProcess"/>
    <dgm:cxn modelId="{D9A6B261-1629-4AA5-A238-D3562B75E971}" type="presParOf" srcId="{EFBCBDB7-7BBA-6647-8E38-3BE7C81C3470}" destId="{425DE511-5AF6-4341-8FC5-F6A28A7103F9}" srcOrd="2" destOrd="0" presId="urn:microsoft.com/office/officeart/2009/3/layout/StepUpProcess"/>
    <dgm:cxn modelId="{AD609886-7DA5-4112-BF20-1F93E8E809C5}" type="presParOf" srcId="{0E9CF370-5158-6A48-87C2-8F3D728F5052}" destId="{AF241F67-C40F-AA4B-98D2-E261CBB4D846}" srcOrd="13" destOrd="0" presId="urn:microsoft.com/office/officeart/2009/3/layout/StepUpProcess"/>
    <dgm:cxn modelId="{3406723A-57DE-4A6A-BD6F-94C020DC736D}" type="presParOf" srcId="{AF241F67-C40F-AA4B-98D2-E261CBB4D846}" destId="{8DA37065-5B15-CF42-82F4-B66B545A2E66}" srcOrd="0" destOrd="0" presId="urn:microsoft.com/office/officeart/2009/3/layout/StepUpProcess"/>
    <dgm:cxn modelId="{CC25B839-7607-492F-99FF-CFE172972EED}" type="presParOf" srcId="{0E9CF370-5158-6A48-87C2-8F3D728F5052}" destId="{A9ECB3CE-F9F3-514A-9EF6-94B389688443}" srcOrd="14" destOrd="0" presId="urn:microsoft.com/office/officeart/2009/3/layout/StepUpProcess"/>
    <dgm:cxn modelId="{2BE2190E-7EBB-4DB7-9E38-36EF50B73454}" type="presParOf" srcId="{A9ECB3CE-F9F3-514A-9EF6-94B389688443}" destId="{5A42AC8B-DB86-4144-AAE4-3CCE594D2E73}" srcOrd="0" destOrd="0" presId="urn:microsoft.com/office/officeart/2009/3/layout/StepUpProcess"/>
    <dgm:cxn modelId="{32F0C81F-3790-4EFA-B1D4-4CEBD44DE285}" type="presParOf" srcId="{A9ECB3CE-F9F3-514A-9EF6-94B389688443}" destId="{92C25A47-3DE8-A442-BEBB-DB794A0035D7}" srcOrd="1" destOrd="0" presId="urn:microsoft.com/office/officeart/2009/3/layout/StepUpProcess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F34A45-BD8F-E14D-A73B-328A506DC652}" type="datetimeFigureOut">
              <a:rPr lang="fr-FR" smtClean="0"/>
              <a:pPr/>
              <a:t>15/11/2019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E9B6AF-4171-7946-A644-4B0B9A3E449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28758831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83F064-C653-E849-A9AC-11CF409292A7}" type="datetimeFigureOut">
              <a:rPr lang="fr-FR" smtClean="0"/>
              <a:pPr/>
              <a:t>15/11/2019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8B264F-AD4B-0742-99D8-E3EB645D81D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7306239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F600367A-AAF5-B446-A450-33F6C0CF7D8C}" type="slidenum">
              <a:rPr lang="en-GB" sz="1200">
                <a:solidFill>
                  <a:prstClr val="black"/>
                </a:solidFill>
                <a:latin typeface="Arial" charset="0"/>
              </a:rPr>
              <a:pPr eaLnBrk="1" hangingPunct="1"/>
              <a:t>1</a:t>
            </a:fld>
            <a:endParaRPr lang="en-GB" sz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2797162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F600367A-AAF5-B446-A450-33F6C0CF7D8C}" type="slidenum">
              <a:rPr lang="en-GB" sz="1200">
                <a:solidFill>
                  <a:prstClr val="black"/>
                </a:solidFill>
                <a:latin typeface="Arial" charset="0"/>
              </a:rPr>
              <a:pPr eaLnBrk="1" hangingPunct="1"/>
              <a:t>12</a:t>
            </a:fld>
            <a:endParaRPr lang="en-GB" sz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7541185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1720911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θ</a:t>
            </a:r>
            <a:r>
              <a:rPr lang="en-US" sz="1200" dirty="0" smtClean="0"/>
              <a:t>12</a:t>
            </a:r>
            <a:r>
              <a:rPr lang="en-US" dirty="0" smtClean="0"/>
              <a:t> and Δm21^2 were measured by solar neutrino experiments and a reactor neutrino experiment </a:t>
            </a:r>
            <a:r>
              <a:rPr lang="en-US" dirty="0" err="1" smtClean="0"/>
              <a:t>KamLAND</a:t>
            </a:r>
            <a:r>
              <a:rPr lang="en-US" dirty="0" smtClean="0"/>
              <a:t>. θ23 and |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Δm32^2</a:t>
            </a:r>
            <a:r>
              <a:rPr lang="en-US" dirty="0" smtClean="0"/>
              <a:t>| were measured by atmospheric and accelerator neutrino experiments. The last unknown mixing angle θ</a:t>
            </a:r>
            <a:r>
              <a:rPr lang="en-US" sz="1200" dirty="0" smtClean="0"/>
              <a:t>13</a:t>
            </a:r>
            <a:r>
              <a:rPr lang="en-US" dirty="0" smtClean="0"/>
              <a:t> was determined to be unexpectedly large by the </a:t>
            </a:r>
            <a:r>
              <a:rPr lang="en-US" dirty="0" err="1" smtClean="0"/>
              <a:t>DayaBay</a:t>
            </a:r>
            <a:r>
              <a:rPr lang="en-US" dirty="0" smtClean="0"/>
              <a:t> Reactor Neutrino Experiment, as well as other reactor neutrino experiments Double </a:t>
            </a:r>
            <a:r>
              <a:rPr lang="en-US" dirty="0" err="1" smtClean="0"/>
              <a:t>Chooz</a:t>
            </a:r>
            <a:r>
              <a:rPr lang="en-US" dirty="0" smtClean="0"/>
              <a:t> and RENO, and accelerator neutrino experiments T2K and MINOS. These measurements open a new era of neutrino experiments. The next generation neutrino oscillation experiments will focus on determining the sign of Δm</a:t>
            </a:r>
            <a:r>
              <a:rPr lang="en-US" sz="1200" dirty="0" smtClean="0"/>
              <a:t>32^2</a:t>
            </a:r>
            <a:r>
              <a:rPr lang="en-US" dirty="0" smtClean="0"/>
              <a:t> (mass hierarchy), precisely measuring all oscillation parameters and searching for CP violation in the neutrino oscillation.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8B264F-AD4B-0742-99D8-E3EB645D81D8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9591258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8245135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3345845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9597763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57806292-F0D0-304C-908F-DFF24CAF79F6}" type="slidenum">
              <a:rPr lang="en-GB" sz="1200" b="1">
                <a:solidFill>
                  <a:prstClr val="black"/>
                </a:solidFill>
                <a:latin typeface="Arial" charset="0"/>
              </a:rPr>
              <a:pPr eaLnBrk="1" hangingPunct="1"/>
              <a:t>22</a:t>
            </a:fld>
            <a:endParaRPr lang="en-GB" sz="1200" b="1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3447194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57806292-F0D0-304C-908F-DFF24CAF79F6}" type="slidenum">
              <a:rPr lang="en-GB" sz="1200" b="1">
                <a:solidFill>
                  <a:prstClr val="black"/>
                </a:solidFill>
                <a:latin typeface="Arial" charset="0"/>
              </a:rPr>
              <a:pPr eaLnBrk="1" hangingPunct="1"/>
              <a:t>23</a:t>
            </a:fld>
            <a:endParaRPr lang="en-GB" sz="1200" b="1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5846797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57806292-F0D0-304C-908F-DFF24CAF79F6}" type="slidenum">
              <a:rPr lang="en-GB" sz="1200" b="1">
                <a:solidFill>
                  <a:prstClr val="black"/>
                </a:solidFill>
                <a:latin typeface="Arial" charset="0"/>
              </a:rPr>
              <a:pPr eaLnBrk="1" hangingPunct="1"/>
              <a:t>24</a:t>
            </a:fld>
            <a:endParaRPr lang="en-GB" sz="1200" b="1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408459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FFA70DEC-622D-944A-AFBA-208A04BB7FCD}" type="slidenum">
              <a:rPr lang="en-GB" sz="1200">
                <a:solidFill>
                  <a:prstClr val="black"/>
                </a:solidFill>
                <a:latin typeface="Arial" charset="0"/>
              </a:rPr>
              <a:pPr eaLnBrk="1" hangingPunct="1"/>
              <a:t>3</a:t>
            </a:fld>
            <a:endParaRPr lang="en-GB" sz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3961699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4639845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57806292-F0D0-304C-908F-DFF24CAF79F6}" type="slidenum">
              <a:rPr lang="en-GB" sz="1200" b="1">
                <a:solidFill>
                  <a:prstClr val="black"/>
                </a:solidFill>
                <a:latin typeface="Arial" charset="0"/>
              </a:rPr>
              <a:pPr eaLnBrk="1" hangingPunct="1"/>
              <a:t>26</a:t>
            </a:fld>
            <a:endParaRPr lang="en-GB" sz="1200" b="1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7994151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FABC09FA-3408-B543-91AF-4F8D36FD2FCE}" type="slidenum">
              <a:rPr lang="fr-FR" sz="1200">
                <a:solidFill>
                  <a:prstClr val="black"/>
                </a:solidFill>
                <a:latin typeface="Arial" charset="0"/>
              </a:rPr>
              <a:pPr eaLnBrk="1" hangingPunct="1"/>
              <a:t>30</a:t>
            </a:fld>
            <a:endParaRPr lang="fr-FR" sz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7388"/>
            <a:ext cx="4570412" cy="3427412"/>
          </a:xfrm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1813"/>
            <a:ext cx="5486400" cy="4114800"/>
          </a:xfrm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2441052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4691F4A5-13BE-0446-80F5-254163EEC6CB}" type="slidenum">
              <a:rPr lang="en-GB" sz="1200">
                <a:solidFill>
                  <a:prstClr val="black"/>
                </a:solidFill>
                <a:latin typeface="Arial" charset="0"/>
              </a:rPr>
              <a:pPr eaLnBrk="1" hangingPunct="1"/>
              <a:t>4</a:t>
            </a:fld>
            <a:endParaRPr lang="en-GB" sz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943338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57806292-F0D0-304C-908F-DFF24CAF79F6}" type="slidenum">
              <a:rPr lang="en-GB" sz="1200" b="1">
                <a:solidFill>
                  <a:prstClr val="black"/>
                </a:solidFill>
                <a:latin typeface="Arial" charset="0"/>
              </a:rPr>
              <a:pPr eaLnBrk="1" hangingPunct="1"/>
              <a:t>5</a:t>
            </a:fld>
            <a:endParaRPr lang="en-GB" sz="1200" b="1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7797622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FFA70DEC-622D-944A-AFBA-208A04BB7FCD}" type="slidenum">
              <a:rPr lang="en-GB" sz="1200">
                <a:solidFill>
                  <a:prstClr val="black"/>
                </a:solidFill>
                <a:latin typeface="Arial" charset="0"/>
              </a:rPr>
              <a:pPr eaLnBrk="1" hangingPunct="1"/>
              <a:t>6</a:t>
            </a:fld>
            <a:endParaRPr lang="en-GB" sz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236153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459913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211446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57806292-F0D0-304C-908F-DFF24CAF79F6}" type="slidenum">
              <a:rPr lang="en-GB" sz="1200" b="1">
                <a:solidFill>
                  <a:prstClr val="black"/>
                </a:solidFill>
                <a:latin typeface="Arial" charset="0"/>
              </a:rPr>
              <a:pPr eaLnBrk="1" hangingPunct="1"/>
              <a:t>10</a:t>
            </a:fld>
            <a:endParaRPr lang="en-GB" sz="1200" b="1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116112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4691F4A5-13BE-0446-80F5-254163EEC6CB}" type="slidenum">
              <a:rPr lang="en-GB" sz="1200">
                <a:solidFill>
                  <a:prstClr val="black"/>
                </a:solidFill>
                <a:latin typeface="Arial" charset="0"/>
              </a:rPr>
              <a:pPr eaLnBrk="1" hangingPunct="1"/>
              <a:t>11</a:t>
            </a:fld>
            <a:endParaRPr lang="en-GB" sz="12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257253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59981" y="6659217"/>
            <a:ext cx="984019" cy="198781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173675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730114" y="6669156"/>
            <a:ext cx="413886" cy="20049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Times New Roman"/>
                <a:cs typeface="Times New Roman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5B75A52C-D3C1-DA4F-91BD-350C97786792}" type="slidenum">
              <a:rPr lang="en-GB" smtClean="0">
                <a:ea typeface="ＭＳ Ｐゴシック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>
              <a:ea typeface="ＭＳ Ｐゴシック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86700" y="10391"/>
            <a:ext cx="1246908" cy="35335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79CDCC5C-83EE-F644-961E-DECD596BC46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74293" cy="363123"/>
          </a:xfrm>
          <a:prstGeom prst="rect">
            <a:avLst/>
          </a:prstGeom>
        </p:spPr>
      </p:pic>
      <p:sp>
        <p:nvSpPr>
          <p:cNvPr id="11" name="Espace réservé de la date 11"/>
          <p:cNvSpPr txBox="1">
            <a:spLocks/>
          </p:cNvSpPr>
          <p:nvPr userDrawn="1"/>
        </p:nvSpPr>
        <p:spPr>
          <a:xfrm>
            <a:off x="0" y="6669156"/>
            <a:ext cx="3432748" cy="200492"/>
          </a:xfrm>
          <a:prstGeom prst="rect">
            <a:avLst/>
          </a:prstGeom>
        </p:spPr>
        <p:txBody>
          <a:bodyPr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G.K. Fanourakis INPP Anoual meeting, 14-15/11/2019</a:t>
            </a: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07085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000" b="1" kern="1200">
          <a:solidFill>
            <a:schemeClr val="accent6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Times New Roman"/>
          <a:ea typeface="+mj-ea"/>
          <a:cs typeface="Times New Roman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3.jpeg"/><Relationship Id="rId7" Type="http://schemas.openxmlformats.org/officeDocument/2006/relationships/image" Target="file:////var/folders/nj/f67qdw8s6tx4g1yh2m22fmqh0000gp/T/com.microsoft.Powerpoint/converted_emf.emf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1.emf"/><Relationship Id="rId4" Type="http://schemas.openxmlformats.org/officeDocument/2006/relationships/image" Target="../media/image2.em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13" Type="http://schemas.openxmlformats.org/officeDocument/2006/relationships/image" Target="../media/image23.tiff"/><Relationship Id="rId3" Type="http://schemas.openxmlformats.org/officeDocument/2006/relationships/diagramData" Target="../diagrams/data2.xml"/><Relationship Id="rId7" Type="http://schemas.openxmlformats.org/officeDocument/2006/relationships/image" Target="../media/image2.emf"/><Relationship Id="rId12" Type="http://schemas.openxmlformats.org/officeDocument/2006/relationships/image" Target="../media/image22.tif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11" Type="http://schemas.openxmlformats.org/officeDocument/2006/relationships/image" Target="../media/image21.tiff"/><Relationship Id="rId5" Type="http://schemas.openxmlformats.org/officeDocument/2006/relationships/diagramQuickStyle" Target="../diagrams/quickStyle2.xml"/><Relationship Id="rId15" Type="http://schemas.openxmlformats.org/officeDocument/2006/relationships/image" Target="../media/image25.tiff"/><Relationship Id="rId10" Type="http://schemas.openxmlformats.org/officeDocument/2006/relationships/image" Target="../media/image20.png"/><Relationship Id="rId4" Type="http://schemas.openxmlformats.org/officeDocument/2006/relationships/diagramLayout" Target="../diagrams/layout2.xml"/><Relationship Id="rId9" Type="http://schemas.openxmlformats.org/officeDocument/2006/relationships/image" Target="../media/image19.png"/><Relationship Id="rId1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gi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10" Type="http://schemas.openxmlformats.org/officeDocument/2006/relationships/image" Target="../media/image45.png"/><Relationship Id="rId4" Type="http://schemas.openxmlformats.org/officeDocument/2006/relationships/image" Target="../media/image39.png"/><Relationship Id="rId9" Type="http://schemas.openxmlformats.org/officeDocument/2006/relationships/image" Target="../media/image4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7" Type="http://schemas.openxmlformats.org/officeDocument/2006/relationships/hyperlink" Target="http://lanl.arxiv.org/abs/1110.4583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8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jpeg"/><Relationship Id="rId3" Type="http://schemas.openxmlformats.org/officeDocument/2006/relationships/image" Target="../media/image59.jpeg"/><Relationship Id="rId7" Type="http://schemas.openxmlformats.org/officeDocument/2006/relationships/image" Target="../media/image6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1.jpeg"/><Relationship Id="rId5" Type="http://schemas.openxmlformats.org/officeDocument/2006/relationships/image" Target="../media/image60.jpeg"/><Relationship Id="rId4" Type="http://schemas.microsoft.com/office/2007/relationships/hdphoto" Target="../media/hdphoto1.wdp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tif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8.tif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tiff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tiff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video" Target="NULL" TargetMode="Externa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microsoft.com/office/2007/relationships/media" Target="../media/media1.m4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st.eu/COST_Actions/ca/CA15139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euronunet.in2p3.fr/" TargetMode="External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15.emf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if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essnusb.eu/" TargetMode="External"/><Relationship Id="rId5" Type="http://schemas.openxmlformats.org/officeDocument/2006/relationships/image" Target="../media/image18.tiff"/><Relationship Id="rId4" Type="http://schemas.openxmlformats.org/officeDocument/2006/relationships/image" Target="../media/image17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EBEAC0DE-ADAA-314E-991B-0387967D2FB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lum bright="-46000"/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392" y="-1792"/>
            <a:ext cx="9154392" cy="6859792"/>
          </a:xfrm>
          <a:prstGeom prst="rect">
            <a:avLst/>
          </a:prstGeom>
        </p:spPr>
      </p:pic>
      <p:sp>
        <p:nvSpPr>
          <p:cNvPr id="205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-10392" y="1918742"/>
            <a:ext cx="9143999" cy="2440987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US" sz="3200" dirty="0" err="1" smtClean="0">
                <a:solidFill>
                  <a:srgbClr val="FFFF00"/>
                </a:solidFill>
              </a:rPr>
              <a:t>ESSnuSB</a:t>
            </a:r>
            <a:r>
              <a:rPr lang="en-US" sz="3200" dirty="0" smtClean="0">
                <a:solidFill>
                  <a:srgbClr val="FFFF00"/>
                </a:solidFill>
              </a:rPr>
              <a:t> design study </a:t>
            </a:r>
            <a:br>
              <a:rPr lang="en-US" sz="3200" dirty="0" smtClean="0">
                <a:solidFill>
                  <a:srgbClr val="FFFF00"/>
                </a:solidFill>
              </a:rPr>
            </a:br>
            <a:r>
              <a:rPr lang="en-US" sz="3200" dirty="0" smtClean="0">
                <a:solidFill>
                  <a:srgbClr val="FFFF00"/>
                </a:solidFill>
              </a:rPr>
              <a:t>for the ESS (European Spallation Source)</a:t>
            </a:r>
            <a:br>
              <a:rPr lang="en-US" sz="3200" dirty="0" smtClean="0">
                <a:solidFill>
                  <a:srgbClr val="FFFF00"/>
                </a:solidFill>
              </a:rPr>
            </a:br>
            <a:r>
              <a:rPr lang="en-US" sz="3200" dirty="0" smtClean="0">
                <a:solidFill>
                  <a:srgbClr val="FFFF00"/>
                </a:solidFill>
              </a:rPr>
              <a:t>Neutrino Super beam</a:t>
            </a:r>
            <a:r>
              <a:rPr lang="en-GB" sz="4800" dirty="0" smtClean="0">
                <a:solidFill>
                  <a:srgbClr val="FFFF00"/>
                </a:solidFill>
              </a:rPr>
              <a:t/>
            </a:r>
            <a:br>
              <a:rPr lang="en-GB" sz="4800" dirty="0" smtClean="0">
                <a:solidFill>
                  <a:srgbClr val="FFFF00"/>
                </a:solidFill>
              </a:rPr>
            </a:br>
            <a:r>
              <a:rPr lang="en-GB" sz="2000" dirty="0" smtClean="0">
                <a:solidFill>
                  <a:srgbClr val="FFFF00"/>
                </a:solidFill>
              </a:rPr>
              <a:t/>
            </a:r>
            <a:br>
              <a:rPr lang="en-GB" sz="2000" dirty="0" smtClean="0">
                <a:solidFill>
                  <a:srgbClr val="FFFF00"/>
                </a:solidFill>
              </a:rPr>
            </a:br>
            <a:r>
              <a:rPr lang="en-GB" sz="20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George Fanourakis</a:t>
            </a:r>
            <a:r>
              <a:rPr lang="en-GB" sz="20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/>
            </a:r>
            <a:br>
              <a:rPr lang="en-GB" sz="2000" dirty="0">
                <a:solidFill>
                  <a:schemeClr val="accent1">
                    <a:lumMod val="20000"/>
                    <a:lumOff val="80000"/>
                  </a:schemeClr>
                </a:solidFill>
              </a:rPr>
            </a:br>
            <a:r>
              <a:rPr lang="en-GB" sz="200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Institute  of  Nuclear &amp; Particle  Physics,  NCSR Demokritos</a:t>
            </a:r>
            <a:endParaRPr lang="en-GB" sz="2000" b="1" dirty="0">
              <a:solidFill>
                <a:schemeClr val="accent1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DDDDDD"/>
                </a:outerShdw>
              </a:effectLst>
              <a:ea typeface="ＭＳ Ｐゴシック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56F7-6BCF-6E44-9937-5AE9275C7CAF}" type="slidenum">
              <a:rPr lang="en-GB" smtClean="0"/>
              <a:pPr/>
              <a:t>1</a:t>
            </a:fld>
            <a:endParaRPr lang="en-GB" dirty="0"/>
          </a:p>
        </p:txBody>
      </p:sp>
      <p:pic>
        <p:nvPicPr>
          <p:cNvPr id="13" name="Picture 12">
            <a:extLst>
              <a:ext uri="{FF2B5EF4-FFF2-40B4-BE49-F238E27FC236}">
                <a16:creationId xmlns="" xmlns:a16="http://schemas.microsoft.com/office/drawing/2014/main" id="{0237C3E9-E0D2-A149-9884-1D6703F2AEB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142" y="51955"/>
            <a:ext cx="1954705" cy="55701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F5DC87CB-1425-4E45-A0D1-2238AD20E6E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lum bright="21000"/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81453" y="51955"/>
            <a:ext cx="1652155" cy="4682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792EBE2E-FC09-9B4F-935E-DB998433F363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142" y="650414"/>
            <a:ext cx="1455260" cy="99454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9E5B49EB-52CC-854A-B4DB-BA5516E7A302}"/>
              </a:ext>
            </a:extLst>
          </p:cNvPr>
          <p:cNvPicPr>
            <a:picLocks noChangeAspect="1"/>
          </p:cNvPicPr>
          <p:nvPr/>
        </p:nvPicPr>
        <p:blipFill>
          <a:blip r:link="rId7"/>
          <a:stretch>
            <a:fillRect/>
          </a:stretch>
        </p:blipFill>
        <p:spPr>
          <a:xfrm>
            <a:off x="1270000" y="1270000"/>
            <a:ext cx="63500" cy="762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15F5EE46-8732-1546-B8FC-4A703CCC1321}"/>
              </a:ext>
            </a:extLst>
          </p:cNvPr>
          <p:cNvPicPr>
            <a:picLocks noChangeAspect="1"/>
          </p:cNvPicPr>
          <p:nvPr/>
        </p:nvPicPr>
        <p:blipFill>
          <a:blip r:link="rId7"/>
          <a:stretch>
            <a:fillRect/>
          </a:stretch>
        </p:blipFill>
        <p:spPr>
          <a:xfrm>
            <a:off x="1270000" y="1270000"/>
            <a:ext cx="63500" cy="762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="" xmlns:a16="http://schemas.microsoft.com/office/drawing/2014/main" id="{49D38747-61A9-9F44-BC4F-83E743EB6DA1}"/>
              </a:ext>
            </a:extLst>
          </p:cNvPr>
          <p:cNvPicPr>
            <a:picLocks noChangeAspect="1"/>
          </p:cNvPicPr>
          <p:nvPr/>
        </p:nvPicPr>
        <p:blipFill>
          <a:blip r:link="rId7"/>
          <a:stretch>
            <a:fillRect/>
          </a:stretch>
        </p:blipFill>
        <p:spPr>
          <a:xfrm>
            <a:off x="1270000" y="1270000"/>
            <a:ext cx="63500" cy="762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="" xmlns:a16="http://schemas.microsoft.com/office/drawing/2014/main" id="{08839BF4-57A1-9B4E-9A49-0FD14CD4EB84}"/>
              </a:ext>
            </a:extLst>
          </p:cNvPr>
          <p:cNvPicPr>
            <a:picLocks noChangeAspect="1"/>
          </p:cNvPicPr>
          <p:nvPr/>
        </p:nvPicPr>
        <p:blipFill>
          <a:blip r:link="rId7"/>
          <a:stretch>
            <a:fillRect/>
          </a:stretch>
        </p:blipFill>
        <p:spPr>
          <a:xfrm>
            <a:off x="1270000" y="1270000"/>
            <a:ext cx="63500" cy="762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="" xmlns:a16="http://schemas.microsoft.com/office/drawing/2014/main" id="{EBC560D0-A16C-5D42-AA59-73085E6B4C24}"/>
              </a:ext>
            </a:extLst>
          </p:cNvPr>
          <p:cNvPicPr>
            <a:picLocks noChangeAspect="1"/>
          </p:cNvPicPr>
          <p:nvPr/>
        </p:nvPicPr>
        <p:blipFill>
          <a:blip r:link="rId7"/>
          <a:stretch>
            <a:fillRect/>
          </a:stretch>
        </p:blipFill>
        <p:spPr>
          <a:xfrm>
            <a:off x="1270000" y="1270000"/>
            <a:ext cx="63500" cy="76200"/>
          </a:xfrm>
          <a:prstGeom prst="rect">
            <a:avLst/>
          </a:prstGeom>
        </p:spPr>
      </p:pic>
      <p:pic>
        <p:nvPicPr>
          <p:cNvPr id="16" name="Picture 7" descr="Demokritos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996557" y="582318"/>
            <a:ext cx="1117408" cy="994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80506199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33299" y="74357"/>
            <a:ext cx="6862522" cy="1181347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GB" sz="3600" dirty="0">
                <a:solidFill>
                  <a:srgbClr val="0432FF"/>
                </a:solidFill>
                <a:latin typeface="Times New Roman" charset="0"/>
                <a:cs typeface="Times New Roman" charset="0"/>
              </a:rPr>
              <a:t>Possible </a:t>
            </a:r>
            <a:r>
              <a:rPr lang="en-GB" sz="3600" dirty="0" err="1">
                <a:solidFill>
                  <a:srgbClr val="0432FF"/>
                </a:solidFill>
                <a:latin typeface="Times New Roman" charset="0"/>
                <a:cs typeface="Times New Roman" charset="0"/>
              </a:rPr>
              <a:t>ESSνSB</a:t>
            </a:r>
            <a:r>
              <a:rPr lang="en-GB" sz="3600" dirty="0">
                <a:solidFill>
                  <a:srgbClr val="0432FF"/>
                </a:solidFill>
                <a:latin typeface="Times New Roman" charset="0"/>
                <a:cs typeface="Times New Roman" charset="0"/>
              </a:rPr>
              <a:t> schedule</a:t>
            </a:r>
            <a:br>
              <a:rPr lang="en-GB" sz="3600" dirty="0">
                <a:solidFill>
                  <a:srgbClr val="0432FF"/>
                </a:solidFill>
                <a:latin typeface="Times New Roman" charset="0"/>
                <a:cs typeface="Times New Roman" charset="0"/>
              </a:rPr>
            </a:br>
            <a:r>
              <a:rPr lang="en-GB" sz="2000" dirty="0">
                <a:solidFill>
                  <a:srgbClr val="0432FF"/>
                </a:solidFill>
                <a:latin typeface="Times New Roman" charset="0"/>
                <a:cs typeface="Times New Roman" charset="0"/>
              </a:rPr>
              <a:t>(2</a:t>
            </a:r>
            <a:r>
              <a:rPr lang="en-GB" sz="2000" baseline="30000" dirty="0">
                <a:solidFill>
                  <a:srgbClr val="0432FF"/>
                </a:solidFill>
                <a:latin typeface="Times New Roman" charset="0"/>
                <a:cs typeface="Times New Roman" charset="0"/>
              </a:rPr>
              <a:t>nd</a:t>
            </a:r>
            <a:r>
              <a:rPr lang="en-GB" sz="2000" dirty="0">
                <a:solidFill>
                  <a:srgbClr val="0432FF"/>
                </a:solidFill>
                <a:latin typeface="Times New Roman" charset="0"/>
                <a:cs typeface="Times New Roman" charset="0"/>
              </a:rPr>
              <a:t> generation neutrino Super Beam) </a:t>
            </a:r>
            <a:endParaRPr lang="en-GB" sz="700" dirty="0">
              <a:solidFill>
                <a:srgbClr val="0432FF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56F7-6BCF-6E44-9937-5AE9275C7CAF}" type="slidenum">
              <a:rPr lang="en-GB" smtClean="0"/>
              <a:pPr/>
              <a:t>10</a:t>
            </a:fld>
            <a:endParaRPr lang="en-GB" dirty="0"/>
          </a:p>
        </p:txBody>
      </p:sp>
      <p:graphicFrame>
        <p:nvGraphicFramePr>
          <p:cNvPr id="11" name="Diagram 10">
            <a:extLst>
              <a:ext uri="{FF2B5EF4-FFF2-40B4-BE49-F238E27FC236}">
                <a16:creationId xmlns="" xmlns:a16="http://schemas.microsoft.com/office/drawing/2014/main" id="{6F35CCAF-E226-9F45-9786-380342F25C79}"/>
              </a:ext>
            </a:extLst>
          </p:cNvPr>
          <p:cNvGraphicFramePr/>
          <p:nvPr>
            <p:extLst>
              <p:ext uri="{D42A27DB-BD31-4B8C-83A1-F6EECF244321}">
                <p14:modId xmlns="" xmlns:p14="http://schemas.microsoft.com/office/powerpoint/2010/main" val="3712356912"/>
              </p:ext>
            </p:extLst>
          </p:nvPr>
        </p:nvGraphicFramePr>
        <p:xfrm>
          <a:off x="-2609" y="1195744"/>
          <a:ext cx="9133234" cy="53155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4" name="Picture 13">
            <a:extLst>
              <a:ext uri="{FF2B5EF4-FFF2-40B4-BE49-F238E27FC236}">
                <a16:creationId xmlns="" xmlns:a16="http://schemas.microsoft.com/office/drawing/2014/main" id="{F70DAF25-5A24-564D-914A-A508611AFAAB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0374" y="2786523"/>
            <a:ext cx="1954705" cy="55701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="" xmlns:a16="http://schemas.microsoft.com/office/drawing/2014/main" id="{63A0A55D-4BC7-BE44-B643-DE3026EBA9BF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4844" y="3252192"/>
            <a:ext cx="1652155" cy="468200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="" xmlns:a16="http://schemas.microsoft.com/office/drawing/2014/main" id="{E17B7750-4AF1-464F-8290-4814343F49EF}"/>
              </a:ext>
            </a:extLst>
          </p:cNvPr>
          <p:cNvSpPr/>
          <p:nvPr/>
        </p:nvSpPr>
        <p:spPr>
          <a:xfrm>
            <a:off x="72332" y="5150451"/>
            <a:ext cx="273896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i="1" dirty="0" err="1">
                <a:solidFill>
                  <a:srgbClr val="008000"/>
                </a:solidFill>
                <a:latin typeface="Times New Roman"/>
                <a:cs typeface="Times New Roman"/>
              </a:rPr>
              <a:t>Nucl</a:t>
            </a:r>
            <a:r>
              <a:rPr lang="en-GB" sz="1600" b="1" i="1" dirty="0">
                <a:solidFill>
                  <a:srgbClr val="008000"/>
                </a:solidFill>
                <a:latin typeface="Times New Roman"/>
                <a:cs typeface="Times New Roman"/>
              </a:rPr>
              <a:t>. Phys. B 885 (2014) 127</a:t>
            </a:r>
            <a:endParaRPr lang="en-GB" sz="1600" dirty="0"/>
          </a:p>
        </p:txBody>
      </p:sp>
      <p:pic>
        <p:nvPicPr>
          <p:cNvPr id="18" name="Image 4" descr="layout_ESSnuSB_04.png">
            <a:extLst>
              <a:ext uri="{FF2B5EF4-FFF2-40B4-BE49-F238E27FC236}">
                <a16:creationId xmlns="" xmlns:a16="http://schemas.microsoft.com/office/drawing/2014/main" id="{F8515A4F-7A06-9D4F-BC94-4C12F05D3529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6787521" y="4398491"/>
            <a:ext cx="2186584" cy="1633655"/>
          </a:xfrm>
          <a:prstGeom prst="rect">
            <a:avLst/>
          </a:prstGeom>
        </p:spPr>
      </p:pic>
      <p:pic>
        <p:nvPicPr>
          <p:cNvPr id="19" name="Image 11">
            <a:extLst>
              <a:ext uri="{FF2B5EF4-FFF2-40B4-BE49-F238E27FC236}">
                <a16:creationId xmlns="" xmlns:a16="http://schemas.microsoft.com/office/drawing/2014/main" id="{2B81D530-01AB-DF46-B34D-3A1F97825E01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6597" y="1487568"/>
            <a:ext cx="1416818" cy="110866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="" xmlns:a16="http://schemas.microsoft.com/office/drawing/2014/main" id="{96A3BA5D-91AB-6B4D-BF13-070BB6ED577D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85609" y="1669552"/>
            <a:ext cx="1288563" cy="1288563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="" xmlns:a16="http://schemas.microsoft.com/office/drawing/2014/main" id="{74B83DBB-7C93-8540-BF88-1C29B41F663B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0933" y="4992566"/>
            <a:ext cx="1573033" cy="1046067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="" xmlns:a16="http://schemas.microsoft.com/office/drawing/2014/main" id="{91526218-CB1E-8344-81FE-1E13F90B021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072239" y="4338226"/>
            <a:ext cx="1397000" cy="1397000"/>
          </a:xfrm>
          <a:prstGeom prst="rect">
            <a:avLst/>
          </a:prstGeom>
        </p:spPr>
      </p:pic>
      <p:pic>
        <p:nvPicPr>
          <p:cNvPr id="24" name="Image 2">
            <a:extLst>
              <a:ext uri="{FF2B5EF4-FFF2-40B4-BE49-F238E27FC236}">
                <a16:creationId xmlns="" xmlns:a16="http://schemas.microsoft.com/office/drawing/2014/main" id="{0259A6D2-BF02-EF4C-BE38-5123E7166FD3}"/>
              </a:ext>
            </a:extLst>
          </p:cNvPr>
          <p:cNvPicPr>
            <a:picLocks noChangeAspect="1"/>
          </p:cNvPicPr>
          <p:nvPr/>
        </p:nvPicPr>
        <p:blipFill rotWithShape="1">
          <a:blip r:embed="rId14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>
          <a:xfrm>
            <a:off x="7596804" y="1316450"/>
            <a:ext cx="1525205" cy="108006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="" xmlns:a16="http://schemas.microsoft.com/office/drawing/2014/main" id="{1F9A5A9A-30A5-7C4A-9221-5B153CA4846E}"/>
              </a:ext>
            </a:extLst>
          </p:cNvPr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28527" y="5783789"/>
            <a:ext cx="1269102" cy="678970"/>
          </a:xfrm>
          <a:prstGeom prst="rect">
            <a:avLst/>
          </a:prstGeom>
          <a:solidFill>
            <a:srgbClr val="0432FF"/>
          </a:solidFill>
        </p:spPr>
      </p:pic>
    </p:spTree>
    <p:extLst>
      <p:ext uri="{BB962C8B-B14F-4D97-AF65-F5344CB8AC3E}">
        <p14:creationId xmlns="" xmlns:p14="http://schemas.microsoft.com/office/powerpoint/2010/main" val="73897599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ayout_ESSnuSB_04.pn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5087077" y="2837002"/>
            <a:ext cx="4602982" cy="3439010"/>
          </a:xfrm>
          <a:prstGeom prst="rect">
            <a:avLst/>
          </a:prstGeom>
        </p:spPr>
      </p:pic>
      <p:sp>
        <p:nvSpPr>
          <p:cNvPr id="7475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297459" y="14397"/>
            <a:ext cx="6862522" cy="796151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eaLnBrk="1" hangingPunct="1"/>
            <a:r>
              <a:rPr lang="en-GB" sz="4000" dirty="0">
                <a:solidFill>
                  <a:srgbClr val="0432FF"/>
                </a:solidFill>
                <a:latin typeface="Times New Roman"/>
                <a:cs typeface="Times New Roman"/>
              </a:rPr>
              <a:t>How to add a neutrino facility?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56F7-6BCF-6E44-9937-5AE9275C7CAF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13" name="TextBox 8"/>
          <p:cNvSpPr txBox="1"/>
          <p:nvPr/>
        </p:nvSpPr>
        <p:spPr>
          <a:xfrm>
            <a:off x="-4841" y="1080953"/>
            <a:ext cx="5615170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defTabSz="914400" fontAlgn="base">
              <a:spcBef>
                <a:spcPct val="0"/>
              </a:spcBef>
              <a:spcAft>
                <a:spcPts val="600"/>
              </a:spcAft>
              <a:buFont typeface="Arial"/>
              <a:buChar char="•"/>
              <a:defRPr/>
            </a:pPr>
            <a:r>
              <a:rPr lang="en-GB" sz="2000" dirty="0">
                <a:solidFill>
                  <a:srgbClr val="000000"/>
                </a:solidFill>
                <a:latin typeface="Times New Roman"/>
                <a:ea typeface="ＭＳ Ｐゴシック" charset="0"/>
                <a:cs typeface="Times New Roman"/>
              </a:rPr>
              <a:t>The neutron program must not be affected and if possible synergetic modifications.</a:t>
            </a:r>
          </a:p>
          <a:p>
            <a:pPr marL="342900" indent="-342900" defTabSz="914400" fontAlgn="base">
              <a:spcBef>
                <a:spcPct val="0"/>
              </a:spcBef>
              <a:spcAft>
                <a:spcPts val="600"/>
              </a:spcAft>
              <a:buFont typeface="Arial"/>
              <a:buChar char="•"/>
              <a:defRPr/>
            </a:pPr>
            <a:r>
              <a:rPr lang="en-GB" sz="2000" dirty="0">
                <a:solidFill>
                  <a:srgbClr val="000000"/>
                </a:solidFill>
                <a:latin typeface="Times New Roman"/>
                <a:ea typeface="ＭＳ Ｐゴシック" charset="0"/>
                <a:cs typeface="Times New Roman"/>
              </a:rPr>
              <a:t>Linac modifications: double the rate (14 Hz → 28 Hz), from 4% duty cycle to 8%.</a:t>
            </a:r>
            <a:endParaRPr lang="en-GB" sz="2000" dirty="0">
              <a:solidFill>
                <a:srgbClr val="FF0000"/>
              </a:solidFill>
              <a:latin typeface="Times New Roman"/>
              <a:ea typeface="ＭＳ Ｐゴシック" charset="0"/>
              <a:cs typeface="Times New Roman"/>
            </a:endParaRPr>
          </a:p>
          <a:p>
            <a:pPr marL="342900" indent="-342900" defTabSz="914400" fontAlgn="base">
              <a:spcBef>
                <a:spcPct val="0"/>
              </a:spcBef>
              <a:spcAft>
                <a:spcPts val="600"/>
              </a:spcAft>
              <a:buFont typeface="Arial"/>
              <a:buChar char="•"/>
              <a:defRPr/>
            </a:pPr>
            <a:r>
              <a:rPr lang="en-GB" sz="2000" dirty="0">
                <a:solidFill>
                  <a:srgbClr val="000000"/>
                </a:solidFill>
                <a:latin typeface="Times New Roman"/>
                <a:ea typeface="ＭＳ Ｐゴシック" charset="0"/>
                <a:cs typeface="Times New Roman"/>
              </a:rPr>
              <a:t>Accumulator (C~400 m) needed to compress to few </a:t>
            </a:r>
            <a:r>
              <a:rPr lang="el-GR" sz="2000" dirty="0">
                <a:solidFill>
                  <a:srgbClr val="000000"/>
                </a:solidFill>
                <a:latin typeface="Times New Roman"/>
                <a:ea typeface="ＭＳ Ｐゴシック" charset="0"/>
                <a:cs typeface="Times New Roman"/>
              </a:rPr>
              <a:t>μ</a:t>
            </a:r>
            <a:r>
              <a:rPr lang="en-US" sz="2000" dirty="0">
                <a:solidFill>
                  <a:srgbClr val="000000"/>
                </a:solidFill>
                <a:latin typeface="Times New Roman"/>
                <a:ea typeface="ＭＳ Ｐゴシック" charset="0"/>
                <a:cs typeface="Times New Roman"/>
              </a:rPr>
              <a:t>s the 2.86 </a:t>
            </a:r>
            <a:r>
              <a:rPr lang="en-US" sz="2000" dirty="0" err="1">
                <a:solidFill>
                  <a:srgbClr val="000000"/>
                </a:solidFill>
                <a:latin typeface="Times New Roman"/>
                <a:ea typeface="ＭＳ Ｐゴシック" charset="0"/>
                <a:cs typeface="Times New Roman"/>
              </a:rPr>
              <a:t>ms</a:t>
            </a:r>
            <a:r>
              <a:rPr lang="en-US" sz="2000" dirty="0">
                <a:solidFill>
                  <a:srgbClr val="000000"/>
                </a:solidFill>
                <a:latin typeface="Times New Roman"/>
                <a:ea typeface="ＭＳ Ｐゴシック" charset="0"/>
                <a:cs typeface="Times New Roman"/>
              </a:rPr>
              <a:t> proton pulses, affordable by the magnetic horn (</a:t>
            </a:r>
            <a:r>
              <a:rPr lang="en-US" dirty="0">
                <a:latin typeface="Times New Roman"/>
                <a:cs typeface="Times New Roman"/>
              </a:rPr>
              <a:t>350 kA</a:t>
            </a:r>
            <a:r>
              <a:rPr lang="en-US" sz="2000" dirty="0">
                <a:solidFill>
                  <a:srgbClr val="000000"/>
                </a:solidFill>
                <a:latin typeface="Times New Roman"/>
                <a:ea typeface="ＭＳ Ｐゴシック" charset="0"/>
                <a:cs typeface="Times New Roman"/>
              </a:rPr>
              <a:t>, power consumption, Joule effect)</a:t>
            </a:r>
            <a:endParaRPr lang="en-GB" sz="2000" dirty="0">
              <a:solidFill>
                <a:srgbClr val="000000"/>
              </a:solidFill>
              <a:latin typeface="Times New Roman"/>
              <a:ea typeface="ＭＳ Ｐゴシック" charset="0"/>
              <a:cs typeface="Times New Roman"/>
            </a:endParaRPr>
          </a:p>
          <a:p>
            <a:pPr marL="800100" lvl="1" indent="-342900" defTabSz="914400" fontAlgn="base">
              <a:spcBef>
                <a:spcPct val="0"/>
              </a:spcBef>
              <a:spcAft>
                <a:spcPts val="600"/>
              </a:spcAft>
              <a:buFont typeface="Arial"/>
              <a:buChar char="•"/>
              <a:defRPr/>
            </a:pPr>
            <a:r>
              <a:rPr lang="en-GB" sz="2000" dirty="0">
                <a:solidFill>
                  <a:srgbClr val="000000"/>
                </a:solidFill>
                <a:latin typeface="Times New Roman"/>
                <a:ea typeface="ＭＳ Ｐゴシック" charset="0"/>
                <a:cs typeface="Times New Roman"/>
              </a:rPr>
              <a:t>H</a:t>
            </a:r>
            <a:r>
              <a:rPr lang="en-GB" sz="2000" baseline="30000" dirty="0">
                <a:solidFill>
                  <a:srgbClr val="000000"/>
                </a:solidFill>
                <a:latin typeface="Times New Roman"/>
                <a:ea typeface="ＭＳ Ｐゴシック" charset="0"/>
                <a:cs typeface="Times New Roman"/>
              </a:rPr>
              <a:t>-</a:t>
            </a:r>
            <a:r>
              <a:rPr lang="en-GB" sz="2000" dirty="0">
                <a:solidFill>
                  <a:srgbClr val="000000"/>
                </a:solidFill>
                <a:latin typeface="Times New Roman"/>
                <a:ea typeface="ＭＳ Ｐゴシック" charset="0"/>
                <a:cs typeface="Times New Roman"/>
              </a:rPr>
              <a:t> source (instead of protons),</a:t>
            </a:r>
          </a:p>
          <a:p>
            <a:pPr marL="800100" lvl="1" indent="-342900" defTabSz="914400" fontAlgn="base">
              <a:spcBef>
                <a:spcPct val="0"/>
              </a:spcBef>
              <a:spcAft>
                <a:spcPts val="600"/>
              </a:spcAft>
              <a:buFont typeface="Arial"/>
              <a:buChar char="•"/>
              <a:defRPr/>
            </a:pPr>
            <a:r>
              <a:rPr lang="en-GB" sz="2000" dirty="0">
                <a:solidFill>
                  <a:srgbClr val="000000"/>
                </a:solidFill>
                <a:latin typeface="Times New Roman"/>
                <a:ea typeface="ＭＳ Ｐゴシック" charset="0"/>
                <a:cs typeface="Times New Roman"/>
              </a:rPr>
              <a:t>space charge problems to be solved.</a:t>
            </a:r>
          </a:p>
          <a:p>
            <a:pPr marL="342900" indent="-342900" defTabSz="914400" fontAlgn="base">
              <a:spcBef>
                <a:spcPct val="0"/>
              </a:spcBef>
              <a:spcAft>
                <a:spcPts val="600"/>
              </a:spcAft>
              <a:buFont typeface="Arial"/>
              <a:buChar char="•"/>
              <a:defRPr/>
            </a:pPr>
            <a:r>
              <a:rPr lang="en-GB" sz="2000" dirty="0">
                <a:solidFill>
                  <a:srgbClr val="000000"/>
                </a:solidFill>
                <a:latin typeface="Times New Roman"/>
                <a:ea typeface="ＭＳ Ｐゴシック" charset="0"/>
                <a:cs typeface="Times New Roman"/>
              </a:rPr>
              <a:t>~300 MeV neutrinos.</a:t>
            </a:r>
          </a:p>
          <a:p>
            <a:pPr marL="342900" indent="-342900" defTabSz="914400" fontAlgn="base">
              <a:spcBef>
                <a:spcPct val="0"/>
              </a:spcBef>
              <a:spcAft>
                <a:spcPts val="600"/>
              </a:spcAft>
              <a:buFont typeface="Arial"/>
              <a:buChar char="•"/>
              <a:defRPr/>
            </a:pPr>
            <a:r>
              <a:rPr lang="en-GB" sz="2000" dirty="0">
                <a:solidFill>
                  <a:srgbClr val="000000"/>
                </a:solidFill>
                <a:latin typeface="Times New Roman"/>
                <a:ea typeface="ＭＳ Ｐゴシック" charset="0"/>
                <a:cs typeface="Times New Roman"/>
              </a:rPr>
              <a:t>Target station (studied in EURO</a:t>
            </a:r>
            <a:r>
              <a:rPr lang="el-GR" sz="2000" dirty="0">
                <a:solidFill>
                  <a:srgbClr val="000000"/>
                </a:solidFill>
                <a:latin typeface="Times New Roman"/>
                <a:ea typeface="ＭＳ Ｐゴシック" charset="0"/>
                <a:cs typeface="Times New Roman"/>
              </a:rPr>
              <a:t>ν</a:t>
            </a:r>
            <a:r>
              <a:rPr lang="en-GB" sz="2000" dirty="0">
                <a:solidFill>
                  <a:srgbClr val="000000"/>
                </a:solidFill>
                <a:latin typeface="Times New Roman"/>
                <a:ea typeface="ＭＳ Ｐゴシック" charset="0"/>
                <a:cs typeface="Times New Roman"/>
              </a:rPr>
              <a:t>).</a:t>
            </a:r>
          </a:p>
          <a:p>
            <a:pPr marL="342900" indent="-342900" defTabSz="914400" fontAlgn="base">
              <a:spcBef>
                <a:spcPct val="0"/>
              </a:spcBef>
              <a:spcAft>
                <a:spcPts val="600"/>
              </a:spcAft>
              <a:buFont typeface="Arial"/>
              <a:buChar char="•"/>
              <a:defRPr/>
            </a:pPr>
            <a:r>
              <a:rPr lang="en-GB" sz="2000" dirty="0">
                <a:solidFill>
                  <a:srgbClr val="000000"/>
                </a:solidFill>
                <a:latin typeface="Times New Roman"/>
                <a:ea typeface="ＭＳ Ｐゴシック" charset="0"/>
                <a:cs typeface="Times New Roman"/>
              </a:rPr>
              <a:t>Underground detector (studied in LAGUNA).</a:t>
            </a:r>
          </a:p>
          <a:p>
            <a:pPr marL="342900" indent="-342900" defTabSz="914400" fontAlgn="base">
              <a:spcBef>
                <a:spcPct val="0"/>
              </a:spcBef>
              <a:spcAft>
                <a:spcPts val="600"/>
              </a:spcAft>
              <a:buFont typeface="Arial"/>
              <a:buChar char="•"/>
              <a:defRPr/>
            </a:pPr>
            <a:r>
              <a:rPr lang="en-GB" sz="2000" dirty="0">
                <a:solidFill>
                  <a:srgbClr val="000000"/>
                </a:solidFill>
                <a:latin typeface="Times New Roman"/>
                <a:ea typeface="ＭＳ Ｐゴシック" charset="0"/>
                <a:cs typeface="Times New Roman"/>
              </a:rPr>
              <a:t>Short pulses (~</a:t>
            </a:r>
            <a:r>
              <a:rPr lang="el-GR" sz="2000" dirty="0">
                <a:solidFill>
                  <a:srgbClr val="000000"/>
                </a:solidFill>
                <a:latin typeface="Times New Roman"/>
                <a:ea typeface="ＭＳ Ｐゴシック" charset="0"/>
                <a:cs typeface="Times New Roman"/>
              </a:rPr>
              <a:t>μ</a:t>
            </a:r>
            <a:r>
              <a:rPr lang="en-US" sz="2000" dirty="0">
                <a:solidFill>
                  <a:srgbClr val="000000"/>
                </a:solidFill>
                <a:latin typeface="Times New Roman"/>
                <a:ea typeface="ＭＳ Ｐゴシック" charset="0"/>
                <a:cs typeface="Times New Roman"/>
              </a:rPr>
              <a:t>s) will also allow </a:t>
            </a:r>
            <a:r>
              <a:rPr lang="en-US" sz="2000" dirty="0" smtClean="0">
                <a:solidFill>
                  <a:srgbClr val="000000"/>
                </a:solidFill>
                <a:latin typeface="Times New Roman"/>
                <a:ea typeface="ＭＳ Ｐゴシック" charset="0"/>
                <a:cs typeface="Times New Roman"/>
              </a:rPr>
              <a:t>DAR </a:t>
            </a:r>
            <a:r>
              <a:rPr lang="en-US" sz="2000" smtClean="0">
                <a:solidFill>
                  <a:srgbClr val="000000"/>
                </a:solidFill>
                <a:latin typeface="Times New Roman"/>
                <a:ea typeface="ＭＳ Ｐゴシック" charset="0"/>
                <a:cs typeface="Times New Roman"/>
              </a:rPr>
              <a:t>(decays at rest) </a:t>
            </a:r>
            <a:r>
              <a:rPr lang="en-US" sz="2000" dirty="0">
                <a:solidFill>
                  <a:srgbClr val="000000"/>
                </a:solidFill>
                <a:latin typeface="Times New Roman"/>
                <a:ea typeface="ＭＳ Ｐゴシック" charset="0"/>
                <a:cs typeface="Times New Roman"/>
              </a:rPr>
              <a:t>experiments (as those proposed for SNS) using the neutron target.</a:t>
            </a:r>
            <a:endParaRPr lang="en-GB" sz="2000" dirty="0">
              <a:solidFill>
                <a:srgbClr val="000000"/>
              </a:solidFill>
              <a:latin typeface="Times New Roman"/>
              <a:ea typeface="ＭＳ Ｐゴシック" charset="0"/>
              <a:cs typeface="Times New Roman"/>
            </a:endParaRPr>
          </a:p>
        </p:txBody>
      </p:sp>
      <p:pic>
        <p:nvPicPr>
          <p:cNvPr id="10" name="Picture 2" descr="ess_pulse_1">
            <a:extLst>
              <a:ext uri="{FF2B5EF4-FFF2-40B4-BE49-F238E27FC236}">
                <a16:creationId xmlns="" xmlns:a16="http://schemas.microsoft.com/office/drawing/2014/main" id="{BAFEF59C-C054-ED4C-AFE3-E3AF408944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99414" y="810548"/>
            <a:ext cx="2683329" cy="1539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41858040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297459" y="14397"/>
            <a:ext cx="6862522" cy="1981625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GB" sz="4800" dirty="0">
                <a:solidFill>
                  <a:srgbClr val="0000FF"/>
                </a:solidFill>
              </a:rPr>
              <a:t>Having access to a powerful proton beam…</a:t>
            </a:r>
            <a:endParaRPr lang="en-GB" sz="4800" b="1" dirty="0">
              <a:solidFill>
                <a:srgbClr val="0000FF"/>
              </a:solidFill>
              <a:effectLst>
                <a:outerShdw blurRad="38100" dist="38100" dir="2700000" algn="tl">
                  <a:srgbClr val="DDDDDD"/>
                </a:outerShdw>
              </a:effectLst>
              <a:ea typeface="ＭＳ Ｐゴシック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56F7-6BCF-6E44-9937-5AE9275C7CAF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4" name="ZoneTexte 3"/>
          <p:cNvSpPr txBox="1"/>
          <p:nvPr/>
        </p:nvSpPr>
        <p:spPr>
          <a:xfrm>
            <a:off x="33906" y="2207297"/>
            <a:ext cx="3941698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GB" sz="2800" dirty="0">
                <a:solidFill>
                  <a:srgbClr val="0000FF"/>
                </a:solidFill>
                <a:cs typeface="Times New Roman"/>
              </a:rPr>
              <a:t>What can we do with:</a:t>
            </a:r>
          </a:p>
          <a:p>
            <a:pPr marL="457200" indent="-457200">
              <a:spcBef>
                <a:spcPts val="1200"/>
              </a:spcBef>
              <a:buFont typeface="Arial"/>
              <a:buChar char="•"/>
            </a:pPr>
            <a:r>
              <a:rPr lang="en-US" sz="2800" dirty="0">
                <a:solidFill>
                  <a:srgbClr val="00B050"/>
                </a:solidFill>
                <a:cs typeface="Times New Roman"/>
              </a:rPr>
              <a:t>5 MW power</a:t>
            </a:r>
          </a:p>
          <a:p>
            <a:pPr marL="457200" indent="-457200">
              <a:spcBef>
                <a:spcPts val="1200"/>
              </a:spcBef>
              <a:buFont typeface="Arial"/>
              <a:buChar char="•"/>
            </a:pPr>
            <a:r>
              <a:rPr lang="en-GB" sz="2800" dirty="0">
                <a:solidFill>
                  <a:srgbClr val="00B050"/>
                </a:solidFill>
                <a:cs typeface="Times New Roman"/>
              </a:rPr>
              <a:t>2 GeV energy</a:t>
            </a:r>
          </a:p>
          <a:p>
            <a:pPr marL="457200" indent="-457200">
              <a:spcBef>
                <a:spcPts val="1200"/>
              </a:spcBef>
              <a:buFont typeface="Arial"/>
              <a:buChar char="•"/>
            </a:pPr>
            <a:r>
              <a:rPr lang="en-US" sz="2800" dirty="0">
                <a:solidFill>
                  <a:srgbClr val="00B050"/>
                </a:solidFill>
                <a:cs typeface="Times New Roman"/>
              </a:rPr>
              <a:t>14 Hz repetition rate</a:t>
            </a:r>
          </a:p>
          <a:p>
            <a:pPr marL="457200" indent="-457200">
              <a:spcBef>
                <a:spcPts val="1200"/>
              </a:spcBef>
              <a:buFont typeface="Arial"/>
              <a:buChar char="•"/>
            </a:pPr>
            <a:r>
              <a:rPr lang="en-US" sz="2800" dirty="0">
                <a:solidFill>
                  <a:srgbClr val="00B050"/>
                </a:solidFill>
                <a:cs typeface="Times New Roman"/>
              </a:rPr>
              <a:t>10</a:t>
            </a:r>
            <a:r>
              <a:rPr lang="en-US" sz="2800" baseline="30000" dirty="0">
                <a:solidFill>
                  <a:srgbClr val="00B050"/>
                </a:solidFill>
                <a:cs typeface="Times New Roman"/>
              </a:rPr>
              <a:t>15</a:t>
            </a:r>
            <a:r>
              <a:rPr lang="en-US" sz="2800" dirty="0">
                <a:solidFill>
                  <a:srgbClr val="00B050"/>
                </a:solidFill>
                <a:cs typeface="Times New Roman"/>
              </a:rPr>
              <a:t> protons/pulse</a:t>
            </a:r>
          </a:p>
          <a:p>
            <a:pPr marL="457200" indent="-457200">
              <a:spcBef>
                <a:spcPts val="1200"/>
              </a:spcBef>
              <a:buFont typeface="Arial"/>
              <a:buChar char="•"/>
            </a:pPr>
            <a:r>
              <a:rPr lang="en-US" sz="2800" dirty="0">
                <a:solidFill>
                  <a:srgbClr val="00B050"/>
                </a:solidFill>
                <a:cs typeface="Times New Roman"/>
              </a:rPr>
              <a:t>&gt;2.7x10</a:t>
            </a:r>
            <a:r>
              <a:rPr lang="en-US" sz="2800" baseline="30000" dirty="0">
                <a:solidFill>
                  <a:srgbClr val="00B050"/>
                </a:solidFill>
                <a:cs typeface="Times New Roman"/>
              </a:rPr>
              <a:t>23</a:t>
            </a:r>
            <a:r>
              <a:rPr lang="en-US" sz="2800" dirty="0">
                <a:solidFill>
                  <a:srgbClr val="00B050"/>
                </a:solidFill>
                <a:cs typeface="Times New Roman"/>
              </a:rPr>
              <a:t> protons/year</a:t>
            </a:r>
            <a:endParaRPr lang="en-GB" sz="2800" dirty="0">
              <a:solidFill>
                <a:srgbClr val="00B050"/>
              </a:solidFill>
              <a:cs typeface="Times New Roman"/>
            </a:endParaRPr>
          </a:p>
        </p:txBody>
      </p:sp>
      <p:grpSp>
        <p:nvGrpSpPr>
          <p:cNvPr id="2" name="Grouper 5"/>
          <p:cNvGrpSpPr/>
          <p:nvPr/>
        </p:nvGrpSpPr>
        <p:grpSpPr>
          <a:xfrm>
            <a:off x="3867195" y="2865686"/>
            <a:ext cx="5002213" cy="1300249"/>
            <a:chOff x="61913" y="1860550"/>
            <a:chExt cx="9058275" cy="2354561"/>
          </a:xfrm>
        </p:grpSpPr>
        <p:grpSp>
          <p:nvGrpSpPr>
            <p:cNvPr id="3" name="Group 6"/>
            <p:cNvGrpSpPr>
              <a:grpSpLocks/>
            </p:cNvGrpSpPr>
            <p:nvPr/>
          </p:nvGrpSpPr>
          <p:grpSpPr bwMode="auto">
            <a:xfrm>
              <a:off x="214313" y="2465388"/>
              <a:ext cx="469900" cy="611187"/>
              <a:chOff x="26" y="0"/>
              <a:chExt cx="296" cy="385"/>
            </a:xfrm>
          </p:grpSpPr>
          <p:sp>
            <p:nvSpPr>
              <p:cNvPr id="8" name="Rectangle 4"/>
              <p:cNvSpPr>
                <a:spLocks/>
              </p:cNvSpPr>
              <p:nvPr/>
            </p:nvSpPr>
            <p:spPr bwMode="auto">
              <a:xfrm>
                <a:off x="26" y="0"/>
                <a:ext cx="185" cy="3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38100" cap="flat">
                    <a:solidFill>
                      <a:srgbClr val="808080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wrap="none" lIns="0" tIns="0" rIns="40639" bIns="0">
                <a:spAutoFit/>
              </a:bodyPr>
              <a:lstStyle/>
              <a:p>
                <a:pPr marL="39688" algn="ctr">
                  <a:spcBef>
                    <a:spcPts val="738"/>
                  </a:spcBef>
                </a:pPr>
                <a:r>
                  <a:rPr lang="en-US">
                    <a:solidFill>
                      <a:schemeClr val="tx1"/>
                    </a:solidFill>
                    <a:ea typeface="ＭＳ Ｐゴシック" charset="0"/>
                    <a:cs typeface="Arial" charset="0"/>
                  </a:rPr>
                  <a:t>p</a:t>
                </a:r>
              </a:p>
            </p:txBody>
          </p:sp>
          <p:sp>
            <p:nvSpPr>
              <p:cNvPr id="9" name="Line 5"/>
              <p:cNvSpPr>
                <a:spLocks noChangeShapeType="1"/>
              </p:cNvSpPr>
              <p:nvPr/>
            </p:nvSpPr>
            <p:spPr bwMode="auto">
              <a:xfrm>
                <a:off x="34" y="384"/>
                <a:ext cx="288" cy="1"/>
              </a:xfrm>
              <a:prstGeom prst="line">
                <a:avLst/>
              </a:prstGeom>
              <a:noFill/>
              <a:ln w="57150" cap="flat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 sz="1100"/>
              </a:p>
            </p:txBody>
          </p:sp>
        </p:grpSp>
        <p:grpSp>
          <p:nvGrpSpPr>
            <p:cNvPr id="6" name="Group 13"/>
            <p:cNvGrpSpPr>
              <a:grpSpLocks/>
            </p:cNvGrpSpPr>
            <p:nvPr/>
          </p:nvGrpSpPr>
          <p:grpSpPr bwMode="auto">
            <a:xfrm>
              <a:off x="838200" y="2770188"/>
              <a:ext cx="1371600" cy="762000"/>
              <a:chOff x="0" y="0"/>
              <a:chExt cx="864" cy="480"/>
            </a:xfrm>
          </p:grpSpPr>
          <p:sp>
            <p:nvSpPr>
              <p:cNvPr id="11" name="Oval 7"/>
              <p:cNvSpPr>
                <a:spLocks/>
              </p:cNvSpPr>
              <p:nvPr/>
            </p:nvSpPr>
            <p:spPr bwMode="auto">
              <a:xfrm>
                <a:off x="0" y="96"/>
                <a:ext cx="144" cy="240"/>
              </a:xfrm>
              <a:prstGeom prst="ellipse">
                <a:avLst/>
              </a:prstGeom>
              <a:solidFill>
                <a:srgbClr val="000000"/>
              </a:solidFill>
              <a:ln w="38100" cap="flat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 sz="1100"/>
              </a:p>
            </p:txBody>
          </p:sp>
          <p:sp>
            <p:nvSpPr>
              <p:cNvPr id="12" name="Rectangle 8"/>
              <p:cNvSpPr>
                <a:spLocks/>
              </p:cNvSpPr>
              <p:nvPr/>
            </p:nvSpPr>
            <p:spPr bwMode="auto">
              <a:xfrm>
                <a:off x="96" y="96"/>
                <a:ext cx="432" cy="240"/>
              </a:xfrm>
              <a:prstGeom prst="rect">
                <a:avLst/>
              </a:prstGeom>
              <a:solidFill>
                <a:srgbClr val="000000"/>
              </a:solidFill>
              <a:ln w="381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 sz="1100"/>
              </a:p>
            </p:txBody>
          </p:sp>
          <p:sp>
            <p:nvSpPr>
              <p:cNvPr id="13" name="Oval 9"/>
              <p:cNvSpPr>
                <a:spLocks/>
              </p:cNvSpPr>
              <p:nvPr/>
            </p:nvSpPr>
            <p:spPr bwMode="auto">
              <a:xfrm>
                <a:off x="480" y="96"/>
                <a:ext cx="144" cy="240"/>
              </a:xfrm>
              <a:prstGeom prst="ellipse">
                <a:avLst/>
              </a:prstGeom>
              <a:solidFill>
                <a:srgbClr val="000000"/>
              </a:solidFill>
              <a:ln w="38100" cap="flat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 sz="1100"/>
              </a:p>
            </p:txBody>
          </p:sp>
          <p:sp>
            <p:nvSpPr>
              <p:cNvPr id="14" name="Line 10"/>
              <p:cNvSpPr>
                <a:spLocks noChangeShapeType="1"/>
              </p:cNvSpPr>
              <p:nvPr/>
            </p:nvSpPr>
            <p:spPr bwMode="auto">
              <a:xfrm>
                <a:off x="672" y="240"/>
                <a:ext cx="192" cy="1"/>
              </a:xfrm>
              <a:prstGeom prst="line">
                <a:avLst/>
              </a:prstGeom>
              <a:noFill/>
              <a:ln w="38100" cap="flat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 sz="1100"/>
              </a:p>
            </p:txBody>
          </p:sp>
          <p:sp>
            <p:nvSpPr>
              <p:cNvPr id="15" name="Line 11"/>
              <p:cNvSpPr>
                <a:spLocks noChangeShapeType="1"/>
              </p:cNvSpPr>
              <p:nvPr/>
            </p:nvSpPr>
            <p:spPr bwMode="auto">
              <a:xfrm rot="10800000" flipH="1">
                <a:off x="672" y="0"/>
                <a:ext cx="144" cy="96"/>
              </a:xfrm>
              <a:prstGeom prst="line">
                <a:avLst/>
              </a:prstGeom>
              <a:noFill/>
              <a:ln w="38100" cap="flat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 sz="1100"/>
              </a:p>
            </p:txBody>
          </p:sp>
          <p:sp>
            <p:nvSpPr>
              <p:cNvPr id="16" name="Line 12"/>
              <p:cNvSpPr>
                <a:spLocks noChangeShapeType="1"/>
              </p:cNvSpPr>
              <p:nvPr/>
            </p:nvSpPr>
            <p:spPr bwMode="auto">
              <a:xfrm>
                <a:off x="672" y="384"/>
                <a:ext cx="144" cy="96"/>
              </a:xfrm>
              <a:prstGeom prst="line">
                <a:avLst/>
              </a:prstGeom>
              <a:noFill/>
              <a:ln w="38100" cap="flat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 sz="1100"/>
              </a:p>
            </p:txBody>
          </p:sp>
        </p:grpSp>
        <p:grpSp>
          <p:nvGrpSpPr>
            <p:cNvPr id="7" name="Group 25"/>
            <p:cNvGrpSpPr>
              <a:grpSpLocks/>
            </p:cNvGrpSpPr>
            <p:nvPr/>
          </p:nvGrpSpPr>
          <p:grpSpPr bwMode="auto">
            <a:xfrm>
              <a:off x="2517775" y="2682875"/>
              <a:ext cx="1601788" cy="915988"/>
              <a:chOff x="0" y="0"/>
              <a:chExt cx="1009" cy="577"/>
            </a:xfrm>
          </p:grpSpPr>
          <p:sp>
            <p:nvSpPr>
              <p:cNvPr id="18" name="Line 14"/>
              <p:cNvSpPr>
                <a:spLocks noChangeShapeType="1"/>
              </p:cNvSpPr>
              <p:nvPr/>
            </p:nvSpPr>
            <p:spPr bwMode="auto">
              <a:xfrm>
                <a:off x="0" y="240"/>
                <a:ext cx="384" cy="1"/>
              </a:xfrm>
              <a:prstGeom prst="line">
                <a:avLst/>
              </a:prstGeom>
              <a:noFill/>
              <a:ln w="38100" cap="flat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 sz="1100"/>
              </a:p>
            </p:txBody>
          </p:sp>
          <p:sp>
            <p:nvSpPr>
              <p:cNvPr id="19" name="Line 15"/>
              <p:cNvSpPr>
                <a:spLocks noChangeShapeType="1"/>
              </p:cNvSpPr>
              <p:nvPr/>
            </p:nvSpPr>
            <p:spPr bwMode="auto">
              <a:xfrm>
                <a:off x="0" y="336"/>
                <a:ext cx="384" cy="1"/>
              </a:xfrm>
              <a:prstGeom prst="line">
                <a:avLst/>
              </a:prstGeom>
              <a:noFill/>
              <a:ln w="38100" cap="flat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 sz="1100"/>
              </a:p>
            </p:txBody>
          </p:sp>
          <p:sp>
            <p:nvSpPr>
              <p:cNvPr id="20" name="Line 16"/>
              <p:cNvSpPr>
                <a:spLocks noChangeShapeType="1"/>
              </p:cNvSpPr>
              <p:nvPr/>
            </p:nvSpPr>
            <p:spPr bwMode="auto">
              <a:xfrm rot="10800000" flipH="1">
                <a:off x="384" y="48"/>
                <a:ext cx="624" cy="192"/>
              </a:xfrm>
              <a:prstGeom prst="line">
                <a:avLst/>
              </a:prstGeom>
              <a:noFill/>
              <a:ln w="38100" cap="flat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 sz="1100"/>
              </a:p>
            </p:txBody>
          </p:sp>
          <p:sp>
            <p:nvSpPr>
              <p:cNvPr id="21" name="Line 17"/>
              <p:cNvSpPr>
                <a:spLocks noChangeShapeType="1"/>
              </p:cNvSpPr>
              <p:nvPr/>
            </p:nvSpPr>
            <p:spPr bwMode="auto">
              <a:xfrm>
                <a:off x="384" y="336"/>
                <a:ext cx="624" cy="192"/>
              </a:xfrm>
              <a:prstGeom prst="line">
                <a:avLst/>
              </a:prstGeom>
              <a:noFill/>
              <a:ln w="38100" cap="flat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 sz="1100"/>
              </a:p>
            </p:txBody>
          </p:sp>
          <p:sp>
            <p:nvSpPr>
              <p:cNvPr id="22" name="Line 18"/>
              <p:cNvSpPr>
                <a:spLocks noChangeShapeType="1"/>
              </p:cNvSpPr>
              <p:nvPr/>
            </p:nvSpPr>
            <p:spPr bwMode="auto">
              <a:xfrm rot="10800000" flipH="1">
                <a:off x="0" y="0"/>
                <a:ext cx="1" cy="240"/>
              </a:xfrm>
              <a:prstGeom prst="line">
                <a:avLst/>
              </a:prstGeom>
              <a:noFill/>
              <a:ln w="38100" cap="flat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 sz="1100"/>
              </a:p>
            </p:txBody>
          </p:sp>
          <p:sp>
            <p:nvSpPr>
              <p:cNvPr id="23" name="Line 19"/>
              <p:cNvSpPr>
                <a:spLocks noChangeShapeType="1"/>
              </p:cNvSpPr>
              <p:nvPr/>
            </p:nvSpPr>
            <p:spPr bwMode="auto">
              <a:xfrm rot="10800000" flipH="1">
                <a:off x="0" y="336"/>
                <a:ext cx="1" cy="240"/>
              </a:xfrm>
              <a:prstGeom prst="line">
                <a:avLst/>
              </a:prstGeom>
              <a:noFill/>
              <a:ln w="38100" cap="flat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 sz="1100"/>
              </a:p>
            </p:txBody>
          </p:sp>
          <p:sp>
            <p:nvSpPr>
              <p:cNvPr id="24" name="Line 20"/>
              <p:cNvSpPr>
                <a:spLocks noChangeShapeType="1"/>
              </p:cNvSpPr>
              <p:nvPr/>
            </p:nvSpPr>
            <p:spPr bwMode="auto">
              <a:xfrm>
                <a:off x="0" y="0"/>
                <a:ext cx="1008" cy="1"/>
              </a:xfrm>
              <a:prstGeom prst="line">
                <a:avLst/>
              </a:prstGeom>
              <a:noFill/>
              <a:ln w="38100" cap="flat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 sz="1100"/>
              </a:p>
            </p:txBody>
          </p:sp>
          <p:sp>
            <p:nvSpPr>
              <p:cNvPr id="25" name="Line 21"/>
              <p:cNvSpPr>
                <a:spLocks noChangeShapeType="1"/>
              </p:cNvSpPr>
              <p:nvPr/>
            </p:nvSpPr>
            <p:spPr bwMode="auto">
              <a:xfrm>
                <a:off x="1008" y="0"/>
                <a:ext cx="1" cy="48"/>
              </a:xfrm>
              <a:prstGeom prst="line">
                <a:avLst/>
              </a:prstGeom>
              <a:noFill/>
              <a:ln w="38100" cap="flat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 sz="1100"/>
              </a:p>
            </p:txBody>
          </p:sp>
          <p:sp>
            <p:nvSpPr>
              <p:cNvPr id="26" name="Line 22"/>
              <p:cNvSpPr>
                <a:spLocks noChangeShapeType="1"/>
              </p:cNvSpPr>
              <p:nvPr/>
            </p:nvSpPr>
            <p:spPr bwMode="auto">
              <a:xfrm>
                <a:off x="0" y="576"/>
                <a:ext cx="1008" cy="1"/>
              </a:xfrm>
              <a:prstGeom prst="line">
                <a:avLst/>
              </a:prstGeom>
              <a:noFill/>
              <a:ln w="38100" cap="flat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 sz="1100"/>
              </a:p>
            </p:txBody>
          </p:sp>
          <p:sp>
            <p:nvSpPr>
              <p:cNvPr id="27" name="Line 23"/>
              <p:cNvSpPr>
                <a:spLocks noChangeShapeType="1"/>
              </p:cNvSpPr>
              <p:nvPr/>
            </p:nvSpPr>
            <p:spPr bwMode="auto">
              <a:xfrm>
                <a:off x="1008" y="528"/>
                <a:ext cx="1" cy="48"/>
              </a:xfrm>
              <a:prstGeom prst="line">
                <a:avLst/>
              </a:prstGeom>
              <a:noFill/>
              <a:ln w="38100" cap="flat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 sz="1100"/>
              </a:p>
            </p:txBody>
          </p:sp>
          <p:sp>
            <p:nvSpPr>
              <p:cNvPr id="28" name="Line 24"/>
              <p:cNvSpPr>
                <a:spLocks noChangeShapeType="1"/>
              </p:cNvSpPr>
              <p:nvPr/>
            </p:nvSpPr>
            <p:spPr bwMode="auto">
              <a:xfrm>
                <a:off x="0" y="288"/>
                <a:ext cx="384" cy="1"/>
              </a:xfrm>
              <a:prstGeom prst="line">
                <a:avLst/>
              </a:prstGeom>
              <a:noFill/>
              <a:ln w="38100" cap="flat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 sz="1100"/>
              </a:p>
            </p:txBody>
          </p:sp>
        </p:grpSp>
        <p:sp>
          <p:nvSpPr>
            <p:cNvPr id="29" name="Freeform 26"/>
            <p:cNvSpPr>
              <a:spLocks/>
            </p:cNvSpPr>
            <p:nvPr/>
          </p:nvSpPr>
          <p:spPr bwMode="auto">
            <a:xfrm>
              <a:off x="2746375" y="2905125"/>
              <a:ext cx="1447800" cy="233363"/>
            </a:xfrm>
            <a:custGeom>
              <a:avLst/>
              <a:gdLst>
                <a:gd name="T0" fmla="*/ 0 w 21600"/>
                <a:gd name="T1" fmla="+- 0 21600 632"/>
                <a:gd name="T2" fmla="*/ 21600 h 20968"/>
                <a:gd name="T3" fmla="*/ 2274 w 21600"/>
                <a:gd name="T4" fmla="+- 0 7958 632"/>
                <a:gd name="T5" fmla="*/ 7958 h 20968"/>
                <a:gd name="T6" fmla="*/ 6821 w 21600"/>
                <a:gd name="T7" fmla="+- 0 1137 632"/>
                <a:gd name="T8" fmla="*/ 1137 h 20968"/>
                <a:gd name="T9" fmla="*/ 12505 w 21600"/>
                <a:gd name="T10" fmla="+- 0 1137 632"/>
                <a:gd name="T11" fmla="*/ 1137 h 20968"/>
                <a:gd name="T12" fmla="*/ 21600 w 21600"/>
                <a:gd name="T13" fmla="+- 0 1137 632"/>
                <a:gd name="T14" fmla="*/ 1137 h 20968"/>
              </a:gdLst>
              <a:ahLst/>
              <a:cxnLst>
                <a:cxn ang="0">
                  <a:pos x="T0" y="T2"/>
                </a:cxn>
                <a:cxn ang="0">
                  <a:pos x="T3" y="T5"/>
                </a:cxn>
                <a:cxn ang="0">
                  <a:pos x="T6" y="T8"/>
                </a:cxn>
                <a:cxn ang="0">
                  <a:pos x="T9" y="T11"/>
                </a:cxn>
                <a:cxn ang="0">
                  <a:pos x="T12" y="T14"/>
                </a:cxn>
              </a:cxnLst>
              <a:rect l="0" t="0" r="r" b="b"/>
              <a:pathLst>
                <a:path w="21600" h="20968">
                  <a:moveTo>
                    <a:pt x="0" y="20968"/>
                  </a:moveTo>
                  <a:cubicBezTo>
                    <a:pt x="568" y="15852"/>
                    <a:pt x="1137" y="10736"/>
                    <a:pt x="2274" y="7326"/>
                  </a:cubicBezTo>
                  <a:cubicBezTo>
                    <a:pt x="3411" y="3915"/>
                    <a:pt x="5116" y="1642"/>
                    <a:pt x="6821" y="505"/>
                  </a:cubicBezTo>
                  <a:cubicBezTo>
                    <a:pt x="8526" y="-632"/>
                    <a:pt x="10042" y="505"/>
                    <a:pt x="12505" y="505"/>
                  </a:cubicBezTo>
                  <a:cubicBezTo>
                    <a:pt x="14968" y="505"/>
                    <a:pt x="18284" y="505"/>
                    <a:pt x="21600" y="505"/>
                  </a:cubicBez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sz="1100"/>
            </a:p>
          </p:txBody>
        </p:sp>
        <p:grpSp>
          <p:nvGrpSpPr>
            <p:cNvPr id="10" name="Group 31"/>
            <p:cNvGrpSpPr>
              <a:grpSpLocks/>
            </p:cNvGrpSpPr>
            <p:nvPr/>
          </p:nvGrpSpPr>
          <p:grpSpPr bwMode="auto">
            <a:xfrm>
              <a:off x="4870450" y="2790825"/>
              <a:ext cx="1143000" cy="611188"/>
              <a:chOff x="0" y="0"/>
              <a:chExt cx="720" cy="385"/>
            </a:xfrm>
          </p:grpSpPr>
          <p:sp>
            <p:nvSpPr>
              <p:cNvPr id="31" name="Line 27"/>
              <p:cNvSpPr>
                <a:spLocks noChangeShapeType="1"/>
              </p:cNvSpPr>
              <p:nvPr/>
            </p:nvSpPr>
            <p:spPr bwMode="auto">
              <a:xfrm>
                <a:off x="144" y="0"/>
                <a:ext cx="432" cy="1"/>
              </a:xfrm>
              <a:prstGeom prst="line">
                <a:avLst/>
              </a:prstGeom>
              <a:noFill/>
              <a:ln w="38100" cap="flat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 sz="1100"/>
              </a:p>
            </p:txBody>
          </p:sp>
          <p:sp>
            <p:nvSpPr>
              <p:cNvPr id="32" name="Oval 28"/>
              <p:cNvSpPr>
                <a:spLocks/>
              </p:cNvSpPr>
              <p:nvPr/>
            </p:nvSpPr>
            <p:spPr bwMode="auto">
              <a:xfrm>
                <a:off x="0" y="0"/>
                <a:ext cx="288" cy="384"/>
              </a:xfrm>
              <a:prstGeom prst="ellipse">
                <a:avLst/>
              </a:prstGeom>
              <a:noFill/>
              <a:ln w="38100" cap="flat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 sz="1100"/>
              </a:p>
            </p:txBody>
          </p:sp>
          <p:sp>
            <p:nvSpPr>
              <p:cNvPr id="33" name="Oval 29"/>
              <p:cNvSpPr>
                <a:spLocks/>
              </p:cNvSpPr>
              <p:nvPr/>
            </p:nvSpPr>
            <p:spPr bwMode="auto">
              <a:xfrm>
                <a:off x="432" y="0"/>
                <a:ext cx="288" cy="384"/>
              </a:xfrm>
              <a:prstGeom prst="ellipse">
                <a:avLst/>
              </a:prstGeom>
              <a:noFill/>
              <a:ln w="38100" cap="flat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 sz="1100"/>
              </a:p>
            </p:txBody>
          </p:sp>
          <p:sp>
            <p:nvSpPr>
              <p:cNvPr id="34" name="Line 30"/>
              <p:cNvSpPr>
                <a:spLocks noChangeShapeType="1"/>
              </p:cNvSpPr>
              <p:nvPr/>
            </p:nvSpPr>
            <p:spPr bwMode="auto">
              <a:xfrm>
                <a:off x="144" y="384"/>
                <a:ext cx="432" cy="1"/>
              </a:xfrm>
              <a:prstGeom prst="line">
                <a:avLst/>
              </a:prstGeom>
              <a:noFill/>
              <a:ln w="38100" cap="flat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 sz="1100"/>
              </a:p>
            </p:txBody>
          </p:sp>
        </p:grpSp>
        <p:sp>
          <p:nvSpPr>
            <p:cNvPr id="35" name="Rectangle 32"/>
            <p:cNvSpPr>
              <a:spLocks/>
            </p:cNvSpPr>
            <p:nvPr/>
          </p:nvSpPr>
          <p:spPr bwMode="auto">
            <a:xfrm>
              <a:off x="4318538" y="2557462"/>
              <a:ext cx="303722" cy="5016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38100" cap="flat">
                  <a:solidFill>
                    <a:srgbClr val="808080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40639" bIns="0">
              <a:spAutoFit/>
            </a:bodyPr>
            <a:lstStyle/>
            <a:p>
              <a:pPr marL="39688" algn="ctr">
                <a:spcBef>
                  <a:spcPts val="638"/>
                </a:spcBef>
              </a:pPr>
              <a:r>
                <a:rPr lang="en-US">
                  <a:solidFill>
                    <a:schemeClr val="tx1"/>
                  </a:solidFill>
                  <a:latin typeface="Symbol" charset="0"/>
                  <a:ea typeface="ＭＳ Ｐゴシック" charset="0"/>
                  <a:cs typeface="Symbol" charset="0"/>
                  <a:sym typeface="Symbol" charset="0"/>
                </a:rPr>
                <a:t>π</a:t>
              </a:r>
            </a:p>
          </p:txBody>
        </p:sp>
        <p:sp>
          <p:nvSpPr>
            <p:cNvPr id="36" name="Line 33"/>
            <p:cNvSpPr>
              <a:spLocks noChangeShapeType="1"/>
            </p:cNvSpPr>
            <p:nvPr/>
          </p:nvSpPr>
          <p:spPr bwMode="auto">
            <a:xfrm>
              <a:off x="4337050" y="3171825"/>
              <a:ext cx="457200" cy="1588"/>
            </a:xfrm>
            <a:prstGeom prst="line">
              <a:avLst/>
            </a:prstGeom>
            <a:noFill/>
            <a:ln w="57150" cap="flat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sz="1100"/>
            </a:p>
          </p:txBody>
        </p:sp>
        <p:sp>
          <p:nvSpPr>
            <p:cNvPr id="37" name="Rectangle 34"/>
            <p:cNvSpPr>
              <a:spLocks/>
            </p:cNvSpPr>
            <p:nvPr/>
          </p:nvSpPr>
          <p:spPr bwMode="auto">
            <a:xfrm>
              <a:off x="6076955" y="2557462"/>
              <a:ext cx="292089" cy="5016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38100" cap="flat">
                  <a:solidFill>
                    <a:srgbClr val="808080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40639" bIns="0">
              <a:spAutoFit/>
            </a:bodyPr>
            <a:lstStyle/>
            <a:p>
              <a:pPr marL="39688" algn="ctr">
                <a:spcBef>
                  <a:spcPts val="638"/>
                </a:spcBef>
              </a:pPr>
              <a:r>
                <a:rPr lang="en-US">
                  <a:solidFill>
                    <a:schemeClr val="tx1"/>
                  </a:solidFill>
                  <a:latin typeface="Symbol" charset="0"/>
                  <a:ea typeface="ＭＳ Ｐゴシック" charset="0"/>
                  <a:cs typeface="Symbol" charset="0"/>
                  <a:sym typeface="Symbol" charset="0"/>
                </a:rPr>
                <a:t>ν</a:t>
              </a:r>
            </a:p>
          </p:txBody>
        </p:sp>
        <p:sp>
          <p:nvSpPr>
            <p:cNvPr id="38" name="Line 35"/>
            <p:cNvSpPr>
              <a:spLocks noChangeShapeType="1"/>
            </p:cNvSpPr>
            <p:nvPr/>
          </p:nvSpPr>
          <p:spPr bwMode="auto">
            <a:xfrm>
              <a:off x="5861050" y="3171825"/>
              <a:ext cx="457200" cy="1588"/>
            </a:xfrm>
            <a:prstGeom prst="line">
              <a:avLst/>
            </a:prstGeom>
            <a:noFill/>
            <a:ln w="57150" cap="flat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sz="1100"/>
            </a:p>
          </p:txBody>
        </p:sp>
        <p:grpSp>
          <p:nvGrpSpPr>
            <p:cNvPr id="17" name="Group 39"/>
            <p:cNvGrpSpPr>
              <a:grpSpLocks/>
            </p:cNvGrpSpPr>
            <p:nvPr/>
          </p:nvGrpSpPr>
          <p:grpSpPr bwMode="auto">
            <a:xfrm>
              <a:off x="6773863" y="1965325"/>
              <a:ext cx="1295400" cy="534988"/>
              <a:chOff x="0" y="0"/>
              <a:chExt cx="816" cy="337"/>
            </a:xfrm>
          </p:grpSpPr>
          <p:sp>
            <p:nvSpPr>
              <p:cNvPr id="40" name="Line 36"/>
              <p:cNvSpPr>
                <a:spLocks noChangeShapeType="1"/>
              </p:cNvSpPr>
              <p:nvPr/>
            </p:nvSpPr>
            <p:spPr bwMode="auto">
              <a:xfrm rot="10800000" flipH="1">
                <a:off x="0" y="0"/>
                <a:ext cx="1" cy="336"/>
              </a:xfrm>
              <a:prstGeom prst="line">
                <a:avLst/>
              </a:prstGeom>
              <a:noFill/>
              <a:ln w="19050" cap="flat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 sz="1100"/>
              </a:p>
            </p:txBody>
          </p:sp>
          <p:sp>
            <p:nvSpPr>
              <p:cNvPr id="41" name="Line 37"/>
              <p:cNvSpPr>
                <a:spLocks noChangeShapeType="1"/>
              </p:cNvSpPr>
              <p:nvPr/>
            </p:nvSpPr>
            <p:spPr bwMode="auto">
              <a:xfrm>
                <a:off x="0" y="336"/>
                <a:ext cx="816" cy="1"/>
              </a:xfrm>
              <a:prstGeom prst="line">
                <a:avLst/>
              </a:prstGeom>
              <a:noFill/>
              <a:ln w="19050" cap="flat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 sz="1100"/>
              </a:p>
            </p:txBody>
          </p:sp>
          <p:sp>
            <p:nvSpPr>
              <p:cNvPr id="42" name="Freeform 38"/>
              <p:cNvSpPr>
                <a:spLocks/>
              </p:cNvSpPr>
              <p:nvPr/>
            </p:nvSpPr>
            <p:spPr bwMode="auto">
              <a:xfrm>
                <a:off x="0" y="46"/>
                <a:ext cx="612" cy="285"/>
              </a:xfrm>
              <a:custGeom>
                <a:avLst/>
                <a:gdLst>
                  <a:gd name="T0" fmla="*/ 0 w 21600"/>
                  <a:gd name="T1" fmla="+- 0 21600 923"/>
                  <a:gd name="T2" fmla="*/ 21600 h 20677"/>
                  <a:gd name="T3" fmla="*/ 2880 w 21600"/>
                  <a:gd name="T4" fmla="+- 0 14264 923"/>
                  <a:gd name="T5" fmla="*/ 14264 h 20677"/>
                  <a:gd name="T6" fmla="*/ 4320 w 21600"/>
                  <a:gd name="T7" fmla="+- 0 2038 923"/>
                  <a:gd name="T8" fmla="*/ 2038 h 20677"/>
                  <a:gd name="T9" fmla="*/ 5760 w 21600"/>
                  <a:gd name="T10" fmla="+- 0 2038 923"/>
                  <a:gd name="T11" fmla="*/ 2038 h 20677"/>
                  <a:gd name="T12" fmla="*/ 7200 w 21600"/>
                  <a:gd name="T13" fmla="+- 0 6928 923"/>
                  <a:gd name="T14" fmla="*/ 6928 h 20677"/>
                  <a:gd name="T15" fmla="*/ 8640 w 21600"/>
                  <a:gd name="T16" fmla="+- 0 14264 923"/>
                  <a:gd name="T17" fmla="*/ 14264 h 20677"/>
                  <a:gd name="T18" fmla="*/ 12960 w 21600"/>
                  <a:gd name="T19" fmla="+- 0 19155 923"/>
                  <a:gd name="T20" fmla="*/ 19155 h 20677"/>
                  <a:gd name="T21" fmla="*/ 21600 w 21600"/>
                  <a:gd name="T22" fmla="+- 0 21600 923"/>
                  <a:gd name="T23" fmla="*/ 21600 h 20677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  <a:cxn ang="0">
                    <a:pos x="T12" y="T14"/>
                  </a:cxn>
                  <a:cxn ang="0">
                    <a:pos x="T15" y="T17"/>
                  </a:cxn>
                  <a:cxn ang="0">
                    <a:pos x="T18" y="T20"/>
                  </a:cxn>
                  <a:cxn ang="0">
                    <a:pos x="T21" y="T23"/>
                  </a:cxn>
                </a:cxnLst>
                <a:rect l="0" t="0" r="r" b="b"/>
                <a:pathLst>
                  <a:path w="21600" h="20677">
                    <a:moveTo>
                      <a:pt x="0" y="20677"/>
                    </a:moveTo>
                    <a:cubicBezTo>
                      <a:pt x="1080" y="18639"/>
                      <a:pt x="2160" y="16602"/>
                      <a:pt x="2880" y="13341"/>
                    </a:cubicBezTo>
                    <a:cubicBezTo>
                      <a:pt x="3600" y="10081"/>
                      <a:pt x="3840" y="3152"/>
                      <a:pt x="4320" y="1115"/>
                    </a:cubicBezTo>
                    <a:cubicBezTo>
                      <a:pt x="4800" y="-923"/>
                      <a:pt x="5280" y="300"/>
                      <a:pt x="5760" y="1115"/>
                    </a:cubicBezTo>
                    <a:cubicBezTo>
                      <a:pt x="6240" y="1930"/>
                      <a:pt x="6720" y="3968"/>
                      <a:pt x="7200" y="6005"/>
                    </a:cubicBezTo>
                    <a:cubicBezTo>
                      <a:pt x="7680" y="8043"/>
                      <a:pt x="7680" y="11303"/>
                      <a:pt x="8640" y="13341"/>
                    </a:cubicBezTo>
                    <a:cubicBezTo>
                      <a:pt x="9600" y="15379"/>
                      <a:pt x="10800" y="17009"/>
                      <a:pt x="12960" y="18232"/>
                    </a:cubicBezTo>
                    <a:cubicBezTo>
                      <a:pt x="15120" y="19454"/>
                      <a:pt x="18360" y="20066"/>
                      <a:pt x="21600" y="20677"/>
                    </a:cubicBezTo>
                  </a:path>
                </a:pathLst>
              </a:custGeom>
              <a:noFill/>
              <a:ln w="38100" cap="flat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 sz="1100"/>
              </a:p>
            </p:txBody>
          </p:sp>
        </p:grpSp>
        <p:sp>
          <p:nvSpPr>
            <p:cNvPr id="43" name="Rectangle 40"/>
            <p:cNvSpPr>
              <a:spLocks/>
            </p:cNvSpPr>
            <p:nvPr/>
          </p:nvSpPr>
          <p:spPr bwMode="auto">
            <a:xfrm>
              <a:off x="4618038" y="2024063"/>
              <a:ext cx="1778000" cy="419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40639" bIns="0"/>
            <a:lstStyle/>
            <a:p>
              <a:pPr marL="39688" algn="ctr"/>
              <a:r>
                <a:rPr lang="en-US" sz="1100">
                  <a:solidFill>
                    <a:srgbClr val="99CC00"/>
                  </a:solidFill>
                  <a:latin typeface="Comic Sans MS" charset="0"/>
                  <a:ea typeface="ＭＳ Ｐゴシック" charset="0"/>
                  <a:cs typeface="Comic Sans MS" charset="0"/>
                  <a:sym typeface="Comic Sans MS" charset="0"/>
                </a:rPr>
                <a:t>decay tunnel</a:t>
              </a:r>
            </a:p>
          </p:txBody>
        </p:sp>
        <p:sp>
          <p:nvSpPr>
            <p:cNvPr id="44" name="Rectangle 41"/>
            <p:cNvSpPr>
              <a:spLocks/>
            </p:cNvSpPr>
            <p:nvPr/>
          </p:nvSpPr>
          <p:spPr bwMode="auto">
            <a:xfrm>
              <a:off x="61913" y="1860550"/>
              <a:ext cx="1397000" cy="736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40639" bIns="0"/>
            <a:lstStyle/>
            <a:p>
              <a:pPr marL="39688"/>
              <a:r>
                <a:rPr lang="en-US" sz="1100">
                  <a:solidFill>
                    <a:srgbClr val="009900"/>
                  </a:solidFill>
                  <a:latin typeface="Comic Sans MS" charset="0"/>
                  <a:ea typeface="ＭＳ Ｐゴシック" charset="0"/>
                  <a:cs typeface="Comic Sans MS" charset="0"/>
                  <a:sym typeface="Comic Sans MS" charset="0"/>
                </a:rPr>
                <a:t>proton beam</a:t>
              </a:r>
            </a:p>
          </p:txBody>
        </p:sp>
        <p:sp>
          <p:nvSpPr>
            <p:cNvPr id="45" name="Rectangle 42"/>
            <p:cNvSpPr>
              <a:spLocks/>
            </p:cNvSpPr>
            <p:nvPr/>
          </p:nvSpPr>
          <p:spPr bwMode="auto">
            <a:xfrm>
              <a:off x="823913" y="3478213"/>
              <a:ext cx="844017" cy="3065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40639" bIns="0">
              <a:spAutoFit/>
            </a:bodyPr>
            <a:lstStyle/>
            <a:p>
              <a:pPr marL="39688"/>
              <a:r>
                <a:rPr lang="en-US" sz="1100">
                  <a:solidFill>
                    <a:schemeClr val="tx1"/>
                  </a:solidFill>
                  <a:latin typeface="Comic Sans MS" charset="0"/>
                  <a:ea typeface="ＭＳ Ｐゴシック" charset="0"/>
                  <a:cs typeface="Comic Sans MS" charset="0"/>
                  <a:sym typeface="Comic Sans MS" charset="0"/>
                </a:rPr>
                <a:t>target</a:t>
              </a:r>
            </a:p>
          </p:txBody>
        </p:sp>
        <p:sp>
          <p:nvSpPr>
            <p:cNvPr id="46" name="Rectangle 43"/>
            <p:cNvSpPr>
              <a:spLocks/>
            </p:cNvSpPr>
            <p:nvPr/>
          </p:nvSpPr>
          <p:spPr bwMode="auto">
            <a:xfrm>
              <a:off x="1563688" y="2328862"/>
              <a:ext cx="1040989" cy="3065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40639" bIns="0">
              <a:spAutoFit/>
            </a:bodyPr>
            <a:lstStyle/>
            <a:p>
              <a:pPr marL="39688"/>
              <a:r>
                <a:rPr lang="en-US" sz="1100">
                  <a:solidFill>
                    <a:srgbClr val="FF9900"/>
                  </a:solidFill>
                  <a:latin typeface="Comic Sans MS" charset="0"/>
                  <a:ea typeface="ＭＳ Ｐゴシック" charset="0"/>
                  <a:cs typeface="Comic Sans MS" charset="0"/>
                  <a:sym typeface="Comic Sans MS" charset="0"/>
                </a:rPr>
                <a:t>hadrons</a:t>
              </a:r>
            </a:p>
          </p:txBody>
        </p:sp>
        <p:sp>
          <p:nvSpPr>
            <p:cNvPr id="47" name="Rectangle 44"/>
            <p:cNvSpPr>
              <a:spLocks/>
            </p:cNvSpPr>
            <p:nvPr/>
          </p:nvSpPr>
          <p:spPr bwMode="auto">
            <a:xfrm>
              <a:off x="2212781" y="3602039"/>
              <a:ext cx="2249870" cy="6130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40639" bIns="0">
              <a:spAutoFit/>
            </a:bodyPr>
            <a:lstStyle/>
            <a:p>
              <a:pPr marL="39688" algn="ctr"/>
              <a:r>
                <a:rPr lang="en-US" sz="1100">
                  <a:solidFill>
                    <a:srgbClr val="0000FF"/>
                  </a:solidFill>
                  <a:latin typeface="Comic Sans MS" charset="0"/>
                  <a:ea typeface="ＭＳ Ｐゴシック" charset="0"/>
                  <a:cs typeface="Comic Sans MS" charset="0"/>
                  <a:sym typeface="Comic Sans MS" charset="0"/>
                </a:rPr>
                <a:t>hadronic collector</a:t>
              </a:r>
            </a:p>
            <a:p>
              <a:pPr marL="39688" algn="ctr"/>
              <a:r>
                <a:rPr lang="en-US" sz="1100">
                  <a:solidFill>
                    <a:srgbClr val="0000FF"/>
                  </a:solidFill>
                  <a:latin typeface="Comic Sans MS" charset="0"/>
                  <a:ea typeface="ＭＳ Ｐゴシック" charset="0"/>
                  <a:cs typeface="Comic Sans MS" charset="0"/>
                  <a:sym typeface="Comic Sans MS" charset="0"/>
                </a:rPr>
                <a:t>(focusing)</a:t>
              </a:r>
            </a:p>
          </p:txBody>
        </p:sp>
        <p:grpSp>
          <p:nvGrpSpPr>
            <p:cNvPr id="30" name="Group 54"/>
            <p:cNvGrpSpPr>
              <a:grpSpLocks/>
            </p:cNvGrpSpPr>
            <p:nvPr/>
          </p:nvGrpSpPr>
          <p:grpSpPr bwMode="auto">
            <a:xfrm>
              <a:off x="6734175" y="2589213"/>
              <a:ext cx="915988" cy="1066800"/>
              <a:chOff x="0" y="0"/>
              <a:chExt cx="577" cy="672"/>
            </a:xfrm>
          </p:grpSpPr>
          <p:sp>
            <p:nvSpPr>
              <p:cNvPr id="49" name="Oval 45"/>
              <p:cNvSpPr>
                <a:spLocks/>
              </p:cNvSpPr>
              <p:nvPr/>
            </p:nvSpPr>
            <p:spPr bwMode="auto">
              <a:xfrm>
                <a:off x="119" y="0"/>
                <a:ext cx="457" cy="177"/>
              </a:xfrm>
              <a:prstGeom prst="ellipse">
                <a:avLst/>
              </a:prstGeom>
              <a:noFill/>
              <a:ln w="28575" cap="flat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 sz="1100"/>
              </a:p>
            </p:txBody>
          </p:sp>
          <p:sp>
            <p:nvSpPr>
              <p:cNvPr id="50" name="Oval 46"/>
              <p:cNvSpPr>
                <a:spLocks/>
              </p:cNvSpPr>
              <p:nvPr/>
            </p:nvSpPr>
            <p:spPr bwMode="auto">
              <a:xfrm>
                <a:off x="119" y="495"/>
                <a:ext cx="457" cy="177"/>
              </a:xfrm>
              <a:prstGeom prst="ellipse">
                <a:avLst/>
              </a:prstGeom>
              <a:noFill/>
              <a:ln w="28575" cap="flat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 sz="1100"/>
              </a:p>
            </p:txBody>
          </p:sp>
          <p:sp>
            <p:nvSpPr>
              <p:cNvPr id="51" name="Line 47"/>
              <p:cNvSpPr>
                <a:spLocks noChangeShapeType="1"/>
              </p:cNvSpPr>
              <p:nvPr/>
            </p:nvSpPr>
            <p:spPr bwMode="auto">
              <a:xfrm rot="10800000" flipH="1">
                <a:off x="119" y="91"/>
                <a:ext cx="1" cy="495"/>
              </a:xfrm>
              <a:prstGeom prst="line">
                <a:avLst/>
              </a:prstGeom>
              <a:noFill/>
              <a:ln w="28575" cap="flat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 sz="1100"/>
              </a:p>
            </p:txBody>
          </p:sp>
          <p:sp>
            <p:nvSpPr>
              <p:cNvPr id="52" name="Line 48"/>
              <p:cNvSpPr>
                <a:spLocks noChangeShapeType="1"/>
              </p:cNvSpPr>
              <p:nvPr/>
            </p:nvSpPr>
            <p:spPr bwMode="auto">
              <a:xfrm rot="10800000" flipH="1">
                <a:off x="576" y="91"/>
                <a:ext cx="1" cy="495"/>
              </a:xfrm>
              <a:prstGeom prst="line">
                <a:avLst/>
              </a:prstGeom>
              <a:noFill/>
              <a:ln w="28575" cap="flat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 sz="1100"/>
              </a:p>
            </p:txBody>
          </p:sp>
          <p:sp>
            <p:nvSpPr>
              <p:cNvPr id="53" name="Line 49"/>
              <p:cNvSpPr>
                <a:spLocks noChangeShapeType="1"/>
              </p:cNvSpPr>
              <p:nvPr/>
            </p:nvSpPr>
            <p:spPr bwMode="auto">
              <a:xfrm>
                <a:off x="0" y="360"/>
                <a:ext cx="210" cy="1"/>
              </a:xfrm>
              <a:prstGeom prst="line">
                <a:avLst/>
              </a:prstGeom>
              <a:noFill/>
              <a:ln w="9525" cap="flat">
                <a:solidFill>
                  <a:schemeClr val="tx1"/>
                </a:solidFill>
                <a:prstDash val="solid"/>
                <a:round/>
                <a:headEnd type="none" w="med" len="med"/>
                <a:tailEnd type="triangle" w="med" len="med"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 sz="1100"/>
              </a:p>
            </p:txBody>
          </p:sp>
          <p:sp>
            <p:nvSpPr>
              <p:cNvPr id="54" name="Line 50"/>
              <p:cNvSpPr>
                <a:spLocks noChangeShapeType="1"/>
              </p:cNvSpPr>
              <p:nvPr/>
            </p:nvSpPr>
            <p:spPr bwMode="auto">
              <a:xfrm rot="10800000" flipH="1">
                <a:off x="216" y="247"/>
                <a:ext cx="161" cy="108"/>
              </a:xfrm>
              <a:prstGeom prst="line">
                <a:avLst/>
              </a:prstGeom>
              <a:noFill/>
              <a:ln w="9525" cap="flat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 sz="1100"/>
              </a:p>
            </p:txBody>
          </p:sp>
          <p:sp>
            <p:nvSpPr>
              <p:cNvPr id="55" name="Line 51"/>
              <p:cNvSpPr>
                <a:spLocks noChangeShapeType="1"/>
              </p:cNvSpPr>
              <p:nvPr/>
            </p:nvSpPr>
            <p:spPr bwMode="auto">
              <a:xfrm>
                <a:off x="216" y="360"/>
                <a:ext cx="199" cy="27"/>
              </a:xfrm>
              <a:prstGeom prst="line">
                <a:avLst/>
              </a:prstGeom>
              <a:noFill/>
              <a:ln w="9525" cap="flat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 sz="1100"/>
              </a:p>
            </p:txBody>
          </p:sp>
          <p:sp>
            <p:nvSpPr>
              <p:cNvPr id="56" name="Line 52"/>
              <p:cNvSpPr>
                <a:spLocks noChangeShapeType="1"/>
              </p:cNvSpPr>
              <p:nvPr/>
            </p:nvSpPr>
            <p:spPr bwMode="auto">
              <a:xfrm>
                <a:off x="221" y="360"/>
                <a:ext cx="113" cy="76"/>
              </a:xfrm>
              <a:prstGeom prst="line">
                <a:avLst/>
              </a:prstGeom>
              <a:noFill/>
              <a:ln w="9525" cap="flat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 sz="1100"/>
              </a:p>
            </p:txBody>
          </p:sp>
          <p:sp>
            <p:nvSpPr>
              <p:cNvPr id="57" name="Line 53"/>
              <p:cNvSpPr>
                <a:spLocks noChangeShapeType="1"/>
              </p:cNvSpPr>
              <p:nvPr/>
            </p:nvSpPr>
            <p:spPr bwMode="auto">
              <a:xfrm>
                <a:off x="334" y="436"/>
                <a:ext cx="118" cy="1"/>
              </a:xfrm>
              <a:prstGeom prst="line">
                <a:avLst/>
              </a:prstGeom>
              <a:noFill/>
              <a:ln w="9525" cap="flat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 sz="1100"/>
              </a:p>
            </p:txBody>
          </p:sp>
        </p:grpSp>
        <p:sp>
          <p:nvSpPr>
            <p:cNvPr id="58" name="Rectangle 55"/>
            <p:cNvSpPr>
              <a:spLocks/>
            </p:cNvSpPr>
            <p:nvPr/>
          </p:nvSpPr>
          <p:spPr bwMode="auto">
            <a:xfrm>
              <a:off x="6643688" y="3727450"/>
              <a:ext cx="1167568" cy="3065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40639" bIns="0">
              <a:spAutoFit/>
            </a:bodyPr>
            <a:lstStyle/>
            <a:p>
              <a:pPr marL="39688"/>
              <a:r>
                <a:rPr lang="en-US" sz="1100">
                  <a:solidFill>
                    <a:srgbClr val="990000"/>
                  </a:solidFill>
                  <a:latin typeface="Comic Sans MS" charset="0"/>
                  <a:ea typeface="ＭＳ Ｐゴシック" charset="0"/>
                  <a:cs typeface="Comic Sans MS" charset="0"/>
                  <a:sym typeface="Comic Sans MS" charset="0"/>
                </a:rPr>
                <a:t>Detector</a:t>
              </a:r>
            </a:p>
          </p:txBody>
        </p:sp>
        <p:grpSp>
          <p:nvGrpSpPr>
            <p:cNvPr id="2049" name="Group 59"/>
            <p:cNvGrpSpPr>
              <a:grpSpLocks/>
            </p:cNvGrpSpPr>
            <p:nvPr/>
          </p:nvGrpSpPr>
          <p:grpSpPr bwMode="auto">
            <a:xfrm>
              <a:off x="8159750" y="2749550"/>
              <a:ext cx="847725" cy="844550"/>
              <a:chOff x="0" y="0"/>
              <a:chExt cx="534" cy="532"/>
            </a:xfrm>
          </p:grpSpPr>
          <p:sp>
            <p:nvSpPr>
              <p:cNvPr id="60" name="Freeform 56"/>
              <p:cNvSpPr>
                <a:spLocks/>
              </p:cNvSpPr>
              <p:nvPr/>
            </p:nvSpPr>
            <p:spPr bwMode="auto">
              <a:xfrm>
                <a:off x="281" y="0"/>
                <a:ext cx="247" cy="528"/>
              </a:xfrm>
              <a:custGeom>
                <a:avLst/>
                <a:gdLst>
                  <a:gd name="T0" fmla="*/ 0 w 21600"/>
                  <a:gd name="T1" fmla="*/ 0 h 21600"/>
                  <a:gd name="T2" fmla="*/ 21600 w 21600"/>
                  <a:gd name="T3" fmla="*/ 245 h 21600"/>
                  <a:gd name="T4" fmla="*/ 2160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600" y="245"/>
                    </a:lnTo>
                    <a:lnTo>
                      <a:pt x="21600" y="21600"/>
                    </a:lnTo>
                  </a:path>
                </a:pathLst>
              </a:custGeom>
              <a:solidFill>
                <a:srgbClr val="808080"/>
              </a:solidFill>
              <a:ln w="9525" cap="flat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 sz="1100"/>
              </a:p>
            </p:txBody>
          </p:sp>
          <p:sp>
            <p:nvSpPr>
              <p:cNvPr id="61" name="Freeform 57"/>
              <p:cNvSpPr>
                <a:spLocks/>
              </p:cNvSpPr>
              <p:nvPr/>
            </p:nvSpPr>
            <p:spPr bwMode="auto">
              <a:xfrm>
                <a:off x="246" y="4"/>
                <a:ext cx="288" cy="528"/>
              </a:xfrm>
              <a:custGeom>
                <a:avLst/>
                <a:gdLst>
                  <a:gd name="T0" fmla="+- 0 3456 384"/>
                  <a:gd name="T1" fmla="*/ T0 w 21216"/>
                  <a:gd name="T2" fmla="*/ 0 h 21600"/>
                  <a:gd name="T3" fmla="+- 0 6048 384"/>
                  <a:gd name="T4" fmla="*/ T3 w 21216"/>
                  <a:gd name="T5" fmla="*/ 1543 h 21600"/>
                  <a:gd name="T6" fmla="+- 0 3456 384"/>
                  <a:gd name="T7" fmla="*/ T6 w 21216"/>
                  <a:gd name="T8" fmla="*/ 3086 h 21600"/>
                  <a:gd name="T9" fmla="+- 0 6048 384"/>
                  <a:gd name="T10" fmla="*/ T9 w 21216"/>
                  <a:gd name="T11" fmla="*/ 6171 h 21600"/>
                  <a:gd name="T12" fmla="+- 0 3456 384"/>
                  <a:gd name="T13" fmla="*/ T12 w 21216"/>
                  <a:gd name="T14" fmla="*/ 7714 h 21600"/>
                  <a:gd name="T15" fmla="+- 0 8640 384"/>
                  <a:gd name="T16" fmla="*/ T15 w 21216"/>
                  <a:gd name="T17" fmla="*/ 9257 h 21600"/>
                  <a:gd name="T18" fmla="+- 0 864 384"/>
                  <a:gd name="T19" fmla="*/ T18 w 21216"/>
                  <a:gd name="T20" fmla="*/ 12343 h 21600"/>
                  <a:gd name="T21" fmla="+- 0 3456 384"/>
                  <a:gd name="T22" fmla="*/ T21 w 21216"/>
                  <a:gd name="T23" fmla="*/ 15429 h 21600"/>
                  <a:gd name="T24" fmla="+- 0 21600 384"/>
                  <a:gd name="T25" fmla="*/ T24 w 21216"/>
                  <a:gd name="T26" fmla="*/ 216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  <a:cxn ang="0">
                    <a:pos x="T13" y="T14"/>
                  </a:cxn>
                  <a:cxn ang="0">
                    <a:pos x="T16" y="T17"/>
                  </a:cxn>
                  <a:cxn ang="0">
                    <a:pos x="T19" y="T20"/>
                  </a:cxn>
                  <a:cxn ang="0">
                    <a:pos x="T22" y="T23"/>
                  </a:cxn>
                  <a:cxn ang="0">
                    <a:pos x="T25" y="T26"/>
                  </a:cxn>
                </a:cxnLst>
                <a:rect l="0" t="0" r="r" b="b"/>
                <a:pathLst>
                  <a:path w="21216" h="21600">
                    <a:moveTo>
                      <a:pt x="3072" y="0"/>
                    </a:moveTo>
                    <a:cubicBezTo>
                      <a:pt x="4368" y="514"/>
                      <a:pt x="5664" y="1029"/>
                      <a:pt x="5664" y="1543"/>
                    </a:cubicBezTo>
                    <a:cubicBezTo>
                      <a:pt x="5664" y="2057"/>
                      <a:pt x="3072" y="2314"/>
                      <a:pt x="3072" y="3086"/>
                    </a:cubicBezTo>
                    <a:cubicBezTo>
                      <a:pt x="3072" y="3857"/>
                      <a:pt x="5664" y="5400"/>
                      <a:pt x="5664" y="6171"/>
                    </a:cubicBezTo>
                    <a:cubicBezTo>
                      <a:pt x="5664" y="6943"/>
                      <a:pt x="2640" y="7200"/>
                      <a:pt x="3072" y="7714"/>
                    </a:cubicBezTo>
                    <a:cubicBezTo>
                      <a:pt x="3504" y="8229"/>
                      <a:pt x="8688" y="8486"/>
                      <a:pt x="8256" y="9257"/>
                    </a:cubicBezTo>
                    <a:cubicBezTo>
                      <a:pt x="7824" y="10029"/>
                      <a:pt x="1344" y="11314"/>
                      <a:pt x="480" y="12343"/>
                    </a:cubicBezTo>
                    <a:cubicBezTo>
                      <a:pt x="-384" y="13371"/>
                      <a:pt x="-384" y="13886"/>
                      <a:pt x="3072" y="15429"/>
                    </a:cubicBezTo>
                    <a:cubicBezTo>
                      <a:pt x="6528" y="16971"/>
                      <a:pt x="13872" y="19286"/>
                      <a:pt x="21216" y="21600"/>
                    </a:cubicBezTo>
                  </a:path>
                </a:pathLst>
              </a:custGeom>
              <a:solidFill>
                <a:srgbClr val="808080"/>
              </a:solidFill>
              <a:ln w="38100" cap="flat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 sz="1100"/>
              </a:p>
            </p:txBody>
          </p:sp>
          <p:sp>
            <p:nvSpPr>
              <p:cNvPr id="62" name="Rectangle 58"/>
              <p:cNvSpPr>
                <a:spLocks/>
              </p:cNvSpPr>
              <p:nvPr/>
            </p:nvSpPr>
            <p:spPr bwMode="auto">
              <a:xfrm>
                <a:off x="0" y="4"/>
                <a:ext cx="528" cy="528"/>
              </a:xfrm>
              <a:prstGeom prst="rect">
                <a:avLst/>
              </a:prstGeom>
              <a:noFill/>
              <a:ln w="381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 sz="1100"/>
              </a:p>
            </p:txBody>
          </p:sp>
        </p:grpSp>
        <p:sp>
          <p:nvSpPr>
            <p:cNvPr id="63" name="Rectangle 60"/>
            <p:cNvSpPr>
              <a:spLocks/>
            </p:cNvSpPr>
            <p:nvPr/>
          </p:nvSpPr>
          <p:spPr bwMode="auto">
            <a:xfrm>
              <a:off x="7989888" y="2308225"/>
              <a:ext cx="1130300" cy="419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40639" bIns="0"/>
            <a:lstStyle/>
            <a:p>
              <a:pPr marL="39688"/>
              <a:r>
                <a:rPr lang="en-US" sz="1100">
                  <a:solidFill>
                    <a:srgbClr val="CC0099"/>
                  </a:solidFill>
                  <a:latin typeface="Comic Sans MS" charset="0"/>
                  <a:ea typeface="ＭＳ Ｐゴシック" charset="0"/>
                  <a:cs typeface="Comic Sans MS" charset="0"/>
                  <a:sym typeface="Comic Sans MS" charset="0"/>
                </a:rPr>
                <a:t>physics</a:t>
              </a:r>
            </a:p>
          </p:txBody>
        </p:sp>
        <p:pic>
          <p:nvPicPr>
            <p:cNvPr id="64" name="Picture 6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99000" y="3530600"/>
              <a:ext cx="1524000" cy="393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cap="flat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65" name="Rectangle 63"/>
            <p:cNvSpPr>
              <a:spLocks/>
            </p:cNvSpPr>
            <p:nvPr/>
          </p:nvSpPr>
          <p:spPr bwMode="auto">
            <a:xfrm>
              <a:off x="2565400" y="3225800"/>
              <a:ext cx="474942" cy="3065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40639" bIns="0">
              <a:spAutoFit/>
            </a:bodyPr>
            <a:lstStyle/>
            <a:p>
              <a:pPr marL="39688"/>
              <a:r>
                <a:rPr lang="en-US" sz="11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Apple Symbols" charset="0"/>
                  <a:sym typeface="Times New Roman" charset="0"/>
                </a:rPr>
                <a:t>⨂B</a:t>
              </a:r>
            </a:p>
          </p:txBody>
        </p:sp>
        <p:sp>
          <p:nvSpPr>
            <p:cNvPr id="66" name="Line 64"/>
            <p:cNvSpPr>
              <a:spLocks noChangeShapeType="1"/>
            </p:cNvSpPr>
            <p:nvPr/>
          </p:nvSpPr>
          <p:spPr bwMode="auto">
            <a:xfrm>
              <a:off x="2928938" y="3594100"/>
              <a:ext cx="411162" cy="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round/>
              <a:headEnd type="stealth" w="med" len="med"/>
              <a:tailEnd type="non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sz="1100"/>
            </a:p>
          </p:txBody>
        </p:sp>
      </p:grpSp>
      <p:sp>
        <p:nvSpPr>
          <p:cNvPr id="2048" name="ZoneTexte 2047"/>
          <p:cNvSpPr txBox="1"/>
          <p:nvPr/>
        </p:nvSpPr>
        <p:spPr>
          <a:xfrm>
            <a:off x="4638654" y="4300845"/>
            <a:ext cx="35678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conventional neutrino (super) beam</a:t>
            </a:r>
          </a:p>
        </p:txBody>
      </p:sp>
    </p:spTree>
    <p:extLst>
      <p:ext uri="{BB962C8B-B14F-4D97-AF65-F5344CB8AC3E}">
        <p14:creationId xmlns="" xmlns:p14="http://schemas.microsoft.com/office/powerpoint/2010/main" val="260933520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22508" y="114297"/>
            <a:ext cx="7883185" cy="113385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defTabSz="914400" eaLnBrk="0" fontAlgn="base" hangingPunct="0">
              <a:spcAft>
                <a:spcPct val="0"/>
              </a:spcAft>
              <a:defRPr/>
            </a:pPr>
            <a:r>
              <a:rPr lang="en-GB" sz="3600" dirty="0" err="1">
                <a:solidFill>
                  <a:srgbClr val="0000FF"/>
                </a:solidFill>
              </a:rPr>
              <a:t>ESSνSB</a:t>
            </a:r>
            <a:r>
              <a:rPr lang="en-GB" sz="3600" dirty="0">
                <a:solidFill>
                  <a:srgbClr val="0000FF"/>
                </a:solidFill>
              </a:rPr>
              <a:t> </a:t>
            </a:r>
            <a:r>
              <a:rPr lang="en-GB" sz="3600" dirty="0" smtClean="0">
                <a:solidFill>
                  <a:srgbClr val="0000FF"/>
                </a:solidFill>
              </a:rPr>
              <a:t>neutrinos </a:t>
            </a:r>
            <a:r>
              <a:rPr lang="en-GB" sz="3600" dirty="0">
                <a:solidFill>
                  <a:srgbClr val="0000FF"/>
                </a:solidFill>
              </a:rPr>
              <a:t>energy distribution</a:t>
            </a:r>
            <a:br>
              <a:rPr lang="en-GB" sz="3600" dirty="0">
                <a:solidFill>
                  <a:srgbClr val="0000FF"/>
                </a:solidFill>
              </a:rPr>
            </a:br>
            <a:r>
              <a:rPr lang="en-GB" sz="2800" dirty="0">
                <a:solidFill>
                  <a:srgbClr val="0000FF"/>
                </a:solidFill>
              </a:rPr>
              <a:t>(without optimisation)</a:t>
            </a:r>
            <a:endParaRPr lang="en-GB" sz="2800" dirty="0">
              <a:solidFill>
                <a:srgbClr val="0000FF"/>
              </a:solidFill>
              <a:effectLst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5B75A52C-D3C1-DA4F-91BD-350C97786792}" type="slidenum">
              <a:rPr lang="en-GB" smtClean="0">
                <a:latin typeface="Times New Roman" charset="0"/>
                <a:ea typeface="ＭＳ Ｐゴシック" charset="0"/>
                <a:cs typeface="ＭＳ Ｐゴシック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en-GB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4" name="Image 1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>
          <a:xfrm>
            <a:off x="523629" y="1180829"/>
            <a:ext cx="8110670" cy="3311644"/>
          </a:xfrm>
          <a:prstGeom prst="rect">
            <a:avLst/>
          </a:prstGeom>
        </p:spPr>
      </p:pic>
      <p:sp>
        <p:nvSpPr>
          <p:cNvPr id="15" name="ZoneTexte 14"/>
          <p:cNvSpPr txBox="1"/>
          <p:nvPr/>
        </p:nvSpPr>
        <p:spPr>
          <a:xfrm>
            <a:off x="7757334" y="4615880"/>
            <a:ext cx="135401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Times New Roman"/>
                <a:cs typeface="Times New Roman"/>
              </a:rPr>
              <a:t>at 100 km from the target and per year (in absence of oscillations)</a:t>
            </a: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>
          <a:xfrm>
            <a:off x="2710912" y="4578715"/>
            <a:ext cx="5058027" cy="1804664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3230899" y="1381809"/>
            <a:ext cx="1224990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Times New Roman"/>
                <a:cs typeface="Times New Roman"/>
              </a:rPr>
              <a:t>neutrinos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6740323" y="1347924"/>
            <a:ext cx="1737951" cy="400110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Times New Roman"/>
                <a:cs typeface="Times New Roman"/>
              </a:rPr>
              <a:t>anti-neutrinos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31400" y="4540794"/>
            <a:ext cx="2679512" cy="18312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7325" indent="-187325">
              <a:spcBef>
                <a:spcPts val="600"/>
              </a:spcBef>
              <a:buFont typeface="Arial" charset="0"/>
              <a:buChar char="•"/>
            </a:pPr>
            <a:r>
              <a:rPr lang="en-GB" dirty="0">
                <a:solidFill>
                  <a:srgbClr val="0000FF"/>
                </a:solidFill>
                <a:latin typeface="Times New Roman"/>
                <a:cs typeface="Times New Roman"/>
              </a:rPr>
              <a:t>almost pure </a:t>
            </a:r>
            <a:r>
              <a:rPr lang="en-GB" dirty="0" err="1">
                <a:solidFill>
                  <a:srgbClr val="0000FF"/>
                </a:solidFill>
                <a:latin typeface="Times New Roman"/>
                <a:cs typeface="Times New Roman"/>
              </a:rPr>
              <a:t>ν</a:t>
            </a:r>
            <a:r>
              <a:rPr lang="en-GB" baseline="-25000" dirty="0" err="1">
                <a:solidFill>
                  <a:srgbClr val="0000FF"/>
                </a:solidFill>
                <a:latin typeface="Times New Roman"/>
                <a:cs typeface="Times New Roman"/>
              </a:rPr>
              <a:t>μ</a:t>
            </a:r>
            <a:r>
              <a:rPr lang="en-GB" dirty="0">
                <a:solidFill>
                  <a:srgbClr val="0000FF"/>
                </a:solidFill>
                <a:latin typeface="Times New Roman"/>
                <a:cs typeface="Times New Roman"/>
              </a:rPr>
              <a:t> beam</a:t>
            </a:r>
          </a:p>
          <a:p>
            <a:pPr marL="187325" indent="-187325">
              <a:spcBef>
                <a:spcPts val="600"/>
              </a:spcBef>
              <a:buFont typeface="Arial" charset="0"/>
              <a:buChar char="•"/>
            </a:pPr>
            <a:r>
              <a:rPr lang="en-GB" dirty="0">
                <a:solidFill>
                  <a:srgbClr val="0000FF"/>
                </a:solidFill>
                <a:latin typeface="Times New Roman"/>
                <a:cs typeface="Times New Roman"/>
              </a:rPr>
              <a:t>small </a:t>
            </a:r>
            <a:r>
              <a:rPr lang="en-GB" dirty="0" err="1" smtClean="0">
                <a:solidFill>
                  <a:srgbClr val="0000FF"/>
                </a:solidFill>
                <a:latin typeface="Times New Roman"/>
                <a:cs typeface="Times New Roman"/>
              </a:rPr>
              <a:t>ν</a:t>
            </a:r>
            <a:r>
              <a:rPr lang="en-GB" baseline="-25000" dirty="0" err="1" smtClean="0">
                <a:solidFill>
                  <a:srgbClr val="0000FF"/>
                </a:solidFill>
                <a:latin typeface="Times New Roman"/>
                <a:cs typeface="Times New Roman"/>
              </a:rPr>
              <a:t>e</a:t>
            </a:r>
            <a:r>
              <a:rPr lang="en-GB" dirty="0">
                <a:solidFill>
                  <a:srgbClr val="0000FF"/>
                </a:solidFill>
                <a:latin typeface="Times New Roman"/>
                <a:cs typeface="Times New Roman"/>
              </a:rPr>
              <a:t> </a:t>
            </a:r>
            <a:r>
              <a:rPr lang="en-GB" dirty="0" smtClean="0">
                <a:solidFill>
                  <a:srgbClr val="0000FF"/>
                </a:solidFill>
                <a:latin typeface="Times New Roman"/>
                <a:cs typeface="Times New Roman"/>
              </a:rPr>
              <a:t>contamination </a:t>
            </a:r>
            <a:r>
              <a:rPr lang="en-GB" dirty="0">
                <a:solidFill>
                  <a:srgbClr val="0000FF"/>
                </a:solidFill>
                <a:latin typeface="Times New Roman"/>
                <a:cs typeface="Times New Roman"/>
              </a:rPr>
              <a:t>which could be used to measure </a:t>
            </a:r>
            <a:r>
              <a:rPr lang="en-GB" dirty="0" err="1">
                <a:solidFill>
                  <a:srgbClr val="0000FF"/>
                </a:solidFill>
                <a:latin typeface="Times New Roman"/>
                <a:cs typeface="Times New Roman"/>
              </a:rPr>
              <a:t>ν</a:t>
            </a:r>
            <a:r>
              <a:rPr lang="en-GB" baseline="-25000" dirty="0" err="1">
                <a:solidFill>
                  <a:srgbClr val="0000FF"/>
                </a:solidFill>
                <a:latin typeface="Times New Roman"/>
                <a:cs typeface="Times New Roman"/>
              </a:rPr>
              <a:t>e</a:t>
            </a:r>
            <a:r>
              <a:rPr lang="en-GB" dirty="0">
                <a:solidFill>
                  <a:srgbClr val="0000FF"/>
                </a:solidFill>
                <a:latin typeface="Times New Roman"/>
                <a:cs typeface="Times New Roman"/>
              </a:rPr>
              <a:t> cross-sections in a near detector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585368A8-B922-E84E-9D6B-FF2D0A2B1B60}"/>
              </a:ext>
            </a:extLst>
          </p:cNvPr>
          <p:cNvSpPr/>
          <p:nvPr/>
        </p:nvSpPr>
        <p:spPr>
          <a:xfrm>
            <a:off x="3758252" y="6376057"/>
            <a:ext cx="249780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400" dirty="0">
                <a:solidFill>
                  <a:srgbClr val="0093BA"/>
                </a:solidFill>
                <a:latin typeface="Times" pitchFamily="2" charset="0"/>
              </a:rPr>
              <a:t>(</a:t>
            </a:r>
            <a:r>
              <a:rPr lang="fr-FR" sz="1400" dirty="0" err="1">
                <a:solidFill>
                  <a:srgbClr val="0093BA"/>
                </a:solidFill>
                <a:latin typeface="Times" pitchFamily="2" charset="0"/>
              </a:rPr>
              <a:t>Nucl</a:t>
            </a:r>
            <a:r>
              <a:rPr lang="fr-FR" sz="1400" dirty="0">
                <a:solidFill>
                  <a:srgbClr val="0093BA"/>
                </a:solidFill>
                <a:latin typeface="Times" pitchFamily="2" charset="0"/>
              </a:rPr>
              <a:t>. Phys. B 885 (2014) 127) </a:t>
            </a:r>
            <a:endParaRPr lang="fr-FR" sz="1400" dirty="0">
              <a:solidFill>
                <a:srgbClr val="0093BA"/>
              </a:solidFill>
              <a:effectLst/>
              <a:latin typeface="Times" pitchFamily="2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9036125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16"/>
          <p:cNvGrpSpPr>
            <a:grpSpLocks/>
          </p:cNvGrpSpPr>
          <p:nvPr/>
        </p:nvGrpSpPr>
        <p:grpSpPr bwMode="auto">
          <a:xfrm>
            <a:off x="242855" y="1272241"/>
            <a:ext cx="1939925" cy="1368425"/>
            <a:chOff x="2781" y="2457"/>
            <a:chExt cx="2640" cy="1863"/>
          </a:xfrm>
        </p:grpSpPr>
        <p:pic>
          <p:nvPicPr>
            <p:cNvPr id="45" name="Picture 17" descr="oscill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81" y="2457"/>
              <a:ext cx="2640" cy="18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6" name="Picture 18" descr="oscill_anim_2"/>
            <p:cNvPicPr>
              <a:picLocks noChangeAspect="1" noChangeArrowheads="1" noCrop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10" y="2507"/>
              <a:ext cx="2417" cy="17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5603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1297459" y="14398"/>
            <a:ext cx="6862522" cy="1107158"/>
          </a:xfrm>
          <a:prstGeom prst="rect">
            <a:avLst/>
          </a:prstGeom>
          <a:ln/>
          <a:effectLst>
            <a:outerShdw blurRad="25400" dist="50800" dir="2700000" algn="ctr" rotWithShape="0">
              <a:srgbClr val="C0C0C0">
                <a:alpha val="74998"/>
              </a:srgbClr>
            </a:outerShdw>
          </a:effectLst>
        </p:spPr>
        <p:txBody>
          <a:bodyPr rIns="132080">
            <a:normAutofit fontScale="90000"/>
          </a:bodyPr>
          <a:lstStyle/>
          <a:p>
            <a:pPr marL="39688"/>
            <a:r>
              <a:rPr lang="en-US" sz="4000" dirty="0">
                <a:solidFill>
                  <a:srgbClr val="0432FF"/>
                </a:solidFill>
                <a:ea typeface="ＭＳ Ｐゴシック" charset="0"/>
                <a:cs typeface="Arial" charset="0"/>
              </a:rPr>
              <a:t>Neutrino Oscillations</a:t>
            </a:r>
            <a:br>
              <a:rPr lang="en-US" sz="4000" dirty="0">
                <a:solidFill>
                  <a:srgbClr val="0432FF"/>
                </a:solidFill>
                <a:ea typeface="ＭＳ Ｐゴシック" charset="0"/>
                <a:cs typeface="Arial" charset="0"/>
              </a:rPr>
            </a:br>
            <a:r>
              <a:rPr lang="en-US" sz="2700" dirty="0" err="1">
                <a:solidFill>
                  <a:srgbClr val="0432FF"/>
                </a:solidFill>
                <a:ea typeface="ＭＳ Ｐゴシック" charset="0"/>
                <a:cs typeface="Arial" charset="0"/>
              </a:rPr>
              <a:t>Pontecorvo</a:t>
            </a:r>
            <a:r>
              <a:rPr lang="en-US" sz="2700" dirty="0">
                <a:solidFill>
                  <a:srgbClr val="0432FF"/>
                </a:solidFill>
                <a:ea typeface="ＭＳ Ｐゴシック" charset="0"/>
                <a:cs typeface="Arial" charset="0"/>
              </a:rPr>
              <a:t>-Maki-Nakagawa-Sakata matrix</a:t>
            </a:r>
            <a:endParaRPr lang="en-US" sz="4000" dirty="0">
              <a:solidFill>
                <a:srgbClr val="0432FF"/>
              </a:solidFill>
              <a:ea typeface="ＭＳ Ｐゴシック" charset="0"/>
              <a:cs typeface="Arial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550CC0-2D5F-6D4A-9D75-2980E64365EE}" type="slidenum">
              <a:rPr lang="fr-FR" smtClean="0"/>
              <a:pPr>
                <a:defRPr/>
              </a:pPr>
              <a:t>14</a:t>
            </a:fld>
            <a:endParaRPr lang="fr-FR"/>
          </a:p>
        </p:txBody>
      </p:sp>
      <p:sp>
        <p:nvSpPr>
          <p:cNvPr id="25633" name="Rectangle 33"/>
          <p:cNvSpPr>
            <a:spLocks/>
          </p:cNvSpPr>
          <p:nvPr/>
        </p:nvSpPr>
        <p:spPr bwMode="auto">
          <a:xfrm>
            <a:off x="114300" y="2520875"/>
            <a:ext cx="293958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40639" bIns="0">
            <a:spAutoFit/>
          </a:bodyPr>
          <a:lstStyle/>
          <a:p>
            <a:pPr marL="39688"/>
            <a:r>
              <a:rPr lang="en-US" sz="2400" dirty="0">
                <a:solidFill>
                  <a:srgbClr val="002D99"/>
                </a:solidFill>
                <a:latin typeface="Times New Roman" charset="0"/>
                <a:ea typeface="ＭＳ Ｐゴシック" charset="0"/>
                <a:cs typeface="Times New Roman" charset="0"/>
                <a:sym typeface="Times New Roman" charset="0"/>
              </a:rPr>
              <a:t>Usual </a:t>
            </a:r>
            <a:r>
              <a:rPr lang="en-US" sz="2400" dirty="0" smtClean="0">
                <a:solidFill>
                  <a:srgbClr val="002D99"/>
                </a:solidFill>
                <a:latin typeface="Times New Roman" charset="0"/>
                <a:ea typeface="ＭＳ Ｐゴシック" charset="0"/>
                <a:cs typeface="Times New Roman" charset="0"/>
                <a:sym typeface="Times New Roman" charset="0"/>
              </a:rPr>
              <a:t>parameterization</a:t>
            </a:r>
            <a:endParaRPr lang="en-US" sz="2400" dirty="0">
              <a:solidFill>
                <a:srgbClr val="002D99"/>
              </a:solidFill>
              <a:latin typeface="Times New Roman" charset="0"/>
              <a:ea typeface="ＭＳ Ｐゴシック" charset="0"/>
              <a:cs typeface="Times New Roman" charset="0"/>
              <a:sym typeface="Times New Roman" charset="0"/>
            </a:endParaRPr>
          </a:p>
        </p:txBody>
      </p:sp>
      <p:sp>
        <p:nvSpPr>
          <p:cNvPr id="37" name="Text Box 5"/>
          <p:cNvSpPr txBox="1">
            <a:spLocks noChangeArrowheads="1"/>
          </p:cNvSpPr>
          <p:nvPr/>
        </p:nvSpPr>
        <p:spPr bwMode="auto">
          <a:xfrm>
            <a:off x="5925843" y="5944209"/>
            <a:ext cx="223413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107763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US" sz="1400" dirty="0" smtClean="0">
                <a:solidFill>
                  <a:srgbClr val="0066FF"/>
                </a:solidFill>
                <a:latin typeface="Times New Roman" charset="0"/>
                <a:ea typeface="Times New Roman" charset="0"/>
                <a:cs typeface="Times New Roman" charset="0"/>
              </a:rPr>
              <a:t>Solar, </a:t>
            </a:r>
            <a:r>
              <a:rPr lang="en-US" sz="1400" b="1" dirty="0" smtClean="0">
                <a:solidFill>
                  <a:srgbClr val="0066FF"/>
                </a:solidFill>
                <a:latin typeface="Times New Roman" charset="0"/>
                <a:ea typeface="Times New Roman" charset="0"/>
                <a:cs typeface="Times New Roman" charset="0"/>
              </a:rPr>
              <a:t>Reactors </a:t>
            </a:r>
            <a:r>
              <a:rPr lang="en-US" sz="1400" dirty="0" smtClean="0">
                <a:solidFill>
                  <a:srgbClr val="0066FF"/>
                </a:solidFill>
                <a:latin typeface="Times New Roman" charset="0"/>
                <a:ea typeface="Times New Roman" charset="0"/>
                <a:cs typeface="Times New Roman" charset="0"/>
              </a:rPr>
              <a:t>oscillations</a:t>
            </a:r>
            <a:r>
              <a:rPr lang="en-US" sz="1400" b="1" dirty="0" smtClean="0">
                <a:solidFill>
                  <a:srgbClr val="0066FF"/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endParaRPr lang="en-US" sz="1400" b="1" dirty="0">
              <a:solidFill>
                <a:srgbClr val="0066FF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38" name="Text Box 6"/>
          <p:cNvSpPr txBox="1">
            <a:spLocks noChangeArrowheads="1"/>
          </p:cNvSpPr>
          <p:nvPr/>
        </p:nvSpPr>
        <p:spPr bwMode="auto">
          <a:xfrm>
            <a:off x="774030" y="5877462"/>
            <a:ext cx="195758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107763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US" sz="1400" dirty="0" smtClean="0">
                <a:solidFill>
                  <a:srgbClr val="0432FF"/>
                </a:solidFill>
                <a:latin typeface="Times New Roman" charset="0"/>
                <a:ea typeface="Times New Roman" charset="0"/>
                <a:cs typeface="Times New Roman" charset="0"/>
              </a:rPr>
              <a:t>Atmospheric,</a:t>
            </a:r>
            <a:endParaRPr lang="en-US" sz="1400" dirty="0">
              <a:solidFill>
                <a:srgbClr val="0432FF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algn="ctr" eaLnBrk="0" hangingPunct="0"/>
            <a:r>
              <a:rPr lang="en-US" sz="1400" dirty="0" smtClean="0">
                <a:solidFill>
                  <a:srgbClr val="0432FF"/>
                </a:solidFill>
                <a:latin typeface="Times New Roman" charset="0"/>
                <a:ea typeface="Times New Roman" charset="0"/>
                <a:cs typeface="Times New Roman" charset="0"/>
              </a:rPr>
              <a:t>Accelerators oscillations</a:t>
            </a:r>
            <a:endParaRPr lang="en-US" sz="1400" dirty="0">
              <a:solidFill>
                <a:srgbClr val="0432FF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40" name="Text Box 8"/>
          <p:cNvSpPr txBox="1">
            <a:spLocks noChangeArrowheads="1"/>
          </p:cNvSpPr>
          <p:nvPr/>
        </p:nvSpPr>
        <p:spPr bwMode="auto">
          <a:xfrm>
            <a:off x="3143250" y="5866385"/>
            <a:ext cx="266419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107763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US" sz="1400" b="1" dirty="0">
                <a:solidFill>
                  <a:srgbClr val="0066FF"/>
                </a:solidFill>
                <a:latin typeface="Times New Roman" charset="0"/>
                <a:ea typeface="Times New Roman" charset="0"/>
                <a:cs typeface="Times New Roman" charset="0"/>
              </a:rPr>
              <a:t>reactors</a:t>
            </a:r>
            <a:r>
              <a:rPr lang="en-US" sz="1400" dirty="0" smtClean="0">
                <a:solidFill>
                  <a:srgbClr val="0066FF"/>
                </a:solidFill>
                <a:latin typeface="Times New Roman" charset="0"/>
                <a:ea typeface="Times New Roman" charset="0"/>
                <a:cs typeface="Times New Roman" charset="0"/>
              </a:rPr>
              <a:t>, Accelerators </a:t>
            </a:r>
            <a:r>
              <a:rPr lang="en-US" sz="1400" dirty="0" smtClean="0">
                <a:solidFill>
                  <a:srgbClr val="0432FF"/>
                </a:solidFill>
                <a:latin typeface="Times New Roman" charset="0"/>
                <a:ea typeface="Times New Roman" charset="0"/>
                <a:cs typeface="Times New Roman" charset="0"/>
              </a:rPr>
              <a:t>oscillations</a:t>
            </a:r>
            <a:endParaRPr lang="en-US" sz="1400" dirty="0">
              <a:solidFill>
                <a:srgbClr val="0066FF"/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algn="ctr" eaLnBrk="0" hangingPunct="0"/>
            <a:r>
              <a:rPr lang="en-US" sz="1400" dirty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CP violation</a:t>
            </a:r>
          </a:p>
        </p:txBody>
      </p:sp>
      <p:sp>
        <p:nvSpPr>
          <p:cNvPr id="6" name="Rectangle 5"/>
          <p:cNvSpPr/>
          <p:nvPr/>
        </p:nvSpPr>
        <p:spPr>
          <a:xfrm>
            <a:off x="6953584" y="6273222"/>
            <a:ext cx="2219381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7800" indent="-138113">
              <a:buClr>
                <a:srgbClr val="002D99"/>
              </a:buClr>
              <a:buSzPct val="125000"/>
              <a:buFont typeface="Arial"/>
              <a:buChar char="•"/>
            </a:pPr>
            <a:r>
              <a:rPr lang="en-US" sz="1600" i="1" dirty="0" err="1">
                <a:solidFill>
                  <a:srgbClr val="002D99"/>
                </a:solidFill>
                <a:latin typeface="Times New Roman" charset="0"/>
                <a:ea typeface="Times New Roman" charset="0"/>
                <a:cs typeface="Times New Roman" charset="0"/>
                <a:sym typeface="Times New Roman Italic" charset="0"/>
              </a:rPr>
              <a:t>δ</a:t>
            </a:r>
            <a:r>
              <a:rPr lang="en-US" sz="1600" i="1" baseline="-6000" dirty="0" err="1">
                <a:solidFill>
                  <a:srgbClr val="002D99"/>
                </a:solidFill>
                <a:latin typeface="Times New Roman" charset="0"/>
                <a:ea typeface="Times New Roman" charset="0"/>
                <a:cs typeface="Times New Roman" charset="0"/>
                <a:sym typeface="Times New Roman Italic" charset="0"/>
              </a:rPr>
              <a:t>CP</a:t>
            </a:r>
            <a:r>
              <a:rPr lang="en-US" sz="1600" dirty="0">
                <a:solidFill>
                  <a:srgbClr val="002D99"/>
                </a:solidFill>
                <a:latin typeface="Times New Roman" charset="0"/>
                <a:ea typeface="Times New Roman" charset="0"/>
                <a:cs typeface="Times New Roman" charset="0"/>
                <a:sym typeface="Times New Roman" charset="0"/>
              </a:rPr>
              <a:t> for neutrinos</a:t>
            </a:r>
          </a:p>
          <a:p>
            <a:pPr marL="177800" indent="-138113">
              <a:buClr>
                <a:srgbClr val="002D99"/>
              </a:buClr>
              <a:buSzPct val="125000"/>
              <a:buFont typeface="Arial"/>
              <a:buChar char="•"/>
            </a:pPr>
            <a:r>
              <a:rPr lang="en-US" sz="1600" dirty="0">
                <a:solidFill>
                  <a:srgbClr val="002D99"/>
                </a:solidFill>
                <a:latin typeface="Times New Roman" charset="0"/>
                <a:ea typeface="Times New Roman" charset="0"/>
                <a:cs typeface="Times New Roman" charset="0"/>
                <a:sym typeface="Times New Roman Italic" charset="0"/>
              </a:rPr>
              <a:t>-</a:t>
            </a:r>
            <a:r>
              <a:rPr lang="en-US" sz="1600" i="1" dirty="0" err="1">
                <a:solidFill>
                  <a:srgbClr val="002D99"/>
                </a:solidFill>
                <a:latin typeface="Times New Roman" charset="0"/>
                <a:ea typeface="Times New Roman" charset="0"/>
                <a:cs typeface="Times New Roman" charset="0"/>
                <a:sym typeface="Times New Roman Italic" charset="0"/>
              </a:rPr>
              <a:t>δ</a:t>
            </a:r>
            <a:r>
              <a:rPr lang="en-US" sz="1600" i="1" baseline="-6000" dirty="0" err="1">
                <a:solidFill>
                  <a:srgbClr val="002D99"/>
                </a:solidFill>
                <a:latin typeface="Times New Roman" charset="0"/>
                <a:ea typeface="Times New Roman" charset="0"/>
                <a:cs typeface="Times New Roman" charset="0"/>
                <a:sym typeface="Times New Roman Italic" charset="0"/>
              </a:rPr>
              <a:t>CP</a:t>
            </a:r>
            <a:r>
              <a:rPr lang="en-US" sz="1600" dirty="0">
                <a:solidFill>
                  <a:srgbClr val="002D99"/>
                </a:solidFill>
                <a:latin typeface="Times New Roman" charset="0"/>
                <a:ea typeface="Times New Roman" charset="0"/>
                <a:cs typeface="Times New Roman" charset="0"/>
                <a:sym typeface="Times New Roman" charset="0"/>
              </a:rPr>
              <a:t> for anti-neutrinos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543289" y="1220759"/>
            <a:ext cx="24192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>
                <a:latin typeface="Times New Roman" charset="0"/>
                <a:ea typeface="Times New Roman" charset="0"/>
                <a:cs typeface="Times New Roman" charset="0"/>
              </a:rPr>
              <a:t>well established now</a:t>
            </a:r>
          </a:p>
        </p:txBody>
      </p:sp>
      <p:pic>
        <p:nvPicPr>
          <p:cNvPr id="89350" name="Picture 26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4300" y="2929119"/>
            <a:ext cx="30289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9351" name="Picture 26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919970" y="3614738"/>
            <a:ext cx="3324225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9352" name="Picture 26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37647" y="4286859"/>
            <a:ext cx="8229600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8066" name="Picture 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771778" y="1775997"/>
            <a:ext cx="4164215" cy="724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er 1"/>
          <p:cNvGrpSpPr/>
          <p:nvPr/>
        </p:nvGrpSpPr>
        <p:grpSpPr>
          <a:xfrm>
            <a:off x="4845269" y="1011857"/>
            <a:ext cx="4188422" cy="2561740"/>
            <a:chOff x="2649538" y="2693988"/>
            <a:chExt cx="6364287" cy="3892550"/>
          </a:xfrm>
        </p:grpSpPr>
        <p:sp>
          <p:nvSpPr>
            <p:cNvPr id="25604" name="Rectangle 4"/>
            <p:cNvSpPr>
              <a:spLocks/>
            </p:cNvSpPr>
            <p:nvPr/>
          </p:nvSpPr>
          <p:spPr bwMode="auto">
            <a:xfrm>
              <a:off x="5853112" y="2693988"/>
              <a:ext cx="398975" cy="420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40639" bIns="0">
              <a:spAutoFit/>
            </a:bodyPr>
            <a:lstStyle/>
            <a:p>
              <a:pPr marL="39688"/>
              <a:r>
                <a:rPr lang="en-US">
                  <a:solidFill>
                    <a:srgbClr val="FF0000"/>
                  </a:solidFill>
                  <a:latin typeface="Times New Roman" charset="0"/>
                  <a:ea typeface="Times New Roman" charset="0"/>
                  <a:cs typeface="Times New Roman" charset="0"/>
                  <a:sym typeface="Symbol" charset="0"/>
                </a:rPr>
                <a:t>ν</a:t>
              </a:r>
              <a:r>
                <a:rPr lang="en-US" baseline="-25000">
                  <a:solidFill>
                    <a:srgbClr val="FF0000"/>
                  </a:solidFill>
                  <a:latin typeface="Times New Roman" charset="0"/>
                  <a:ea typeface="Times New Roman" charset="0"/>
                  <a:cs typeface="Times New Roman" charset="0"/>
                  <a:sym typeface="Times New Roman" charset="0"/>
                </a:rPr>
                <a:t>3</a:t>
              </a:r>
            </a:p>
          </p:txBody>
        </p:sp>
        <p:sp>
          <p:nvSpPr>
            <p:cNvPr id="25605" name="Line 5"/>
            <p:cNvSpPr>
              <a:spLocks noChangeShapeType="1"/>
            </p:cNvSpPr>
            <p:nvPr/>
          </p:nvSpPr>
          <p:spPr bwMode="auto">
            <a:xfrm rot="10800000" flipH="1">
              <a:off x="5832475" y="2860675"/>
              <a:ext cx="1588" cy="2476500"/>
            </a:xfrm>
            <a:prstGeom prst="line">
              <a:avLst/>
            </a:prstGeom>
            <a:noFill/>
            <a:ln w="28575" cap="flat">
              <a:solidFill>
                <a:srgbClr val="FF0000"/>
              </a:solidFill>
              <a:prstDash val="solid"/>
              <a:round/>
              <a:headEnd type="none" w="med" len="med"/>
              <a:tailEnd type="triangle" w="lg" len="lg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sz="1100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sp>
          <p:nvSpPr>
            <p:cNvPr id="25606" name="Line 6"/>
            <p:cNvSpPr>
              <a:spLocks noChangeShapeType="1"/>
            </p:cNvSpPr>
            <p:nvPr/>
          </p:nvSpPr>
          <p:spPr bwMode="auto">
            <a:xfrm flipH="1">
              <a:off x="4775200" y="5345113"/>
              <a:ext cx="1057275" cy="1222375"/>
            </a:xfrm>
            <a:prstGeom prst="line">
              <a:avLst/>
            </a:prstGeom>
            <a:noFill/>
            <a:ln w="28575" cap="flat">
              <a:solidFill>
                <a:srgbClr val="FF0000"/>
              </a:solidFill>
              <a:prstDash val="solid"/>
              <a:round/>
              <a:headEnd type="none" w="med" len="med"/>
              <a:tailEnd type="triangle" w="lg" len="lg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sz="1100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sp>
          <p:nvSpPr>
            <p:cNvPr id="25607" name="Line 7"/>
            <p:cNvSpPr>
              <a:spLocks noChangeShapeType="1"/>
            </p:cNvSpPr>
            <p:nvPr/>
          </p:nvSpPr>
          <p:spPr bwMode="auto">
            <a:xfrm rot="10800000" flipH="1">
              <a:off x="5822950" y="5335588"/>
              <a:ext cx="2097088" cy="9525"/>
            </a:xfrm>
            <a:prstGeom prst="line">
              <a:avLst/>
            </a:prstGeom>
            <a:noFill/>
            <a:ln w="28575" cap="flat">
              <a:solidFill>
                <a:srgbClr val="FF0000"/>
              </a:solidFill>
              <a:prstDash val="solid"/>
              <a:round/>
              <a:headEnd type="none" w="med" len="med"/>
              <a:tailEnd type="triangle" w="lg" len="lg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sz="1100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sp>
          <p:nvSpPr>
            <p:cNvPr id="25608" name="Line 8"/>
            <p:cNvSpPr>
              <a:spLocks noChangeShapeType="1"/>
            </p:cNvSpPr>
            <p:nvPr/>
          </p:nvSpPr>
          <p:spPr bwMode="auto">
            <a:xfrm rot="10800000" flipH="1">
              <a:off x="5830888" y="3455988"/>
              <a:ext cx="1058862" cy="1881187"/>
            </a:xfrm>
            <a:prstGeom prst="line">
              <a:avLst/>
            </a:prstGeom>
            <a:noFill/>
            <a:ln w="28575" cap="flat">
              <a:solidFill>
                <a:srgbClr val="009900"/>
              </a:solidFill>
              <a:prstDash val="solid"/>
              <a:round/>
              <a:headEnd type="none" w="med" len="med"/>
              <a:tailEnd type="triangle" w="lg" len="lg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sz="1100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sp>
          <p:nvSpPr>
            <p:cNvPr id="25609" name="Line 9"/>
            <p:cNvSpPr>
              <a:spLocks noChangeShapeType="1"/>
            </p:cNvSpPr>
            <p:nvPr/>
          </p:nvSpPr>
          <p:spPr bwMode="auto">
            <a:xfrm rot="10800000">
              <a:off x="4894263" y="3902075"/>
              <a:ext cx="928687" cy="1428750"/>
            </a:xfrm>
            <a:prstGeom prst="line">
              <a:avLst/>
            </a:prstGeom>
            <a:noFill/>
            <a:ln w="28575" cap="flat">
              <a:solidFill>
                <a:srgbClr val="009900"/>
              </a:solidFill>
              <a:prstDash val="solid"/>
              <a:round/>
              <a:headEnd type="none" w="med" len="med"/>
              <a:tailEnd type="triangle" w="lg" len="lg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sz="1100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sp>
          <p:nvSpPr>
            <p:cNvPr id="25610" name="Line 10"/>
            <p:cNvSpPr>
              <a:spLocks noChangeShapeType="1"/>
            </p:cNvSpPr>
            <p:nvPr/>
          </p:nvSpPr>
          <p:spPr bwMode="auto">
            <a:xfrm>
              <a:off x="5846763" y="5337175"/>
              <a:ext cx="782637" cy="777875"/>
            </a:xfrm>
            <a:prstGeom prst="line">
              <a:avLst/>
            </a:prstGeom>
            <a:noFill/>
            <a:ln w="28575" cap="flat">
              <a:solidFill>
                <a:srgbClr val="009900"/>
              </a:solidFill>
              <a:prstDash val="solid"/>
              <a:round/>
              <a:headEnd type="none" w="med" len="med"/>
              <a:tailEnd type="triangle" w="lg" len="lg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sz="1100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sp>
          <p:nvSpPr>
            <p:cNvPr id="25611" name="Line 11"/>
            <p:cNvSpPr>
              <a:spLocks noChangeShapeType="1"/>
            </p:cNvSpPr>
            <p:nvPr/>
          </p:nvSpPr>
          <p:spPr bwMode="auto">
            <a:xfrm rot="10800000" flipH="1">
              <a:off x="5840413" y="4405313"/>
              <a:ext cx="1309687" cy="922337"/>
            </a:xfrm>
            <a:prstGeom prst="line">
              <a:avLst/>
            </a:prstGeom>
            <a:noFill/>
            <a:ln w="28575" cap="flat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sz="1100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sp>
          <p:nvSpPr>
            <p:cNvPr id="25612" name="Line 12"/>
            <p:cNvSpPr>
              <a:spLocks noChangeShapeType="1"/>
            </p:cNvSpPr>
            <p:nvPr/>
          </p:nvSpPr>
          <p:spPr bwMode="auto">
            <a:xfrm>
              <a:off x="5832475" y="5335588"/>
              <a:ext cx="790575" cy="939800"/>
            </a:xfrm>
            <a:prstGeom prst="line">
              <a:avLst/>
            </a:prstGeom>
            <a:noFill/>
            <a:ln w="28575" cap="flat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sz="1100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sp>
          <p:nvSpPr>
            <p:cNvPr id="25613" name="Line 13"/>
            <p:cNvSpPr>
              <a:spLocks noChangeShapeType="1"/>
            </p:cNvSpPr>
            <p:nvPr/>
          </p:nvSpPr>
          <p:spPr bwMode="auto">
            <a:xfrm rot="10800000">
              <a:off x="5699125" y="2997200"/>
              <a:ext cx="141288" cy="2347913"/>
            </a:xfrm>
            <a:prstGeom prst="line">
              <a:avLst/>
            </a:prstGeom>
            <a:noFill/>
            <a:ln w="28575" cap="flat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sz="1100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sp>
          <p:nvSpPr>
            <p:cNvPr id="25614" name="Freeform 14"/>
            <p:cNvSpPr>
              <a:spLocks/>
            </p:cNvSpPr>
            <p:nvPr/>
          </p:nvSpPr>
          <p:spPr bwMode="auto">
            <a:xfrm>
              <a:off x="5438775" y="5822950"/>
              <a:ext cx="771525" cy="152400"/>
            </a:xfrm>
            <a:custGeom>
              <a:avLst/>
              <a:gdLst>
                <a:gd name="T0" fmla="*/ 0 w 21600"/>
                <a:gd name="T1" fmla="*/ 6912 h 20858"/>
                <a:gd name="T2" fmla="*/ 5867 w 21600"/>
                <a:gd name="T3" fmla="*/ 19440 h 20858"/>
                <a:gd name="T4" fmla="*/ 13600 w 21600"/>
                <a:gd name="T5" fmla="*/ 18360 h 20858"/>
                <a:gd name="T6" fmla="*/ 21600 w 21600"/>
                <a:gd name="T7" fmla="*/ 0 h 20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0858">
                  <a:moveTo>
                    <a:pt x="0" y="6912"/>
                  </a:moveTo>
                  <a:cubicBezTo>
                    <a:pt x="1778" y="12096"/>
                    <a:pt x="3600" y="17496"/>
                    <a:pt x="5867" y="19440"/>
                  </a:cubicBezTo>
                  <a:cubicBezTo>
                    <a:pt x="8133" y="21384"/>
                    <a:pt x="10978" y="21600"/>
                    <a:pt x="13600" y="18360"/>
                  </a:cubicBezTo>
                  <a:cubicBezTo>
                    <a:pt x="16222" y="15120"/>
                    <a:pt x="18889" y="7560"/>
                    <a:pt x="21600" y="0"/>
                  </a:cubicBez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sz="1100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sp>
          <p:nvSpPr>
            <p:cNvPr id="25615" name="Freeform 15"/>
            <p:cNvSpPr>
              <a:spLocks/>
            </p:cNvSpPr>
            <p:nvPr/>
          </p:nvSpPr>
          <p:spPr bwMode="auto">
            <a:xfrm rot="-5400000">
              <a:off x="6441281" y="4983957"/>
              <a:ext cx="536575" cy="122238"/>
            </a:xfrm>
            <a:custGeom>
              <a:avLst/>
              <a:gdLst>
                <a:gd name="T0" fmla="*/ 0 w 21600"/>
                <a:gd name="T1" fmla="*/ 6912 h 20858"/>
                <a:gd name="T2" fmla="*/ 5867 w 21600"/>
                <a:gd name="T3" fmla="*/ 19440 h 20858"/>
                <a:gd name="T4" fmla="*/ 13600 w 21600"/>
                <a:gd name="T5" fmla="*/ 18360 h 20858"/>
                <a:gd name="T6" fmla="*/ 21600 w 21600"/>
                <a:gd name="T7" fmla="*/ 0 h 20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0858">
                  <a:moveTo>
                    <a:pt x="0" y="6912"/>
                  </a:moveTo>
                  <a:cubicBezTo>
                    <a:pt x="1778" y="12096"/>
                    <a:pt x="3600" y="17496"/>
                    <a:pt x="5867" y="19440"/>
                  </a:cubicBezTo>
                  <a:cubicBezTo>
                    <a:pt x="8133" y="21384"/>
                    <a:pt x="10978" y="21600"/>
                    <a:pt x="13600" y="18360"/>
                  </a:cubicBezTo>
                  <a:cubicBezTo>
                    <a:pt x="16222" y="15120"/>
                    <a:pt x="18889" y="7560"/>
                    <a:pt x="21600" y="0"/>
                  </a:cubicBez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sz="1100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sp>
          <p:nvSpPr>
            <p:cNvPr id="25616" name="Freeform 16"/>
            <p:cNvSpPr>
              <a:spLocks/>
            </p:cNvSpPr>
            <p:nvPr/>
          </p:nvSpPr>
          <p:spPr bwMode="auto">
            <a:xfrm rot="-6000000">
              <a:off x="6399213" y="4225925"/>
              <a:ext cx="742950" cy="111125"/>
            </a:xfrm>
            <a:custGeom>
              <a:avLst/>
              <a:gdLst>
                <a:gd name="T0" fmla="*/ 0 w 21600"/>
                <a:gd name="T1" fmla="*/ 6912 h 20858"/>
                <a:gd name="T2" fmla="*/ 5867 w 21600"/>
                <a:gd name="T3" fmla="*/ 19440 h 20858"/>
                <a:gd name="T4" fmla="*/ 13600 w 21600"/>
                <a:gd name="T5" fmla="*/ 18360 h 20858"/>
                <a:gd name="T6" fmla="*/ 21600 w 21600"/>
                <a:gd name="T7" fmla="*/ 0 h 20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0858">
                  <a:moveTo>
                    <a:pt x="0" y="6912"/>
                  </a:moveTo>
                  <a:cubicBezTo>
                    <a:pt x="1778" y="12096"/>
                    <a:pt x="3600" y="17496"/>
                    <a:pt x="5867" y="19440"/>
                  </a:cubicBezTo>
                  <a:cubicBezTo>
                    <a:pt x="8133" y="21384"/>
                    <a:pt x="10978" y="21600"/>
                    <a:pt x="13600" y="18360"/>
                  </a:cubicBezTo>
                  <a:cubicBezTo>
                    <a:pt x="16222" y="15120"/>
                    <a:pt x="18889" y="7560"/>
                    <a:pt x="21600" y="0"/>
                  </a:cubicBez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sz="1100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sp>
          <p:nvSpPr>
            <p:cNvPr id="25617" name="Freeform 17"/>
            <p:cNvSpPr>
              <a:spLocks/>
            </p:cNvSpPr>
            <p:nvPr/>
          </p:nvSpPr>
          <p:spPr bwMode="auto">
            <a:xfrm rot="8700000">
              <a:off x="5300663" y="4405313"/>
              <a:ext cx="482600" cy="82550"/>
            </a:xfrm>
            <a:custGeom>
              <a:avLst/>
              <a:gdLst>
                <a:gd name="T0" fmla="*/ 0 w 21600"/>
                <a:gd name="T1" fmla="*/ 6912 h 20858"/>
                <a:gd name="T2" fmla="*/ 5867 w 21600"/>
                <a:gd name="T3" fmla="*/ 19440 h 20858"/>
                <a:gd name="T4" fmla="*/ 13600 w 21600"/>
                <a:gd name="T5" fmla="*/ 18360 h 20858"/>
                <a:gd name="T6" fmla="*/ 21600 w 21600"/>
                <a:gd name="T7" fmla="*/ 0 h 20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0858">
                  <a:moveTo>
                    <a:pt x="0" y="6912"/>
                  </a:moveTo>
                  <a:cubicBezTo>
                    <a:pt x="1778" y="12096"/>
                    <a:pt x="3600" y="17496"/>
                    <a:pt x="5867" y="19440"/>
                  </a:cubicBezTo>
                  <a:cubicBezTo>
                    <a:pt x="8133" y="21384"/>
                    <a:pt x="10978" y="21600"/>
                    <a:pt x="13600" y="18360"/>
                  </a:cubicBezTo>
                  <a:cubicBezTo>
                    <a:pt x="16222" y="15120"/>
                    <a:pt x="18889" y="7560"/>
                    <a:pt x="21600" y="0"/>
                  </a:cubicBez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sz="1100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sp>
          <p:nvSpPr>
            <p:cNvPr id="25618" name="Freeform 18"/>
            <p:cNvSpPr>
              <a:spLocks/>
            </p:cNvSpPr>
            <p:nvPr/>
          </p:nvSpPr>
          <p:spPr bwMode="auto">
            <a:xfrm rot="-10440000">
              <a:off x="5722938" y="3443288"/>
              <a:ext cx="101600" cy="41275"/>
            </a:xfrm>
            <a:custGeom>
              <a:avLst/>
              <a:gdLst>
                <a:gd name="T0" fmla="*/ 0 w 21600"/>
                <a:gd name="T1" fmla="*/ 6912 h 20858"/>
                <a:gd name="T2" fmla="*/ 5867 w 21600"/>
                <a:gd name="T3" fmla="*/ 19440 h 20858"/>
                <a:gd name="T4" fmla="*/ 13600 w 21600"/>
                <a:gd name="T5" fmla="*/ 18360 h 20858"/>
                <a:gd name="T6" fmla="*/ 21600 w 21600"/>
                <a:gd name="T7" fmla="*/ 0 h 20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0858">
                  <a:moveTo>
                    <a:pt x="0" y="6912"/>
                  </a:moveTo>
                  <a:cubicBezTo>
                    <a:pt x="1778" y="12096"/>
                    <a:pt x="3600" y="17496"/>
                    <a:pt x="5867" y="19440"/>
                  </a:cubicBezTo>
                  <a:cubicBezTo>
                    <a:pt x="8133" y="21384"/>
                    <a:pt x="10978" y="21600"/>
                    <a:pt x="13600" y="18360"/>
                  </a:cubicBezTo>
                  <a:cubicBezTo>
                    <a:pt x="16222" y="15120"/>
                    <a:pt x="18889" y="7560"/>
                    <a:pt x="21600" y="0"/>
                  </a:cubicBez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sz="1100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sp>
          <p:nvSpPr>
            <p:cNvPr id="25619" name="Freeform 19"/>
            <p:cNvSpPr>
              <a:spLocks/>
            </p:cNvSpPr>
            <p:nvPr/>
          </p:nvSpPr>
          <p:spPr bwMode="auto">
            <a:xfrm rot="-4500000">
              <a:off x="6541295" y="6177756"/>
              <a:ext cx="144462" cy="41275"/>
            </a:xfrm>
            <a:custGeom>
              <a:avLst/>
              <a:gdLst>
                <a:gd name="T0" fmla="*/ 0 w 21600"/>
                <a:gd name="T1" fmla="*/ 6912 h 20858"/>
                <a:gd name="T2" fmla="*/ 5867 w 21600"/>
                <a:gd name="T3" fmla="*/ 19440 h 20858"/>
                <a:gd name="T4" fmla="*/ 13600 w 21600"/>
                <a:gd name="T5" fmla="*/ 18360 h 20858"/>
                <a:gd name="T6" fmla="*/ 21600 w 21600"/>
                <a:gd name="T7" fmla="*/ 0 h 208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0858">
                  <a:moveTo>
                    <a:pt x="0" y="6912"/>
                  </a:moveTo>
                  <a:cubicBezTo>
                    <a:pt x="1778" y="12096"/>
                    <a:pt x="3600" y="17496"/>
                    <a:pt x="5867" y="19440"/>
                  </a:cubicBezTo>
                  <a:cubicBezTo>
                    <a:pt x="8133" y="21384"/>
                    <a:pt x="10978" y="21600"/>
                    <a:pt x="13600" y="18360"/>
                  </a:cubicBezTo>
                  <a:cubicBezTo>
                    <a:pt x="16222" y="15120"/>
                    <a:pt x="18889" y="7560"/>
                    <a:pt x="21600" y="0"/>
                  </a:cubicBezTo>
                </a:path>
              </a:pathLst>
            </a:custGeom>
            <a:noFill/>
            <a:ln w="19050" cap="flat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sz="1100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sp>
          <p:nvSpPr>
            <p:cNvPr id="25620" name="AutoShape 20"/>
            <p:cNvSpPr>
              <a:spLocks/>
            </p:cNvSpPr>
            <p:nvPr/>
          </p:nvSpPr>
          <p:spPr bwMode="auto">
            <a:xfrm>
              <a:off x="2649538" y="4076700"/>
              <a:ext cx="6364287" cy="2509838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7168" y="0"/>
                  </a:moveTo>
                  <a:lnTo>
                    <a:pt x="0" y="21600"/>
                  </a:lnTo>
                  <a:lnTo>
                    <a:pt x="14432" y="21600"/>
                  </a:lnTo>
                  <a:lnTo>
                    <a:pt x="21600" y="0"/>
                  </a:lnTo>
                  <a:close/>
                  <a:moveTo>
                    <a:pt x="7168" y="0"/>
                  </a:moveTo>
                </a:path>
              </a:pathLst>
            </a:custGeom>
            <a:noFill/>
            <a:ln w="9525" cap="flat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sz="1100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sp>
          <p:nvSpPr>
            <p:cNvPr id="25621" name="Rectangle 21"/>
            <p:cNvSpPr>
              <a:spLocks/>
            </p:cNvSpPr>
            <p:nvPr/>
          </p:nvSpPr>
          <p:spPr bwMode="auto">
            <a:xfrm>
              <a:off x="6778625" y="2943225"/>
              <a:ext cx="406283" cy="420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40639" bIns="0">
              <a:spAutoFit/>
            </a:bodyPr>
            <a:lstStyle/>
            <a:p>
              <a:pPr marL="39688"/>
              <a:r>
                <a:rPr lang="en-US">
                  <a:solidFill>
                    <a:srgbClr val="008000"/>
                  </a:solidFill>
                  <a:latin typeface="Times New Roman" charset="0"/>
                  <a:ea typeface="Times New Roman" charset="0"/>
                  <a:cs typeface="Times New Roman" charset="0"/>
                  <a:sym typeface="Symbol" charset="0"/>
                </a:rPr>
                <a:t>ν</a:t>
              </a:r>
              <a:r>
                <a:rPr lang="en-US" baseline="-25000">
                  <a:solidFill>
                    <a:srgbClr val="008000"/>
                  </a:solidFill>
                  <a:latin typeface="Times New Roman" charset="0"/>
                  <a:ea typeface="Times New Roman" charset="0"/>
                  <a:cs typeface="Times New Roman" charset="0"/>
                  <a:sym typeface="Symbol" charset="0"/>
                </a:rPr>
                <a:t>μ</a:t>
              </a:r>
            </a:p>
          </p:txBody>
        </p:sp>
        <p:sp>
          <p:nvSpPr>
            <p:cNvPr id="25622" name="Rectangle 22"/>
            <p:cNvSpPr>
              <a:spLocks/>
            </p:cNvSpPr>
            <p:nvPr/>
          </p:nvSpPr>
          <p:spPr bwMode="auto">
            <a:xfrm>
              <a:off x="4556125" y="3295650"/>
              <a:ext cx="377054" cy="420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40639" bIns="0">
              <a:spAutoFit/>
            </a:bodyPr>
            <a:lstStyle/>
            <a:p>
              <a:pPr marL="39688"/>
              <a:r>
                <a:rPr lang="en-US">
                  <a:solidFill>
                    <a:srgbClr val="008000"/>
                  </a:solidFill>
                  <a:latin typeface="Times New Roman" charset="0"/>
                  <a:ea typeface="Times New Roman" charset="0"/>
                  <a:cs typeface="Times New Roman" charset="0"/>
                  <a:sym typeface="Symbol" charset="0"/>
                </a:rPr>
                <a:t>ν</a:t>
              </a:r>
              <a:r>
                <a:rPr lang="en-US" baseline="-25000">
                  <a:solidFill>
                    <a:srgbClr val="008000"/>
                  </a:solidFill>
                  <a:latin typeface="Times New Roman" charset="0"/>
                  <a:ea typeface="Times New Roman" charset="0"/>
                  <a:cs typeface="Times New Roman" charset="0"/>
                  <a:sym typeface="Symbol" charset="0"/>
                </a:rPr>
                <a:t>τ</a:t>
              </a:r>
            </a:p>
          </p:txBody>
        </p:sp>
        <p:sp>
          <p:nvSpPr>
            <p:cNvPr id="25623" name="Rectangle 23"/>
            <p:cNvSpPr>
              <a:spLocks/>
            </p:cNvSpPr>
            <p:nvPr/>
          </p:nvSpPr>
          <p:spPr bwMode="auto">
            <a:xfrm>
              <a:off x="6527799" y="5543549"/>
              <a:ext cx="386797" cy="420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40639" bIns="0">
              <a:spAutoFit/>
            </a:bodyPr>
            <a:lstStyle/>
            <a:p>
              <a:pPr marL="39688"/>
              <a:r>
                <a:rPr lang="en-US">
                  <a:solidFill>
                    <a:srgbClr val="008000"/>
                  </a:solidFill>
                  <a:latin typeface="Times New Roman" charset="0"/>
                  <a:ea typeface="Times New Roman" charset="0"/>
                  <a:cs typeface="Times New Roman" charset="0"/>
                  <a:sym typeface="Symbol" charset="0"/>
                </a:rPr>
                <a:t>ν</a:t>
              </a:r>
              <a:r>
                <a:rPr lang="en-US" baseline="-25000">
                  <a:solidFill>
                    <a:srgbClr val="008000"/>
                  </a:solidFill>
                  <a:latin typeface="Times New Roman" charset="0"/>
                  <a:ea typeface="Times New Roman" charset="0"/>
                  <a:cs typeface="Times New Roman" charset="0"/>
                  <a:sym typeface="Times New Roman" charset="0"/>
                </a:rPr>
                <a:t>e</a:t>
              </a:r>
            </a:p>
          </p:txBody>
        </p:sp>
        <p:sp>
          <p:nvSpPr>
            <p:cNvPr id="25624" name="Rectangle 24"/>
            <p:cNvSpPr>
              <a:spLocks/>
            </p:cNvSpPr>
            <p:nvPr/>
          </p:nvSpPr>
          <p:spPr bwMode="auto">
            <a:xfrm>
              <a:off x="7712077" y="4748212"/>
              <a:ext cx="398975" cy="420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40639" bIns="0">
              <a:spAutoFit/>
            </a:bodyPr>
            <a:lstStyle/>
            <a:p>
              <a:pPr marL="39688"/>
              <a:r>
                <a:rPr lang="en-US">
                  <a:solidFill>
                    <a:srgbClr val="FF0000"/>
                  </a:solidFill>
                  <a:latin typeface="Times New Roman" charset="0"/>
                  <a:ea typeface="Times New Roman" charset="0"/>
                  <a:cs typeface="Times New Roman" charset="0"/>
                  <a:sym typeface="Symbol" charset="0"/>
                </a:rPr>
                <a:t>ν</a:t>
              </a:r>
              <a:r>
                <a:rPr lang="en-US" baseline="-25000">
                  <a:solidFill>
                    <a:srgbClr val="FF0000"/>
                  </a:solidFill>
                  <a:latin typeface="Times New Roman" charset="0"/>
                  <a:ea typeface="Times New Roman" charset="0"/>
                  <a:cs typeface="Times New Roman" charset="0"/>
                  <a:sym typeface="Times New Roman" charset="0"/>
                </a:rPr>
                <a:t>2</a:t>
              </a:r>
            </a:p>
          </p:txBody>
        </p:sp>
        <p:sp>
          <p:nvSpPr>
            <p:cNvPr id="25625" name="Rectangle 25"/>
            <p:cNvSpPr>
              <a:spLocks/>
            </p:cNvSpPr>
            <p:nvPr/>
          </p:nvSpPr>
          <p:spPr bwMode="auto">
            <a:xfrm>
              <a:off x="4306888" y="5999164"/>
              <a:ext cx="398975" cy="420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40639" bIns="0">
              <a:spAutoFit/>
            </a:bodyPr>
            <a:lstStyle/>
            <a:p>
              <a:pPr marL="39688"/>
              <a:r>
                <a:rPr lang="en-US">
                  <a:solidFill>
                    <a:srgbClr val="FF0000"/>
                  </a:solidFill>
                  <a:latin typeface="Times New Roman" charset="0"/>
                  <a:ea typeface="Times New Roman" charset="0"/>
                  <a:cs typeface="Times New Roman" charset="0"/>
                  <a:sym typeface="Symbol" charset="0"/>
                </a:rPr>
                <a:t>ν</a:t>
              </a:r>
              <a:r>
                <a:rPr lang="en-US" baseline="-25000">
                  <a:solidFill>
                    <a:srgbClr val="FF0000"/>
                  </a:solidFill>
                  <a:latin typeface="Times New Roman" charset="0"/>
                  <a:ea typeface="Times New Roman" charset="0"/>
                  <a:cs typeface="Times New Roman" charset="0"/>
                  <a:sym typeface="Times New Roman" charset="0"/>
                </a:rPr>
                <a:t>1</a:t>
              </a:r>
            </a:p>
          </p:txBody>
        </p:sp>
        <p:sp>
          <p:nvSpPr>
            <p:cNvPr id="25626" name="Rectangle 26"/>
            <p:cNvSpPr>
              <a:spLocks/>
            </p:cNvSpPr>
            <p:nvPr/>
          </p:nvSpPr>
          <p:spPr bwMode="auto">
            <a:xfrm>
              <a:off x="5121275" y="2919414"/>
              <a:ext cx="525636" cy="420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40639" bIns="0">
              <a:spAutoFit/>
            </a:bodyPr>
            <a:lstStyle/>
            <a:p>
              <a:pPr marL="39688"/>
              <a:r>
                <a:rPr lang="en-US" dirty="0">
                  <a:solidFill>
                    <a:srgbClr val="3333FF"/>
                  </a:solidFill>
                  <a:latin typeface="Times New Roman" charset="0"/>
                  <a:ea typeface="Times New Roman" charset="0"/>
                  <a:cs typeface="Times New Roman" charset="0"/>
                  <a:sym typeface="Symbol" charset="0"/>
                </a:rPr>
                <a:t>θ</a:t>
              </a:r>
              <a:r>
                <a:rPr lang="en-US" baseline="-25000" dirty="0">
                  <a:solidFill>
                    <a:srgbClr val="3333FF"/>
                  </a:solidFill>
                  <a:latin typeface="Times New Roman" charset="0"/>
                  <a:ea typeface="Times New Roman" charset="0"/>
                  <a:cs typeface="Times New Roman" charset="0"/>
                  <a:sym typeface="Times New Roman" charset="0"/>
                </a:rPr>
                <a:t>13</a:t>
              </a:r>
            </a:p>
          </p:txBody>
        </p:sp>
        <p:sp>
          <p:nvSpPr>
            <p:cNvPr id="25627" name="Rectangle 27"/>
            <p:cNvSpPr>
              <a:spLocks/>
            </p:cNvSpPr>
            <p:nvPr/>
          </p:nvSpPr>
          <p:spPr bwMode="auto">
            <a:xfrm>
              <a:off x="6845300" y="3708400"/>
              <a:ext cx="525636" cy="420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40639" bIns="0">
              <a:spAutoFit/>
            </a:bodyPr>
            <a:lstStyle/>
            <a:p>
              <a:pPr marL="39688"/>
              <a:r>
                <a:rPr lang="en-US">
                  <a:solidFill>
                    <a:srgbClr val="3333FF"/>
                  </a:solidFill>
                  <a:latin typeface="Times New Roman" charset="0"/>
                  <a:ea typeface="Times New Roman" charset="0"/>
                  <a:cs typeface="Times New Roman" charset="0"/>
                  <a:sym typeface="Symbol" charset="0"/>
                </a:rPr>
                <a:t>θ</a:t>
              </a:r>
              <a:r>
                <a:rPr lang="en-US" baseline="-25000">
                  <a:solidFill>
                    <a:srgbClr val="3333FF"/>
                  </a:solidFill>
                  <a:latin typeface="Times New Roman" charset="0"/>
                  <a:ea typeface="Times New Roman" charset="0"/>
                  <a:cs typeface="Times New Roman" charset="0"/>
                  <a:sym typeface="Times New Roman" charset="0"/>
                </a:rPr>
                <a:t>23</a:t>
              </a:r>
            </a:p>
          </p:txBody>
        </p:sp>
        <p:sp>
          <p:nvSpPr>
            <p:cNvPr id="25628" name="Rectangle 28"/>
            <p:cNvSpPr>
              <a:spLocks/>
            </p:cNvSpPr>
            <p:nvPr/>
          </p:nvSpPr>
          <p:spPr bwMode="auto">
            <a:xfrm>
              <a:off x="6770687" y="4722814"/>
              <a:ext cx="525636" cy="420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40639" bIns="0">
              <a:spAutoFit/>
            </a:bodyPr>
            <a:lstStyle/>
            <a:p>
              <a:pPr marL="39688"/>
              <a:r>
                <a:rPr lang="en-US">
                  <a:solidFill>
                    <a:srgbClr val="3333FF"/>
                  </a:solidFill>
                  <a:latin typeface="Times New Roman" charset="0"/>
                  <a:ea typeface="Times New Roman" charset="0"/>
                  <a:cs typeface="Times New Roman" charset="0"/>
                  <a:sym typeface="Symbol" charset="0"/>
                </a:rPr>
                <a:t>θ</a:t>
              </a:r>
              <a:r>
                <a:rPr lang="en-US" baseline="-25000">
                  <a:solidFill>
                    <a:srgbClr val="3333FF"/>
                  </a:solidFill>
                  <a:latin typeface="Times New Roman" charset="0"/>
                  <a:ea typeface="Times New Roman" charset="0"/>
                  <a:cs typeface="Times New Roman" charset="0"/>
                  <a:sym typeface="Times New Roman" charset="0"/>
                </a:rPr>
                <a:t>12</a:t>
              </a:r>
            </a:p>
          </p:txBody>
        </p:sp>
        <p:sp>
          <p:nvSpPr>
            <p:cNvPr id="25629" name="Rectangle 29"/>
            <p:cNvSpPr>
              <a:spLocks/>
            </p:cNvSpPr>
            <p:nvPr/>
          </p:nvSpPr>
          <p:spPr bwMode="auto">
            <a:xfrm>
              <a:off x="6594476" y="6024564"/>
              <a:ext cx="525636" cy="420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40639" bIns="0">
              <a:spAutoFit/>
            </a:bodyPr>
            <a:lstStyle/>
            <a:p>
              <a:pPr marL="39688"/>
              <a:r>
                <a:rPr lang="en-US">
                  <a:solidFill>
                    <a:srgbClr val="3333FF"/>
                  </a:solidFill>
                  <a:latin typeface="Times New Roman" charset="0"/>
                  <a:ea typeface="Times New Roman" charset="0"/>
                  <a:cs typeface="Times New Roman" charset="0"/>
                  <a:sym typeface="Symbol" charset="0"/>
                </a:rPr>
                <a:t>θ</a:t>
              </a:r>
              <a:r>
                <a:rPr lang="en-US" baseline="-25000">
                  <a:solidFill>
                    <a:srgbClr val="3333FF"/>
                  </a:solidFill>
                  <a:latin typeface="Times New Roman" charset="0"/>
                  <a:ea typeface="Times New Roman" charset="0"/>
                  <a:cs typeface="Times New Roman" charset="0"/>
                  <a:sym typeface="Times New Roman" charset="0"/>
                </a:rPr>
                <a:t>13</a:t>
              </a:r>
            </a:p>
          </p:txBody>
        </p:sp>
        <p:sp>
          <p:nvSpPr>
            <p:cNvPr id="25630" name="Rectangle 30"/>
            <p:cNvSpPr>
              <a:spLocks/>
            </p:cNvSpPr>
            <p:nvPr/>
          </p:nvSpPr>
          <p:spPr bwMode="auto">
            <a:xfrm>
              <a:off x="5486401" y="5913437"/>
              <a:ext cx="525636" cy="420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40639" bIns="0">
              <a:spAutoFit/>
            </a:bodyPr>
            <a:lstStyle/>
            <a:p>
              <a:pPr marL="39688"/>
              <a:r>
                <a:rPr lang="en-US">
                  <a:solidFill>
                    <a:srgbClr val="3333FF"/>
                  </a:solidFill>
                  <a:latin typeface="Times New Roman" charset="0"/>
                  <a:ea typeface="Times New Roman" charset="0"/>
                  <a:cs typeface="Times New Roman" charset="0"/>
                  <a:sym typeface="Symbol" charset="0"/>
                </a:rPr>
                <a:t>θ</a:t>
              </a:r>
              <a:r>
                <a:rPr lang="en-US" baseline="-25000">
                  <a:solidFill>
                    <a:srgbClr val="3333FF"/>
                  </a:solidFill>
                  <a:latin typeface="Times New Roman" charset="0"/>
                  <a:ea typeface="Times New Roman" charset="0"/>
                  <a:cs typeface="Times New Roman" charset="0"/>
                  <a:sym typeface="Times New Roman" charset="0"/>
                </a:rPr>
                <a:t>12</a:t>
              </a:r>
            </a:p>
          </p:txBody>
        </p:sp>
        <p:sp>
          <p:nvSpPr>
            <p:cNvPr id="25631" name="Rectangle 31"/>
            <p:cNvSpPr>
              <a:spLocks/>
            </p:cNvSpPr>
            <p:nvPr/>
          </p:nvSpPr>
          <p:spPr bwMode="auto">
            <a:xfrm>
              <a:off x="5100639" y="3757614"/>
              <a:ext cx="525636" cy="420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40639" bIns="0">
              <a:spAutoFit/>
            </a:bodyPr>
            <a:lstStyle/>
            <a:p>
              <a:pPr marL="39688"/>
              <a:r>
                <a:rPr lang="en-US">
                  <a:solidFill>
                    <a:srgbClr val="3333FF"/>
                  </a:solidFill>
                  <a:latin typeface="Times New Roman" charset="0"/>
                  <a:ea typeface="Times New Roman" charset="0"/>
                  <a:cs typeface="Times New Roman" charset="0"/>
                  <a:sym typeface="Symbol" charset="0"/>
                </a:rPr>
                <a:t>θ</a:t>
              </a:r>
              <a:r>
                <a:rPr lang="en-US" baseline="-25000">
                  <a:solidFill>
                    <a:srgbClr val="3333FF"/>
                  </a:solidFill>
                  <a:latin typeface="Times New Roman" charset="0"/>
                  <a:ea typeface="Times New Roman" charset="0"/>
                  <a:cs typeface="Times New Roman" charset="0"/>
                  <a:sym typeface="Times New Roman" charset="0"/>
                </a:rPr>
                <a:t>23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138669099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4" name="Transition Probability"/>
          <p:cNvSpPr txBox="1">
            <a:spLocks noGrp="1"/>
          </p:cNvSpPr>
          <p:nvPr>
            <p:ph type="title" idx="4294967295"/>
          </p:nvPr>
        </p:nvSpPr>
        <p:spPr>
          <a:xfrm>
            <a:off x="1297459" y="187870"/>
            <a:ext cx="6862522" cy="646331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rgbClr val="FF9300"/>
                </a:solidFill>
                <a:effectLst>
                  <a:outerShdw blurRad="12700" dist="25400" dir="2700000" rotWithShape="0">
                    <a:srgbClr val="CBCBCB"/>
                  </a:outerShdw>
                </a:effectLst>
                <a:uFill>
                  <a:solidFill>
                    <a:srgbClr val="FF93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rPr sz="3600" dirty="0">
                <a:solidFill>
                  <a:srgbClr val="0432FF"/>
                </a:solidFill>
              </a:rPr>
              <a:t>Transition Probability</a:t>
            </a:r>
            <a:r>
              <a:rPr lang="el-GR" sz="3600" dirty="0">
                <a:solidFill>
                  <a:srgbClr val="0432FF"/>
                </a:solidFill>
              </a:rPr>
              <a:t> </a:t>
            </a:r>
            <a:r>
              <a:rPr lang="fr-CH" sz="3600" dirty="0">
                <a:solidFill>
                  <a:srgbClr val="0432FF"/>
                </a:solidFill>
              </a:rPr>
              <a:t>in vacuum</a:t>
            </a:r>
            <a:endParaRPr sz="3600" dirty="0">
              <a:solidFill>
                <a:srgbClr val="0432FF"/>
              </a:solidFill>
            </a:endParaRPr>
          </a:p>
        </p:txBody>
      </p:sp>
      <p:pic>
        <p:nvPicPr>
          <p:cNvPr id="890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47815" y="1013151"/>
            <a:ext cx="4434840" cy="624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909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2557" y="1715811"/>
            <a:ext cx="593598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ight Arrow 6"/>
          <p:cNvSpPr/>
          <p:nvPr/>
        </p:nvSpPr>
        <p:spPr>
          <a:xfrm>
            <a:off x="214009" y="1882291"/>
            <a:ext cx="516173" cy="14299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909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04566" y="2386391"/>
            <a:ext cx="1813560" cy="617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ight Arrow 8"/>
          <p:cNvSpPr/>
          <p:nvPr/>
        </p:nvSpPr>
        <p:spPr>
          <a:xfrm>
            <a:off x="3020156" y="2670013"/>
            <a:ext cx="516173" cy="14299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9093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635244" y="2409251"/>
            <a:ext cx="1516380" cy="594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9094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191977" y="2439731"/>
            <a:ext cx="1836420" cy="563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ight Arrow 12"/>
          <p:cNvSpPr/>
          <p:nvPr/>
        </p:nvSpPr>
        <p:spPr>
          <a:xfrm>
            <a:off x="5413664" y="2670013"/>
            <a:ext cx="516173" cy="14299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9095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345482" y="3202489"/>
            <a:ext cx="1813560" cy="434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4655496" y="3220727"/>
            <a:ext cx="7782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and</a:t>
            </a:r>
            <a:endParaRPr lang="en-US" dirty="0"/>
          </a:p>
        </p:txBody>
      </p:sp>
      <p:pic>
        <p:nvPicPr>
          <p:cNvPr id="89096" name="Picture 8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695849" y="3210706"/>
            <a:ext cx="861060" cy="388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16"/>
          <p:cNvSpPr txBox="1"/>
          <p:nvPr/>
        </p:nvSpPr>
        <p:spPr>
          <a:xfrm>
            <a:off x="1387610" y="3210706"/>
            <a:ext cx="7782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where</a:t>
            </a:r>
            <a:endParaRPr lang="en-US" dirty="0"/>
          </a:p>
        </p:txBody>
      </p:sp>
      <p:pic>
        <p:nvPicPr>
          <p:cNvPr id="89097" name="Picture 9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945159" y="3701372"/>
            <a:ext cx="4777740" cy="731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Right Arrow 18"/>
          <p:cNvSpPr/>
          <p:nvPr/>
        </p:nvSpPr>
        <p:spPr>
          <a:xfrm>
            <a:off x="1297459" y="3981852"/>
            <a:ext cx="516173" cy="14299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2514300" y="4523837"/>
            <a:ext cx="32987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For </a:t>
            </a:r>
            <a:r>
              <a:rPr lang="en-US" dirty="0" err="1" smtClean="0"/>
              <a:t>utrarelativistic</a:t>
            </a:r>
            <a:r>
              <a:rPr lang="en-US" dirty="0" smtClean="0"/>
              <a:t> neutrinos t=L</a:t>
            </a:r>
            <a:endParaRPr lang="en-US" dirty="0"/>
          </a:p>
        </p:txBody>
      </p:sp>
      <p:sp>
        <p:nvSpPr>
          <p:cNvPr id="21" name="Right Arrow 20"/>
          <p:cNvSpPr/>
          <p:nvPr/>
        </p:nvSpPr>
        <p:spPr>
          <a:xfrm>
            <a:off x="1004566" y="5252382"/>
            <a:ext cx="516173" cy="14299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9098" name="Picture 10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747815" y="4893169"/>
            <a:ext cx="5349240" cy="784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3" name="Group"/>
          <p:cNvGrpSpPr/>
          <p:nvPr/>
        </p:nvGrpSpPr>
        <p:grpSpPr>
          <a:xfrm>
            <a:off x="397263" y="5947594"/>
            <a:ext cx="890588" cy="217488"/>
            <a:chOff x="0" y="0"/>
            <a:chExt cx="890587" cy="217487"/>
          </a:xfrm>
        </p:grpSpPr>
        <p:sp>
          <p:nvSpPr>
            <p:cNvPr id="24" name="Shape"/>
            <p:cNvSpPr/>
            <p:nvPr/>
          </p:nvSpPr>
          <p:spPr>
            <a:xfrm>
              <a:off x="139154" y="0"/>
              <a:ext cx="751434" cy="2174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200" y="0"/>
                  </a:moveTo>
                  <a:lnTo>
                    <a:pt x="15200" y="5400"/>
                  </a:lnTo>
                  <a:lnTo>
                    <a:pt x="0" y="5400"/>
                  </a:lnTo>
                  <a:lnTo>
                    <a:pt x="0" y="16200"/>
                  </a:lnTo>
                  <a:lnTo>
                    <a:pt x="15200" y="16200"/>
                  </a:lnTo>
                  <a:lnTo>
                    <a:pt x="15200" y="21600"/>
                  </a:lnTo>
                  <a:lnTo>
                    <a:pt x="21600" y="10800"/>
                  </a:lnTo>
                  <a:close/>
                </a:path>
              </a:pathLst>
            </a:custGeom>
            <a:solidFill>
              <a:srgbClr val="FFA900"/>
            </a:solidFill>
            <a:ln w="9525" cap="flat">
              <a:noFill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buClrTx/>
                <a:buFontTx/>
                <a:defRPr sz="2400">
                  <a:latin typeface="+mj-lt"/>
                  <a:ea typeface="+mj-ea"/>
                  <a:cs typeface="+mj-cs"/>
                  <a:sym typeface="Arial"/>
                </a:defRPr>
              </a:pPr>
              <a:endParaRPr/>
            </a:p>
          </p:txBody>
        </p:sp>
        <p:sp>
          <p:nvSpPr>
            <p:cNvPr id="25" name="Rectangle"/>
            <p:cNvSpPr/>
            <p:nvPr/>
          </p:nvSpPr>
          <p:spPr>
            <a:xfrm>
              <a:off x="55661" y="54371"/>
              <a:ext cx="55663" cy="108745"/>
            </a:xfrm>
            <a:prstGeom prst="rect">
              <a:avLst/>
            </a:prstGeom>
            <a:solidFill>
              <a:srgbClr val="FFA900"/>
            </a:solidFill>
            <a:ln w="9525" cap="flat">
              <a:noFill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buClrTx/>
                <a:buFontTx/>
                <a:defRPr sz="2400">
                  <a:latin typeface="+mj-lt"/>
                  <a:ea typeface="+mj-ea"/>
                  <a:cs typeface="+mj-cs"/>
                  <a:sym typeface="Arial"/>
                </a:defRPr>
              </a:pPr>
              <a:endParaRPr/>
            </a:p>
          </p:txBody>
        </p:sp>
        <p:sp>
          <p:nvSpPr>
            <p:cNvPr id="26" name="Rectangle"/>
            <p:cNvSpPr/>
            <p:nvPr/>
          </p:nvSpPr>
          <p:spPr>
            <a:xfrm>
              <a:off x="0" y="54371"/>
              <a:ext cx="27831" cy="108745"/>
            </a:xfrm>
            <a:prstGeom prst="rect">
              <a:avLst/>
            </a:prstGeom>
            <a:solidFill>
              <a:srgbClr val="FFA900"/>
            </a:solidFill>
            <a:ln w="9525" cap="flat">
              <a:noFill/>
              <a:round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buClrTx/>
                <a:buFontTx/>
                <a:defRPr sz="2400">
                  <a:latin typeface="+mj-lt"/>
                  <a:ea typeface="+mj-ea"/>
                  <a:cs typeface="+mj-cs"/>
                  <a:sym typeface="Arial"/>
                </a:defRPr>
              </a:pPr>
              <a:endParaRPr/>
            </a:p>
          </p:txBody>
        </p:sp>
      </p:grpSp>
      <p:sp>
        <p:nvSpPr>
          <p:cNvPr id="27" name="the transition probabilities do not depend on the particle masses but on the squared mass differences"/>
          <p:cNvSpPr txBox="1"/>
          <p:nvPr/>
        </p:nvSpPr>
        <p:spPr>
          <a:xfrm>
            <a:off x="1520739" y="5726669"/>
            <a:ext cx="7023100" cy="656590"/>
          </a:xfrm>
          <a:prstGeom prst="rect">
            <a:avLst/>
          </a:prstGeom>
          <a:ln w="28575">
            <a:solidFill>
              <a:srgbClr val="008F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>
            <a:spAutoFit/>
          </a:bodyPr>
          <a:lstStyle>
            <a:lvl1pPr>
              <a:buClr>
                <a:srgbClr val="D81E00"/>
              </a:buClr>
              <a:buFont typeface="Comic Sans MS"/>
              <a:defRPr>
                <a:solidFill>
                  <a:srgbClr val="D81E00"/>
                </a:solidFill>
                <a:uFill>
                  <a:solidFill>
                    <a:srgbClr val="D81E00"/>
                  </a:solidFill>
                </a:uFill>
                <a:latin typeface="Comic Sans MS"/>
                <a:ea typeface="Comic Sans MS"/>
                <a:cs typeface="Comic Sans MS"/>
                <a:sym typeface="Comic Sans MS"/>
              </a:defRPr>
            </a:lvl1pPr>
          </a:lstStyle>
          <a:p>
            <a:pPr algn="ctr"/>
            <a:r>
              <a:rPr dirty="0"/>
              <a:t>the transition probabilities do not depend on the particle masses but on the squared mass differences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1297459" y="14398"/>
            <a:ext cx="6862522" cy="1054680"/>
          </a:xfrm>
          <a:prstGeom prst="rect">
            <a:avLst/>
          </a:prstGeom>
          <a:ln/>
        </p:spPr>
        <p:txBody>
          <a:bodyPr rIns="132080">
            <a:normAutofit/>
          </a:bodyPr>
          <a:lstStyle/>
          <a:p>
            <a:r>
              <a:rPr lang="en-GB" sz="4000" dirty="0">
                <a:solidFill>
                  <a:srgbClr val="0432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Times New Roman" charset="0"/>
                <a:sym typeface="Times New Roman" charset="0"/>
              </a:rPr>
              <a:t>Oscillation probability</a:t>
            </a:r>
            <a:br>
              <a:rPr lang="en-GB" sz="4000" dirty="0">
                <a:solidFill>
                  <a:srgbClr val="0432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Times New Roman" charset="0"/>
                <a:sym typeface="Times New Roman" charset="0"/>
              </a:rPr>
            </a:br>
            <a:r>
              <a:rPr lang="en-GB" sz="2200" dirty="0">
                <a:solidFill>
                  <a:srgbClr val="0432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Times New Roman" charset="0"/>
                <a:sym typeface="Times New Roman" charset="0"/>
              </a:rPr>
              <a:t>(neutrino beams)</a:t>
            </a:r>
            <a:endParaRPr lang="en-GB" sz="1600" dirty="0">
              <a:solidFill>
                <a:srgbClr val="0432FF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 charset="0"/>
              <a:ea typeface="ヒラギノ明朝 ProN W3" charset="0"/>
              <a:cs typeface="ヒラギノ明朝 ProN W3" charset="0"/>
              <a:sym typeface="Times New Roman" charset="0"/>
            </a:endParaRPr>
          </a:p>
        </p:txBody>
      </p:sp>
      <p:sp>
        <p:nvSpPr>
          <p:cNvPr id="17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FBDEE-73C8-604E-BCE3-A0D9C5D15A6E}" type="slidenum">
              <a:rPr lang="en-GB" smtClean="0"/>
              <a:pPr/>
              <a:t>16</a:t>
            </a:fld>
            <a:endParaRPr lang="en-GB"/>
          </a:p>
        </p:txBody>
      </p:sp>
      <p:grpSp>
        <p:nvGrpSpPr>
          <p:cNvPr id="2" name="Group 1">
            <a:extLst>
              <a:ext uri="{FF2B5EF4-FFF2-40B4-BE49-F238E27FC236}">
                <a16:creationId xmlns="" xmlns:a16="http://schemas.microsoft.com/office/drawing/2014/main" id="{F35B063D-5DCD-E149-8492-1DD786544AC4}"/>
              </a:ext>
            </a:extLst>
          </p:cNvPr>
          <p:cNvGrpSpPr/>
          <p:nvPr/>
        </p:nvGrpSpPr>
        <p:grpSpPr>
          <a:xfrm>
            <a:off x="412538" y="1137175"/>
            <a:ext cx="8391853" cy="3534847"/>
            <a:chOff x="412538" y="1074115"/>
            <a:chExt cx="8391853" cy="3534847"/>
          </a:xfrm>
        </p:grpSpPr>
        <p:graphicFrame>
          <p:nvGraphicFramePr>
            <p:cNvPr id="4" name="Objet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="" xmlns:p14="http://schemas.microsoft.com/office/powerpoint/2010/main" val="375046276"/>
                </p:ext>
              </p:extLst>
            </p:nvPr>
          </p:nvGraphicFramePr>
          <p:xfrm>
            <a:off x="412538" y="1074115"/>
            <a:ext cx="7664450" cy="3408362"/>
          </p:xfrm>
          <a:graphic>
            <a:graphicData uri="http://schemas.openxmlformats.org/presentationml/2006/ole">
              <p:oleObj spid="_x0000_s5281" name="Equation" r:id="rId3" imgW="4671720" imgH="2075400" progId="Equation.DSMT4">
                <p:embed/>
              </p:oleObj>
            </a:graphicData>
          </a:graphic>
        </p:graphicFrame>
        <p:sp>
          <p:nvSpPr>
            <p:cNvPr id="18" name="ZoneTexte 17"/>
            <p:cNvSpPr txBox="1"/>
            <p:nvPr/>
          </p:nvSpPr>
          <p:spPr>
            <a:xfrm>
              <a:off x="5136747" y="2797099"/>
              <a:ext cx="89261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>
                  <a:solidFill>
                    <a:srgbClr val="0000FF"/>
                  </a:solidFill>
                  <a:latin typeface="Times New Roman"/>
                  <a:cs typeface="Times New Roman"/>
                </a:rPr>
                <a:t>"solar"</a:t>
              </a:r>
            </a:p>
          </p:txBody>
        </p:sp>
        <p:sp>
          <p:nvSpPr>
            <p:cNvPr id="19" name="ZoneTexte 18"/>
            <p:cNvSpPr txBox="1"/>
            <p:nvPr/>
          </p:nvSpPr>
          <p:spPr>
            <a:xfrm>
              <a:off x="5362869" y="1102622"/>
              <a:ext cx="164753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>
                  <a:solidFill>
                    <a:srgbClr val="0000FF"/>
                  </a:solidFill>
                  <a:latin typeface="Times New Roman"/>
                  <a:cs typeface="Times New Roman"/>
                </a:rPr>
                <a:t>"atmospheric"</a:t>
              </a:r>
            </a:p>
          </p:txBody>
        </p:sp>
        <p:sp>
          <p:nvSpPr>
            <p:cNvPr id="20" name="ZoneTexte 19"/>
            <p:cNvSpPr txBox="1"/>
            <p:nvPr/>
          </p:nvSpPr>
          <p:spPr>
            <a:xfrm>
              <a:off x="7185914" y="1927935"/>
              <a:ext cx="161847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>
                  <a:solidFill>
                    <a:srgbClr val="0000FF"/>
                  </a:solidFill>
                  <a:latin typeface="Times New Roman"/>
                  <a:cs typeface="Times New Roman"/>
                </a:rPr>
                <a:t>"interference"</a:t>
              </a:r>
            </a:p>
          </p:txBody>
        </p:sp>
        <p:sp>
          <p:nvSpPr>
            <p:cNvPr id="21" name="ZoneTexte 20"/>
            <p:cNvSpPr txBox="1"/>
            <p:nvPr/>
          </p:nvSpPr>
          <p:spPr>
            <a:xfrm>
              <a:off x="7099074" y="4208852"/>
              <a:ext cx="148284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>
                  <a:solidFill>
                    <a:srgbClr val="0000FF"/>
                  </a:solidFill>
                  <a:latin typeface="Times New Roman"/>
                  <a:cs typeface="Times New Roman"/>
                </a:rPr>
                <a:t>matter effect</a:t>
              </a:r>
            </a:p>
          </p:txBody>
        </p:sp>
      </p:grpSp>
      <p:sp>
        <p:nvSpPr>
          <p:cNvPr id="26" name="ZoneTexte 25"/>
          <p:cNvSpPr txBox="1"/>
          <p:nvPr/>
        </p:nvSpPr>
        <p:spPr>
          <a:xfrm>
            <a:off x="6063220" y="4948472"/>
            <a:ext cx="303940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GB" sz="2000">
                <a:solidFill>
                  <a:srgbClr val="008000"/>
                </a:solidFill>
                <a:latin typeface="Times New Roman"/>
                <a:cs typeface="Times New Roman"/>
              </a:rPr>
              <a:t>δ</a:t>
            </a:r>
            <a:r>
              <a:rPr lang="en-GB" sz="2000" baseline="-25000">
                <a:solidFill>
                  <a:srgbClr val="008000"/>
                </a:solidFill>
                <a:latin typeface="Times New Roman"/>
                <a:cs typeface="Times New Roman"/>
              </a:rPr>
              <a:t>CP</a:t>
            </a:r>
            <a:r>
              <a:rPr lang="en-GB" sz="2000">
                <a:solidFill>
                  <a:srgbClr val="008000"/>
                </a:solidFill>
                <a:latin typeface="Times New Roman"/>
                <a:cs typeface="Times New Roman"/>
              </a:rPr>
              <a:t> dependence, </a:t>
            </a:r>
          </a:p>
          <a:p>
            <a:pPr marL="342900" indent="-342900">
              <a:buFont typeface="Arial"/>
              <a:buChar char="•"/>
            </a:pPr>
            <a:r>
              <a:rPr lang="en-GB" sz="2000">
                <a:solidFill>
                  <a:srgbClr val="008000"/>
                </a:solidFill>
                <a:latin typeface="Times New Roman"/>
                <a:cs typeface="Times New Roman"/>
              </a:rPr>
              <a:t>sizable matter effect for long baselines</a:t>
            </a:r>
          </a:p>
        </p:txBody>
      </p:sp>
      <p:sp>
        <p:nvSpPr>
          <p:cNvPr id="24" name="ZoneTexte 23"/>
          <p:cNvSpPr txBox="1"/>
          <p:nvPr/>
        </p:nvSpPr>
        <p:spPr>
          <a:xfrm>
            <a:off x="83415" y="4697584"/>
            <a:ext cx="59085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GB" sz="2000" b="1">
                <a:solidFill>
                  <a:srgbClr val="FF0000"/>
                </a:solidFill>
                <a:latin typeface="Times New Roman"/>
                <a:cs typeface="Times New Roman"/>
              </a:rPr>
              <a:t>for antimatter: δ</a:t>
            </a:r>
            <a:r>
              <a:rPr lang="en-GB" sz="2000" b="1" baseline="-25000">
                <a:solidFill>
                  <a:srgbClr val="FF0000"/>
                </a:solidFill>
                <a:latin typeface="Times New Roman"/>
                <a:cs typeface="Times New Roman"/>
              </a:rPr>
              <a:t>CP</a:t>
            </a:r>
            <a:r>
              <a:rPr lang="en-GB" sz="2000" b="1">
                <a:solidFill>
                  <a:srgbClr val="FF0000"/>
                </a:solidFill>
                <a:latin typeface="Times New Roman"/>
                <a:cs typeface="Times New Roman"/>
              </a:rPr>
              <a:t> →-δ</a:t>
            </a:r>
            <a:r>
              <a:rPr lang="en-GB" sz="2000" b="1" baseline="-25000">
                <a:solidFill>
                  <a:srgbClr val="FF0000"/>
                </a:solidFill>
                <a:latin typeface="Times New Roman"/>
                <a:cs typeface="Times New Roman"/>
              </a:rPr>
              <a:t>CP </a:t>
            </a:r>
            <a:r>
              <a:rPr lang="en-GB" sz="2000" b="1">
                <a:solidFill>
                  <a:srgbClr val="FF0000"/>
                </a:solidFill>
                <a:latin typeface="Times New Roman"/>
                <a:cs typeface="Times New Roman"/>
              </a:rPr>
              <a:t>and </a:t>
            </a:r>
            <a:r>
              <a:rPr lang="en-GB" sz="2000" b="1" i="1">
                <a:solidFill>
                  <a:srgbClr val="FF0000"/>
                </a:solidFill>
                <a:latin typeface="Times New Roman"/>
                <a:cs typeface="Times New Roman"/>
              </a:rPr>
              <a:t>a</a:t>
            </a:r>
            <a:r>
              <a:rPr lang="en-GB" sz="2000" b="1">
                <a:solidFill>
                  <a:srgbClr val="FF0000"/>
                </a:solidFill>
                <a:latin typeface="Times New Roman"/>
                <a:cs typeface="Times New Roman"/>
              </a:rPr>
              <a:t>→-</a:t>
            </a:r>
            <a:r>
              <a:rPr lang="en-GB" sz="2000" b="1" i="1">
                <a:solidFill>
                  <a:srgbClr val="FF0000"/>
                </a:solidFill>
                <a:latin typeface="Times New Roman"/>
                <a:cs typeface="Times New Roman"/>
              </a:rPr>
              <a:t>a</a:t>
            </a:r>
          </a:p>
          <a:p>
            <a:pPr marL="342900" indent="-342900">
              <a:buFont typeface="Arial"/>
              <a:buChar char="•"/>
            </a:pPr>
            <a:r>
              <a:rPr lang="en-GB" sz="2000">
                <a:solidFill>
                  <a:srgbClr val="008000"/>
                </a:solidFill>
                <a:latin typeface="Times New Roman"/>
                <a:cs typeface="Times New Roman"/>
              </a:rPr>
              <a:t>fake matter/antimatter asymetry due to matter effect</a:t>
            </a:r>
          </a:p>
        </p:txBody>
      </p:sp>
      <p:sp>
        <p:nvSpPr>
          <p:cNvPr id="6" name="Ellipse 5"/>
          <p:cNvSpPr/>
          <p:nvPr/>
        </p:nvSpPr>
        <p:spPr>
          <a:xfrm>
            <a:off x="3494972" y="1994659"/>
            <a:ext cx="390781" cy="39078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Ellipse 14"/>
          <p:cNvSpPr/>
          <p:nvPr/>
        </p:nvSpPr>
        <p:spPr>
          <a:xfrm>
            <a:off x="6317623" y="3969490"/>
            <a:ext cx="390781" cy="39078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Connecteur droit 7"/>
          <p:cNvCxnSpPr/>
          <p:nvPr/>
        </p:nvCxnSpPr>
        <p:spPr>
          <a:xfrm>
            <a:off x="5991973" y="4861202"/>
            <a:ext cx="0" cy="112395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Image 19" descr="Image 19">
            <a:extLst>
              <a:ext uri="{FF2B5EF4-FFF2-40B4-BE49-F238E27FC236}">
                <a16:creationId xmlns="" xmlns:a16="http://schemas.microsoft.com/office/drawing/2014/main" id="{F582D7F0-69DC-E14B-96B2-C2883155855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7101" y="5406623"/>
            <a:ext cx="2804795" cy="1128760"/>
          </a:xfrm>
          <a:prstGeom prst="rect">
            <a:avLst/>
          </a:prstGeom>
          <a:ln w="12700">
            <a:miter lim="400000"/>
          </a:ln>
        </p:spPr>
      </p:pic>
      <p:sp>
        <p:nvSpPr>
          <p:cNvPr id="23" name="TextBox 22">
            <a:extLst>
              <a:ext uri="{FF2B5EF4-FFF2-40B4-BE49-F238E27FC236}">
                <a16:creationId xmlns="" xmlns:a16="http://schemas.microsoft.com/office/drawing/2014/main" id="{92C64A8C-11E7-6347-8B3C-D562A191618D}"/>
              </a:ext>
            </a:extLst>
          </p:cNvPr>
          <p:cNvSpPr txBox="1"/>
          <p:nvPr/>
        </p:nvSpPr>
        <p:spPr>
          <a:xfrm>
            <a:off x="3793361" y="6207321"/>
            <a:ext cx="29931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Matter-antimatter asymmetry</a:t>
            </a:r>
          </a:p>
        </p:txBody>
      </p:sp>
    </p:spTree>
    <p:extLst>
      <p:ext uri="{BB962C8B-B14F-4D97-AF65-F5344CB8AC3E}">
        <p14:creationId xmlns="" xmlns:p14="http://schemas.microsoft.com/office/powerpoint/2010/main" val="175435939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65761" y="1168400"/>
            <a:ext cx="82821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Despite the tremendous progress in our understanding of neutrino physics over the last years, many fundamental questions remain unsolved in the neutrino sector. 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778214" y="2092960"/>
            <a:ext cx="7869675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                  These questions include those of: </a:t>
            </a:r>
          </a:p>
          <a:p>
            <a:pPr algn="just">
              <a:spcAft>
                <a:spcPts val="600"/>
              </a:spcAft>
            </a:pPr>
            <a:endParaRPr lang="en-US" dirty="0" smtClean="0"/>
          </a:p>
          <a:p>
            <a:pPr marL="355600" indent="-355600" algn="just">
              <a:spcAft>
                <a:spcPts val="600"/>
              </a:spcAft>
              <a:buFont typeface="Wingdings" pitchFamily="2" charset="2"/>
              <a:buChar char="v"/>
            </a:pPr>
            <a:r>
              <a:rPr lang="en-US" dirty="0" smtClean="0"/>
              <a:t>the absolute neutrino mass scale, </a:t>
            </a:r>
          </a:p>
          <a:p>
            <a:pPr marL="355600" indent="-355600" algn="just">
              <a:spcAft>
                <a:spcPts val="600"/>
              </a:spcAft>
              <a:buFont typeface="Wingdings" pitchFamily="2" charset="2"/>
              <a:buChar char="v"/>
            </a:pPr>
            <a:r>
              <a:rPr lang="en-US" dirty="0" smtClean="0"/>
              <a:t>the Mass Hierarchy (MH), that is the sign of </a:t>
            </a:r>
            <a:r>
              <a:rPr lang="el-GR" dirty="0" smtClean="0"/>
              <a:t>Δ</a:t>
            </a:r>
            <a:r>
              <a:rPr lang="en-US" dirty="0" smtClean="0"/>
              <a:t>m</a:t>
            </a:r>
            <a:r>
              <a:rPr lang="en-US" baseline="30000" dirty="0" smtClean="0"/>
              <a:t>2</a:t>
            </a:r>
            <a:r>
              <a:rPr lang="en-US" baseline="-25000" dirty="0" smtClean="0"/>
              <a:t>31</a:t>
            </a:r>
            <a:r>
              <a:rPr lang="en-US" dirty="0" smtClean="0"/>
              <a:t>,</a:t>
            </a:r>
          </a:p>
          <a:p>
            <a:pPr marL="355600" indent="-355600" algn="just">
              <a:spcAft>
                <a:spcPts val="600"/>
              </a:spcAft>
              <a:buFont typeface="Wingdings" pitchFamily="2" charset="2"/>
              <a:buChar char="v"/>
            </a:pPr>
            <a:r>
              <a:rPr lang="en-US" dirty="0" smtClean="0"/>
              <a:t>the possible </a:t>
            </a:r>
            <a:r>
              <a:rPr lang="en-US" dirty="0" err="1" smtClean="0"/>
              <a:t>Majorana</a:t>
            </a:r>
            <a:r>
              <a:rPr lang="en-US" dirty="0" smtClean="0"/>
              <a:t> character of the neutrino fields and of </a:t>
            </a:r>
          </a:p>
          <a:p>
            <a:pPr marL="355600" indent="-355600" algn="just">
              <a:spcAft>
                <a:spcPts val="600"/>
              </a:spcAft>
              <a:buFont typeface="Wingdings" pitchFamily="2" charset="2"/>
              <a:buChar char="v"/>
            </a:pPr>
            <a:r>
              <a:rPr lang="en-US" dirty="0" smtClean="0"/>
              <a:t>the existence of </a:t>
            </a:r>
            <a:r>
              <a:rPr lang="en-US" dirty="0" err="1" smtClean="0"/>
              <a:t>leptonic</a:t>
            </a:r>
            <a:r>
              <a:rPr lang="en-US" dirty="0" smtClean="0"/>
              <a:t> CP violation parameterized by the phase angle </a:t>
            </a:r>
            <a:r>
              <a:rPr lang="en-US" i="1" dirty="0" err="1" smtClean="0"/>
              <a:t>δ</a:t>
            </a:r>
            <a:r>
              <a:rPr lang="en-US" i="1" baseline="-25000" dirty="0" err="1" smtClean="0"/>
              <a:t>CP</a:t>
            </a:r>
            <a:r>
              <a:rPr lang="en-US" i="1" dirty="0" smtClean="0"/>
              <a:t>.</a:t>
            </a:r>
            <a:endParaRPr lang="en-US" dirty="0"/>
          </a:p>
        </p:txBody>
      </p:sp>
      <p:sp>
        <p:nvSpPr>
          <p:cNvPr id="6" name="Transition Probability"/>
          <p:cNvSpPr txBox="1">
            <a:spLocks noGrp="1"/>
          </p:cNvSpPr>
          <p:nvPr>
            <p:ph type="title" idx="4294967295"/>
          </p:nvPr>
        </p:nvSpPr>
        <p:spPr>
          <a:xfrm>
            <a:off x="1297459" y="187870"/>
            <a:ext cx="6862522" cy="646331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rgbClr val="FF9300"/>
                </a:solidFill>
                <a:effectLst>
                  <a:outerShdw blurRad="12700" dist="25400" dir="2700000" rotWithShape="0">
                    <a:srgbClr val="CBCBCB"/>
                  </a:outerShdw>
                </a:effectLst>
                <a:uFill>
                  <a:solidFill>
                    <a:srgbClr val="FF93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rPr lang="en-US" sz="3600" dirty="0" smtClean="0">
                <a:solidFill>
                  <a:srgbClr val="0432FF"/>
                </a:solidFill>
              </a:rPr>
              <a:t>Questions remaining</a:t>
            </a:r>
            <a:endParaRPr sz="3600" dirty="0">
              <a:solidFill>
                <a:srgbClr val="0432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12419" y="4324588"/>
            <a:ext cx="5669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Focusing on the need of determining the phase angle </a:t>
            </a:r>
            <a:r>
              <a:rPr lang="en-US" i="1" dirty="0" err="1" smtClean="0"/>
              <a:t>δ</a:t>
            </a:r>
            <a:r>
              <a:rPr lang="en-US" i="1" baseline="-25000" dirty="0" err="1" smtClean="0"/>
              <a:t>CP</a:t>
            </a:r>
            <a:r>
              <a:rPr lang="en-US" i="1" dirty="0" smtClean="0"/>
              <a:t>.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78214" y="4775200"/>
            <a:ext cx="73817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The CP violation observed in the quark sector does not justify the </a:t>
            </a:r>
          </a:p>
          <a:p>
            <a:pPr algn="ctr"/>
            <a:r>
              <a:rPr lang="en-US" dirty="0" smtClean="0"/>
              <a:t>Baryon Asymmetry of the Universe (BAU)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99440" y="5547360"/>
            <a:ext cx="7752080" cy="646331"/>
          </a:xfrm>
          <a:prstGeom prst="rect">
            <a:avLst/>
          </a:prstGeom>
          <a:ln w="28575"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A measurement of </a:t>
            </a:r>
            <a:r>
              <a:rPr lang="en-US" i="1" dirty="0" err="1" smtClean="0"/>
              <a:t>δ</a:t>
            </a:r>
            <a:r>
              <a:rPr lang="en-US" i="1" baseline="-25000" dirty="0" err="1" smtClean="0"/>
              <a:t>CP</a:t>
            </a:r>
            <a:r>
              <a:rPr lang="en-US" i="1" dirty="0" smtClean="0"/>
              <a:t> could </a:t>
            </a:r>
            <a:r>
              <a:rPr lang="en-US" dirty="0" smtClean="0"/>
              <a:t>provide very illuminating information on </a:t>
            </a:r>
          </a:p>
          <a:p>
            <a:pPr algn="ctr"/>
            <a:r>
              <a:rPr lang="en-US" dirty="0" smtClean="0"/>
              <a:t>the origin of the BAU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4FA5D39C-A779-2A41-A62F-5489DEC9929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alphaModFix amt="35000"/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6478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="" xmlns:a16="http://schemas.microsoft.com/office/drawing/2014/main" id="{DDCF06D8-4B05-514A-ADA5-72FB4548C12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>
          <a:xfrm>
            <a:off x="0" y="438659"/>
            <a:ext cx="5074418" cy="6461615"/>
          </a:xfrm>
          <a:prstGeom prst="rect">
            <a:avLst/>
          </a:prstGeom>
        </p:spPr>
      </p:pic>
      <p:sp>
        <p:nvSpPr>
          <p:cNvPr id="2048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297459" y="14397"/>
            <a:ext cx="6862522" cy="154113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defTabSz="914400" eaLnBrk="0" fontAlgn="base" hangingPunct="0">
              <a:spcAft>
                <a:spcPct val="0"/>
              </a:spcAft>
              <a:defRPr/>
            </a:pPr>
            <a:r>
              <a:rPr lang="en-GB" b="0" dirty="0">
                <a:solidFill>
                  <a:srgbClr val="0000FF"/>
                </a:solidFill>
                <a:latin typeface="Times New Roman"/>
                <a:cs typeface="Times New Roman"/>
              </a:rPr>
              <a:t>Use all this ESS linac power to go to the second oscillation maximum</a:t>
            </a:r>
            <a:endParaRPr lang="en-GB" b="0" dirty="0">
              <a:solidFill>
                <a:srgbClr val="FF9900"/>
              </a:solidFill>
              <a:effectLst/>
              <a:latin typeface="Times New Roman"/>
              <a:cs typeface="Times New Roman"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5B75A52C-D3C1-DA4F-91BD-350C97786792}" type="slidenum">
              <a:rPr lang="en-GB" smtClean="0">
                <a:latin typeface="Times New Roman" charset="0"/>
                <a:ea typeface="ＭＳ Ｐゴシック" charset="0"/>
                <a:cs typeface="ＭＳ Ｐゴシック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en-GB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2CEC7C58-145F-CF4B-A3ED-557FEE8C2810}"/>
              </a:ext>
            </a:extLst>
          </p:cNvPr>
          <p:cNvSpPr txBox="1"/>
          <p:nvPr/>
        </p:nvSpPr>
        <p:spPr>
          <a:xfrm>
            <a:off x="5629649" y="3357862"/>
            <a:ext cx="18902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>
                <a:latin typeface="Times New Roman" panose="02020603050405020304" pitchFamily="18" charset="0"/>
                <a:cs typeface="Times New Roman" panose="02020603050405020304" pitchFamily="18" charset="0"/>
              </a:rPr>
              <a:t>but why?</a:t>
            </a:r>
          </a:p>
        </p:txBody>
      </p:sp>
    </p:spTree>
    <p:extLst>
      <p:ext uri="{BB962C8B-B14F-4D97-AF65-F5344CB8AC3E}">
        <p14:creationId xmlns="" xmlns:p14="http://schemas.microsoft.com/office/powerpoint/2010/main" val="138596702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297459" y="14398"/>
            <a:ext cx="6862522" cy="84629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defTabSz="914400" eaLnBrk="0" fontAlgn="base" hangingPunct="0">
              <a:spcAft>
                <a:spcPct val="0"/>
              </a:spcAft>
              <a:defRPr/>
            </a:pPr>
            <a:r>
              <a:rPr lang="en-US" sz="3200" dirty="0">
                <a:solidFill>
                  <a:srgbClr val="0000FF"/>
                </a:solidFill>
                <a:latin typeface="Times New Roman"/>
                <a:cs typeface="Times New Roman"/>
              </a:rPr>
              <a:t>Neutrino Oscillations with "large" </a:t>
            </a:r>
            <a:r>
              <a:rPr lang="el-GR" sz="3200" dirty="0">
                <a:solidFill>
                  <a:srgbClr val="0000FF"/>
                </a:solidFill>
                <a:latin typeface="Times New Roman"/>
                <a:cs typeface="Times New Roman"/>
              </a:rPr>
              <a:t>θ</a:t>
            </a:r>
            <a:r>
              <a:rPr lang="en-US" sz="3200" baseline="-25000" dirty="0">
                <a:solidFill>
                  <a:srgbClr val="0000FF"/>
                </a:solidFill>
                <a:latin typeface="Times New Roman"/>
                <a:cs typeface="Times New Roman"/>
              </a:rPr>
              <a:t>13</a:t>
            </a:r>
            <a:endParaRPr lang="en-US" sz="3200" baseline="-25000" dirty="0">
              <a:solidFill>
                <a:srgbClr val="0000FF"/>
              </a:solidFill>
              <a:effectLst/>
              <a:latin typeface="Times New Roman"/>
              <a:cs typeface="Times New Roman"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5B75A52C-D3C1-DA4F-91BD-350C97786792}" type="slidenum">
              <a:rPr lang="en-GB" smtClean="0">
                <a:latin typeface="Times New Roman" charset="0"/>
                <a:ea typeface="ＭＳ Ｐゴシック" charset="0"/>
                <a:cs typeface="ＭＳ Ｐゴシック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en-GB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0" name="ZoneTexte 29"/>
          <p:cNvSpPr txBox="1"/>
          <p:nvPr/>
        </p:nvSpPr>
        <p:spPr>
          <a:xfrm>
            <a:off x="2378009" y="3495703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8000"/>
                </a:solidFill>
                <a:latin typeface="Times New Roman"/>
                <a:cs typeface="Times New Roman"/>
              </a:rPr>
              <a:t>solar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949341" y="6068334"/>
            <a:ext cx="415239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rgbClr val="0000FF"/>
                </a:solidFill>
                <a:latin typeface="Times New Roman"/>
                <a:cs typeface="Times New Roman"/>
              </a:rPr>
              <a:t>more sensitivity at 2</a:t>
            </a:r>
            <a:r>
              <a:rPr lang="en-US" sz="2000" baseline="30000" dirty="0">
                <a:solidFill>
                  <a:srgbClr val="0000FF"/>
                </a:solidFill>
                <a:latin typeface="Times New Roman"/>
                <a:cs typeface="Times New Roman"/>
              </a:rPr>
              <a:t>nd</a:t>
            </a:r>
            <a:r>
              <a:rPr lang="en-US" sz="2000" dirty="0">
                <a:solidFill>
                  <a:srgbClr val="0000FF"/>
                </a:solidFill>
                <a:latin typeface="Times New Roman"/>
                <a:cs typeface="Times New Roman"/>
              </a:rPr>
              <a:t> oscillation max.</a:t>
            </a:r>
          </a:p>
        </p:txBody>
      </p:sp>
      <p:sp>
        <p:nvSpPr>
          <p:cNvPr id="15" name="Flèche droite rayée 14"/>
          <p:cNvSpPr/>
          <p:nvPr/>
        </p:nvSpPr>
        <p:spPr>
          <a:xfrm>
            <a:off x="3912214" y="6160816"/>
            <a:ext cx="908859" cy="269348"/>
          </a:xfrm>
          <a:prstGeom prst="stripedRightArrow">
            <a:avLst/>
          </a:prstGeom>
          <a:solidFill>
            <a:schemeClr val="accent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="" xmlns:a16="http://schemas.microsoft.com/office/drawing/2014/main" id="{1C779735-9D22-5B43-887B-47F5327382FB}"/>
              </a:ext>
            </a:extLst>
          </p:cNvPr>
          <p:cNvGrpSpPr/>
          <p:nvPr/>
        </p:nvGrpSpPr>
        <p:grpSpPr>
          <a:xfrm>
            <a:off x="12534" y="3396083"/>
            <a:ext cx="8855111" cy="2718169"/>
            <a:chOff x="12534" y="766394"/>
            <a:chExt cx="8855111" cy="2718169"/>
          </a:xfrm>
        </p:grpSpPr>
        <p:pic>
          <p:nvPicPr>
            <p:cNvPr id="4" name="Image 3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47725" y="783363"/>
              <a:ext cx="4024544" cy="2505848"/>
            </a:xfrm>
            <a:prstGeom prst="rect">
              <a:avLst/>
            </a:prstGeom>
          </p:spPr>
        </p:pic>
        <p:pic>
          <p:nvPicPr>
            <p:cNvPr id="3" name="Image 2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06598" y="778891"/>
              <a:ext cx="3961047" cy="2503440"/>
            </a:xfrm>
            <a:prstGeom prst="rect">
              <a:avLst/>
            </a:prstGeom>
          </p:spPr>
        </p:pic>
        <p:sp>
          <p:nvSpPr>
            <p:cNvPr id="19" name="ZoneTexte 18"/>
            <p:cNvSpPr txBox="1"/>
            <p:nvPr/>
          </p:nvSpPr>
          <p:spPr>
            <a:xfrm rot="16200000">
              <a:off x="-490961" y="1289682"/>
              <a:ext cx="146865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i="1" dirty="0">
                  <a:latin typeface="Times New Roman"/>
                  <a:cs typeface="Times New Roman"/>
                </a:rPr>
                <a:t>P(</a:t>
              </a:r>
              <a:r>
                <a:rPr lang="el-GR" sz="2400" i="1" dirty="0">
                  <a:latin typeface="Times New Roman"/>
                  <a:cs typeface="Times New Roman"/>
                </a:rPr>
                <a:t>ν</a:t>
              </a:r>
              <a:r>
                <a:rPr lang="el-GR" sz="2400" i="1" baseline="-25000" dirty="0">
                  <a:latin typeface="Times New Roman"/>
                  <a:cs typeface="Times New Roman"/>
                </a:rPr>
                <a:t>μ</a:t>
              </a:r>
              <a:r>
                <a:rPr lang="fr-CH" sz="2400" i="1" dirty="0">
                  <a:latin typeface="Times New Roman"/>
                  <a:cs typeface="Times New Roman"/>
                </a:rPr>
                <a:t>→</a:t>
              </a:r>
              <a:r>
                <a:rPr lang="el-GR" sz="2400" i="1" dirty="0">
                  <a:latin typeface="Times New Roman"/>
                  <a:cs typeface="Times New Roman"/>
                </a:rPr>
                <a:t>ν</a:t>
              </a:r>
              <a:r>
                <a:rPr lang="en-US" sz="2400" i="1" baseline="-25000" dirty="0">
                  <a:latin typeface="Times New Roman"/>
                  <a:cs typeface="Times New Roman"/>
                </a:rPr>
                <a:t>e</a:t>
              </a:r>
              <a:r>
                <a:rPr lang="en-US" sz="2400" i="1" dirty="0">
                  <a:latin typeface="Times New Roman"/>
                  <a:cs typeface="Times New Roman"/>
                </a:rPr>
                <a:t>)</a:t>
              </a:r>
            </a:p>
          </p:txBody>
        </p:sp>
        <p:sp>
          <p:nvSpPr>
            <p:cNvPr id="20" name="ZoneTexte 19"/>
            <p:cNvSpPr txBox="1"/>
            <p:nvPr/>
          </p:nvSpPr>
          <p:spPr>
            <a:xfrm>
              <a:off x="3923928" y="3115231"/>
              <a:ext cx="5967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>
                  <a:latin typeface="Times New Roman"/>
                  <a:cs typeface="Times New Roman"/>
                </a:rPr>
                <a:t>L/E</a:t>
              </a:r>
            </a:p>
          </p:txBody>
        </p:sp>
        <p:cxnSp>
          <p:nvCxnSpPr>
            <p:cNvPr id="22" name="Connecteur droit avec flèche 21"/>
            <p:cNvCxnSpPr/>
            <p:nvPr/>
          </p:nvCxnSpPr>
          <p:spPr>
            <a:xfrm>
              <a:off x="1960582" y="1785723"/>
              <a:ext cx="572036" cy="938237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ZoneTexte 23"/>
            <p:cNvSpPr txBox="1"/>
            <p:nvPr/>
          </p:nvSpPr>
          <p:spPr>
            <a:xfrm>
              <a:off x="898442" y="1325952"/>
              <a:ext cx="24703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>
                  <a:latin typeface="Times New Roman"/>
                  <a:cs typeface="Times New Roman"/>
                </a:rPr>
                <a:t>1</a:t>
              </a:r>
              <a:r>
                <a:rPr lang="en-US" i="1" baseline="30000" dirty="0">
                  <a:latin typeface="Times New Roman"/>
                  <a:cs typeface="Times New Roman"/>
                </a:rPr>
                <a:t>st</a:t>
              </a:r>
              <a:r>
                <a:rPr lang="en-US" i="1" dirty="0">
                  <a:latin typeface="Times New Roman"/>
                  <a:cs typeface="Times New Roman"/>
                </a:rPr>
                <a:t> oscillation maximum</a:t>
              </a:r>
            </a:p>
          </p:txBody>
        </p:sp>
        <p:cxnSp>
          <p:nvCxnSpPr>
            <p:cNvPr id="13" name="Connecteur droit avec flèche 12"/>
            <p:cNvCxnSpPr/>
            <p:nvPr/>
          </p:nvCxnSpPr>
          <p:spPr>
            <a:xfrm>
              <a:off x="7081940" y="1226165"/>
              <a:ext cx="572036" cy="938237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ZoneTexte 13"/>
            <p:cNvSpPr txBox="1"/>
            <p:nvPr/>
          </p:nvSpPr>
          <p:spPr>
            <a:xfrm>
              <a:off x="6019800" y="766394"/>
              <a:ext cx="25215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>
                  <a:latin typeface="Times New Roman"/>
                  <a:cs typeface="Times New Roman"/>
                </a:rPr>
                <a:t>2</a:t>
              </a:r>
              <a:r>
                <a:rPr lang="en-US" i="1" baseline="30000" dirty="0">
                  <a:latin typeface="Times New Roman"/>
                  <a:cs typeface="Times New Roman"/>
                </a:rPr>
                <a:t>nd</a:t>
              </a:r>
              <a:r>
                <a:rPr lang="en-US" i="1" dirty="0">
                  <a:latin typeface="Times New Roman"/>
                  <a:cs typeface="Times New Roman"/>
                </a:rPr>
                <a:t> oscillation maximum</a:t>
              </a:r>
            </a:p>
          </p:txBody>
        </p:sp>
        <p:sp>
          <p:nvSpPr>
            <p:cNvPr id="5" name="ZoneTexte 4"/>
            <p:cNvSpPr txBox="1"/>
            <p:nvPr/>
          </p:nvSpPr>
          <p:spPr>
            <a:xfrm>
              <a:off x="916620" y="2081775"/>
              <a:ext cx="1170830" cy="584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l-GR" b="1" dirty="0">
                  <a:latin typeface="Times New Roman"/>
                  <a:cs typeface="Times New Roman"/>
                </a:rPr>
                <a:t>θ</a:t>
              </a:r>
              <a:r>
                <a:rPr lang="en-US" b="1" baseline="-25000" dirty="0">
                  <a:latin typeface="Times New Roman"/>
                  <a:cs typeface="Times New Roman"/>
                </a:rPr>
                <a:t>13</a:t>
              </a:r>
              <a:r>
                <a:rPr lang="en-US" b="1" dirty="0">
                  <a:latin typeface="Times New Roman"/>
                  <a:cs typeface="Times New Roman"/>
                </a:rPr>
                <a:t>=1º</a:t>
              </a:r>
            </a:p>
            <a:p>
              <a:pPr algn="ctr"/>
              <a:r>
                <a:rPr lang="en-US" sz="1400" b="1" dirty="0">
                  <a:latin typeface="Times New Roman"/>
                  <a:cs typeface="Times New Roman"/>
                </a:rPr>
                <a:t>("small" </a:t>
              </a:r>
              <a:r>
                <a:rPr lang="el-GR" sz="1400" b="1" dirty="0">
                  <a:latin typeface="Times New Roman"/>
                  <a:cs typeface="Times New Roman"/>
                </a:rPr>
                <a:t>θ</a:t>
              </a:r>
              <a:r>
                <a:rPr lang="en-US" sz="1400" b="1" baseline="-25000" dirty="0">
                  <a:latin typeface="Times New Roman"/>
                  <a:cs typeface="Times New Roman"/>
                </a:rPr>
                <a:t>13</a:t>
              </a:r>
              <a:r>
                <a:rPr lang="en-US" sz="1400" b="1" dirty="0">
                  <a:latin typeface="Times New Roman"/>
                  <a:cs typeface="Times New Roman"/>
                </a:rPr>
                <a:t>)</a:t>
              </a:r>
            </a:p>
          </p:txBody>
        </p:sp>
        <p:sp>
          <p:nvSpPr>
            <p:cNvPr id="17" name="ZoneTexte 16"/>
            <p:cNvSpPr txBox="1"/>
            <p:nvPr/>
          </p:nvSpPr>
          <p:spPr>
            <a:xfrm>
              <a:off x="5233893" y="1947282"/>
              <a:ext cx="1150667" cy="584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l-GR" b="1" dirty="0">
                  <a:latin typeface="Times New Roman"/>
                  <a:cs typeface="Times New Roman"/>
                </a:rPr>
                <a:t>θ</a:t>
              </a:r>
              <a:r>
                <a:rPr lang="en-US" b="1" baseline="-25000" dirty="0">
                  <a:latin typeface="Times New Roman"/>
                  <a:cs typeface="Times New Roman"/>
                </a:rPr>
                <a:t>13</a:t>
              </a:r>
              <a:r>
                <a:rPr lang="en-US" b="1" dirty="0">
                  <a:latin typeface="Times New Roman"/>
                  <a:cs typeface="Times New Roman"/>
                </a:rPr>
                <a:t>=8.8º</a:t>
              </a:r>
            </a:p>
            <a:p>
              <a:pPr algn="ctr"/>
              <a:r>
                <a:rPr lang="en-US" sz="1400" b="1" dirty="0">
                  <a:latin typeface="Times New Roman"/>
                  <a:cs typeface="Times New Roman"/>
                </a:rPr>
                <a:t>("large" </a:t>
              </a:r>
              <a:r>
                <a:rPr lang="el-GR" sz="1400" b="1" dirty="0">
                  <a:latin typeface="Times New Roman"/>
                  <a:cs typeface="Times New Roman"/>
                </a:rPr>
                <a:t>θ</a:t>
              </a:r>
              <a:r>
                <a:rPr lang="en-US" sz="1400" b="1" baseline="-25000" dirty="0">
                  <a:latin typeface="Times New Roman"/>
                  <a:cs typeface="Times New Roman"/>
                </a:rPr>
                <a:t>13</a:t>
              </a:r>
              <a:r>
                <a:rPr lang="en-US" sz="1400" b="1" dirty="0">
                  <a:latin typeface="Times New Roman"/>
                  <a:cs typeface="Times New Roman"/>
                </a:rPr>
                <a:t>)</a:t>
              </a: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3912214" y="2072069"/>
              <a:ext cx="924201" cy="9233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 err="1">
                  <a:solidFill>
                    <a:srgbClr val="FF0000"/>
                  </a:solidFill>
                  <a:latin typeface="Symbol" charset="0"/>
                </a:rPr>
                <a:t>d</a:t>
              </a:r>
              <a:r>
                <a:rPr lang="en-US" baseline="-25000" dirty="0" err="1">
                  <a:solidFill>
                    <a:srgbClr val="FF0000"/>
                  </a:solidFill>
                </a:rPr>
                <a:t>CP</a:t>
              </a:r>
              <a:r>
                <a:rPr lang="en-US" dirty="0">
                  <a:solidFill>
                    <a:srgbClr val="FF0000"/>
                  </a:solidFill>
                </a:rPr>
                <a:t>=-90</a:t>
              </a:r>
            </a:p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 err="1">
                  <a:solidFill>
                    <a:srgbClr val="008000"/>
                  </a:solidFill>
                  <a:latin typeface="Symbol" charset="0"/>
                </a:rPr>
                <a:t>d</a:t>
              </a:r>
              <a:r>
                <a:rPr lang="en-US" baseline="-25000" dirty="0" err="1">
                  <a:solidFill>
                    <a:srgbClr val="008000"/>
                  </a:solidFill>
                </a:rPr>
                <a:t>CP</a:t>
              </a:r>
              <a:r>
                <a:rPr lang="en-US" dirty="0">
                  <a:solidFill>
                    <a:srgbClr val="008000"/>
                  </a:solidFill>
                </a:rPr>
                <a:t>=0</a:t>
              </a:r>
            </a:p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dirty="0" err="1">
                  <a:solidFill>
                    <a:srgbClr val="0000FF"/>
                  </a:solidFill>
                  <a:latin typeface="Symbol" charset="0"/>
                </a:rPr>
                <a:t>d</a:t>
              </a:r>
              <a:r>
                <a:rPr lang="en-US" baseline="-25000" dirty="0" err="1">
                  <a:solidFill>
                    <a:srgbClr val="0000FF"/>
                  </a:solidFill>
                </a:rPr>
                <a:t>CP</a:t>
              </a:r>
              <a:r>
                <a:rPr lang="en-US" dirty="0">
                  <a:solidFill>
                    <a:srgbClr val="0000FF"/>
                  </a:solidFill>
                </a:rPr>
                <a:t>=+90</a:t>
              </a:r>
            </a:p>
          </p:txBody>
        </p:sp>
        <p:sp>
          <p:nvSpPr>
            <p:cNvPr id="37" name="ZoneTexte 36"/>
            <p:cNvSpPr txBox="1"/>
            <p:nvPr/>
          </p:nvSpPr>
          <p:spPr>
            <a:xfrm>
              <a:off x="8242999" y="3115231"/>
              <a:ext cx="5967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>
                  <a:latin typeface="Times New Roman"/>
                  <a:cs typeface="Times New Roman"/>
                </a:rPr>
                <a:t>L/E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="" xmlns:a16="http://schemas.microsoft.com/office/drawing/2014/main" id="{03787217-4581-1B4B-8EF9-50B3B3CDB2D6}"/>
              </a:ext>
            </a:extLst>
          </p:cNvPr>
          <p:cNvGrpSpPr/>
          <p:nvPr/>
        </p:nvGrpSpPr>
        <p:grpSpPr>
          <a:xfrm>
            <a:off x="0" y="833485"/>
            <a:ext cx="9129074" cy="2291304"/>
            <a:chOff x="0" y="3515203"/>
            <a:chExt cx="9129074" cy="2291304"/>
          </a:xfrm>
        </p:grpSpPr>
        <p:pic>
          <p:nvPicPr>
            <p:cNvPr id="9" name="Image 8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374315" y="3581409"/>
              <a:ext cx="3124200" cy="2213958"/>
            </a:xfrm>
            <a:prstGeom prst="rect">
              <a:avLst/>
            </a:prstGeom>
          </p:spPr>
        </p:pic>
        <p:pic>
          <p:nvPicPr>
            <p:cNvPr id="8" name="Image 7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91325" y="3607846"/>
              <a:ext cx="3124200" cy="2167902"/>
            </a:xfrm>
            <a:prstGeom prst="rect">
              <a:avLst/>
            </a:prstGeom>
          </p:spPr>
        </p:pic>
        <p:sp>
          <p:nvSpPr>
            <p:cNvPr id="21" name="ZoneTexte 20"/>
            <p:cNvSpPr txBox="1"/>
            <p:nvPr/>
          </p:nvSpPr>
          <p:spPr>
            <a:xfrm>
              <a:off x="45098" y="4083178"/>
              <a:ext cx="152888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Times New Roman"/>
                  <a:cs typeface="Times New Roman"/>
                </a:rPr>
                <a:t>for small </a:t>
              </a:r>
              <a:r>
                <a:rPr lang="el-GR" dirty="0">
                  <a:latin typeface="Times New Roman"/>
                  <a:cs typeface="Times New Roman"/>
                </a:rPr>
                <a:t>θ</a:t>
              </a:r>
              <a:r>
                <a:rPr lang="el-GR" baseline="-25000" dirty="0">
                  <a:latin typeface="Times New Roman"/>
                  <a:cs typeface="Times New Roman"/>
                </a:rPr>
                <a:t>13</a:t>
              </a:r>
              <a:r>
                <a:rPr lang="en-US" dirty="0">
                  <a:latin typeface="Times New Roman"/>
                  <a:cs typeface="Times New Roman"/>
                </a:rPr>
                <a:t> 1</a:t>
              </a:r>
              <a:r>
                <a:rPr lang="en-US" baseline="30000" dirty="0">
                  <a:latin typeface="Times New Roman"/>
                  <a:cs typeface="Times New Roman"/>
                </a:rPr>
                <a:t>st</a:t>
              </a:r>
              <a:r>
                <a:rPr lang="en-US" dirty="0">
                  <a:latin typeface="Times New Roman"/>
                  <a:cs typeface="Times New Roman"/>
                </a:rPr>
                <a:t> oscillation maximum is better</a:t>
              </a:r>
            </a:p>
          </p:txBody>
        </p:sp>
        <p:sp>
          <p:nvSpPr>
            <p:cNvPr id="23" name="Flèche vers la droite 22"/>
            <p:cNvSpPr/>
            <p:nvPr/>
          </p:nvSpPr>
          <p:spPr>
            <a:xfrm rot="5400000">
              <a:off x="2087963" y="4036691"/>
              <a:ext cx="433831" cy="92973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Flèche vers la droite 24"/>
            <p:cNvSpPr/>
            <p:nvPr/>
          </p:nvSpPr>
          <p:spPr>
            <a:xfrm rot="5400000">
              <a:off x="5153255" y="4036691"/>
              <a:ext cx="433831" cy="92973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Flèche vers la droite 25"/>
            <p:cNvSpPr/>
            <p:nvPr/>
          </p:nvSpPr>
          <p:spPr>
            <a:xfrm rot="16200000">
              <a:off x="6235187" y="5512346"/>
              <a:ext cx="433831" cy="92973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ZoneTexte 26"/>
            <p:cNvSpPr txBox="1"/>
            <p:nvPr/>
          </p:nvSpPr>
          <p:spPr>
            <a:xfrm>
              <a:off x="7522531" y="3899319"/>
              <a:ext cx="1606543" cy="17543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Times New Roman"/>
                  <a:cs typeface="Times New Roman"/>
                </a:rPr>
                <a:t>for "large" </a:t>
              </a:r>
              <a:r>
                <a:rPr lang="el-GR" dirty="0">
                  <a:latin typeface="Times New Roman"/>
                  <a:cs typeface="Times New Roman"/>
                </a:rPr>
                <a:t>θ</a:t>
              </a:r>
              <a:r>
                <a:rPr lang="el-GR" baseline="-25000" dirty="0">
                  <a:latin typeface="Times New Roman"/>
                  <a:cs typeface="Times New Roman"/>
                </a:rPr>
                <a:t>13</a:t>
              </a:r>
              <a:r>
                <a:rPr lang="en-US" dirty="0">
                  <a:latin typeface="Times New Roman"/>
                  <a:cs typeface="Times New Roman"/>
                </a:rPr>
                <a:t> 1</a:t>
              </a:r>
              <a:r>
                <a:rPr lang="en-US" baseline="30000" dirty="0">
                  <a:latin typeface="Times New Roman"/>
                  <a:cs typeface="Times New Roman"/>
                </a:rPr>
                <a:t>st</a:t>
              </a:r>
              <a:r>
                <a:rPr lang="en-US" dirty="0">
                  <a:latin typeface="Times New Roman"/>
                  <a:cs typeface="Times New Roman"/>
                </a:rPr>
                <a:t> oscillation maximum is dominated by atmospheric term </a:t>
              </a:r>
            </a:p>
          </p:txBody>
        </p:sp>
        <p:sp>
          <p:nvSpPr>
            <p:cNvPr id="10" name="ZoneTexte 9"/>
            <p:cNvSpPr txBox="1"/>
            <p:nvPr/>
          </p:nvSpPr>
          <p:spPr>
            <a:xfrm>
              <a:off x="2474022" y="5314064"/>
              <a:ext cx="130035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0000FF"/>
                  </a:solidFill>
                  <a:latin typeface="Times New Roman"/>
                  <a:cs typeface="Times New Roman"/>
                </a:rPr>
                <a:t>CP interference</a:t>
              </a:r>
            </a:p>
          </p:txBody>
        </p:sp>
        <p:sp>
          <p:nvSpPr>
            <p:cNvPr id="29" name="ZoneTexte 28"/>
            <p:cNvSpPr txBox="1"/>
            <p:nvPr/>
          </p:nvSpPr>
          <p:spPr>
            <a:xfrm>
              <a:off x="5223848" y="5160175"/>
              <a:ext cx="130035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0000FF"/>
                  </a:solidFill>
                  <a:latin typeface="Times New Roman"/>
                  <a:cs typeface="Times New Roman"/>
                </a:rPr>
                <a:t>CP interference</a:t>
              </a:r>
            </a:p>
          </p:txBody>
        </p:sp>
        <p:sp>
          <p:nvSpPr>
            <p:cNvPr id="31" name="ZoneTexte 30"/>
            <p:cNvSpPr txBox="1"/>
            <p:nvPr/>
          </p:nvSpPr>
          <p:spPr>
            <a:xfrm>
              <a:off x="6106290" y="4268745"/>
              <a:ext cx="5437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008000"/>
                  </a:solidFill>
                  <a:latin typeface="Times New Roman"/>
                  <a:cs typeface="Times New Roman"/>
                </a:rPr>
                <a:t>solar</a:t>
              </a:r>
            </a:p>
          </p:txBody>
        </p:sp>
        <p:sp>
          <p:nvSpPr>
            <p:cNvPr id="32" name="ZoneTexte 31"/>
            <p:cNvSpPr txBox="1"/>
            <p:nvPr/>
          </p:nvSpPr>
          <p:spPr>
            <a:xfrm>
              <a:off x="2712281" y="4268745"/>
              <a:ext cx="106209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FF0000"/>
                  </a:solidFill>
                  <a:latin typeface="Times New Roman"/>
                  <a:cs typeface="Times New Roman"/>
                </a:rPr>
                <a:t>atmospheric</a:t>
              </a:r>
            </a:p>
          </p:txBody>
        </p:sp>
        <p:sp>
          <p:nvSpPr>
            <p:cNvPr id="33" name="ZoneTexte 32"/>
            <p:cNvSpPr txBox="1"/>
            <p:nvPr/>
          </p:nvSpPr>
          <p:spPr>
            <a:xfrm>
              <a:off x="5825025" y="3814494"/>
              <a:ext cx="106209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FF0000"/>
                  </a:solidFill>
                  <a:latin typeface="Times New Roman"/>
                  <a:cs typeface="Times New Roman"/>
                </a:rPr>
                <a:t>atmospheric</a:t>
              </a:r>
            </a:p>
          </p:txBody>
        </p:sp>
        <p:sp>
          <p:nvSpPr>
            <p:cNvPr id="34" name="ZoneTexte 33"/>
            <p:cNvSpPr txBox="1"/>
            <p:nvPr/>
          </p:nvSpPr>
          <p:spPr>
            <a:xfrm>
              <a:off x="1707729" y="5406416"/>
              <a:ext cx="7662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dirty="0">
                  <a:latin typeface="Times New Roman"/>
                  <a:cs typeface="Times New Roman"/>
                </a:rPr>
                <a:t>θ</a:t>
              </a:r>
              <a:r>
                <a:rPr lang="en-US" baseline="-25000" dirty="0">
                  <a:latin typeface="Times New Roman"/>
                  <a:cs typeface="Times New Roman"/>
                </a:rPr>
                <a:t>13</a:t>
              </a:r>
              <a:r>
                <a:rPr lang="en-US" dirty="0">
                  <a:latin typeface="Times New Roman"/>
                  <a:cs typeface="Times New Roman"/>
                </a:rPr>
                <a:t>=1º</a:t>
              </a:r>
            </a:p>
          </p:txBody>
        </p:sp>
        <p:sp>
          <p:nvSpPr>
            <p:cNvPr id="35" name="ZoneTexte 34"/>
            <p:cNvSpPr txBox="1"/>
            <p:nvPr/>
          </p:nvSpPr>
          <p:spPr>
            <a:xfrm>
              <a:off x="4676744" y="5437175"/>
              <a:ext cx="9394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dirty="0">
                  <a:latin typeface="Times New Roman"/>
                  <a:cs typeface="Times New Roman"/>
                </a:rPr>
                <a:t>θ</a:t>
              </a:r>
              <a:r>
                <a:rPr lang="en-US" baseline="-25000" dirty="0">
                  <a:latin typeface="Times New Roman"/>
                  <a:cs typeface="Times New Roman"/>
                </a:rPr>
                <a:t>13</a:t>
              </a:r>
              <a:r>
                <a:rPr lang="en-US" dirty="0">
                  <a:latin typeface="Times New Roman"/>
                  <a:cs typeface="Times New Roman"/>
                </a:rPr>
                <a:t>=8.8º</a:t>
              </a:r>
            </a:p>
          </p:txBody>
        </p:sp>
        <p:sp>
          <p:nvSpPr>
            <p:cNvPr id="6" name="Rectangle 5"/>
            <p:cNvSpPr/>
            <p:nvPr/>
          </p:nvSpPr>
          <p:spPr>
            <a:xfrm>
              <a:off x="0" y="5368369"/>
              <a:ext cx="1512604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>
                  <a:latin typeface="Times New Roman"/>
                  <a:cs typeface="Times New Roman"/>
                </a:rPr>
                <a:t>(</a:t>
              </a:r>
              <a:r>
                <a:rPr lang="en-US" sz="1400" dirty="0">
                  <a:latin typeface="Times New Roman"/>
                  <a:cs typeface="Times New Roman"/>
                  <a:hlinkClick r:id="rId7"/>
                </a:rPr>
                <a:t>arXiv:1110.4583</a:t>
              </a:r>
              <a:r>
                <a:rPr lang="en-US" sz="1400" dirty="0">
                  <a:latin typeface="Times New Roman"/>
                  <a:cs typeface="Times New Roman"/>
                </a:rPr>
                <a:t>)</a:t>
              </a:r>
            </a:p>
          </p:txBody>
        </p:sp>
        <p:sp>
          <p:nvSpPr>
            <p:cNvPr id="38" name="ZoneTexte 37"/>
            <p:cNvSpPr txBox="1"/>
            <p:nvPr/>
          </p:nvSpPr>
          <p:spPr>
            <a:xfrm>
              <a:off x="3923928" y="4744058"/>
              <a:ext cx="5967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>
                  <a:latin typeface="Times New Roman"/>
                  <a:cs typeface="Times New Roman"/>
                </a:rPr>
                <a:t>L/E</a:t>
              </a:r>
            </a:p>
          </p:txBody>
        </p:sp>
        <p:sp>
          <p:nvSpPr>
            <p:cNvPr id="39" name="ZoneTexte 38"/>
            <p:cNvSpPr txBox="1"/>
            <p:nvPr/>
          </p:nvSpPr>
          <p:spPr>
            <a:xfrm>
              <a:off x="6925806" y="4744058"/>
              <a:ext cx="5967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>
                  <a:latin typeface="Times New Roman"/>
                  <a:cs typeface="Times New Roman"/>
                </a:rPr>
                <a:t>L/E</a:t>
              </a:r>
            </a:p>
          </p:txBody>
        </p:sp>
        <p:sp>
          <p:nvSpPr>
            <p:cNvPr id="42" name="ZoneTexte 30">
              <a:extLst>
                <a:ext uri="{FF2B5EF4-FFF2-40B4-BE49-F238E27FC236}">
                  <a16:creationId xmlns="" xmlns:a16="http://schemas.microsoft.com/office/drawing/2014/main" id="{FFBD0B9E-5ED0-AA43-B295-BC088B2A9923}"/>
                </a:ext>
              </a:extLst>
            </p:cNvPr>
            <p:cNvSpPr txBox="1"/>
            <p:nvPr/>
          </p:nvSpPr>
          <p:spPr>
            <a:xfrm>
              <a:off x="2499493" y="3515203"/>
              <a:ext cx="5437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008000"/>
                  </a:solidFill>
                  <a:latin typeface="Times New Roman"/>
                  <a:cs typeface="Times New Roman"/>
                </a:rPr>
                <a:t>solar</a:t>
              </a:r>
            </a:p>
          </p:txBody>
        </p:sp>
      </p:grpSp>
      <p:sp>
        <p:nvSpPr>
          <p:cNvPr id="40" name="ZoneTexte 39"/>
          <p:cNvSpPr txBox="1"/>
          <p:nvPr/>
        </p:nvSpPr>
        <p:spPr>
          <a:xfrm>
            <a:off x="0" y="5914165"/>
            <a:ext cx="398057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sz="2000" dirty="0">
                <a:latin typeface="Times New Roman"/>
                <a:cs typeface="Times New Roman"/>
              </a:rPr>
              <a:t>1</a:t>
            </a:r>
            <a:r>
              <a:rPr lang="en-GB" sz="2000" baseline="30000" dirty="0">
                <a:latin typeface="Times New Roman"/>
                <a:cs typeface="Times New Roman"/>
              </a:rPr>
              <a:t>st</a:t>
            </a:r>
            <a:r>
              <a:rPr lang="en-GB" sz="2000" dirty="0">
                <a:latin typeface="Times New Roman"/>
                <a:cs typeface="Times New Roman"/>
              </a:rPr>
              <a:t> oscillation max.: A=0.3sin</a:t>
            </a:r>
            <a:r>
              <a:rPr lang="el-GR" sz="2000" dirty="0">
                <a:latin typeface="Times New Roman"/>
                <a:cs typeface="Times New Roman"/>
              </a:rPr>
              <a:t>δ</a:t>
            </a:r>
            <a:r>
              <a:rPr lang="en-US" sz="2000" baseline="-25000" dirty="0">
                <a:latin typeface="Times New Roman"/>
                <a:cs typeface="Times New Roman"/>
              </a:rPr>
              <a:t>CP</a:t>
            </a:r>
          </a:p>
          <a:p>
            <a:pPr marL="285750" indent="-285750">
              <a:buFont typeface="Arial"/>
              <a:buChar char="•"/>
            </a:pPr>
            <a:r>
              <a:rPr lang="en-GB" sz="2000" dirty="0">
                <a:latin typeface="Times New Roman"/>
                <a:cs typeface="Times New Roman"/>
              </a:rPr>
              <a:t>2</a:t>
            </a:r>
            <a:r>
              <a:rPr lang="en-GB" sz="2000" baseline="30000" dirty="0">
                <a:latin typeface="Times New Roman"/>
                <a:cs typeface="Times New Roman"/>
              </a:rPr>
              <a:t>nd</a:t>
            </a:r>
            <a:r>
              <a:rPr lang="en-GB" sz="2000" dirty="0">
                <a:latin typeface="Times New Roman"/>
                <a:cs typeface="Times New Roman"/>
              </a:rPr>
              <a:t> oscillation max.: A=0.75sin</a:t>
            </a:r>
            <a:r>
              <a:rPr lang="el-GR" sz="2000" dirty="0">
                <a:latin typeface="Times New Roman"/>
                <a:cs typeface="Times New Roman"/>
              </a:rPr>
              <a:t>δ</a:t>
            </a:r>
            <a:r>
              <a:rPr lang="en-US" sz="2000" baseline="-25000" dirty="0">
                <a:latin typeface="Times New Roman"/>
                <a:cs typeface="Times New Roman"/>
              </a:rPr>
              <a:t>CP</a:t>
            </a:r>
          </a:p>
        </p:txBody>
      </p:sp>
      <p:sp>
        <p:nvSpPr>
          <p:cNvPr id="41" name="Rectangle 40"/>
          <p:cNvSpPr/>
          <p:nvPr/>
        </p:nvSpPr>
        <p:spPr>
          <a:xfrm>
            <a:off x="5280749" y="6457011"/>
            <a:ext cx="342158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latin typeface="Times New Roman"/>
                <a:cs typeface="Times New Roman"/>
              </a:rPr>
              <a:t>(see arXiv:1310.5992 and arXiv:0710.0554)</a:t>
            </a:r>
          </a:p>
        </p:txBody>
      </p:sp>
    </p:spTree>
    <p:extLst>
      <p:ext uri="{BB962C8B-B14F-4D97-AF65-F5344CB8AC3E}">
        <p14:creationId xmlns="" xmlns:p14="http://schemas.microsoft.com/office/powerpoint/2010/main" val="412176839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1207519" y="329009"/>
            <a:ext cx="6862522" cy="56926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Times New Roman"/>
                <a:ea typeface="+mj-ea"/>
                <a:cs typeface="Times New Roman"/>
              </a:rPr>
              <a:t>Demokritos </a:t>
            </a:r>
            <a:r>
              <a:rPr lang="en-US" sz="3600" b="1" dirty="0" smtClean="0">
                <a:solidFill>
                  <a:srgbClr val="0000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/>
                <a:ea typeface="+mj-ea"/>
                <a:cs typeface="Times New Roman"/>
              </a:rPr>
              <a:t>INPP 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Times New Roman"/>
                <a:ea typeface="+mj-ea"/>
                <a:cs typeface="Times New Roman"/>
              </a:rPr>
              <a:t>ESS</a:t>
            </a:r>
            <a:r>
              <a:rPr lang="el-GR" sz="3600" b="1" dirty="0" smtClean="0">
                <a:solidFill>
                  <a:srgbClr val="0000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/>
                <a:ea typeface="+mj-ea"/>
                <a:cs typeface="Times New Roman"/>
              </a:rPr>
              <a:t>ν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Times New Roman"/>
                <a:ea typeface="+mj-ea"/>
                <a:cs typeface="Times New Roman"/>
              </a:rPr>
              <a:t>SB</a:t>
            </a:r>
            <a:r>
              <a:rPr kumimoji="0" lang="el-GR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Times New Roman"/>
                <a:ea typeface="+mj-ea"/>
                <a:cs typeface="Times New Roman"/>
              </a:rPr>
              <a:t> 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uLnTx/>
                <a:uFillTx/>
                <a:latin typeface="Times New Roman"/>
                <a:ea typeface="+mj-ea"/>
                <a:cs typeface="Times New Roman"/>
              </a:rPr>
              <a:t>team</a:t>
            </a:r>
            <a:endParaRPr kumimoji="0" lang="en-GB" sz="4000" b="1" i="0" u="none" strike="noStrike" kern="1200" cap="none" spc="0" normalizeH="0" baseline="0" noProof="0" dirty="0">
              <a:ln>
                <a:noFill/>
              </a:ln>
              <a:solidFill>
                <a:srgbClr val="FF6600"/>
              </a:solidFill>
              <a:effectLst>
                <a:outerShdw blurRad="38100" dist="38100" dir="2700000" algn="tl">
                  <a:srgbClr val="DDDDDD"/>
                </a:outerShdw>
              </a:effectLst>
              <a:uLnTx/>
              <a:uFillTx/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555823" y="1628507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465138" indent="-465138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v"/>
            </a:pPr>
            <a:r>
              <a:rPr lang="en-US" sz="2400" b="1" dirty="0" smtClean="0"/>
              <a:t>George Fanourakis, </a:t>
            </a:r>
            <a:endParaRPr lang="el-GR" sz="2400" b="1" dirty="0" smtClean="0"/>
          </a:p>
          <a:p>
            <a:pPr marL="465138" indent="-465138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v"/>
            </a:pPr>
            <a:r>
              <a:rPr lang="en-US" sz="2400" b="1" dirty="0" smtClean="0"/>
              <a:t>George Stavropoulos, </a:t>
            </a:r>
            <a:endParaRPr lang="el-GR" sz="2400" b="1" dirty="0" smtClean="0"/>
          </a:p>
          <a:p>
            <a:pPr marL="465138" indent="-465138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v"/>
            </a:pPr>
            <a:r>
              <a:rPr lang="en-US" sz="2400" b="1" dirty="0" smtClean="0"/>
              <a:t>Theodoros Geralis, </a:t>
            </a:r>
            <a:endParaRPr lang="el-GR" sz="2400" b="1" dirty="0" smtClean="0"/>
          </a:p>
          <a:p>
            <a:pPr marL="465138" indent="-465138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v"/>
            </a:pPr>
            <a:r>
              <a:rPr lang="en-US" sz="2400" b="1" dirty="0" smtClean="0"/>
              <a:t>Olga Zormpa</a:t>
            </a:r>
            <a:endParaRPr lang="en-US" sz="2400" b="1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xmlns="" id="{BE28CDEC-26F5-4BA3-88B2-EF56EBB81C32}"/>
              </a:ext>
            </a:extLst>
          </p:cNvPr>
          <p:cNvSpPr txBox="1">
            <a:spLocks/>
          </p:cNvSpPr>
          <p:nvPr/>
        </p:nvSpPr>
        <p:spPr>
          <a:xfrm>
            <a:off x="339777" y="4294416"/>
            <a:ext cx="8575623" cy="2109561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“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This project has received funding from the  European Union’s Horizon 2020 research and innovation </a:t>
            </a:r>
            <a:r>
              <a:rPr kumimoji="0" lang="en-US" sz="24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programme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under grant agreement No 777419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”.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This project is supported by the COST Action CA15139 ``Combining forces for a novel European facility for neutrino-antineutrino symmetry-violation discovery'' (</a:t>
            </a:r>
            <a:r>
              <a:rPr kumimoji="0" lang="en-US" sz="24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EuroNuNet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).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297459" y="14397"/>
            <a:ext cx="6862522" cy="193001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defTabSz="914400" eaLnBrk="0" fontAlgn="base" hangingPunct="0">
              <a:spcAft>
                <a:spcPct val="0"/>
              </a:spcAft>
              <a:defRPr/>
            </a:pPr>
            <a:r>
              <a:rPr lang="en-GB" sz="4800" dirty="0">
                <a:solidFill>
                  <a:srgbClr val="0000FF"/>
                </a:solidFill>
              </a:rPr>
              <a:t>Oscillations to be studied</a:t>
            </a:r>
            <a:endParaRPr lang="en-GB" dirty="0">
              <a:solidFill>
                <a:srgbClr val="0000FF"/>
              </a:solidFill>
              <a:effectLst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5B75A52C-D3C1-DA4F-91BD-350C97786792}" type="slidenum">
              <a:rPr lang="en-GB" smtClean="0">
                <a:latin typeface="Times New Roman" charset="0"/>
                <a:ea typeface="ＭＳ Ｐゴシック" charset="0"/>
                <a:cs typeface="ＭＳ Ｐゴシック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en-GB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graphicFrame>
        <p:nvGraphicFramePr>
          <p:cNvPr id="3" name="Object 2">
            <a:extLst>
              <a:ext uri="{FF2B5EF4-FFF2-40B4-BE49-F238E27FC236}">
                <a16:creationId xmlns="" xmlns:a16="http://schemas.microsoft.com/office/drawing/2014/main" id="{8AA779E6-7237-C540-8F8F-11491F36B49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719888387"/>
              </p:ext>
            </p:extLst>
          </p:nvPr>
        </p:nvGraphicFramePr>
        <p:xfrm>
          <a:off x="3083974" y="1944414"/>
          <a:ext cx="3297768" cy="3454804"/>
        </p:xfrm>
        <a:graphic>
          <a:graphicData uri="http://schemas.openxmlformats.org/presentationml/2006/ole">
            <p:oleObj spid="_x0000_s7174" r:id="rId4" imgW="520920" imgH="548280" progId="Equation.DSMT4">
              <p:embed/>
            </p:oleObj>
          </a:graphicData>
        </a:graphic>
      </p:graphicFrame>
    </p:spTree>
    <p:extLst>
      <p:ext uri="{BB962C8B-B14F-4D97-AF65-F5344CB8AC3E}">
        <p14:creationId xmlns="" xmlns:p14="http://schemas.microsoft.com/office/powerpoint/2010/main" val="391763552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297459" y="196663"/>
            <a:ext cx="6862522" cy="101992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defTabSz="914400" eaLnBrk="0" fontAlgn="base" hangingPunct="0">
              <a:spcAft>
                <a:spcPct val="0"/>
              </a:spcAft>
              <a:defRPr/>
            </a:pPr>
            <a:r>
              <a:rPr lang="en-GB" sz="2800" dirty="0">
                <a:solidFill>
                  <a:srgbClr val="0000FF"/>
                </a:solidFill>
                <a:latin typeface="Times New Roman"/>
                <a:cs typeface="Times New Roman"/>
              </a:rPr>
              <a:t>Can we go to the 2</a:t>
            </a:r>
            <a:r>
              <a:rPr lang="en-GB" sz="2800" baseline="30000" dirty="0">
                <a:solidFill>
                  <a:srgbClr val="0000FF"/>
                </a:solidFill>
                <a:latin typeface="Times New Roman"/>
                <a:cs typeface="Times New Roman"/>
              </a:rPr>
              <a:t>nd</a:t>
            </a:r>
            <a:r>
              <a:rPr lang="en-GB" sz="2800" dirty="0">
                <a:solidFill>
                  <a:srgbClr val="0000FF"/>
                </a:solidFill>
                <a:latin typeface="Times New Roman"/>
                <a:cs typeface="Times New Roman"/>
              </a:rPr>
              <a:t> oscillation maximum using our proton beam?</a:t>
            </a:r>
            <a:endParaRPr lang="en-GB" sz="2800" baseline="-25000" dirty="0">
              <a:solidFill>
                <a:srgbClr val="0000FF"/>
              </a:solidFill>
              <a:effectLst/>
              <a:latin typeface="Times New Roman"/>
              <a:cs typeface="Times New Roman"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5B75A52C-D3C1-DA4F-91BD-350C97786792}" type="slidenum">
              <a:rPr lang="en-GB" smtClean="0">
                <a:latin typeface="Times New Roman" charset="0"/>
                <a:ea typeface="ＭＳ Ｐゴシック" charset="0"/>
                <a:cs typeface="ＭＳ Ｐゴシック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en-GB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97136" y="1321517"/>
            <a:ext cx="90468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Times New Roman"/>
                <a:cs typeface="Times New Roman"/>
              </a:rPr>
              <a:t>Yes, if we place our far detector at around 500 km from the neutrino source.</a:t>
            </a:r>
          </a:p>
        </p:txBody>
      </p:sp>
      <p:sp>
        <p:nvSpPr>
          <p:cNvPr id="3" name="Rectangle 2"/>
          <p:cNvSpPr/>
          <p:nvPr/>
        </p:nvSpPr>
        <p:spPr>
          <a:xfrm>
            <a:off x="207800" y="1817851"/>
            <a:ext cx="4692097" cy="646331"/>
          </a:xfrm>
          <a:prstGeom prst="rect">
            <a:avLst/>
          </a:prstGeom>
          <a:ln>
            <a:solidFill>
              <a:srgbClr val="4F81BD"/>
            </a:solidFill>
          </a:ln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Times New Roman" charset="0"/>
                <a:sym typeface="Times New Roman" charset="0"/>
              </a:rPr>
              <a:t>MEMPHYS like Cherenkov detector</a:t>
            </a:r>
          </a:p>
          <a:p>
            <a:r>
              <a:rPr lang="en-GB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Times New Roman" charset="0"/>
                <a:sym typeface="Times New Roman" charset="0"/>
              </a:rPr>
              <a:t>(</a:t>
            </a:r>
            <a:r>
              <a:rPr lang="en-GB" dirty="0" err="1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Times New Roman" charset="0"/>
                <a:sym typeface="Times New Roman" charset="0"/>
              </a:rPr>
              <a:t>MEgaton</a:t>
            </a:r>
            <a:r>
              <a:rPr lang="en-GB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Times New Roman" charset="0"/>
                <a:sym typeface="Times New Roman" charset="0"/>
              </a:rPr>
              <a:t> Mass </a:t>
            </a:r>
            <a:r>
              <a:rPr lang="en-GB" dirty="0" err="1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Times New Roman" charset="0"/>
                <a:sym typeface="Times New Roman" charset="0"/>
              </a:rPr>
              <a:t>PHYSics</a:t>
            </a:r>
            <a:r>
              <a:rPr lang="en-GB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cs typeface="Times New Roman" charset="0"/>
                <a:sym typeface="Times New Roman" charset="0"/>
              </a:rPr>
              <a:t> studied by LAGUNA)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8" name="Rectangle 4"/>
          <p:cNvSpPr>
            <a:spLocks/>
          </p:cNvSpPr>
          <p:nvPr/>
        </p:nvSpPr>
        <p:spPr bwMode="auto">
          <a:xfrm>
            <a:off x="121553" y="2667671"/>
            <a:ext cx="6442420" cy="265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40639" bIns="0"/>
          <a:lstStyle/>
          <a:p>
            <a:pPr marL="344488" indent="-304800">
              <a:spcBef>
                <a:spcPts val="450"/>
              </a:spcBef>
              <a:buClr>
                <a:srgbClr val="0000FF"/>
              </a:buClr>
              <a:buSzPct val="100000"/>
              <a:buFont typeface="Wingdings" pitchFamily="2" charset="2"/>
              <a:buChar char="v"/>
            </a:pPr>
            <a:r>
              <a:rPr lang="en-GB" sz="2000" dirty="0">
                <a:solidFill>
                  <a:srgbClr val="0000FF"/>
                </a:solidFill>
                <a:latin typeface="Times New Roman Bold" charset="0"/>
                <a:ea typeface="ＭＳ Ｐゴシック" charset="0"/>
                <a:cs typeface="Times New Roman Bold" charset="0"/>
                <a:sym typeface="Times New Roman Bold" charset="0"/>
              </a:rPr>
              <a:t>Neutrino Oscillations</a:t>
            </a:r>
          </a:p>
          <a:p>
            <a:pPr marL="344488" indent="-304800">
              <a:spcBef>
                <a:spcPts val="450"/>
              </a:spcBef>
              <a:buClr>
                <a:srgbClr val="0000FF"/>
              </a:buClr>
              <a:buSzPct val="100000"/>
              <a:buFont typeface="Wingdings" pitchFamily="2" charset="2"/>
              <a:buChar char="v"/>
            </a:pPr>
            <a:r>
              <a:rPr lang="en-GB" sz="2000" dirty="0">
                <a:solidFill>
                  <a:srgbClr val="000000"/>
                </a:solidFill>
                <a:latin typeface="Times New Roman Bold" charset="0"/>
                <a:ea typeface="ＭＳ Ｐゴシック" charset="0"/>
                <a:cs typeface="Times New Roman Bold" charset="0"/>
                <a:sym typeface="Times New Roman Bold" charset="0"/>
              </a:rPr>
              <a:t>Proton decay</a:t>
            </a:r>
          </a:p>
          <a:p>
            <a:pPr marL="344488" indent="-304800">
              <a:spcBef>
                <a:spcPts val="450"/>
              </a:spcBef>
              <a:buClr>
                <a:srgbClr val="0000FF"/>
              </a:buClr>
              <a:buSzPct val="100000"/>
              <a:buFont typeface="Wingdings" pitchFamily="2" charset="2"/>
              <a:buChar char="v"/>
            </a:pPr>
            <a:r>
              <a:rPr lang="en-GB" sz="2000" dirty="0" err="1">
                <a:solidFill>
                  <a:srgbClr val="000000"/>
                </a:solidFill>
                <a:latin typeface="Times New Roman Bold" charset="0"/>
                <a:ea typeface="ＭＳ Ｐゴシック" charset="0"/>
                <a:cs typeface="Times New Roman Bold" charset="0"/>
                <a:sym typeface="Times New Roman Bold" charset="0"/>
              </a:rPr>
              <a:t>Astroparticles</a:t>
            </a:r>
            <a:endParaRPr lang="en-GB" sz="2000" dirty="0">
              <a:solidFill>
                <a:srgbClr val="000000"/>
              </a:solidFill>
              <a:latin typeface="Times New Roman Bold" charset="0"/>
              <a:ea typeface="ＭＳ Ｐゴシック" charset="0"/>
              <a:cs typeface="Times New Roman Bold" charset="0"/>
              <a:sym typeface="Times New Roman Bold" charset="0"/>
            </a:endParaRPr>
          </a:p>
          <a:p>
            <a:pPr marL="355600" indent="-184150">
              <a:spcBef>
                <a:spcPts val="450"/>
              </a:spcBef>
              <a:buClr>
                <a:srgbClr val="000000"/>
              </a:buClr>
              <a:buSzPct val="100000"/>
              <a:buFont typeface="Wingdings" pitchFamily="2" charset="2"/>
              <a:buChar char="§"/>
              <a:tabLst>
                <a:tab pos="447675" algn="l"/>
              </a:tabLst>
            </a:pPr>
            <a:r>
              <a:rPr lang="en-GB" sz="2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  <a:sym typeface="Times New Roman" charset="0"/>
              </a:rPr>
              <a:t>Understand the gravitational collapsing: galactic SN ν</a:t>
            </a:r>
          </a:p>
          <a:p>
            <a:pPr marL="355600" lvl="1" indent="-184150">
              <a:spcBef>
                <a:spcPts val="450"/>
              </a:spcBef>
              <a:buClr>
                <a:srgbClr val="000000"/>
              </a:buClr>
              <a:buSzPct val="100000"/>
              <a:buFont typeface="Wingdings" pitchFamily="2" charset="2"/>
              <a:buChar char="§"/>
              <a:tabLst>
                <a:tab pos="447675" algn="l"/>
              </a:tabLst>
            </a:pPr>
            <a:r>
              <a:rPr lang="en-GB" sz="2000" dirty="0">
                <a:solidFill>
                  <a:srgbClr val="000000"/>
                </a:solidFill>
                <a:latin typeface="Times New Roman"/>
                <a:cs typeface="Times New Roman"/>
              </a:rPr>
              <a:t>Supernovae "relics"</a:t>
            </a:r>
            <a:endParaRPr lang="en-GB" sz="2000" dirty="0">
              <a:solidFill>
                <a:schemeClr val="tx1"/>
              </a:solidFill>
              <a:latin typeface="Times New Roman"/>
              <a:ea typeface="ＭＳ Ｐゴシック" charset="0"/>
              <a:cs typeface="Times New Roman"/>
              <a:sym typeface="Times New Roman" charset="0"/>
            </a:endParaRPr>
          </a:p>
          <a:p>
            <a:pPr marL="355600" indent="-184150">
              <a:spcBef>
                <a:spcPts val="450"/>
              </a:spcBef>
              <a:buClr>
                <a:srgbClr val="000000"/>
              </a:buClr>
              <a:buSzPct val="100000"/>
              <a:buFont typeface="Wingdings" pitchFamily="2" charset="2"/>
              <a:buChar char="§"/>
              <a:tabLst>
                <a:tab pos="447675" algn="l"/>
              </a:tabLst>
            </a:pPr>
            <a:r>
              <a:rPr lang="en-GB" sz="2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  <a:sym typeface="Times New Roman" charset="0"/>
              </a:rPr>
              <a:t>Solar Neutrinos</a:t>
            </a:r>
          </a:p>
          <a:p>
            <a:pPr marL="355600" indent="-184150">
              <a:spcBef>
                <a:spcPts val="450"/>
              </a:spcBef>
              <a:buClr>
                <a:srgbClr val="000000"/>
              </a:buClr>
              <a:buSzPct val="100000"/>
              <a:buFont typeface="Wingdings" pitchFamily="2" charset="2"/>
              <a:buChar char="§"/>
              <a:tabLst>
                <a:tab pos="447675" algn="l"/>
              </a:tabLst>
            </a:pPr>
            <a:r>
              <a:rPr lang="en-GB" sz="2000" dirty="0">
                <a:latin typeface="Times New Roman" charset="0"/>
                <a:ea typeface="ＭＳ Ｐゴシック" charset="0"/>
                <a:cs typeface="Times New Roman" charset="0"/>
                <a:sym typeface="Times New Roman" charset="0"/>
              </a:rPr>
              <a:t>A</a:t>
            </a:r>
            <a:r>
              <a:rPr lang="en-GB" sz="2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  <a:sym typeface="Times New Roman" charset="0"/>
              </a:rPr>
              <a:t>tmospheric </a:t>
            </a:r>
            <a:r>
              <a:rPr lang="en-GB" sz="2000" dirty="0">
                <a:latin typeface="Times New Roman" charset="0"/>
                <a:ea typeface="ＭＳ Ｐゴシック" charset="0"/>
                <a:cs typeface="Times New Roman" charset="0"/>
                <a:sym typeface="Times New Roman" charset="0"/>
              </a:rPr>
              <a:t>N</a:t>
            </a:r>
            <a:r>
              <a:rPr lang="en-GB" sz="2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  <a:sym typeface="Times New Roman" charset="0"/>
              </a:rPr>
              <a:t>eutrinos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207800" y="5424297"/>
            <a:ext cx="4417334" cy="1015663"/>
          </a:xfrm>
          <a:prstGeom prst="rect">
            <a:avLst/>
          </a:prstGeom>
          <a:noFill/>
          <a:ln>
            <a:solidFill>
              <a:srgbClr val="4F81BD"/>
            </a:solidFill>
          </a:ln>
        </p:spPr>
        <p:txBody>
          <a:bodyPr wrap="square" rtlCol="0">
            <a:spAutoFit/>
          </a:bodyPr>
          <a:lstStyle/>
          <a:p>
            <a:pPr marL="184150" indent="-184150">
              <a:buFont typeface="Arial"/>
              <a:buChar char="•"/>
            </a:pPr>
            <a:r>
              <a:rPr lang="en-GB" sz="2000">
                <a:latin typeface="Times New Roman"/>
                <a:cs typeface="Times New Roman"/>
              </a:rPr>
              <a:t>500 kt fiducial volume (~20xSuperK)</a:t>
            </a:r>
          </a:p>
          <a:p>
            <a:pPr marL="184150" indent="-184150" defTabSz="914400" fontAlgn="base">
              <a:spcBef>
                <a:spcPct val="0"/>
              </a:spcBef>
              <a:spcAft>
                <a:spcPct val="0"/>
              </a:spcAft>
              <a:buFont typeface="Arial"/>
              <a:buChar char="•"/>
              <a:defRPr/>
            </a:pPr>
            <a:r>
              <a:rPr lang="en-GB" sz="2000">
                <a:solidFill>
                  <a:srgbClr val="000000"/>
                </a:solidFill>
                <a:latin typeface="Times New Roman" pitchFamily="-109" charset="0"/>
                <a:ea typeface="ＭＳ Ｐゴシック" charset="0"/>
                <a:cs typeface="ＭＳ Ｐゴシック" charset="0"/>
              </a:rPr>
              <a:t>Readout: ~240k 8” PMTs</a:t>
            </a:r>
          </a:p>
          <a:p>
            <a:pPr marL="184150" indent="-184150" defTabSz="914400" fontAlgn="base">
              <a:spcBef>
                <a:spcPct val="0"/>
              </a:spcBef>
              <a:spcAft>
                <a:spcPct val="0"/>
              </a:spcAft>
              <a:buFont typeface="Arial"/>
              <a:buChar char="•"/>
              <a:defRPr/>
            </a:pPr>
            <a:r>
              <a:rPr lang="en-GB" sz="2000">
                <a:solidFill>
                  <a:srgbClr val="000000"/>
                </a:solidFill>
                <a:latin typeface="Times New Roman" pitchFamily="-109" charset="0"/>
                <a:ea typeface="ＭＳ Ｐゴシック" charset="0"/>
                <a:cs typeface="ＭＳ Ｐゴシック" charset="0"/>
              </a:rPr>
              <a:t>30% optical coverage</a:t>
            </a:r>
          </a:p>
        </p:txBody>
      </p:sp>
      <p:sp>
        <p:nvSpPr>
          <p:cNvPr id="10" name="Rectangle 246"/>
          <p:cNvSpPr>
            <a:spLocks noChangeArrowheads="1"/>
          </p:cNvSpPr>
          <p:nvPr/>
        </p:nvSpPr>
        <p:spPr bwMode="auto">
          <a:xfrm>
            <a:off x="6315537" y="1789320"/>
            <a:ext cx="2506662" cy="3397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sz="1600" b="1" dirty="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(</a:t>
            </a:r>
            <a:r>
              <a:rPr lang="en-GB" sz="1600" b="1" dirty="0" err="1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arXiv</a:t>
            </a:r>
            <a:r>
              <a:rPr lang="en-GB" sz="1600" b="1" dirty="0">
                <a:solidFill>
                  <a:srgbClr val="00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: hep-ex/0607026)</a:t>
            </a:r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52629" y="2270377"/>
            <a:ext cx="3048000" cy="2385060"/>
          </a:xfrm>
          <a:prstGeom prst="rect">
            <a:avLst/>
          </a:prstGeom>
        </p:spPr>
      </p:pic>
      <p:pic>
        <p:nvPicPr>
          <p:cNvPr id="13" name="Picture 5"/>
          <p:cNvPicPr>
            <a:picLocks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11171" y="2629205"/>
            <a:ext cx="1609725" cy="1165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2C54D531-A59D-004C-9B11-E61B0D63A260}"/>
              </a:ext>
            </a:extLst>
          </p:cNvPr>
          <p:cNvSpPr txBox="1"/>
          <p:nvPr/>
        </p:nvSpPr>
        <p:spPr>
          <a:xfrm>
            <a:off x="5244345" y="5195333"/>
            <a:ext cx="3754684" cy="1477328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New 20" PMTs with higher QE and cheaper (see JUNO), the detection efficiency will improve the detector performance keeping the price constant, not yet taken into account.</a:t>
            </a:r>
          </a:p>
        </p:txBody>
      </p:sp>
      <p:sp>
        <p:nvSpPr>
          <p:cNvPr id="5" name="Striped Right Arrow 4">
            <a:extLst>
              <a:ext uri="{FF2B5EF4-FFF2-40B4-BE49-F238E27FC236}">
                <a16:creationId xmlns="" xmlns:a16="http://schemas.microsoft.com/office/drawing/2014/main" id="{79E00E24-1750-8C4F-9169-E134023CE21B}"/>
              </a:ext>
            </a:extLst>
          </p:cNvPr>
          <p:cNvSpPr/>
          <p:nvPr/>
        </p:nvSpPr>
        <p:spPr>
          <a:xfrm>
            <a:off x="4235669" y="5932128"/>
            <a:ext cx="705347" cy="374079"/>
          </a:xfrm>
          <a:prstGeom prst="stripedRightArrow">
            <a:avLst/>
          </a:prstGeom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56615395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297459" y="4238"/>
            <a:ext cx="6862522" cy="818722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GB" dirty="0">
                <a:solidFill>
                  <a:srgbClr val="0432FF"/>
                </a:solidFill>
                <a:latin typeface="Times New Roman" charset="0"/>
                <a:cs typeface="Times New Roman" charset="0"/>
              </a:rPr>
              <a:t>Which baseline?</a:t>
            </a:r>
            <a:endParaRPr lang="en-GB" sz="1000" dirty="0">
              <a:solidFill>
                <a:srgbClr val="0432FF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56F7-6BCF-6E44-9937-5AE9275C7CAF}" type="slidenum">
              <a:rPr lang="en-GB" smtClean="0"/>
              <a:pPr/>
              <a:t>22</a:t>
            </a:fld>
            <a:endParaRPr lang="en-GB"/>
          </a:p>
        </p:txBody>
      </p:sp>
      <p:sp>
        <p:nvSpPr>
          <p:cNvPr id="20" name="ZoneTexte 19"/>
          <p:cNvSpPr txBox="1"/>
          <p:nvPr/>
        </p:nvSpPr>
        <p:spPr>
          <a:xfrm>
            <a:off x="63531" y="5512700"/>
            <a:ext cx="487633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/>
              <a:buChar char="•"/>
            </a:pPr>
            <a:r>
              <a:rPr lang="en-US" dirty="0">
                <a:latin typeface="Times New Roman"/>
                <a:cs typeface="Times New Roman"/>
              </a:rPr>
              <a:t>~60% </a:t>
            </a:r>
            <a:r>
              <a:rPr lang="el-GR" dirty="0">
                <a:latin typeface="Times New Roman"/>
                <a:cs typeface="Times New Roman"/>
              </a:rPr>
              <a:t>δ</a:t>
            </a:r>
            <a:r>
              <a:rPr lang="en-US" baseline="-25000" dirty="0">
                <a:latin typeface="Times New Roman"/>
                <a:cs typeface="Times New Roman"/>
              </a:rPr>
              <a:t>CP</a:t>
            </a:r>
            <a:r>
              <a:rPr lang="en-US" dirty="0">
                <a:latin typeface="Times New Roman"/>
                <a:cs typeface="Times New Roman"/>
              </a:rPr>
              <a:t> coverage at 5 </a:t>
            </a:r>
            <a:r>
              <a:rPr lang="el-GR" dirty="0">
                <a:latin typeface="Times New Roman"/>
                <a:cs typeface="Times New Roman"/>
              </a:rPr>
              <a:t>σ</a:t>
            </a:r>
            <a:r>
              <a:rPr lang="en-US" dirty="0">
                <a:latin typeface="Times New Roman"/>
                <a:cs typeface="Times New Roman"/>
              </a:rPr>
              <a:t> C.L.</a:t>
            </a:r>
          </a:p>
          <a:p>
            <a:pPr marL="285750" indent="-285750">
              <a:spcBef>
                <a:spcPts val="600"/>
              </a:spcBef>
              <a:buFont typeface="Arial"/>
              <a:buChar char="•"/>
            </a:pPr>
            <a:r>
              <a:rPr lang="en-US" dirty="0">
                <a:latin typeface="Times New Roman"/>
                <a:cs typeface="Times New Roman"/>
              </a:rPr>
              <a:t>&gt;75% </a:t>
            </a:r>
            <a:r>
              <a:rPr lang="el-GR" dirty="0">
                <a:latin typeface="Times New Roman"/>
                <a:cs typeface="Times New Roman"/>
              </a:rPr>
              <a:t>δ</a:t>
            </a:r>
            <a:r>
              <a:rPr lang="en-US" baseline="-25000" dirty="0">
                <a:latin typeface="Times New Roman"/>
                <a:cs typeface="Times New Roman"/>
              </a:rPr>
              <a:t>CP</a:t>
            </a:r>
            <a:r>
              <a:rPr lang="en-US" dirty="0">
                <a:latin typeface="Times New Roman"/>
                <a:cs typeface="Times New Roman"/>
              </a:rPr>
              <a:t> coverage at 3 </a:t>
            </a:r>
            <a:r>
              <a:rPr lang="el-GR" dirty="0">
                <a:latin typeface="Times New Roman"/>
                <a:cs typeface="Times New Roman"/>
              </a:rPr>
              <a:t>σ</a:t>
            </a:r>
            <a:r>
              <a:rPr lang="en-US" dirty="0">
                <a:latin typeface="Times New Roman"/>
                <a:cs typeface="Times New Roman"/>
              </a:rPr>
              <a:t> C.L.</a:t>
            </a:r>
          </a:p>
          <a:p>
            <a:pPr marL="285750" indent="-285750">
              <a:spcBef>
                <a:spcPts val="600"/>
              </a:spcBef>
              <a:buFont typeface="Arial"/>
              <a:buChar char="•"/>
            </a:pPr>
            <a:r>
              <a:rPr lang="en-US" b="1" dirty="0">
                <a:solidFill>
                  <a:srgbClr val="0000FF"/>
                </a:solidFill>
                <a:latin typeface="Times New Roman"/>
                <a:cs typeface="Times New Roman"/>
              </a:rPr>
              <a:t>systematic errors: 5%/10% (signal/</a:t>
            </a:r>
            <a:r>
              <a:rPr lang="en-US" b="1" dirty="0" err="1">
                <a:solidFill>
                  <a:srgbClr val="0000FF"/>
                </a:solidFill>
                <a:latin typeface="Times New Roman"/>
                <a:cs typeface="Times New Roman"/>
              </a:rPr>
              <a:t>backg</a:t>
            </a:r>
            <a:r>
              <a:rPr lang="en-US" b="1" dirty="0">
                <a:solidFill>
                  <a:srgbClr val="0000FF"/>
                </a:solidFill>
                <a:latin typeface="Times New Roman"/>
                <a:cs typeface="Times New Roman"/>
              </a:rPr>
              <a:t>.) </a:t>
            </a:r>
          </a:p>
        </p:txBody>
      </p:sp>
      <p:sp>
        <p:nvSpPr>
          <p:cNvPr id="23" name="ZoneTexte 22"/>
          <p:cNvSpPr txBox="1"/>
          <p:nvPr/>
        </p:nvSpPr>
        <p:spPr>
          <a:xfrm>
            <a:off x="663077" y="957263"/>
            <a:ext cx="3668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8000"/>
                </a:solidFill>
                <a:latin typeface="Times New Roman"/>
                <a:cs typeface="Times New Roman"/>
              </a:rPr>
              <a:t>CPV (</a:t>
            </a:r>
            <a:r>
              <a:rPr lang="en-US" b="1" i="1" dirty="0" err="1">
                <a:solidFill>
                  <a:srgbClr val="008000"/>
                </a:solidFill>
                <a:latin typeface="Times New Roman"/>
                <a:cs typeface="Times New Roman"/>
              </a:rPr>
              <a:t>Nucl</a:t>
            </a:r>
            <a:r>
              <a:rPr lang="en-US" b="1" i="1" dirty="0">
                <a:solidFill>
                  <a:srgbClr val="008000"/>
                </a:solidFill>
                <a:latin typeface="Times New Roman"/>
                <a:cs typeface="Times New Roman"/>
              </a:rPr>
              <a:t>. Phys. B 885 (2014) 127</a:t>
            </a:r>
            <a:r>
              <a:rPr lang="en-US" b="1" dirty="0">
                <a:solidFill>
                  <a:srgbClr val="008000"/>
                </a:solidFill>
                <a:latin typeface="Times New Roman"/>
                <a:cs typeface="Times New Roman"/>
              </a:rPr>
              <a:t>)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78814" y="1239651"/>
            <a:ext cx="4405386" cy="4213595"/>
            <a:chOff x="78814" y="1239651"/>
            <a:chExt cx="4405386" cy="4213595"/>
          </a:xfrm>
        </p:grpSpPr>
        <p:pic>
          <p:nvPicPr>
            <p:cNvPr id="9" name="Image 8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8814" y="1239651"/>
              <a:ext cx="4405386" cy="4213595"/>
            </a:xfrm>
            <a:prstGeom prst="rect">
              <a:avLst/>
            </a:prstGeom>
          </p:spPr>
        </p:pic>
        <p:cxnSp>
          <p:nvCxnSpPr>
            <p:cNvPr id="16" name="Connecteur droit avec flèche 15"/>
            <p:cNvCxnSpPr/>
            <p:nvPr/>
          </p:nvCxnSpPr>
          <p:spPr>
            <a:xfrm>
              <a:off x="1685789" y="1966653"/>
              <a:ext cx="0" cy="2966837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avec flèche 18"/>
            <p:cNvCxnSpPr/>
            <p:nvPr/>
          </p:nvCxnSpPr>
          <p:spPr>
            <a:xfrm>
              <a:off x="2405059" y="1966653"/>
              <a:ext cx="0" cy="2966837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ZoneTexte 17"/>
            <p:cNvSpPr txBox="1"/>
            <p:nvPr/>
          </p:nvSpPr>
          <p:spPr>
            <a:xfrm rot="16200000">
              <a:off x="1020751" y="3832165"/>
              <a:ext cx="102229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err="1">
                  <a:latin typeface="Times New Roman"/>
                  <a:cs typeface="Times New Roman"/>
                </a:rPr>
                <a:t>Zinkgruvan</a:t>
              </a:r>
              <a:endParaRPr lang="en-US" sz="1400" dirty="0">
                <a:latin typeface="Times New Roman"/>
                <a:cs typeface="Times New Roman"/>
              </a:endParaRPr>
            </a:p>
          </p:txBody>
        </p:sp>
        <p:sp>
          <p:nvSpPr>
            <p:cNvPr id="21" name="ZoneTexte 20"/>
            <p:cNvSpPr txBox="1"/>
            <p:nvPr/>
          </p:nvSpPr>
          <p:spPr>
            <a:xfrm rot="16200000">
              <a:off x="1735647" y="3596167"/>
              <a:ext cx="103105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err="1">
                  <a:latin typeface="Times New Roman"/>
                  <a:cs typeface="Times New Roman"/>
                </a:rPr>
                <a:t>Garpenberg</a:t>
              </a:r>
              <a:endParaRPr lang="en-US" sz="1400" dirty="0">
                <a:latin typeface="Times New Roman"/>
                <a:cs typeface="Times New Roman"/>
              </a:endParaRPr>
            </a:p>
          </p:txBody>
        </p:sp>
        <p:cxnSp>
          <p:nvCxnSpPr>
            <p:cNvPr id="27" name="Connecteur droit 26"/>
            <p:cNvCxnSpPr/>
            <p:nvPr/>
          </p:nvCxnSpPr>
          <p:spPr>
            <a:xfrm>
              <a:off x="640599" y="2787028"/>
              <a:ext cx="3596350" cy="0"/>
            </a:xfrm>
            <a:prstGeom prst="line">
              <a:avLst/>
            </a:prstGeom>
            <a:ln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eur droit 29"/>
            <p:cNvCxnSpPr/>
            <p:nvPr/>
          </p:nvCxnSpPr>
          <p:spPr>
            <a:xfrm>
              <a:off x="640599" y="2067795"/>
              <a:ext cx="3596350" cy="0"/>
            </a:xfrm>
            <a:prstGeom prst="line">
              <a:avLst/>
            </a:prstGeom>
            <a:ln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>
          <a:xfrm>
            <a:off x="4895694" y="1239651"/>
            <a:ext cx="4042447" cy="4182221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6684578" y="3234529"/>
            <a:ext cx="164471" cy="16447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="" xmlns:a16="http://schemas.microsoft.com/office/drawing/2014/main" id="{30C2FE2A-B49D-B949-8B4C-6AC4880C5192}"/>
              </a:ext>
            </a:extLst>
          </p:cNvPr>
          <p:cNvSpPr/>
          <p:nvPr/>
        </p:nvSpPr>
        <p:spPr>
          <a:xfrm>
            <a:off x="5749157" y="3486777"/>
            <a:ext cx="164471" cy="164471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56E12E2E-42D6-7642-827A-13DAEB558395}"/>
              </a:ext>
            </a:extLst>
          </p:cNvPr>
          <p:cNvSpPr txBox="1"/>
          <p:nvPr/>
        </p:nvSpPr>
        <p:spPr>
          <a:xfrm>
            <a:off x="5913628" y="5529042"/>
            <a:ext cx="23610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Candidate active mines</a:t>
            </a:r>
          </a:p>
        </p:txBody>
      </p:sp>
      <p:sp>
        <p:nvSpPr>
          <p:cNvPr id="24" name="Oval 23">
            <a:extLst>
              <a:ext uri="{FF2B5EF4-FFF2-40B4-BE49-F238E27FC236}">
                <a16:creationId xmlns="" xmlns:a16="http://schemas.microsoft.com/office/drawing/2014/main" id="{A0A1B832-A0F8-1E49-9CA2-F4C7945E22F6}"/>
              </a:ext>
            </a:extLst>
          </p:cNvPr>
          <p:cNvSpPr/>
          <p:nvPr/>
        </p:nvSpPr>
        <p:spPr>
          <a:xfrm>
            <a:off x="6537433" y="3770557"/>
            <a:ext cx="164471" cy="164471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/>
          <p:cNvSpPr/>
          <p:nvPr/>
        </p:nvSpPr>
        <p:spPr>
          <a:xfrm>
            <a:off x="6042605" y="2908569"/>
            <a:ext cx="980764" cy="578208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5946946" y="3399000"/>
            <a:ext cx="902103" cy="676889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819510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297459" y="14398"/>
            <a:ext cx="6862522" cy="737442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GB" dirty="0">
                <a:solidFill>
                  <a:srgbClr val="0432FF"/>
                </a:solidFill>
                <a:latin typeface="Times New Roman" charset="0"/>
                <a:cs typeface="Times New Roman" charset="0"/>
              </a:rPr>
              <a:t>Candidate active mines</a:t>
            </a:r>
            <a:endParaRPr lang="en-GB" sz="700" dirty="0">
              <a:solidFill>
                <a:srgbClr val="0432FF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56F7-6BCF-6E44-9937-5AE9275C7CAF}" type="slidenum">
              <a:rPr lang="en-GB" smtClean="0"/>
              <a:pPr/>
              <a:t>23</a:t>
            </a:fld>
            <a:endParaRPr lang="en-GB"/>
          </a:p>
        </p:txBody>
      </p:sp>
      <p:sp>
        <p:nvSpPr>
          <p:cNvPr id="16" name="TextBox 5"/>
          <p:cNvSpPr txBox="1">
            <a:spLocks noChangeArrowheads="1"/>
          </p:cNvSpPr>
          <p:nvPr/>
        </p:nvSpPr>
        <p:spPr bwMode="auto">
          <a:xfrm>
            <a:off x="54716" y="1030159"/>
            <a:ext cx="3867450" cy="2185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omic Sans MS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omic Sans MS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omic Sans MS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omic Sans MS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omic Sans MS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omic Sans MS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omic Sans MS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omic Sans MS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omic Sans MS" charset="0"/>
              </a:defRPr>
            </a:lvl9pPr>
          </a:lstStyle>
          <a:p>
            <a:pPr marL="234900" indent="-234900">
              <a:spcBef>
                <a:spcPct val="0"/>
              </a:spcBef>
            </a:pPr>
            <a:r>
              <a:rPr lang="en-US" altLang="en-US" sz="2000" b="1" dirty="0">
                <a:latin typeface="+mn-lt"/>
                <a:ea typeface="Times New Roman" charset="0"/>
                <a:cs typeface="Times New Roman" charset="0"/>
              </a:rPr>
              <a:t>Garpenberg mine</a:t>
            </a:r>
          </a:p>
          <a:p>
            <a:pPr marL="269875" lvl="1" indent="271463">
              <a:spcBef>
                <a:spcPct val="0"/>
              </a:spcBef>
            </a:pPr>
            <a:r>
              <a:rPr lang="en-US" altLang="en-US" sz="1600" dirty="0">
                <a:latin typeface="+mn-lt"/>
                <a:ea typeface="Times New Roman" charset="0"/>
                <a:cs typeface="Times New Roman" charset="0"/>
              </a:rPr>
              <a:t>Distance from ESS Lund </a:t>
            </a:r>
            <a:r>
              <a:rPr lang="en-US" altLang="en-US" sz="1600" b="1" dirty="0">
                <a:latin typeface="+mn-lt"/>
                <a:ea typeface="Times New Roman" charset="0"/>
                <a:cs typeface="Times New Roman" charset="0"/>
              </a:rPr>
              <a:t>540 km</a:t>
            </a:r>
          </a:p>
          <a:p>
            <a:pPr marL="269875" lvl="1" indent="271463">
              <a:spcBef>
                <a:spcPct val="0"/>
              </a:spcBef>
            </a:pPr>
            <a:r>
              <a:rPr lang="sv-SE" altLang="en-US" sz="1600" dirty="0" err="1">
                <a:latin typeface="+mn-lt"/>
                <a:ea typeface="Times New Roman" charset="0"/>
                <a:cs typeface="Times New Roman" charset="0"/>
              </a:rPr>
              <a:t>Depth</a:t>
            </a:r>
            <a:r>
              <a:rPr lang="sv-SE" altLang="en-US" sz="1600" b="1" dirty="0">
                <a:latin typeface="+mn-lt"/>
                <a:ea typeface="Times New Roman" charset="0"/>
                <a:cs typeface="Times New Roman" charset="0"/>
              </a:rPr>
              <a:t> 1200 m </a:t>
            </a:r>
          </a:p>
          <a:p>
            <a:pPr marL="269875" lvl="1" indent="271463">
              <a:spcBef>
                <a:spcPct val="0"/>
              </a:spcBef>
            </a:pPr>
            <a:r>
              <a:rPr lang="en-US" altLang="en-US" sz="1600" dirty="0">
                <a:latin typeface="+mn-lt"/>
                <a:ea typeface="Times New Roman" charset="0"/>
                <a:cs typeface="Times New Roman" charset="0"/>
              </a:rPr>
              <a:t>Truck </a:t>
            </a:r>
            <a:r>
              <a:rPr lang="en-US" altLang="en-US" sz="1600" b="1" dirty="0">
                <a:latin typeface="+mn-lt"/>
                <a:ea typeface="Times New Roman" charset="0"/>
                <a:cs typeface="Times New Roman" charset="0"/>
              </a:rPr>
              <a:t>access tunnel</a:t>
            </a:r>
          </a:p>
          <a:p>
            <a:pPr marL="234900" indent="-234900">
              <a:spcBef>
                <a:spcPct val="0"/>
              </a:spcBef>
            </a:pPr>
            <a:r>
              <a:rPr lang="en-US" altLang="en-US" sz="2000" b="1" dirty="0">
                <a:latin typeface="+mn-lt"/>
                <a:ea typeface="Times New Roman" charset="0"/>
                <a:cs typeface="Times New Roman" charset="0"/>
              </a:rPr>
              <a:t>Zinkgruvan mine</a:t>
            </a:r>
          </a:p>
          <a:p>
            <a:pPr marL="269875" lvl="1" indent="271463">
              <a:spcBef>
                <a:spcPct val="0"/>
              </a:spcBef>
            </a:pPr>
            <a:r>
              <a:rPr lang="en-US" altLang="en-US" sz="1600" dirty="0">
                <a:latin typeface="+mn-lt"/>
                <a:ea typeface="Times New Roman" charset="0"/>
                <a:cs typeface="Times New Roman" charset="0"/>
              </a:rPr>
              <a:t>Distance from ESS Lund </a:t>
            </a:r>
            <a:r>
              <a:rPr lang="en-US" altLang="en-US" sz="1600" b="1" dirty="0">
                <a:latin typeface="+mn-lt"/>
                <a:ea typeface="Times New Roman" charset="0"/>
                <a:cs typeface="Times New Roman" charset="0"/>
              </a:rPr>
              <a:t>360 km</a:t>
            </a:r>
          </a:p>
          <a:p>
            <a:pPr marL="269875" lvl="1" indent="271463">
              <a:spcBef>
                <a:spcPct val="0"/>
              </a:spcBef>
            </a:pPr>
            <a:r>
              <a:rPr lang="sv-SE" altLang="en-US" sz="1600" dirty="0" err="1">
                <a:latin typeface="+mn-lt"/>
                <a:ea typeface="Times New Roman" charset="0"/>
                <a:cs typeface="Times New Roman" charset="0"/>
              </a:rPr>
              <a:t>Depth</a:t>
            </a:r>
            <a:r>
              <a:rPr lang="sv-SE" altLang="en-US" sz="1600" b="1" dirty="0">
                <a:latin typeface="+mn-lt"/>
                <a:ea typeface="Times New Roman" charset="0"/>
                <a:cs typeface="Times New Roman" charset="0"/>
              </a:rPr>
              <a:t> 1500 m </a:t>
            </a:r>
          </a:p>
          <a:p>
            <a:pPr marL="269875" lvl="1" indent="271463">
              <a:spcBef>
                <a:spcPct val="0"/>
              </a:spcBef>
            </a:pPr>
            <a:r>
              <a:rPr lang="en-US" altLang="en-US" sz="1600" dirty="0">
                <a:latin typeface="+mn-lt"/>
                <a:ea typeface="Times New Roman" charset="0"/>
                <a:cs typeface="Times New Roman" charset="0"/>
              </a:rPr>
              <a:t>Truck </a:t>
            </a:r>
            <a:r>
              <a:rPr lang="en-US" altLang="en-US" sz="1600" b="1" dirty="0">
                <a:latin typeface="+mn-lt"/>
                <a:ea typeface="Times New Roman" charset="0"/>
                <a:cs typeface="Times New Roman" charset="0"/>
              </a:rPr>
              <a:t>access tunnel</a:t>
            </a:r>
          </a:p>
        </p:txBody>
      </p:sp>
      <p:pic>
        <p:nvPicPr>
          <p:cNvPr id="17" name="Picture 7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4" y="3899678"/>
            <a:ext cx="3577159" cy="2681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3" descr="C:\Users\tordeke\AppData\Local\Temp\GAE 2742 L175_A.jpg">
            <a:extLst>
              <a:ext uri="{FF2B5EF4-FFF2-40B4-BE49-F238E27FC236}">
                <a16:creationId xmlns="" xmlns:a16="http://schemas.microsoft.com/office/drawing/2014/main" id="{7C773F53-27E4-BC4B-B51E-44D8B3F7E0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84543" y="4626560"/>
            <a:ext cx="2679602" cy="1941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F67B264D-C973-B44B-830C-888517258E69}"/>
              </a:ext>
            </a:extLst>
          </p:cNvPr>
          <p:cNvSpPr txBox="1"/>
          <p:nvPr/>
        </p:nvSpPr>
        <p:spPr>
          <a:xfrm>
            <a:off x="3584543" y="6242584"/>
            <a:ext cx="1661417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600" dirty="0">
                <a:latin typeface="+mn-lt"/>
                <a:cs typeface="+mn-cs"/>
              </a:rPr>
              <a:t>Granite drill cores</a:t>
            </a:r>
            <a:endParaRPr lang="sv-SE" sz="1600" dirty="0">
              <a:latin typeface="+mn-lt"/>
              <a:cs typeface="+mn-cs"/>
            </a:endParaRPr>
          </a:p>
        </p:txBody>
      </p:sp>
      <p:grpSp>
        <p:nvGrpSpPr>
          <p:cNvPr id="3" name="Group 14">
            <a:extLst>
              <a:ext uri="{FF2B5EF4-FFF2-40B4-BE49-F238E27FC236}">
                <a16:creationId xmlns="" xmlns:a16="http://schemas.microsoft.com/office/drawing/2014/main" id="{A67A5D26-B305-6D4E-A58B-00DCCF9981ED}"/>
              </a:ext>
            </a:extLst>
          </p:cNvPr>
          <p:cNvGrpSpPr/>
          <p:nvPr/>
        </p:nvGrpSpPr>
        <p:grpSpPr>
          <a:xfrm>
            <a:off x="3378037" y="906851"/>
            <a:ext cx="1906580" cy="2809952"/>
            <a:chOff x="2107065" y="819809"/>
            <a:chExt cx="3917789" cy="5774107"/>
          </a:xfrm>
        </p:grpSpPr>
        <p:pic>
          <p:nvPicPr>
            <p:cNvPr id="18" name="Picture 17">
              <a:extLst>
                <a:ext uri="{FF2B5EF4-FFF2-40B4-BE49-F238E27FC236}">
                  <a16:creationId xmlns="" xmlns:a16="http://schemas.microsoft.com/office/drawing/2014/main" id="{1C961B23-C713-5641-AC55-1893A721F5A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107065" y="905284"/>
              <a:ext cx="3857625" cy="5688632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="" xmlns:a16="http://schemas.microsoft.com/office/drawing/2014/main" id="{2B3F4351-BC73-9A49-9BF8-1E9BAAC41532}"/>
                </a:ext>
              </a:extLst>
            </p:cNvPr>
            <p:cNvSpPr txBox="1"/>
            <p:nvPr/>
          </p:nvSpPr>
          <p:spPr>
            <a:xfrm>
              <a:off x="3324882" y="6022430"/>
              <a:ext cx="1005320" cy="5691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>
                  <a:solidFill>
                    <a:srgbClr val="66FFFF"/>
                  </a:solidFill>
                </a:rPr>
                <a:t>Lund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="" xmlns:a16="http://schemas.microsoft.com/office/drawing/2014/main" id="{C6FBFC0B-7FA1-B342-9EFC-AC7A5DECFF79}"/>
                </a:ext>
              </a:extLst>
            </p:cNvPr>
            <p:cNvSpPr txBox="1"/>
            <p:nvPr/>
          </p:nvSpPr>
          <p:spPr>
            <a:xfrm>
              <a:off x="4240180" y="2795752"/>
              <a:ext cx="1784674" cy="948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dirty="0" err="1">
                  <a:solidFill>
                    <a:srgbClr val="66FFFF"/>
                  </a:solidFill>
                </a:rPr>
                <a:t>Zinkgruvan</a:t>
              </a:r>
              <a:endParaRPr lang="en-GB" sz="1200" dirty="0">
                <a:solidFill>
                  <a:srgbClr val="66FFFF"/>
                </a:solidFill>
              </a:endParaRPr>
            </a:p>
            <a:p>
              <a:pPr algn="ctr"/>
              <a:r>
                <a:rPr lang="en-GB" sz="1200" dirty="0">
                  <a:solidFill>
                    <a:srgbClr val="66FFFF"/>
                  </a:solidFill>
                </a:rPr>
                <a:t>(360 km)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="" xmlns:a16="http://schemas.microsoft.com/office/drawing/2014/main" id="{D419D895-881D-A84C-B482-AF4875C02639}"/>
                </a:ext>
              </a:extLst>
            </p:cNvPr>
            <p:cNvSpPr txBox="1"/>
            <p:nvPr/>
          </p:nvSpPr>
          <p:spPr>
            <a:xfrm>
              <a:off x="3024617" y="819809"/>
              <a:ext cx="1903522" cy="948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dirty="0" err="1">
                  <a:solidFill>
                    <a:srgbClr val="66FFFF"/>
                  </a:solidFill>
                </a:rPr>
                <a:t>Garpenberg</a:t>
              </a:r>
              <a:endParaRPr lang="en-GB" sz="1200" dirty="0">
                <a:solidFill>
                  <a:srgbClr val="66FFFF"/>
                </a:solidFill>
              </a:endParaRPr>
            </a:p>
            <a:p>
              <a:pPr algn="ctr"/>
              <a:r>
                <a:rPr lang="en-GB" sz="1200" dirty="0">
                  <a:solidFill>
                    <a:srgbClr val="66FFFF"/>
                  </a:solidFill>
                </a:rPr>
                <a:t>(540 km)</a:t>
              </a: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6E619D6B-4F37-EB45-9D63-4E08CE5DEBD1}"/>
              </a:ext>
            </a:extLst>
          </p:cNvPr>
          <p:cNvSpPr txBox="1"/>
          <p:nvPr/>
        </p:nvSpPr>
        <p:spPr>
          <a:xfrm>
            <a:off x="2136970" y="6168774"/>
            <a:ext cx="1303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FF00"/>
                </a:solidFill>
              </a:rPr>
              <a:t>Garpenberg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FA761D32-BE3C-5345-9756-0C29872B81A5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046285" y="1322195"/>
            <a:ext cx="3322747" cy="249206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="" xmlns:a16="http://schemas.microsoft.com/office/drawing/2014/main" id="{1788E5DA-B63C-0A49-B452-E034A520B88B}"/>
              </a:ext>
            </a:extLst>
          </p:cNvPr>
          <p:cNvSpPr txBox="1"/>
          <p:nvPr/>
        </p:nvSpPr>
        <p:spPr>
          <a:xfrm>
            <a:off x="5590884" y="903505"/>
            <a:ext cx="12152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FF00"/>
                </a:solidFill>
              </a:rPr>
              <a:t>Zinkgruvan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2470ED32-2BDB-5341-8A69-65849CC13EFD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64145" y="4375381"/>
            <a:ext cx="2867568" cy="2150676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="" xmlns:a16="http://schemas.microsoft.com/office/drawing/2014/main" id="{4E404376-2610-8341-9B1A-BCDAFA7D85FD}"/>
              </a:ext>
            </a:extLst>
          </p:cNvPr>
          <p:cNvSpPr txBox="1"/>
          <p:nvPr/>
        </p:nvSpPr>
        <p:spPr>
          <a:xfrm>
            <a:off x="6245015" y="5947750"/>
            <a:ext cx="29058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FFFF00"/>
                </a:solidFill>
              </a:rPr>
              <a:t>possible location of MEMPHYS in</a:t>
            </a:r>
          </a:p>
          <a:p>
            <a:r>
              <a:rPr lang="en-GB" sz="1600" dirty="0">
                <a:solidFill>
                  <a:srgbClr val="FFFF00"/>
                </a:solidFill>
              </a:rPr>
              <a:t>Zinkgruvan mine</a:t>
            </a:r>
          </a:p>
        </p:txBody>
      </p:sp>
    </p:spTree>
    <p:extLst>
      <p:ext uri="{BB962C8B-B14F-4D97-AF65-F5344CB8AC3E}">
        <p14:creationId xmlns="" xmlns:p14="http://schemas.microsoft.com/office/powerpoint/2010/main" val="101429814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321" y="936742"/>
            <a:ext cx="7921272" cy="2793492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2729" y="3784358"/>
            <a:ext cx="7368407" cy="2555480"/>
          </a:xfrm>
          <a:prstGeom prst="rect">
            <a:avLst/>
          </a:prstGeom>
        </p:spPr>
      </p:pic>
      <p:sp>
        <p:nvSpPr>
          <p:cNvPr id="8704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297459" y="14397"/>
            <a:ext cx="6862522" cy="685013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rgbClr val="0432FF"/>
                </a:solidFill>
                <a:latin typeface="Times New Roman" charset="0"/>
                <a:cs typeface="Times New Roman" charset="0"/>
              </a:rPr>
              <a:t>Neutrinos in the far detector</a:t>
            </a:r>
            <a:endParaRPr lang="en-GB" sz="1000" dirty="0">
              <a:solidFill>
                <a:srgbClr val="0432FF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56F7-6BCF-6E44-9937-5AE9275C7CAF}" type="slidenum">
              <a:rPr lang="en-GB" smtClean="0"/>
              <a:pPr/>
              <a:t>24</a:t>
            </a:fld>
            <a:endParaRPr lang="en-GB"/>
          </a:p>
        </p:txBody>
      </p:sp>
      <p:sp>
        <p:nvSpPr>
          <p:cNvPr id="2" name="ZoneTexte 1"/>
          <p:cNvSpPr txBox="1"/>
          <p:nvPr/>
        </p:nvSpPr>
        <p:spPr>
          <a:xfrm>
            <a:off x="1097090" y="699410"/>
            <a:ext cx="2595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  <a:cs typeface="Times New Roman"/>
              </a:rPr>
              <a:t>540 km (2 GeV), 10 years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587970" y="6260701"/>
            <a:ext cx="8209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432FF"/>
                </a:solidFill>
                <a:cs typeface="Times New Roman"/>
              </a:rPr>
              <a:t>below </a:t>
            </a:r>
            <a:r>
              <a:rPr lang="el-GR" dirty="0" err="1">
                <a:solidFill>
                  <a:srgbClr val="0432FF"/>
                </a:solidFill>
                <a:cs typeface="Times New Roman"/>
              </a:rPr>
              <a:t>ν</a:t>
            </a:r>
            <a:r>
              <a:rPr lang="el-GR" baseline="-25000" dirty="0" err="1">
                <a:solidFill>
                  <a:srgbClr val="0432FF"/>
                </a:solidFill>
                <a:cs typeface="Times New Roman"/>
              </a:rPr>
              <a:t>τ</a:t>
            </a:r>
            <a:r>
              <a:rPr lang="en-US" dirty="0">
                <a:solidFill>
                  <a:srgbClr val="0432FF"/>
                </a:solidFill>
                <a:cs typeface="Times New Roman"/>
              </a:rPr>
              <a:t> production, almost only QE events, not suffering too much by </a:t>
            </a:r>
            <a:r>
              <a:rPr lang="el-GR" dirty="0">
                <a:solidFill>
                  <a:srgbClr val="0432FF"/>
                </a:solidFill>
                <a:cs typeface="Times New Roman"/>
              </a:rPr>
              <a:t>π</a:t>
            </a:r>
            <a:r>
              <a:rPr lang="fr-CH" baseline="30000" dirty="0">
                <a:solidFill>
                  <a:srgbClr val="0432FF"/>
                </a:solidFill>
                <a:cs typeface="Times New Roman"/>
              </a:rPr>
              <a:t>0</a:t>
            </a:r>
            <a:r>
              <a:rPr lang="fr-CH" dirty="0">
                <a:solidFill>
                  <a:srgbClr val="0432FF"/>
                </a:solidFill>
                <a:cs typeface="Times New Roman"/>
              </a:rPr>
              <a:t> background</a:t>
            </a:r>
            <a:r>
              <a:rPr lang="en-US" dirty="0">
                <a:solidFill>
                  <a:srgbClr val="0432FF"/>
                </a:solidFill>
                <a:cs typeface="Times New Roman"/>
              </a:rPr>
              <a:t> 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1184695" y="1089061"/>
            <a:ext cx="112095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>
                <a:latin typeface="Times New Roman"/>
                <a:cs typeface="Times New Roman"/>
              </a:rPr>
              <a:t>neutrinos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5221605" y="1089061"/>
            <a:ext cx="158262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>
                <a:latin typeface="Times New Roman"/>
                <a:cs typeface="Times New Roman"/>
              </a:rPr>
              <a:t>anti-neutrinos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3392270" y="2814754"/>
            <a:ext cx="8833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  <a:latin typeface="Times New Roman"/>
                <a:cs typeface="Times New Roman"/>
              </a:rPr>
              <a:t>2 years</a:t>
            </a:r>
          </a:p>
        </p:txBody>
      </p:sp>
      <p:sp>
        <p:nvSpPr>
          <p:cNvPr id="15" name="ZoneTexte 14"/>
          <p:cNvSpPr txBox="1"/>
          <p:nvPr/>
        </p:nvSpPr>
        <p:spPr>
          <a:xfrm>
            <a:off x="7397774" y="2814754"/>
            <a:ext cx="8833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  <a:latin typeface="Times New Roman"/>
                <a:cs typeface="Times New Roman"/>
              </a:rPr>
              <a:t>8 years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113390" y="2355414"/>
            <a:ext cx="7272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>
                <a:latin typeface="Times New Roman"/>
                <a:cs typeface="Times New Roman"/>
              </a:rPr>
              <a:t>δ</a:t>
            </a:r>
            <a:r>
              <a:rPr lang="en-US" baseline="-25000" dirty="0">
                <a:latin typeface="Times New Roman"/>
                <a:cs typeface="Times New Roman"/>
              </a:rPr>
              <a:t>CP</a:t>
            </a:r>
            <a:r>
              <a:rPr lang="en-US" dirty="0">
                <a:latin typeface="Times New Roman"/>
                <a:cs typeface="Times New Roman"/>
              </a:rPr>
              <a:t>=0</a:t>
            </a:r>
            <a:endParaRPr lang="en-GB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0263960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4374" y="1379759"/>
            <a:ext cx="5152614" cy="4867764"/>
          </a:xfrm>
          <a:prstGeom prst="rect">
            <a:avLst/>
          </a:prstGeom>
        </p:spPr>
      </p:pic>
      <p:sp>
        <p:nvSpPr>
          <p:cNvPr id="2048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297459" y="14397"/>
            <a:ext cx="6862522" cy="134806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defTabSz="914400" eaLnBrk="0" fontAlgn="base" hangingPunct="0">
              <a:spcAft>
                <a:spcPct val="0"/>
              </a:spcAft>
              <a:defRPr/>
            </a:pPr>
            <a:r>
              <a:rPr lang="en-US" sz="3600" dirty="0">
                <a:solidFill>
                  <a:srgbClr val="0000FF"/>
                </a:solidFill>
              </a:rPr>
              <a:t>2</a:t>
            </a:r>
            <a:r>
              <a:rPr lang="en-US" sz="3600" dirty="0">
                <a:solidFill>
                  <a:srgbClr val="0000FF"/>
                </a:solidFill>
                <a:latin typeface="Times New Roman"/>
                <a:cs typeface="Times New Roman"/>
              </a:rPr>
              <a:t>nd </a:t>
            </a:r>
            <a:r>
              <a:rPr lang="en-US" sz="4400" dirty="0">
                <a:solidFill>
                  <a:srgbClr val="0000FF"/>
                </a:solidFill>
                <a:latin typeface="Times New Roman"/>
                <a:cs typeface="Times New Roman"/>
              </a:rPr>
              <a:t>Oscillation</a:t>
            </a:r>
            <a:r>
              <a:rPr lang="en-US" sz="3600" dirty="0">
                <a:solidFill>
                  <a:srgbClr val="0000FF"/>
                </a:solidFill>
                <a:latin typeface="Times New Roman"/>
                <a:cs typeface="Times New Roman"/>
              </a:rPr>
              <a:t> max. coverage</a:t>
            </a:r>
            <a:endParaRPr lang="en-US" sz="3600" dirty="0">
              <a:solidFill>
                <a:srgbClr val="0000FF"/>
              </a:solidFill>
              <a:effectLst/>
              <a:latin typeface="Times New Roman"/>
              <a:cs typeface="Times New Roman"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5B75A52C-D3C1-DA4F-91BD-350C97786792}" type="slidenum">
              <a:rPr lang="en-GB" smtClean="0">
                <a:latin typeface="Times New Roman" charset="0"/>
                <a:ea typeface="ＭＳ Ｐゴシック" charset="0"/>
                <a:cs typeface="ＭＳ Ｐゴシック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en-GB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cxnSp>
        <p:nvCxnSpPr>
          <p:cNvPr id="6" name="Connecteur droit avec flèche 5"/>
          <p:cNvCxnSpPr/>
          <p:nvPr/>
        </p:nvCxnSpPr>
        <p:spPr>
          <a:xfrm flipH="1">
            <a:off x="2371192" y="2624412"/>
            <a:ext cx="2985796" cy="133678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ZoneTexte 7"/>
          <p:cNvSpPr txBox="1"/>
          <p:nvPr/>
        </p:nvSpPr>
        <p:spPr>
          <a:xfrm>
            <a:off x="5472877" y="2277143"/>
            <a:ext cx="310834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0432FF"/>
                </a:solidFill>
                <a:latin typeface="Times New Roman"/>
                <a:cs typeface="Times New Roman"/>
              </a:rPr>
              <a:t>2</a:t>
            </a:r>
            <a:r>
              <a:rPr lang="en-GB" sz="2000" b="1" baseline="30000" dirty="0">
                <a:solidFill>
                  <a:srgbClr val="0432FF"/>
                </a:solidFill>
                <a:latin typeface="Times New Roman"/>
                <a:cs typeface="Times New Roman"/>
              </a:rPr>
              <a:t>nd</a:t>
            </a:r>
            <a:r>
              <a:rPr lang="en-GB" sz="2000" b="1" dirty="0">
                <a:solidFill>
                  <a:srgbClr val="0432FF"/>
                </a:solidFill>
                <a:latin typeface="Times New Roman"/>
                <a:cs typeface="Times New Roman"/>
              </a:rPr>
              <a:t> oscillation max.</a:t>
            </a:r>
          </a:p>
          <a:p>
            <a:r>
              <a:rPr lang="en-GB" sz="2000" b="1" dirty="0">
                <a:solidFill>
                  <a:srgbClr val="0432FF"/>
                </a:solidFill>
                <a:latin typeface="Times New Roman"/>
                <a:cs typeface="Times New Roman"/>
              </a:rPr>
              <a:t>well covered by the ESS neutrino spectrum</a:t>
            </a:r>
          </a:p>
        </p:txBody>
      </p:sp>
      <p:cxnSp>
        <p:nvCxnSpPr>
          <p:cNvPr id="10" name="Connecteur droit avec flèche 9"/>
          <p:cNvCxnSpPr/>
          <p:nvPr/>
        </p:nvCxnSpPr>
        <p:spPr>
          <a:xfrm flipH="1">
            <a:off x="4968899" y="4121762"/>
            <a:ext cx="1050901" cy="22279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ZoneTexte 12"/>
          <p:cNvSpPr txBox="1"/>
          <p:nvPr/>
        </p:nvSpPr>
        <p:spPr>
          <a:xfrm>
            <a:off x="6049552" y="3881397"/>
            <a:ext cx="22076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Times New Roman"/>
                <a:cs typeface="Times New Roman"/>
              </a:rPr>
              <a:t>1</a:t>
            </a:r>
            <a:r>
              <a:rPr lang="en-GB" sz="2000" b="1" baseline="30000" dirty="0">
                <a:latin typeface="Times New Roman"/>
                <a:cs typeface="Times New Roman"/>
              </a:rPr>
              <a:t>st</a:t>
            </a:r>
            <a:r>
              <a:rPr lang="en-GB" sz="2000" b="1" dirty="0">
                <a:latin typeface="Times New Roman"/>
                <a:cs typeface="Times New Roman"/>
              </a:rPr>
              <a:t> oscillation max.</a:t>
            </a:r>
          </a:p>
        </p:txBody>
      </p:sp>
    </p:spTree>
    <p:extLst>
      <p:ext uri="{BB962C8B-B14F-4D97-AF65-F5344CB8AC3E}">
        <p14:creationId xmlns="" xmlns:p14="http://schemas.microsoft.com/office/powerpoint/2010/main" val="282874628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297459" y="14398"/>
            <a:ext cx="6862522" cy="585042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GB" dirty="0">
                <a:solidFill>
                  <a:srgbClr val="0432FF"/>
                </a:solidFill>
                <a:latin typeface="Times New Roman" charset="0"/>
                <a:cs typeface="Times New Roman" charset="0"/>
              </a:rPr>
              <a:t>Physics Performance</a:t>
            </a:r>
            <a:endParaRPr lang="en-GB" sz="1000" dirty="0">
              <a:solidFill>
                <a:srgbClr val="0432FF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56F7-6BCF-6E44-9937-5AE9275C7CAF}" type="slidenum">
              <a:rPr lang="en-GB" smtClean="0"/>
              <a:pPr/>
              <a:t>26</a:t>
            </a:fld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1297459" y="4169507"/>
            <a:ext cx="538129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GB" sz="2000" dirty="0">
                <a:ea typeface="Times New Roman" charset="0"/>
                <a:cs typeface="Times New Roman" charset="0"/>
              </a:rPr>
              <a:t>little dependence on mass hierarchy,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GB" sz="2000" dirty="0" err="1">
                <a:ea typeface="Times New Roman" charset="0"/>
                <a:cs typeface="Times New Roman" charset="0"/>
              </a:rPr>
              <a:t>δ</a:t>
            </a:r>
            <a:r>
              <a:rPr lang="en-GB" sz="2000" baseline="-25000" dirty="0" err="1">
                <a:ea typeface="Times New Roman" charset="0"/>
                <a:cs typeface="Times New Roman" charset="0"/>
              </a:rPr>
              <a:t>CP</a:t>
            </a:r>
            <a:r>
              <a:rPr lang="en-GB" sz="2000" dirty="0">
                <a:ea typeface="Times New Roman" charset="0"/>
                <a:cs typeface="Times New Roman" charset="0"/>
              </a:rPr>
              <a:t> coverage at 5 </a:t>
            </a:r>
            <a:r>
              <a:rPr lang="en-GB" sz="2000" dirty="0" err="1">
                <a:ea typeface="Times New Roman" charset="0"/>
                <a:cs typeface="Times New Roman" charset="0"/>
              </a:rPr>
              <a:t>σ</a:t>
            </a:r>
            <a:r>
              <a:rPr lang="en-GB" sz="2000" dirty="0">
                <a:ea typeface="Times New Roman" charset="0"/>
                <a:cs typeface="Times New Roman" charset="0"/>
              </a:rPr>
              <a:t> C.L. up to </a:t>
            </a:r>
            <a:r>
              <a:rPr lang="en-GB" sz="2000" b="1" dirty="0">
                <a:ea typeface="Times New Roman" charset="0"/>
                <a:cs typeface="Times New Roman" charset="0"/>
              </a:rPr>
              <a:t>60%</a:t>
            </a:r>
            <a:r>
              <a:rPr lang="en-GB" sz="2000" dirty="0">
                <a:ea typeface="Times New Roman" charset="0"/>
                <a:cs typeface="Times New Roman" charset="0"/>
              </a:rPr>
              <a:t>,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GB" sz="2000" dirty="0" err="1">
                <a:ea typeface="Times New Roman" charset="0"/>
                <a:cs typeface="Times New Roman" charset="0"/>
              </a:rPr>
              <a:t>δ</a:t>
            </a:r>
            <a:r>
              <a:rPr lang="en-GB" sz="2000" baseline="-25000" dirty="0" err="1">
                <a:ea typeface="Times New Roman" charset="0"/>
                <a:cs typeface="Times New Roman" charset="0"/>
              </a:rPr>
              <a:t>CP</a:t>
            </a:r>
            <a:r>
              <a:rPr lang="en-GB" sz="2000" dirty="0">
                <a:ea typeface="Times New Roman" charset="0"/>
                <a:cs typeface="Times New Roman" charset="0"/>
              </a:rPr>
              <a:t> accuracy down to </a:t>
            </a:r>
            <a:r>
              <a:rPr lang="en-GB" sz="2000" b="1" dirty="0">
                <a:ea typeface="Times New Roman" charset="0"/>
                <a:cs typeface="Times New Roman" charset="0"/>
              </a:rPr>
              <a:t>6°</a:t>
            </a:r>
            <a:r>
              <a:rPr lang="en-GB" sz="2000" dirty="0">
                <a:ea typeface="Times New Roman" charset="0"/>
                <a:cs typeface="Times New Roman" charset="0"/>
              </a:rPr>
              <a:t> at 0° and 180° (absence of CPV for these two values),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GB" sz="2000" dirty="0">
                <a:ea typeface="Times New Roman" charset="0"/>
                <a:cs typeface="Times New Roman" charset="0"/>
              </a:rPr>
              <a:t>not yet optimized facility,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GB" sz="2000" b="1" dirty="0">
                <a:ea typeface="Times New Roman" charset="0"/>
                <a:cs typeface="Times New Roman" charset="0"/>
              </a:rPr>
              <a:t>5/10%</a:t>
            </a:r>
            <a:r>
              <a:rPr lang="en-GB" sz="2000" dirty="0">
                <a:ea typeface="Times New Roman" charset="0"/>
                <a:cs typeface="Times New Roman" charset="0"/>
              </a:rPr>
              <a:t> systematic errors on signal/background.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1A2AE7D9-53C5-F545-90FA-564C230BD5C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985559"/>
            <a:ext cx="4209562" cy="308234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="" xmlns:a16="http://schemas.microsoft.com/office/drawing/2014/main" id="{68484258-E705-EC45-9B24-7BA5417C45A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9752" y="985559"/>
            <a:ext cx="4327804" cy="3086284"/>
          </a:xfrm>
          <a:prstGeom prst="rect">
            <a:avLst/>
          </a:prstGeom>
        </p:spPr>
      </p:pic>
      <p:cxnSp>
        <p:nvCxnSpPr>
          <p:cNvPr id="3" name="Straight Arrow Connector 2">
            <a:extLst>
              <a:ext uri="{FF2B5EF4-FFF2-40B4-BE49-F238E27FC236}">
                <a16:creationId xmlns="" xmlns:a16="http://schemas.microsoft.com/office/drawing/2014/main" id="{C3386272-8358-A147-A137-66CBE91E8066}"/>
              </a:ext>
            </a:extLst>
          </p:cNvPr>
          <p:cNvCxnSpPr/>
          <p:nvPr/>
        </p:nvCxnSpPr>
        <p:spPr>
          <a:xfrm>
            <a:off x="7147034" y="2280745"/>
            <a:ext cx="0" cy="124022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="" xmlns:a16="http://schemas.microsoft.com/office/drawing/2014/main" id="{161E428D-2E04-B44A-83D5-F36F9618178C}"/>
              </a:ext>
            </a:extLst>
          </p:cNvPr>
          <p:cNvCxnSpPr/>
          <p:nvPr/>
        </p:nvCxnSpPr>
        <p:spPr>
          <a:xfrm>
            <a:off x="641130" y="2291255"/>
            <a:ext cx="3520965" cy="0"/>
          </a:xfrm>
          <a:prstGeom prst="line">
            <a:avLst/>
          </a:prstGeom>
          <a:ln>
            <a:solidFill>
              <a:srgbClr val="00B05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538D856B-3E5A-004B-BD28-99EDB75393F0}"/>
              </a:ext>
            </a:extLst>
          </p:cNvPr>
          <p:cNvSpPr txBox="1"/>
          <p:nvPr/>
        </p:nvSpPr>
        <p:spPr>
          <a:xfrm>
            <a:off x="628218" y="1065006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540 km</a:t>
            </a:r>
          </a:p>
        </p:txBody>
      </p:sp>
    </p:spTree>
    <p:extLst>
      <p:ext uri="{BB962C8B-B14F-4D97-AF65-F5344CB8AC3E}">
        <p14:creationId xmlns="" xmlns:p14="http://schemas.microsoft.com/office/powerpoint/2010/main" val="293135002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5903" y="1362864"/>
            <a:ext cx="4565743" cy="410445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2564904"/>
            <a:ext cx="4032448" cy="402263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3528" y="1453426"/>
            <a:ext cx="3036088" cy="369332"/>
          </a:xfrm>
          <a:prstGeom prst="rect">
            <a:avLst/>
          </a:prstGeom>
          <a:noFill/>
          <a:ln w="28575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ESS</a:t>
            </a:r>
            <a:r>
              <a:rPr lang="el-GR" dirty="0">
                <a:solidFill>
                  <a:srgbClr val="0000FF"/>
                </a:solidFill>
              </a:rPr>
              <a:t>ν</a:t>
            </a:r>
            <a:r>
              <a:rPr lang="en-US" dirty="0">
                <a:solidFill>
                  <a:srgbClr val="0000FF"/>
                </a:solidFill>
              </a:rPr>
              <a:t>SB 500 </a:t>
            </a:r>
            <a:r>
              <a:rPr lang="en-US" dirty="0" err="1">
                <a:solidFill>
                  <a:srgbClr val="0000FF"/>
                </a:solidFill>
              </a:rPr>
              <a:t>kt</a:t>
            </a:r>
            <a:r>
              <a:rPr lang="en-US" dirty="0">
                <a:solidFill>
                  <a:srgbClr val="0000FF"/>
                </a:solidFill>
              </a:rPr>
              <a:t> tank at 540 km.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23528" y="1946271"/>
            <a:ext cx="3036088" cy="369332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ESS</a:t>
            </a:r>
            <a:r>
              <a:rPr lang="el-GR" dirty="0">
                <a:solidFill>
                  <a:srgbClr val="00B050"/>
                </a:solidFill>
              </a:rPr>
              <a:t>ν</a:t>
            </a:r>
            <a:r>
              <a:rPr lang="en-US" dirty="0">
                <a:solidFill>
                  <a:srgbClr val="00B050"/>
                </a:solidFill>
              </a:rPr>
              <a:t>SB 500 </a:t>
            </a:r>
            <a:r>
              <a:rPr lang="en-US" dirty="0" err="1">
                <a:solidFill>
                  <a:srgbClr val="00B050"/>
                </a:solidFill>
              </a:rPr>
              <a:t>kt</a:t>
            </a:r>
            <a:r>
              <a:rPr lang="en-US" dirty="0">
                <a:solidFill>
                  <a:srgbClr val="00B050"/>
                </a:solidFill>
              </a:rPr>
              <a:t> tank at 360 km. </a:t>
            </a:r>
          </a:p>
        </p:txBody>
      </p:sp>
      <p:sp>
        <p:nvSpPr>
          <p:cNvPr id="7" name="TextBox 6"/>
          <p:cNvSpPr txBox="1">
            <a:spLocks/>
          </p:cNvSpPr>
          <p:nvPr/>
        </p:nvSpPr>
        <p:spPr>
          <a:xfrm>
            <a:off x="5449780" y="5589240"/>
            <a:ext cx="2925481" cy="646331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ESS</a:t>
            </a:r>
            <a:r>
              <a:rPr lang="el-GR" dirty="0"/>
              <a:t>ν</a:t>
            </a:r>
            <a:r>
              <a:rPr lang="en-US" dirty="0"/>
              <a:t>SB 250 </a:t>
            </a:r>
            <a:r>
              <a:rPr lang="en-US" dirty="0" err="1"/>
              <a:t>kt</a:t>
            </a:r>
            <a:r>
              <a:rPr lang="en-US" dirty="0"/>
              <a:t> tank at 540 km</a:t>
            </a:r>
          </a:p>
          <a:p>
            <a:r>
              <a:rPr lang="en-US" dirty="0"/>
              <a:t>and 250 </a:t>
            </a:r>
            <a:r>
              <a:rPr lang="en-US" dirty="0" err="1"/>
              <a:t>kt</a:t>
            </a:r>
            <a:r>
              <a:rPr lang="en-US" dirty="0"/>
              <a:t> tank at 360 km.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8728" y="3120335"/>
            <a:ext cx="487506" cy="858568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sz="1600" dirty="0"/>
              <a:t>(degrees)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39921" y="68431"/>
            <a:ext cx="751695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432FF"/>
                </a:solidFill>
              </a:rPr>
              <a:t>CPV performance comparison between </a:t>
            </a:r>
            <a:r>
              <a:rPr lang="en-US" sz="2400" b="1" dirty="0" err="1">
                <a:solidFill>
                  <a:srgbClr val="0432FF"/>
                </a:solidFill>
              </a:rPr>
              <a:t>ESSnuSB</a:t>
            </a:r>
            <a:r>
              <a:rPr lang="en-US" sz="2400" b="1" dirty="0">
                <a:solidFill>
                  <a:srgbClr val="0432FF"/>
                </a:solidFill>
              </a:rPr>
              <a:t>, DUNE and </a:t>
            </a:r>
            <a:r>
              <a:rPr lang="en-US" sz="2400" b="1" dirty="0" smtClean="0">
                <a:solidFill>
                  <a:srgbClr val="0432FF"/>
                </a:solidFill>
              </a:rPr>
              <a:t>Hyper-K  </a:t>
            </a:r>
            <a:r>
              <a:rPr lang="en-US" sz="2400" b="1" dirty="0">
                <a:solidFill>
                  <a:srgbClr val="0432FF"/>
                </a:solidFill>
              </a:rPr>
              <a:t>assuming 3% systematic errors for </a:t>
            </a:r>
            <a:r>
              <a:rPr lang="en-US" sz="2400" b="1" dirty="0" err="1">
                <a:solidFill>
                  <a:srgbClr val="0432FF"/>
                </a:solidFill>
              </a:rPr>
              <a:t>ESSnuSB</a:t>
            </a:r>
            <a:r>
              <a:rPr lang="en-US" sz="2400" b="1" dirty="0">
                <a:solidFill>
                  <a:srgbClr val="0432FF"/>
                </a:solidFill>
              </a:rPr>
              <a:t> in line with the other two.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="" xmlns:a16="http://schemas.microsoft.com/office/drawing/2014/main" id="{B05EE3E6-D19F-B149-AE2B-2C54EA4CB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545903" y="6401977"/>
            <a:ext cx="45665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/>
              <a:t>See also: K. </a:t>
            </a:r>
            <a:r>
              <a:rPr lang="en-US" sz="1200" i="1" dirty="0" err="1" smtClean="0"/>
              <a:t>Chakraborty</a:t>
            </a:r>
            <a:r>
              <a:rPr lang="en-US" sz="1200" i="1" dirty="0" smtClean="0"/>
              <a:t> et al. / Nuclear Physics B 937 (2018) 303–332 </a:t>
            </a:r>
            <a:endParaRPr lang="en-US" sz="1200" dirty="0"/>
          </a:p>
        </p:txBody>
      </p:sp>
    </p:spTree>
    <p:extLst>
      <p:ext uri="{BB962C8B-B14F-4D97-AF65-F5344CB8AC3E}">
        <p14:creationId xmlns="" xmlns:p14="http://schemas.microsoft.com/office/powerpoint/2010/main" val="244851644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="" xmlns:a16="http://schemas.microsoft.com/office/drawing/2014/main" id="{85895DA1-BEED-8F41-85FA-3EB1033E17E8}"/>
              </a:ext>
            </a:extLst>
          </p:cNvPr>
          <p:cNvGrpSpPr/>
          <p:nvPr/>
        </p:nvGrpSpPr>
        <p:grpSpPr>
          <a:xfrm>
            <a:off x="225856" y="616422"/>
            <a:ext cx="1906580" cy="2809952"/>
            <a:chOff x="2107065" y="819809"/>
            <a:chExt cx="3917789" cy="5774107"/>
          </a:xfrm>
        </p:grpSpPr>
        <p:pic>
          <p:nvPicPr>
            <p:cNvPr id="3" name="Picture 2">
              <a:extLst>
                <a:ext uri="{FF2B5EF4-FFF2-40B4-BE49-F238E27FC236}">
                  <a16:creationId xmlns="" xmlns:a16="http://schemas.microsoft.com/office/drawing/2014/main" id="{53F2C2E1-CB7C-7A44-9F8E-194A083BF3A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107065" y="905284"/>
              <a:ext cx="3857625" cy="5688632"/>
            </a:xfrm>
            <a:prstGeom prst="rect">
              <a:avLst/>
            </a:prstGeom>
          </p:spPr>
        </p:pic>
        <p:sp>
          <p:nvSpPr>
            <p:cNvPr id="2" name="TextBox 1">
              <a:extLst>
                <a:ext uri="{FF2B5EF4-FFF2-40B4-BE49-F238E27FC236}">
                  <a16:creationId xmlns="" xmlns:a16="http://schemas.microsoft.com/office/drawing/2014/main" id="{BA028156-841C-4247-8285-9A812B6FD415}"/>
                </a:ext>
              </a:extLst>
            </p:cNvPr>
            <p:cNvSpPr txBox="1"/>
            <p:nvPr/>
          </p:nvSpPr>
          <p:spPr>
            <a:xfrm>
              <a:off x="3324882" y="6022430"/>
              <a:ext cx="1005320" cy="5691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>
                  <a:solidFill>
                    <a:srgbClr val="66FFFF"/>
                  </a:solidFill>
                </a:rPr>
                <a:t>Lund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="" xmlns:a16="http://schemas.microsoft.com/office/drawing/2014/main" id="{CC0E0714-B828-3C43-9C01-74BCFA8A786F}"/>
                </a:ext>
              </a:extLst>
            </p:cNvPr>
            <p:cNvSpPr txBox="1"/>
            <p:nvPr/>
          </p:nvSpPr>
          <p:spPr>
            <a:xfrm>
              <a:off x="4240180" y="2795752"/>
              <a:ext cx="1784674" cy="948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dirty="0" err="1">
                  <a:solidFill>
                    <a:srgbClr val="66FFFF"/>
                  </a:solidFill>
                </a:rPr>
                <a:t>Zinkgruvan</a:t>
              </a:r>
              <a:endParaRPr lang="en-GB" sz="1200" dirty="0">
                <a:solidFill>
                  <a:srgbClr val="66FFFF"/>
                </a:solidFill>
              </a:endParaRPr>
            </a:p>
            <a:p>
              <a:pPr algn="ctr"/>
              <a:r>
                <a:rPr lang="en-GB" sz="1200" dirty="0">
                  <a:solidFill>
                    <a:srgbClr val="66FFFF"/>
                  </a:solidFill>
                </a:rPr>
                <a:t>(360 km)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="" xmlns:a16="http://schemas.microsoft.com/office/drawing/2014/main" id="{CE5288AC-EF59-8A46-926D-44B3F02973C3}"/>
                </a:ext>
              </a:extLst>
            </p:cNvPr>
            <p:cNvSpPr txBox="1"/>
            <p:nvPr/>
          </p:nvSpPr>
          <p:spPr>
            <a:xfrm>
              <a:off x="3024617" y="819809"/>
              <a:ext cx="1903522" cy="948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dirty="0" err="1">
                  <a:solidFill>
                    <a:srgbClr val="66FFFF"/>
                  </a:solidFill>
                </a:rPr>
                <a:t>Garpenberg</a:t>
              </a:r>
              <a:endParaRPr lang="en-GB" sz="1200" dirty="0">
                <a:solidFill>
                  <a:srgbClr val="66FFFF"/>
                </a:solidFill>
              </a:endParaRPr>
            </a:p>
            <a:p>
              <a:pPr algn="ctr"/>
              <a:r>
                <a:rPr lang="en-GB" sz="1200" dirty="0">
                  <a:solidFill>
                    <a:srgbClr val="66FFFF"/>
                  </a:solidFill>
                </a:rPr>
                <a:t>(540 km)</a:t>
              </a: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ADB8B3C4-AF0A-8D40-8366-4FEDBF702F64}"/>
              </a:ext>
            </a:extLst>
          </p:cNvPr>
          <p:cNvSpPr txBox="1"/>
          <p:nvPr/>
        </p:nvSpPr>
        <p:spPr>
          <a:xfrm>
            <a:off x="0" y="3519559"/>
            <a:ext cx="27293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2 active mines aligned…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1DF747CB-0C22-4141-A1D5-10DA2E4837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74401" y="903455"/>
            <a:ext cx="6269599" cy="5954545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="" xmlns:a16="http://schemas.microsoft.com/office/drawing/2014/main" id="{C9F84363-E8F0-D049-BF0B-38290E64248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297459" y="-45732"/>
            <a:ext cx="6862522" cy="707886"/>
          </a:xfrm>
          <a:prstGeom prst="rect">
            <a:avLst/>
          </a:prstGeom>
        </p:spPr>
        <p:txBody>
          <a:bodyPr/>
          <a:lstStyle/>
          <a:p>
            <a:r>
              <a:rPr lang="en-GB" dirty="0">
                <a:solidFill>
                  <a:srgbClr val="0432FF"/>
                </a:solidFill>
              </a:rPr>
              <a:t>Fraction of </a:t>
            </a:r>
            <a:r>
              <a:rPr lang="el-GR" dirty="0">
                <a:solidFill>
                  <a:srgbClr val="0432FF"/>
                </a:solidFill>
              </a:rPr>
              <a:t>δ</a:t>
            </a:r>
            <a:r>
              <a:rPr lang="fr-CH" baseline="-25000" dirty="0">
                <a:solidFill>
                  <a:srgbClr val="0432FF"/>
                </a:solidFill>
              </a:rPr>
              <a:t>CP</a:t>
            </a:r>
            <a:endParaRPr lang="en-GB" baseline="-25000" dirty="0">
              <a:solidFill>
                <a:srgbClr val="0432FF"/>
              </a:solidFill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="" xmlns:a16="http://schemas.microsoft.com/office/drawing/2014/main" id="{38BEA803-AAC8-7249-8F22-105213B6867F}"/>
              </a:ext>
            </a:extLst>
          </p:cNvPr>
          <p:cNvCxnSpPr/>
          <p:nvPr/>
        </p:nvCxnSpPr>
        <p:spPr>
          <a:xfrm>
            <a:off x="5675586" y="3919669"/>
            <a:ext cx="0" cy="202918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="" xmlns:a16="http://schemas.microsoft.com/office/drawing/2014/main" id="{D186C26A-5BBC-6648-AD49-A94522BEF0AF}"/>
              </a:ext>
            </a:extLst>
          </p:cNvPr>
          <p:cNvCxnSpPr/>
          <p:nvPr/>
        </p:nvCxnSpPr>
        <p:spPr>
          <a:xfrm>
            <a:off x="6894786" y="3919669"/>
            <a:ext cx="0" cy="202918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="" xmlns:a16="http://schemas.microsoft.com/office/drawing/2014/main" id="{5D9C37AD-3D60-6343-95B2-BA51E5289D8A}"/>
              </a:ext>
            </a:extLst>
          </p:cNvPr>
          <p:cNvCxnSpPr/>
          <p:nvPr/>
        </p:nvCxnSpPr>
        <p:spPr>
          <a:xfrm>
            <a:off x="7462345" y="3919669"/>
            <a:ext cx="0" cy="202918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="" xmlns:a16="http://schemas.microsoft.com/office/drawing/2014/main" id="{C2A225B3-A15D-2F45-B383-8E5399E855BC}"/>
              </a:ext>
            </a:extLst>
          </p:cNvPr>
          <p:cNvSpPr txBox="1"/>
          <p:nvPr/>
        </p:nvSpPr>
        <p:spPr>
          <a:xfrm>
            <a:off x="449705" y="4771697"/>
            <a:ext cx="3039729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these </a:t>
            </a:r>
            <a:r>
              <a:rPr lang="en-GB" dirty="0"/>
              <a:t>scenarios </a:t>
            </a:r>
            <a:r>
              <a:rPr lang="en-GB" dirty="0" smtClean="0"/>
              <a:t>may be </a:t>
            </a:r>
            <a:r>
              <a:rPr lang="en-GB" dirty="0"/>
              <a:t>too optimistic for all facilities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0E10FE05-1E9D-B74B-B239-17F0FB9DC7ED}"/>
              </a:ext>
            </a:extLst>
          </p:cNvPr>
          <p:cNvSpPr txBox="1"/>
          <p:nvPr/>
        </p:nvSpPr>
        <p:spPr>
          <a:xfrm>
            <a:off x="7073455" y="761305"/>
            <a:ext cx="1940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(E. Martinez-Fernandez)</a:t>
            </a:r>
          </a:p>
        </p:txBody>
      </p:sp>
      <p:sp>
        <p:nvSpPr>
          <p:cNvPr id="20" name="Slide Number Placeholder 19">
            <a:extLst>
              <a:ext uri="{FF2B5EF4-FFF2-40B4-BE49-F238E27FC236}">
                <a16:creationId xmlns="" xmlns:a16="http://schemas.microsoft.com/office/drawing/2014/main" id="{66EAB30C-3CB8-424A-95D0-1540FE510C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1196971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293495" y="3792511"/>
            <a:ext cx="34927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/>
              <a:t>HyperK</a:t>
            </a:r>
            <a:r>
              <a:rPr lang="en-US" b="1" dirty="0" smtClean="0"/>
              <a:t> 260 </a:t>
            </a:r>
            <a:r>
              <a:rPr lang="en-US" b="1" dirty="0" err="1" smtClean="0"/>
              <a:t>kton</a:t>
            </a:r>
            <a:r>
              <a:rPr lang="en-US" b="1" dirty="0" smtClean="0"/>
              <a:t> water Cherenkov far detector. Equipped with 40000 photo sensors</a:t>
            </a:r>
            <a:endParaRPr lang="en-US" b="1" dirty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1297459" y="89348"/>
            <a:ext cx="6862522" cy="56256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dirty="0" smtClean="0">
                <a:solidFill>
                  <a:srgbClr val="0000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imes New Roman"/>
                <a:ea typeface="+mj-ea"/>
                <a:cs typeface="Times New Roman"/>
              </a:rPr>
              <a:t>INPP in WP5 detector studies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/>
              <a:ea typeface="+mj-ea"/>
              <a:cs typeface="Times New Roman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4773" y="2317654"/>
            <a:ext cx="44071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“Study of far detector using </a:t>
            </a:r>
            <a:r>
              <a:rPr lang="en-US" sz="2000" b="1" dirty="0" err="1" smtClean="0"/>
              <a:t>WCSim</a:t>
            </a:r>
            <a:r>
              <a:rPr lang="en-US" sz="2000" b="1" dirty="0" smtClean="0"/>
              <a:t> </a:t>
            </a:r>
          </a:p>
          <a:p>
            <a:pPr algn="ctr"/>
            <a:r>
              <a:rPr lang="en-US" sz="2000" b="1" dirty="0" smtClean="0"/>
              <a:t>with </a:t>
            </a:r>
            <a:r>
              <a:rPr lang="en-US" sz="2000" b="1" dirty="0" err="1" smtClean="0"/>
              <a:t>HyperK</a:t>
            </a:r>
            <a:r>
              <a:rPr lang="en-US" sz="2000" b="1" dirty="0" smtClean="0"/>
              <a:t> geometry”</a:t>
            </a:r>
            <a:endParaRPr lang="en-US" sz="2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816962" y="1648917"/>
            <a:ext cx="29530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Next talk by Olga Zormpa</a:t>
            </a:r>
            <a:endParaRPr lang="en-US" sz="2000" b="1" dirty="0"/>
          </a:p>
        </p:txBody>
      </p:sp>
      <p:pic>
        <p:nvPicPr>
          <p:cNvPr id="9" name="Picture 8" descr="HyerK far detecto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6202" y="885854"/>
            <a:ext cx="2953063" cy="58156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how_does_ess_work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20969"/>
            <a:ext cx="9144000" cy="5622633"/>
          </a:xfrm>
          <a:prstGeom prst="rect">
            <a:avLst/>
          </a:prstGeom>
        </p:spPr>
      </p:pic>
      <p:sp>
        <p:nvSpPr>
          <p:cNvPr id="72707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751117" y="14398"/>
            <a:ext cx="7506838" cy="569262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3600" dirty="0">
                <a:solidFill>
                  <a:srgbClr val="0000FF"/>
                </a:solidFill>
                <a:latin typeface="Times New Roman"/>
                <a:cs typeface="Times New Roman"/>
              </a:rPr>
              <a:t>European Spallation </a:t>
            </a:r>
            <a:r>
              <a:rPr lang="en-US" sz="36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Source (ESS)</a:t>
            </a:r>
            <a:endParaRPr lang="en-GB" dirty="0">
              <a:solidFill>
                <a:srgbClr val="FF66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56F7-6BCF-6E44-9937-5AE9275C7CAF}" type="slidenum">
              <a:rPr lang="en-GB" smtClean="0"/>
              <a:pPr/>
              <a:t>3</a:t>
            </a:fld>
            <a:endParaRPr lang="en-GB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35917" y="711241"/>
            <a:ext cx="1608083" cy="834464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6458649" y="6015909"/>
            <a:ext cx="2685351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Times New Roman"/>
                <a:cs typeface="Times New Roman"/>
              </a:rPr>
              <a:t>under construction phase</a:t>
            </a:r>
          </a:p>
          <a:p>
            <a:pPr algn="ctr"/>
            <a:r>
              <a:rPr lang="en-US" b="1" dirty="0">
                <a:solidFill>
                  <a:srgbClr val="FF0000"/>
                </a:solidFill>
                <a:latin typeface="Times New Roman"/>
                <a:cs typeface="Times New Roman"/>
              </a:rPr>
              <a:t>(~1.85 B€ facility)</a:t>
            </a:r>
          </a:p>
        </p:txBody>
      </p:sp>
      <p:pic>
        <p:nvPicPr>
          <p:cNvPr id="17" name="Picture 11">
            <a:extLst>
              <a:ext uri="{FF2B5EF4-FFF2-40B4-BE49-F238E27FC236}">
                <a16:creationId xmlns="" xmlns:a16="http://schemas.microsoft.com/office/drawing/2014/main" id="{BC12D9BD-CB1A-454C-8BA8-9C6D2AD66E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502548"/>
            <a:ext cx="2319566" cy="1995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  <p:cxnSp>
        <p:nvCxnSpPr>
          <p:cNvPr id="15" name="Connecteur droit avec flèche 14"/>
          <p:cNvCxnSpPr>
            <a:cxnSpLocks/>
          </p:cNvCxnSpPr>
          <p:nvPr/>
        </p:nvCxnSpPr>
        <p:spPr>
          <a:xfrm flipH="1">
            <a:off x="1386673" y="4207565"/>
            <a:ext cx="1826980" cy="126004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F7798DDC-0E08-134E-BD5D-2DD52A11A7D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2" y="3074635"/>
            <a:ext cx="2053993" cy="60306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B7671D4A-E771-9244-8A59-C5BF99331F08}"/>
              </a:ext>
            </a:extLst>
          </p:cNvPr>
          <p:cNvSpPr txBox="1"/>
          <p:nvPr/>
        </p:nvSpPr>
        <p:spPr>
          <a:xfrm>
            <a:off x="219012" y="791510"/>
            <a:ext cx="16351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Neutron facility</a:t>
            </a:r>
          </a:p>
        </p:txBody>
      </p:sp>
    </p:spTree>
    <p:extLst>
      <p:ext uri="{BB962C8B-B14F-4D97-AF65-F5344CB8AC3E}">
        <p14:creationId xmlns="" xmlns:p14="http://schemas.microsoft.com/office/powerpoint/2010/main" val="77768250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ess_max_vision_2011_v2_0.jpg"/>
          <p:cNvPicPr>
            <a:picLocks noChangeAspect="1"/>
          </p:cNvPicPr>
          <p:nvPr/>
        </p:nvPicPr>
        <p:blipFill>
          <a:blip r:embed="rId3">
            <a:lum bright="70000" contrast="-70000"/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17688"/>
            <a:ext cx="9144000" cy="5206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4931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1297459" y="14397"/>
            <a:ext cx="6862522" cy="981283"/>
          </a:xfrm>
          <a:prstGeom prst="rect">
            <a:avLst/>
          </a:prstGeo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GB" sz="4400" dirty="0" smtClean="0">
                <a:solidFill>
                  <a:srgbClr val="0432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</a:rPr>
              <a:t>Conclusions</a:t>
            </a:r>
            <a:endParaRPr lang="en-GB" sz="4400" dirty="0">
              <a:solidFill>
                <a:srgbClr val="0432FF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550CC0-2D5F-6D4A-9D75-2980E64365EE}" type="slidenum">
              <a:rPr lang="en-GB" smtClean="0"/>
              <a:pPr>
                <a:defRPr/>
              </a:pPr>
              <a:t>30</a:t>
            </a:fld>
            <a:endParaRPr lang="en-GB"/>
          </a:p>
        </p:txBody>
      </p:sp>
      <p:sp>
        <p:nvSpPr>
          <p:cNvPr id="5" name="ZoneTexte 4"/>
          <p:cNvSpPr txBox="1"/>
          <p:nvPr/>
        </p:nvSpPr>
        <p:spPr>
          <a:xfrm>
            <a:off x="0" y="923730"/>
            <a:ext cx="91440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en-GB" sz="2400" dirty="0">
                <a:latin typeface="Times New Roman"/>
                <a:cs typeface="Times New Roman"/>
              </a:rPr>
              <a:t>ESS will be the most powerful neutron facility for many applications.</a:t>
            </a:r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en-GB" sz="2400" dirty="0">
                <a:latin typeface="Times New Roman"/>
                <a:cs typeface="Times New Roman"/>
              </a:rPr>
              <a:t>ESS can also become a </a:t>
            </a:r>
            <a:r>
              <a:rPr lang="en-GB" sz="2400" dirty="0" smtClean="0">
                <a:latin typeface="Times New Roman"/>
                <a:cs typeface="Times New Roman"/>
              </a:rPr>
              <a:t>powerful neutrino </a:t>
            </a:r>
            <a:r>
              <a:rPr lang="en-GB" sz="2400" dirty="0">
                <a:latin typeface="Times New Roman"/>
                <a:cs typeface="Times New Roman"/>
              </a:rPr>
              <a:t>facility with enough protons to go to the 2</a:t>
            </a:r>
            <a:r>
              <a:rPr lang="en-GB" sz="2400" baseline="30000" dirty="0">
                <a:latin typeface="Times New Roman"/>
                <a:cs typeface="Times New Roman"/>
              </a:rPr>
              <a:t>nd</a:t>
            </a:r>
            <a:r>
              <a:rPr lang="en-GB" sz="2400" dirty="0">
                <a:latin typeface="Times New Roman"/>
                <a:cs typeface="Times New Roman"/>
              </a:rPr>
              <a:t> oscillation maximum and increase the CPV sensitivity.</a:t>
            </a:r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en-GB" sz="2400" dirty="0">
                <a:latin typeface="Times New Roman"/>
                <a:cs typeface="Times New Roman"/>
              </a:rPr>
              <a:t>CPV: 5 </a:t>
            </a:r>
            <a:r>
              <a:rPr lang="en-GB" sz="2400" dirty="0" err="1">
                <a:latin typeface="Times New Roman"/>
                <a:cs typeface="Times New Roman"/>
              </a:rPr>
              <a:t>σ</a:t>
            </a:r>
            <a:r>
              <a:rPr lang="en-GB" sz="2400" dirty="0">
                <a:latin typeface="Times New Roman"/>
                <a:cs typeface="Times New Roman"/>
              </a:rPr>
              <a:t> could be reached over 60% of </a:t>
            </a:r>
            <a:r>
              <a:rPr lang="en-GB" sz="2400" dirty="0" err="1">
                <a:latin typeface="Times New Roman"/>
                <a:cs typeface="Times New Roman"/>
              </a:rPr>
              <a:t>δ</a:t>
            </a:r>
            <a:r>
              <a:rPr lang="en-GB" sz="2400" baseline="-25000" dirty="0" err="1">
                <a:latin typeface="Times New Roman"/>
                <a:cs typeface="Times New Roman"/>
              </a:rPr>
              <a:t>CP</a:t>
            </a:r>
            <a:r>
              <a:rPr lang="en-GB" sz="2400" dirty="0">
                <a:latin typeface="Times New Roman"/>
                <a:cs typeface="Times New Roman"/>
              </a:rPr>
              <a:t> range by </a:t>
            </a:r>
            <a:r>
              <a:rPr lang="en-GB" sz="2400" dirty="0" err="1">
                <a:latin typeface="Times New Roman"/>
                <a:cs typeface="Times New Roman"/>
              </a:rPr>
              <a:t>ESSνSB</a:t>
            </a:r>
            <a:r>
              <a:rPr lang="en-GB" sz="2400" dirty="0">
                <a:latin typeface="Times New Roman"/>
                <a:cs typeface="Times New Roman"/>
              </a:rPr>
              <a:t> with large physics potential.</a:t>
            </a:r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en-GB" sz="2400" dirty="0">
                <a:latin typeface="Times New Roman"/>
                <a:cs typeface="Times New Roman"/>
              </a:rPr>
              <a:t>Large associated detectors have a rich </a:t>
            </a:r>
            <a:r>
              <a:rPr lang="en-GB" sz="2400" dirty="0" err="1">
                <a:latin typeface="Times New Roman"/>
                <a:cs typeface="Times New Roman"/>
              </a:rPr>
              <a:t>astroparticle</a:t>
            </a:r>
            <a:r>
              <a:rPr lang="en-GB" sz="2400" dirty="0">
                <a:latin typeface="Times New Roman"/>
                <a:cs typeface="Times New Roman"/>
              </a:rPr>
              <a:t> physics program.</a:t>
            </a:r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en-GB" sz="2400" dirty="0">
                <a:latin typeface="Times New Roman"/>
                <a:cs typeface="Times New Roman"/>
              </a:rPr>
              <a:t>The European Spallation Source Linac will be ready by 2025, upgrade decisions by this moment</a:t>
            </a:r>
            <a:r>
              <a:rPr lang="en-GB" sz="2400" dirty="0" smtClean="0">
                <a:latin typeface="Times New Roman"/>
                <a:cs typeface="Times New Roman"/>
              </a:rPr>
              <a:t>.</a:t>
            </a:r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en-GB" sz="2400" dirty="0" smtClean="0">
                <a:latin typeface="Times New Roman"/>
                <a:cs typeface="Times New Roman"/>
              </a:rPr>
              <a:t>COST network project CA15139 and a EU-H2020 Design Study supports this project.</a:t>
            </a:r>
            <a:endParaRPr lang="en-GB" sz="2400" dirty="0">
              <a:latin typeface="Times New Roman"/>
              <a:cs typeface="Times New Roman"/>
            </a:endParaRPr>
          </a:p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en-GB" sz="2400" dirty="0" smtClean="0">
                <a:latin typeface="Times New Roman"/>
                <a:cs typeface="Times New Roman"/>
              </a:rPr>
              <a:t>The INPP team is participating in the detector studies.</a:t>
            </a:r>
            <a:endParaRPr lang="en-GB" sz="24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267210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297459" y="14398"/>
            <a:ext cx="6862522" cy="627628"/>
          </a:xfrm>
          <a:prstGeom prst="rect">
            <a:avLst/>
          </a:prstGeom>
        </p:spPr>
        <p:txBody>
          <a:bodyPr>
            <a:noAutofit/>
          </a:bodyPr>
          <a:lstStyle/>
          <a:p>
            <a:pPr eaLnBrk="1" hangingPunct="1"/>
            <a:r>
              <a:rPr lang="en-GB" sz="3600" dirty="0">
                <a:solidFill>
                  <a:srgbClr val="0432FF"/>
                </a:solidFill>
                <a:latin typeface="Times New Roman"/>
                <a:cs typeface="Times New Roman"/>
              </a:rPr>
              <a:t>ESS proton </a:t>
            </a:r>
            <a:r>
              <a:rPr lang="en-GB" sz="3600" dirty="0" err="1">
                <a:solidFill>
                  <a:srgbClr val="0432FF"/>
                </a:solidFill>
                <a:latin typeface="Times New Roman"/>
                <a:cs typeface="Times New Roman"/>
              </a:rPr>
              <a:t>linac</a:t>
            </a:r>
            <a:endParaRPr lang="en-GB" sz="3600" dirty="0">
              <a:solidFill>
                <a:srgbClr val="0432FF"/>
              </a:solidFill>
              <a:latin typeface="Times New Roman"/>
              <a:cs typeface="Times New Roman"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56F7-6BCF-6E44-9937-5AE9275C7CAF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13" name="TextBox 8"/>
          <p:cNvSpPr txBox="1"/>
          <p:nvPr/>
        </p:nvSpPr>
        <p:spPr>
          <a:xfrm>
            <a:off x="0" y="2247433"/>
            <a:ext cx="4615271" cy="37087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defTabSz="914400" fontAlgn="base">
              <a:spcBef>
                <a:spcPct val="0"/>
              </a:spcBef>
              <a:spcAft>
                <a:spcPts val="600"/>
              </a:spcAft>
              <a:buFont typeface="Arial"/>
              <a:buChar char="•"/>
              <a:defRPr/>
            </a:pPr>
            <a:r>
              <a:rPr lang="en-GB" sz="2000" dirty="0">
                <a:solidFill>
                  <a:srgbClr val="000000"/>
                </a:solidFill>
                <a:ea typeface="ＭＳ Ｐゴシック" charset="0"/>
                <a:cs typeface="Times New Roman"/>
              </a:rPr>
              <a:t>The ESS will be a copious source of spallation neutrons.</a:t>
            </a:r>
            <a:endParaRPr lang="en-GB" sz="2000" b="1" dirty="0">
              <a:solidFill>
                <a:srgbClr val="FF0000"/>
              </a:solidFill>
              <a:ea typeface="ＭＳ Ｐゴシック" charset="0"/>
              <a:cs typeface="Times New Roman"/>
            </a:endParaRPr>
          </a:p>
          <a:p>
            <a:pPr marL="342900" indent="-342900" defTabSz="914400" fontAlgn="base">
              <a:spcBef>
                <a:spcPct val="0"/>
              </a:spcBef>
              <a:spcAft>
                <a:spcPts val="600"/>
              </a:spcAft>
              <a:buFont typeface="Arial"/>
              <a:buChar char="•"/>
              <a:defRPr/>
            </a:pPr>
            <a:r>
              <a:rPr lang="en-GB" sz="2000" dirty="0">
                <a:solidFill>
                  <a:srgbClr val="000000"/>
                </a:solidFill>
                <a:ea typeface="ＭＳ Ｐゴシック" charset="0"/>
                <a:cs typeface="Times New Roman"/>
              </a:rPr>
              <a:t>5 MW average beam power.</a:t>
            </a:r>
          </a:p>
          <a:p>
            <a:pPr marL="342900" indent="-342900" defTabSz="914400" fontAlgn="base">
              <a:spcBef>
                <a:spcPct val="0"/>
              </a:spcBef>
              <a:spcAft>
                <a:spcPts val="600"/>
              </a:spcAft>
              <a:buFont typeface="Arial"/>
              <a:buChar char="•"/>
              <a:defRPr/>
            </a:pPr>
            <a:r>
              <a:rPr lang="en-GB" sz="2000" dirty="0">
                <a:solidFill>
                  <a:srgbClr val="000000"/>
                </a:solidFill>
                <a:ea typeface="ＭＳ Ｐゴシック" charset="0"/>
                <a:cs typeface="Times New Roman"/>
              </a:rPr>
              <a:t>125 MW peak power.</a:t>
            </a:r>
          </a:p>
          <a:p>
            <a:pPr marL="342900" indent="-342900" defTabSz="914400" fontAlgn="base">
              <a:spcBef>
                <a:spcPct val="0"/>
              </a:spcBef>
              <a:spcAft>
                <a:spcPts val="600"/>
              </a:spcAft>
              <a:buFont typeface="Arial"/>
              <a:buChar char="•"/>
              <a:defRPr/>
            </a:pPr>
            <a:r>
              <a:rPr lang="en-GB" sz="2000" dirty="0">
                <a:solidFill>
                  <a:srgbClr val="000000"/>
                </a:solidFill>
                <a:ea typeface="ＭＳ Ｐゴシック" charset="0"/>
                <a:cs typeface="Times New Roman"/>
              </a:rPr>
              <a:t>14 Hz repetition rate (2.86 </a:t>
            </a:r>
            <a:r>
              <a:rPr lang="en-GB" sz="2000" dirty="0" err="1">
                <a:solidFill>
                  <a:srgbClr val="000000"/>
                </a:solidFill>
                <a:ea typeface="ＭＳ Ｐゴシック" charset="0"/>
                <a:cs typeface="Times New Roman"/>
              </a:rPr>
              <a:t>ms</a:t>
            </a:r>
            <a:r>
              <a:rPr lang="en-GB" sz="2000" dirty="0">
                <a:solidFill>
                  <a:srgbClr val="000000"/>
                </a:solidFill>
                <a:ea typeface="ＭＳ Ｐゴシック" charset="0"/>
                <a:cs typeface="Times New Roman"/>
              </a:rPr>
              <a:t> pulse duration, 10</a:t>
            </a:r>
            <a:r>
              <a:rPr lang="en-GB" sz="2000" baseline="30000" dirty="0">
                <a:solidFill>
                  <a:srgbClr val="000000"/>
                </a:solidFill>
                <a:ea typeface="ＭＳ Ｐゴシック" charset="0"/>
                <a:cs typeface="Times New Roman"/>
              </a:rPr>
              <a:t>15</a:t>
            </a:r>
            <a:r>
              <a:rPr lang="en-GB" sz="2000" dirty="0">
                <a:solidFill>
                  <a:srgbClr val="000000"/>
                </a:solidFill>
                <a:ea typeface="ＭＳ Ｐゴシック" charset="0"/>
                <a:cs typeface="Times New Roman"/>
              </a:rPr>
              <a:t> protons).</a:t>
            </a:r>
          </a:p>
          <a:p>
            <a:pPr marL="342900" indent="-342900" defTabSz="914400" fontAlgn="base">
              <a:spcBef>
                <a:spcPct val="0"/>
              </a:spcBef>
              <a:spcAft>
                <a:spcPts val="600"/>
              </a:spcAft>
              <a:buFont typeface="Arial"/>
              <a:buChar char="•"/>
              <a:defRPr/>
            </a:pPr>
            <a:r>
              <a:rPr lang="en-GB" sz="2000" dirty="0">
                <a:solidFill>
                  <a:srgbClr val="000000"/>
                </a:solidFill>
                <a:ea typeface="ＭＳ Ｐゴシック" charset="0"/>
                <a:cs typeface="Times New Roman"/>
              </a:rPr>
              <a:t>Duty cycle 4%.</a:t>
            </a:r>
          </a:p>
          <a:p>
            <a:pPr marL="342900" indent="-342900" defTabSz="914400" fontAlgn="base">
              <a:spcBef>
                <a:spcPct val="0"/>
              </a:spcBef>
              <a:spcAft>
                <a:spcPts val="600"/>
              </a:spcAft>
              <a:buFont typeface="Arial"/>
              <a:buChar char="•"/>
              <a:defRPr/>
            </a:pPr>
            <a:r>
              <a:rPr lang="en-GB" sz="2000" dirty="0">
                <a:solidFill>
                  <a:srgbClr val="000000"/>
                </a:solidFill>
                <a:ea typeface="ＭＳ Ｐゴシック" charset="0"/>
                <a:cs typeface="Times New Roman"/>
              </a:rPr>
              <a:t>2.0 GeV protons</a:t>
            </a:r>
          </a:p>
          <a:p>
            <a:pPr marL="800100" lvl="1" indent="-342900" defTabSz="914400" fontAlgn="base">
              <a:spcBef>
                <a:spcPct val="0"/>
              </a:spcBef>
              <a:spcAft>
                <a:spcPts val="600"/>
              </a:spcAft>
              <a:buFont typeface="Courier New" charset="0"/>
              <a:buChar char="o"/>
              <a:defRPr/>
            </a:pPr>
            <a:r>
              <a:rPr lang="en-GB" sz="2000" dirty="0">
                <a:solidFill>
                  <a:srgbClr val="000000"/>
                </a:solidFill>
                <a:ea typeface="ＭＳ Ｐゴシック" charset="0"/>
                <a:cs typeface="Times New Roman"/>
              </a:rPr>
              <a:t>up to 3.5 GeV with </a:t>
            </a:r>
            <a:r>
              <a:rPr lang="en-GB" sz="2000" dirty="0" err="1">
                <a:solidFill>
                  <a:srgbClr val="000000"/>
                </a:solidFill>
                <a:ea typeface="ＭＳ Ｐゴシック" charset="0"/>
                <a:cs typeface="Times New Roman"/>
              </a:rPr>
              <a:t>linac</a:t>
            </a:r>
            <a:r>
              <a:rPr lang="en-GB" sz="2000" dirty="0">
                <a:solidFill>
                  <a:srgbClr val="000000"/>
                </a:solidFill>
                <a:ea typeface="ＭＳ Ｐゴシック" charset="0"/>
                <a:cs typeface="Times New Roman"/>
              </a:rPr>
              <a:t> upgrades</a:t>
            </a:r>
          </a:p>
          <a:p>
            <a:pPr marL="342900" indent="-342900" defTabSz="914400" fontAlgn="base">
              <a:spcBef>
                <a:spcPct val="0"/>
              </a:spcBef>
              <a:spcAft>
                <a:spcPts val="600"/>
              </a:spcAft>
              <a:buFont typeface="Arial"/>
              <a:buChar char="•"/>
              <a:defRPr/>
            </a:pPr>
            <a:r>
              <a:rPr lang="en-GB" sz="2000" b="1" dirty="0">
                <a:solidFill>
                  <a:srgbClr val="FF0000"/>
                </a:solidFill>
                <a:ea typeface="ＭＳ Ｐゴシック" charset="0"/>
                <a:cs typeface="Times New Roman"/>
              </a:rPr>
              <a:t>&gt;2.7x10</a:t>
            </a:r>
            <a:r>
              <a:rPr lang="en-GB" sz="2000" b="1" baseline="30000" dirty="0">
                <a:solidFill>
                  <a:srgbClr val="FF0000"/>
                </a:solidFill>
                <a:ea typeface="ＭＳ Ｐゴシック" charset="0"/>
                <a:cs typeface="Times New Roman"/>
              </a:rPr>
              <a:t>23</a:t>
            </a:r>
            <a:r>
              <a:rPr lang="en-GB" sz="2000" b="1" dirty="0">
                <a:solidFill>
                  <a:srgbClr val="FF0000"/>
                </a:solidFill>
                <a:ea typeface="ＭＳ Ｐゴシック" charset="0"/>
                <a:cs typeface="Times New Roman"/>
              </a:rPr>
              <a:t> </a:t>
            </a:r>
            <a:r>
              <a:rPr lang="en-GB" sz="2000" b="1" dirty="0" err="1">
                <a:solidFill>
                  <a:srgbClr val="FF0000"/>
                </a:solidFill>
                <a:ea typeface="ＭＳ Ｐゴシック" charset="0"/>
                <a:cs typeface="Times New Roman"/>
              </a:rPr>
              <a:t>p.o.t</a:t>
            </a:r>
            <a:r>
              <a:rPr lang="en-GB" sz="2000" b="1" dirty="0">
                <a:solidFill>
                  <a:srgbClr val="FF0000"/>
                </a:solidFill>
                <a:ea typeface="ＭＳ Ｐゴシック" charset="0"/>
                <a:cs typeface="Times New Roman"/>
              </a:rPr>
              <a:t>/year.</a:t>
            </a:r>
          </a:p>
        </p:txBody>
      </p:sp>
      <p:pic>
        <p:nvPicPr>
          <p:cNvPr id="5" name="medium.m4v">
            <a:hlinkClick r:id="" action="ppaction://media"/>
            <a:hlinkHover r:id="" action="ppaction://ole?verb=0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="" xmlns:p14="http://schemas.microsoft.com/office/powerpoint/2010/main" r:embed="rId4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615272" y="2114384"/>
            <a:ext cx="4362018" cy="2453635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760473"/>
            <a:ext cx="9144000" cy="1353911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153776" y="6089190"/>
            <a:ext cx="3589124" cy="400110"/>
          </a:xfrm>
          <a:prstGeom prst="rect">
            <a:avLst/>
          </a:prstGeom>
          <a:noFill/>
          <a:ln>
            <a:solidFill>
              <a:srgbClr val="0432FF"/>
            </a:solidFill>
          </a:ln>
        </p:spPr>
        <p:txBody>
          <a:bodyPr wrap="none" rtlCol="0">
            <a:spAutoFit/>
          </a:bodyPr>
          <a:lstStyle/>
          <a:p>
            <a:r>
              <a:rPr lang="en-GB" sz="2000" b="1" dirty="0" err="1">
                <a:solidFill>
                  <a:srgbClr val="FF0000"/>
                </a:solidFill>
                <a:cs typeface="Times New Roman"/>
              </a:rPr>
              <a:t>Linac</a:t>
            </a:r>
            <a:r>
              <a:rPr lang="en-GB" sz="2000" b="1" dirty="0">
                <a:solidFill>
                  <a:srgbClr val="FF0000"/>
                </a:solidFill>
                <a:cs typeface="Times New Roman"/>
              </a:rPr>
              <a:t> ready by 2023 (full power)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="" xmlns:a16="http://schemas.microsoft.com/office/drawing/2014/main" id="{4CA1F4BB-EEE5-AE4D-827C-26CC998C42B4}"/>
              </a:ext>
            </a:extLst>
          </p:cNvPr>
          <p:cNvGrpSpPr/>
          <p:nvPr/>
        </p:nvGrpSpPr>
        <p:grpSpPr>
          <a:xfrm>
            <a:off x="5213130" y="4646796"/>
            <a:ext cx="3930869" cy="2100827"/>
            <a:chOff x="251520" y="1700809"/>
            <a:chExt cx="8892480" cy="4752528"/>
          </a:xfrm>
        </p:grpSpPr>
        <p:grpSp>
          <p:nvGrpSpPr>
            <p:cNvPr id="28" name="Group 27">
              <a:extLst>
                <a:ext uri="{FF2B5EF4-FFF2-40B4-BE49-F238E27FC236}">
                  <a16:creationId xmlns="" xmlns:a16="http://schemas.microsoft.com/office/drawing/2014/main" id="{B30FC52C-F5E0-514D-B0A9-BC5D1ADFCD19}"/>
                </a:ext>
              </a:extLst>
            </p:cNvPr>
            <p:cNvGrpSpPr/>
            <p:nvPr/>
          </p:nvGrpSpPr>
          <p:grpSpPr>
            <a:xfrm>
              <a:off x="676599" y="1948886"/>
              <a:ext cx="7875253" cy="4493186"/>
              <a:chOff x="676599" y="1948886"/>
              <a:chExt cx="7875253" cy="4493186"/>
            </a:xfrm>
          </p:grpSpPr>
          <p:sp>
            <p:nvSpPr>
              <p:cNvPr id="65" name="Freeform 64">
                <a:extLst>
                  <a:ext uri="{FF2B5EF4-FFF2-40B4-BE49-F238E27FC236}">
                    <a16:creationId xmlns="" xmlns:a16="http://schemas.microsoft.com/office/drawing/2014/main" id="{837CB315-0EAE-2041-AB6C-0E233D0CC2F6}"/>
                  </a:ext>
                </a:extLst>
              </p:cNvPr>
              <p:cNvSpPr/>
              <p:nvPr/>
            </p:nvSpPr>
            <p:spPr>
              <a:xfrm>
                <a:off x="1159334" y="4737700"/>
                <a:ext cx="7392056" cy="1306163"/>
              </a:xfrm>
              <a:custGeom>
                <a:avLst/>
                <a:gdLst>
                  <a:gd name="connsiteX0" fmla="*/ 0 w 5448300"/>
                  <a:gd name="connsiteY0" fmla="*/ 3632200 h 3632200"/>
                  <a:gd name="connsiteX1" fmla="*/ 38100 w 5448300"/>
                  <a:gd name="connsiteY1" fmla="*/ 2870200 h 3632200"/>
                  <a:gd name="connsiteX2" fmla="*/ 88900 w 5448300"/>
                  <a:gd name="connsiteY2" fmla="*/ 2108200 h 3632200"/>
                  <a:gd name="connsiteX3" fmla="*/ 127000 w 5448300"/>
                  <a:gd name="connsiteY3" fmla="*/ 1638300 h 3632200"/>
                  <a:gd name="connsiteX4" fmla="*/ 203200 w 5448300"/>
                  <a:gd name="connsiteY4" fmla="*/ 1244600 h 3632200"/>
                  <a:gd name="connsiteX5" fmla="*/ 292100 w 5448300"/>
                  <a:gd name="connsiteY5" fmla="*/ 927100 h 3632200"/>
                  <a:gd name="connsiteX6" fmla="*/ 457200 w 5448300"/>
                  <a:gd name="connsiteY6" fmla="*/ 609600 h 3632200"/>
                  <a:gd name="connsiteX7" fmla="*/ 622300 w 5448300"/>
                  <a:gd name="connsiteY7" fmla="*/ 419100 h 3632200"/>
                  <a:gd name="connsiteX8" fmla="*/ 812800 w 5448300"/>
                  <a:gd name="connsiteY8" fmla="*/ 266700 h 3632200"/>
                  <a:gd name="connsiteX9" fmla="*/ 1117600 w 5448300"/>
                  <a:gd name="connsiteY9" fmla="*/ 127000 h 3632200"/>
                  <a:gd name="connsiteX10" fmla="*/ 1511300 w 5448300"/>
                  <a:gd name="connsiteY10" fmla="*/ 50800 h 3632200"/>
                  <a:gd name="connsiteX11" fmla="*/ 2006600 w 5448300"/>
                  <a:gd name="connsiteY11" fmla="*/ 12700 h 3632200"/>
                  <a:gd name="connsiteX12" fmla="*/ 2603500 w 5448300"/>
                  <a:gd name="connsiteY12" fmla="*/ 0 h 3632200"/>
                  <a:gd name="connsiteX13" fmla="*/ 3340100 w 5448300"/>
                  <a:gd name="connsiteY13" fmla="*/ 12700 h 3632200"/>
                  <a:gd name="connsiteX14" fmla="*/ 3365500 w 5448300"/>
                  <a:gd name="connsiteY14" fmla="*/ 571500 h 3632200"/>
                  <a:gd name="connsiteX15" fmla="*/ 3390900 w 5448300"/>
                  <a:gd name="connsiteY15" fmla="*/ 1143000 h 3632200"/>
                  <a:gd name="connsiteX16" fmla="*/ 3429000 w 5448300"/>
                  <a:gd name="connsiteY16" fmla="*/ 1689100 h 3632200"/>
                  <a:gd name="connsiteX17" fmla="*/ 3479800 w 5448300"/>
                  <a:gd name="connsiteY17" fmla="*/ 2044700 h 3632200"/>
                  <a:gd name="connsiteX18" fmla="*/ 3543300 w 5448300"/>
                  <a:gd name="connsiteY18" fmla="*/ 2387600 h 3632200"/>
                  <a:gd name="connsiteX19" fmla="*/ 3619500 w 5448300"/>
                  <a:gd name="connsiteY19" fmla="*/ 2654300 h 3632200"/>
                  <a:gd name="connsiteX20" fmla="*/ 3695700 w 5448300"/>
                  <a:gd name="connsiteY20" fmla="*/ 2857500 h 3632200"/>
                  <a:gd name="connsiteX21" fmla="*/ 3810000 w 5448300"/>
                  <a:gd name="connsiteY21" fmla="*/ 3035300 h 3632200"/>
                  <a:gd name="connsiteX22" fmla="*/ 3975100 w 5448300"/>
                  <a:gd name="connsiteY22" fmla="*/ 3238500 h 3632200"/>
                  <a:gd name="connsiteX23" fmla="*/ 4178300 w 5448300"/>
                  <a:gd name="connsiteY23" fmla="*/ 3390900 h 3632200"/>
                  <a:gd name="connsiteX24" fmla="*/ 4457700 w 5448300"/>
                  <a:gd name="connsiteY24" fmla="*/ 3492500 h 3632200"/>
                  <a:gd name="connsiteX25" fmla="*/ 4775200 w 5448300"/>
                  <a:gd name="connsiteY25" fmla="*/ 3568700 h 3632200"/>
                  <a:gd name="connsiteX26" fmla="*/ 5080000 w 5448300"/>
                  <a:gd name="connsiteY26" fmla="*/ 3606800 h 3632200"/>
                  <a:gd name="connsiteX27" fmla="*/ 5448300 w 5448300"/>
                  <a:gd name="connsiteY27" fmla="*/ 3632200 h 3632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5448300" h="3632200">
                    <a:moveTo>
                      <a:pt x="0" y="3632200"/>
                    </a:moveTo>
                    <a:lnTo>
                      <a:pt x="38100" y="2870200"/>
                    </a:lnTo>
                    <a:lnTo>
                      <a:pt x="88900" y="2108200"/>
                    </a:lnTo>
                    <a:lnTo>
                      <a:pt x="127000" y="1638300"/>
                    </a:lnTo>
                    <a:lnTo>
                      <a:pt x="203200" y="1244600"/>
                    </a:lnTo>
                    <a:lnTo>
                      <a:pt x="292100" y="927100"/>
                    </a:lnTo>
                    <a:lnTo>
                      <a:pt x="457200" y="609600"/>
                    </a:lnTo>
                    <a:lnTo>
                      <a:pt x="622300" y="419100"/>
                    </a:lnTo>
                    <a:lnTo>
                      <a:pt x="812800" y="266700"/>
                    </a:lnTo>
                    <a:lnTo>
                      <a:pt x="1117600" y="127000"/>
                    </a:lnTo>
                    <a:lnTo>
                      <a:pt x="1511300" y="50800"/>
                    </a:lnTo>
                    <a:lnTo>
                      <a:pt x="2006600" y="12700"/>
                    </a:lnTo>
                    <a:lnTo>
                      <a:pt x="2603500" y="0"/>
                    </a:lnTo>
                    <a:lnTo>
                      <a:pt x="3340100" y="12700"/>
                    </a:lnTo>
                    <a:lnTo>
                      <a:pt x="3365500" y="571500"/>
                    </a:lnTo>
                    <a:lnTo>
                      <a:pt x="3390900" y="1143000"/>
                    </a:lnTo>
                    <a:lnTo>
                      <a:pt x="3429000" y="1689100"/>
                    </a:lnTo>
                    <a:lnTo>
                      <a:pt x="3479800" y="2044700"/>
                    </a:lnTo>
                    <a:lnTo>
                      <a:pt x="3543300" y="2387600"/>
                    </a:lnTo>
                    <a:lnTo>
                      <a:pt x="3619500" y="2654300"/>
                    </a:lnTo>
                    <a:lnTo>
                      <a:pt x="3695700" y="2857500"/>
                    </a:lnTo>
                    <a:lnTo>
                      <a:pt x="3810000" y="3035300"/>
                    </a:lnTo>
                    <a:lnTo>
                      <a:pt x="3975100" y="3238500"/>
                    </a:lnTo>
                    <a:lnTo>
                      <a:pt x="4178300" y="3390900"/>
                    </a:lnTo>
                    <a:lnTo>
                      <a:pt x="4457700" y="3492500"/>
                    </a:lnTo>
                    <a:lnTo>
                      <a:pt x="4775200" y="3568700"/>
                    </a:lnTo>
                    <a:lnTo>
                      <a:pt x="5080000" y="3606800"/>
                    </a:lnTo>
                    <a:lnTo>
                      <a:pt x="5448300" y="3632200"/>
                    </a:lnTo>
                  </a:path>
                </a:pathLst>
              </a:custGeom>
              <a:solidFill>
                <a:srgbClr val="0094CA"/>
              </a:solidFill>
              <a:ln w="38100" cmpd="sng">
                <a:solidFill>
                  <a:srgbClr val="0094CA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defTabSz="913360"/>
                <a:endParaRPr lang="en-US" sz="80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66" name="AutoShape 38">
                <a:extLst>
                  <a:ext uri="{FF2B5EF4-FFF2-40B4-BE49-F238E27FC236}">
                    <a16:creationId xmlns="" xmlns:a16="http://schemas.microsoft.com/office/drawing/2014/main" id="{B69224B5-DDEB-7A45-B609-7A8BEA99E0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1701" y="6081421"/>
                <a:ext cx="244470" cy="36065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599" y="0"/>
                    </a:lnTo>
                    <a:lnTo>
                      <a:pt x="21599" y="21599"/>
                    </a:lnTo>
                    <a:lnTo>
                      <a:pt x="0" y="21599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ctr" defTabSz="525224">
                  <a:defRPr/>
                </a:pPr>
                <a:r>
                  <a:rPr lang="en-US" sz="900" dirty="0">
                    <a:solidFill>
                      <a:prstClr val="black"/>
                    </a:solidFill>
                    <a:latin typeface="Helvetica Light" charset="0"/>
                    <a:cs typeface="Helvetica Light" charset="0"/>
                    <a:sym typeface="Helvetica Light" charset="0"/>
                  </a:rPr>
                  <a:t>4</a:t>
                </a:r>
                <a:endParaRPr lang="en-US" sz="900" dirty="0">
                  <a:solidFill>
                    <a:prstClr val="black"/>
                  </a:solidFill>
                  <a:latin typeface="Calibri"/>
                  <a:cs typeface="Helvetica" charset="0"/>
                </a:endParaRPr>
              </a:p>
            </p:txBody>
          </p:sp>
          <p:sp>
            <p:nvSpPr>
              <p:cNvPr id="67" name="Line 8">
                <a:extLst>
                  <a:ext uri="{FF2B5EF4-FFF2-40B4-BE49-F238E27FC236}">
                    <a16:creationId xmlns="" xmlns:a16="http://schemas.microsoft.com/office/drawing/2014/main" id="{C9C9A4FE-B7FE-1041-892C-75A9A9B9073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7563264" y="6041997"/>
                <a:ext cx="0" cy="112612"/>
              </a:xfrm>
              <a:prstGeom prst="line">
                <a:avLst/>
              </a:prstGeom>
              <a:noFill/>
              <a:ln w="19050" cap="flat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marL="254048" indent="-205521">
                  <a:spcBef>
                    <a:spcPts val="1620"/>
                  </a:spcBef>
                  <a:buSzPct val="100000"/>
                  <a:buFont typeface="Arial" charset="0"/>
                  <a:buChar char="•"/>
                  <a:defRPr/>
                </a:pPr>
                <a:endParaRPr lang="en-US" sz="500">
                  <a:solidFill>
                    <a:srgbClr val="006D8F"/>
                  </a:solidFill>
                  <a:latin typeface="Calibri" charset="0"/>
                  <a:cs typeface="Calibri" charset="0"/>
                  <a:sym typeface="Calibri" charset="0"/>
                </a:endParaRPr>
              </a:p>
            </p:txBody>
          </p:sp>
          <p:sp>
            <p:nvSpPr>
              <p:cNvPr id="68" name="Rectangle 67">
                <a:extLst>
                  <a:ext uri="{FF2B5EF4-FFF2-40B4-BE49-F238E27FC236}">
                    <a16:creationId xmlns="" xmlns:a16="http://schemas.microsoft.com/office/drawing/2014/main" id="{BDF5296B-69F5-F945-9296-23E2261178B2}"/>
                  </a:ext>
                </a:extLst>
              </p:cNvPr>
              <p:cNvSpPr/>
              <p:nvPr/>
            </p:nvSpPr>
            <p:spPr>
              <a:xfrm>
                <a:off x="5754916" y="1979856"/>
                <a:ext cx="69077" cy="9048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FFFF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3360"/>
                <a:endParaRPr lang="en-US" sz="80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69" name="Line 15">
                <a:extLst>
                  <a:ext uri="{FF2B5EF4-FFF2-40B4-BE49-F238E27FC236}">
                    <a16:creationId xmlns="" xmlns:a16="http://schemas.microsoft.com/office/drawing/2014/main" id="{8642F461-A3A4-3C47-99CC-FB79FB10771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13420" y="2170352"/>
                <a:ext cx="142278" cy="0"/>
              </a:xfrm>
              <a:prstGeom prst="line">
                <a:avLst/>
              </a:prstGeom>
              <a:noFill/>
              <a:ln w="19050" cap="flat" cmpd="sng">
                <a:solidFill>
                  <a:srgbClr val="000000"/>
                </a:solidFill>
                <a:prstDash val="solid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ctr" defTabSz="525224">
                  <a:defRPr/>
                </a:pPr>
                <a:endParaRPr lang="en-US" sz="1000">
                  <a:solidFill>
                    <a:prstClr val="black"/>
                  </a:solidFill>
                  <a:latin typeface="Helvetica Light" charset="0"/>
                  <a:cs typeface="Helvetica Light" charset="0"/>
                  <a:sym typeface="Helvetica Light" charset="0"/>
                </a:endParaRPr>
              </a:p>
            </p:txBody>
          </p:sp>
          <p:sp>
            <p:nvSpPr>
              <p:cNvPr id="70" name="AutoShape 25">
                <a:extLst>
                  <a:ext uri="{FF2B5EF4-FFF2-40B4-BE49-F238E27FC236}">
                    <a16:creationId xmlns="" xmlns:a16="http://schemas.microsoft.com/office/drawing/2014/main" id="{3F896175-07AC-A84E-AA17-F1C326ACDE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6599" y="1988955"/>
                <a:ext cx="415601" cy="36065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599"/>
                    </a:lnTo>
                    <a:lnTo>
                      <a:pt x="0" y="21599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ctr" defTabSz="525224">
                  <a:defRPr/>
                </a:pPr>
                <a:r>
                  <a:rPr lang="en-US" sz="900" dirty="0">
                    <a:solidFill>
                      <a:prstClr val="black"/>
                    </a:solidFill>
                    <a:latin typeface="Helvetica Light" charset="0"/>
                    <a:cs typeface="Helvetica Light" charset="0"/>
                    <a:sym typeface="Helvetica Light" charset="0"/>
                  </a:rPr>
                  <a:t>8</a:t>
                </a:r>
                <a:endParaRPr lang="en-US" sz="900" dirty="0">
                  <a:solidFill>
                    <a:prstClr val="black"/>
                  </a:solidFill>
                  <a:latin typeface="Calibri"/>
                  <a:cs typeface="Helvetica" charset="0"/>
                </a:endParaRPr>
              </a:p>
            </p:txBody>
          </p:sp>
          <p:sp>
            <p:nvSpPr>
              <p:cNvPr id="71" name="Rectangle 70">
                <a:extLst>
                  <a:ext uri="{FF2B5EF4-FFF2-40B4-BE49-F238E27FC236}">
                    <a16:creationId xmlns="" xmlns:a16="http://schemas.microsoft.com/office/drawing/2014/main" id="{D29A4835-C42B-F645-ADEA-39C39041DB92}"/>
                  </a:ext>
                </a:extLst>
              </p:cNvPr>
              <p:cNvSpPr/>
              <p:nvPr/>
            </p:nvSpPr>
            <p:spPr>
              <a:xfrm>
                <a:off x="5685839" y="1948886"/>
                <a:ext cx="69077" cy="9048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FFFF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3360"/>
                <a:endParaRPr lang="en-US" sz="800">
                  <a:solidFill>
                    <a:prstClr val="white"/>
                  </a:solidFill>
                  <a:latin typeface="Calibri"/>
                </a:endParaRPr>
              </a:p>
            </p:txBody>
          </p:sp>
          <p:sp>
            <p:nvSpPr>
              <p:cNvPr id="72" name="Freeform 71">
                <a:extLst>
                  <a:ext uri="{FF2B5EF4-FFF2-40B4-BE49-F238E27FC236}">
                    <a16:creationId xmlns="" xmlns:a16="http://schemas.microsoft.com/office/drawing/2014/main" id="{9C8B171B-13C8-3241-BDEF-FE75D5E52AAF}"/>
                  </a:ext>
                </a:extLst>
              </p:cNvPr>
              <p:cNvSpPr/>
              <p:nvPr/>
            </p:nvSpPr>
            <p:spPr>
              <a:xfrm>
                <a:off x="1159796" y="2263331"/>
                <a:ext cx="7392056" cy="3775555"/>
              </a:xfrm>
              <a:custGeom>
                <a:avLst/>
                <a:gdLst>
                  <a:gd name="connsiteX0" fmla="*/ 0 w 5448300"/>
                  <a:gd name="connsiteY0" fmla="*/ 3632200 h 3632200"/>
                  <a:gd name="connsiteX1" fmla="*/ 38100 w 5448300"/>
                  <a:gd name="connsiteY1" fmla="*/ 2870200 h 3632200"/>
                  <a:gd name="connsiteX2" fmla="*/ 88900 w 5448300"/>
                  <a:gd name="connsiteY2" fmla="*/ 2108200 h 3632200"/>
                  <a:gd name="connsiteX3" fmla="*/ 127000 w 5448300"/>
                  <a:gd name="connsiteY3" fmla="*/ 1638300 h 3632200"/>
                  <a:gd name="connsiteX4" fmla="*/ 203200 w 5448300"/>
                  <a:gd name="connsiteY4" fmla="*/ 1244600 h 3632200"/>
                  <a:gd name="connsiteX5" fmla="*/ 292100 w 5448300"/>
                  <a:gd name="connsiteY5" fmla="*/ 927100 h 3632200"/>
                  <a:gd name="connsiteX6" fmla="*/ 457200 w 5448300"/>
                  <a:gd name="connsiteY6" fmla="*/ 609600 h 3632200"/>
                  <a:gd name="connsiteX7" fmla="*/ 622300 w 5448300"/>
                  <a:gd name="connsiteY7" fmla="*/ 419100 h 3632200"/>
                  <a:gd name="connsiteX8" fmla="*/ 812800 w 5448300"/>
                  <a:gd name="connsiteY8" fmla="*/ 266700 h 3632200"/>
                  <a:gd name="connsiteX9" fmla="*/ 1117600 w 5448300"/>
                  <a:gd name="connsiteY9" fmla="*/ 127000 h 3632200"/>
                  <a:gd name="connsiteX10" fmla="*/ 1511300 w 5448300"/>
                  <a:gd name="connsiteY10" fmla="*/ 50800 h 3632200"/>
                  <a:gd name="connsiteX11" fmla="*/ 2006600 w 5448300"/>
                  <a:gd name="connsiteY11" fmla="*/ 12700 h 3632200"/>
                  <a:gd name="connsiteX12" fmla="*/ 2603500 w 5448300"/>
                  <a:gd name="connsiteY12" fmla="*/ 0 h 3632200"/>
                  <a:gd name="connsiteX13" fmla="*/ 3340100 w 5448300"/>
                  <a:gd name="connsiteY13" fmla="*/ 12700 h 3632200"/>
                  <a:gd name="connsiteX14" fmla="*/ 3365500 w 5448300"/>
                  <a:gd name="connsiteY14" fmla="*/ 571500 h 3632200"/>
                  <a:gd name="connsiteX15" fmla="*/ 3390900 w 5448300"/>
                  <a:gd name="connsiteY15" fmla="*/ 1143000 h 3632200"/>
                  <a:gd name="connsiteX16" fmla="*/ 3429000 w 5448300"/>
                  <a:gd name="connsiteY16" fmla="*/ 1689100 h 3632200"/>
                  <a:gd name="connsiteX17" fmla="*/ 3479800 w 5448300"/>
                  <a:gd name="connsiteY17" fmla="*/ 2044700 h 3632200"/>
                  <a:gd name="connsiteX18" fmla="*/ 3543300 w 5448300"/>
                  <a:gd name="connsiteY18" fmla="*/ 2387600 h 3632200"/>
                  <a:gd name="connsiteX19" fmla="*/ 3619500 w 5448300"/>
                  <a:gd name="connsiteY19" fmla="*/ 2654300 h 3632200"/>
                  <a:gd name="connsiteX20" fmla="*/ 3695700 w 5448300"/>
                  <a:gd name="connsiteY20" fmla="*/ 2857500 h 3632200"/>
                  <a:gd name="connsiteX21" fmla="*/ 3810000 w 5448300"/>
                  <a:gd name="connsiteY21" fmla="*/ 3035300 h 3632200"/>
                  <a:gd name="connsiteX22" fmla="*/ 3975100 w 5448300"/>
                  <a:gd name="connsiteY22" fmla="*/ 3238500 h 3632200"/>
                  <a:gd name="connsiteX23" fmla="*/ 4178300 w 5448300"/>
                  <a:gd name="connsiteY23" fmla="*/ 3390900 h 3632200"/>
                  <a:gd name="connsiteX24" fmla="*/ 4457700 w 5448300"/>
                  <a:gd name="connsiteY24" fmla="*/ 3492500 h 3632200"/>
                  <a:gd name="connsiteX25" fmla="*/ 4775200 w 5448300"/>
                  <a:gd name="connsiteY25" fmla="*/ 3568700 h 3632200"/>
                  <a:gd name="connsiteX26" fmla="*/ 5080000 w 5448300"/>
                  <a:gd name="connsiteY26" fmla="*/ 3606800 h 3632200"/>
                  <a:gd name="connsiteX27" fmla="*/ 5448300 w 5448300"/>
                  <a:gd name="connsiteY27" fmla="*/ 3632200 h 3632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5448300" h="3632200">
                    <a:moveTo>
                      <a:pt x="0" y="3632200"/>
                    </a:moveTo>
                    <a:lnTo>
                      <a:pt x="38100" y="2870200"/>
                    </a:lnTo>
                    <a:lnTo>
                      <a:pt x="88900" y="2108200"/>
                    </a:lnTo>
                    <a:lnTo>
                      <a:pt x="127000" y="1638300"/>
                    </a:lnTo>
                    <a:lnTo>
                      <a:pt x="203200" y="1244600"/>
                    </a:lnTo>
                    <a:lnTo>
                      <a:pt x="292100" y="927100"/>
                    </a:lnTo>
                    <a:lnTo>
                      <a:pt x="457200" y="609600"/>
                    </a:lnTo>
                    <a:lnTo>
                      <a:pt x="622300" y="419100"/>
                    </a:lnTo>
                    <a:lnTo>
                      <a:pt x="812800" y="266700"/>
                    </a:lnTo>
                    <a:lnTo>
                      <a:pt x="1117600" y="127000"/>
                    </a:lnTo>
                    <a:lnTo>
                      <a:pt x="1511300" y="50800"/>
                    </a:lnTo>
                    <a:lnTo>
                      <a:pt x="2006600" y="12700"/>
                    </a:lnTo>
                    <a:lnTo>
                      <a:pt x="2603500" y="0"/>
                    </a:lnTo>
                    <a:lnTo>
                      <a:pt x="3340100" y="12700"/>
                    </a:lnTo>
                    <a:lnTo>
                      <a:pt x="3365500" y="571500"/>
                    </a:lnTo>
                    <a:lnTo>
                      <a:pt x="3390900" y="1143000"/>
                    </a:lnTo>
                    <a:lnTo>
                      <a:pt x="3429000" y="1689100"/>
                    </a:lnTo>
                    <a:lnTo>
                      <a:pt x="3479800" y="2044700"/>
                    </a:lnTo>
                    <a:lnTo>
                      <a:pt x="3543300" y="2387600"/>
                    </a:lnTo>
                    <a:lnTo>
                      <a:pt x="3619500" y="2654300"/>
                    </a:lnTo>
                    <a:lnTo>
                      <a:pt x="3695700" y="2857500"/>
                    </a:lnTo>
                    <a:lnTo>
                      <a:pt x="3810000" y="3035300"/>
                    </a:lnTo>
                    <a:lnTo>
                      <a:pt x="3975100" y="3238500"/>
                    </a:lnTo>
                    <a:lnTo>
                      <a:pt x="4178300" y="3390900"/>
                    </a:lnTo>
                    <a:lnTo>
                      <a:pt x="4457700" y="3492500"/>
                    </a:lnTo>
                    <a:lnTo>
                      <a:pt x="4775200" y="3568700"/>
                    </a:lnTo>
                    <a:lnTo>
                      <a:pt x="5080000" y="3606800"/>
                    </a:lnTo>
                    <a:lnTo>
                      <a:pt x="5448300" y="3632200"/>
                    </a:lnTo>
                  </a:path>
                </a:pathLst>
              </a:custGeom>
              <a:ln w="38100" cmpd="sng">
                <a:solidFill>
                  <a:srgbClr val="0094CA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defTabSz="913360"/>
                <a:endParaRPr lang="en-US" sz="80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73" name="Freeform 72">
                <a:extLst>
                  <a:ext uri="{FF2B5EF4-FFF2-40B4-BE49-F238E27FC236}">
                    <a16:creationId xmlns="" xmlns:a16="http://schemas.microsoft.com/office/drawing/2014/main" id="{1895CC27-AC3E-C34B-9875-E36C17C7AFE4}"/>
                  </a:ext>
                </a:extLst>
              </p:cNvPr>
              <p:cNvSpPr/>
              <p:nvPr/>
            </p:nvSpPr>
            <p:spPr>
              <a:xfrm>
                <a:off x="1574682" y="5805998"/>
                <a:ext cx="143459" cy="240763"/>
              </a:xfrm>
              <a:custGeom>
                <a:avLst/>
                <a:gdLst>
                  <a:gd name="connsiteX0" fmla="*/ 0 w 3952411"/>
                  <a:gd name="connsiteY0" fmla="*/ 2604550 h 2604550"/>
                  <a:gd name="connsiteX1" fmla="*/ 103670 w 3952411"/>
                  <a:gd name="connsiteY1" fmla="*/ 2526802 h 2604550"/>
                  <a:gd name="connsiteX2" fmla="*/ 194381 w 3952411"/>
                  <a:gd name="connsiteY2" fmla="*/ 2099189 h 2604550"/>
                  <a:gd name="connsiteX3" fmla="*/ 272134 w 3952411"/>
                  <a:gd name="connsiteY3" fmla="*/ 1321712 h 2604550"/>
                  <a:gd name="connsiteX4" fmla="*/ 323968 w 3952411"/>
                  <a:gd name="connsiteY4" fmla="*/ 596066 h 2604550"/>
                  <a:gd name="connsiteX5" fmla="*/ 362845 w 3952411"/>
                  <a:gd name="connsiteY5" fmla="*/ 246201 h 2604550"/>
                  <a:gd name="connsiteX6" fmla="*/ 453556 w 3952411"/>
                  <a:gd name="connsiteY6" fmla="*/ 0 h 2604550"/>
                  <a:gd name="connsiteX7" fmla="*/ 596102 w 3952411"/>
                  <a:gd name="connsiteY7" fmla="*/ 12958 h 2604550"/>
                  <a:gd name="connsiteX8" fmla="*/ 764565 w 3952411"/>
                  <a:gd name="connsiteY8" fmla="*/ 310991 h 2604550"/>
                  <a:gd name="connsiteX9" fmla="*/ 933028 w 3952411"/>
                  <a:gd name="connsiteY9" fmla="*/ 816351 h 2604550"/>
                  <a:gd name="connsiteX10" fmla="*/ 1088533 w 3952411"/>
                  <a:gd name="connsiteY10" fmla="*/ 1218048 h 2604550"/>
                  <a:gd name="connsiteX11" fmla="*/ 1244038 w 3952411"/>
                  <a:gd name="connsiteY11" fmla="*/ 1529039 h 2604550"/>
                  <a:gd name="connsiteX12" fmla="*/ 1399543 w 3952411"/>
                  <a:gd name="connsiteY12" fmla="*/ 1814114 h 2604550"/>
                  <a:gd name="connsiteX13" fmla="*/ 1593923 w 3952411"/>
                  <a:gd name="connsiteY13" fmla="*/ 2034400 h 2604550"/>
                  <a:gd name="connsiteX14" fmla="*/ 1853098 w 3952411"/>
                  <a:gd name="connsiteY14" fmla="*/ 2202853 h 2604550"/>
                  <a:gd name="connsiteX15" fmla="*/ 2254818 w 3952411"/>
                  <a:gd name="connsiteY15" fmla="*/ 2358349 h 2604550"/>
                  <a:gd name="connsiteX16" fmla="*/ 2539910 w 3952411"/>
                  <a:gd name="connsiteY16" fmla="*/ 2423138 h 2604550"/>
                  <a:gd name="connsiteX17" fmla="*/ 2902755 w 3952411"/>
                  <a:gd name="connsiteY17" fmla="*/ 2487928 h 2604550"/>
                  <a:gd name="connsiteX18" fmla="*/ 3356310 w 3952411"/>
                  <a:gd name="connsiteY18" fmla="*/ 2526802 h 2604550"/>
                  <a:gd name="connsiteX19" fmla="*/ 3952411 w 3952411"/>
                  <a:gd name="connsiteY19" fmla="*/ 2591592 h 2604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952411" h="2604550">
                    <a:moveTo>
                      <a:pt x="0" y="2604550"/>
                    </a:moveTo>
                    <a:lnTo>
                      <a:pt x="103670" y="2526802"/>
                    </a:lnTo>
                    <a:lnTo>
                      <a:pt x="194381" y="2099189"/>
                    </a:lnTo>
                    <a:lnTo>
                      <a:pt x="272134" y="1321712"/>
                    </a:lnTo>
                    <a:lnTo>
                      <a:pt x="323968" y="596066"/>
                    </a:lnTo>
                    <a:lnTo>
                      <a:pt x="362845" y="246201"/>
                    </a:lnTo>
                    <a:lnTo>
                      <a:pt x="453556" y="0"/>
                    </a:lnTo>
                    <a:lnTo>
                      <a:pt x="596102" y="12958"/>
                    </a:lnTo>
                    <a:lnTo>
                      <a:pt x="764565" y="310991"/>
                    </a:lnTo>
                    <a:lnTo>
                      <a:pt x="933028" y="816351"/>
                    </a:lnTo>
                    <a:lnTo>
                      <a:pt x="1088533" y="1218048"/>
                    </a:lnTo>
                    <a:lnTo>
                      <a:pt x="1244038" y="1529039"/>
                    </a:lnTo>
                    <a:lnTo>
                      <a:pt x="1399543" y="1814114"/>
                    </a:lnTo>
                    <a:lnTo>
                      <a:pt x="1593923" y="2034400"/>
                    </a:lnTo>
                    <a:lnTo>
                      <a:pt x="1853098" y="2202853"/>
                    </a:lnTo>
                    <a:lnTo>
                      <a:pt x="2254818" y="2358349"/>
                    </a:lnTo>
                    <a:lnTo>
                      <a:pt x="2539910" y="2423138"/>
                    </a:lnTo>
                    <a:lnTo>
                      <a:pt x="2902755" y="2487928"/>
                    </a:lnTo>
                    <a:lnTo>
                      <a:pt x="3356310" y="2526802"/>
                    </a:lnTo>
                    <a:lnTo>
                      <a:pt x="3952411" y="2591592"/>
                    </a:lnTo>
                  </a:path>
                </a:pathLst>
              </a:custGeom>
              <a:solidFill>
                <a:srgbClr val="FF0000"/>
              </a:solidFill>
              <a:ln w="6350" cmpd="sng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defTabSz="913360"/>
                <a:endParaRPr lang="en-US" sz="80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74" name="Freeform 73">
                <a:extLst>
                  <a:ext uri="{FF2B5EF4-FFF2-40B4-BE49-F238E27FC236}">
                    <a16:creationId xmlns="" xmlns:a16="http://schemas.microsoft.com/office/drawing/2014/main" id="{52133113-E4B1-994A-953C-ED8773106322}"/>
                  </a:ext>
                </a:extLst>
              </p:cNvPr>
              <p:cNvSpPr/>
              <p:nvPr/>
            </p:nvSpPr>
            <p:spPr>
              <a:xfrm>
                <a:off x="2624363" y="5391291"/>
                <a:ext cx="143460" cy="655468"/>
              </a:xfrm>
              <a:custGeom>
                <a:avLst/>
                <a:gdLst>
                  <a:gd name="connsiteX0" fmla="*/ 0 w 3952411"/>
                  <a:gd name="connsiteY0" fmla="*/ 2604550 h 2604550"/>
                  <a:gd name="connsiteX1" fmla="*/ 103670 w 3952411"/>
                  <a:gd name="connsiteY1" fmla="*/ 2526802 h 2604550"/>
                  <a:gd name="connsiteX2" fmla="*/ 194381 w 3952411"/>
                  <a:gd name="connsiteY2" fmla="*/ 2099189 h 2604550"/>
                  <a:gd name="connsiteX3" fmla="*/ 272134 w 3952411"/>
                  <a:gd name="connsiteY3" fmla="*/ 1321712 h 2604550"/>
                  <a:gd name="connsiteX4" fmla="*/ 323968 w 3952411"/>
                  <a:gd name="connsiteY4" fmla="*/ 596066 h 2604550"/>
                  <a:gd name="connsiteX5" fmla="*/ 362845 w 3952411"/>
                  <a:gd name="connsiteY5" fmla="*/ 246201 h 2604550"/>
                  <a:gd name="connsiteX6" fmla="*/ 453556 w 3952411"/>
                  <a:gd name="connsiteY6" fmla="*/ 0 h 2604550"/>
                  <a:gd name="connsiteX7" fmla="*/ 596102 w 3952411"/>
                  <a:gd name="connsiteY7" fmla="*/ 12958 h 2604550"/>
                  <a:gd name="connsiteX8" fmla="*/ 764565 w 3952411"/>
                  <a:gd name="connsiteY8" fmla="*/ 310991 h 2604550"/>
                  <a:gd name="connsiteX9" fmla="*/ 933028 w 3952411"/>
                  <a:gd name="connsiteY9" fmla="*/ 816351 h 2604550"/>
                  <a:gd name="connsiteX10" fmla="*/ 1088533 w 3952411"/>
                  <a:gd name="connsiteY10" fmla="*/ 1218048 h 2604550"/>
                  <a:gd name="connsiteX11" fmla="*/ 1244038 w 3952411"/>
                  <a:gd name="connsiteY11" fmla="*/ 1529039 h 2604550"/>
                  <a:gd name="connsiteX12" fmla="*/ 1399543 w 3952411"/>
                  <a:gd name="connsiteY12" fmla="*/ 1814114 h 2604550"/>
                  <a:gd name="connsiteX13" fmla="*/ 1593923 w 3952411"/>
                  <a:gd name="connsiteY13" fmla="*/ 2034400 h 2604550"/>
                  <a:gd name="connsiteX14" fmla="*/ 1853098 w 3952411"/>
                  <a:gd name="connsiteY14" fmla="*/ 2202853 h 2604550"/>
                  <a:gd name="connsiteX15" fmla="*/ 2254818 w 3952411"/>
                  <a:gd name="connsiteY15" fmla="*/ 2358349 h 2604550"/>
                  <a:gd name="connsiteX16" fmla="*/ 2539910 w 3952411"/>
                  <a:gd name="connsiteY16" fmla="*/ 2423138 h 2604550"/>
                  <a:gd name="connsiteX17" fmla="*/ 2902755 w 3952411"/>
                  <a:gd name="connsiteY17" fmla="*/ 2487928 h 2604550"/>
                  <a:gd name="connsiteX18" fmla="*/ 3356310 w 3952411"/>
                  <a:gd name="connsiteY18" fmla="*/ 2526802 h 2604550"/>
                  <a:gd name="connsiteX19" fmla="*/ 3952411 w 3952411"/>
                  <a:gd name="connsiteY19" fmla="*/ 2591592 h 2604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952411" h="2604550">
                    <a:moveTo>
                      <a:pt x="0" y="2604550"/>
                    </a:moveTo>
                    <a:lnTo>
                      <a:pt x="103670" y="2526802"/>
                    </a:lnTo>
                    <a:lnTo>
                      <a:pt x="194381" y="2099189"/>
                    </a:lnTo>
                    <a:lnTo>
                      <a:pt x="272134" y="1321712"/>
                    </a:lnTo>
                    <a:lnTo>
                      <a:pt x="323968" y="596066"/>
                    </a:lnTo>
                    <a:lnTo>
                      <a:pt x="362845" y="246201"/>
                    </a:lnTo>
                    <a:lnTo>
                      <a:pt x="453556" y="0"/>
                    </a:lnTo>
                    <a:lnTo>
                      <a:pt x="596102" y="12958"/>
                    </a:lnTo>
                    <a:lnTo>
                      <a:pt x="764565" y="310991"/>
                    </a:lnTo>
                    <a:lnTo>
                      <a:pt x="933028" y="816351"/>
                    </a:lnTo>
                    <a:lnTo>
                      <a:pt x="1088533" y="1218048"/>
                    </a:lnTo>
                    <a:lnTo>
                      <a:pt x="1244038" y="1529039"/>
                    </a:lnTo>
                    <a:lnTo>
                      <a:pt x="1399543" y="1814114"/>
                    </a:lnTo>
                    <a:lnTo>
                      <a:pt x="1593923" y="2034400"/>
                    </a:lnTo>
                    <a:lnTo>
                      <a:pt x="1853098" y="2202853"/>
                    </a:lnTo>
                    <a:lnTo>
                      <a:pt x="2254818" y="2358349"/>
                    </a:lnTo>
                    <a:lnTo>
                      <a:pt x="2539910" y="2423138"/>
                    </a:lnTo>
                    <a:lnTo>
                      <a:pt x="2902755" y="2487928"/>
                    </a:lnTo>
                    <a:lnTo>
                      <a:pt x="3356310" y="2526802"/>
                    </a:lnTo>
                    <a:lnTo>
                      <a:pt x="3952411" y="2591592"/>
                    </a:lnTo>
                  </a:path>
                </a:pathLst>
              </a:custGeom>
              <a:solidFill>
                <a:srgbClr val="660066"/>
              </a:solidFill>
              <a:ln w="6350" cmpd="sng">
                <a:solidFill>
                  <a:srgbClr val="660066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defTabSz="913360"/>
                <a:endParaRPr lang="en-US" sz="80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75" name="Freeform 74">
                <a:extLst>
                  <a:ext uri="{FF2B5EF4-FFF2-40B4-BE49-F238E27FC236}">
                    <a16:creationId xmlns="" xmlns:a16="http://schemas.microsoft.com/office/drawing/2014/main" id="{64A65FE6-94FB-8D46-8C30-8F4DF09B3144}"/>
                  </a:ext>
                </a:extLst>
              </p:cNvPr>
              <p:cNvSpPr/>
              <p:nvPr/>
            </p:nvSpPr>
            <p:spPr>
              <a:xfrm>
                <a:off x="3626247" y="4358369"/>
                <a:ext cx="143460" cy="1698011"/>
              </a:xfrm>
              <a:custGeom>
                <a:avLst/>
                <a:gdLst>
                  <a:gd name="connsiteX0" fmla="*/ 0 w 3952411"/>
                  <a:gd name="connsiteY0" fmla="*/ 2604550 h 2604550"/>
                  <a:gd name="connsiteX1" fmla="*/ 103670 w 3952411"/>
                  <a:gd name="connsiteY1" fmla="*/ 2526802 h 2604550"/>
                  <a:gd name="connsiteX2" fmla="*/ 194381 w 3952411"/>
                  <a:gd name="connsiteY2" fmla="*/ 2099189 h 2604550"/>
                  <a:gd name="connsiteX3" fmla="*/ 272134 w 3952411"/>
                  <a:gd name="connsiteY3" fmla="*/ 1321712 h 2604550"/>
                  <a:gd name="connsiteX4" fmla="*/ 323968 w 3952411"/>
                  <a:gd name="connsiteY4" fmla="*/ 596066 h 2604550"/>
                  <a:gd name="connsiteX5" fmla="*/ 362845 w 3952411"/>
                  <a:gd name="connsiteY5" fmla="*/ 246201 h 2604550"/>
                  <a:gd name="connsiteX6" fmla="*/ 453556 w 3952411"/>
                  <a:gd name="connsiteY6" fmla="*/ 0 h 2604550"/>
                  <a:gd name="connsiteX7" fmla="*/ 596102 w 3952411"/>
                  <a:gd name="connsiteY7" fmla="*/ 12958 h 2604550"/>
                  <a:gd name="connsiteX8" fmla="*/ 764565 w 3952411"/>
                  <a:gd name="connsiteY8" fmla="*/ 310991 h 2604550"/>
                  <a:gd name="connsiteX9" fmla="*/ 933028 w 3952411"/>
                  <a:gd name="connsiteY9" fmla="*/ 816351 h 2604550"/>
                  <a:gd name="connsiteX10" fmla="*/ 1088533 w 3952411"/>
                  <a:gd name="connsiteY10" fmla="*/ 1218048 h 2604550"/>
                  <a:gd name="connsiteX11" fmla="*/ 1244038 w 3952411"/>
                  <a:gd name="connsiteY11" fmla="*/ 1529039 h 2604550"/>
                  <a:gd name="connsiteX12" fmla="*/ 1399543 w 3952411"/>
                  <a:gd name="connsiteY12" fmla="*/ 1814114 h 2604550"/>
                  <a:gd name="connsiteX13" fmla="*/ 1593923 w 3952411"/>
                  <a:gd name="connsiteY13" fmla="*/ 2034400 h 2604550"/>
                  <a:gd name="connsiteX14" fmla="*/ 1853098 w 3952411"/>
                  <a:gd name="connsiteY14" fmla="*/ 2202853 h 2604550"/>
                  <a:gd name="connsiteX15" fmla="*/ 2254818 w 3952411"/>
                  <a:gd name="connsiteY15" fmla="*/ 2358349 h 2604550"/>
                  <a:gd name="connsiteX16" fmla="*/ 2539910 w 3952411"/>
                  <a:gd name="connsiteY16" fmla="*/ 2423138 h 2604550"/>
                  <a:gd name="connsiteX17" fmla="*/ 2902755 w 3952411"/>
                  <a:gd name="connsiteY17" fmla="*/ 2487928 h 2604550"/>
                  <a:gd name="connsiteX18" fmla="*/ 3356310 w 3952411"/>
                  <a:gd name="connsiteY18" fmla="*/ 2526802 h 2604550"/>
                  <a:gd name="connsiteX19" fmla="*/ 3952411 w 3952411"/>
                  <a:gd name="connsiteY19" fmla="*/ 2591592 h 2604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952411" h="2604550">
                    <a:moveTo>
                      <a:pt x="0" y="2604550"/>
                    </a:moveTo>
                    <a:lnTo>
                      <a:pt x="103670" y="2526802"/>
                    </a:lnTo>
                    <a:lnTo>
                      <a:pt x="194381" y="2099189"/>
                    </a:lnTo>
                    <a:lnTo>
                      <a:pt x="272134" y="1321712"/>
                    </a:lnTo>
                    <a:lnTo>
                      <a:pt x="323968" y="596066"/>
                    </a:lnTo>
                    <a:lnTo>
                      <a:pt x="362845" y="246201"/>
                    </a:lnTo>
                    <a:lnTo>
                      <a:pt x="453556" y="0"/>
                    </a:lnTo>
                    <a:lnTo>
                      <a:pt x="596102" y="12958"/>
                    </a:lnTo>
                    <a:lnTo>
                      <a:pt x="764565" y="310991"/>
                    </a:lnTo>
                    <a:lnTo>
                      <a:pt x="933028" y="816351"/>
                    </a:lnTo>
                    <a:lnTo>
                      <a:pt x="1088533" y="1218048"/>
                    </a:lnTo>
                    <a:lnTo>
                      <a:pt x="1244038" y="1529039"/>
                    </a:lnTo>
                    <a:lnTo>
                      <a:pt x="1399543" y="1814114"/>
                    </a:lnTo>
                    <a:lnTo>
                      <a:pt x="1593923" y="2034400"/>
                    </a:lnTo>
                    <a:lnTo>
                      <a:pt x="1853098" y="2202853"/>
                    </a:lnTo>
                    <a:lnTo>
                      <a:pt x="2254818" y="2358349"/>
                    </a:lnTo>
                    <a:lnTo>
                      <a:pt x="2539910" y="2423138"/>
                    </a:lnTo>
                    <a:lnTo>
                      <a:pt x="2902755" y="2487928"/>
                    </a:lnTo>
                    <a:lnTo>
                      <a:pt x="3356310" y="2526802"/>
                    </a:lnTo>
                    <a:lnTo>
                      <a:pt x="3952411" y="2591592"/>
                    </a:lnTo>
                  </a:path>
                </a:pathLst>
              </a:custGeom>
              <a:solidFill>
                <a:schemeClr val="bg1"/>
              </a:solidFill>
              <a:ln w="6350" cmpd="sng">
                <a:solidFill>
                  <a:schemeClr val="accent3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defTabSz="913360"/>
                <a:endParaRPr lang="en-US" sz="80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76" name="Freeform 75">
                <a:extLst>
                  <a:ext uri="{FF2B5EF4-FFF2-40B4-BE49-F238E27FC236}">
                    <a16:creationId xmlns="" xmlns:a16="http://schemas.microsoft.com/office/drawing/2014/main" id="{83281366-0C31-D144-8268-A04D5655EFE2}"/>
                  </a:ext>
                </a:extLst>
              </p:cNvPr>
              <p:cNvSpPr/>
              <p:nvPr/>
            </p:nvSpPr>
            <p:spPr>
              <a:xfrm>
                <a:off x="3626247" y="5203142"/>
                <a:ext cx="143460" cy="849005"/>
              </a:xfrm>
              <a:custGeom>
                <a:avLst/>
                <a:gdLst>
                  <a:gd name="connsiteX0" fmla="*/ 0 w 3952411"/>
                  <a:gd name="connsiteY0" fmla="*/ 2604550 h 2604550"/>
                  <a:gd name="connsiteX1" fmla="*/ 103670 w 3952411"/>
                  <a:gd name="connsiteY1" fmla="*/ 2526802 h 2604550"/>
                  <a:gd name="connsiteX2" fmla="*/ 194381 w 3952411"/>
                  <a:gd name="connsiteY2" fmla="*/ 2099189 h 2604550"/>
                  <a:gd name="connsiteX3" fmla="*/ 272134 w 3952411"/>
                  <a:gd name="connsiteY3" fmla="*/ 1321712 h 2604550"/>
                  <a:gd name="connsiteX4" fmla="*/ 323968 w 3952411"/>
                  <a:gd name="connsiteY4" fmla="*/ 596066 h 2604550"/>
                  <a:gd name="connsiteX5" fmla="*/ 362845 w 3952411"/>
                  <a:gd name="connsiteY5" fmla="*/ 246201 h 2604550"/>
                  <a:gd name="connsiteX6" fmla="*/ 453556 w 3952411"/>
                  <a:gd name="connsiteY6" fmla="*/ 0 h 2604550"/>
                  <a:gd name="connsiteX7" fmla="*/ 596102 w 3952411"/>
                  <a:gd name="connsiteY7" fmla="*/ 12958 h 2604550"/>
                  <a:gd name="connsiteX8" fmla="*/ 764565 w 3952411"/>
                  <a:gd name="connsiteY8" fmla="*/ 310991 h 2604550"/>
                  <a:gd name="connsiteX9" fmla="*/ 933028 w 3952411"/>
                  <a:gd name="connsiteY9" fmla="*/ 816351 h 2604550"/>
                  <a:gd name="connsiteX10" fmla="*/ 1088533 w 3952411"/>
                  <a:gd name="connsiteY10" fmla="*/ 1218048 h 2604550"/>
                  <a:gd name="connsiteX11" fmla="*/ 1244038 w 3952411"/>
                  <a:gd name="connsiteY11" fmla="*/ 1529039 h 2604550"/>
                  <a:gd name="connsiteX12" fmla="*/ 1399543 w 3952411"/>
                  <a:gd name="connsiteY12" fmla="*/ 1814114 h 2604550"/>
                  <a:gd name="connsiteX13" fmla="*/ 1593923 w 3952411"/>
                  <a:gd name="connsiteY13" fmla="*/ 2034400 h 2604550"/>
                  <a:gd name="connsiteX14" fmla="*/ 1853098 w 3952411"/>
                  <a:gd name="connsiteY14" fmla="*/ 2202853 h 2604550"/>
                  <a:gd name="connsiteX15" fmla="*/ 2254818 w 3952411"/>
                  <a:gd name="connsiteY15" fmla="*/ 2358349 h 2604550"/>
                  <a:gd name="connsiteX16" fmla="*/ 2539910 w 3952411"/>
                  <a:gd name="connsiteY16" fmla="*/ 2423138 h 2604550"/>
                  <a:gd name="connsiteX17" fmla="*/ 2902755 w 3952411"/>
                  <a:gd name="connsiteY17" fmla="*/ 2487928 h 2604550"/>
                  <a:gd name="connsiteX18" fmla="*/ 3356310 w 3952411"/>
                  <a:gd name="connsiteY18" fmla="*/ 2526802 h 2604550"/>
                  <a:gd name="connsiteX19" fmla="*/ 3952411 w 3952411"/>
                  <a:gd name="connsiteY19" fmla="*/ 2591592 h 2604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952411" h="2604550">
                    <a:moveTo>
                      <a:pt x="0" y="2604550"/>
                    </a:moveTo>
                    <a:lnTo>
                      <a:pt x="103670" y="2526802"/>
                    </a:lnTo>
                    <a:lnTo>
                      <a:pt x="194381" y="2099189"/>
                    </a:lnTo>
                    <a:lnTo>
                      <a:pt x="272134" y="1321712"/>
                    </a:lnTo>
                    <a:lnTo>
                      <a:pt x="323968" y="596066"/>
                    </a:lnTo>
                    <a:lnTo>
                      <a:pt x="362845" y="246201"/>
                    </a:lnTo>
                    <a:lnTo>
                      <a:pt x="453556" y="0"/>
                    </a:lnTo>
                    <a:lnTo>
                      <a:pt x="596102" y="12958"/>
                    </a:lnTo>
                    <a:lnTo>
                      <a:pt x="764565" y="310991"/>
                    </a:lnTo>
                    <a:lnTo>
                      <a:pt x="933028" y="816351"/>
                    </a:lnTo>
                    <a:lnTo>
                      <a:pt x="1088533" y="1218048"/>
                    </a:lnTo>
                    <a:lnTo>
                      <a:pt x="1244038" y="1529039"/>
                    </a:lnTo>
                    <a:lnTo>
                      <a:pt x="1399543" y="1814114"/>
                    </a:lnTo>
                    <a:lnTo>
                      <a:pt x="1593923" y="2034400"/>
                    </a:lnTo>
                    <a:lnTo>
                      <a:pt x="1853098" y="2202853"/>
                    </a:lnTo>
                    <a:lnTo>
                      <a:pt x="2254818" y="2358349"/>
                    </a:lnTo>
                    <a:lnTo>
                      <a:pt x="2539910" y="2423138"/>
                    </a:lnTo>
                    <a:lnTo>
                      <a:pt x="2902755" y="2487928"/>
                    </a:lnTo>
                    <a:lnTo>
                      <a:pt x="3356310" y="2526802"/>
                    </a:lnTo>
                    <a:lnTo>
                      <a:pt x="3952411" y="2591592"/>
                    </a:lnTo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 w="6350" cmpd="sng">
                <a:solidFill>
                  <a:schemeClr val="accent3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defTabSz="913360"/>
                <a:endParaRPr lang="en-US" sz="80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77" name="Freeform 76">
                <a:extLst>
                  <a:ext uri="{FF2B5EF4-FFF2-40B4-BE49-F238E27FC236}">
                    <a16:creationId xmlns="" xmlns:a16="http://schemas.microsoft.com/office/drawing/2014/main" id="{DE0C275E-32FF-814C-ADBE-451B42DD11EE}"/>
                  </a:ext>
                </a:extLst>
              </p:cNvPr>
              <p:cNvSpPr/>
              <p:nvPr/>
            </p:nvSpPr>
            <p:spPr>
              <a:xfrm>
                <a:off x="4656794" y="2899202"/>
                <a:ext cx="143460" cy="3134788"/>
              </a:xfrm>
              <a:custGeom>
                <a:avLst/>
                <a:gdLst>
                  <a:gd name="connsiteX0" fmla="*/ 0 w 3952411"/>
                  <a:gd name="connsiteY0" fmla="*/ 2604550 h 2604550"/>
                  <a:gd name="connsiteX1" fmla="*/ 103670 w 3952411"/>
                  <a:gd name="connsiteY1" fmla="*/ 2526802 h 2604550"/>
                  <a:gd name="connsiteX2" fmla="*/ 194381 w 3952411"/>
                  <a:gd name="connsiteY2" fmla="*/ 2099189 h 2604550"/>
                  <a:gd name="connsiteX3" fmla="*/ 272134 w 3952411"/>
                  <a:gd name="connsiteY3" fmla="*/ 1321712 h 2604550"/>
                  <a:gd name="connsiteX4" fmla="*/ 323968 w 3952411"/>
                  <a:gd name="connsiteY4" fmla="*/ 596066 h 2604550"/>
                  <a:gd name="connsiteX5" fmla="*/ 362845 w 3952411"/>
                  <a:gd name="connsiteY5" fmla="*/ 246201 h 2604550"/>
                  <a:gd name="connsiteX6" fmla="*/ 453556 w 3952411"/>
                  <a:gd name="connsiteY6" fmla="*/ 0 h 2604550"/>
                  <a:gd name="connsiteX7" fmla="*/ 596102 w 3952411"/>
                  <a:gd name="connsiteY7" fmla="*/ 12958 h 2604550"/>
                  <a:gd name="connsiteX8" fmla="*/ 764565 w 3952411"/>
                  <a:gd name="connsiteY8" fmla="*/ 310991 h 2604550"/>
                  <a:gd name="connsiteX9" fmla="*/ 933028 w 3952411"/>
                  <a:gd name="connsiteY9" fmla="*/ 816351 h 2604550"/>
                  <a:gd name="connsiteX10" fmla="*/ 1088533 w 3952411"/>
                  <a:gd name="connsiteY10" fmla="*/ 1218048 h 2604550"/>
                  <a:gd name="connsiteX11" fmla="*/ 1244038 w 3952411"/>
                  <a:gd name="connsiteY11" fmla="*/ 1529039 h 2604550"/>
                  <a:gd name="connsiteX12" fmla="*/ 1399543 w 3952411"/>
                  <a:gd name="connsiteY12" fmla="*/ 1814114 h 2604550"/>
                  <a:gd name="connsiteX13" fmla="*/ 1593923 w 3952411"/>
                  <a:gd name="connsiteY13" fmla="*/ 2034400 h 2604550"/>
                  <a:gd name="connsiteX14" fmla="*/ 1853098 w 3952411"/>
                  <a:gd name="connsiteY14" fmla="*/ 2202853 h 2604550"/>
                  <a:gd name="connsiteX15" fmla="*/ 2254818 w 3952411"/>
                  <a:gd name="connsiteY15" fmla="*/ 2358349 h 2604550"/>
                  <a:gd name="connsiteX16" fmla="*/ 2539910 w 3952411"/>
                  <a:gd name="connsiteY16" fmla="*/ 2423138 h 2604550"/>
                  <a:gd name="connsiteX17" fmla="*/ 2902755 w 3952411"/>
                  <a:gd name="connsiteY17" fmla="*/ 2487928 h 2604550"/>
                  <a:gd name="connsiteX18" fmla="*/ 3356310 w 3952411"/>
                  <a:gd name="connsiteY18" fmla="*/ 2526802 h 2604550"/>
                  <a:gd name="connsiteX19" fmla="*/ 3952411 w 3952411"/>
                  <a:gd name="connsiteY19" fmla="*/ 2591592 h 2604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952411" h="2604550">
                    <a:moveTo>
                      <a:pt x="0" y="2604550"/>
                    </a:moveTo>
                    <a:lnTo>
                      <a:pt x="103670" y="2526802"/>
                    </a:lnTo>
                    <a:lnTo>
                      <a:pt x="194381" y="2099189"/>
                    </a:lnTo>
                    <a:lnTo>
                      <a:pt x="272134" y="1321712"/>
                    </a:lnTo>
                    <a:lnTo>
                      <a:pt x="323968" y="596066"/>
                    </a:lnTo>
                    <a:lnTo>
                      <a:pt x="362845" y="246201"/>
                    </a:lnTo>
                    <a:lnTo>
                      <a:pt x="453556" y="0"/>
                    </a:lnTo>
                    <a:lnTo>
                      <a:pt x="596102" y="12958"/>
                    </a:lnTo>
                    <a:lnTo>
                      <a:pt x="764565" y="310991"/>
                    </a:lnTo>
                    <a:lnTo>
                      <a:pt x="933028" y="816351"/>
                    </a:lnTo>
                    <a:lnTo>
                      <a:pt x="1088533" y="1218048"/>
                    </a:lnTo>
                    <a:lnTo>
                      <a:pt x="1244038" y="1529039"/>
                    </a:lnTo>
                    <a:lnTo>
                      <a:pt x="1399543" y="1814114"/>
                    </a:lnTo>
                    <a:lnTo>
                      <a:pt x="1593923" y="2034400"/>
                    </a:lnTo>
                    <a:lnTo>
                      <a:pt x="1853098" y="2202853"/>
                    </a:lnTo>
                    <a:lnTo>
                      <a:pt x="2254818" y="2358349"/>
                    </a:lnTo>
                    <a:lnTo>
                      <a:pt x="2539910" y="2423138"/>
                    </a:lnTo>
                    <a:lnTo>
                      <a:pt x="2902755" y="2487928"/>
                    </a:lnTo>
                    <a:lnTo>
                      <a:pt x="3356310" y="2526802"/>
                    </a:lnTo>
                    <a:lnTo>
                      <a:pt x="3952411" y="2591592"/>
                    </a:lnTo>
                  </a:path>
                </a:pathLst>
              </a:custGeom>
              <a:solidFill>
                <a:schemeClr val="bg1"/>
              </a:solidFill>
              <a:ln w="6350" cmpd="sng">
                <a:solidFill>
                  <a:srgbClr val="00009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defTabSz="913360"/>
                <a:endParaRPr lang="en-US" sz="80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78" name="Freeform 77">
                <a:extLst>
                  <a:ext uri="{FF2B5EF4-FFF2-40B4-BE49-F238E27FC236}">
                    <a16:creationId xmlns="" xmlns:a16="http://schemas.microsoft.com/office/drawing/2014/main" id="{FEA16EED-C6B8-5D4B-BF81-221769BCDB9D}"/>
                  </a:ext>
                </a:extLst>
              </p:cNvPr>
              <p:cNvSpPr/>
              <p:nvPr/>
            </p:nvSpPr>
            <p:spPr>
              <a:xfrm>
                <a:off x="4657888" y="5099467"/>
                <a:ext cx="143460" cy="946967"/>
              </a:xfrm>
              <a:custGeom>
                <a:avLst/>
                <a:gdLst>
                  <a:gd name="connsiteX0" fmla="*/ 0 w 3952411"/>
                  <a:gd name="connsiteY0" fmla="*/ 2604550 h 2604550"/>
                  <a:gd name="connsiteX1" fmla="*/ 103670 w 3952411"/>
                  <a:gd name="connsiteY1" fmla="*/ 2526802 h 2604550"/>
                  <a:gd name="connsiteX2" fmla="*/ 194381 w 3952411"/>
                  <a:gd name="connsiteY2" fmla="*/ 2099189 h 2604550"/>
                  <a:gd name="connsiteX3" fmla="*/ 272134 w 3952411"/>
                  <a:gd name="connsiteY3" fmla="*/ 1321712 h 2604550"/>
                  <a:gd name="connsiteX4" fmla="*/ 323968 w 3952411"/>
                  <a:gd name="connsiteY4" fmla="*/ 596066 h 2604550"/>
                  <a:gd name="connsiteX5" fmla="*/ 362845 w 3952411"/>
                  <a:gd name="connsiteY5" fmla="*/ 246201 h 2604550"/>
                  <a:gd name="connsiteX6" fmla="*/ 453556 w 3952411"/>
                  <a:gd name="connsiteY6" fmla="*/ 0 h 2604550"/>
                  <a:gd name="connsiteX7" fmla="*/ 596102 w 3952411"/>
                  <a:gd name="connsiteY7" fmla="*/ 12958 h 2604550"/>
                  <a:gd name="connsiteX8" fmla="*/ 764565 w 3952411"/>
                  <a:gd name="connsiteY8" fmla="*/ 310991 h 2604550"/>
                  <a:gd name="connsiteX9" fmla="*/ 933028 w 3952411"/>
                  <a:gd name="connsiteY9" fmla="*/ 816351 h 2604550"/>
                  <a:gd name="connsiteX10" fmla="*/ 1088533 w 3952411"/>
                  <a:gd name="connsiteY10" fmla="*/ 1218048 h 2604550"/>
                  <a:gd name="connsiteX11" fmla="*/ 1244038 w 3952411"/>
                  <a:gd name="connsiteY11" fmla="*/ 1529039 h 2604550"/>
                  <a:gd name="connsiteX12" fmla="*/ 1399543 w 3952411"/>
                  <a:gd name="connsiteY12" fmla="*/ 1814114 h 2604550"/>
                  <a:gd name="connsiteX13" fmla="*/ 1593923 w 3952411"/>
                  <a:gd name="connsiteY13" fmla="*/ 2034400 h 2604550"/>
                  <a:gd name="connsiteX14" fmla="*/ 1853098 w 3952411"/>
                  <a:gd name="connsiteY14" fmla="*/ 2202853 h 2604550"/>
                  <a:gd name="connsiteX15" fmla="*/ 2254818 w 3952411"/>
                  <a:gd name="connsiteY15" fmla="*/ 2358349 h 2604550"/>
                  <a:gd name="connsiteX16" fmla="*/ 2539910 w 3952411"/>
                  <a:gd name="connsiteY16" fmla="*/ 2423138 h 2604550"/>
                  <a:gd name="connsiteX17" fmla="*/ 2902755 w 3952411"/>
                  <a:gd name="connsiteY17" fmla="*/ 2487928 h 2604550"/>
                  <a:gd name="connsiteX18" fmla="*/ 3356310 w 3952411"/>
                  <a:gd name="connsiteY18" fmla="*/ 2526802 h 2604550"/>
                  <a:gd name="connsiteX19" fmla="*/ 3952411 w 3952411"/>
                  <a:gd name="connsiteY19" fmla="*/ 2591592 h 2604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3952411" h="2604550">
                    <a:moveTo>
                      <a:pt x="0" y="2604550"/>
                    </a:moveTo>
                    <a:lnTo>
                      <a:pt x="103670" y="2526802"/>
                    </a:lnTo>
                    <a:lnTo>
                      <a:pt x="194381" y="2099189"/>
                    </a:lnTo>
                    <a:lnTo>
                      <a:pt x="272134" y="1321712"/>
                    </a:lnTo>
                    <a:lnTo>
                      <a:pt x="323968" y="596066"/>
                    </a:lnTo>
                    <a:lnTo>
                      <a:pt x="362845" y="246201"/>
                    </a:lnTo>
                    <a:lnTo>
                      <a:pt x="453556" y="0"/>
                    </a:lnTo>
                    <a:lnTo>
                      <a:pt x="596102" y="12958"/>
                    </a:lnTo>
                    <a:lnTo>
                      <a:pt x="764565" y="310991"/>
                    </a:lnTo>
                    <a:lnTo>
                      <a:pt x="933028" y="816351"/>
                    </a:lnTo>
                    <a:lnTo>
                      <a:pt x="1088533" y="1218048"/>
                    </a:lnTo>
                    <a:lnTo>
                      <a:pt x="1244038" y="1529039"/>
                    </a:lnTo>
                    <a:lnTo>
                      <a:pt x="1399543" y="1814114"/>
                    </a:lnTo>
                    <a:lnTo>
                      <a:pt x="1593923" y="2034400"/>
                    </a:lnTo>
                    <a:lnTo>
                      <a:pt x="1853098" y="2202853"/>
                    </a:lnTo>
                    <a:lnTo>
                      <a:pt x="2254818" y="2358349"/>
                    </a:lnTo>
                    <a:lnTo>
                      <a:pt x="2539910" y="2423138"/>
                    </a:lnTo>
                    <a:lnTo>
                      <a:pt x="2902755" y="2487928"/>
                    </a:lnTo>
                    <a:lnTo>
                      <a:pt x="3356310" y="2526802"/>
                    </a:lnTo>
                    <a:lnTo>
                      <a:pt x="3952411" y="2591592"/>
                    </a:lnTo>
                  </a:path>
                </a:pathLst>
              </a:custGeom>
              <a:solidFill>
                <a:srgbClr val="000090"/>
              </a:solidFill>
              <a:ln w="6350" cmpd="sng">
                <a:solidFill>
                  <a:srgbClr val="00009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defTabSz="913360"/>
                <a:endParaRPr lang="en-US" sz="800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79" name="Line 39">
                <a:extLst>
                  <a:ext uri="{FF2B5EF4-FFF2-40B4-BE49-F238E27FC236}">
                    <a16:creationId xmlns="" xmlns:a16="http://schemas.microsoft.com/office/drawing/2014/main" id="{12A2794C-64FA-1545-BE44-212400916E2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39832" y="6037173"/>
                <a:ext cx="7196947" cy="1134"/>
              </a:xfrm>
              <a:prstGeom prst="line">
                <a:avLst/>
              </a:prstGeom>
              <a:noFill/>
              <a:ln w="19050" cap="flat" cmpd="sng">
                <a:solidFill>
                  <a:srgbClr val="000000"/>
                </a:solidFill>
                <a:prstDash val="solid"/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marL="254048" indent="-205521">
                  <a:spcBef>
                    <a:spcPts val="1620"/>
                  </a:spcBef>
                  <a:buSzPct val="100000"/>
                  <a:buFont typeface="Arial" charset="0"/>
                  <a:buChar char="•"/>
                  <a:defRPr/>
                </a:pPr>
                <a:endParaRPr lang="en-US" sz="500">
                  <a:solidFill>
                    <a:srgbClr val="006D8F"/>
                  </a:solidFill>
                  <a:latin typeface="Calibri" charset="0"/>
                  <a:cs typeface="Calibri" charset="0"/>
                  <a:sym typeface="Calibri" charset="0"/>
                </a:endParaRPr>
              </a:p>
            </p:txBody>
          </p:sp>
        </p:grpSp>
        <p:grpSp>
          <p:nvGrpSpPr>
            <p:cNvPr id="29" name="Group 28">
              <a:extLst>
                <a:ext uri="{FF2B5EF4-FFF2-40B4-BE49-F238E27FC236}">
                  <a16:creationId xmlns="" xmlns:a16="http://schemas.microsoft.com/office/drawing/2014/main" id="{441B7AB0-FCEF-8A4A-94F3-6BB00D63A29F}"/>
                </a:ext>
              </a:extLst>
            </p:cNvPr>
            <p:cNvGrpSpPr/>
            <p:nvPr/>
          </p:nvGrpSpPr>
          <p:grpSpPr>
            <a:xfrm>
              <a:off x="251520" y="1700809"/>
              <a:ext cx="8892480" cy="4752528"/>
              <a:chOff x="235947" y="972624"/>
              <a:chExt cx="10134138" cy="5869003"/>
            </a:xfrm>
          </p:grpSpPr>
          <p:sp>
            <p:nvSpPr>
              <p:cNvPr id="30" name="AutoShape 9">
                <a:extLst>
                  <a:ext uri="{FF2B5EF4-FFF2-40B4-BE49-F238E27FC236}">
                    <a16:creationId xmlns="" xmlns:a16="http://schemas.microsoft.com/office/drawing/2014/main" id="{97BEEA28-A1E9-1642-968F-B5A314D284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83634" y="6371919"/>
                <a:ext cx="2086451" cy="45434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599"/>
                    </a:lnTo>
                    <a:lnTo>
                      <a:pt x="0" y="21599"/>
                    </a:lnTo>
                    <a:close/>
                  </a:path>
                </a:pathLst>
              </a:cu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ctr" defTabSz="525224">
                  <a:defRPr/>
                </a:pPr>
                <a:r>
                  <a:rPr lang="en-US" sz="900" dirty="0">
                    <a:solidFill>
                      <a:prstClr val="black"/>
                    </a:solidFill>
                    <a:latin typeface="Helvetica Light" charset="0"/>
                    <a:cs typeface="Helvetica Light" charset="0"/>
                    <a:sym typeface="Helvetica Light" charset="0"/>
                  </a:rPr>
                  <a:t>time (</a:t>
                </a:r>
                <a:r>
                  <a:rPr lang="en-US" sz="900" dirty="0" err="1">
                    <a:solidFill>
                      <a:prstClr val="black"/>
                    </a:solidFill>
                    <a:latin typeface="Helvetica Light" charset="0"/>
                    <a:cs typeface="Helvetica Light" charset="0"/>
                    <a:sym typeface="Helvetica Light" charset="0"/>
                  </a:rPr>
                  <a:t>ms</a:t>
                </a:r>
                <a:r>
                  <a:rPr lang="en-US" sz="900" dirty="0">
                    <a:solidFill>
                      <a:prstClr val="black"/>
                    </a:solidFill>
                    <a:latin typeface="Helvetica Light" charset="0"/>
                    <a:cs typeface="Helvetica Light" charset="0"/>
                    <a:sym typeface="Helvetica Light" charset="0"/>
                  </a:rPr>
                  <a:t>)</a:t>
                </a:r>
                <a:endParaRPr lang="en-US" sz="900" dirty="0">
                  <a:solidFill>
                    <a:prstClr val="black"/>
                  </a:solidFill>
                  <a:latin typeface="Calibri"/>
                  <a:cs typeface="Helvetica" charset="0"/>
                </a:endParaRPr>
              </a:p>
            </p:txBody>
          </p:sp>
          <p:grpSp>
            <p:nvGrpSpPr>
              <p:cNvPr id="31" name="Group 30">
                <a:extLst>
                  <a:ext uri="{FF2B5EF4-FFF2-40B4-BE49-F238E27FC236}">
                    <a16:creationId xmlns="" xmlns:a16="http://schemas.microsoft.com/office/drawing/2014/main" id="{F0245C35-0F73-DD4C-B712-12DC82145913}"/>
                  </a:ext>
                </a:extLst>
              </p:cNvPr>
              <p:cNvGrpSpPr/>
              <p:nvPr/>
            </p:nvGrpSpPr>
            <p:grpSpPr>
              <a:xfrm>
                <a:off x="235947" y="972624"/>
                <a:ext cx="9077638" cy="5869003"/>
                <a:chOff x="235947" y="963614"/>
                <a:chExt cx="9077638" cy="5987175"/>
              </a:xfrm>
            </p:grpSpPr>
            <p:sp>
              <p:nvSpPr>
                <p:cNvPr id="32" name="Line 7">
                  <a:extLst>
                    <a:ext uri="{FF2B5EF4-FFF2-40B4-BE49-F238E27FC236}">
                      <a16:creationId xmlns="" xmlns:a16="http://schemas.microsoft.com/office/drawing/2014/main" id="{A4DFC2D5-22F5-4842-96FE-A4CE1EB1563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3008951" y="6436255"/>
                  <a:ext cx="0" cy="141868"/>
                </a:xfrm>
                <a:prstGeom prst="line">
                  <a:avLst/>
                </a:prstGeom>
                <a:noFill/>
                <a:ln w="19050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 anchor="ctr"/>
                <a:lstStyle/>
                <a:p>
                  <a:pPr marL="254048" indent="-205521">
                    <a:spcBef>
                      <a:spcPts val="1620"/>
                    </a:spcBef>
                    <a:buSzPct val="100000"/>
                    <a:buFont typeface="Arial" charset="0"/>
                    <a:buChar char="•"/>
                    <a:defRPr/>
                  </a:pPr>
                  <a:endParaRPr lang="en-US" sz="500">
                    <a:solidFill>
                      <a:srgbClr val="006D8F"/>
                    </a:solidFill>
                    <a:latin typeface="Calibri" charset="0"/>
                    <a:cs typeface="Calibri" charset="0"/>
                    <a:sym typeface="Calibri" charset="0"/>
                  </a:endParaRPr>
                </a:p>
              </p:txBody>
            </p:sp>
            <p:sp>
              <p:nvSpPr>
                <p:cNvPr id="33" name="Line 8">
                  <a:extLst>
                    <a:ext uri="{FF2B5EF4-FFF2-40B4-BE49-F238E27FC236}">
                      <a16:creationId xmlns="" xmlns:a16="http://schemas.microsoft.com/office/drawing/2014/main" id="{EE79648D-34B9-8A42-B2FD-D493E2F102B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6686551" y="6436254"/>
                  <a:ext cx="0" cy="141867"/>
                </a:xfrm>
                <a:prstGeom prst="line">
                  <a:avLst/>
                </a:prstGeom>
                <a:noFill/>
                <a:ln w="19050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 anchor="ctr"/>
                <a:lstStyle/>
                <a:p>
                  <a:pPr marL="254048" indent="-205521">
                    <a:spcBef>
                      <a:spcPts val="1620"/>
                    </a:spcBef>
                    <a:buSzPct val="100000"/>
                    <a:buFont typeface="Arial" charset="0"/>
                    <a:buChar char="•"/>
                    <a:defRPr/>
                  </a:pPr>
                  <a:endParaRPr lang="en-US" sz="500">
                    <a:solidFill>
                      <a:srgbClr val="006D8F"/>
                    </a:solidFill>
                    <a:latin typeface="Calibri" charset="0"/>
                    <a:cs typeface="Calibri" charset="0"/>
                    <a:sym typeface="Calibri" charset="0"/>
                  </a:endParaRPr>
                </a:p>
              </p:txBody>
            </p:sp>
            <p:sp>
              <p:nvSpPr>
                <p:cNvPr id="34" name="Line 11">
                  <a:extLst>
                    <a:ext uri="{FF2B5EF4-FFF2-40B4-BE49-F238E27FC236}">
                      <a16:creationId xmlns="" xmlns:a16="http://schemas.microsoft.com/office/drawing/2014/main" id="{DA0D7A00-77C7-414A-A36C-6155C6B6B3A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266115" y="963614"/>
                  <a:ext cx="8797" cy="5440767"/>
                </a:xfrm>
                <a:prstGeom prst="line">
                  <a:avLst/>
                </a:prstGeom>
                <a:noFill/>
                <a:ln w="19050" cap="flat" cmpd="sng">
                  <a:solidFill>
                    <a:srgbClr val="000000"/>
                  </a:solidFill>
                  <a:prstDash val="solid"/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 anchor="ctr"/>
                <a:lstStyle/>
                <a:p>
                  <a:pPr marL="254048" indent="-205521">
                    <a:spcBef>
                      <a:spcPts val="1620"/>
                    </a:spcBef>
                    <a:buSzPct val="100000"/>
                    <a:buFont typeface="Arial" charset="0"/>
                    <a:buChar char="•"/>
                    <a:defRPr/>
                  </a:pPr>
                  <a:endParaRPr lang="en-US" sz="500">
                    <a:solidFill>
                      <a:srgbClr val="006D8F"/>
                    </a:solidFill>
                    <a:latin typeface="Calibri" charset="0"/>
                    <a:cs typeface="Calibri" charset="0"/>
                    <a:sym typeface="Calibri" charset="0"/>
                  </a:endParaRPr>
                </a:p>
              </p:txBody>
            </p:sp>
            <p:sp>
              <p:nvSpPr>
                <p:cNvPr id="35" name="AutoShape 12">
                  <a:extLst>
                    <a:ext uri="{FF2B5EF4-FFF2-40B4-BE49-F238E27FC236}">
                      <a16:creationId xmlns="" xmlns:a16="http://schemas.microsoft.com/office/drawing/2014/main" id="{149FE2C0-726B-EF46-9511-13D23EEA9E3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>
                  <a:off x="-1389613" y="3687582"/>
                  <a:ext cx="3743325" cy="492205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0" y="0"/>
                      </a:moveTo>
                      <a:lnTo>
                        <a:pt x="21599" y="0"/>
                      </a:lnTo>
                      <a:lnTo>
                        <a:pt x="21599" y="21599"/>
                      </a:lnTo>
                      <a:lnTo>
                        <a:pt x="0" y="21599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 anchor="ctr"/>
                <a:lstStyle/>
                <a:p>
                  <a:pPr algn="ctr" defTabSz="525224">
                    <a:defRPr/>
                  </a:pPr>
                  <a:r>
                    <a:rPr lang="en-US" sz="900" dirty="0">
                      <a:solidFill>
                        <a:prstClr val="black"/>
                      </a:solidFill>
                      <a:latin typeface="Helvetica Light" charset="0"/>
                      <a:cs typeface="Helvetica Light" charset="0"/>
                      <a:sym typeface="Helvetica Light" charset="0"/>
                    </a:rPr>
                    <a:t>Brightness (n/cm</a:t>
                  </a:r>
                  <a:r>
                    <a:rPr lang="en-US" sz="900" baseline="32000" dirty="0">
                      <a:solidFill>
                        <a:prstClr val="black"/>
                      </a:solidFill>
                      <a:latin typeface="Helvetica Light" charset="0"/>
                      <a:cs typeface="Helvetica Light" charset="0"/>
                      <a:sym typeface="Helvetica Light" charset="0"/>
                    </a:rPr>
                    <a:t>2</a:t>
                  </a:r>
                  <a:r>
                    <a:rPr lang="en-US" sz="900" dirty="0">
                      <a:solidFill>
                        <a:prstClr val="black"/>
                      </a:solidFill>
                      <a:latin typeface="Helvetica Light" charset="0"/>
                      <a:cs typeface="Helvetica Light" charset="0"/>
                      <a:sym typeface="Helvetica Light" charset="0"/>
                    </a:rPr>
                    <a:t>/s/</a:t>
                  </a:r>
                  <a:r>
                    <a:rPr lang="en-US" sz="900" dirty="0" err="1">
                      <a:solidFill>
                        <a:prstClr val="black"/>
                      </a:solidFill>
                      <a:latin typeface="Helvetica Light" charset="0"/>
                      <a:cs typeface="Helvetica Light" charset="0"/>
                      <a:sym typeface="Helvetica Light" charset="0"/>
                    </a:rPr>
                    <a:t>sr</a:t>
                  </a:r>
                  <a:r>
                    <a:rPr lang="en-US" sz="900" dirty="0">
                      <a:solidFill>
                        <a:prstClr val="black"/>
                      </a:solidFill>
                      <a:latin typeface="Helvetica Light" charset="0"/>
                      <a:cs typeface="Helvetica Light" charset="0"/>
                      <a:sym typeface="Helvetica Light" charset="0"/>
                    </a:rPr>
                    <a:t>/</a:t>
                  </a:r>
                  <a:r>
                    <a:rPr lang="en-US" sz="900" dirty="0" err="1">
                      <a:solidFill>
                        <a:prstClr val="black"/>
                      </a:solidFill>
                      <a:latin typeface="Helvetica Light" charset="0"/>
                      <a:cs typeface="Helvetica Light" charset="0"/>
                      <a:sym typeface="Helvetica Light" charset="0"/>
                    </a:rPr>
                    <a:t>Å</a:t>
                  </a:r>
                  <a:r>
                    <a:rPr lang="en-US" sz="900" dirty="0">
                      <a:solidFill>
                        <a:prstClr val="black"/>
                      </a:solidFill>
                      <a:latin typeface="Helvetica Light" charset="0"/>
                      <a:cs typeface="Helvetica Light" charset="0"/>
                      <a:sym typeface="Helvetica Light" charset="0"/>
                    </a:rPr>
                    <a:t>)</a:t>
                  </a:r>
                  <a:endParaRPr lang="en-US" sz="900" dirty="0">
                    <a:solidFill>
                      <a:prstClr val="black"/>
                    </a:solidFill>
                    <a:latin typeface="Calibri"/>
                    <a:cs typeface="Helvetica" charset="0"/>
                  </a:endParaRPr>
                </a:p>
              </p:txBody>
            </p:sp>
            <p:sp>
              <p:nvSpPr>
                <p:cNvPr id="36" name="Line 15">
                  <a:extLst>
                    <a:ext uri="{FF2B5EF4-FFF2-40B4-BE49-F238E27FC236}">
                      <a16:creationId xmlns="" xmlns:a16="http://schemas.microsoft.com/office/drawing/2014/main" id="{258C77D5-0B39-6140-BF2A-21F0DE817EC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03360" y="2774493"/>
                  <a:ext cx="165021" cy="0"/>
                </a:xfrm>
                <a:prstGeom prst="line">
                  <a:avLst/>
                </a:prstGeom>
                <a:noFill/>
                <a:ln w="19050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 anchor="ctr"/>
                <a:lstStyle/>
                <a:p>
                  <a:pPr algn="ctr" defTabSz="525224">
                    <a:defRPr/>
                  </a:pPr>
                  <a:endParaRPr lang="en-US" sz="1000">
                    <a:solidFill>
                      <a:prstClr val="black"/>
                    </a:solidFill>
                    <a:latin typeface="Helvetica Light" charset="0"/>
                    <a:cs typeface="Helvetica Light" charset="0"/>
                    <a:sym typeface="Helvetica Light" charset="0"/>
                  </a:endParaRPr>
                </a:p>
              </p:txBody>
            </p:sp>
            <p:sp>
              <p:nvSpPr>
                <p:cNvPr id="37" name="Line 20">
                  <a:extLst>
                    <a:ext uri="{FF2B5EF4-FFF2-40B4-BE49-F238E27FC236}">
                      <a16:creationId xmlns="" xmlns:a16="http://schemas.microsoft.com/office/drawing/2014/main" id="{1ED77F4B-6B1A-3A4A-AA5A-6E5679DD1F9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15967" y="3384169"/>
                  <a:ext cx="166961" cy="0"/>
                </a:xfrm>
                <a:prstGeom prst="line">
                  <a:avLst/>
                </a:prstGeom>
                <a:noFill/>
                <a:ln w="19050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 anchor="ctr"/>
                <a:lstStyle/>
                <a:p>
                  <a:pPr algn="ctr" defTabSz="525224">
                    <a:defRPr/>
                  </a:pPr>
                  <a:endParaRPr lang="en-US" sz="1000">
                    <a:solidFill>
                      <a:prstClr val="black"/>
                    </a:solidFill>
                    <a:latin typeface="Helvetica Light" charset="0"/>
                    <a:cs typeface="Helvetica Light" charset="0"/>
                    <a:sym typeface="Helvetica Light" charset="0"/>
                  </a:endParaRPr>
                </a:p>
              </p:txBody>
            </p:sp>
            <p:sp>
              <p:nvSpPr>
                <p:cNvPr id="38" name="AutoShape 25">
                  <a:extLst>
                    <a:ext uri="{FF2B5EF4-FFF2-40B4-BE49-F238E27FC236}">
                      <a16:creationId xmlns="" xmlns:a16="http://schemas.microsoft.com/office/drawing/2014/main" id="{642C3C6B-C210-8543-B64F-D144AD8109E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3528" y="1923241"/>
                  <a:ext cx="473631" cy="454343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0" y="0"/>
                      </a:moveTo>
                      <a:lnTo>
                        <a:pt x="21600" y="0"/>
                      </a:lnTo>
                      <a:lnTo>
                        <a:pt x="21600" y="21599"/>
                      </a:lnTo>
                      <a:lnTo>
                        <a:pt x="0" y="21599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 anchor="ctr"/>
                <a:lstStyle/>
                <a:p>
                  <a:pPr algn="ctr" defTabSz="525224">
                    <a:defRPr/>
                  </a:pPr>
                  <a:r>
                    <a:rPr lang="en-US" sz="900" dirty="0">
                      <a:solidFill>
                        <a:prstClr val="black"/>
                      </a:solidFill>
                      <a:latin typeface="Helvetica Light" charset="0"/>
                      <a:cs typeface="Helvetica Light" charset="0"/>
                      <a:sym typeface="Helvetica Light" charset="0"/>
                    </a:rPr>
                    <a:t>7</a:t>
                  </a:r>
                  <a:endParaRPr lang="en-US" sz="900" dirty="0">
                    <a:solidFill>
                      <a:prstClr val="black"/>
                    </a:solidFill>
                    <a:latin typeface="Calibri"/>
                    <a:cs typeface="Helvetica" charset="0"/>
                  </a:endParaRPr>
                </a:p>
              </p:txBody>
            </p:sp>
            <p:sp>
              <p:nvSpPr>
                <p:cNvPr id="39" name="AutoShape 26">
                  <a:extLst>
                    <a:ext uri="{FF2B5EF4-FFF2-40B4-BE49-F238E27FC236}">
                      <a16:creationId xmlns="" xmlns:a16="http://schemas.microsoft.com/office/drawing/2014/main" id="{F9E3E5F5-417B-9E43-922E-74677CB6AA8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4809" y="3129926"/>
                  <a:ext cx="397820" cy="454343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0" y="0"/>
                      </a:moveTo>
                      <a:lnTo>
                        <a:pt x="21599" y="0"/>
                      </a:lnTo>
                      <a:lnTo>
                        <a:pt x="21599" y="21599"/>
                      </a:lnTo>
                      <a:lnTo>
                        <a:pt x="0" y="21599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 anchor="ctr"/>
                <a:lstStyle/>
                <a:p>
                  <a:pPr algn="ctr" defTabSz="525224">
                    <a:defRPr/>
                  </a:pPr>
                  <a:r>
                    <a:rPr lang="en-US" sz="900" dirty="0">
                      <a:solidFill>
                        <a:prstClr val="black"/>
                      </a:solidFill>
                      <a:latin typeface="Helvetica Light" charset="0"/>
                      <a:cs typeface="Helvetica Light" charset="0"/>
                      <a:sym typeface="Helvetica Light" charset="0"/>
                    </a:rPr>
                    <a:t>5</a:t>
                  </a:r>
                  <a:endParaRPr lang="en-US" sz="900" dirty="0">
                    <a:solidFill>
                      <a:prstClr val="black"/>
                    </a:solidFill>
                    <a:latin typeface="Calibri"/>
                    <a:cs typeface="Helvetica" charset="0"/>
                  </a:endParaRPr>
                </a:p>
              </p:txBody>
            </p:sp>
            <p:sp>
              <p:nvSpPr>
                <p:cNvPr id="40" name="AutoShape 27">
                  <a:extLst>
                    <a:ext uri="{FF2B5EF4-FFF2-40B4-BE49-F238E27FC236}">
                      <a16:creationId xmlns="" xmlns:a16="http://schemas.microsoft.com/office/drawing/2014/main" id="{7FAEB7D5-9534-0B4E-8CA3-75E3487D8A2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46831" y="1316875"/>
                  <a:ext cx="903923" cy="454343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0" y="0"/>
                      </a:moveTo>
                      <a:lnTo>
                        <a:pt x="21600" y="0"/>
                      </a:lnTo>
                      <a:lnTo>
                        <a:pt x="21600" y="21599"/>
                      </a:lnTo>
                      <a:lnTo>
                        <a:pt x="0" y="21599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 anchor="ctr"/>
                <a:lstStyle/>
                <a:p>
                  <a:pPr algn="ctr" defTabSz="525224">
                    <a:defRPr/>
                  </a:pPr>
                  <a:r>
                    <a:rPr lang="en-US" sz="900" dirty="0">
                      <a:solidFill>
                        <a:prstClr val="black"/>
                      </a:solidFill>
                      <a:latin typeface="Helvetica Light" charset="0"/>
                      <a:cs typeface="Helvetica Light" charset="0"/>
                      <a:sym typeface="Helvetica Light" charset="0"/>
                    </a:rPr>
                    <a:t>x10</a:t>
                  </a:r>
                  <a:r>
                    <a:rPr lang="en-US" sz="900" baseline="32000" dirty="0">
                      <a:solidFill>
                        <a:prstClr val="black"/>
                      </a:solidFill>
                      <a:latin typeface="Helvetica Light" charset="0"/>
                      <a:cs typeface="Helvetica Light" charset="0"/>
                      <a:sym typeface="Helvetica Light" charset="0"/>
                    </a:rPr>
                    <a:t>14</a:t>
                  </a:r>
                  <a:endParaRPr lang="en-US" sz="900" dirty="0">
                    <a:solidFill>
                      <a:prstClr val="black"/>
                    </a:solidFill>
                    <a:latin typeface="Calibri"/>
                    <a:cs typeface="Helvetica" charset="0"/>
                  </a:endParaRPr>
                </a:p>
              </p:txBody>
            </p:sp>
            <p:sp>
              <p:nvSpPr>
                <p:cNvPr id="41" name="AutoShape 28">
                  <a:extLst>
                    <a:ext uri="{FF2B5EF4-FFF2-40B4-BE49-F238E27FC236}">
                      <a16:creationId xmlns="" xmlns:a16="http://schemas.microsoft.com/office/drawing/2014/main" id="{048055BE-7CD6-CD46-BD38-05030A1A370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68294" y="5473029"/>
                  <a:ext cx="1112000" cy="839052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0" y="0"/>
                      </a:moveTo>
                      <a:lnTo>
                        <a:pt x="21599" y="0"/>
                      </a:lnTo>
                      <a:lnTo>
                        <a:pt x="21599" y="2160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 anchor="ctr"/>
                <a:lstStyle/>
                <a:p>
                  <a:pPr algn="ctr" defTabSz="525224">
                    <a:defRPr/>
                  </a:pPr>
                  <a:r>
                    <a:rPr lang="en-US" sz="800" dirty="0">
                      <a:solidFill>
                        <a:srgbClr val="FFFFFF"/>
                      </a:solidFill>
                      <a:latin typeface="Helvetica Light" charset="0"/>
                      <a:cs typeface="Helvetica Light" charset="0"/>
                      <a:sym typeface="Helvetica Light" charset="0"/>
                    </a:rPr>
                    <a:t>UK TS1</a:t>
                  </a:r>
                </a:p>
                <a:p>
                  <a:pPr algn="ctr" defTabSz="525224">
                    <a:defRPr/>
                  </a:pPr>
                  <a:r>
                    <a:rPr lang="en-US" sz="800" dirty="0">
                      <a:solidFill>
                        <a:srgbClr val="FFFFFF"/>
                      </a:solidFill>
                      <a:latin typeface="Helvetica Light" charset="0"/>
                      <a:cs typeface="Helvetica Light" charset="0"/>
                      <a:sym typeface="Helvetica Light" charset="0"/>
                    </a:rPr>
                    <a:t>128 kW</a:t>
                  </a:r>
                  <a:endParaRPr lang="en-US" sz="800" dirty="0">
                    <a:solidFill>
                      <a:srgbClr val="FFFFFF"/>
                    </a:solidFill>
                    <a:latin typeface="Calibri"/>
                    <a:cs typeface="Helvetica" charset="0"/>
                  </a:endParaRPr>
                </a:p>
              </p:txBody>
            </p:sp>
            <p:sp>
              <p:nvSpPr>
                <p:cNvPr id="42" name="AutoShape 29">
                  <a:extLst>
                    <a:ext uri="{FF2B5EF4-FFF2-40B4-BE49-F238E27FC236}">
                      <a16:creationId xmlns="" xmlns:a16="http://schemas.microsoft.com/office/drawing/2014/main" id="{C44FFA4D-3ADF-C641-8D59-AEFABE2175C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83607" y="5124349"/>
                  <a:ext cx="1218336" cy="845768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0" y="0"/>
                      </a:moveTo>
                      <a:lnTo>
                        <a:pt x="21599" y="0"/>
                      </a:lnTo>
                      <a:lnTo>
                        <a:pt x="21599" y="2160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 anchor="ctr"/>
                <a:lstStyle/>
                <a:p>
                  <a:pPr algn="ctr" defTabSz="525224">
                    <a:defRPr/>
                  </a:pPr>
                  <a:r>
                    <a:rPr lang="en-US" sz="800" dirty="0">
                      <a:solidFill>
                        <a:srgbClr val="FFFFFF"/>
                      </a:solidFill>
                      <a:latin typeface="Helvetica Light"/>
                      <a:cs typeface="Helvetica Light"/>
                      <a:sym typeface="Helvetica Light" charset="0"/>
                    </a:rPr>
                    <a:t>UK TS2</a:t>
                  </a:r>
                </a:p>
                <a:p>
                  <a:pPr algn="ctr" defTabSz="525224">
                    <a:defRPr/>
                  </a:pPr>
                  <a:r>
                    <a:rPr lang="en-US" sz="800" dirty="0">
                      <a:solidFill>
                        <a:srgbClr val="FFFFFF"/>
                      </a:solidFill>
                      <a:latin typeface="Helvetica Light"/>
                      <a:cs typeface="Helvetica Light"/>
                    </a:rPr>
                    <a:t>32 kW</a:t>
                  </a:r>
                </a:p>
              </p:txBody>
            </p:sp>
            <p:sp>
              <p:nvSpPr>
                <p:cNvPr id="43" name="AutoShape 30">
                  <a:extLst>
                    <a:ext uri="{FF2B5EF4-FFF2-40B4-BE49-F238E27FC236}">
                      <a16:creationId xmlns="" xmlns:a16="http://schemas.microsoft.com/office/drawing/2014/main" id="{A09620E9-855D-CF44-968F-912F93A016E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27176" y="4799461"/>
                  <a:ext cx="1149812" cy="650490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0" y="0"/>
                      </a:moveTo>
                      <a:lnTo>
                        <a:pt x="21599" y="0"/>
                      </a:lnTo>
                      <a:lnTo>
                        <a:pt x="21599" y="2160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 anchor="ctr"/>
                <a:lstStyle/>
                <a:p>
                  <a:pPr algn="ctr" defTabSz="525224">
                    <a:defRPr/>
                  </a:pPr>
                  <a:r>
                    <a:rPr lang="en-US" sz="800" dirty="0">
                      <a:solidFill>
                        <a:srgbClr val="FFFFFF"/>
                      </a:solidFill>
                      <a:latin typeface="Helvetica Light" charset="0"/>
                      <a:cs typeface="Helvetica Light" charset="0"/>
                      <a:sym typeface="Helvetica Light" charset="0"/>
                    </a:rPr>
                    <a:t>SNS</a:t>
                  </a:r>
                </a:p>
                <a:p>
                  <a:pPr algn="ctr" defTabSz="525224">
                    <a:defRPr/>
                  </a:pPr>
                  <a:r>
                    <a:rPr lang="en-US" sz="800" dirty="0">
                      <a:solidFill>
                        <a:srgbClr val="FFFFFF"/>
                      </a:solidFill>
                      <a:latin typeface="Helvetica Light" charset="0"/>
                      <a:cs typeface="Helvetica Light" charset="0"/>
                      <a:sym typeface="Helvetica Light" charset="0"/>
                    </a:rPr>
                    <a:t>1-2 MW </a:t>
                  </a:r>
                  <a:endParaRPr lang="en-US" sz="800" dirty="0">
                    <a:solidFill>
                      <a:srgbClr val="FFFFFF"/>
                    </a:solidFill>
                    <a:latin typeface="Calibri"/>
                    <a:cs typeface="Helvetica" charset="0"/>
                  </a:endParaRPr>
                </a:p>
              </p:txBody>
            </p:sp>
            <p:sp>
              <p:nvSpPr>
                <p:cNvPr id="44" name="AutoShape 31">
                  <a:extLst>
                    <a:ext uri="{FF2B5EF4-FFF2-40B4-BE49-F238E27FC236}">
                      <a16:creationId xmlns="" xmlns:a16="http://schemas.microsoft.com/office/drawing/2014/main" id="{EB2E74B1-43B3-5C44-9C28-31CB23DBA34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35973" y="4847282"/>
                  <a:ext cx="1558335" cy="586162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0" y="0"/>
                      </a:moveTo>
                      <a:lnTo>
                        <a:pt x="21600" y="0"/>
                      </a:lnTo>
                      <a:lnTo>
                        <a:pt x="21600" y="2160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 anchor="ctr"/>
                <a:lstStyle/>
                <a:p>
                  <a:pPr algn="ctr" defTabSz="525224">
                    <a:defRPr/>
                  </a:pPr>
                  <a:r>
                    <a:rPr lang="en-US" sz="800" dirty="0">
                      <a:solidFill>
                        <a:srgbClr val="FFFFFF"/>
                      </a:solidFill>
                      <a:latin typeface="Helvetica Light" charset="0"/>
                      <a:cs typeface="Helvetica Light" charset="0"/>
                      <a:sym typeface="Helvetica Light" charset="0"/>
                    </a:rPr>
                    <a:t>JPARC</a:t>
                  </a:r>
                </a:p>
                <a:p>
                  <a:pPr algn="ctr" defTabSz="525224">
                    <a:defRPr/>
                  </a:pPr>
                  <a:r>
                    <a:rPr lang="en-US" sz="800" dirty="0">
                      <a:solidFill>
                        <a:srgbClr val="FFFFFF"/>
                      </a:solidFill>
                      <a:latin typeface="Helvetica Light" charset="0"/>
                      <a:cs typeface="Helvetica Light" charset="0"/>
                      <a:sym typeface="Helvetica Light" charset="0"/>
                    </a:rPr>
                    <a:t>0.3-1 MW</a:t>
                  </a:r>
                  <a:endParaRPr lang="en-US" sz="800" dirty="0">
                    <a:solidFill>
                      <a:srgbClr val="FFFFFF"/>
                    </a:solidFill>
                    <a:latin typeface="Calibri"/>
                    <a:cs typeface="Helvetica" charset="0"/>
                  </a:endParaRPr>
                </a:p>
              </p:txBody>
            </p:sp>
            <p:sp>
              <p:nvSpPr>
                <p:cNvPr id="45" name="AutoShape 32">
                  <a:extLst>
                    <a:ext uri="{FF2B5EF4-FFF2-40B4-BE49-F238E27FC236}">
                      <a16:creationId xmlns="" xmlns:a16="http://schemas.microsoft.com/office/drawing/2014/main" id="{818142FB-8E8E-E042-A1A7-27063C37383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303466" y="5837229"/>
                  <a:ext cx="1917518" cy="518876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0" y="0"/>
                      </a:moveTo>
                      <a:lnTo>
                        <a:pt x="21599" y="0"/>
                      </a:lnTo>
                      <a:lnTo>
                        <a:pt x="21599" y="2160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 anchor="ctr"/>
                <a:lstStyle/>
                <a:p>
                  <a:pPr algn="ctr" defTabSz="525224">
                    <a:defRPr/>
                  </a:pPr>
                  <a:r>
                    <a:rPr lang="en-US" sz="800" dirty="0">
                      <a:solidFill>
                        <a:srgbClr val="FFFFFF"/>
                      </a:solidFill>
                      <a:latin typeface="Helvetica Light" charset="0"/>
                      <a:cs typeface="Helvetica Light" charset="0"/>
                      <a:sym typeface="Helvetica Light" charset="0"/>
                    </a:rPr>
                    <a:t>ILL 57 MW</a:t>
                  </a:r>
                  <a:endParaRPr lang="en-US" sz="800" dirty="0">
                    <a:solidFill>
                      <a:srgbClr val="FFFFFF"/>
                    </a:solidFill>
                    <a:latin typeface="Calibri"/>
                    <a:cs typeface="Helvetica" charset="0"/>
                  </a:endParaRPr>
                </a:p>
              </p:txBody>
            </p:sp>
            <p:sp>
              <p:nvSpPr>
                <p:cNvPr id="46" name="AutoShape 34">
                  <a:extLst>
                    <a:ext uri="{FF2B5EF4-FFF2-40B4-BE49-F238E27FC236}">
                      <a16:creationId xmlns="" xmlns:a16="http://schemas.microsoft.com/office/drawing/2014/main" id="{16ACA8A2-DB59-C14A-85D5-FD3202305A3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51239" y="1663058"/>
                  <a:ext cx="2889372" cy="707889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0" y="0"/>
                      </a:moveTo>
                      <a:lnTo>
                        <a:pt x="21600" y="0"/>
                      </a:lnTo>
                      <a:lnTo>
                        <a:pt x="21600" y="2160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 anchor="ctr"/>
                <a:lstStyle/>
                <a:p>
                  <a:pPr algn="ctr" defTabSz="525224">
                    <a:defRPr/>
                  </a:pPr>
                  <a:r>
                    <a:rPr lang="en-US" sz="800" dirty="0">
                      <a:solidFill>
                        <a:srgbClr val="000000"/>
                      </a:solidFill>
                      <a:latin typeface="Helvetica Light" charset="0"/>
                      <a:cs typeface="Helvetica Light" charset="0"/>
                      <a:sym typeface="Helvetica Light" charset="0"/>
                    </a:rPr>
                    <a:t>ESS 5 MW</a:t>
                  </a:r>
                </a:p>
                <a:p>
                  <a:pPr algn="ctr" defTabSz="525224">
                    <a:defRPr/>
                  </a:pPr>
                  <a:r>
                    <a:rPr lang="en-US" sz="800" dirty="0">
                      <a:solidFill>
                        <a:srgbClr val="000000"/>
                      </a:solidFill>
                      <a:latin typeface="Helvetica Light" charset="0"/>
                      <a:cs typeface="Helvetica Light" charset="0"/>
                      <a:sym typeface="Helvetica Light" charset="0"/>
                    </a:rPr>
                    <a:t>2015 design</a:t>
                  </a:r>
                </a:p>
              </p:txBody>
            </p:sp>
            <p:sp>
              <p:nvSpPr>
                <p:cNvPr id="47" name="AutoShape 35">
                  <a:extLst>
                    <a:ext uri="{FF2B5EF4-FFF2-40B4-BE49-F238E27FC236}">
                      <a16:creationId xmlns="" xmlns:a16="http://schemas.microsoft.com/office/drawing/2014/main" id="{EDCD7ACF-733B-1744-8424-3653D427C6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15967" y="6465810"/>
                  <a:ext cx="280154" cy="454343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0" y="0"/>
                      </a:moveTo>
                      <a:lnTo>
                        <a:pt x="21599" y="0"/>
                      </a:lnTo>
                      <a:lnTo>
                        <a:pt x="21599" y="21599"/>
                      </a:lnTo>
                      <a:lnTo>
                        <a:pt x="0" y="21599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 anchor="ctr"/>
                <a:lstStyle/>
                <a:p>
                  <a:pPr algn="ctr" defTabSz="525224">
                    <a:defRPr/>
                  </a:pPr>
                  <a:r>
                    <a:rPr lang="en-US" sz="900" dirty="0">
                      <a:solidFill>
                        <a:prstClr val="black"/>
                      </a:solidFill>
                      <a:latin typeface="Helvetica Light" charset="0"/>
                      <a:cs typeface="Helvetica Light" charset="0"/>
                      <a:sym typeface="Helvetica Light" charset="0"/>
                    </a:rPr>
                    <a:t>0</a:t>
                  </a:r>
                  <a:endParaRPr lang="en-US" sz="900" dirty="0">
                    <a:solidFill>
                      <a:prstClr val="black"/>
                    </a:solidFill>
                    <a:latin typeface="Calibri"/>
                    <a:cs typeface="Helvetica" charset="0"/>
                  </a:endParaRPr>
                </a:p>
              </p:txBody>
            </p:sp>
            <p:sp>
              <p:nvSpPr>
                <p:cNvPr id="48" name="AutoShape 36">
                  <a:extLst>
                    <a:ext uri="{FF2B5EF4-FFF2-40B4-BE49-F238E27FC236}">
                      <a16:creationId xmlns="" xmlns:a16="http://schemas.microsoft.com/office/drawing/2014/main" id="{6DD06AA3-8DB3-5E40-B320-1D5C0E32F6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57158" y="6496299"/>
                  <a:ext cx="280153" cy="454343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0" y="0"/>
                      </a:moveTo>
                      <a:lnTo>
                        <a:pt x="21599" y="0"/>
                      </a:lnTo>
                      <a:lnTo>
                        <a:pt x="21599" y="21599"/>
                      </a:lnTo>
                      <a:lnTo>
                        <a:pt x="0" y="21599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 anchor="ctr"/>
                <a:lstStyle/>
                <a:p>
                  <a:pPr algn="ctr" defTabSz="525224">
                    <a:defRPr/>
                  </a:pPr>
                  <a:r>
                    <a:rPr lang="en-US" sz="900" dirty="0">
                      <a:solidFill>
                        <a:prstClr val="black"/>
                      </a:solidFill>
                      <a:latin typeface="Helvetica Light" charset="0"/>
                      <a:cs typeface="Helvetica Light" charset="0"/>
                      <a:sym typeface="Helvetica Light" charset="0"/>
                    </a:rPr>
                    <a:t>1</a:t>
                  </a:r>
                  <a:endParaRPr lang="en-US" sz="900" dirty="0">
                    <a:solidFill>
                      <a:prstClr val="black"/>
                    </a:solidFill>
                    <a:latin typeface="Calibri"/>
                    <a:cs typeface="Helvetica" charset="0"/>
                  </a:endParaRPr>
                </a:p>
              </p:txBody>
            </p:sp>
            <p:sp>
              <p:nvSpPr>
                <p:cNvPr id="49" name="AutoShape 37">
                  <a:extLst>
                    <a:ext uri="{FF2B5EF4-FFF2-40B4-BE49-F238E27FC236}">
                      <a16:creationId xmlns="" xmlns:a16="http://schemas.microsoft.com/office/drawing/2014/main" id="{37CF54A9-513B-E342-9645-146F632567A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06909" y="6496446"/>
                  <a:ext cx="280153" cy="454343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0" y="0"/>
                      </a:moveTo>
                      <a:lnTo>
                        <a:pt x="21599" y="0"/>
                      </a:lnTo>
                      <a:lnTo>
                        <a:pt x="21599" y="21599"/>
                      </a:lnTo>
                      <a:lnTo>
                        <a:pt x="0" y="21599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 anchor="ctr"/>
                <a:lstStyle/>
                <a:p>
                  <a:pPr algn="ctr" defTabSz="525224">
                    <a:defRPr/>
                  </a:pPr>
                  <a:r>
                    <a:rPr lang="en-US" sz="900" dirty="0">
                      <a:solidFill>
                        <a:prstClr val="black"/>
                      </a:solidFill>
                      <a:latin typeface="Helvetica Light" charset="0"/>
                      <a:cs typeface="Helvetica Light" charset="0"/>
                      <a:sym typeface="Helvetica Light" charset="0"/>
                    </a:rPr>
                    <a:t>2</a:t>
                  </a:r>
                  <a:endParaRPr lang="en-US" sz="900" dirty="0">
                    <a:solidFill>
                      <a:prstClr val="black"/>
                    </a:solidFill>
                    <a:latin typeface="Calibri"/>
                    <a:cs typeface="Helvetica" charset="0"/>
                  </a:endParaRPr>
                </a:p>
              </p:txBody>
            </p:sp>
            <p:sp>
              <p:nvSpPr>
                <p:cNvPr id="50" name="AutoShape 38">
                  <a:extLst>
                    <a:ext uri="{FF2B5EF4-FFF2-40B4-BE49-F238E27FC236}">
                      <a16:creationId xmlns="" xmlns:a16="http://schemas.microsoft.com/office/drawing/2014/main" id="{1139E1E7-0311-B249-8649-627CB65ED78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34752" y="6482662"/>
                  <a:ext cx="278606" cy="454343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0" y="0"/>
                      </a:moveTo>
                      <a:lnTo>
                        <a:pt x="21599" y="0"/>
                      </a:lnTo>
                      <a:lnTo>
                        <a:pt x="21599" y="21599"/>
                      </a:lnTo>
                      <a:lnTo>
                        <a:pt x="0" y="21599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 anchor="ctr"/>
                <a:lstStyle/>
                <a:p>
                  <a:pPr algn="ctr" defTabSz="525224">
                    <a:defRPr/>
                  </a:pPr>
                  <a:r>
                    <a:rPr lang="en-US" sz="900" dirty="0">
                      <a:solidFill>
                        <a:prstClr val="black"/>
                      </a:solidFill>
                      <a:latin typeface="Helvetica Light" charset="0"/>
                      <a:cs typeface="Helvetica Light" charset="0"/>
                      <a:sym typeface="Helvetica Light" charset="0"/>
                    </a:rPr>
                    <a:t>3</a:t>
                  </a:r>
                  <a:endParaRPr lang="en-US" sz="900" dirty="0">
                    <a:solidFill>
                      <a:prstClr val="black"/>
                    </a:solidFill>
                    <a:latin typeface="Calibri"/>
                    <a:cs typeface="Helvetica" charset="0"/>
                  </a:endParaRPr>
                </a:p>
              </p:txBody>
            </p:sp>
            <p:sp>
              <p:nvSpPr>
                <p:cNvPr id="51" name="Line 40">
                  <a:extLst>
                    <a:ext uri="{FF2B5EF4-FFF2-40B4-BE49-F238E27FC236}">
                      <a16:creationId xmlns="" xmlns:a16="http://schemas.microsoft.com/office/drawing/2014/main" id="{C9683BF4-6D36-FB4D-A200-6C492727F9E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4846202" y="6436255"/>
                  <a:ext cx="1547" cy="155652"/>
                </a:xfrm>
                <a:prstGeom prst="line">
                  <a:avLst/>
                </a:prstGeom>
                <a:noFill/>
                <a:ln w="19050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 anchor="ctr"/>
                <a:lstStyle/>
                <a:p>
                  <a:pPr marL="254048" indent="-205521">
                    <a:spcBef>
                      <a:spcPts val="1620"/>
                    </a:spcBef>
                    <a:buSzPct val="100000"/>
                    <a:buFont typeface="Arial" charset="0"/>
                    <a:buChar char="•"/>
                    <a:defRPr/>
                  </a:pPr>
                  <a:endParaRPr lang="en-US" sz="500">
                    <a:solidFill>
                      <a:srgbClr val="006D8F"/>
                    </a:solidFill>
                    <a:latin typeface="Calibri" charset="0"/>
                    <a:cs typeface="Calibri" charset="0"/>
                    <a:sym typeface="Calibri" charset="0"/>
                  </a:endParaRPr>
                </a:p>
              </p:txBody>
            </p:sp>
            <p:sp>
              <p:nvSpPr>
                <p:cNvPr id="52" name="AutoShape 25">
                  <a:extLst>
                    <a:ext uri="{FF2B5EF4-FFF2-40B4-BE49-F238E27FC236}">
                      <a16:creationId xmlns="" xmlns:a16="http://schemas.microsoft.com/office/drawing/2014/main" id="{4899B5A7-3447-6D49-B9AA-AD2DDC7E309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02960" y="4387438"/>
                  <a:ext cx="473631" cy="454343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0" y="0"/>
                      </a:moveTo>
                      <a:lnTo>
                        <a:pt x="21600" y="0"/>
                      </a:lnTo>
                      <a:lnTo>
                        <a:pt x="21600" y="21599"/>
                      </a:lnTo>
                      <a:lnTo>
                        <a:pt x="0" y="21599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 anchor="ctr"/>
                <a:lstStyle/>
                <a:p>
                  <a:pPr algn="ctr" defTabSz="525224">
                    <a:defRPr/>
                  </a:pPr>
                  <a:r>
                    <a:rPr lang="en-US" sz="900" dirty="0">
                      <a:solidFill>
                        <a:prstClr val="black"/>
                      </a:solidFill>
                      <a:latin typeface="Helvetica Light" charset="0"/>
                      <a:cs typeface="Helvetica Light" charset="0"/>
                      <a:sym typeface="Helvetica Light" charset="0"/>
                    </a:rPr>
                    <a:t>3</a:t>
                  </a:r>
                  <a:endParaRPr lang="en-US" sz="900" dirty="0">
                    <a:solidFill>
                      <a:prstClr val="black"/>
                    </a:solidFill>
                    <a:latin typeface="Calibri"/>
                    <a:cs typeface="Helvetica" charset="0"/>
                  </a:endParaRPr>
                </a:p>
              </p:txBody>
            </p:sp>
            <p:sp>
              <p:nvSpPr>
                <p:cNvPr id="53" name="AutoShape 25">
                  <a:extLst>
                    <a:ext uri="{FF2B5EF4-FFF2-40B4-BE49-F238E27FC236}">
                      <a16:creationId xmlns="" xmlns:a16="http://schemas.microsoft.com/office/drawing/2014/main" id="{78D09CE2-C2DF-F645-BBE0-7B20C59533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8295" y="3759538"/>
                  <a:ext cx="473631" cy="454343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0" y="0"/>
                      </a:moveTo>
                      <a:lnTo>
                        <a:pt x="21600" y="0"/>
                      </a:lnTo>
                      <a:lnTo>
                        <a:pt x="21600" y="21599"/>
                      </a:lnTo>
                      <a:lnTo>
                        <a:pt x="0" y="21599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 anchor="ctr"/>
                <a:lstStyle/>
                <a:p>
                  <a:pPr algn="ctr" defTabSz="525224">
                    <a:defRPr/>
                  </a:pPr>
                  <a:r>
                    <a:rPr lang="en-US" sz="900" dirty="0">
                      <a:solidFill>
                        <a:prstClr val="black"/>
                      </a:solidFill>
                      <a:latin typeface="Helvetica Light" charset="0"/>
                      <a:cs typeface="Helvetica Light" charset="0"/>
                      <a:sym typeface="Helvetica Light" charset="0"/>
                    </a:rPr>
                    <a:t>4</a:t>
                  </a:r>
                  <a:endParaRPr lang="en-US" sz="900" dirty="0">
                    <a:solidFill>
                      <a:prstClr val="black"/>
                    </a:solidFill>
                    <a:latin typeface="Calibri"/>
                    <a:cs typeface="Helvetica" charset="0"/>
                  </a:endParaRPr>
                </a:p>
              </p:txBody>
            </p:sp>
            <p:sp>
              <p:nvSpPr>
                <p:cNvPr id="54" name="AutoShape 25">
                  <a:extLst>
                    <a:ext uri="{FF2B5EF4-FFF2-40B4-BE49-F238E27FC236}">
                      <a16:creationId xmlns="" xmlns:a16="http://schemas.microsoft.com/office/drawing/2014/main" id="{9394F7C8-FF28-1646-9A42-85B09845FB9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32999" y="5621550"/>
                  <a:ext cx="473631" cy="454343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0" y="0"/>
                      </a:moveTo>
                      <a:lnTo>
                        <a:pt x="21600" y="0"/>
                      </a:lnTo>
                      <a:lnTo>
                        <a:pt x="21600" y="21599"/>
                      </a:lnTo>
                      <a:lnTo>
                        <a:pt x="0" y="21599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 anchor="ctr"/>
                <a:lstStyle/>
                <a:p>
                  <a:pPr algn="ctr" defTabSz="525224">
                    <a:defRPr/>
                  </a:pPr>
                  <a:r>
                    <a:rPr lang="en-US" sz="900" dirty="0">
                      <a:solidFill>
                        <a:prstClr val="black"/>
                      </a:solidFill>
                      <a:latin typeface="Helvetica Light" charset="0"/>
                      <a:cs typeface="Helvetica Light" charset="0"/>
                      <a:sym typeface="Helvetica Light" charset="0"/>
                    </a:rPr>
                    <a:t>1</a:t>
                  </a:r>
                  <a:endParaRPr lang="en-US" sz="900" dirty="0">
                    <a:solidFill>
                      <a:prstClr val="black"/>
                    </a:solidFill>
                    <a:latin typeface="Calibri"/>
                    <a:cs typeface="Helvetica" charset="0"/>
                  </a:endParaRPr>
                </a:p>
              </p:txBody>
            </p:sp>
            <p:sp>
              <p:nvSpPr>
                <p:cNvPr id="55" name="AutoShape 25">
                  <a:extLst>
                    <a:ext uri="{FF2B5EF4-FFF2-40B4-BE49-F238E27FC236}">
                      <a16:creationId xmlns="" xmlns:a16="http://schemas.microsoft.com/office/drawing/2014/main" id="{3B6FB6D9-6B9E-5447-8614-3B4C8FF57B2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4249" y="5014440"/>
                  <a:ext cx="473630" cy="454343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0" y="0"/>
                      </a:moveTo>
                      <a:lnTo>
                        <a:pt x="21600" y="0"/>
                      </a:lnTo>
                      <a:lnTo>
                        <a:pt x="21600" y="21599"/>
                      </a:lnTo>
                      <a:lnTo>
                        <a:pt x="0" y="21599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 anchor="ctr"/>
                <a:lstStyle/>
                <a:p>
                  <a:pPr algn="ctr" defTabSz="525224">
                    <a:defRPr/>
                  </a:pPr>
                  <a:r>
                    <a:rPr lang="en-US" sz="900" dirty="0">
                      <a:solidFill>
                        <a:prstClr val="black"/>
                      </a:solidFill>
                      <a:latin typeface="Helvetica Light" charset="0"/>
                      <a:cs typeface="Helvetica Light" charset="0"/>
                      <a:sym typeface="Helvetica Light" charset="0"/>
                    </a:rPr>
                    <a:t>2</a:t>
                  </a:r>
                  <a:endParaRPr lang="en-US" sz="900" dirty="0">
                    <a:solidFill>
                      <a:prstClr val="black"/>
                    </a:solidFill>
                    <a:latin typeface="Calibri"/>
                    <a:cs typeface="Helvetica" charset="0"/>
                  </a:endParaRPr>
                </a:p>
              </p:txBody>
            </p:sp>
            <p:sp>
              <p:nvSpPr>
                <p:cNvPr id="56" name="Line 20">
                  <a:extLst>
                    <a:ext uri="{FF2B5EF4-FFF2-40B4-BE49-F238E27FC236}">
                      <a16:creationId xmlns="" xmlns:a16="http://schemas.microsoft.com/office/drawing/2014/main" id="{55934B2C-7CF9-8440-BE99-A4FB4A543A7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03360" y="4008765"/>
                  <a:ext cx="146464" cy="0"/>
                </a:xfrm>
                <a:prstGeom prst="line">
                  <a:avLst/>
                </a:prstGeom>
                <a:noFill/>
                <a:ln w="19050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 anchor="ctr"/>
                <a:lstStyle/>
                <a:p>
                  <a:pPr algn="ctr" defTabSz="525224">
                    <a:defRPr/>
                  </a:pPr>
                  <a:endParaRPr lang="en-US" sz="1000">
                    <a:solidFill>
                      <a:prstClr val="black"/>
                    </a:solidFill>
                    <a:latin typeface="Helvetica Light" charset="0"/>
                    <a:cs typeface="Helvetica Light" charset="0"/>
                    <a:sym typeface="Helvetica Light" charset="0"/>
                  </a:endParaRPr>
                </a:p>
              </p:txBody>
            </p:sp>
            <p:sp>
              <p:nvSpPr>
                <p:cNvPr id="57" name="Line 20">
                  <a:extLst>
                    <a:ext uri="{FF2B5EF4-FFF2-40B4-BE49-F238E27FC236}">
                      <a16:creationId xmlns="" xmlns:a16="http://schemas.microsoft.com/office/drawing/2014/main" id="{A0AEF563-2C1E-8947-8B3F-1E2654ECDA3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09067" y="4627611"/>
                  <a:ext cx="146949" cy="0"/>
                </a:xfrm>
                <a:prstGeom prst="line">
                  <a:avLst/>
                </a:prstGeom>
                <a:noFill/>
                <a:ln w="19050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 anchor="ctr"/>
                <a:lstStyle/>
                <a:p>
                  <a:pPr algn="ctr" defTabSz="525224">
                    <a:defRPr/>
                  </a:pPr>
                  <a:endParaRPr lang="en-US" sz="1000">
                    <a:solidFill>
                      <a:prstClr val="black"/>
                    </a:solidFill>
                    <a:latin typeface="Helvetica Light" charset="0"/>
                    <a:cs typeface="Helvetica Light" charset="0"/>
                    <a:sym typeface="Helvetica Light" charset="0"/>
                  </a:endParaRPr>
                </a:p>
              </p:txBody>
            </p:sp>
            <p:sp>
              <p:nvSpPr>
                <p:cNvPr id="58" name="Line 20">
                  <a:extLst>
                    <a:ext uri="{FF2B5EF4-FFF2-40B4-BE49-F238E27FC236}">
                      <a16:creationId xmlns="" xmlns:a16="http://schemas.microsoft.com/office/drawing/2014/main" id="{05A3BBED-D955-0240-AC89-1A2752AFBEC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17906" y="5241357"/>
                  <a:ext cx="145009" cy="0"/>
                </a:xfrm>
                <a:prstGeom prst="line">
                  <a:avLst/>
                </a:prstGeom>
                <a:noFill/>
                <a:ln w="19050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 anchor="ctr"/>
                <a:lstStyle/>
                <a:p>
                  <a:pPr algn="ctr" defTabSz="525224">
                    <a:defRPr/>
                  </a:pPr>
                  <a:endParaRPr lang="en-US" sz="1000">
                    <a:solidFill>
                      <a:prstClr val="black"/>
                    </a:solidFill>
                    <a:latin typeface="Helvetica Light" charset="0"/>
                    <a:cs typeface="Helvetica Light" charset="0"/>
                    <a:sym typeface="Helvetica Light" charset="0"/>
                  </a:endParaRPr>
                </a:p>
              </p:txBody>
            </p:sp>
            <p:sp>
              <p:nvSpPr>
                <p:cNvPr id="59" name="Line 20">
                  <a:extLst>
                    <a:ext uri="{FF2B5EF4-FFF2-40B4-BE49-F238E27FC236}">
                      <a16:creationId xmlns="" xmlns:a16="http://schemas.microsoft.com/office/drawing/2014/main" id="{918C65F4-5DE9-5642-B34C-6C616EDF4E0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17906" y="5857625"/>
                  <a:ext cx="138110" cy="0"/>
                </a:xfrm>
                <a:prstGeom prst="line">
                  <a:avLst/>
                </a:prstGeom>
                <a:noFill/>
                <a:ln w="19050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 anchor="ctr"/>
                <a:lstStyle/>
                <a:p>
                  <a:pPr algn="ctr" defTabSz="525224">
                    <a:defRPr/>
                  </a:pPr>
                  <a:endParaRPr lang="en-US" sz="1000">
                    <a:solidFill>
                      <a:prstClr val="black"/>
                    </a:solidFill>
                    <a:latin typeface="Helvetica Light" charset="0"/>
                    <a:cs typeface="Helvetica Light" charset="0"/>
                    <a:sym typeface="Helvetica Light" charset="0"/>
                  </a:endParaRPr>
                </a:p>
              </p:txBody>
            </p:sp>
            <p:sp>
              <p:nvSpPr>
                <p:cNvPr id="60" name="Line 15">
                  <a:extLst>
                    <a:ext uri="{FF2B5EF4-FFF2-40B4-BE49-F238E27FC236}">
                      <a16:creationId xmlns="" xmlns:a16="http://schemas.microsoft.com/office/drawing/2014/main" id="{664FD2AE-74A4-414C-AF8E-AB54FD0FE72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093872" y="2176965"/>
                  <a:ext cx="162144" cy="0"/>
                </a:xfrm>
                <a:prstGeom prst="line">
                  <a:avLst/>
                </a:prstGeom>
                <a:noFill/>
                <a:ln w="19050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 anchor="ctr"/>
                <a:lstStyle/>
                <a:p>
                  <a:pPr algn="ctr" defTabSz="525224">
                    <a:defRPr/>
                  </a:pPr>
                  <a:endParaRPr lang="en-US" sz="1000">
                    <a:solidFill>
                      <a:prstClr val="black"/>
                    </a:solidFill>
                    <a:latin typeface="Helvetica Light" charset="0"/>
                    <a:cs typeface="Helvetica Light" charset="0"/>
                    <a:sym typeface="Helvetica Light" charset="0"/>
                  </a:endParaRPr>
                </a:p>
              </p:txBody>
            </p:sp>
            <p:sp>
              <p:nvSpPr>
                <p:cNvPr id="61" name="AutoShape 25">
                  <a:extLst>
                    <a:ext uri="{FF2B5EF4-FFF2-40B4-BE49-F238E27FC236}">
                      <a16:creationId xmlns="" xmlns:a16="http://schemas.microsoft.com/office/drawing/2014/main" id="{103DC0B6-9603-6C45-802C-45E41F141DD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6146" y="2531972"/>
                  <a:ext cx="473631" cy="454343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0" y="0"/>
                      </a:moveTo>
                      <a:lnTo>
                        <a:pt x="21600" y="0"/>
                      </a:lnTo>
                      <a:lnTo>
                        <a:pt x="21600" y="21599"/>
                      </a:lnTo>
                      <a:lnTo>
                        <a:pt x="0" y="21599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 anchor="ctr"/>
                <a:lstStyle/>
                <a:p>
                  <a:pPr algn="ctr" defTabSz="525224">
                    <a:defRPr/>
                  </a:pPr>
                  <a:r>
                    <a:rPr lang="en-US" sz="900" dirty="0">
                      <a:solidFill>
                        <a:prstClr val="black"/>
                      </a:solidFill>
                      <a:latin typeface="Helvetica Light" charset="0"/>
                      <a:cs typeface="Helvetica Light" charset="0"/>
                      <a:sym typeface="Helvetica Light" charset="0"/>
                    </a:rPr>
                    <a:t>6</a:t>
                  </a:r>
                  <a:endParaRPr lang="en-US" sz="900" dirty="0">
                    <a:solidFill>
                      <a:prstClr val="black"/>
                    </a:solidFill>
                    <a:latin typeface="Calibri"/>
                    <a:cs typeface="Helvetica" charset="0"/>
                  </a:endParaRPr>
                </a:p>
              </p:txBody>
            </p:sp>
            <p:sp>
              <p:nvSpPr>
                <p:cNvPr id="62" name="AutoShape 31">
                  <a:extLst>
                    <a:ext uri="{FF2B5EF4-FFF2-40B4-BE49-F238E27FC236}">
                      <a16:creationId xmlns="" xmlns:a16="http://schemas.microsoft.com/office/drawing/2014/main" id="{07F16DEC-23AA-AB4A-A34B-F91753D6F40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72664" y="2237790"/>
                  <a:ext cx="1420663" cy="1069859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0" y="0"/>
                      </a:moveTo>
                      <a:lnTo>
                        <a:pt x="21600" y="0"/>
                      </a:lnTo>
                      <a:lnTo>
                        <a:pt x="21600" y="2160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 anchor="ctr"/>
                <a:lstStyle/>
                <a:p>
                  <a:pPr algn="ctr" defTabSz="525224">
                    <a:defRPr/>
                  </a:pPr>
                  <a:r>
                    <a:rPr lang="en-US" sz="1000" dirty="0" err="1">
                      <a:solidFill>
                        <a:prstClr val="black"/>
                      </a:solidFill>
                      <a:latin typeface="Helvetica Light" charset="0"/>
                      <a:cs typeface="Helvetica Light" charset="0"/>
                      <a:sym typeface="Helvetica Light" charset="0"/>
                    </a:rPr>
                    <a:t>λ</a:t>
                  </a:r>
                  <a:r>
                    <a:rPr lang="en-US" sz="1000" dirty="0">
                      <a:solidFill>
                        <a:prstClr val="black"/>
                      </a:solidFill>
                      <a:latin typeface="Helvetica Light" charset="0"/>
                      <a:cs typeface="Helvetica Light" charset="0"/>
                      <a:sym typeface="Helvetica Light" charset="0"/>
                    </a:rPr>
                    <a:t> = 1.5 </a:t>
                  </a:r>
                  <a:r>
                    <a:rPr lang="en-US" sz="1000" dirty="0" err="1">
                      <a:solidFill>
                        <a:prstClr val="black"/>
                      </a:solidFill>
                      <a:latin typeface="Helvetica Light" charset="0"/>
                      <a:cs typeface="Helvetica Light" charset="0"/>
                      <a:sym typeface="Helvetica Light" charset="0"/>
                    </a:rPr>
                    <a:t>Å</a:t>
                  </a:r>
                  <a:endParaRPr lang="en-US" sz="1000" dirty="0">
                    <a:solidFill>
                      <a:prstClr val="black"/>
                    </a:solidFill>
                    <a:latin typeface="Helvetica Light" charset="0"/>
                    <a:cs typeface="Helvetica Light" charset="0"/>
                    <a:sym typeface="Helvetica Light" charset="0"/>
                  </a:endParaRPr>
                </a:p>
              </p:txBody>
            </p:sp>
            <p:sp>
              <p:nvSpPr>
                <p:cNvPr id="63" name="AutoShape 34">
                  <a:extLst>
                    <a:ext uri="{FF2B5EF4-FFF2-40B4-BE49-F238E27FC236}">
                      <a16:creationId xmlns="" xmlns:a16="http://schemas.microsoft.com/office/drawing/2014/main" id="{8346129F-BBED-E24A-A9AE-B730880D1C4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62929" y="4175933"/>
                  <a:ext cx="2357014" cy="618846"/>
                </a:xfrm>
                <a:custGeom>
                  <a:avLst/>
                  <a:gdLst>
                    <a:gd name="T0" fmla="*/ 10800 w 21600"/>
                    <a:gd name="T1" fmla="*/ 10800 h 21600"/>
                    <a:gd name="T2" fmla="*/ 10800 w 21600"/>
                    <a:gd name="T3" fmla="*/ 10800 h 21600"/>
                    <a:gd name="T4" fmla="*/ 10800 w 21600"/>
                    <a:gd name="T5" fmla="*/ 10800 h 21600"/>
                    <a:gd name="T6" fmla="*/ 10800 w 21600"/>
                    <a:gd name="T7" fmla="*/ 108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600" h="21600">
                      <a:moveTo>
                        <a:pt x="0" y="0"/>
                      </a:moveTo>
                      <a:lnTo>
                        <a:pt x="21600" y="0"/>
                      </a:lnTo>
                      <a:lnTo>
                        <a:pt x="21600" y="21600"/>
                      </a:ln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2700" cap="flat" cmpd="sng">
                      <a:solidFill>
                        <a:srgbClr val="000000"/>
                      </a:solidFill>
                      <a:prstDash val="solid"/>
                      <a:miter lim="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 anchor="ctr"/>
                <a:lstStyle/>
                <a:p>
                  <a:pPr algn="ctr" defTabSz="525224">
                    <a:defRPr/>
                  </a:pPr>
                  <a:r>
                    <a:rPr lang="en-US" sz="800" dirty="0">
                      <a:solidFill>
                        <a:srgbClr val="000000"/>
                      </a:solidFill>
                      <a:latin typeface="Helvetica Light" charset="0"/>
                      <a:cs typeface="Helvetica Light" charset="0"/>
                      <a:sym typeface="Helvetica Light" charset="0"/>
                    </a:rPr>
                    <a:t>ESS 5 MW</a:t>
                  </a:r>
                </a:p>
                <a:p>
                  <a:pPr algn="ctr" defTabSz="525224">
                    <a:defRPr/>
                  </a:pPr>
                  <a:r>
                    <a:rPr lang="en-US" sz="800" dirty="0">
                      <a:solidFill>
                        <a:srgbClr val="000000"/>
                      </a:solidFill>
                      <a:latin typeface="Helvetica Light" charset="0"/>
                      <a:cs typeface="Helvetica Light" charset="0"/>
                      <a:sym typeface="Helvetica Light" charset="0"/>
                    </a:rPr>
                    <a:t>2012 design (TDR)</a:t>
                  </a:r>
                </a:p>
              </p:txBody>
            </p:sp>
            <p:sp>
              <p:nvSpPr>
                <p:cNvPr id="64" name="Line 6" descr="tile_paper_blue.jpg">
                  <a:extLst>
                    <a:ext uri="{FF2B5EF4-FFF2-40B4-BE49-F238E27FC236}">
                      <a16:creationId xmlns="" xmlns:a16="http://schemas.microsoft.com/office/drawing/2014/main" id="{68AA3E8F-9AD3-B345-AE16-33A11A2CBAF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286629" y="6281429"/>
                  <a:ext cx="8026956" cy="0"/>
                </a:xfrm>
                <a:prstGeom prst="line">
                  <a:avLst/>
                </a:prstGeom>
                <a:noFill/>
                <a:ln w="19050" cap="flat" cmpd="sng">
                  <a:solidFill>
                    <a:srgbClr val="D07E39"/>
                  </a:solidFill>
                  <a:prstDash val="solid"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rgbClr val="000000">
                            <a:alpha val="74998"/>
                          </a:srgbClr>
                        </a:outerShdw>
                      </a:effectLst>
                    </a14:hiddenEffects>
                  </a:ext>
                </a:extLst>
              </p:spPr>
              <p:txBody>
                <a:bodyPr lIns="0" tIns="0" rIns="0" bIns="0" anchor="ctr"/>
                <a:lstStyle/>
                <a:p>
                  <a:pPr marL="48527">
                    <a:spcBef>
                      <a:spcPts val="1620"/>
                    </a:spcBef>
                    <a:buSzPct val="100000"/>
                    <a:defRPr/>
                  </a:pPr>
                  <a:endParaRPr lang="en-US" sz="500" dirty="0">
                    <a:solidFill>
                      <a:srgbClr val="006D8F"/>
                    </a:solidFill>
                    <a:latin typeface="Calibri" charset="0"/>
                    <a:cs typeface="Calibri" charset="0"/>
                    <a:sym typeface="Calibri" charset="0"/>
                  </a:endParaRPr>
                </a:p>
              </p:txBody>
            </p:sp>
          </p:grpSp>
        </p:grpSp>
      </p:grpSp>
      <p:sp>
        <p:nvSpPr>
          <p:cNvPr id="80" name="TextBox 79">
            <a:extLst>
              <a:ext uri="{FF2B5EF4-FFF2-40B4-BE49-F238E27FC236}">
                <a16:creationId xmlns="" xmlns:a16="http://schemas.microsoft.com/office/drawing/2014/main" id="{11CC6E11-DDD5-7B49-9209-40E5CB2631E9}"/>
              </a:ext>
            </a:extLst>
          </p:cNvPr>
          <p:cNvSpPr txBox="1"/>
          <p:nvPr/>
        </p:nvSpPr>
        <p:spPr>
          <a:xfrm>
            <a:off x="6957854" y="510075"/>
            <a:ext cx="20554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empty space for energy upgrades</a:t>
            </a:r>
          </a:p>
        </p:txBody>
      </p:sp>
    </p:spTree>
    <p:extLst>
      <p:ext uri="{BB962C8B-B14F-4D97-AF65-F5344CB8AC3E}">
        <p14:creationId xmlns="" xmlns:p14="http://schemas.microsoft.com/office/powerpoint/2010/main" val="123154886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08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12" repeatCount="indefinite" fill="remove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297459" y="92222"/>
            <a:ext cx="6862522" cy="68599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GB" sz="3600" dirty="0">
                <a:solidFill>
                  <a:srgbClr val="0432FF"/>
                </a:solidFill>
                <a:latin typeface="Times New Roman" charset="0"/>
                <a:cs typeface="Times New Roman" charset="0"/>
              </a:rPr>
              <a:t>ESS schedule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56F7-6BCF-6E44-9937-5AE9275C7CAF}" type="slidenum">
              <a:rPr lang="en-GB" smtClean="0"/>
              <a:pPr/>
              <a:t>5</a:t>
            </a:fld>
            <a:endParaRPr lang="en-GB" dirty="0"/>
          </a:p>
        </p:txBody>
      </p:sp>
      <p:pic>
        <p:nvPicPr>
          <p:cNvPr id="22" name="Picture 1" descr="ppt_vision.jpg">
            <a:extLst>
              <a:ext uri="{FF2B5EF4-FFF2-40B4-BE49-F238E27FC236}">
                <a16:creationId xmlns="" xmlns:a16="http://schemas.microsoft.com/office/drawing/2014/main" id="{5390B071-FEEE-1947-835B-7EF4B978694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33" y="1103598"/>
            <a:ext cx="9124888" cy="5411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5" name="Group 98">
            <a:extLst>
              <a:ext uri="{FF2B5EF4-FFF2-40B4-BE49-F238E27FC236}">
                <a16:creationId xmlns="" xmlns:a16="http://schemas.microsoft.com/office/drawing/2014/main" id="{0B7D4DCA-C331-3747-A92F-436FF6DAAD39}"/>
              </a:ext>
            </a:extLst>
          </p:cNvPr>
          <p:cNvGrpSpPr>
            <a:grpSpLocks/>
          </p:cNvGrpSpPr>
          <p:nvPr/>
        </p:nvGrpSpPr>
        <p:grpSpPr bwMode="auto">
          <a:xfrm>
            <a:off x="52550" y="1175211"/>
            <a:ext cx="9017876" cy="5219434"/>
            <a:chOff x="206261" y="1602495"/>
            <a:chExt cx="8743541" cy="5062003"/>
          </a:xfrm>
        </p:grpSpPr>
        <p:cxnSp>
          <p:nvCxnSpPr>
            <p:cNvPr id="26" name="Straight Connector 25">
              <a:extLst>
                <a:ext uri="{FF2B5EF4-FFF2-40B4-BE49-F238E27FC236}">
                  <a16:creationId xmlns="" xmlns:a16="http://schemas.microsoft.com/office/drawing/2014/main" id="{8C66BB97-798B-E142-B8B8-9E0C63F28302}"/>
                </a:ext>
              </a:extLst>
            </p:cNvPr>
            <p:cNvCxnSpPr/>
            <p:nvPr/>
          </p:nvCxnSpPr>
          <p:spPr>
            <a:xfrm>
              <a:off x="7876702" y="2372351"/>
              <a:ext cx="0" cy="369849"/>
            </a:xfrm>
            <a:prstGeom prst="line">
              <a:avLst/>
            </a:prstGeom>
            <a:ln w="28575" cmpd="sng">
              <a:solidFill>
                <a:srgbClr val="0094CA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="" xmlns:a16="http://schemas.microsoft.com/office/drawing/2014/main" id="{7EB6C863-051B-9846-91E0-C19ECE92E5C5}"/>
                </a:ext>
              </a:extLst>
            </p:cNvPr>
            <p:cNvCxnSpPr/>
            <p:nvPr/>
          </p:nvCxnSpPr>
          <p:spPr>
            <a:xfrm>
              <a:off x="4339918" y="3934286"/>
              <a:ext cx="0" cy="192068"/>
            </a:xfrm>
            <a:prstGeom prst="line">
              <a:avLst/>
            </a:prstGeom>
            <a:ln w="28575" cmpd="sng">
              <a:solidFill>
                <a:srgbClr val="0094CA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="" xmlns:a16="http://schemas.microsoft.com/office/drawing/2014/main" id="{EA2E366E-131B-794D-91AD-431FC7D6B2DF}"/>
                </a:ext>
              </a:extLst>
            </p:cNvPr>
            <p:cNvCxnSpPr/>
            <p:nvPr/>
          </p:nvCxnSpPr>
          <p:spPr>
            <a:xfrm>
              <a:off x="1984178" y="4813668"/>
              <a:ext cx="0" cy="192068"/>
            </a:xfrm>
            <a:prstGeom prst="line">
              <a:avLst/>
            </a:prstGeom>
            <a:ln w="28575" cmpd="sng">
              <a:solidFill>
                <a:srgbClr val="0094CA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33">
              <a:extLst>
                <a:ext uri="{FF2B5EF4-FFF2-40B4-BE49-F238E27FC236}">
                  <a16:creationId xmlns="" xmlns:a16="http://schemas.microsoft.com/office/drawing/2014/main" id="{26C7917B-2F3C-BB49-AB2D-06C521EAF55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15819" y="3160280"/>
              <a:ext cx="1764796" cy="769441"/>
            </a:xfrm>
            <a:prstGeom prst="rect">
              <a:avLst/>
            </a:prstGeom>
            <a:solidFill>
              <a:srgbClr val="FFFFFF">
                <a:alpha val="69019"/>
              </a:srgbClr>
            </a:solidFill>
            <a:ln w="28575">
              <a:solidFill>
                <a:srgbClr val="0094CA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algn="r" defTabSz="487569"/>
              <a:r>
                <a:rPr lang="en-US" sz="1700" b="1">
                  <a:solidFill>
                    <a:srgbClr val="0094CA"/>
                  </a:solidFill>
                </a:rPr>
                <a:t>2014</a:t>
              </a:r>
            </a:p>
            <a:p>
              <a:pPr defTabSz="487569"/>
              <a:r>
                <a:rPr lang="en-US" sz="1500" b="1">
                  <a:solidFill>
                    <a:srgbClr val="000000"/>
                  </a:solidFill>
                </a:rPr>
                <a:t>Construction work starts on the site</a:t>
              </a:r>
            </a:p>
          </p:txBody>
        </p:sp>
        <p:sp>
          <p:nvSpPr>
            <p:cNvPr id="30" name="TextBox 36">
              <a:extLst>
                <a:ext uri="{FF2B5EF4-FFF2-40B4-BE49-F238E27FC236}">
                  <a16:creationId xmlns="" xmlns:a16="http://schemas.microsoft.com/office/drawing/2014/main" id="{16FCD6AA-D7E3-0F42-8E08-54F64C078AA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9731" y="4044425"/>
              <a:ext cx="1563932" cy="769441"/>
            </a:xfrm>
            <a:prstGeom prst="rect">
              <a:avLst/>
            </a:prstGeom>
            <a:solidFill>
              <a:srgbClr val="FFFFFF">
                <a:alpha val="69019"/>
              </a:srgbClr>
            </a:solidFill>
            <a:ln w="28575">
              <a:solidFill>
                <a:srgbClr val="0094CA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algn="r" defTabSz="487569"/>
              <a:r>
                <a:rPr lang="en-US" sz="1700" b="1" dirty="0">
                  <a:solidFill>
                    <a:srgbClr val="0094CA"/>
                  </a:solidFill>
                </a:rPr>
                <a:t>2009</a:t>
              </a:r>
            </a:p>
            <a:p>
              <a:pPr defTabSz="487569"/>
              <a:r>
                <a:rPr lang="en-US" sz="1500" b="1" dirty="0">
                  <a:solidFill>
                    <a:srgbClr val="000000"/>
                  </a:solidFill>
                </a:rPr>
                <a:t>Decision: ESS will be built in Lund</a:t>
              </a:r>
            </a:p>
          </p:txBody>
        </p:sp>
        <p:grpSp>
          <p:nvGrpSpPr>
            <p:cNvPr id="31" name="Group 84">
              <a:extLst>
                <a:ext uri="{FF2B5EF4-FFF2-40B4-BE49-F238E27FC236}">
                  <a16:creationId xmlns="" xmlns:a16="http://schemas.microsoft.com/office/drawing/2014/main" id="{52E43549-78FF-1A41-B96D-CE419E27A25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9589" y="2439056"/>
              <a:ext cx="8219880" cy="3290515"/>
              <a:chOff x="509589" y="2248826"/>
              <a:chExt cx="8219880" cy="3425699"/>
            </a:xfrm>
          </p:grpSpPr>
          <p:grpSp>
            <p:nvGrpSpPr>
              <p:cNvPr id="41" name="Group 72">
                <a:extLst>
                  <a:ext uri="{FF2B5EF4-FFF2-40B4-BE49-F238E27FC236}">
                    <a16:creationId xmlns="" xmlns:a16="http://schemas.microsoft.com/office/drawing/2014/main" id="{A7007514-B49F-B048-8C2B-2441F8A5149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576067" y="2569291"/>
                <a:ext cx="608554" cy="270369"/>
                <a:chOff x="1665943" y="4915251"/>
                <a:chExt cx="608554" cy="270369"/>
              </a:xfrm>
            </p:grpSpPr>
            <p:cxnSp>
              <p:nvCxnSpPr>
                <p:cNvPr id="73" name="Straight Connector 72">
                  <a:extLst>
                    <a:ext uri="{FF2B5EF4-FFF2-40B4-BE49-F238E27FC236}">
                      <a16:creationId xmlns="" xmlns:a16="http://schemas.microsoft.com/office/drawing/2014/main" id="{124151B8-AE97-784B-9395-615772D2EC2A}"/>
                    </a:ext>
                  </a:extLst>
                </p:cNvPr>
                <p:cNvCxnSpPr/>
                <p:nvPr/>
              </p:nvCxnSpPr>
              <p:spPr>
                <a:xfrm flipH="1">
                  <a:off x="1664967" y="5050850"/>
                  <a:ext cx="158742" cy="0"/>
                </a:xfrm>
                <a:prstGeom prst="line">
                  <a:avLst/>
                </a:prstGeom>
                <a:ln w="57150" cmpd="sng">
                  <a:solidFill>
                    <a:srgbClr val="0094CA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" name="Straight Connector 73">
                  <a:extLst>
                    <a:ext uri="{FF2B5EF4-FFF2-40B4-BE49-F238E27FC236}">
                      <a16:creationId xmlns="" xmlns:a16="http://schemas.microsoft.com/office/drawing/2014/main" id="{F242590A-EF8B-754C-A881-64DED51B7ECA}"/>
                    </a:ext>
                  </a:extLst>
                </p:cNvPr>
                <p:cNvCxnSpPr/>
                <p:nvPr/>
              </p:nvCxnSpPr>
              <p:spPr>
                <a:xfrm flipH="1">
                  <a:off x="2115796" y="5050850"/>
                  <a:ext cx="158742" cy="0"/>
                </a:xfrm>
                <a:prstGeom prst="line">
                  <a:avLst/>
                </a:prstGeom>
                <a:ln w="57150" cmpd="sng">
                  <a:solidFill>
                    <a:srgbClr val="0094CA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5" name="Oval 74">
                  <a:extLst>
                    <a:ext uri="{FF2B5EF4-FFF2-40B4-BE49-F238E27FC236}">
                      <a16:creationId xmlns="" xmlns:a16="http://schemas.microsoft.com/office/drawing/2014/main" id="{3C99FC17-5F79-CC4F-B6C3-CDACAE495739}"/>
                    </a:ext>
                  </a:extLst>
                </p:cNvPr>
                <p:cNvSpPr/>
                <p:nvPr/>
              </p:nvSpPr>
              <p:spPr>
                <a:xfrm>
                  <a:off x="1834822" y="4915342"/>
                  <a:ext cx="269862" cy="271018"/>
                </a:xfrm>
                <a:prstGeom prst="ellipse">
                  <a:avLst/>
                </a:prstGeom>
                <a:noFill/>
                <a:ln w="57150" cmpd="sng">
                  <a:solidFill>
                    <a:srgbClr val="0094CA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defTabSz="487569">
                    <a:defRPr/>
                  </a:pPr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</p:grpSp>
          <p:cxnSp>
            <p:nvCxnSpPr>
              <p:cNvPr id="42" name="Straight Arrow Connector 41">
                <a:extLst>
                  <a:ext uri="{FF2B5EF4-FFF2-40B4-BE49-F238E27FC236}">
                    <a16:creationId xmlns="" xmlns:a16="http://schemas.microsoft.com/office/drawing/2014/main" id="{E712C204-C61D-F94C-832A-507154122E45}"/>
                  </a:ext>
                </a:extLst>
              </p:cNvPr>
              <p:cNvCxnSpPr/>
              <p:nvPr/>
            </p:nvCxnSpPr>
            <p:spPr>
              <a:xfrm flipV="1">
                <a:off x="8167201" y="2248787"/>
                <a:ext cx="561949" cy="461061"/>
              </a:xfrm>
              <a:prstGeom prst="straightConnector1">
                <a:avLst/>
              </a:prstGeom>
              <a:ln w="57150" cmpd="sng">
                <a:solidFill>
                  <a:srgbClr val="0094CA"/>
                </a:solidFill>
                <a:tailEnd type="arrow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="" xmlns:a16="http://schemas.microsoft.com/office/drawing/2014/main" id="{E6DB3D7E-5E1B-6E47-ABD6-81B812CB0C76}"/>
                  </a:ext>
                </a:extLst>
              </p:cNvPr>
              <p:cNvCxnSpPr/>
              <p:nvPr/>
            </p:nvCxnSpPr>
            <p:spPr>
              <a:xfrm flipH="1">
                <a:off x="6986157" y="2696628"/>
                <a:ext cx="606397" cy="484195"/>
              </a:xfrm>
              <a:prstGeom prst="line">
                <a:avLst/>
              </a:prstGeom>
              <a:ln w="57150" cmpd="sng">
                <a:solidFill>
                  <a:srgbClr val="0094CA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4" name="Group 60">
                <a:extLst>
                  <a:ext uri="{FF2B5EF4-FFF2-40B4-BE49-F238E27FC236}">
                    <a16:creationId xmlns="" xmlns:a16="http://schemas.microsoft.com/office/drawing/2014/main" id="{3F0ABE47-6CAE-6D49-9193-7D111393D67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394219" y="3039642"/>
                <a:ext cx="608554" cy="270369"/>
                <a:chOff x="1665943" y="4915251"/>
                <a:chExt cx="608554" cy="270369"/>
              </a:xfrm>
            </p:grpSpPr>
            <p:cxnSp>
              <p:nvCxnSpPr>
                <p:cNvPr id="70" name="Straight Connector 69">
                  <a:extLst>
                    <a:ext uri="{FF2B5EF4-FFF2-40B4-BE49-F238E27FC236}">
                      <a16:creationId xmlns="" xmlns:a16="http://schemas.microsoft.com/office/drawing/2014/main" id="{CA4E1238-BC16-B54F-9405-2451104B1FC0}"/>
                    </a:ext>
                  </a:extLst>
                </p:cNvPr>
                <p:cNvCxnSpPr/>
                <p:nvPr/>
              </p:nvCxnSpPr>
              <p:spPr>
                <a:xfrm flipH="1">
                  <a:off x="1665770" y="5051475"/>
                  <a:ext cx="158742" cy="0"/>
                </a:xfrm>
                <a:prstGeom prst="line">
                  <a:avLst/>
                </a:prstGeom>
                <a:ln w="57150" cmpd="sng">
                  <a:solidFill>
                    <a:srgbClr val="0094CA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" name="Straight Connector 70">
                  <a:extLst>
                    <a:ext uri="{FF2B5EF4-FFF2-40B4-BE49-F238E27FC236}">
                      <a16:creationId xmlns="" xmlns:a16="http://schemas.microsoft.com/office/drawing/2014/main" id="{E0ABB48E-D276-B94E-B9B4-FDDCA5EBB212}"/>
                    </a:ext>
                  </a:extLst>
                </p:cNvPr>
                <p:cNvCxnSpPr/>
                <p:nvPr/>
              </p:nvCxnSpPr>
              <p:spPr>
                <a:xfrm flipH="1">
                  <a:off x="2115012" y="5051475"/>
                  <a:ext cx="158742" cy="0"/>
                </a:xfrm>
                <a:prstGeom prst="line">
                  <a:avLst/>
                </a:prstGeom>
                <a:ln w="57150" cmpd="sng">
                  <a:solidFill>
                    <a:srgbClr val="0094CA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2" name="Oval 71">
                  <a:extLst>
                    <a:ext uri="{FF2B5EF4-FFF2-40B4-BE49-F238E27FC236}">
                      <a16:creationId xmlns="" xmlns:a16="http://schemas.microsoft.com/office/drawing/2014/main" id="{36891393-CADA-A446-B898-FC04FCEDDE32}"/>
                    </a:ext>
                  </a:extLst>
                </p:cNvPr>
                <p:cNvSpPr/>
                <p:nvPr/>
              </p:nvSpPr>
              <p:spPr>
                <a:xfrm>
                  <a:off x="1834037" y="4915966"/>
                  <a:ext cx="271450" cy="269364"/>
                </a:xfrm>
                <a:prstGeom prst="ellipse">
                  <a:avLst/>
                </a:prstGeom>
                <a:noFill/>
                <a:ln w="57150" cmpd="sng">
                  <a:solidFill>
                    <a:srgbClr val="0094CA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defTabSz="487569">
                    <a:defRPr/>
                  </a:pPr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</p:grpSp>
          <p:cxnSp>
            <p:nvCxnSpPr>
              <p:cNvPr id="45" name="Straight Connector 44">
                <a:extLst>
                  <a:ext uri="{FF2B5EF4-FFF2-40B4-BE49-F238E27FC236}">
                    <a16:creationId xmlns="" xmlns:a16="http://schemas.microsoft.com/office/drawing/2014/main" id="{6E6405E1-65BD-494F-80A0-9C2AED5B5F5E}"/>
                  </a:ext>
                </a:extLst>
              </p:cNvPr>
              <p:cNvCxnSpPr/>
              <p:nvPr/>
            </p:nvCxnSpPr>
            <p:spPr>
              <a:xfrm flipH="1">
                <a:off x="5808287" y="3169256"/>
                <a:ext cx="606397" cy="484195"/>
              </a:xfrm>
              <a:prstGeom prst="line">
                <a:avLst/>
              </a:prstGeom>
              <a:ln w="57150" cmpd="sng">
                <a:solidFill>
                  <a:srgbClr val="0094CA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6" name="Group 56">
                <a:extLst>
                  <a:ext uri="{FF2B5EF4-FFF2-40B4-BE49-F238E27FC236}">
                    <a16:creationId xmlns="" xmlns:a16="http://schemas.microsoft.com/office/drawing/2014/main" id="{B5ABD8DE-FC1F-1046-9129-6668076A5C3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217882" y="3517943"/>
                <a:ext cx="608554" cy="270369"/>
                <a:chOff x="1665943" y="4915251"/>
                <a:chExt cx="608554" cy="270369"/>
              </a:xfrm>
            </p:grpSpPr>
            <p:cxnSp>
              <p:nvCxnSpPr>
                <p:cNvPr id="67" name="Straight Connector 66">
                  <a:extLst>
                    <a:ext uri="{FF2B5EF4-FFF2-40B4-BE49-F238E27FC236}">
                      <a16:creationId xmlns="" xmlns:a16="http://schemas.microsoft.com/office/drawing/2014/main" id="{ECDF17D2-EB4C-8549-A049-7B72A631F1BB}"/>
                    </a:ext>
                  </a:extLst>
                </p:cNvPr>
                <p:cNvCxnSpPr/>
                <p:nvPr/>
              </p:nvCxnSpPr>
              <p:spPr>
                <a:xfrm flipH="1">
                  <a:off x="1665825" y="5050759"/>
                  <a:ext cx="158742" cy="0"/>
                </a:xfrm>
                <a:prstGeom prst="line">
                  <a:avLst/>
                </a:prstGeom>
                <a:ln w="57150" cmpd="sng">
                  <a:solidFill>
                    <a:srgbClr val="0094CA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" name="Straight Connector 67">
                  <a:extLst>
                    <a:ext uri="{FF2B5EF4-FFF2-40B4-BE49-F238E27FC236}">
                      <a16:creationId xmlns="" xmlns:a16="http://schemas.microsoft.com/office/drawing/2014/main" id="{6B1AAC6D-890E-7346-BE9C-8A6CCDCEBEAA}"/>
                    </a:ext>
                  </a:extLst>
                </p:cNvPr>
                <p:cNvCxnSpPr/>
                <p:nvPr/>
              </p:nvCxnSpPr>
              <p:spPr>
                <a:xfrm flipH="1">
                  <a:off x="2115066" y="5050759"/>
                  <a:ext cx="158742" cy="0"/>
                </a:xfrm>
                <a:prstGeom prst="line">
                  <a:avLst/>
                </a:prstGeom>
                <a:ln w="57150" cmpd="sng">
                  <a:solidFill>
                    <a:srgbClr val="0094CA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9" name="Oval 68">
                  <a:extLst>
                    <a:ext uri="{FF2B5EF4-FFF2-40B4-BE49-F238E27FC236}">
                      <a16:creationId xmlns="" xmlns:a16="http://schemas.microsoft.com/office/drawing/2014/main" id="{34FC9FFA-0CD6-914E-8D68-6A7EE72F8ED1}"/>
                    </a:ext>
                  </a:extLst>
                </p:cNvPr>
                <p:cNvSpPr/>
                <p:nvPr/>
              </p:nvSpPr>
              <p:spPr>
                <a:xfrm>
                  <a:off x="1834092" y="4915250"/>
                  <a:ext cx="271449" cy="271018"/>
                </a:xfrm>
                <a:prstGeom prst="ellipse">
                  <a:avLst/>
                </a:prstGeom>
                <a:noFill/>
                <a:ln w="57150" cmpd="sng">
                  <a:solidFill>
                    <a:srgbClr val="0094CA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defTabSz="487569">
                    <a:defRPr/>
                  </a:pPr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</p:grpSp>
          <p:cxnSp>
            <p:nvCxnSpPr>
              <p:cNvPr id="47" name="Straight Connector 46">
                <a:extLst>
                  <a:ext uri="{FF2B5EF4-FFF2-40B4-BE49-F238E27FC236}">
                    <a16:creationId xmlns="" xmlns:a16="http://schemas.microsoft.com/office/drawing/2014/main" id="{1BA467A8-C8A9-0443-9DB0-00B19AFBCE69}"/>
                  </a:ext>
                </a:extLst>
              </p:cNvPr>
              <p:cNvCxnSpPr/>
              <p:nvPr/>
            </p:nvCxnSpPr>
            <p:spPr>
              <a:xfrm flipH="1">
                <a:off x="4627242" y="3646840"/>
                <a:ext cx="606397" cy="484196"/>
              </a:xfrm>
              <a:prstGeom prst="line">
                <a:avLst/>
              </a:prstGeom>
              <a:ln w="57150" cmpd="sng">
                <a:solidFill>
                  <a:srgbClr val="0094CA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8" name="Group 52">
                <a:extLst>
                  <a:ext uri="{FF2B5EF4-FFF2-40B4-BE49-F238E27FC236}">
                    <a16:creationId xmlns="" xmlns:a16="http://schemas.microsoft.com/office/drawing/2014/main" id="{24F56290-DA0E-A844-8507-90E777A10E1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37531" y="3996109"/>
                <a:ext cx="608554" cy="270369"/>
                <a:chOff x="1665943" y="4915251"/>
                <a:chExt cx="608554" cy="270369"/>
              </a:xfrm>
            </p:grpSpPr>
            <p:cxnSp>
              <p:nvCxnSpPr>
                <p:cNvPr id="64" name="Straight Connector 63">
                  <a:extLst>
                    <a:ext uri="{FF2B5EF4-FFF2-40B4-BE49-F238E27FC236}">
                      <a16:creationId xmlns="" xmlns:a16="http://schemas.microsoft.com/office/drawing/2014/main" id="{779010C0-3CF4-1942-8EB7-AF412CA9ACF5}"/>
                    </a:ext>
                  </a:extLst>
                </p:cNvPr>
                <p:cNvCxnSpPr/>
                <p:nvPr/>
              </p:nvCxnSpPr>
              <p:spPr>
                <a:xfrm flipH="1">
                  <a:off x="1665132" y="5050179"/>
                  <a:ext cx="158742" cy="0"/>
                </a:xfrm>
                <a:prstGeom prst="line">
                  <a:avLst/>
                </a:prstGeom>
                <a:ln w="57150" cmpd="sng">
                  <a:solidFill>
                    <a:srgbClr val="0094CA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" name="Straight Connector 64">
                  <a:extLst>
                    <a:ext uri="{FF2B5EF4-FFF2-40B4-BE49-F238E27FC236}">
                      <a16:creationId xmlns="" xmlns:a16="http://schemas.microsoft.com/office/drawing/2014/main" id="{5BB44569-31A7-0A4A-A7FC-44E612428447}"/>
                    </a:ext>
                  </a:extLst>
                </p:cNvPr>
                <p:cNvCxnSpPr/>
                <p:nvPr/>
              </p:nvCxnSpPr>
              <p:spPr>
                <a:xfrm flipH="1">
                  <a:off x="2115961" y="5050179"/>
                  <a:ext cx="158742" cy="0"/>
                </a:xfrm>
                <a:prstGeom prst="line">
                  <a:avLst/>
                </a:prstGeom>
                <a:ln w="57150" cmpd="sng">
                  <a:solidFill>
                    <a:srgbClr val="0094CA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6" name="Oval 65">
                  <a:extLst>
                    <a:ext uri="{FF2B5EF4-FFF2-40B4-BE49-F238E27FC236}">
                      <a16:creationId xmlns="" xmlns:a16="http://schemas.microsoft.com/office/drawing/2014/main" id="{06F45963-C6B7-7E4D-9274-3A711D74C10C}"/>
                    </a:ext>
                  </a:extLst>
                </p:cNvPr>
                <p:cNvSpPr/>
                <p:nvPr/>
              </p:nvSpPr>
              <p:spPr>
                <a:xfrm>
                  <a:off x="1834986" y="4914670"/>
                  <a:ext cx="269862" cy="271018"/>
                </a:xfrm>
                <a:prstGeom prst="ellipse">
                  <a:avLst/>
                </a:prstGeom>
                <a:noFill/>
                <a:ln w="57150" cmpd="sng">
                  <a:solidFill>
                    <a:srgbClr val="0094CA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defTabSz="487569">
                    <a:defRPr/>
                  </a:pPr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</p:grpSp>
          <p:cxnSp>
            <p:nvCxnSpPr>
              <p:cNvPr id="49" name="Straight Connector 48">
                <a:extLst>
                  <a:ext uri="{FF2B5EF4-FFF2-40B4-BE49-F238E27FC236}">
                    <a16:creationId xmlns="" xmlns:a16="http://schemas.microsoft.com/office/drawing/2014/main" id="{4858706E-E3D7-9B45-9C64-6A33FB612F0B}"/>
                  </a:ext>
                </a:extLst>
              </p:cNvPr>
              <p:cNvCxnSpPr/>
              <p:nvPr/>
            </p:nvCxnSpPr>
            <p:spPr>
              <a:xfrm flipH="1">
                <a:off x="3452547" y="4121121"/>
                <a:ext cx="606397" cy="484195"/>
              </a:xfrm>
              <a:prstGeom prst="line">
                <a:avLst/>
              </a:prstGeom>
              <a:ln w="57150" cmpd="sng">
                <a:solidFill>
                  <a:srgbClr val="0094CA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0" name="Group 44">
                <a:extLst>
                  <a:ext uri="{FF2B5EF4-FFF2-40B4-BE49-F238E27FC236}">
                    <a16:creationId xmlns="" xmlns:a16="http://schemas.microsoft.com/office/drawing/2014/main" id="{C31F1CFC-FA7A-6A42-ACAA-B7C505F35B6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858379" y="4465147"/>
                <a:ext cx="608554" cy="270369"/>
                <a:chOff x="1665943" y="4915251"/>
                <a:chExt cx="608554" cy="270369"/>
              </a:xfrm>
            </p:grpSpPr>
            <p:cxnSp>
              <p:nvCxnSpPr>
                <p:cNvPr id="61" name="Straight Connector 60">
                  <a:extLst>
                    <a:ext uri="{FF2B5EF4-FFF2-40B4-BE49-F238E27FC236}">
                      <a16:creationId xmlns="" xmlns:a16="http://schemas.microsoft.com/office/drawing/2014/main" id="{68B793D1-9829-A84C-B5A6-643D6BCECC80}"/>
                    </a:ext>
                  </a:extLst>
                </p:cNvPr>
                <p:cNvCxnSpPr/>
                <p:nvPr/>
              </p:nvCxnSpPr>
              <p:spPr>
                <a:xfrm flipH="1">
                  <a:off x="1666414" y="5050463"/>
                  <a:ext cx="158742" cy="0"/>
                </a:xfrm>
                <a:prstGeom prst="line">
                  <a:avLst/>
                </a:prstGeom>
                <a:ln w="57150" cmpd="sng">
                  <a:solidFill>
                    <a:srgbClr val="0094CA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Straight Connector 61">
                  <a:extLst>
                    <a:ext uri="{FF2B5EF4-FFF2-40B4-BE49-F238E27FC236}">
                      <a16:creationId xmlns="" xmlns:a16="http://schemas.microsoft.com/office/drawing/2014/main" id="{3C7141DD-F91E-6849-B71F-AE2C83026213}"/>
                    </a:ext>
                  </a:extLst>
                </p:cNvPr>
                <p:cNvCxnSpPr/>
                <p:nvPr/>
              </p:nvCxnSpPr>
              <p:spPr>
                <a:xfrm flipH="1">
                  <a:off x="2115655" y="5050463"/>
                  <a:ext cx="158742" cy="0"/>
                </a:xfrm>
                <a:prstGeom prst="line">
                  <a:avLst/>
                </a:prstGeom>
                <a:ln w="57150" cmpd="sng">
                  <a:solidFill>
                    <a:srgbClr val="0094CA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3" name="Oval 62">
                  <a:extLst>
                    <a:ext uri="{FF2B5EF4-FFF2-40B4-BE49-F238E27FC236}">
                      <a16:creationId xmlns="" xmlns:a16="http://schemas.microsoft.com/office/drawing/2014/main" id="{0EAF3D11-4CE2-4944-BD7D-D0FCF78D635D}"/>
                    </a:ext>
                  </a:extLst>
                </p:cNvPr>
                <p:cNvSpPr/>
                <p:nvPr/>
              </p:nvSpPr>
              <p:spPr>
                <a:xfrm>
                  <a:off x="1834681" y="4914954"/>
                  <a:ext cx="271449" cy="271018"/>
                </a:xfrm>
                <a:prstGeom prst="ellipse">
                  <a:avLst/>
                </a:prstGeom>
                <a:noFill/>
                <a:ln w="57150" cmpd="sng">
                  <a:solidFill>
                    <a:srgbClr val="0094CA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defTabSz="487569">
                    <a:defRPr/>
                  </a:pPr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</p:grpSp>
          <p:cxnSp>
            <p:nvCxnSpPr>
              <p:cNvPr id="51" name="Straight Connector 50">
                <a:extLst>
                  <a:ext uri="{FF2B5EF4-FFF2-40B4-BE49-F238E27FC236}">
                    <a16:creationId xmlns="" xmlns:a16="http://schemas.microsoft.com/office/drawing/2014/main" id="{CA3C68B2-A902-E14D-BE4F-9B840576E58C}"/>
                  </a:ext>
                </a:extLst>
              </p:cNvPr>
              <p:cNvCxnSpPr/>
              <p:nvPr/>
            </p:nvCxnSpPr>
            <p:spPr>
              <a:xfrm flipH="1">
                <a:off x="2274677" y="4592096"/>
                <a:ext cx="606397" cy="484196"/>
              </a:xfrm>
              <a:prstGeom prst="line">
                <a:avLst/>
              </a:prstGeom>
              <a:ln w="57150" cmpd="sng">
                <a:solidFill>
                  <a:srgbClr val="0094CA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2" name="Group 43">
                <a:extLst>
                  <a:ext uri="{FF2B5EF4-FFF2-40B4-BE49-F238E27FC236}">
                    <a16:creationId xmlns="" xmlns:a16="http://schemas.microsoft.com/office/drawing/2014/main" id="{69808A50-10E8-CA47-96C7-57459BB2DCE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82729" y="4932036"/>
                <a:ext cx="608554" cy="270369"/>
                <a:chOff x="1665943" y="4915251"/>
                <a:chExt cx="608554" cy="270369"/>
              </a:xfrm>
            </p:grpSpPr>
            <p:cxnSp>
              <p:nvCxnSpPr>
                <p:cNvPr id="58" name="Straight Connector 57">
                  <a:extLst>
                    <a:ext uri="{FF2B5EF4-FFF2-40B4-BE49-F238E27FC236}">
                      <a16:creationId xmlns="" xmlns:a16="http://schemas.microsoft.com/office/drawing/2014/main" id="{66694DA6-2D52-DA44-A694-AEF5A7F16D30}"/>
                    </a:ext>
                  </a:extLst>
                </p:cNvPr>
                <p:cNvCxnSpPr/>
                <p:nvPr/>
              </p:nvCxnSpPr>
              <p:spPr>
                <a:xfrm flipH="1">
                  <a:off x="1665781" y="5051244"/>
                  <a:ext cx="158742" cy="0"/>
                </a:xfrm>
                <a:prstGeom prst="line">
                  <a:avLst/>
                </a:prstGeom>
                <a:ln w="57150" cmpd="sng">
                  <a:solidFill>
                    <a:srgbClr val="0094CA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Straight Connector 58">
                  <a:extLst>
                    <a:ext uri="{FF2B5EF4-FFF2-40B4-BE49-F238E27FC236}">
                      <a16:creationId xmlns="" xmlns:a16="http://schemas.microsoft.com/office/drawing/2014/main" id="{C05A2606-1F96-DC49-AA38-4E94235EBC64}"/>
                    </a:ext>
                  </a:extLst>
                </p:cNvPr>
                <p:cNvCxnSpPr/>
                <p:nvPr/>
              </p:nvCxnSpPr>
              <p:spPr>
                <a:xfrm flipH="1">
                  <a:off x="2115023" y="5051244"/>
                  <a:ext cx="158742" cy="0"/>
                </a:xfrm>
                <a:prstGeom prst="line">
                  <a:avLst/>
                </a:prstGeom>
                <a:ln w="57150" cmpd="sng">
                  <a:solidFill>
                    <a:srgbClr val="0094CA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0" name="Oval 59">
                  <a:extLst>
                    <a:ext uri="{FF2B5EF4-FFF2-40B4-BE49-F238E27FC236}">
                      <a16:creationId xmlns="" xmlns:a16="http://schemas.microsoft.com/office/drawing/2014/main" id="{0B7CFF8B-EB55-AF44-857B-D73114805AFF}"/>
                    </a:ext>
                  </a:extLst>
                </p:cNvPr>
                <p:cNvSpPr/>
                <p:nvPr/>
              </p:nvSpPr>
              <p:spPr>
                <a:xfrm>
                  <a:off x="1834048" y="4915735"/>
                  <a:ext cx="271450" cy="269366"/>
                </a:xfrm>
                <a:prstGeom prst="ellipse">
                  <a:avLst/>
                </a:prstGeom>
                <a:noFill/>
                <a:ln w="57150" cmpd="sng">
                  <a:solidFill>
                    <a:srgbClr val="0094CA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defTabSz="487569">
                    <a:defRPr/>
                  </a:pPr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</p:grpSp>
          <p:cxnSp>
            <p:nvCxnSpPr>
              <p:cNvPr id="53" name="Straight Connector 52">
                <a:extLst>
                  <a:ext uri="{FF2B5EF4-FFF2-40B4-BE49-F238E27FC236}">
                    <a16:creationId xmlns="" xmlns:a16="http://schemas.microsoft.com/office/drawing/2014/main" id="{750F6AEF-4A76-8349-BD6B-A3E9B9DF55F5}"/>
                  </a:ext>
                </a:extLst>
              </p:cNvPr>
              <p:cNvCxnSpPr/>
              <p:nvPr/>
            </p:nvCxnSpPr>
            <p:spPr>
              <a:xfrm flipH="1">
                <a:off x="1099982" y="5061419"/>
                <a:ext cx="606397" cy="484196"/>
              </a:xfrm>
              <a:prstGeom prst="line">
                <a:avLst/>
              </a:prstGeom>
              <a:ln w="57150" cmpd="sng">
                <a:solidFill>
                  <a:srgbClr val="0094CA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54" name="Group 64">
                <a:extLst>
                  <a:ext uri="{FF2B5EF4-FFF2-40B4-BE49-F238E27FC236}">
                    <a16:creationId xmlns="" xmlns:a16="http://schemas.microsoft.com/office/drawing/2014/main" id="{CB3BF4BA-DAB4-D549-9D5D-361863C3993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09589" y="5404156"/>
                <a:ext cx="608554" cy="270369"/>
                <a:chOff x="1665943" y="4915251"/>
                <a:chExt cx="608554" cy="270369"/>
              </a:xfrm>
            </p:grpSpPr>
            <p:cxnSp>
              <p:nvCxnSpPr>
                <p:cNvPr id="55" name="Straight Connector 54">
                  <a:extLst>
                    <a:ext uri="{FF2B5EF4-FFF2-40B4-BE49-F238E27FC236}">
                      <a16:creationId xmlns="" xmlns:a16="http://schemas.microsoft.com/office/drawing/2014/main" id="{CF364BE8-74CB-0D4D-BD2E-D203BA26DA10}"/>
                    </a:ext>
                  </a:extLst>
                </p:cNvPr>
                <p:cNvCxnSpPr/>
                <p:nvPr/>
              </p:nvCxnSpPr>
              <p:spPr>
                <a:xfrm flipH="1">
                  <a:off x="1665814" y="5050100"/>
                  <a:ext cx="158742" cy="0"/>
                </a:xfrm>
                <a:prstGeom prst="line">
                  <a:avLst/>
                </a:prstGeom>
                <a:ln w="57150" cmpd="sng">
                  <a:solidFill>
                    <a:srgbClr val="0094CA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>
                  <a:extLst>
                    <a:ext uri="{FF2B5EF4-FFF2-40B4-BE49-F238E27FC236}">
                      <a16:creationId xmlns="" xmlns:a16="http://schemas.microsoft.com/office/drawing/2014/main" id="{A46AF911-0A27-FD4F-BA78-B8AF073A27FF}"/>
                    </a:ext>
                  </a:extLst>
                </p:cNvPr>
                <p:cNvCxnSpPr/>
                <p:nvPr/>
              </p:nvCxnSpPr>
              <p:spPr>
                <a:xfrm flipH="1">
                  <a:off x="2115055" y="5050100"/>
                  <a:ext cx="158742" cy="0"/>
                </a:xfrm>
                <a:prstGeom prst="line">
                  <a:avLst/>
                </a:prstGeom>
                <a:ln w="57150" cmpd="sng">
                  <a:solidFill>
                    <a:srgbClr val="0094CA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7" name="Oval 56">
                  <a:extLst>
                    <a:ext uri="{FF2B5EF4-FFF2-40B4-BE49-F238E27FC236}">
                      <a16:creationId xmlns="" xmlns:a16="http://schemas.microsoft.com/office/drawing/2014/main" id="{A529C7A0-0FEB-7A47-812A-B814EDA82B13}"/>
                    </a:ext>
                  </a:extLst>
                </p:cNvPr>
                <p:cNvSpPr/>
                <p:nvPr/>
              </p:nvSpPr>
              <p:spPr>
                <a:xfrm>
                  <a:off x="1834081" y="4914591"/>
                  <a:ext cx="271449" cy="271018"/>
                </a:xfrm>
                <a:prstGeom prst="ellipse">
                  <a:avLst/>
                </a:prstGeom>
                <a:noFill/>
                <a:ln w="57150" cmpd="sng">
                  <a:solidFill>
                    <a:srgbClr val="0094CA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defTabSz="487569">
                    <a:defRPr/>
                  </a:pPr>
                  <a:endParaRPr lang="en-US">
                    <a:solidFill>
                      <a:prstClr val="white"/>
                    </a:solidFill>
                    <a:latin typeface="Calibri"/>
                  </a:endParaRPr>
                </a:p>
              </p:txBody>
            </p:sp>
          </p:grpSp>
        </p:grpSp>
        <p:sp>
          <p:nvSpPr>
            <p:cNvPr id="32" name="TextBox 32">
              <a:extLst>
                <a:ext uri="{FF2B5EF4-FFF2-40B4-BE49-F238E27FC236}">
                  <a16:creationId xmlns="" xmlns:a16="http://schemas.microsoft.com/office/drawing/2014/main" id="{1003EE4C-F0C7-C844-9C29-19DC981377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373945" y="1602495"/>
              <a:ext cx="1575857" cy="769441"/>
            </a:xfrm>
            <a:prstGeom prst="rect">
              <a:avLst/>
            </a:prstGeom>
            <a:solidFill>
              <a:srgbClr val="FFFFFF">
                <a:alpha val="69019"/>
              </a:srgbClr>
            </a:solidFill>
            <a:ln w="28575">
              <a:solidFill>
                <a:srgbClr val="0094CA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algn="r" defTabSz="487569"/>
              <a:r>
                <a:rPr lang="en-US" sz="1700" b="1">
                  <a:solidFill>
                    <a:srgbClr val="0094CA"/>
                  </a:solidFill>
                </a:rPr>
                <a:t>2025</a:t>
              </a:r>
            </a:p>
            <a:p>
              <a:pPr defTabSz="487569"/>
              <a:r>
                <a:rPr lang="en-US" sz="1500" b="1">
                  <a:solidFill>
                    <a:srgbClr val="000000"/>
                  </a:solidFill>
                </a:rPr>
                <a:t>ESS construction complete</a:t>
              </a:r>
            </a:p>
          </p:txBody>
        </p:sp>
        <p:cxnSp>
          <p:nvCxnSpPr>
            <p:cNvPr id="33" name="Straight Connector 32">
              <a:extLst>
                <a:ext uri="{FF2B5EF4-FFF2-40B4-BE49-F238E27FC236}">
                  <a16:creationId xmlns="" xmlns:a16="http://schemas.microsoft.com/office/drawing/2014/main" id="{5878E7E2-82E1-D14B-B429-7922F6EFBBE6}"/>
                </a:ext>
              </a:extLst>
            </p:cNvPr>
            <p:cNvCxnSpPr/>
            <p:nvPr/>
          </p:nvCxnSpPr>
          <p:spPr>
            <a:xfrm>
              <a:off x="815832" y="5729560"/>
              <a:ext cx="0" cy="158733"/>
            </a:xfrm>
            <a:prstGeom prst="line">
              <a:avLst/>
            </a:prstGeom>
            <a:ln w="28575" cmpd="sng">
              <a:solidFill>
                <a:srgbClr val="0094CA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5">
              <a:extLst>
                <a:ext uri="{FF2B5EF4-FFF2-40B4-BE49-F238E27FC236}">
                  <a16:creationId xmlns="" xmlns:a16="http://schemas.microsoft.com/office/drawing/2014/main" id="{E38194E2-8B30-AD46-8670-B9959FBD8E6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6261" y="5895057"/>
              <a:ext cx="2085021" cy="769441"/>
            </a:xfrm>
            <a:prstGeom prst="rect">
              <a:avLst/>
            </a:prstGeom>
            <a:solidFill>
              <a:srgbClr val="FFFFFF">
                <a:alpha val="69019"/>
              </a:srgbClr>
            </a:solidFill>
            <a:ln w="28575">
              <a:solidFill>
                <a:srgbClr val="0094CA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algn="r" defTabSz="487569"/>
              <a:r>
                <a:rPr lang="en-US" sz="1700" b="1">
                  <a:solidFill>
                    <a:srgbClr val="0094CA"/>
                  </a:solidFill>
                </a:rPr>
                <a:t>2003</a:t>
              </a:r>
            </a:p>
            <a:p>
              <a:pPr defTabSz="487569"/>
              <a:r>
                <a:rPr lang="en-US" sz="1500" b="1">
                  <a:solidFill>
                    <a:srgbClr val="000000"/>
                  </a:solidFill>
                </a:rPr>
                <a:t>First European design effort of ESS completed</a:t>
              </a:r>
            </a:p>
          </p:txBody>
        </p:sp>
        <p:cxnSp>
          <p:nvCxnSpPr>
            <p:cNvPr id="35" name="Straight Connector 34">
              <a:extLst>
                <a:ext uri="{FF2B5EF4-FFF2-40B4-BE49-F238E27FC236}">
                  <a16:creationId xmlns="" xmlns:a16="http://schemas.microsoft.com/office/drawing/2014/main" id="{FFEEABB8-EFF4-EE4B-B911-09BFAA12962D}"/>
                </a:ext>
              </a:extLst>
            </p:cNvPr>
            <p:cNvCxnSpPr/>
            <p:nvPr/>
          </p:nvCxnSpPr>
          <p:spPr>
            <a:xfrm>
              <a:off x="3171572" y="4827955"/>
              <a:ext cx="0" cy="312704"/>
            </a:xfrm>
            <a:prstGeom prst="line">
              <a:avLst/>
            </a:prstGeom>
            <a:ln w="28575" cmpd="sng">
              <a:solidFill>
                <a:srgbClr val="0094CA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4">
              <a:extLst>
                <a:ext uri="{FF2B5EF4-FFF2-40B4-BE49-F238E27FC236}">
                  <a16:creationId xmlns="" xmlns:a16="http://schemas.microsoft.com/office/drawing/2014/main" id="{A00CA1DD-17D9-C94F-85C0-DE6351EBA12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85547" y="5143565"/>
              <a:ext cx="1878218" cy="769441"/>
            </a:xfrm>
            <a:prstGeom prst="rect">
              <a:avLst/>
            </a:prstGeom>
            <a:solidFill>
              <a:srgbClr val="FFFFFF">
                <a:alpha val="69019"/>
              </a:srgbClr>
            </a:solidFill>
            <a:ln w="28575">
              <a:solidFill>
                <a:srgbClr val="0094CA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algn="r" defTabSz="487569"/>
              <a:r>
                <a:rPr lang="en-US" sz="1700" b="1">
                  <a:solidFill>
                    <a:srgbClr val="0094CA"/>
                  </a:solidFill>
                </a:rPr>
                <a:t>2012</a:t>
              </a:r>
            </a:p>
            <a:p>
              <a:pPr defTabSz="487569"/>
              <a:r>
                <a:rPr lang="en-US" sz="1500" b="1">
                  <a:solidFill>
                    <a:prstClr val="black"/>
                  </a:solidFill>
                </a:rPr>
                <a:t>ESS Design Update phase complete</a:t>
              </a:r>
            </a:p>
          </p:txBody>
        </p:sp>
        <p:cxnSp>
          <p:nvCxnSpPr>
            <p:cNvPr id="37" name="Straight Connector 36">
              <a:extLst>
                <a:ext uri="{FF2B5EF4-FFF2-40B4-BE49-F238E27FC236}">
                  <a16:creationId xmlns="" xmlns:a16="http://schemas.microsoft.com/office/drawing/2014/main" id="{65F8777B-D3E9-2349-A405-EED1686C21C0}"/>
                </a:ext>
              </a:extLst>
            </p:cNvPr>
            <p:cNvCxnSpPr/>
            <p:nvPr/>
          </p:nvCxnSpPr>
          <p:spPr>
            <a:xfrm>
              <a:off x="5520962" y="3929525"/>
              <a:ext cx="0" cy="747633"/>
            </a:xfrm>
            <a:prstGeom prst="line">
              <a:avLst/>
            </a:prstGeom>
            <a:ln w="28575" cmpd="sng">
              <a:solidFill>
                <a:srgbClr val="0094CA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1">
              <a:extLst>
                <a:ext uri="{FF2B5EF4-FFF2-40B4-BE49-F238E27FC236}">
                  <a16:creationId xmlns="" xmlns:a16="http://schemas.microsoft.com/office/drawing/2014/main" id="{63F665F3-ABAB-E74D-BA9F-D8429A814BD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40914" y="4677757"/>
              <a:ext cx="1746495" cy="769441"/>
            </a:xfrm>
            <a:prstGeom prst="rect">
              <a:avLst/>
            </a:prstGeom>
            <a:solidFill>
              <a:srgbClr val="FFFFFF">
                <a:alpha val="69019"/>
              </a:srgbClr>
            </a:solidFill>
            <a:ln w="28575">
              <a:solidFill>
                <a:srgbClr val="0094CA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algn="r" defTabSz="487569"/>
              <a:r>
                <a:rPr lang="en-US" sz="1700" b="1">
                  <a:solidFill>
                    <a:srgbClr val="0094CA"/>
                  </a:solidFill>
                </a:rPr>
                <a:t>2019</a:t>
              </a:r>
            </a:p>
            <a:p>
              <a:pPr defTabSz="487569"/>
              <a:r>
                <a:rPr lang="en-US" sz="1500" b="1">
                  <a:solidFill>
                    <a:prstClr val="black"/>
                  </a:solidFill>
                </a:rPr>
                <a:t>First neutrons on instruments</a:t>
              </a:r>
            </a:p>
          </p:txBody>
        </p:sp>
        <p:cxnSp>
          <p:nvCxnSpPr>
            <p:cNvPr id="39" name="Straight Connector 38">
              <a:extLst>
                <a:ext uri="{FF2B5EF4-FFF2-40B4-BE49-F238E27FC236}">
                  <a16:creationId xmlns="" xmlns:a16="http://schemas.microsoft.com/office/drawing/2014/main" id="{7187C4CC-39D5-9A42-BC7C-8E26E61AA69D}"/>
                </a:ext>
              </a:extLst>
            </p:cNvPr>
            <p:cNvCxnSpPr/>
            <p:nvPr/>
          </p:nvCxnSpPr>
          <p:spPr>
            <a:xfrm>
              <a:off x="6702007" y="3464436"/>
              <a:ext cx="0" cy="257148"/>
            </a:xfrm>
            <a:prstGeom prst="line">
              <a:avLst/>
            </a:prstGeom>
            <a:ln w="28575" cmpd="sng">
              <a:solidFill>
                <a:srgbClr val="0094CA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Box 22">
              <a:extLst>
                <a:ext uri="{FF2B5EF4-FFF2-40B4-BE49-F238E27FC236}">
                  <a16:creationId xmlns="" xmlns:a16="http://schemas.microsoft.com/office/drawing/2014/main" id="{3F4B4E83-47EA-A340-BB16-85A4CEC1451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394218" y="3721188"/>
              <a:ext cx="1695862" cy="769441"/>
            </a:xfrm>
            <a:prstGeom prst="rect">
              <a:avLst/>
            </a:prstGeom>
            <a:solidFill>
              <a:srgbClr val="FFFFFF">
                <a:alpha val="69019"/>
              </a:srgbClr>
            </a:solidFill>
            <a:ln w="28575">
              <a:solidFill>
                <a:srgbClr val="0094CA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algn="r" defTabSz="487569"/>
              <a:r>
                <a:rPr lang="en-US" sz="1700" b="1">
                  <a:solidFill>
                    <a:srgbClr val="0094CA"/>
                  </a:solidFill>
                </a:rPr>
                <a:t>2023</a:t>
              </a:r>
            </a:p>
            <a:p>
              <a:pPr defTabSz="487569"/>
              <a:r>
                <a:rPr lang="en-US" sz="1500" b="1">
                  <a:solidFill>
                    <a:srgbClr val="000000"/>
                  </a:solidFill>
                </a:rPr>
                <a:t>ESS starts</a:t>
              </a:r>
            </a:p>
            <a:p>
              <a:pPr defTabSz="487569"/>
              <a:r>
                <a:rPr lang="en-US" sz="1500" b="1">
                  <a:solidFill>
                    <a:srgbClr val="000000"/>
                  </a:solidFill>
                </a:rPr>
                <a:t>user program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35987866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7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524656" y="843798"/>
            <a:ext cx="8109678" cy="2214195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dirty="0" smtClean="0">
                <a:solidFill>
                  <a:srgbClr val="0000FF"/>
                </a:solidFill>
                <a:latin typeface="Times New Roman"/>
                <a:cs typeface="Times New Roman"/>
              </a:rPr>
              <a:t>The European </a:t>
            </a:r>
            <a:r>
              <a:rPr lang="en-US" dirty="0">
                <a:solidFill>
                  <a:srgbClr val="0000FF"/>
                </a:solidFill>
                <a:latin typeface="Times New Roman"/>
                <a:cs typeface="Times New Roman"/>
              </a:rPr>
              <a:t>Spallation Source </a:t>
            </a:r>
            <a:r>
              <a:rPr lang="en-US" dirty="0" smtClean="0">
                <a:solidFill>
                  <a:srgbClr val="0000FF"/>
                </a:solidFill>
                <a:latin typeface="Times New Roman"/>
                <a:cs typeface="Times New Roman"/>
              </a:rPr>
              <a:t/>
            </a:r>
            <a:br>
              <a:rPr lang="en-US" dirty="0" smtClean="0">
                <a:solidFill>
                  <a:srgbClr val="0000FF"/>
                </a:solidFill>
                <a:latin typeface="Times New Roman"/>
                <a:cs typeface="Times New Roman"/>
              </a:rPr>
            </a:br>
            <a:r>
              <a:rPr lang="en-US" dirty="0" smtClean="0">
                <a:solidFill>
                  <a:srgbClr val="0000FF"/>
                </a:solidFill>
                <a:latin typeface="Times New Roman"/>
                <a:cs typeface="Times New Roman"/>
              </a:rPr>
              <a:t>as High Intensity Neutrino Facility </a:t>
            </a:r>
            <a:br>
              <a:rPr lang="en-US" dirty="0" smtClean="0">
                <a:solidFill>
                  <a:srgbClr val="0000FF"/>
                </a:solidFill>
                <a:latin typeface="Times New Roman"/>
                <a:cs typeface="Times New Roman"/>
              </a:rPr>
            </a:br>
            <a:r>
              <a:rPr lang="en-US" sz="4400" dirty="0" smtClean="0">
                <a:solidFill>
                  <a:srgbClr val="0000FF"/>
                </a:solidFill>
              </a:rPr>
              <a:t>for the CP violation observation</a:t>
            </a:r>
            <a:endParaRPr lang="en-GB" sz="4400" dirty="0">
              <a:solidFill>
                <a:srgbClr val="FF66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CC56F7-6BCF-6E44-9937-5AE9275C7CAF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3807501" y="2848131"/>
            <a:ext cx="179882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0" dirty="0" smtClean="0">
                <a:solidFill>
                  <a:srgbClr val="0432FF"/>
                </a:solidFill>
                <a:latin typeface="Bookman Old Style" pitchFamily="18" charset="0"/>
              </a:rPr>
              <a:t>ν</a:t>
            </a:r>
            <a:endParaRPr lang="en-US" sz="20000" dirty="0">
              <a:solidFill>
                <a:srgbClr val="0432FF"/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6596977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23139" y="14397"/>
            <a:ext cx="6862522" cy="102192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defTabSz="914400" eaLnBrk="0" fontAlgn="base" hangingPunct="0">
              <a:spcAft>
                <a:spcPct val="0"/>
              </a:spcAft>
              <a:defRPr/>
            </a:pPr>
            <a:r>
              <a:rPr lang="en-GB" sz="4400" dirty="0" err="1">
                <a:solidFill>
                  <a:srgbClr val="0000FF"/>
                </a:solidFill>
              </a:rPr>
              <a:t>EuroNuNet</a:t>
            </a:r>
            <a:endParaRPr lang="en-GB" sz="4400" dirty="0">
              <a:solidFill>
                <a:srgbClr val="0000FF"/>
              </a:solidFill>
              <a:effectLst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159981" y="6659217"/>
            <a:ext cx="984019" cy="198781"/>
          </a:xfrm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5B75A52C-D3C1-DA4F-91BD-350C97786792}" type="slidenum">
              <a:rPr lang="en-GB" smtClean="0">
                <a:latin typeface="Times New Roman" charset="0"/>
                <a:ea typeface="ＭＳ Ｐゴシック" charset="0"/>
                <a:cs typeface="ＭＳ Ｐゴシック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GB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0" y="1270835"/>
            <a:ext cx="8429297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200"/>
              </a:spcBef>
              <a:buFont typeface="Arial"/>
              <a:buChar char="•"/>
            </a:pPr>
            <a:r>
              <a:rPr lang="en-GB" b="1" dirty="0">
                <a:solidFill>
                  <a:srgbClr val="0070C0"/>
                </a:solidFill>
                <a:latin typeface="Times New Roman"/>
                <a:cs typeface="Times New Roman"/>
              </a:rPr>
              <a:t>COST application for networking: CA15139 (2016-2020)</a:t>
            </a:r>
          </a:p>
          <a:p>
            <a:pPr marL="539750" lvl="1" indent="-269875">
              <a:spcBef>
                <a:spcPts val="1200"/>
              </a:spcBef>
              <a:buFont typeface="Arial"/>
              <a:buChar char="•"/>
            </a:pPr>
            <a:r>
              <a:rPr lang="en-GB" b="1" dirty="0" err="1">
                <a:latin typeface="Times New Roman" charset="0"/>
                <a:ea typeface="Times New Roman" charset="0"/>
                <a:cs typeface="Times New Roman" charset="0"/>
              </a:rPr>
              <a:t>EuroNuNet</a:t>
            </a:r>
            <a:r>
              <a:rPr lang="en-GB" b="1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GB" dirty="0">
                <a:solidFill>
                  <a:srgbClr val="000000"/>
                </a:solidFill>
                <a:latin typeface="Times New Roman"/>
                <a:cs typeface="Times New Roman"/>
              </a:rPr>
              <a:t>: </a:t>
            </a:r>
            <a:r>
              <a:rPr lang="en-GB" i="1" dirty="0">
                <a:latin typeface="Times New Roman" charset="0"/>
                <a:ea typeface="Times New Roman" charset="0"/>
                <a:cs typeface="Times New Roman" charset="0"/>
              </a:rPr>
              <a:t>Combining forces for a novel European facility for neutrino-antineutrino symmetry violation discovery</a:t>
            </a:r>
            <a:r>
              <a:rPr lang="en-GB" dirty="0">
                <a:latin typeface="Times New Roman" charset="0"/>
                <a:ea typeface="Times New Roman" charset="0"/>
                <a:cs typeface="Times New Roman" charset="0"/>
              </a:rPr>
              <a:t> (</a:t>
            </a:r>
            <a:r>
              <a:rPr lang="en-GB" b="1" dirty="0">
                <a:solidFill>
                  <a:srgbClr val="0070C0"/>
                </a:solidFill>
                <a:latin typeface="Times New Roman"/>
                <a:cs typeface="Times New Roman"/>
                <a:hlinkClick r:id="rId3"/>
              </a:rPr>
              <a:t>http://www.cost.eu/COST_Actions/ca/CA15139</a:t>
            </a:r>
            <a:r>
              <a:rPr lang="en-GB" dirty="0">
                <a:latin typeface="Times New Roman" charset="0"/>
                <a:ea typeface="Times New Roman" charset="0"/>
                <a:cs typeface="Times New Roman" charset="0"/>
              </a:rPr>
              <a:t>)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6732" y="588120"/>
            <a:ext cx="1261241" cy="126124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2827" y="3277251"/>
            <a:ext cx="4035146" cy="333046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0" y="2879636"/>
            <a:ext cx="5202619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9750" lvl="1" indent="-269875">
              <a:spcBef>
                <a:spcPts val="1200"/>
              </a:spcBef>
              <a:buFont typeface="Arial"/>
              <a:buChar char="•"/>
            </a:pPr>
            <a:r>
              <a:rPr lang="en-GB" b="1" dirty="0">
                <a:latin typeface="Times New Roman" charset="0"/>
                <a:ea typeface="Times New Roman" charset="0"/>
                <a:cs typeface="Times New Roman" charset="0"/>
              </a:rPr>
              <a:t>Major goals of </a:t>
            </a:r>
            <a:r>
              <a:rPr lang="en-GB" b="1" dirty="0" err="1">
                <a:latin typeface="Times New Roman" charset="0"/>
                <a:ea typeface="Times New Roman" charset="0"/>
                <a:cs typeface="Times New Roman" charset="0"/>
              </a:rPr>
              <a:t>EuroNuNet</a:t>
            </a:r>
            <a:r>
              <a:rPr lang="en-GB" dirty="0">
                <a:latin typeface="Times New Roman" charset="0"/>
                <a:ea typeface="Times New Roman" charset="0"/>
                <a:cs typeface="Times New Roman" charset="0"/>
              </a:rPr>
              <a:t>:</a:t>
            </a:r>
          </a:p>
          <a:p>
            <a:pPr marL="758825" lvl="2" indent="-269875">
              <a:spcBef>
                <a:spcPts val="600"/>
              </a:spcBef>
              <a:buFont typeface="Arial"/>
              <a:buChar char="•"/>
            </a:pPr>
            <a:r>
              <a:rPr lang="en-GB" dirty="0">
                <a:latin typeface="Times New Roman" charset="0"/>
                <a:ea typeface="Times New Roman" charset="0"/>
                <a:cs typeface="Times New Roman" charset="0"/>
              </a:rPr>
              <a:t>to aggregate the community of neutrino physics in Europe to study a neutrino long baseline concept in a spirit of inclusiveness,</a:t>
            </a:r>
          </a:p>
          <a:p>
            <a:pPr marL="758825" lvl="2" indent="-269875">
              <a:spcBef>
                <a:spcPts val="600"/>
              </a:spcBef>
              <a:buFont typeface="Arial"/>
              <a:buChar char="•"/>
            </a:pPr>
            <a:r>
              <a:rPr lang="en-GB" dirty="0">
                <a:latin typeface="Times New Roman" charset="0"/>
                <a:ea typeface="Times New Roman" charset="0"/>
                <a:cs typeface="Times New Roman" charset="0"/>
              </a:rPr>
              <a:t>to impact the priority list of High Energy Physics policy makers and of funding agencies to this new approach to the experimental discovery of </a:t>
            </a:r>
            <a:r>
              <a:rPr lang="en-GB" dirty="0" err="1">
                <a:latin typeface="Times New Roman" charset="0"/>
                <a:ea typeface="Times New Roman" charset="0"/>
                <a:cs typeface="Times New Roman" charset="0"/>
              </a:rPr>
              <a:t>leptonic</a:t>
            </a:r>
            <a:r>
              <a:rPr lang="en-GB" dirty="0">
                <a:latin typeface="Times New Roman" charset="0"/>
                <a:ea typeface="Times New Roman" charset="0"/>
                <a:cs typeface="Times New Roman" charset="0"/>
              </a:rPr>
              <a:t> CP violation.</a:t>
            </a:r>
          </a:p>
          <a:p>
            <a:pPr marL="742950" lvl="1" indent="-285750">
              <a:spcBef>
                <a:spcPts val="1200"/>
              </a:spcBef>
              <a:buFont typeface="Arial"/>
              <a:buChar char="•"/>
            </a:pPr>
            <a:r>
              <a:rPr lang="en-GB" dirty="0">
                <a:solidFill>
                  <a:srgbClr val="00B050"/>
                </a:solidFill>
                <a:latin typeface="Times New Roman" charset="0"/>
                <a:ea typeface="Times New Roman" charset="0"/>
                <a:cs typeface="Times New Roman" charset="0"/>
              </a:rPr>
              <a:t>13 participating </a:t>
            </a:r>
            <a:r>
              <a:rPr lang="en-GB" dirty="0" smtClean="0">
                <a:solidFill>
                  <a:srgbClr val="00B050"/>
                </a:solidFill>
                <a:latin typeface="Times New Roman" charset="0"/>
                <a:ea typeface="Times New Roman" charset="0"/>
                <a:cs typeface="Times New Roman" charset="0"/>
              </a:rPr>
              <a:t>countries.</a:t>
            </a:r>
            <a:endParaRPr lang="en-GB" dirty="0">
              <a:solidFill>
                <a:srgbClr val="00B050"/>
              </a:solidFill>
              <a:latin typeface="Times New Roman"/>
              <a:cs typeface="Times New Roman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6015CEDD-7632-F948-BF17-244CE763DE07}"/>
              </a:ext>
            </a:extLst>
          </p:cNvPr>
          <p:cNvSpPr/>
          <p:nvPr/>
        </p:nvSpPr>
        <p:spPr>
          <a:xfrm>
            <a:off x="1023139" y="6053716"/>
            <a:ext cx="277415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hlinkClick r:id="rId6"/>
              </a:rPr>
              <a:t>http://euronunet.in2p3.fr/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07557652-A63E-174A-9FCB-2B15FEA3DC25}"/>
              </a:ext>
            </a:extLst>
          </p:cNvPr>
          <p:cNvSpPr txBox="1"/>
          <p:nvPr/>
        </p:nvSpPr>
        <p:spPr>
          <a:xfrm>
            <a:off x="6042038" y="2163387"/>
            <a:ext cx="2686597" cy="9233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The members are countries which signed the Action MoU</a:t>
            </a:r>
          </a:p>
        </p:txBody>
      </p:sp>
    </p:spTree>
    <p:extLst>
      <p:ext uri="{BB962C8B-B14F-4D97-AF65-F5344CB8AC3E}">
        <p14:creationId xmlns="" xmlns:p14="http://schemas.microsoft.com/office/powerpoint/2010/main" val="279304418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 8"/>
          <p:cNvPicPr/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793" y="4701707"/>
            <a:ext cx="8815032" cy="1929003"/>
          </a:xfrm>
          <a:prstGeom prst="rect">
            <a:avLst/>
          </a:prstGeom>
        </p:spPr>
      </p:pic>
      <p:sp>
        <p:nvSpPr>
          <p:cNvPr id="2048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297459" y="89348"/>
            <a:ext cx="6862522" cy="56256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defTabSz="914400" eaLnBrk="0" fontAlgn="base" hangingPunct="0">
              <a:spcAft>
                <a:spcPct val="0"/>
              </a:spcAft>
              <a:defRPr/>
            </a:pPr>
            <a:r>
              <a:rPr lang="en-US" sz="3200" dirty="0">
                <a:solidFill>
                  <a:srgbClr val="0000FF"/>
                </a:solidFill>
              </a:rPr>
              <a:t>ESS</a:t>
            </a:r>
            <a:r>
              <a:rPr lang="el-GR" sz="3200" dirty="0">
                <a:solidFill>
                  <a:srgbClr val="0000FF"/>
                </a:solidFill>
              </a:rPr>
              <a:t>ν</a:t>
            </a:r>
            <a:r>
              <a:rPr lang="en-US" sz="3200" dirty="0">
                <a:solidFill>
                  <a:srgbClr val="0000FF"/>
                </a:solidFill>
              </a:rPr>
              <a:t>SB at the European level</a:t>
            </a:r>
            <a:endParaRPr lang="en-US" sz="3200" dirty="0">
              <a:solidFill>
                <a:srgbClr val="0000FF"/>
              </a:solidFill>
              <a:effectLst/>
              <a:latin typeface="Times New Roman"/>
              <a:cs typeface="Times New Roman"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5B75A52C-D3C1-DA4F-91BD-350C97786792}" type="slidenum">
              <a:rPr lang="en-GB" smtClean="0">
                <a:latin typeface="Times New Roman" charset="0"/>
                <a:ea typeface="ＭＳ Ｐゴシック" charset="0"/>
                <a:cs typeface="ＭＳ Ｐゴシック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GB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0" y="977467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1200"/>
              </a:spcBef>
              <a:buFont typeface="Arial"/>
              <a:buChar char="•"/>
            </a:pPr>
            <a:r>
              <a:rPr lang="en-GB" dirty="0">
                <a:solidFill>
                  <a:srgbClr val="000000"/>
                </a:solidFill>
                <a:latin typeface="Times New Roman"/>
                <a:cs typeface="Times New Roman"/>
              </a:rPr>
              <a:t>A </a:t>
            </a:r>
            <a:r>
              <a:rPr lang="en-GB" b="1" dirty="0">
                <a:solidFill>
                  <a:srgbClr val="000000"/>
                </a:solidFill>
                <a:latin typeface="Times New Roman"/>
                <a:cs typeface="Times New Roman"/>
              </a:rPr>
              <a:t>H2020</a:t>
            </a:r>
            <a:r>
              <a:rPr lang="en-GB" dirty="0">
                <a:solidFill>
                  <a:srgbClr val="000000"/>
                </a:solidFill>
                <a:latin typeface="Times New Roman"/>
                <a:cs typeface="Times New Roman"/>
              </a:rPr>
              <a:t> EU </a:t>
            </a:r>
            <a:r>
              <a:rPr lang="en-GB" b="1" dirty="0">
                <a:solidFill>
                  <a:srgbClr val="000000"/>
                </a:solidFill>
                <a:latin typeface="Times New Roman"/>
                <a:cs typeface="Times New Roman"/>
              </a:rPr>
              <a:t>Design Study </a:t>
            </a:r>
            <a:r>
              <a:rPr lang="en-GB" dirty="0">
                <a:solidFill>
                  <a:srgbClr val="000000"/>
                </a:solidFill>
                <a:latin typeface="Times New Roman"/>
                <a:cs typeface="Times New Roman"/>
              </a:rPr>
              <a:t>(Call INFRADEV-01-2017)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49565" y="576959"/>
            <a:ext cx="1455260" cy="99454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189793" y="1466120"/>
            <a:ext cx="8764414" cy="3508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GB" b="1" dirty="0">
                <a:latin typeface="Times New Roman" charset="0"/>
                <a:ea typeface="Times New Roman" charset="0"/>
                <a:cs typeface="Times New Roman" charset="0"/>
              </a:rPr>
              <a:t>Title of Proposal</a:t>
            </a:r>
            <a:r>
              <a:rPr lang="en-GB" dirty="0">
                <a:latin typeface="Times New Roman" charset="0"/>
                <a:ea typeface="Times New Roman" charset="0"/>
                <a:cs typeface="Times New Roman" charset="0"/>
              </a:rPr>
              <a:t>: Discovery and measurement of leptonic CP violation using an intensive neutrino Super Beam generated with the exceptionally powerful ESS linear accelerator</a:t>
            </a:r>
            <a:r>
              <a:rPr lang="en-US" dirty="0">
                <a:latin typeface="Times New Roman" charset="0"/>
                <a:ea typeface="Times New Roman" charset="0"/>
                <a:cs typeface="Times New Roman" charset="0"/>
              </a:rPr>
              <a:t> 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US" b="1" dirty="0">
                <a:latin typeface="Times New Roman" charset="0"/>
                <a:ea typeface="Times New Roman" charset="0"/>
                <a:cs typeface="Times New Roman" charset="0"/>
              </a:rPr>
              <a:t>Duration: 4 years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US" b="1" dirty="0">
                <a:latin typeface="Times New Roman" charset="0"/>
                <a:ea typeface="Times New Roman" charset="0"/>
                <a:cs typeface="Times New Roman" charset="0"/>
              </a:rPr>
              <a:t>Total cost: 4.7 M€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US" b="1" dirty="0">
                <a:latin typeface="Times New Roman" charset="0"/>
                <a:ea typeface="Times New Roman" charset="0"/>
                <a:cs typeface="Times New Roman" charset="0"/>
              </a:rPr>
              <a:t>Requested budget: 3 M€</a:t>
            </a:r>
            <a:endParaRPr lang="en-GB" dirty="0">
              <a:latin typeface="Times New Roman" charset="0"/>
              <a:ea typeface="Times New Roman" charset="0"/>
              <a:cs typeface="Times New Roman" charset="0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GB" b="1" dirty="0">
                <a:latin typeface="Times New Roman" charset="0"/>
                <a:ea typeface="Times New Roman" charset="0"/>
                <a:cs typeface="Times New Roman" charset="0"/>
              </a:rPr>
              <a:t>15 participating institutes from</a:t>
            </a:r>
            <a:br>
              <a:rPr lang="en-GB" b="1" dirty="0">
                <a:latin typeface="Times New Roman" charset="0"/>
                <a:ea typeface="Times New Roman" charset="0"/>
                <a:cs typeface="Times New Roman" charset="0"/>
              </a:rPr>
            </a:br>
            <a:r>
              <a:rPr lang="en-GB" b="1" dirty="0">
                <a:latin typeface="Times New Roman" charset="0"/>
                <a:ea typeface="Times New Roman" charset="0"/>
                <a:cs typeface="Times New Roman" charset="0"/>
              </a:rPr>
              <a:t>11 European countries including CERN and ESS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GB" dirty="0">
                <a:latin typeface="Times New Roman" charset="0"/>
                <a:ea typeface="Times New Roman" charset="0"/>
                <a:cs typeface="Times New Roman" charset="0"/>
              </a:rPr>
              <a:t>6 Work Packages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charset="0"/>
              <a:buChar char="•"/>
            </a:pPr>
            <a:r>
              <a:rPr lang="en-GB" b="1" dirty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Approved end of August 2017</a:t>
            </a:r>
          </a:p>
        </p:txBody>
      </p:sp>
      <p:graphicFrame>
        <p:nvGraphicFramePr>
          <p:cNvPr id="14" name="Diagramme 3"/>
          <p:cNvGraphicFramePr/>
          <p:nvPr>
            <p:extLst>
              <p:ext uri="{D42A27DB-BD31-4B8C-83A1-F6EECF244321}">
                <p14:modId xmlns="" xmlns:p14="http://schemas.microsoft.com/office/powerpoint/2010/main" val="2259417907"/>
              </p:ext>
            </p:extLst>
          </p:nvPr>
        </p:nvGraphicFramePr>
        <p:xfrm>
          <a:off x="5442276" y="2093769"/>
          <a:ext cx="3598706" cy="23988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="" xmlns:p14="http://schemas.microsoft.com/office/powerpoint/2010/main" val="302538968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1297459" y="-99622"/>
            <a:ext cx="6862522" cy="1200329"/>
          </a:xfrm>
          <a:prstGeom prst="rect">
            <a:avLst/>
          </a:prstGeom>
          <a:ln>
            <a:noFill/>
          </a:ln>
        </p:spPr>
        <p:txBody>
          <a:bodyPr/>
          <a:lstStyle/>
          <a:p>
            <a:r>
              <a:rPr lang="en-GB" dirty="0">
                <a:solidFill>
                  <a:srgbClr val="0432FF"/>
                </a:solidFill>
              </a:rPr>
              <a:t>Design Study </a:t>
            </a:r>
            <a:r>
              <a:rPr lang="en-GB" dirty="0" err="1">
                <a:solidFill>
                  <a:srgbClr val="0432FF"/>
                </a:solidFill>
              </a:rPr>
              <a:t>ESSνSB</a:t>
            </a:r>
            <a:r>
              <a:rPr lang="en-GB" dirty="0">
                <a:solidFill>
                  <a:srgbClr val="0432FF"/>
                </a:solidFill>
              </a:rPr>
              <a:t/>
            </a:r>
            <a:br>
              <a:rPr lang="en-GB" dirty="0">
                <a:solidFill>
                  <a:srgbClr val="0432FF"/>
                </a:solidFill>
              </a:rPr>
            </a:br>
            <a:r>
              <a:rPr lang="en-GB" sz="3200" dirty="0">
                <a:solidFill>
                  <a:srgbClr val="0432FF"/>
                </a:solidFill>
              </a:rPr>
              <a:t>(2018-2021)</a:t>
            </a: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GB" smtClean="0"/>
              <a:pPr/>
              <a:t>9</a:t>
            </a:fld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067" y="-7853"/>
            <a:ext cx="1455260" cy="99454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>
          <a:xfrm>
            <a:off x="0" y="1166647"/>
            <a:ext cx="9144000" cy="131379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>
          <a:xfrm>
            <a:off x="0" y="2580049"/>
            <a:ext cx="5507421" cy="358701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>
          <a:xfrm>
            <a:off x="3531216" y="1471448"/>
            <a:ext cx="5189078" cy="221560"/>
          </a:xfrm>
          <a:prstGeom prst="rect">
            <a:avLst/>
          </a:prstGeom>
          <a:ln w="19050">
            <a:solidFill>
              <a:srgbClr val="FF0000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21020" y="6182486"/>
            <a:ext cx="48384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Times New Roman" charset="0"/>
                <a:ea typeface="Times New Roman" charset="0"/>
                <a:cs typeface="Times New Roman" charset="0"/>
              </a:rPr>
              <a:t>partners: IHEP, BNL, </a:t>
            </a:r>
            <a:r>
              <a:rPr lang="en-GB" dirty="0">
                <a:latin typeface="Times New Roman" charset="0"/>
                <a:ea typeface="Times New Roman" charset="0"/>
              </a:rPr>
              <a:t>SCK•CEN, SNS, PSI, RAL</a:t>
            </a:r>
            <a:r>
              <a:rPr lang="en-GB" dirty="0"/>
              <a:t> </a:t>
            </a:r>
            <a:endParaRPr lang="en-GB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2B8250C2-6D98-744D-8585-84C1C21598A5}"/>
              </a:ext>
            </a:extLst>
          </p:cNvPr>
          <p:cNvSpPr txBox="1"/>
          <p:nvPr/>
        </p:nvSpPr>
        <p:spPr>
          <a:xfrm>
            <a:off x="6224404" y="3727225"/>
            <a:ext cx="2215543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/>
              <a:t>More information on:</a:t>
            </a:r>
          </a:p>
          <a:p>
            <a:r>
              <a:rPr lang="en-GB" dirty="0">
                <a:hlinkClick r:id="rId6"/>
              </a:rPr>
              <a:t>http://</a:t>
            </a:r>
            <a:r>
              <a:rPr lang="en-GB" dirty="0" err="1">
                <a:hlinkClick r:id="rId6"/>
              </a:rPr>
              <a:t>essnusb.eu</a:t>
            </a:r>
            <a:r>
              <a:rPr lang="en-GB" dirty="0">
                <a:hlinkClick r:id="rId6"/>
              </a:rPr>
              <a:t>/</a:t>
            </a:r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350630959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181000</TotalTime>
  <Words>1750</Words>
  <Application>Microsoft Office PowerPoint</Application>
  <PresentationFormat>On-screen Show (4:3)</PresentationFormat>
  <Paragraphs>367</Paragraphs>
  <Slides>30</Slides>
  <Notes>22</Notes>
  <HiddenSlides>0</HiddenSlides>
  <MMClips>1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30</vt:i4>
      </vt:variant>
    </vt:vector>
  </HeadingPairs>
  <TitlesOfParts>
    <vt:vector size="33" baseType="lpstr">
      <vt:lpstr>Thème Office</vt:lpstr>
      <vt:lpstr>Equation</vt:lpstr>
      <vt:lpstr>MathType 6.0 Equation</vt:lpstr>
      <vt:lpstr>ESSnuSB design study  for the ESS (European Spallation Source) Neutrino Super beam  George Fanourakis Institute  of  Nuclear &amp; Particle  Physics,  NCSR Demokritos</vt:lpstr>
      <vt:lpstr>Slide 2</vt:lpstr>
      <vt:lpstr>European Spallation Source (ESS)</vt:lpstr>
      <vt:lpstr>ESS proton linac</vt:lpstr>
      <vt:lpstr>ESS schedule</vt:lpstr>
      <vt:lpstr>The European Spallation Source  as High Intensity Neutrino Facility  for the CP violation observation</vt:lpstr>
      <vt:lpstr>EuroNuNet</vt:lpstr>
      <vt:lpstr>ESSνSB at the European level</vt:lpstr>
      <vt:lpstr>Design Study ESSνSB (2018-2021)</vt:lpstr>
      <vt:lpstr>Possible ESSνSB schedule (2nd generation neutrino Super Beam) </vt:lpstr>
      <vt:lpstr>How to add a neutrino facility?</vt:lpstr>
      <vt:lpstr>Having access to a powerful proton beam…</vt:lpstr>
      <vt:lpstr>ESSνSB neutrinos energy distribution (without optimisation)</vt:lpstr>
      <vt:lpstr>Neutrino Oscillations Pontecorvo-Maki-Nakagawa-Sakata matrix</vt:lpstr>
      <vt:lpstr>Transition Probability in vacuum</vt:lpstr>
      <vt:lpstr>Oscillation probability (neutrino beams)</vt:lpstr>
      <vt:lpstr>Questions remaining</vt:lpstr>
      <vt:lpstr>Use all this ESS linac power to go to the second oscillation maximum</vt:lpstr>
      <vt:lpstr>Neutrino Oscillations with "large" θ13</vt:lpstr>
      <vt:lpstr>Oscillations to be studied</vt:lpstr>
      <vt:lpstr>Can we go to the 2nd oscillation maximum using our proton beam?</vt:lpstr>
      <vt:lpstr>Which baseline?</vt:lpstr>
      <vt:lpstr>Candidate active mines</vt:lpstr>
      <vt:lpstr>Neutrinos in the far detector</vt:lpstr>
      <vt:lpstr>2nd Oscillation max. coverage</vt:lpstr>
      <vt:lpstr>Physics Performance</vt:lpstr>
      <vt:lpstr>Slide 27</vt:lpstr>
      <vt:lpstr>Fraction of δCP</vt:lpstr>
      <vt:lpstr>Slide 29</vt:lpstr>
      <vt:lpstr>Conclusions</vt:lpstr>
    </vt:vector>
  </TitlesOfParts>
  <Company>IN2P3/CNRS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Plans for future neutrino oscillation beams in Europe</dc:title>
  <dc:creator>Marcos Dracos</dc:creator>
  <cp:lastModifiedBy>gfan</cp:lastModifiedBy>
  <cp:revision>1553</cp:revision>
  <cp:lastPrinted>2013-03-04T17:31:58Z</cp:lastPrinted>
  <dcterms:created xsi:type="dcterms:W3CDTF">2012-07-27T00:22:31Z</dcterms:created>
  <dcterms:modified xsi:type="dcterms:W3CDTF">2019-11-15T11:40:01Z</dcterms:modified>
</cp:coreProperties>
</file>