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2" r:id="rId2"/>
    <p:sldId id="291" r:id="rId3"/>
    <p:sldId id="294" r:id="rId4"/>
    <p:sldId id="299" r:id="rId5"/>
    <p:sldId id="279" r:id="rId6"/>
    <p:sldId id="290" r:id="rId7"/>
    <p:sldId id="288" r:id="rId8"/>
    <p:sldId id="281" r:id="rId9"/>
    <p:sldId id="301" r:id="rId10"/>
    <p:sldId id="295" r:id="rId11"/>
    <p:sldId id="296" r:id="rId12"/>
    <p:sldId id="273" r:id="rId13"/>
    <p:sldId id="297" r:id="rId14"/>
    <p:sldId id="300" r:id="rId15"/>
    <p:sldId id="284" r:id="rId16"/>
    <p:sldId id="285" r:id="rId17"/>
    <p:sldId id="266" r:id="rId18"/>
    <p:sldId id="283" r:id="rId19"/>
    <p:sldId id="25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3" autoAdjust="0"/>
    <p:restoredTop sz="86297" autoAdjust="0"/>
  </p:normalViewPr>
  <p:slideViewPr>
    <p:cSldViewPr snapToGrid="0">
      <p:cViewPr varScale="1">
        <p:scale>
          <a:sx n="73" d="100"/>
          <a:sy n="73" d="100"/>
        </p:scale>
        <p:origin x="-420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812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ED456-778C-4729-8F67-75F736A3D2CC}" type="datetimeFigureOut">
              <a:rPr lang="el-GR" smtClean="0"/>
              <a:pPr/>
              <a:t>15/11/2019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AD2AA-E522-420C-8C31-9CC12BE5B1A5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069988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F298-977B-4E24-9A7B-A10AA9290708}" type="datetimeFigureOut">
              <a:rPr lang="en-US" smtClean="0"/>
              <a:pPr/>
              <a:t>11/15/2019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9865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F298-977B-4E24-9A7B-A10AA9290708}" type="datetimeFigureOut">
              <a:rPr lang="en-US" smtClean="0"/>
              <a:pPr/>
              <a:t>11/15/2019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0152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F298-977B-4E24-9A7B-A10AA9290708}" type="datetimeFigureOut">
              <a:rPr lang="en-US" smtClean="0"/>
              <a:pPr/>
              <a:t>11/15/2019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27008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F298-977B-4E24-9A7B-A10AA9290708}" type="datetimeFigureOut">
              <a:rPr lang="en-US" smtClean="0"/>
              <a:pPr/>
              <a:t>11/15/2019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6015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F298-977B-4E24-9A7B-A10AA9290708}" type="datetimeFigureOut">
              <a:rPr lang="en-US" smtClean="0"/>
              <a:pPr/>
              <a:t>11/15/2019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8293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F298-977B-4E24-9A7B-A10AA9290708}" type="datetimeFigureOut">
              <a:rPr lang="en-US" smtClean="0"/>
              <a:pPr/>
              <a:t>11/15/2019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3445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F298-977B-4E24-9A7B-A10AA9290708}" type="datetimeFigureOut">
              <a:rPr lang="en-US" smtClean="0"/>
              <a:pPr/>
              <a:t>11/15/2019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97935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F298-977B-4E24-9A7B-A10AA9290708}" type="datetimeFigureOut">
              <a:rPr lang="en-US" smtClean="0"/>
              <a:pPr/>
              <a:t>11/15/2019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83438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F298-977B-4E24-9A7B-A10AA9290708}" type="datetimeFigureOut">
              <a:rPr lang="en-US" smtClean="0"/>
              <a:pPr/>
              <a:t>11/15/2019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74358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F298-977B-4E24-9A7B-A10AA9290708}" type="datetimeFigureOut">
              <a:rPr lang="en-US" smtClean="0"/>
              <a:pPr/>
              <a:t>11/15/2019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61407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F298-977B-4E24-9A7B-A10AA9290708}" type="datetimeFigureOut">
              <a:rPr lang="en-US" smtClean="0"/>
              <a:pPr/>
              <a:t>11/15/2019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65131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0F298-977B-4E24-9A7B-A10AA9290708}" type="datetimeFigureOut">
              <a:rPr lang="en-US" smtClean="0"/>
              <a:pPr/>
              <a:t>11/15/2019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43396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14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inspirehep.net/author/profile/Nicolis,%20S.?recid=1239688&amp;ln=el" TargetMode="External"/><Relationship Id="rId13" Type="http://schemas.openxmlformats.org/officeDocument/2006/relationships/hyperlink" Target="http://inspirehep.net/author/profile/Nicolis,%20Stam?recid=1357590&amp;ln=el" TargetMode="External"/><Relationship Id="rId18" Type="http://schemas.openxmlformats.org/officeDocument/2006/relationships/hyperlink" Target="http://inspirehep.net/author/profile/Nicolis,%20Stam?recid=1750033&amp;ln=el" TargetMode="External"/><Relationship Id="rId3" Type="http://schemas.openxmlformats.org/officeDocument/2006/relationships/hyperlink" Target="http://inspirehep.net/author/profile/Axenides,%20Minos?recid=1239688&amp;ln=el" TargetMode="External"/><Relationship Id="rId7" Type="http://schemas.openxmlformats.org/officeDocument/2006/relationships/hyperlink" Target="http://inspirehep.net/search?cc=Institutions&amp;p=institution:%22Athens%20U.%22&amp;ln=el" TargetMode="External"/><Relationship Id="rId12" Type="http://schemas.openxmlformats.org/officeDocument/2006/relationships/hyperlink" Target="http://inspirehep.net/author/profile/Floratos,%20Emmanuel?recid=1357590&amp;ln=el" TargetMode="External"/><Relationship Id="rId17" Type="http://schemas.openxmlformats.org/officeDocument/2006/relationships/hyperlink" Target="http://inspirehep.net/author/profile/Floratos,%20Emmanuel?recid=1750033&amp;ln=el" TargetMode="External"/><Relationship Id="rId2" Type="http://schemas.openxmlformats.org/officeDocument/2006/relationships/hyperlink" Target="http://inspirehep.net/record/1239688" TargetMode="External"/><Relationship Id="rId16" Type="http://schemas.openxmlformats.org/officeDocument/2006/relationships/hyperlink" Target="http://inspirehep.net/author/profile/Axenides,%20Minos?recid=1750033&amp;ln=el" TargetMode="External"/><Relationship Id="rId20" Type="http://schemas.openxmlformats.org/officeDocument/2006/relationships/hyperlink" Target="http://arxiv.org/abs/arXiv:1908.0664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nspirehep.net/search?cc=Institutions&amp;p=institution:%22CERN%22&amp;ln=el" TargetMode="External"/><Relationship Id="rId11" Type="http://schemas.openxmlformats.org/officeDocument/2006/relationships/hyperlink" Target="http://inspirehep.net/author/profile/Axenides,%20Minos?recid=1357590&amp;ln=el" TargetMode="External"/><Relationship Id="rId5" Type="http://schemas.openxmlformats.org/officeDocument/2006/relationships/hyperlink" Target="http://inspirehep.net/author/profile/Floratos,%20E.G.?recid=1239688&amp;ln=el" TargetMode="External"/><Relationship Id="rId15" Type="http://schemas.openxmlformats.org/officeDocument/2006/relationships/hyperlink" Target="http://inspirehep.net/record/1750033" TargetMode="External"/><Relationship Id="rId10" Type="http://schemas.openxmlformats.org/officeDocument/2006/relationships/hyperlink" Target="http://inspirehep.net/record/1357590" TargetMode="External"/><Relationship Id="rId19" Type="http://schemas.openxmlformats.org/officeDocument/2006/relationships/hyperlink" Target="http://inspirehep.net/search?cc=Institutions&amp;p=institution:%22Tours%20U.,%20CNRS%22&amp;ln=el" TargetMode="External"/><Relationship Id="rId4" Type="http://schemas.openxmlformats.org/officeDocument/2006/relationships/hyperlink" Target="http://inspirehep.net/search?cc=Institutions&amp;p=institution:%22Democritos%20Nucl.%20Res.%20Ctr.%22&amp;ln=el" TargetMode="External"/><Relationship Id="rId9" Type="http://schemas.openxmlformats.org/officeDocument/2006/relationships/hyperlink" Target="http://inspirehep.net/search?cc=Institutions&amp;p=institution:%22Tours%20U.%22&amp;ln=el" TargetMode="External"/><Relationship Id="rId14" Type="http://schemas.openxmlformats.org/officeDocument/2006/relationships/hyperlink" Target="http://inspirehep.net/search?cc=Institutions&amp;p=institution:%22Fed.%20Denis%20Poisson,%20Tours%22&amp;ln=el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D" sz="4000" dirty="0" smtClean="0">
                <a:latin typeface="Arial Narrow" pitchFamily="34" charset="0"/>
              </a:rPr>
              <a:t>MINOS AXENIDES </a:t>
            </a:r>
            <a:endParaRPr lang="el-GR" sz="4000" dirty="0">
              <a:latin typeface="Arial Narrow" pitchFamily="34" charset="0"/>
            </a:endParaRP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ID" dirty="0" smtClean="0"/>
              <a:t>NCSR – DEMOKRITOS,  INPP</a:t>
            </a:r>
          </a:p>
          <a:p>
            <a:r>
              <a:rPr lang="en-ID" sz="3600" dirty="0" smtClean="0"/>
              <a:t>THEORETICAL</a:t>
            </a:r>
          </a:p>
          <a:p>
            <a:r>
              <a:rPr lang="en-ID" sz="3600" dirty="0" smtClean="0"/>
              <a:t> HIGH ENERGY PHYSICS GROUP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  </a:t>
            </a:r>
            <a:r>
              <a:rPr lang="en-GB" sz="3200" b="1" dirty="0" smtClean="0">
                <a:latin typeface="Arial Rounded MT Bold" pitchFamily="34" charset="0"/>
              </a:rPr>
              <a:t>NOTABLE PROPERTIES  OF  BH-event  horizons</a:t>
            </a:r>
            <a:endParaRPr lang="el-GR" sz="3200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   NO HAIR  ( M , Q , J )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 COMPLEMENTARITY BETWEEN OBSERVERS –ONE AT  INFINITY AND ONE FALLING THROUGH EVENT HORIZON</a:t>
            </a:r>
          </a:p>
          <a:p>
            <a:pPr>
              <a:buNone/>
            </a:pPr>
            <a:r>
              <a:rPr lang="en-GB" dirty="0" smtClean="0"/>
              <a:t>     due to :</a:t>
            </a:r>
          </a:p>
          <a:p>
            <a:pPr>
              <a:buFont typeface="Wingdings" pitchFamily="2" charset="2"/>
              <a:buChar char="v"/>
            </a:pPr>
            <a:r>
              <a:rPr lang="en-GB" dirty="0" smtClean="0"/>
              <a:t>    gravitational time dilation for </a:t>
            </a:r>
            <a:r>
              <a:rPr lang="en-GB" dirty="0" err="1" smtClean="0"/>
              <a:t>infalling</a:t>
            </a:r>
            <a:r>
              <a:rPr lang="en-GB" dirty="0" smtClean="0"/>
              <a:t> matter</a:t>
            </a:r>
          </a:p>
          <a:p>
            <a:pPr>
              <a:buFont typeface="Wingdings" pitchFamily="2" charset="2"/>
              <a:buChar char="v"/>
            </a:pPr>
            <a:r>
              <a:rPr lang="en-GB" dirty="0" smtClean="0"/>
              <a:t>    gravitational </a:t>
            </a:r>
            <a:r>
              <a:rPr lang="en-GB" dirty="0" err="1" smtClean="0"/>
              <a:t>redshift</a:t>
            </a:r>
            <a:r>
              <a:rPr lang="en-GB" dirty="0" smtClean="0"/>
              <a:t> at the event horizon</a:t>
            </a:r>
          </a:p>
          <a:p>
            <a:pPr>
              <a:buNone/>
            </a:pPr>
            <a:r>
              <a:rPr lang="en-GB" dirty="0" smtClean="0"/>
              <a:t>              HENCE  for an observer at infinity the surface  is the </a:t>
            </a:r>
            <a:r>
              <a:rPr lang="en-GB" b="1" dirty="0" smtClean="0"/>
              <a:t>information storage  for the BH (1 bit per </a:t>
            </a:r>
            <a:r>
              <a:rPr lang="en-GB" b="1" dirty="0" err="1" smtClean="0"/>
              <a:t>planck</a:t>
            </a:r>
            <a:r>
              <a:rPr lang="en-GB" b="1" dirty="0" smtClean="0"/>
              <a:t> area)</a:t>
            </a:r>
          </a:p>
          <a:p>
            <a:pPr>
              <a:buNone/>
            </a:pP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Planck scale  physics </a:t>
            </a:r>
            <a:r>
              <a:rPr lang="en-GB" b="1" dirty="0" smtClean="0">
                <a:sym typeface="Wingdings" pitchFamily="2" charset="2"/>
              </a:rPr>
              <a:t>  strong </a:t>
            </a:r>
            <a:r>
              <a:rPr lang="en-GB" b="1" dirty="0" err="1" smtClean="0">
                <a:sym typeface="Wingdings" pitchFamily="2" charset="2"/>
              </a:rPr>
              <a:t>Q.Gr</a:t>
            </a:r>
            <a:r>
              <a:rPr lang="en-GB" b="1" dirty="0" smtClean="0">
                <a:sym typeface="Wingdings" pitchFamily="2" charset="2"/>
              </a:rPr>
              <a:t> effects dominates---CRITICAL ISSUES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Strong HAWKING  RADIATION for </a:t>
            </a:r>
            <a:r>
              <a:rPr lang="en-GB" dirty="0" err="1" smtClean="0"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planck</a:t>
            </a:r>
            <a:r>
              <a:rPr lang="en-GB" dirty="0" smtClean="0"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 scale BHs</a:t>
            </a:r>
          </a:p>
          <a:p>
            <a:r>
              <a:rPr lang="en-GB" dirty="0" smtClean="0"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Entropy of BHs scales with its area   </a:t>
            </a:r>
          </a:p>
          <a:p>
            <a:pPr>
              <a:buNone/>
            </a:pPr>
            <a:r>
              <a:rPr lang="en-GB" dirty="0" smtClean="0"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                       (  </a:t>
            </a:r>
            <a:r>
              <a:rPr lang="en-GB" dirty="0" err="1" smtClean="0"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Bekenstein</a:t>
            </a:r>
            <a:r>
              <a:rPr lang="en-GB" dirty="0" smtClean="0"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 –Hawking) –</a:t>
            </a:r>
          </a:p>
          <a:p>
            <a:pPr>
              <a:buNone/>
            </a:pPr>
            <a:r>
              <a:rPr lang="en-GB" dirty="0" smtClean="0"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                       Holographic thermodynamic system</a:t>
            </a:r>
          </a:p>
          <a:p>
            <a:r>
              <a:rPr lang="en-GB" dirty="0" smtClean="0"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    T (Hawking temperature )</a:t>
            </a:r>
          </a:p>
          <a:p>
            <a:pPr>
              <a:buNone/>
            </a:pPr>
            <a:endParaRPr lang="en-GB" b="1" dirty="0" smtClean="0"/>
          </a:p>
          <a:p>
            <a:r>
              <a:rPr lang="en-GB" b="1" dirty="0" smtClean="0"/>
              <a:t>    Qs---What are its microscopic </a:t>
            </a:r>
            <a:r>
              <a:rPr lang="en-GB" b="1" dirty="0" err="1" smtClean="0"/>
              <a:t>dofs</a:t>
            </a:r>
            <a:r>
              <a:rPr lang="en-GB" b="1" dirty="0" smtClean="0"/>
              <a:t>  ( </a:t>
            </a:r>
            <a:r>
              <a:rPr lang="en-GB" b="1" dirty="0" err="1" smtClean="0"/>
              <a:t>Strominger-Vafa</a:t>
            </a:r>
            <a:r>
              <a:rPr lang="en-GB" b="1" dirty="0" smtClean="0"/>
              <a:t>) derived</a:t>
            </a:r>
          </a:p>
          <a:p>
            <a:pPr>
              <a:buNone/>
            </a:pPr>
            <a:r>
              <a:rPr lang="en-GB" b="1" dirty="0" smtClean="0"/>
              <a:t>It from D-</a:t>
            </a:r>
            <a:r>
              <a:rPr lang="en-GB" b="1" dirty="0" err="1" smtClean="0"/>
              <a:t>branes</a:t>
            </a:r>
            <a:r>
              <a:rPr lang="en-GB" b="1" dirty="0" smtClean="0"/>
              <a:t> AND String theory   for </a:t>
            </a:r>
            <a:r>
              <a:rPr lang="en-GB" b="1" dirty="0" err="1" smtClean="0"/>
              <a:t>extremal</a:t>
            </a:r>
            <a:r>
              <a:rPr lang="en-GB" b="1" dirty="0" smtClean="0"/>
              <a:t> </a:t>
            </a:r>
            <a:r>
              <a:rPr lang="en-GB" b="1" dirty="0" err="1" smtClean="0"/>
              <a:t>bhS</a:t>
            </a:r>
            <a:r>
              <a:rPr lang="en-GB" b="1" dirty="0" smtClean="0"/>
              <a:t> ( Q=M)</a:t>
            </a:r>
          </a:p>
          <a:p>
            <a:r>
              <a:rPr lang="en-GB" b="1" dirty="0" smtClean="0"/>
              <a:t>  what is the nature of </a:t>
            </a:r>
            <a:r>
              <a:rPr lang="en-GB" b="1" dirty="0" err="1" smtClean="0"/>
              <a:t>spacetime</a:t>
            </a:r>
            <a:r>
              <a:rPr lang="en-GB" b="1" dirty="0" smtClean="0"/>
              <a:t> ????</a:t>
            </a:r>
          </a:p>
          <a:p>
            <a:pPr>
              <a:buNone/>
            </a:pPr>
            <a:endParaRPr lang="en-GB" b="1" dirty="0" smtClean="0"/>
          </a:p>
          <a:p>
            <a:pPr>
              <a:buNone/>
            </a:pPr>
            <a:endParaRPr lang="el-GR" b="1" dirty="0"/>
          </a:p>
        </p:txBody>
      </p:sp>
      <p:graphicFrame>
        <p:nvGraphicFramePr>
          <p:cNvPr id="4" name="3 - Αντικείμενο"/>
          <p:cNvGraphicFramePr>
            <a:graphicFrameLocks noChangeAspect="1"/>
          </p:cNvGraphicFramePr>
          <p:nvPr/>
        </p:nvGraphicFramePr>
        <p:xfrm>
          <a:off x="6038850" y="3319463"/>
          <a:ext cx="114300" cy="215900"/>
        </p:xfrm>
        <a:graphic>
          <a:graphicData uri="http://schemas.openxmlformats.org/presentationml/2006/ole">
            <p:oleObj spid="_x0000_s63490" name="Εξίσωση" r:id="rId3" imgW="114120" imgH="215640" progId="Equation.3">
              <p:embed/>
            </p:oleObj>
          </a:graphicData>
        </a:graphic>
      </p:graphicFrame>
      <p:graphicFrame>
        <p:nvGraphicFramePr>
          <p:cNvPr id="63491" name="Object 3"/>
          <p:cNvGraphicFramePr>
            <a:graphicFrameLocks noChangeAspect="1"/>
          </p:cNvGraphicFramePr>
          <p:nvPr/>
        </p:nvGraphicFramePr>
        <p:xfrm>
          <a:off x="1353639" y="2760298"/>
          <a:ext cx="1219744" cy="805861"/>
        </p:xfrm>
        <a:graphic>
          <a:graphicData uri="http://schemas.openxmlformats.org/presentationml/2006/ole">
            <p:oleObj spid="_x0000_s63491" name="Εξίσωση" r:id="rId4" imgW="4190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25137" y="235130"/>
            <a:ext cx="10515600" cy="236437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>
                <a:latin typeface="Arial Black" pitchFamily="34" charset="0"/>
              </a:rPr>
              <a:t>HOLOGRAPHY </a:t>
            </a:r>
            <a:r>
              <a:rPr lang="en-GB" dirty="0" smtClean="0">
                <a:latin typeface="Arial Black" pitchFamily="34" charset="0"/>
              </a:rPr>
              <a:t>=&gt;                              INFORMATION  OF A VOLUME IS  ENCODED ON  ITS  SURFACE     BOUNDARY</a:t>
            </a:r>
            <a:endParaRPr lang="el-GR" dirty="0">
              <a:latin typeface="Arial Black" pitchFamily="34" charset="0"/>
            </a:endParaRPr>
          </a:p>
        </p:txBody>
      </p:sp>
      <p:pic>
        <p:nvPicPr>
          <p:cNvPr id="4" name="3 - Θέση περιεχομένου" descr="UNIVERSE AS A HOLOGR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80188" y="2425980"/>
            <a:ext cx="4570365" cy="43513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        </a:t>
            </a:r>
            <a:r>
              <a:rPr lang="en-GB" b="1" dirty="0" smtClean="0">
                <a:latin typeface="Arial Rounded MT Bold" pitchFamily="34" charset="0"/>
              </a:rPr>
              <a:t>Breakdown of  conceptual tools 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Experimental Impasse for probing </a:t>
            </a:r>
            <a:r>
              <a:rPr lang="en-GB" dirty="0" err="1" smtClean="0"/>
              <a:t>spacetime</a:t>
            </a:r>
            <a:r>
              <a:rPr lang="en-GB" dirty="0" smtClean="0"/>
              <a:t> at Planck scale high energies PRODUCTION OF PLANCK MASS BHs</a:t>
            </a:r>
          </a:p>
          <a:p>
            <a:r>
              <a:rPr lang="en-GB" dirty="0" smtClean="0"/>
              <a:t>CONTINUUM LOCAL FIELD THEORIES OUT OF USE---BREAKDOWN OF LOCALITY -&gt; INFINITE amount of info per Planck Volume</a:t>
            </a:r>
          </a:p>
          <a:p>
            <a:r>
              <a:rPr lang="en-GB" dirty="0" err="1" smtClean="0"/>
              <a:t>Perturbative</a:t>
            </a:r>
            <a:r>
              <a:rPr lang="en-GB" dirty="0" smtClean="0"/>
              <a:t> </a:t>
            </a:r>
            <a:r>
              <a:rPr lang="en-GB" dirty="0" err="1" smtClean="0"/>
              <a:t>Q.Gravity</a:t>
            </a:r>
            <a:r>
              <a:rPr lang="en-GB" dirty="0" smtClean="0"/>
              <a:t> as well as </a:t>
            </a:r>
            <a:r>
              <a:rPr lang="en-GB" dirty="0" err="1" smtClean="0"/>
              <a:t>perturbative</a:t>
            </a:r>
            <a:r>
              <a:rPr lang="en-GB" dirty="0" smtClean="0"/>
              <a:t> String theories theory break  down,</a:t>
            </a:r>
          </a:p>
          <a:p>
            <a:r>
              <a:rPr lang="en-GB" dirty="0" smtClean="0"/>
              <a:t> PEOPLE HAVE GIVEN UP THE CONTINUUM HYPOTHESIS ANS RESORT TO SPACETIME DIESCRETUM( </a:t>
            </a:r>
            <a:r>
              <a:rPr lang="en-GB" dirty="0" err="1" smtClean="0"/>
              <a:t>Ambjorn-Lol</a:t>
            </a:r>
            <a:r>
              <a:rPr lang="en-GB" dirty="0" smtClean="0"/>
              <a:t> </a:t>
            </a:r>
            <a:r>
              <a:rPr lang="en-GB" dirty="0" err="1" smtClean="0"/>
              <a:t>et.al.-Lorentzian</a:t>
            </a:r>
            <a:r>
              <a:rPr lang="en-GB" dirty="0" smtClean="0"/>
              <a:t> triangulations) ( Causal Sets-</a:t>
            </a:r>
            <a:r>
              <a:rPr lang="en-GB" dirty="0" err="1" smtClean="0"/>
              <a:t>Sorkin</a:t>
            </a:r>
            <a:r>
              <a:rPr lang="en-GB" dirty="0" smtClean="0"/>
              <a:t>) 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Arial Rounded MT Bold" pitchFamily="34" charset="0"/>
              </a:rPr>
              <a:t>        A </a:t>
            </a:r>
            <a:r>
              <a:rPr lang="en-GB" dirty="0" err="1" smtClean="0">
                <a:latin typeface="Arial Rounded MT Bold" pitchFamily="34" charset="0"/>
              </a:rPr>
              <a:t>Discretized</a:t>
            </a:r>
            <a:r>
              <a:rPr lang="en-GB" dirty="0" smtClean="0">
                <a:latin typeface="Arial Rounded MT Bold" pitchFamily="34" charset="0"/>
              </a:rPr>
              <a:t> </a:t>
            </a:r>
            <a:r>
              <a:rPr lang="en-GB" dirty="0" err="1" smtClean="0">
                <a:latin typeface="Arial Rounded MT Bold" pitchFamily="34" charset="0"/>
              </a:rPr>
              <a:t>spacetime</a:t>
            </a:r>
            <a:r>
              <a:rPr lang="en-GB" dirty="0" smtClean="0">
                <a:latin typeface="Arial Rounded MT Bold" pitchFamily="34" charset="0"/>
              </a:rPr>
              <a:t> approach </a:t>
            </a:r>
            <a:br>
              <a:rPr lang="en-GB" dirty="0" smtClean="0">
                <a:latin typeface="Arial Rounded MT Bold" pitchFamily="34" charset="0"/>
              </a:rPr>
            </a:br>
            <a:r>
              <a:rPr lang="en-GB" dirty="0" smtClean="0">
                <a:latin typeface="Arial Rounded MT Bold" pitchFamily="34" charset="0"/>
              </a:rPr>
              <a:t>          based on   modular </a:t>
            </a:r>
            <a:r>
              <a:rPr lang="en-GB" dirty="0" err="1" smtClean="0">
                <a:latin typeface="Arial Rounded MT Bold" pitchFamily="34" charset="0"/>
              </a:rPr>
              <a:t>arithmetics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1886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GB" sz="9800" dirty="0" smtClean="0">
                <a:latin typeface="Arial Rounded MT Bold" pitchFamily="34" charset="0"/>
              </a:rPr>
              <a:t>                                </a:t>
            </a:r>
            <a:r>
              <a:rPr lang="en-GB" sz="9800" b="1" dirty="0" smtClean="0">
                <a:latin typeface="Arial Rounded MT Bold" pitchFamily="34" charset="0"/>
              </a:rPr>
              <a:t>Fundamental Premises</a:t>
            </a:r>
          </a:p>
          <a:p>
            <a:r>
              <a:rPr lang="en-GB" sz="9800" dirty="0" smtClean="0">
                <a:latin typeface="Arial Rounded MT Bold" pitchFamily="34" charset="0"/>
              </a:rPr>
              <a:t>  Near Horizon Geometry of </a:t>
            </a:r>
            <a:r>
              <a:rPr lang="en-GB" sz="9800" dirty="0" err="1" smtClean="0">
                <a:latin typeface="Arial Rounded MT Bold" pitchFamily="34" charset="0"/>
              </a:rPr>
              <a:t>extremal</a:t>
            </a:r>
            <a:r>
              <a:rPr lang="en-GB" sz="9800" dirty="0" smtClean="0">
                <a:latin typeface="Arial Rounded MT Bold" pitchFamily="34" charset="0"/>
              </a:rPr>
              <a:t> BHs is  ADS2 </a:t>
            </a:r>
          </a:p>
          <a:p>
            <a:r>
              <a:rPr lang="en-GB" sz="9800" u="sng" dirty="0" smtClean="0">
                <a:latin typeface="Arial Rounded MT Bold" pitchFamily="34" charset="0"/>
              </a:rPr>
              <a:t>Finite  BH- Entropy  </a:t>
            </a:r>
            <a:r>
              <a:rPr lang="en-GB" sz="9800" dirty="0" smtClean="0">
                <a:latin typeface="Arial Rounded MT Bold" pitchFamily="34" charset="0"/>
              </a:rPr>
              <a:t>-&gt;  Finite dim. Hilbert Space of States -&gt;</a:t>
            </a:r>
          </a:p>
          <a:p>
            <a:pPr>
              <a:buNone/>
            </a:pPr>
            <a:r>
              <a:rPr lang="en-GB" sz="9800" dirty="0" smtClean="0">
                <a:latin typeface="Arial Rounded MT Bold" pitchFamily="34" charset="0"/>
              </a:rPr>
              <a:t>      -&gt;  Finite  Geometry of  </a:t>
            </a:r>
            <a:r>
              <a:rPr lang="en-GB" sz="9800" dirty="0" err="1" smtClean="0">
                <a:latin typeface="Arial Rounded MT Bold" pitchFamily="34" charset="0"/>
              </a:rPr>
              <a:t>spacetime</a:t>
            </a:r>
            <a:r>
              <a:rPr lang="en-GB" sz="9800" dirty="0" smtClean="0">
                <a:latin typeface="Arial Rounded MT Bold" pitchFamily="34" charset="0"/>
              </a:rPr>
              <a:t> points -&gt;</a:t>
            </a:r>
          </a:p>
          <a:p>
            <a:r>
              <a:rPr lang="en-GB" sz="9800" dirty="0" smtClean="0">
                <a:latin typeface="Arial Rounded MT Bold" pitchFamily="34" charset="0"/>
              </a:rPr>
              <a:t>             </a:t>
            </a:r>
            <a:r>
              <a:rPr lang="en-GB" sz="9800" b="1" u="sng" dirty="0" smtClean="0">
                <a:latin typeface="Arial Rounded MT Bold" pitchFamily="34" charset="0"/>
              </a:rPr>
              <a:t>MODULAR ARITHMETIC SPACETIME DISCRETUM</a:t>
            </a:r>
          </a:p>
          <a:p>
            <a:pPr>
              <a:buFont typeface="Wingdings" pitchFamily="2" charset="2"/>
              <a:buChar char="v"/>
            </a:pPr>
            <a:r>
              <a:rPr lang="en-GB" sz="9800" b="1" dirty="0" smtClean="0">
                <a:latin typeface="Arial Rounded MT Bold" pitchFamily="34" charset="0"/>
              </a:rPr>
              <a:t>                                Good properties---</a:t>
            </a:r>
          </a:p>
          <a:p>
            <a:pPr>
              <a:buFont typeface="Wingdings" pitchFamily="2" charset="2"/>
              <a:buChar char="§"/>
            </a:pPr>
            <a:r>
              <a:rPr lang="en-GB" sz="9800" b="1" dirty="0" smtClean="0">
                <a:latin typeface="Arial Rounded MT Bold" pitchFamily="34" charset="0"/>
              </a:rPr>
              <a:t>            </a:t>
            </a:r>
            <a:r>
              <a:rPr lang="en-GB" sz="9800" b="1" dirty="0" err="1" smtClean="0">
                <a:latin typeface="Arial Rounded MT Bold" pitchFamily="34" charset="0"/>
              </a:rPr>
              <a:t>Nonlocality</a:t>
            </a:r>
            <a:endParaRPr lang="en-GB" sz="9800" b="1" dirty="0" smtClean="0">
              <a:latin typeface="Arial Rounded MT Bold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sz="9800" b="1" dirty="0" smtClean="0">
                <a:latin typeface="Arial Rounded MT Bold" pitchFamily="34" charset="0"/>
              </a:rPr>
              <a:t>            Chaotic Randomness </a:t>
            </a:r>
          </a:p>
          <a:p>
            <a:pPr>
              <a:buFont typeface="Wingdings" pitchFamily="2" charset="2"/>
              <a:buChar char="§"/>
            </a:pPr>
            <a:r>
              <a:rPr lang="en-GB" sz="9800" b="1" dirty="0" smtClean="0">
                <a:latin typeface="Arial Rounded MT Bold" pitchFamily="34" charset="0"/>
              </a:rPr>
              <a:t>            Quantum Entanglement for composite probes</a:t>
            </a:r>
          </a:p>
          <a:p>
            <a:pPr>
              <a:buFont typeface="Wingdings" pitchFamily="2" charset="2"/>
              <a:buChar char="§"/>
            </a:pPr>
            <a:r>
              <a:rPr lang="en-GB" sz="9800" b="1" dirty="0" smtClean="0">
                <a:latin typeface="Arial Rounded MT Bold" pitchFamily="34" charset="0"/>
              </a:rPr>
              <a:t>            ADS/CFT   realization</a:t>
            </a:r>
          </a:p>
          <a:p>
            <a:pPr>
              <a:buFont typeface="Wingdings" pitchFamily="2" charset="2"/>
              <a:buChar char="§"/>
            </a:pPr>
            <a:endParaRPr lang="en-GB" b="1" dirty="0" smtClean="0">
              <a:latin typeface="Arial Rounded MT Bold" pitchFamily="34" charset="0"/>
            </a:endParaRPr>
          </a:p>
          <a:p>
            <a:pPr>
              <a:buNone/>
            </a:pPr>
            <a:endParaRPr lang="en-GB" b="1" dirty="0" smtClean="0"/>
          </a:p>
          <a:p>
            <a:pPr>
              <a:buNone/>
            </a:pPr>
            <a:endParaRPr lang="en-GB" b="1" u="sng" dirty="0" smtClean="0"/>
          </a:p>
          <a:p>
            <a:pPr>
              <a:buNone/>
            </a:pPr>
            <a:r>
              <a:rPr lang="en-GB" dirty="0" smtClean="0"/>
              <a:t>  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/>
          <p:nvPr/>
        </p:nvPicPr>
        <p:blipFill>
          <a:blip r:embed="rId2" cstate="print"/>
          <a:stretch/>
        </p:blipFill>
        <p:spPr>
          <a:xfrm>
            <a:off x="1807200" y="10800"/>
            <a:ext cx="5834520" cy="6774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/>
          <p:nvPr/>
        </p:nvPicPr>
        <p:blipFill>
          <a:blip r:embed="rId2" cstate="print"/>
          <a:stretch/>
        </p:blipFill>
        <p:spPr>
          <a:xfrm>
            <a:off x="2079132" y="512956"/>
            <a:ext cx="7386840" cy="6851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latin typeface="Arial Black" pitchFamily="34" charset="0"/>
              </a:rPr>
              <a:t>     </a:t>
            </a:r>
            <a:endParaRPr lang="el-GR" sz="3600" b="1" dirty="0">
              <a:latin typeface="Arial Black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4294967295"/>
          </p:nvPr>
        </p:nvSpPr>
        <p:spPr>
          <a:xfrm>
            <a:off x="0" y="561703"/>
            <a:ext cx="10515600" cy="5615260"/>
          </a:xfrm>
        </p:spPr>
        <p:txBody>
          <a:bodyPr>
            <a:normAutofit lnSpcReduction="10000"/>
          </a:bodyPr>
          <a:lstStyle/>
          <a:p>
            <a:r>
              <a:rPr lang="en-GB" b="1" i="1" dirty="0" smtClean="0">
                <a:hlinkClick r:id="rId2"/>
              </a:rPr>
              <a:t>Modular </a:t>
            </a:r>
            <a:r>
              <a:rPr lang="en-GB" b="1" i="1" dirty="0" err="1" smtClean="0">
                <a:hlinkClick r:id="rId2"/>
              </a:rPr>
              <a:t>discretization</a:t>
            </a:r>
            <a:r>
              <a:rPr lang="en-GB" b="1" i="1" dirty="0" smtClean="0">
                <a:hlinkClick r:id="rId2"/>
              </a:rPr>
              <a:t> of the AdS2/CFT1 holography</a:t>
            </a:r>
            <a:r>
              <a:rPr lang="en-GB" b="1" i="1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>
                <a:solidFill>
                  <a:srgbClr val="C00000"/>
                </a:solidFill>
                <a:hlinkClick r:id="rId3"/>
              </a:rPr>
              <a:t>Minos</a:t>
            </a:r>
            <a:r>
              <a:rPr lang="en-GB" dirty="0" smtClean="0">
                <a:solidFill>
                  <a:srgbClr val="C00000"/>
                </a:solidFill>
                <a:hlinkClick r:id="rId3"/>
              </a:rPr>
              <a:t> </a:t>
            </a:r>
            <a:r>
              <a:rPr lang="en-GB" dirty="0" err="1" smtClean="0">
                <a:solidFill>
                  <a:srgbClr val="C00000"/>
                </a:solidFill>
                <a:hlinkClick r:id="rId3"/>
              </a:rPr>
              <a:t>Axenides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dirty="0" smtClean="0"/>
              <a:t>(</a:t>
            </a:r>
            <a:r>
              <a:rPr lang="en-GB" dirty="0" err="1" smtClean="0">
                <a:hlinkClick r:id="rId4"/>
              </a:rPr>
              <a:t>Democritos</a:t>
            </a:r>
            <a:r>
              <a:rPr lang="en-GB" dirty="0" smtClean="0">
                <a:hlinkClick r:id="rId4"/>
              </a:rPr>
              <a:t> </a:t>
            </a:r>
            <a:r>
              <a:rPr lang="en-GB" dirty="0" err="1" smtClean="0">
                <a:hlinkClick r:id="rId4"/>
              </a:rPr>
              <a:t>Nucl</a:t>
            </a:r>
            <a:r>
              <a:rPr lang="en-GB" dirty="0" smtClean="0">
                <a:hlinkClick r:id="rId4"/>
              </a:rPr>
              <a:t>. Res. Ctr.</a:t>
            </a:r>
            <a:r>
              <a:rPr lang="en-GB" dirty="0" smtClean="0"/>
              <a:t>), </a:t>
            </a:r>
            <a:r>
              <a:rPr lang="en-GB" dirty="0" smtClean="0">
                <a:hlinkClick r:id="rId5"/>
              </a:rPr>
              <a:t>E.G. </a:t>
            </a:r>
            <a:r>
              <a:rPr lang="en-GB" dirty="0" err="1" smtClean="0">
                <a:hlinkClick r:id="rId5"/>
              </a:rPr>
              <a:t>Floratos</a:t>
            </a:r>
            <a:r>
              <a:rPr lang="en-GB" dirty="0" smtClean="0"/>
              <a:t> (</a:t>
            </a:r>
            <a:r>
              <a:rPr lang="en-GB" dirty="0" err="1" smtClean="0">
                <a:hlinkClick r:id="rId4"/>
              </a:rPr>
              <a:t>Democritos</a:t>
            </a:r>
            <a:r>
              <a:rPr lang="en-GB" dirty="0" smtClean="0">
                <a:hlinkClick r:id="rId4"/>
              </a:rPr>
              <a:t> </a:t>
            </a:r>
            <a:r>
              <a:rPr lang="en-GB" dirty="0" err="1" smtClean="0">
                <a:hlinkClick r:id="rId4"/>
              </a:rPr>
              <a:t>Nucl</a:t>
            </a:r>
            <a:r>
              <a:rPr lang="en-GB" dirty="0" smtClean="0">
                <a:hlinkClick r:id="rId4"/>
              </a:rPr>
              <a:t>. Res. Ctr.</a:t>
            </a:r>
            <a:r>
              <a:rPr lang="en-GB" dirty="0" smtClean="0"/>
              <a:t> &amp; </a:t>
            </a:r>
            <a:r>
              <a:rPr lang="en-GB" dirty="0" smtClean="0">
                <a:hlinkClick r:id="rId6"/>
              </a:rPr>
              <a:t>CERN</a:t>
            </a:r>
            <a:r>
              <a:rPr lang="en-GB" dirty="0" smtClean="0"/>
              <a:t> &amp; </a:t>
            </a:r>
            <a:r>
              <a:rPr lang="en-GB" dirty="0" smtClean="0">
                <a:hlinkClick r:id="rId7"/>
              </a:rPr>
              <a:t>Athens U.</a:t>
            </a:r>
            <a:r>
              <a:rPr lang="en-GB" dirty="0" smtClean="0"/>
              <a:t>), </a:t>
            </a:r>
            <a:r>
              <a:rPr lang="en-GB" dirty="0" smtClean="0">
                <a:hlinkClick r:id="rId8"/>
              </a:rPr>
              <a:t>S. </a:t>
            </a:r>
            <a:r>
              <a:rPr lang="en-GB" dirty="0" err="1" smtClean="0">
                <a:hlinkClick r:id="rId8"/>
              </a:rPr>
              <a:t>Nicolis</a:t>
            </a:r>
            <a:r>
              <a:rPr lang="en-GB" dirty="0" smtClean="0"/>
              <a:t> (</a:t>
            </a:r>
            <a:r>
              <a:rPr lang="en-GB" dirty="0" smtClean="0">
                <a:hlinkClick r:id="rId9"/>
              </a:rPr>
              <a:t>Tours U.</a:t>
            </a:r>
            <a:r>
              <a:rPr lang="en-GB" dirty="0" smtClean="0"/>
              <a:t>). Jun 24, 2013. 31 pp. </a:t>
            </a:r>
            <a:br>
              <a:rPr lang="en-GB" dirty="0" smtClean="0"/>
            </a:br>
            <a:r>
              <a:rPr lang="en-GB" dirty="0" smtClean="0"/>
              <a:t>Published in </a:t>
            </a:r>
            <a:r>
              <a:rPr lang="en-GB" b="1" dirty="0" smtClean="0"/>
              <a:t>JHEP 1402 (2014) 109 .</a:t>
            </a:r>
          </a:p>
          <a:p>
            <a:r>
              <a:rPr lang="en-GB" b="1" dirty="0" smtClean="0"/>
              <a:t>  </a:t>
            </a:r>
            <a:r>
              <a:rPr lang="en-GB" b="1" i="1" dirty="0" smtClean="0">
                <a:hlinkClick r:id="rId10"/>
              </a:rPr>
              <a:t>Chaotic Information Processing by </a:t>
            </a:r>
            <a:r>
              <a:rPr lang="en-GB" b="1" i="1" dirty="0" err="1" smtClean="0">
                <a:hlinkClick r:id="rId10"/>
              </a:rPr>
              <a:t>Extremal</a:t>
            </a:r>
            <a:r>
              <a:rPr lang="en-GB" b="1" i="1" dirty="0" smtClean="0">
                <a:hlinkClick r:id="rId10"/>
              </a:rPr>
              <a:t> Black Holes</a:t>
            </a:r>
            <a:r>
              <a:rPr lang="en-GB" b="1" i="1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>
                <a:hlinkClick r:id="rId11"/>
              </a:rPr>
              <a:t>Minos</a:t>
            </a:r>
            <a:r>
              <a:rPr lang="en-GB" dirty="0" smtClean="0">
                <a:hlinkClick r:id="rId11"/>
              </a:rPr>
              <a:t> </a:t>
            </a:r>
            <a:r>
              <a:rPr lang="en-GB" dirty="0" err="1" smtClean="0">
                <a:hlinkClick r:id="rId11"/>
              </a:rPr>
              <a:t>Axenides</a:t>
            </a:r>
            <a:r>
              <a:rPr lang="en-GB" dirty="0" smtClean="0"/>
              <a:t> (</a:t>
            </a:r>
            <a:r>
              <a:rPr lang="en-GB" dirty="0" err="1" smtClean="0">
                <a:hlinkClick r:id="rId4"/>
              </a:rPr>
              <a:t>Democritos</a:t>
            </a:r>
            <a:r>
              <a:rPr lang="en-GB" dirty="0" smtClean="0">
                <a:hlinkClick r:id="rId4"/>
              </a:rPr>
              <a:t> </a:t>
            </a:r>
            <a:r>
              <a:rPr lang="en-GB" dirty="0" err="1" smtClean="0">
                <a:hlinkClick r:id="rId4"/>
              </a:rPr>
              <a:t>Nucl</a:t>
            </a:r>
            <a:r>
              <a:rPr lang="en-GB" dirty="0" smtClean="0">
                <a:hlinkClick r:id="rId4"/>
              </a:rPr>
              <a:t>. Res. Ctr.</a:t>
            </a:r>
            <a:r>
              <a:rPr lang="en-GB" dirty="0" smtClean="0"/>
              <a:t>), </a:t>
            </a:r>
            <a:r>
              <a:rPr lang="en-GB" dirty="0" smtClean="0">
                <a:hlinkClick r:id="rId12"/>
              </a:rPr>
              <a:t>Emmanuel </a:t>
            </a:r>
            <a:r>
              <a:rPr lang="en-GB" dirty="0" err="1" smtClean="0">
                <a:hlinkClick r:id="rId12"/>
              </a:rPr>
              <a:t>Floratos</a:t>
            </a:r>
            <a:r>
              <a:rPr lang="en-GB" dirty="0" smtClean="0"/>
              <a:t> (</a:t>
            </a:r>
            <a:r>
              <a:rPr lang="en-GB" dirty="0" err="1" smtClean="0">
                <a:hlinkClick r:id="rId4"/>
              </a:rPr>
              <a:t>Democritos</a:t>
            </a:r>
            <a:r>
              <a:rPr lang="en-GB" dirty="0" smtClean="0">
                <a:hlinkClick r:id="rId4"/>
              </a:rPr>
              <a:t> </a:t>
            </a:r>
            <a:r>
              <a:rPr lang="en-GB" dirty="0" err="1" smtClean="0">
                <a:hlinkClick r:id="rId4"/>
              </a:rPr>
              <a:t>Nucl</a:t>
            </a:r>
            <a:r>
              <a:rPr lang="en-GB" dirty="0" smtClean="0">
                <a:hlinkClick r:id="rId4"/>
              </a:rPr>
              <a:t>. Res. Ctr.</a:t>
            </a:r>
            <a:r>
              <a:rPr lang="en-GB" dirty="0" smtClean="0"/>
              <a:t> &amp; </a:t>
            </a:r>
            <a:r>
              <a:rPr lang="en-GB" dirty="0" smtClean="0">
                <a:hlinkClick r:id="rId7"/>
              </a:rPr>
              <a:t>Athens U.</a:t>
            </a:r>
            <a:r>
              <a:rPr lang="en-GB" dirty="0" smtClean="0"/>
              <a:t>), </a:t>
            </a:r>
            <a:r>
              <a:rPr lang="en-GB" dirty="0" err="1" smtClean="0">
                <a:hlinkClick r:id="rId13"/>
              </a:rPr>
              <a:t>Stam</a:t>
            </a:r>
            <a:r>
              <a:rPr lang="en-GB" dirty="0" smtClean="0">
                <a:hlinkClick r:id="rId13"/>
              </a:rPr>
              <a:t> </a:t>
            </a:r>
            <a:r>
              <a:rPr lang="en-GB" dirty="0" err="1" smtClean="0">
                <a:hlinkClick r:id="rId13"/>
              </a:rPr>
              <a:t>Nicolis</a:t>
            </a:r>
            <a:r>
              <a:rPr lang="en-GB" dirty="0" smtClean="0"/>
              <a:t> (</a:t>
            </a:r>
            <a:r>
              <a:rPr lang="en-GB" dirty="0" smtClean="0">
                <a:hlinkClick r:id="rId14"/>
              </a:rPr>
              <a:t>Fed. Denis Poisson, Tours</a:t>
            </a:r>
            <a:r>
              <a:rPr lang="en-GB" dirty="0" smtClean="0"/>
              <a:t> &amp; </a:t>
            </a:r>
            <a:r>
              <a:rPr lang="en-GB" dirty="0" smtClean="0">
                <a:hlinkClick r:id="rId9"/>
              </a:rPr>
              <a:t>Tours U.</a:t>
            </a:r>
            <a:r>
              <a:rPr lang="en-GB" dirty="0" smtClean="0"/>
              <a:t>). Apr 2, 2015. 7 pp. </a:t>
            </a:r>
            <a:br>
              <a:rPr lang="en-GB" dirty="0" smtClean="0"/>
            </a:br>
            <a:r>
              <a:rPr lang="en-GB" dirty="0" smtClean="0"/>
              <a:t>Published in </a:t>
            </a:r>
            <a:r>
              <a:rPr lang="en-GB" b="1" dirty="0" err="1" smtClean="0"/>
              <a:t>Int.J.Mod.Phys</a:t>
            </a:r>
            <a:r>
              <a:rPr lang="en-GB" b="1" dirty="0" smtClean="0"/>
              <a:t>. D24 (2015) no.09, 1542012.</a:t>
            </a:r>
          </a:p>
          <a:p>
            <a:r>
              <a:rPr lang="en-GB" dirty="0" smtClean="0">
                <a:hlinkClick r:id="rId15"/>
              </a:rPr>
              <a:t>The arithmetic geometry of AdS2 and its continuum limit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err="1" smtClean="0">
                <a:hlinkClick r:id="rId16"/>
              </a:rPr>
              <a:t>Minos</a:t>
            </a:r>
            <a:r>
              <a:rPr lang="en-GB" dirty="0" smtClean="0">
                <a:hlinkClick r:id="rId16"/>
              </a:rPr>
              <a:t> </a:t>
            </a:r>
            <a:r>
              <a:rPr lang="en-GB" dirty="0" err="1" smtClean="0">
                <a:hlinkClick r:id="rId16"/>
              </a:rPr>
              <a:t>Axenides</a:t>
            </a:r>
            <a:r>
              <a:rPr lang="en-GB" dirty="0" smtClean="0"/>
              <a:t> (</a:t>
            </a:r>
            <a:r>
              <a:rPr lang="en-GB" dirty="0" err="1" smtClean="0">
                <a:hlinkClick r:id="rId4"/>
              </a:rPr>
              <a:t>Democritos</a:t>
            </a:r>
            <a:r>
              <a:rPr lang="en-GB" dirty="0" smtClean="0">
                <a:hlinkClick r:id="rId4"/>
              </a:rPr>
              <a:t> </a:t>
            </a:r>
            <a:r>
              <a:rPr lang="en-GB" dirty="0" err="1" smtClean="0">
                <a:hlinkClick r:id="rId4"/>
              </a:rPr>
              <a:t>Nucl</a:t>
            </a:r>
            <a:r>
              <a:rPr lang="en-GB" dirty="0" smtClean="0">
                <a:hlinkClick r:id="rId4"/>
              </a:rPr>
              <a:t>. Res. Ctr.</a:t>
            </a:r>
            <a:r>
              <a:rPr lang="en-GB" dirty="0" smtClean="0"/>
              <a:t>), </a:t>
            </a:r>
            <a:r>
              <a:rPr lang="en-GB" dirty="0" smtClean="0">
                <a:hlinkClick r:id="rId17"/>
              </a:rPr>
              <a:t>Emmanuel </a:t>
            </a:r>
            <a:r>
              <a:rPr lang="en-GB" dirty="0" err="1" smtClean="0">
                <a:hlinkClick r:id="rId17"/>
              </a:rPr>
              <a:t>Floratos</a:t>
            </a:r>
            <a:r>
              <a:rPr lang="en-GB" dirty="0" smtClean="0"/>
              <a:t> (</a:t>
            </a:r>
            <a:r>
              <a:rPr lang="en-GB" dirty="0" smtClean="0">
                <a:hlinkClick r:id="rId7"/>
              </a:rPr>
              <a:t>Athens U.</a:t>
            </a:r>
            <a:r>
              <a:rPr lang="en-GB" dirty="0" smtClean="0"/>
              <a:t>), </a:t>
            </a:r>
            <a:r>
              <a:rPr lang="en-GB" dirty="0" err="1" smtClean="0">
                <a:hlinkClick r:id="rId18"/>
              </a:rPr>
              <a:t>Stam</a:t>
            </a:r>
            <a:r>
              <a:rPr lang="en-GB" dirty="0" smtClean="0">
                <a:hlinkClick r:id="rId18"/>
              </a:rPr>
              <a:t> </a:t>
            </a:r>
            <a:r>
              <a:rPr lang="en-GB" dirty="0" err="1" smtClean="0">
                <a:hlinkClick r:id="rId18"/>
              </a:rPr>
              <a:t>Nicolis</a:t>
            </a:r>
            <a:r>
              <a:rPr lang="en-GB" dirty="0" smtClean="0"/>
              <a:t> (</a:t>
            </a:r>
            <a:r>
              <a:rPr lang="en-GB" dirty="0" smtClean="0">
                <a:hlinkClick r:id="rId19"/>
              </a:rPr>
              <a:t>Tours U., CNRS</a:t>
            </a:r>
            <a:r>
              <a:rPr lang="en-GB" dirty="0" smtClean="0"/>
              <a:t>). Aug 19, 2019. 35 pp. </a:t>
            </a:r>
            <a:br>
              <a:rPr lang="en-GB" dirty="0" smtClean="0"/>
            </a:br>
            <a:r>
              <a:rPr lang="en-GB" dirty="0" smtClean="0"/>
              <a:t>e-Print: </a:t>
            </a:r>
            <a:r>
              <a:rPr lang="en-GB" b="1" dirty="0" smtClean="0">
                <a:hlinkClick r:id="rId20"/>
              </a:rPr>
              <a:t>arXiv:1908.06641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1EU + 6 national grants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517990" y="1825625"/>
          <a:ext cx="5156020" cy="43636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3083"/>
                <a:gridCol w="1800553"/>
                <a:gridCol w="689728"/>
                <a:gridCol w="857925"/>
                <a:gridCol w="1484731"/>
              </a:tblGrid>
              <a:tr h="3006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#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Grant/Fellowship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marR="20955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Amount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Period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Scientist in charge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</a:tr>
              <a:tr h="606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CA16201: Unraveling new physics at the LHC through the precision frontier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520 k€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2017-21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C. Papadopoulos</a:t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G. Savvidy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</a:tr>
              <a:tr h="5130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HFRI E-12300: Holographic applications of quantum entanglement (HAPPEN)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200 k€ 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2018-20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 Pastras</a:t>
                      </a:r>
                      <a:endParaRPr lang="en-US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M. Axenides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</a:tr>
              <a:tr h="3369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IKY (postdoc fellows)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26 k€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2017-19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 Pastras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</a:tr>
              <a:tr h="3726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IKY (doctoral fellows)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 k€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2018-21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D. Katsinis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</a:tr>
              <a:tr h="7453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HFRI: Two-loop  Amplitude    Calculations  Based  on Intergrand Reduction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32.4 </a:t>
                      </a:r>
                      <a:r>
                        <a:rPr lang="en-US" sz="1000">
                          <a:effectLst/>
                        </a:rPr>
                        <a:t>k€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2019-22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</a:t>
                      </a:r>
                      <a:r>
                        <a:rPr lang="el-GR" sz="1000">
                          <a:effectLst/>
                        </a:rPr>
                        <a:t>. </a:t>
                      </a:r>
                      <a:r>
                        <a:rPr lang="en-US" sz="1000">
                          <a:effectLst/>
                        </a:rPr>
                        <a:t>Papadopoulos</a:t>
                      </a:r>
                      <a:endParaRPr lang="en-US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</a:t>
                      </a:r>
                      <a:r>
                        <a:rPr lang="el-GR" sz="1000">
                          <a:effectLst/>
                        </a:rPr>
                        <a:t>. </a:t>
                      </a:r>
                      <a:r>
                        <a:rPr lang="en-US" sz="1000">
                          <a:effectLst/>
                        </a:rPr>
                        <a:t>Canko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</a:tr>
              <a:tr h="5735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ΕΔΒΜ 103: Χαοτική Δυναμική και Μελανές Οπές στη Θεωρία </a:t>
                      </a:r>
                      <a:r>
                        <a:rPr lang="en-US" sz="1000">
                          <a:effectLst/>
                        </a:rPr>
                        <a:t>BMN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50 </a:t>
                      </a:r>
                      <a:r>
                        <a:rPr lang="en-US" sz="1000">
                          <a:effectLst/>
                        </a:rPr>
                        <a:t>k</a:t>
                      </a:r>
                      <a:r>
                        <a:rPr lang="el-GR" sz="1000">
                          <a:effectLst/>
                        </a:rPr>
                        <a:t>€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2020-21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</a:t>
                      </a:r>
                      <a:r>
                        <a:rPr lang="el-GR" sz="1000">
                          <a:effectLst/>
                        </a:rPr>
                        <a:t>. </a:t>
                      </a:r>
                      <a:r>
                        <a:rPr lang="en-US" sz="1000">
                          <a:effectLst/>
                        </a:rPr>
                        <a:t>Floratos</a:t>
                      </a:r>
                      <a:endParaRPr lang="en-US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</a:t>
                      </a:r>
                      <a:r>
                        <a:rPr lang="el-GR" sz="1000">
                          <a:effectLst/>
                        </a:rPr>
                        <a:t>. </a:t>
                      </a:r>
                      <a:r>
                        <a:rPr lang="en-US" sz="1000">
                          <a:effectLst/>
                        </a:rPr>
                        <a:t>Axenides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</a:tr>
              <a:tr h="9020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ΕΔΒΜ 103: Μελέτη διορθώσεων ανώτερης τάξης στο πλαίσιο της Κβαντικής Χρωμοδυναμικής και εφαρμογές στα πειράματα Υψηλών Ενεργειών του </a:t>
                      </a:r>
                      <a:r>
                        <a:rPr lang="en-US" sz="1000">
                          <a:effectLst/>
                        </a:rPr>
                        <a:t>LHC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50</a:t>
                      </a:r>
                      <a:r>
                        <a:rPr lang="en-US" sz="1000">
                          <a:effectLst/>
                        </a:rPr>
                        <a:t> k€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2020-21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C. Papadopoulos</a:t>
                      </a:r>
                      <a:endParaRPr lang="en-US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43" marR="6534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18272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20134" y="1202267"/>
            <a:ext cx="6631866" cy="55372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0"/>
            <a:ext cx="9254067" cy="1422399"/>
          </a:xfrm>
        </p:spPr>
        <p:txBody>
          <a:bodyPr/>
          <a:lstStyle/>
          <a:p>
            <a:r>
              <a:rPr lang="en-US" dirty="0" smtClean="0"/>
              <a:t>     </a:t>
            </a:r>
            <a:r>
              <a:rPr lang="en-US" u="sng" dirty="0" smtClean="0"/>
              <a:t> BH-Info Paradox</a:t>
            </a:r>
            <a:r>
              <a:rPr lang="el-GR" u="sng" dirty="0" smtClean="0"/>
              <a:t> </a:t>
            </a:r>
            <a:r>
              <a:rPr lang="en-US" u="sng" dirty="0" smtClean="0"/>
              <a:t>at a Crossroads</a:t>
            </a:r>
            <a:endParaRPr lang="en-US" u="sng" dirty="0"/>
          </a:p>
        </p:txBody>
      </p:sp>
    </p:spTree>
    <p:extLst>
      <p:ext uri="{BB962C8B-B14F-4D97-AF65-F5344CB8AC3E}">
        <p14:creationId xmlns="" xmlns:p14="http://schemas.microsoft.com/office/powerpoint/2010/main" val="324375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12694" y="325937"/>
            <a:ext cx="10623176" cy="132556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               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              Physics beyond the   SMPP-</a:t>
            </a:r>
            <a:br>
              <a:rPr lang="en-GB" b="1" dirty="0" smtClean="0"/>
            </a:br>
            <a:r>
              <a:rPr lang="en-GB" b="1" dirty="0" smtClean="0"/>
              <a:t>            SU(3) x SU(2) </a:t>
            </a:r>
            <a:r>
              <a:rPr lang="en-GB" b="1" dirty="0" err="1" smtClean="0"/>
              <a:t>xU</a:t>
            </a:r>
            <a:r>
              <a:rPr lang="en-GB" b="1" dirty="0" smtClean="0"/>
              <a:t>(1)+ </a:t>
            </a:r>
            <a:r>
              <a:rPr lang="en-GB" b="1" dirty="0" err="1" smtClean="0"/>
              <a:t>Gr</a:t>
            </a:r>
            <a:r>
              <a:rPr lang="en-GB" b="1" dirty="0" smtClean="0"/>
              <a:t> (Einstein)</a:t>
            </a:r>
            <a:br>
              <a:rPr lang="en-GB" b="1" dirty="0" smtClean="0"/>
            </a:br>
            <a:r>
              <a:rPr lang="en-GB" b="1" dirty="0" smtClean="0"/>
              <a:t>           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838200" y="1541417"/>
            <a:ext cx="10515600" cy="463554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GB" dirty="0" smtClean="0"/>
              <a:t>            </a:t>
            </a:r>
          </a:p>
          <a:p>
            <a:pPr>
              <a:buNone/>
            </a:pPr>
            <a:r>
              <a:rPr lang="en-GB" sz="11200" dirty="0" smtClean="0">
                <a:latin typeface="Arial Rounded MT Bold" pitchFamily="34" charset="0"/>
                <a:cs typeface="Arial" pitchFamily="34" charset="0"/>
              </a:rPr>
              <a:t>                         </a:t>
            </a:r>
          </a:p>
          <a:p>
            <a:r>
              <a:rPr lang="en-GB" sz="11200" dirty="0" smtClean="0">
                <a:latin typeface="Arial Rounded MT Bold" pitchFamily="34" charset="0"/>
                <a:cs typeface="Arial" pitchFamily="34" charset="0"/>
              </a:rPr>
              <a:t>    Strong CP– </a:t>
            </a:r>
            <a:r>
              <a:rPr lang="en-GB" sz="11200" dirty="0" err="1" smtClean="0">
                <a:latin typeface="Arial Rounded MT Bold" pitchFamily="34" charset="0"/>
                <a:cs typeface="Arial" pitchFamily="34" charset="0"/>
              </a:rPr>
              <a:t>Axions</a:t>
            </a:r>
            <a:r>
              <a:rPr lang="en-GB" sz="11200" dirty="0" smtClean="0">
                <a:latin typeface="Arial Rounded MT Bold" pitchFamily="34" charset="0"/>
                <a:cs typeface="Arial" pitchFamily="34" charset="0"/>
              </a:rPr>
              <a:t> in the Early-Late  Universe</a:t>
            </a:r>
          </a:p>
          <a:p>
            <a:r>
              <a:rPr lang="en-GB" sz="11200" dirty="0" smtClean="0">
                <a:latin typeface="Arial Rounded MT Bold" pitchFamily="34" charset="0"/>
                <a:cs typeface="Arial" pitchFamily="34" charset="0"/>
              </a:rPr>
              <a:t>     B,L violations –</a:t>
            </a:r>
            <a:r>
              <a:rPr lang="en-GB" sz="11200" dirty="0" err="1" smtClean="0">
                <a:latin typeface="Arial Rounded MT Bold" pitchFamily="34" charset="0"/>
                <a:cs typeface="Arial" pitchFamily="34" charset="0"/>
              </a:rPr>
              <a:t>Baryogenesis</a:t>
            </a:r>
            <a:r>
              <a:rPr lang="en-GB" sz="11200" dirty="0" smtClean="0">
                <a:latin typeface="Arial Rounded MT Bold" pitchFamily="34" charset="0"/>
                <a:cs typeface="Arial" pitchFamily="34" charset="0"/>
              </a:rPr>
              <a:t> (</a:t>
            </a:r>
            <a:r>
              <a:rPr lang="en-GB" sz="11200" dirty="0" err="1" smtClean="0">
                <a:latin typeface="Arial Rounded MT Bold" pitchFamily="34" charset="0"/>
                <a:cs typeface="Arial" pitchFamily="34" charset="0"/>
              </a:rPr>
              <a:t>Leptogenesis</a:t>
            </a:r>
            <a:r>
              <a:rPr lang="en-GB" sz="11200" dirty="0" smtClean="0">
                <a:latin typeface="Arial Rounded MT Bold" pitchFamily="34" charset="0"/>
                <a:cs typeface="Arial" pitchFamily="34" charset="0"/>
              </a:rPr>
              <a:t> induced) </a:t>
            </a:r>
          </a:p>
          <a:p>
            <a:r>
              <a:rPr lang="en-GB" sz="11200" dirty="0" smtClean="0">
                <a:latin typeface="Arial Rounded MT Bold" pitchFamily="34" charset="0"/>
                <a:cs typeface="Arial" pitchFamily="34" charset="0"/>
              </a:rPr>
              <a:t>     Phase Transitions in the Early universe ( Guts-EW-QCD)</a:t>
            </a:r>
          </a:p>
          <a:p>
            <a:r>
              <a:rPr lang="en-GB" sz="11200" dirty="0" smtClean="0">
                <a:latin typeface="Arial Rounded MT Bold" pitchFamily="34" charset="0"/>
                <a:cs typeface="Arial" pitchFamily="34" charset="0"/>
              </a:rPr>
              <a:t>     Inflation in the early &amp; Late Universe</a:t>
            </a:r>
          </a:p>
          <a:p>
            <a:r>
              <a:rPr lang="en-GB" sz="11200" dirty="0" smtClean="0">
                <a:latin typeface="Arial Rounded MT Bold" pitchFamily="34" charset="0"/>
                <a:cs typeface="Arial" pitchFamily="34" charset="0"/>
              </a:rPr>
              <a:t>     Modelling CDM and DE</a:t>
            </a:r>
          </a:p>
          <a:p>
            <a:r>
              <a:rPr lang="en-GB" sz="11200" dirty="0" smtClean="0">
                <a:latin typeface="Arial Rounded MT Bold" pitchFamily="34" charset="0"/>
                <a:cs typeface="Arial" pitchFamily="34" charset="0"/>
              </a:rPr>
              <a:t>     </a:t>
            </a:r>
            <a:r>
              <a:rPr lang="en-GB" sz="11200" dirty="0" err="1" smtClean="0">
                <a:latin typeface="Arial Rounded MT Bold" pitchFamily="34" charset="0"/>
                <a:cs typeface="Arial" pitchFamily="34" charset="0"/>
              </a:rPr>
              <a:t>Solitons</a:t>
            </a:r>
            <a:r>
              <a:rPr lang="en-GB" sz="11200" dirty="0" smtClean="0">
                <a:latin typeface="Arial Rounded MT Bold" pitchFamily="34" charset="0"/>
                <a:cs typeface="Arial" pitchFamily="34" charset="0"/>
              </a:rPr>
              <a:t>  in SUSY theories (Q-Balls)</a:t>
            </a:r>
          </a:p>
          <a:p>
            <a:r>
              <a:rPr lang="en-GB" sz="11200" dirty="0" smtClean="0">
                <a:latin typeface="Arial Rounded MT Bold" pitchFamily="34" charset="0"/>
                <a:cs typeface="Arial" pitchFamily="34" charset="0"/>
              </a:rPr>
              <a:t>     Chaos ( Hamiltonian –Dissipative)</a:t>
            </a:r>
          </a:p>
          <a:p>
            <a:r>
              <a:rPr lang="en-GB" sz="11200" dirty="0" smtClean="0">
                <a:latin typeface="Arial Rounded MT Bold" pitchFamily="34" charset="0"/>
                <a:cs typeface="Arial" pitchFamily="34" charset="0"/>
              </a:rPr>
              <a:t>     Stable Membrane Configurations ( M-theory)</a:t>
            </a:r>
          </a:p>
          <a:p>
            <a:r>
              <a:rPr lang="en-GB" sz="11200" dirty="0" smtClean="0">
                <a:latin typeface="Arial Rounded MT Bold" pitchFamily="34" charset="0"/>
                <a:cs typeface="Arial" pitchFamily="34" charset="0"/>
              </a:rPr>
              <a:t>      Discrete Models in Classical and Q.M.</a:t>
            </a:r>
          </a:p>
          <a:p>
            <a:endParaRPr lang="en-GB" sz="8600" dirty="0" smtClean="0">
              <a:latin typeface="Arial Rounded MT Bold" pitchFamily="34" charset="0"/>
              <a:cs typeface="Arial" pitchFamily="34" charset="0"/>
            </a:endParaRPr>
          </a:p>
          <a:p>
            <a:pPr>
              <a:buNone/>
            </a:pPr>
            <a:endParaRPr lang="en-GB" dirty="0" smtClean="0">
              <a:latin typeface="Arial Rounded MT Bold" pitchFamily="34" charset="0"/>
              <a:cs typeface="Arial" pitchFamily="34" charset="0"/>
            </a:endParaRPr>
          </a:p>
          <a:p>
            <a:endParaRPr lang="en-GB" dirty="0" smtClean="0">
              <a:latin typeface="Arial Rounded MT Bold" pitchFamily="34" charset="0"/>
              <a:cs typeface="Arial" pitchFamily="34" charset="0"/>
            </a:endParaRPr>
          </a:p>
          <a:p>
            <a:endParaRPr lang="en-GB" dirty="0" smtClean="0">
              <a:latin typeface="Arial Rounded MT Bold" pitchFamily="34" charset="0"/>
              <a:cs typeface="Arial" pitchFamily="34" charset="0"/>
            </a:endParaRPr>
          </a:p>
          <a:p>
            <a:pPr>
              <a:buNone/>
            </a:pPr>
            <a:r>
              <a:rPr lang="en-GB" dirty="0" smtClean="0"/>
              <a:t>     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 </a:t>
            </a:r>
            <a:r>
              <a:rPr lang="en-GB" b="1" dirty="0" err="1" smtClean="0">
                <a:latin typeface="Arial Rounded MT Bold" pitchFamily="34" charset="0"/>
              </a:rPr>
              <a:t>Einsteinian</a:t>
            </a:r>
            <a:r>
              <a:rPr lang="en-GB" b="1" dirty="0" smtClean="0">
                <a:latin typeface="Arial Rounded MT Bold" pitchFamily="34" charset="0"/>
              </a:rPr>
              <a:t> </a:t>
            </a:r>
            <a:r>
              <a:rPr lang="en-GB" b="1" dirty="0" smtClean="0">
                <a:latin typeface="Arial Rounded MT Bold" pitchFamily="34" charset="0"/>
              </a:rPr>
              <a:t>Gravitational Dynamics</a:t>
            </a:r>
            <a:endParaRPr lang="el-GR" b="1" dirty="0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39788" y="1332412"/>
            <a:ext cx="5157787" cy="1172664"/>
          </a:xfrm>
        </p:spPr>
        <p:txBody>
          <a:bodyPr>
            <a:normAutofit/>
          </a:bodyPr>
          <a:lstStyle/>
          <a:p>
            <a:r>
              <a:rPr lang="en-GB" dirty="0" smtClean="0"/>
              <a:t>        </a:t>
            </a:r>
            <a:r>
              <a:rPr lang="en-GB" sz="2800" dirty="0" err="1" smtClean="0">
                <a:latin typeface="Arial Black" pitchFamily="34" charset="0"/>
              </a:rPr>
              <a:t>Spacetime</a:t>
            </a:r>
            <a:r>
              <a:rPr lang="en-GB" sz="2800" dirty="0" smtClean="0">
                <a:latin typeface="Arial Black" pitchFamily="34" charset="0"/>
              </a:rPr>
              <a:t> Curvature </a:t>
            </a:r>
          </a:p>
          <a:p>
            <a:r>
              <a:rPr lang="en-GB" sz="2800" dirty="0" smtClean="0">
                <a:latin typeface="Arial Black" pitchFamily="34" charset="0"/>
              </a:rPr>
              <a:t>           moves Matter</a:t>
            </a:r>
            <a:endParaRPr lang="el-GR" sz="2800" dirty="0">
              <a:latin typeface="Arial Black" pitchFamily="34" charset="0"/>
            </a:endParaRPr>
          </a:p>
        </p:txBody>
      </p:sp>
      <p:pic>
        <p:nvPicPr>
          <p:cNvPr id="8" name="7 - Θέση περιεχομένου" descr="GR-LENSIN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57646" y="2808514"/>
            <a:ext cx="4846320" cy="3357155"/>
          </a:xfrm>
        </p:spPr>
      </p:pic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                </a:t>
            </a:r>
            <a:r>
              <a:rPr lang="en-GB" sz="3200" dirty="0" smtClean="0">
                <a:latin typeface="Arial Black" pitchFamily="34" charset="0"/>
              </a:rPr>
              <a:t>Matter  curves     </a:t>
            </a:r>
          </a:p>
          <a:p>
            <a:r>
              <a:rPr lang="en-GB" sz="3200" dirty="0" smtClean="0">
                <a:latin typeface="Arial Black" pitchFamily="34" charset="0"/>
              </a:rPr>
              <a:t>           </a:t>
            </a:r>
            <a:r>
              <a:rPr lang="en-GB" sz="3200" dirty="0" err="1" smtClean="0">
                <a:latin typeface="Arial Black" pitchFamily="34" charset="0"/>
              </a:rPr>
              <a:t>Spacetime</a:t>
            </a:r>
            <a:endParaRPr lang="el-GR" sz="3200" dirty="0">
              <a:latin typeface="Arial Black" pitchFamily="34" charset="0"/>
            </a:endParaRPr>
          </a:p>
        </p:txBody>
      </p:sp>
      <p:pic>
        <p:nvPicPr>
          <p:cNvPr id="7" name="6 - Θέση περιεχομένου" descr="CURVED SPACETIME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6172199" y="2847704"/>
            <a:ext cx="5636623" cy="29522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  </a:t>
            </a:r>
            <a:r>
              <a:rPr lang="en-GB" dirty="0" smtClean="0">
                <a:latin typeface="Arial Rounded MT Bold" pitchFamily="34" charset="0"/>
              </a:rPr>
              <a:t>Hierarchy  of 4 fundamental Forces </a:t>
            </a:r>
            <a:br>
              <a:rPr lang="en-GB" dirty="0" smtClean="0">
                <a:latin typeface="Arial Rounded MT Bold" pitchFamily="34" charset="0"/>
              </a:rPr>
            </a:br>
            <a:r>
              <a:rPr lang="en-GB" dirty="0" smtClean="0">
                <a:latin typeface="Arial Rounded MT Bold" pitchFamily="34" charset="0"/>
              </a:rPr>
              <a:t>                   (EW+QCD+ GR)</a:t>
            </a:r>
            <a:br>
              <a:rPr lang="en-GB" dirty="0" smtClean="0">
                <a:latin typeface="Arial Rounded MT Bold" pitchFamily="34" charset="0"/>
              </a:rPr>
            </a:br>
            <a:r>
              <a:rPr lang="en-GB" dirty="0" smtClean="0">
                <a:latin typeface="Arial Rounded MT Bold" pitchFamily="34" charset="0"/>
              </a:rPr>
              <a:t>                </a:t>
            </a:r>
            <a:r>
              <a:rPr lang="en-GB" dirty="0" err="1" smtClean="0">
                <a:latin typeface="Arial Rounded MT Bold" pitchFamily="34" charset="0"/>
              </a:rPr>
              <a:t>Gr</a:t>
            </a:r>
            <a:r>
              <a:rPr lang="en-GB" dirty="0" smtClean="0">
                <a:latin typeface="Arial Rounded MT Bold" pitchFamily="34" charset="0"/>
              </a:rPr>
              <a:t> much   weaker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838200" y="1802673"/>
            <a:ext cx="10515600" cy="4374289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    Mass and Energy  are sources of  attractive GR-attraction (inverse square)  40 order of magnitude weaker than  EM-Coulomb’s </a:t>
            </a:r>
          </a:p>
          <a:p>
            <a:r>
              <a:rPr lang="en-GB" dirty="0" smtClean="0"/>
              <a:t> This is in juxtaposition to Coulomb’s Law of Force</a:t>
            </a:r>
          </a:p>
          <a:p>
            <a:pPr>
              <a:buNone/>
            </a:pPr>
            <a:r>
              <a:rPr lang="en-GB" dirty="0" smtClean="0"/>
              <a:t>                    Equal charges repel </a:t>
            </a:r>
          </a:p>
          <a:p>
            <a:pPr>
              <a:buNone/>
            </a:pPr>
            <a:r>
              <a:rPr lang="en-GB" dirty="0" smtClean="0"/>
              <a:t>                     Opposite charges attract</a:t>
            </a:r>
          </a:p>
          <a:p>
            <a:r>
              <a:rPr lang="en-GB" dirty="0" smtClean="0"/>
              <a:t>    Charged  Bulk matter in equilibrium neutralizes  +’s with –’s </a:t>
            </a:r>
          </a:p>
          <a:p>
            <a:r>
              <a:rPr lang="en-GB" dirty="0" smtClean="0"/>
              <a:t>     Massive distribution of matter is unstable  against </a:t>
            </a:r>
          </a:p>
          <a:p>
            <a:pPr>
              <a:buNone/>
            </a:pPr>
            <a:r>
              <a:rPr lang="en-GB" dirty="0" smtClean="0"/>
              <a:t>         gravitational   collapse (Oppenheimer-Snyder)  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              </a:t>
            </a:r>
            <a:r>
              <a:rPr lang="en-GB" b="1" dirty="0" smtClean="0"/>
              <a:t>Compact Stars ( e.g. Neutron Stars)  </a:t>
            </a:r>
          </a:p>
          <a:p>
            <a:pPr>
              <a:buFont typeface="Wingdings" pitchFamily="2" charset="2"/>
              <a:buChar char="Ø"/>
            </a:pPr>
            <a:r>
              <a:rPr lang="en-GB" b="1" dirty="0" smtClean="0"/>
              <a:t>                                     Black holes</a:t>
            </a:r>
          </a:p>
          <a:p>
            <a:pPr>
              <a:buNone/>
            </a:pPr>
            <a:r>
              <a:rPr lang="en-GB" dirty="0" smtClean="0"/>
              <a:t>                        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566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      </a:t>
            </a:r>
            <a:r>
              <a:rPr lang="en-GB" b="1" dirty="0" smtClean="0">
                <a:latin typeface="Arial Rounded MT Bold" pitchFamily="34" charset="0"/>
              </a:rPr>
              <a:t>WHEN GRAVITY  BECOMES  STRONG?</a:t>
            </a:r>
            <a:endParaRPr lang="el-GR" b="1" dirty="0"/>
          </a:p>
        </p:txBody>
      </p:sp>
      <p:pic>
        <p:nvPicPr>
          <p:cNvPr id="5" name="4 - Εικόνα" descr="GRAVITY vs SMPP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08022" y="1371600"/>
            <a:ext cx="6296297" cy="4728754"/>
          </a:xfrm>
          <a:prstGeom prst="rect">
            <a:avLst/>
          </a:prstGeom>
        </p:spPr>
      </p:pic>
      <p:graphicFrame>
        <p:nvGraphicFramePr>
          <p:cNvPr id="7" name="6 - Αντικείμενο"/>
          <p:cNvGraphicFramePr>
            <a:graphicFrameLocks noChangeAspect="1"/>
          </p:cNvGraphicFramePr>
          <p:nvPr/>
        </p:nvGraphicFramePr>
        <p:xfrm>
          <a:off x="6026150" y="3211513"/>
          <a:ext cx="139700" cy="431800"/>
        </p:xfrm>
        <a:graphic>
          <a:graphicData uri="http://schemas.openxmlformats.org/presentationml/2006/ole">
            <p:oleObj spid="_x0000_s45071" name="Εξίσωση" r:id="rId4" imgW="139639" imgH="431613" progId="Equation.3">
              <p:embed/>
            </p:oleObj>
          </a:graphicData>
        </a:graphic>
      </p:graphicFrame>
      <p:graphicFrame>
        <p:nvGraphicFramePr>
          <p:cNvPr id="45063" name="Object 7"/>
          <p:cNvGraphicFramePr>
            <a:graphicFrameLocks noChangeAspect="1"/>
          </p:cNvGraphicFramePr>
          <p:nvPr/>
        </p:nvGraphicFramePr>
        <p:xfrm>
          <a:off x="1489165" y="2821576"/>
          <a:ext cx="3226525" cy="1658983"/>
        </p:xfrm>
        <a:graphic>
          <a:graphicData uri="http://schemas.openxmlformats.org/presentationml/2006/ole">
            <p:oleObj spid="_x0000_s45072" name="Εξίσωση" r:id="rId5" imgW="952087" imgH="469696" progId="Equation.3">
              <p:embed/>
            </p:oleObj>
          </a:graphicData>
        </a:graphic>
      </p:graphicFrame>
      <p:graphicFrame>
        <p:nvGraphicFramePr>
          <p:cNvPr id="45065" name="Object 9"/>
          <p:cNvGraphicFramePr>
            <a:graphicFrameLocks noChangeAspect="1"/>
          </p:cNvGraphicFramePr>
          <p:nvPr/>
        </p:nvGraphicFramePr>
        <p:xfrm>
          <a:off x="1541417" y="4846320"/>
          <a:ext cx="3108960" cy="1397726"/>
        </p:xfrm>
        <a:graphic>
          <a:graphicData uri="http://schemas.openxmlformats.org/presentationml/2006/ole">
            <p:oleObj spid="_x0000_s45073" name="Εξίσωση" r:id="rId6" imgW="723586" imgH="279279" progId="Equation.3">
              <p:embed/>
            </p:oleObj>
          </a:graphicData>
        </a:graphic>
      </p:graphicFrame>
      <p:graphicFrame>
        <p:nvGraphicFramePr>
          <p:cNvPr id="45066" name="Object 10"/>
          <p:cNvGraphicFramePr>
            <a:graphicFrameLocks noChangeAspect="1"/>
          </p:cNvGraphicFramePr>
          <p:nvPr/>
        </p:nvGraphicFramePr>
        <p:xfrm>
          <a:off x="1515291" y="1632857"/>
          <a:ext cx="3161212" cy="1071154"/>
        </p:xfrm>
        <a:graphic>
          <a:graphicData uri="http://schemas.openxmlformats.org/presentationml/2006/ole">
            <p:oleObj spid="_x0000_s45074" name="Εξίσωση" r:id="rId7" imgW="825142" imgH="266584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                     </a:t>
            </a:r>
            <a:r>
              <a:rPr lang="en-GB" b="1" u="sng" dirty="0" smtClean="0"/>
              <a:t>PHYSICAL SCALES</a:t>
            </a:r>
            <a:r>
              <a:rPr lang="en-GB" b="1" dirty="0" smtClean="0"/>
              <a:t>  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       </a:t>
            </a:r>
          </a:p>
          <a:p>
            <a:pPr>
              <a:buNone/>
            </a:pPr>
            <a:r>
              <a:rPr lang="en-GB" dirty="0" smtClean="0"/>
              <a:t>                                     Phys. Observable Universe</a:t>
            </a:r>
          </a:p>
          <a:p>
            <a:pPr>
              <a:buNone/>
            </a:pPr>
            <a:r>
              <a:rPr lang="en-GB" dirty="0" smtClean="0"/>
              <a:t>                                     Spiral Galaxy  (Milky Way)</a:t>
            </a:r>
          </a:p>
          <a:p>
            <a:pPr>
              <a:buNone/>
            </a:pPr>
            <a:r>
              <a:rPr lang="en-GB" dirty="0" smtClean="0"/>
              <a:t>                                     Earth</a:t>
            </a:r>
          </a:p>
          <a:p>
            <a:pPr>
              <a:buNone/>
            </a:pPr>
            <a:r>
              <a:rPr lang="en-GB" dirty="0" smtClean="0"/>
              <a:t>                                     Atoms</a:t>
            </a:r>
          </a:p>
          <a:p>
            <a:pPr>
              <a:buNone/>
            </a:pPr>
            <a:r>
              <a:rPr lang="en-GB" dirty="0" smtClean="0"/>
              <a:t>                                     LHC—QUARKS-LEPTONS</a:t>
            </a:r>
          </a:p>
          <a:p>
            <a:pPr>
              <a:buNone/>
            </a:pPr>
            <a:r>
              <a:rPr lang="en-GB" dirty="0" smtClean="0"/>
              <a:t>                                     Planck Scale</a:t>
            </a:r>
          </a:p>
        </p:txBody>
      </p:sp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2312988" y="3170238"/>
          <a:ext cx="377825" cy="623887"/>
        </p:xfrm>
        <a:graphic>
          <a:graphicData uri="http://schemas.openxmlformats.org/presentationml/2006/ole">
            <p:oleObj spid="_x0000_s21509" name="Εξίσωση" r:id="rId3" imgW="114120" imgH="215640" progId="Equation.3">
              <p:embed/>
            </p:oleObj>
          </a:graphicData>
        </a:graphic>
      </p:graphicFrame>
      <p:graphicFrame>
        <p:nvGraphicFramePr>
          <p:cNvPr id="21511" name="Object 7"/>
          <p:cNvGraphicFramePr>
            <a:graphicFrameLocks noChangeAspect="1"/>
          </p:cNvGraphicFramePr>
          <p:nvPr/>
        </p:nvGraphicFramePr>
        <p:xfrm>
          <a:off x="1502229" y="4258491"/>
          <a:ext cx="1867989" cy="600891"/>
        </p:xfrm>
        <a:graphic>
          <a:graphicData uri="http://schemas.openxmlformats.org/presentationml/2006/ole">
            <p:oleObj spid="_x0000_s21511" name="Εξίσωση" r:id="rId4" imgW="698400" imgH="203040" progId="Equation.3">
              <p:embed/>
            </p:oleObj>
          </a:graphicData>
        </a:graphic>
      </p:graphicFrame>
      <p:graphicFrame>
        <p:nvGraphicFramePr>
          <p:cNvPr id="21514" name="Object 10"/>
          <p:cNvGraphicFramePr>
            <a:graphicFrameLocks noChangeAspect="1"/>
          </p:cNvGraphicFramePr>
          <p:nvPr/>
        </p:nvGraphicFramePr>
        <p:xfrm>
          <a:off x="1489166" y="4702627"/>
          <a:ext cx="2076994" cy="692331"/>
        </p:xfrm>
        <a:graphic>
          <a:graphicData uri="http://schemas.openxmlformats.org/presentationml/2006/ole">
            <p:oleObj spid="_x0000_s21514" name="Εξίσωση" r:id="rId5" imgW="698400" imgH="203040" progId="Equation.3">
              <p:embed/>
            </p:oleObj>
          </a:graphicData>
        </a:graphic>
      </p:graphicFrame>
      <p:graphicFrame>
        <p:nvGraphicFramePr>
          <p:cNvPr id="21515" name="Object 11"/>
          <p:cNvGraphicFramePr>
            <a:graphicFrameLocks noChangeAspect="1"/>
          </p:cNvGraphicFramePr>
          <p:nvPr/>
        </p:nvGraphicFramePr>
        <p:xfrm>
          <a:off x="1619795" y="2743200"/>
          <a:ext cx="1802674" cy="522513"/>
        </p:xfrm>
        <a:graphic>
          <a:graphicData uri="http://schemas.openxmlformats.org/presentationml/2006/ole">
            <p:oleObj spid="_x0000_s21515" name="Εξίσωση" r:id="rId6" imgW="647640" imgH="203040" progId="Equation.3">
              <p:embed/>
            </p:oleObj>
          </a:graphicData>
        </a:graphic>
      </p:graphicFrame>
      <p:graphicFrame>
        <p:nvGraphicFramePr>
          <p:cNvPr id="21516" name="Object 12"/>
          <p:cNvGraphicFramePr>
            <a:graphicFrameLocks noChangeAspect="1"/>
          </p:cNvGraphicFramePr>
          <p:nvPr/>
        </p:nvGraphicFramePr>
        <p:xfrm>
          <a:off x="1567543" y="3722914"/>
          <a:ext cx="1763486" cy="600892"/>
        </p:xfrm>
        <a:graphic>
          <a:graphicData uri="http://schemas.openxmlformats.org/presentationml/2006/ole">
            <p:oleObj spid="_x0000_s21516" name="Εξίσωση" r:id="rId7" imgW="647640" imgH="203040" progId="Equation.3">
              <p:embed/>
            </p:oleObj>
          </a:graphicData>
        </a:graphic>
      </p:graphicFrame>
      <p:graphicFrame>
        <p:nvGraphicFramePr>
          <p:cNvPr id="21517" name="Object 13"/>
          <p:cNvGraphicFramePr>
            <a:graphicFrameLocks noChangeAspect="1"/>
          </p:cNvGraphicFramePr>
          <p:nvPr/>
        </p:nvGraphicFramePr>
        <p:xfrm>
          <a:off x="1554480" y="2246810"/>
          <a:ext cx="2063930" cy="548641"/>
        </p:xfrm>
        <a:graphic>
          <a:graphicData uri="http://schemas.openxmlformats.org/presentationml/2006/ole">
            <p:oleObj spid="_x0000_s21517" name="Εξίσωση" r:id="rId8" imgW="647640" imgH="203040" progId="Equation.3">
              <p:embed/>
            </p:oleObj>
          </a:graphicData>
        </a:graphic>
      </p:graphicFrame>
      <p:graphicFrame>
        <p:nvGraphicFramePr>
          <p:cNvPr id="17" name="16 - Αντικείμενο"/>
          <p:cNvGraphicFramePr>
            <a:graphicFrameLocks noChangeAspect="1"/>
          </p:cNvGraphicFramePr>
          <p:nvPr/>
        </p:nvGraphicFramePr>
        <p:xfrm>
          <a:off x="6038850" y="3319463"/>
          <a:ext cx="114300" cy="215900"/>
        </p:xfrm>
        <a:graphic>
          <a:graphicData uri="http://schemas.openxmlformats.org/presentationml/2006/ole">
            <p:oleObj spid="_x0000_s21518" name="Εξίσωση" r:id="rId9" imgW="114120" imgH="215640" progId="Equation.3">
              <p:embed/>
            </p:oleObj>
          </a:graphicData>
        </a:graphic>
      </p:graphicFrame>
      <p:graphicFrame>
        <p:nvGraphicFramePr>
          <p:cNvPr id="21519" name="Object 15"/>
          <p:cNvGraphicFramePr>
            <a:graphicFrameLocks noChangeAspect="1"/>
          </p:cNvGraphicFramePr>
          <p:nvPr/>
        </p:nvGraphicFramePr>
        <p:xfrm>
          <a:off x="1541417" y="3291840"/>
          <a:ext cx="1894114" cy="522514"/>
        </p:xfrm>
        <a:graphic>
          <a:graphicData uri="http://schemas.openxmlformats.org/presentationml/2006/ole">
            <p:oleObj spid="_x0000_s21519" name="Εξίσωση" r:id="rId10" imgW="5968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/>
          <p:nvPr/>
        </p:nvPicPr>
        <p:blipFill>
          <a:blip r:embed="rId2" cstate="print"/>
          <a:stretch/>
        </p:blipFill>
        <p:spPr>
          <a:xfrm>
            <a:off x="-14761" y="-30600"/>
            <a:ext cx="10742233" cy="688824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7 - Θέση περιεχομένου" descr="GR-WAVE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839788" y="2442754"/>
            <a:ext cx="5157787" cy="3592286"/>
          </a:xfrm>
        </p:spPr>
      </p:pic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                  </a:t>
            </a:r>
            <a:r>
              <a:rPr lang="en-ID" sz="3600" u="sng" dirty="0" smtClean="0">
                <a:latin typeface="Arial Rounded MT Bold" pitchFamily="34" charset="0"/>
              </a:rPr>
              <a:t>BH  PHENOMENOLOGY        </a:t>
            </a:r>
            <a:endParaRPr lang="el-GR" sz="3600" u="sng" dirty="0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D" dirty="0" smtClean="0"/>
              <a:t>      </a:t>
            </a:r>
            <a:r>
              <a:rPr lang="en-ID" sz="3600" dirty="0" smtClean="0"/>
              <a:t>2-BLACK HOLE MERGER</a:t>
            </a:r>
            <a:endParaRPr lang="el-GR" sz="3600" dirty="0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6172200" y="1567543"/>
            <a:ext cx="5183188" cy="937532"/>
          </a:xfrm>
        </p:spPr>
        <p:txBody>
          <a:bodyPr>
            <a:normAutofit fontScale="92500" lnSpcReduction="20000"/>
          </a:bodyPr>
          <a:lstStyle/>
          <a:p>
            <a:r>
              <a:rPr lang="en-ID" dirty="0" smtClean="0"/>
              <a:t>   </a:t>
            </a:r>
            <a:r>
              <a:rPr lang="en-ID" sz="3200" dirty="0" smtClean="0"/>
              <a:t>EVENT HORIZON TELESCOPE </a:t>
            </a:r>
          </a:p>
          <a:p>
            <a:r>
              <a:rPr lang="en-ID" sz="3200" dirty="0" smtClean="0"/>
              <a:t>              1</a:t>
            </a:r>
            <a:r>
              <a:rPr lang="en-ID" sz="3200" baseline="30000" dirty="0" smtClean="0"/>
              <a:t>st</a:t>
            </a:r>
            <a:r>
              <a:rPr lang="en-ID" sz="3200" dirty="0" smtClean="0"/>
              <a:t> IMAGE  ever</a:t>
            </a:r>
            <a:endParaRPr lang="el-GR" sz="3200" dirty="0"/>
          </a:p>
        </p:txBody>
      </p:sp>
      <p:pic>
        <p:nvPicPr>
          <p:cNvPr id="7" name="6 - Θέση περιεχομένου" descr="EHT-1ST IMAGE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6198325" y="2389561"/>
            <a:ext cx="5183188" cy="3628232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48416" y="2397318"/>
            <a:ext cx="4115157" cy="4352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4249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          </a:t>
            </a:r>
            <a:r>
              <a:rPr lang="en-GB" dirty="0" smtClean="0">
                <a:latin typeface="Arial Rounded MT Bold" pitchFamily="34" charset="0"/>
              </a:rPr>
              <a:t>MEMBRANE PARADIGM : near Horizon region as a 2-DIM viscous fluid- possible  dynamical system in </a:t>
            </a:r>
            <a:r>
              <a:rPr lang="en-GB" dirty="0" smtClean="0">
                <a:latin typeface="Arial Rounded MT Bold" pitchFamily="34" charset="0"/>
              </a:rPr>
              <a:t>M-theory. (see GL talk)</a:t>
            </a:r>
            <a:endParaRPr lang="el-GR" dirty="0"/>
          </a:p>
        </p:txBody>
      </p:sp>
      <p:pic>
        <p:nvPicPr>
          <p:cNvPr id="4" name="3 - Θέση περιεχομένου" descr="MEMBRANE PARADIG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4100" y="2400397"/>
            <a:ext cx="2903799" cy="43513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1877</TotalTime>
  <Words>712</Words>
  <Application>Microsoft Office PowerPoint</Application>
  <PresentationFormat>Προσαρμογή</PresentationFormat>
  <Paragraphs>138</Paragraphs>
  <Slides>19</Slides>
  <Notes>0</Notes>
  <HiddenSlides>0</HiddenSlides>
  <MMClips>0</MMClips>
  <ScaleCrop>false</ScaleCrop>
  <HeadingPairs>
    <vt:vector size="6" baseType="variant">
      <vt:variant>
        <vt:lpstr>Θέμα</vt:lpstr>
      </vt:variant>
      <vt:variant>
        <vt:i4>1</vt:i4>
      </vt:variant>
      <vt:variant>
        <vt:lpstr>Ενσωματωμένοι διακομιστές OLE</vt:lpstr>
      </vt:variant>
      <vt:variant>
        <vt:i4>1</vt:i4>
      </vt:variant>
      <vt:variant>
        <vt:lpstr>Τίτλοι διαφανειών</vt:lpstr>
      </vt:variant>
      <vt:variant>
        <vt:i4>19</vt:i4>
      </vt:variant>
    </vt:vector>
  </HeadingPairs>
  <TitlesOfParts>
    <vt:vector size="21" baseType="lpstr">
      <vt:lpstr>Office Theme</vt:lpstr>
      <vt:lpstr>Εξίσωση</vt:lpstr>
      <vt:lpstr>MINOS AXENIDES </vt:lpstr>
      <vt:lpstr>                              Physics beyond the   SMPP-             SU(3) x SU(2) xU(1)+ Gr (Einstein)            </vt:lpstr>
      <vt:lpstr>   Einsteinian Gravitational Dynamics</vt:lpstr>
      <vt:lpstr>  Hierarchy  of 4 fundamental Forces                     (EW+QCD+ GR)                 Gr much   weaker</vt:lpstr>
      <vt:lpstr>      WHEN GRAVITY  BECOMES  STRONG?</vt:lpstr>
      <vt:lpstr>                       PHYSICAL SCALES  </vt:lpstr>
      <vt:lpstr>Διαφάνεια 7</vt:lpstr>
      <vt:lpstr>                  BH  PHENOMENOLOGY        </vt:lpstr>
      <vt:lpstr>          MEMBRANE PARADIGM : near Horizon region as a 2-DIM viscous fluid- possible  dynamical system in M-theory. (see GL talk)</vt:lpstr>
      <vt:lpstr>    NOTABLE PROPERTIES  OF  BH-event  horizons</vt:lpstr>
      <vt:lpstr>Planck scale  physics   strong Q.Gr effects dominates---CRITICAL ISSUES</vt:lpstr>
      <vt:lpstr>HOLOGRAPHY =&gt;                              INFORMATION  OF A VOLUME IS  ENCODED ON  ITS  SURFACE     BOUNDARY</vt:lpstr>
      <vt:lpstr>          Breakdown of  conceptual tools </vt:lpstr>
      <vt:lpstr>        A Discretized spacetime approach            based on   modular arithmetics</vt:lpstr>
      <vt:lpstr>Διαφάνεια 15</vt:lpstr>
      <vt:lpstr>Διαφάνεια 16</vt:lpstr>
      <vt:lpstr>     </vt:lpstr>
      <vt:lpstr>                   1EU + 6 national grants</vt:lpstr>
      <vt:lpstr>      BH-Info Paradox at a Crossroads</vt:lpstr>
    </vt:vector>
  </TitlesOfParts>
  <Company>Demokritos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Many aspects of BH-Info Paradox</dc:title>
  <dc:creator>RePack by Diakov</dc:creator>
  <cp:lastModifiedBy>MINOS AXENIDIS</cp:lastModifiedBy>
  <cp:revision>168</cp:revision>
  <dcterms:created xsi:type="dcterms:W3CDTF">2018-11-26T14:55:39Z</dcterms:created>
  <dcterms:modified xsi:type="dcterms:W3CDTF">2019-11-15T08:08:40Z</dcterms:modified>
</cp:coreProperties>
</file>