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364" r:id="rId3"/>
    <p:sldId id="358" r:id="rId4"/>
    <p:sldId id="357" r:id="rId5"/>
    <p:sldId id="367" r:id="rId6"/>
    <p:sldId id="365" r:id="rId7"/>
    <p:sldId id="366" r:id="rId8"/>
    <p:sldId id="360" r:id="rId9"/>
    <p:sldId id="361" r:id="rId10"/>
    <p:sldId id="368" r:id="rId11"/>
    <p:sldId id="362" r:id="rId12"/>
    <p:sldId id="363" r:id="rId13"/>
    <p:sldId id="340" r:id="rId14"/>
    <p:sldId id="341" r:id="rId15"/>
    <p:sldId id="343" r:id="rId16"/>
    <p:sldId id="344" r:id="rId17"/>
    <p:sldId id="346" r:id="rId18"/>
    <p:sldId id="347" r:id="rId19"/>
    <p:sldId id="348" r:id="rId20"/>
    <p:sldId id="369" r:id="rId21"/>
    <p:sldId id="371" r:id="rId22"/>
    <p:sldId id="350" r:id="rId23"/>
    <p:sldId id="351" r:id="rId24"/>
    <p:sldId id="352" r:id="rId25"/>
    <p:sldId id="349" r:id="rId26"/>
    <p:sldId id="374" r:id="rId27"/>
    <p:sldId id="372" r:id="rId28"/>
    <p:sldId id="373" r:id="rId29"/>
    <p:sldId id="37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41D7"/>
    <a:srgbClr val="000000"/>
    <a:srgbClr val="291AEE"/>
    <a:srgbClr val="1A0EB8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>
        <p:scale>
          <a:sx n="81" d="100"/>
          <a:sy n="81" d="100"/>
        </p:scale>
        <p:origin x="1698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75ACE2-D07C-4A6D-8DA3-541ADB78C2CC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C7A654D2-55FF-4402-AFB7-A3AFEAFF8738}">
      <dgm:prSet phldrT="[Text]" custT="1"/>
      <dgm:spPr/>
      <dgm:t>
        <a:bodyPr/>
        <a:lstStyle/>
        <a:p>
          <a:r>
            <a:rPr lang="en-US" sz="1800" dirty="0" smtClean="0"/>
            <a:t>Astro-physics scenarios</a:t>
          </a:r>
          <a:endParaRPr lang="en-US" sz="1800" dirty="0"/>
        </a:p>
      </dgm:t>
    </dgm:pt>
    <dgm:pt modelId="{CB9CE211-5181-4FDC-A522-A5201F268847}" type="parTrans" cxnId="{30FE7FB6-B410-4BAD-BCD3-0D1BC662F26B}">
      <dgm:prSet/>
      <dgm:spPr/>
      <dgm:t>
        <a:bodyPr/>
        <a:lstStyle/>
        <a:p>
          <a:endParaRPr lang="en-US"/>
        </a:p>
      </dgm:t>
    </dgm:pt>
    <dgm:pt modelId="{76582E70-19B3-4988-9F0B-3D0BF361C7C4}" type="sibTrans" cxnId="{30FE7FB6-B410-4BAD-BCD3-0D1BC662F26B}">
      <dgm:prSet/>
      <dgm:spPr/>
      <dgm:t>
        <a:bodyPr/>
        <a:lstStyle/>
        <a:p>
          <a:endParaRPr lang="en-US"/>
        </a:p>
      </dgm:t>
    </dgm:pt>
    <dgm:pt modelId="{B9499498-1BBA-4C08-BD44-97AB0AF7C75E}">
      <dgm:prSet phldrT="[Text]"/>
      <dgm:spPr/>
      <dgm:t>
        <a:bodyPr/>
        <a:lstStyle/>
        <a:p>
          <a:r>
            <a:rPr lang="en-US" dirty="0" smtClean="0"/>
            <a:t>Nuclear Physics</a:t>
          </a:r>
          <a:endParaRPr lang="en-US" dirty="0"/>
        </a:p>
      </dgm:t>
    </dgm:pt>
    <dgm:pt modelId="{1CBC34E9-89E1-42B7-B35C-829726345A45}" type="parTrans" cxnId="{D23B27CA-BE65-4A7F-AD29-39AFB736BE88}">
      <dgm:prSet/>
      <dgm:spPr/>
      <dgm:t>
        <a:bodyPr/>
        <a:lstStyle/>
        <a:p>
          <a:endParaRPr lang="en-US"/>
        </a:p>
      </dgm:t>
    </dgm:pt>
    <dgm:pt modelId="{97CDAC3A-D01D-412B-8A3C-5F58600C0588}" type="sibTrans" cxnId="{D23B27CA-BE65-4A7F-AD29-39AFB736BE88}">
      <dgm:prSet/>
      <dgm:spPr/>
      <dgm:t>
        <a:bodyPr/>
        <a:lstStyle/>
        <a:p>
          <a:endParaRPr lang="en-US"/>
        </a:p>
      </dgm:t>
    </dgm:pt>
    <dgm:pt modelId="{5C0EFAD8-6F82-4EAA-B20B-418644D1F273}">
      <dgm:prSet phldrT="[Text]"/>
      <dgm:spPr/>
      <dgm:t>
        <a:bodyPr/>
        <a:lstStyle/>
        <a:p>
          <a:r>
            <a:rPr lang="en-US" dirty="0" smtClean="0"/>
            <a:t>Elemental abundances in Universe</a:t>
          </a:r>
          <a:endParaRPr lang="en-US" dirty="0"/>
        </a:p>
      </dgm:t>
    </dgm:pt>
    <dgm:pt modelId="{D3BB2C24-318C-4B2F-838F-60A6FBEEFE1C}" type="parTrans" cxnId="{D67A36C9-222A-460F-AF04-E2901837D5B4}">
      <dgm:prSet/>
      <dgm:spPr/>
      <dgm:t>
        <a:bodyPr/>
        <a:lstStyle/>
        <a:p>
          <a:endParaRPr lang="en-US"/>
        </a:p>
      </dgm:t>
    </dgm:pt>
    <dgm:pt modelId="{957FD941-2211-4272-A17B-D80EB3F7D3C1}" type="sibTrans" cxnId="{D67A36C9-222A-460F-AF04-E2901837D5B4}">
      <dgm:prSet/>
      <dgm:spPr/>
      <dgm:t>
        <a:bodyPr/>
        <a:lstStyle/>
        <a:p>
          <a:endParaRPr lang="en-US"/>
        </a:p>
      </dgm:t>
    </dgm:pt>
    <dgm:pt modelId="{3CFFD177-016B-4E30-9459-4D677694B46E}" type="pres">
      <dgm:prSet presAssocID="{2D75ACE2-D07C-4A6D-8DA3-541ADB78C2CC}" presName="Name0" presStyleCnt="0">
        <dgm:presLayoutVars>
          <dgm:dir/>
          <dgm:resizeHandles val="exact"/>
        </dgm:presLayoutVars>
      </dgm:prSet>
      <dgm:spPr/>
    </dgm:pt>
    <dgm:pt modelId="{98F70C3D-8F57-49C0-8D6D-FB9287CC12B4}" type="pres">
      <dgm:prSet presAssocID="{2D75ACE2-D07C-4A6D-8DA3-541ADB78C2CC}" presName="vNodes" presStyleCnt="0"/>
      <dgm:spPr/>
    </dgm:pt>
    <dgm:pt modelId="{5A1935A7-0A28-4C1A-9F83-8B4265FFFA2F}" type="pres">
      <dgm:prSet presAssocID="{C7A654D2-55FF-4402-AFB7-A3AFEAFF8738}" presName="node" presStyleLbl="node1" presStyleIdx="0" presStyleCnt="3" custScaleX="1145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95EE8A-F61C-4290-8CC2-9D357F45DAF0}" type="pres">
      <dgm:prSet presAssocID="{76582E70-19B3-4988-9F0B-3D0BF361C7C4}" presName="spacerT" presStyleCnt="0"/>
      <dgm:spPr/>
    </dgm:pt>
    <dgm:pt modelId="{CB739B91-F0C9-4AA2-B8EF-89C817E886E8}" type="pres">
      <dgm:prSet presAssocID="{76582E70-19B3-4988-9F0B-3D0BF361C7C4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9AD8812-20D8-4078-BC82-C3F4800D4407}" type="pres">
      <dgm:prSet presAssocID="{76582E70-19B3-4988-9F0B-3D0BF361C7C4}" presName="spacerB" presStyleCnt="0"/>
      <dgm:spPr/>
    </dgm:pt>
    <dgm:pt modelId="{5EEF42C7-69ED-4B93-9458-509FE6D3BBB7}" type="pres">
      <dgm:prSet presAssocID="{B9499498-1BBA-4C08-BD44-97AB0AF7C75E}" presName="node" presStyleLbl="node1" presStyleIdx="1" presStyleCnt="3" custScaleX="1209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42B839-AF1F-41BD-A21D-BAF3FC7235DD}" type="pres">
      <dgm:prSet presAssocID="{2D75ACE2-D07C-4A6D-8DA3-541ADB78C2CC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ADEDBE41-E4AD-4256-886B-B77B852A122A}" type="pres">
      <dgm:prSet presAssocID="{2D75ACE2-D07C-4A6D-8DA3-541ADB78C2CC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3F763B2D-9AD1-4C3C-9DDD-DE26E2A5FC22}" type="pres">
      <dgm:prSet presAssocID="{2D75ACE2-D07C-4A6D-8DA3-541ADB78C2CC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8CE130-4807-4CD7-8C6C-492E630FD1F0}" type="presOf" srcId="{97CDAC3A-D01D-412B-8A3C-5F58600C0588}" destId="{ADEDBE41-E4AD-4256-886B-B77B852A122A}" srcOrd="1" destOrd="0" presId="urn:microsoft.com/office/officeart/2005/8/layout/equation2"/>
    <dgm:cxn modelId="{92DDA7E4-7E06-4027-89C8-910665C7F9D7}" type="presOf" srcId="{B9499498-1BBA-4C08-BD44-97AB0AF7C75E}" destId="{5EEF42C7-69ED-4B93-9458-509FE6D3BBB7}" srcOrd="0" destOrd="0" presId="urn:microsoft.com/office/officeart/2005/8/layout/equation2"/>
    <dgm:cxn modelId="{571EE32D-9522-40E2-A8DC-530EDDCEB2FF}" type="presOf" srcId="{2D75ACE2-D07C-4A6D-8DA3-541ADB78C2CC}" destId="{3CFFD177-016B-4E30-9459-4D677694B46E}" srcOrd="0" destOrd="0" presId="urn:microsoft.com/office/officeart/2005/8/layout/equation2"/>
    <dgm:cxn modelId="{F3581444-60FF-4AEC-A08B-D8968E582D54}" type="presOf" srcId="{97CDAC3A-D01D-412B-8A3C-5F58600C0588}" destId="{1842B839-AF1F-41BD-A21D-BAF3FC7235DD}" srcOrd="0" destOrd="0" presId="urn:microsoft.com/office/officeart/2005/8/layout/equation2"/>
    <dgm:cxn modelId="{D67A36C9-222A-460F-AF04-E2901837D5B4}" srcId="{2D75ACE2-D07C-4A6D-8DA3-541ADB78C2CC}" destId="{5C0EFAD8-6F82-4EAA-B20B-418644D1F273}" srcOrd="2" destOrd="0" parTransId="{D3BB2C24-318C-4B2F-838F-60A6FBEEFE1C}" sibTransId="{957FD941-2211-4272-A17B-D80EB3F7D3C1}"/>
    <dgm:cxn modelId="{85A7C9F2-CA68-4C88-AAB1-7666026C3C57}" type="presOf" srcId="{5C0EFAD8-6F82-4EAA-B20B-418644D1F273}" destId="{3F763B2D-9AD1-4C3C-9DDD-DE26E2A5FC22}" srcOrd="0" destOrd="0" presId="urn:microsoft.com/office/officeart/2005/8/layout/equation2"/>
    <dgm:cxn modelId="{30FE7FB6-B410-4BAD-BCD3-0D1BC662F26B}" srcId="{2D75ACE2-D07C-4A6D-8DA3-541ADB78C2CC}" destId="{C7A654D2-55FF-4402-AFB7-A3AFEAFF8738}" srcOrd="0" destOrd="0" parTransId="{CB9CE211-5181-4FDC-A522-A5201F268847}" sibTransId="{76582E70-19B3-4988-9F0B-3D0BF361C7C4}"/>
    <dgm:cxn modelId="{9950E102-DA0C-4512-B77C-44D58C34C202}" type="presOf" srcId="{C7A654D2-55FF-4402-AFB7-A3AFEAFF8738}" destId="{5A1935A7-0A28-4C1A-9F83-8B4265FFFA2F}" srcOrd="0" destOrd="0" presId="urn:microsoft.com/office/officeart/2005/8/layout/equation2"/>
    <dgm:cxn modelId="{2A791660-A498-43D4-82BC-4AD99EF491D5}" type="presOf" srcId="{76582E70-19B3-4988-9F0B-3D0BF361C7C4}" destId="{CB739B91-F0C9-4AA2-B8EF-89C817E886E8}" srcOrd="0" destOrd="0" presId="urn:microsoft.com/office/officeart/2005/8/layout/equation2"/>
    <dgm:cxn modelId="{D23B27CA-BE65-4A7F-AD29-39AFB736BE88}" srcId="{2D75ACE2-D07C-4A6D-8DA3-541ADB78C2CC}" destId="{B9499498-1BBA-4C08-BD44-97AB0AF7C75E}" srcOrd="1" destOrd="0" parTransId="{1CBC34E9-89E1-42B7-B35C-829726345A45}" sibTransId="{97CDAC3A-D01D-412B-8A3C-5F58600C0588}"/>
    <dgm:cxn modelId="{93B8864A-F14B-4896-BEA1-95155EB6498F}" type="presParOf" srcId="{3CFFD177-016B-4E30-9459-4D677694B46E}" destId="{98F70C3D-8F57-49C0-8D6D-FB9287CC12B4}" srcOrd="0" destOrd="0" presId="urn:microsoft.com/office/officeart/2005/8/layout/equation2"/>
    <dgm:cxn modelId="{4251606C-DBCA-4D31-A6EC-47C6798F474B}" type="presParOf" srcId="{98F70C3D-8F57-49C0-8D6D-FB9287CC12B4}" destId="{5A1935A7-0A28-4C1A-9F83-8B4265FFFA2F}" srcOrd="0" destOrd="0" presId="urn:microsoft.com/office/officeart/2005/8/layout/equation2"/>
    <dgm:cxn modelId="{19A58D0C-42A7-4C0B-A9C6-94273FA38246}" type="presParOf" srcId="{98F70C3D-8F57-49C0-8D6D-FB9287CC12B4}" destId="{0D95EE8A-F61C-4290-8CC2-9D357F45DAF0}" srcOrd="1" destOrd="0" presId="urn:microsoft.com/office/officeart/2005/8/layout/equation2"/>
    <dgm:cxn modelId="{4D2AE83B-B35C-4234-8B55-4F864523A1EF}" type="presParOf" srcId="{98F70C3D-8F57-49C0-8D6D-FB9287CC12B4}" destId="{CB739B91-F0C9-4AA2-B8EF-89C817E886E8}" srcOrd="2" destOrd="0" presId="urn:microsoft.com/office/officeart/2005/8/layout/equation2"/>
    <dgm:cxn modelId="{3F186EC2-8E8F-42AA-AFDE-70D55E566F2A}" type="presParOf" srcId="{98F70C3D-8F57-49C0-8D6D-FB9287CC12B4}" destId="{49AD8812-20D8-4078-BC82-C3F4800D4407}" srcOrd="3" destOrd="0" presId="urn:microsoft.com/office/officeart/2005/8/layout/equation2"/>
    <dgm:cxn modelId="{2FE6E0EE-E379-4191-B825-1DD214619386}" type="presParOf" srcId="{98F70C3D-8F57-49C0-8D6D-FB9287CC12B4}" destId="{5EEF42C7-69ED-4B93-9458-509FE6D3BBB7}" srcOrd="4" destOrd="0" presId="urn:microsoft.com/office/officeart/2005/8/layout/equation2"/>
    <dgm:cxn modelId="{C3C4DC89-57F9-4B51-A002-0D8F0D99DAFD}" type="presParOf" srcId="{3CFFD177-016B-4E30-9459-4D677694B46E}" destId="{1842B839-AF1F-41BD-A21D-BAF3FC7235DD}" srcOrd="1" destOrd="0" presId="urn:microsoft.com/office/officeart/2005/8/layout/equation2"/>
    <dgm:cxn modelId="{5AE1FA45-886E-4603-BB90-6999C973FD62}" type="presParOf" srcId="{1842B839-AF1F-41BD-A21D-BAF3FC7235DD}" destId="{ADEDBE41-E4AD-4256-886B-B77B852A122A}" srcOrd="0" destOrd="0" presId="urn:microsoft.com/office/officeart/2005/8/layout/equation2"/>
    <dgm:cxn modelId="{780E650C-7675-4033-9445-A3ACD87FED5B}" type="presParOf" srcId="{3CFFD177-016B-4E30-9459-4D677694B46E}" destId="{3F763B2D-9AD1-4C3C-9DDD-DE26E2A5FC22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1935A7-0A28-4C1A-9F83-8B4265FFFA2F}">
      <dsp:nvSpPr>
        <dsp:cNvPr id="0" name=""/>
        <dsp:cNvSpPr/>
      </dsp:nvSpPr>
      <dsp:spPr>
        <a:xfrm>
          <a:off x="712095" y="291"/>
          <a:ext cx="1384251" cy="1208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Astro-physics scenarios</a:t>
          </a:r>
          <a:endParaRPr lang="en-US" sz="1800" kern="1200" dirty="0"/>
        </a:p>
      </dsp:txBody>
      <dsp:txXfrm>
        <a:off x="914814" y="177335"/>
        <a:ext cx="978813" cy="854843"/>
      </dsp:txXfrm>
    </dsp:sp>
    <dsp:sp modelId="{CB739B91-F0C9-4AA2-B8EF-89C817E886E8}">
      <dsp:nvSpPr>
        <dsp:cNvPr id="0" name=""/>
        <dsp:cNvSpPr/>
      </dsp:nvSpPr>
      <dsp:spPr>
        <a:xfrm>
          <a:off x="1053630" y="1307388"/>
          <a:ext cx="701180" cy="701180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146571" y="1575519"/>
        <a:ext cx="515298" cy="164918"/>
      </dsp:txXfrm>
    </dsp:sp>
    <dsp:sp modelId="{5EEF42C7-69ED-4B93-9458-509FE6D3BBB7}">
      <dsp:nvSpPr>
        <dsp:cNvPr id="0" name=""/>
        <dsp:cNvSpPr/>
      </dsp:nvSpPr>
      <dsp:spPr>
        <a:xfrm>
          <a:off x="672829" y="2106733"/>
          <a:ext cx="1462783" cy="12089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Nuclear Physics</a:t>
          </a:r>
          <a:endParaRPr lang="en-US" sz="2400" kern="1200" dirty="0"/>
        </a:p>
      </dsp:txBody>
      <dsp:txXfrm>
        <a:off x="887049" y="2283777"/>
        <a:ext cx="1034343" cy="854843"/>
      </dsp:txXfrm>
    </dsp:sp>
    <dsp:sp modelId="{1842B839-AF1F-41BD-A21D-BAF3FC7235DD}">
      <dsp:nvSpPr>
        <dsp:cNvPr id="0" name=""/>
        <dsp:cNvSpPr/>
      </dsp:nvSpPr>
      <dsp:spPr>
        <a:xfrm>
          <a:off x="2316952" y="1433117"/>
          <a:ext cx="384440" cy="4497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2316952" y="1523061"/>
        <a:ext cx="269108" cy="269834"/>
      </dsp:txXfrm>
    </dsp:sp>
    <dsp:sp modelId="{3F763B2D-9AD1-4C3C-9DDD-DE26E2A5FC22}">
      <dsp:nvSpPr>
        <dsp:cNvPr id="0" name=""/>
        <dsp:cNvSpPr/>
      </dsp:nvSpPr>
      <dsp:spPr>
        <a:xfrm>
          <a:off x="2860971" y="449046"/>
          <a:ext cx="2417863" cy="24178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Elemental abundances in Universe</a:t>
          </a:r>
          <a:endParaRPr lang="en-US" sz="2600" kern="1200" dirty="0"/>
        </a:p>
      </dsp:txBody>
      <dsp:txXfrm>
        <a:off x="3215059" y="803134"/>
        <a:ext cx="1709687" cy="1709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FADCA-D66F-405E-919C-73AE9878E58D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2556B-D289-4DAA-8E4D-5C9C78F75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36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191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20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728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8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99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41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0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70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27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5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A3783-D4CB-4142-9021-B4720705A559}" type="datetimeFigureOut">
              <a:rPr lang="en-US" smtClean="0"/>
              <a:t>11/15/2019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85FDD-C868-416F-B1F3-3912D4CDE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3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&amp;esrc=s&amp;frm=1&amp;source=images&amp;cd=&amp;cad=rja&amp;docid=9lrsG1DqT-MESM&amp;tbnid=b_gqlunI095-eM:&amp;ved=0CAUQjRw&amp;url=http://newscenter.lbl.gov/feature-stories/2010/11/12/gretina-cave/&amp;ei=4JETUtO1K-W6yAHj4IGIAw&amp;psig=AFQjCNELGyls_GAUiDmxaGkelYa6PW_eJQ&amp;ust=1377100612664627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//upload.wikimedia.org/wikipedia/commons/c/c0/Iodine-131-decay-scheme-simplified.svg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p.demokritos.gr/cnr2020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10.emf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8.emf"/><Relationship Id="rId5" Type="http://schemas.openxmlformats.org/officeDocument/2006/relationships/diagramLayout" Target="../diagrams/layout1.xml"/><Relationship Id="rId10" Type="http://schemas.openxmlformats.org/officeDocument/2006/relationships/image" Target="../media/image7.png"/><Relationship Id="rId4" Type="http://schemas.openxmlformats.org/officeDocument/2006/relationships/diagramData" Target="../diagrams/data1.xml"/><Relationship Id="rId9" Type="http://schemas.openxmlformats.org/officeDocument/2006/relationships/image" Target="../media/image6.png"/><Relationship Id="rId1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7524"/>
            <a:ext cx="7772400" cy="20289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Nuclear Astrophysics</a:t>
            </a:r>
            <a:br>
              <a:rPr lang="en-US" dirty="0" smtClean="0"/>
            </a:br>
            <a:r>
              <a:rPr lang="en-US" dirty="0"/>
              <a:t>&amp;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Nuclear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Paraskevi</a:t>
            </a:r>
            <a:r>
              <a:rPr lang="en-US" dirty="0" smtClean="0"/>
              <a:t> (Vivian) </a:t>
            </a:r>
            <a:r>
              <a:rPr lang="en-US" dirty="0" err="1" smtClean="0"/>
              <a:t>Dimitriou</a:t>
            </a:r>
            <a:endParaRPr lang="en-US" dirty="0" smtClean="0"/>
          </a:p>
          <a:p>
            <a:r>
              <a:rPr lang="en-US" dirty="0" smtClean="0"/>
              <a:t>Institute of Nuclear and Particle Physics</a:t>
            </a:r>
          </a:p>
          <a:p>
            <a:r>
              <a:rPr lang="en-US" dirty="0" smtClean="0"/>
              <a:t>National Center for Scientific Research “</a:t>
            </a:r>
            <a:r>
              <a:rPr lang="en-US" dirty="0" err="1" smtClean="0"/>
              <a:t>Demokritos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Athens, Greece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95482"/>
            <a:ext cx="1078064" cy="10520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92" y="95482"/>
            <a:ext cx="1447160" cy="63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2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13" y="0"/>
            <a:ext cx="7886700" cy="1325563"/>
          </a:xfrm>
        </p:spPr>
        <p:txBody>
          <a:bodyPr/>
          <a:lstStyle/>
          <a:p>
            <a:r>
              <a:rPr lang="en-US" dirty="0" smtClean="0"/>
              <a:t>Improved nucleon OP based on systematics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773" y="1522034"/>
            <a:ext cx="4212139" cy="5144576"/>
          </a:xfrm>
        </p:spPr>
        <p:txBody>
          <a:bodyPr>
            <a:normAutofit/>
          </a:bodyPr>
          <a:lstStyle/>
          <a:p>
            <a:r>
              <a:rPr lang="en-US" sz="1800" dirty="0"/>
              <a:t>All available experimental (p,</a:t>
            </a:r>
            <a:r>
              <a:rPr lang="el-GR" sz="1800" dirty="0"/>
              <a:t>γ</a:t>
            </a:r>
            <a:r>
              <a:rPr lang="en-US" sz="1800" dirty="0"/>
              <a:t>) cross sections at </a:t>
            </a:r>
            <a:r>
              <a:rPr lang="en-US" sz="1800" dirty="0" err="1"/>
              <a:t>astrophysically</a:t>
            </a:r>
            <a:r>
              <a:rPr lang="en-US" sz="1800" dirty="0"/>
              <a:t> relevant </a:t>
            </a:r>
            <a:r>
              <a:rPr lang="en-US" sz="1800" dirty="0" smtClean="0"/>
              <a:t>energies retrieved</a:t>
            </a:r>
          </a:p>
          <a:p>
            <a:r>
              <a:rPr lang="en-US" sz="1800" dirty="0" smtClean="0"/>
              <a:t>Criteria for using them in fitting procedure applied</a:t>
            </a:r>
            <a:endParaRPr lang="en-US" sz="1800" dirty="0"/>
          </a:p>
          <a:p>
            <a:r>
              <a:rPr lang="en-US" sz="1800" dirty="0" smtClean="0"/>
              <a:t>Experimental uncertainties sorted (systematic, statistical)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39 nuclides; A=50-150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3141D7"/>
                </a:solidFill>
              </a:rPr>
              <a:t>V-51; Cr-50</a:t>
            </a:r>
            <a:r>
              <a:rPr lang="en-US" sz="1400" dirty="0">
                <a:solidFill>
                  <a:srgbClr val="3141D7"/>
                </a:solidFill>
              </a:rPr>
              <a:t>, </a:t>
            </a:r>
            <a:r>
              <a:rPr lang="en-US" sz="1400" dirty="0" smtClean="0">
                <a:solidFill>
                  <a:srgbClr val="3141D7"/>
                </a:solidFill>
              </a:rPr>
              <a:t>Cr-54; Fe-54</a:t>
            </a:r>
            <a:r>
              <a:rPr lang="en-US" sz="1400" dirty="0">
                <a:solidFill>
                  <a:srgbClr val="3141D7"/>
                </a:solidFill>
              </a:rPr>
              <a:t>, Fe-56, </a:t>
            </a:r>
            <a:r>
              <a:rPr lang="en-US" sz="1400" dirty="0" smtClean="0">
                <a:solidFill>
                  <a:srgbClr val="3141D7"/>
                </a:solidFill>
              </a:rPr>
              <a:t>Fe-58; Co-59; Ni-58</a:t>
            </a:r>
            <a:r>
              <a:rPr lang="en-US" sz="1400" dirty="0">
                <a:solidFill>
                  <a:srgbClr val="3141D7"/>
                </a:solidFill>
              </a:rPr>
              <a:t>, Ni-60, Ni-61, Ni-62, </a:t>
            </a:r>
            <a:r>
              <a:rPr lang="en-US" sz="1400" dirty="0" smtClean="0">
                <a:solidFill>
                  <a:srgbClr val="3141D7"/>
                </a:solidFill>
              </a:rPr>
              <a:t>Ni-64; Cu-63</a:t>
            </a:r>
            <a:r>
              <a:rPr lang="en-US" sz="1400" dirty="0">
                <a:solidFill>
                  <a:srgbClr val="3141D7"/>
                </a:solidFill>
              </a:rPr>
              <a:t>, </a:t>
            </a:r>
            <a:r>
              <a:rPr lang="en-US" sz="1400" dirty="0" smtClean="0">
                <a:solidFill>
                  <a:srgbClr val="3141D7"/>
                </a:solidFill>
              </a:rPr>
              <a:t>Cu-65; Zn-67</a:t>
            </a:r>
            <a:r>
              <a:rPr lang="en-US" sz="1400" dirty="0">
                <a:solidFill>
                  <a:srgbClr val="3141D7"/>
                </a:solidFill>
              </a:rPr>
              <a:t>, </a:t>
            </a:r>
            <a:r>
              <a:rPr lang="en-US" sz="1400" dirty="0" smtClean="0">
                <a:solidFill>
                  <a:srgbClr val="3141D7"/>
                </a:solidFill>
              </a:rPr>
              <a:t>Zn-68; Sr-84</a:t>
            </a:r>
            <a:r>
              <a:rPr lang="en-US" sz="1400" dirty="0">
                <a:solidFill>
                  <a:srgbClr val="3141D7"/>
                </a:solidFill>
              </a:rPr>
              <a:t>, Sr-86, Sr-88, </a:t>
            </a:r>
            <a:r>
              <a:rPr lang="en-US" sz="1400" dirty="0" smtClean="0">
                <a:solidFill>
                  <a:srgbClr val="3141D7"/>
                </a:solidFill>
              </a:rPr>
              <a:t>Sr-87; Y-89; Zr-90</a:t>
            </a:r>
            <a:r>
              <a:rPr lang="en-US" sz="1400" dirty="0">
                <a:solidFill>
                  <a:srgbClr val="3141D7"/>
                </a:solidFill>
              </a:rPr>
              <a:t>, </a:t>
            </a:r>
            <a:r>
              <a:rPr lang="en-US" sz="1400" dirty="0" smtClean="0">
                <a:solidFill>
                  <a:srgbClr val="3141D7"/>
                </a:solidFill>
              </a:rPr>
              <a:t>Zr-92; Mo-92</a:t>
            </a:r>
            <a:r>
              <a:rPr lang="en-US" sz="1400" dirty="0">
                <a:solidFill>
                  <a:srgbClr val="3141D7"/>
                </a:solidFill>
              </a:rPr>
              <a:t>, Mo-94, Mo-95, </a:t>
            </a:r>
            <a:r>
              <a:rPr lang="en-US" sz="1400" dirty="0" smtClean="0">
                <a:solidFill>
                  <a:srgbClr val="3141D7"/>
                </a:solidFill>
              </a:rPr>
              <a:t>Mo-98; Ru-99; Pd-105; In-113; Sn-112</a:t>
            </a:r>
            <a:r>
              <a:rPr lang="en-US" sz="1400" dirty="0">
                <a:solidFill>
                  <a:srgbClr val="3141D7"/>
                </a:solidFill>
              </a:rPr>
              <a:t>, Sn-114, </a:t>
            </a:r>
            <a:r>
              <a:rPr lang="en-US" sz="1400" dirty="0" smtClean="0">
                <a:solidFill>
                  <a:srgbClr val="3141D7"/>
                </a:solidFill>
              </a:rPr>
              <a:t>Sn-116; Sb-121; Ba-130; Ce-142; Sm-144</a:t>
            </a:r>
            <a:r>
              <a:rPr lang="en-US" sz="1400" dirty="0">
                <a:solidFill>
                  <a:srgbClr val="3141D7"/>
                </a:solidFill>
              </a:rPr>
              <a:t>, </a:t>
            </a:r>
            <a:r>
              <a:rPr lang="en-US" sz="1400" dirty="0" smtClean="0">
                <a:solidFill>
                  <a:srgbClr val="3141D7"/>
                </a:solidFill>
              </a:rPr>
              <a:t>Sn-147; Gd-152</a:t>
            </a:r>
            <a:endParaRPr lang="en-US" sz="1400" dirty="0">
              <a:solidFill>
                <a:srgbClr val="3141D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05552" y="1522034"/>
                <a:ext cx="4609239" cy="4752156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New parameterization of global semi-microscopic nucleon optical potential </a:t>
                </a:r>
                <a:r>
                  <a:rPr lang="en-US" sz="1800" dirty="0"/>
                  <a:t>(E and A dependence</a:t>
                </a:r>
                <a:r>
                  <a:rPr lang="en-US" sz="1800" dirty="0" smtClean="0"/>
                  <a:t>)</a:t>
                </a:r>
                <a:endParaRPr lang="en-US" sz="1800" dirty="0"/>
              </a:p>
              <a:p>
                <a:endParaRPr lang="en-US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𝚤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+(ℓ∙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)∙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𝑆𝑂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𝑆𝑂</m:t>
                          </m:r>
                        </m:sub>
                      </m:sSub>
                    </m:oMath>
                  </m:oMathPara>
                </a14:m>
                <a:endParaRPr lang="en-US" sz="1400" dirty="0" smtClean="0"/>
              </a:p>
              <a:p>
                <a:pPr marL="0" indent="0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𝑆𝑂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US" sz="1800" dirty="0" smtClean="0">
                  <a:solidFill>
                    <a:srgbClr val="FF0000"/>
                  </a:solidFill>
                </a:endParaRPr>
              </a:p>
              <a:p>
                <a:r>
                  <a:rPr lang="en-US" sz="1800" dirty="0" smtClean="0"/>
                  <a:t>New </a:t>
                </a:r>
                <a:r>
                  <a:rPr lang="el-GR" sz="1800" dirty="0" smtClean="0">
                    <a:solidFill>
                      <a:srgbClr val="FF0000"/>
                    </a:solidFill>
                  </a:rPr>
                  <a:t>λ</a:t>
                </a:r>
                <a:r>
                  <a:rPr lang="en-US" sz="1800" baseline="-25000" dirty="0" smtClean="0">
                    <a:solidFill>
                      <a:srgbClr val="FF0000"/>
                    </a:solidFill>
                  </a:rPr>
                  <a:t>V,W,SO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1800" dirty="0" smtClean="0"/>
                  <a:t>values adjusted to experimental data for all 39 nuclides</a:t>
                </a:r>
              </a:p>
              <a:p>
                <a:pPr marL="0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05552" y="1522034"/>
                <a:ext cx="4609239" cy="4752156"/>
              </a:xfrm>
              <a:blipFill rotWithShape="0">
                <a:blip r:embed="rId2"/>
                <a:stretch>
                  <a:fillRect l="-926" t="-1284" r="-2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4412717" y="1480738"/>
            <a:ext cx="47195" cy="4684088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7773" y="5882956"/>
            <a:ext cx="7981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Collaboration:</a:t>
            </a:r>
          </a:p>
          <a:p>
            <a:r>
              <a:rPr lang="en-US" dirty="0" err="1" smtClean="0"/>
              <a:t>Vagena</a:t>
            </a:r>
            <a:r>
              <a:rPr lang="en-US" dirty="0" smtClean="0"/>
              <a:t>, </a:t>
            </a:r>
            <a:r>
              <a:rPr lang="en-US" dirty="0" err="1" smtClean="0"/>
              <a:t>Dimitriou</a:t>
            </a:r>
            <a:r>
              <a:rPr lang="en-US" dirty="0" smtClean="0"/>
              <a:t>, </a:t>
            </a:r>
            <a:r>
              <a:rPr lang="en-US" dirty="0" err="1" smtClean="0"/>
              <a:t>Axiotis</a:t>
            </a:r>
            <a:r>
              <a:rPr lang="en-US" dirty="0" smtClean="0"/>
              <a:t>, </a:t>
            </a:r>
            <a:r>
              <a:rPr lang="en-US" dirty="0" err="1" smtClean="0"/>
              <a:t>Harissopoulos</a:t>
            </a:r>
            <a:r>
              <a:rPr lang="en-US" dirty="0" smtClean="0"/>
              <a:t>, </a:t>
            </a:r>
            <a:r>
              <a:rPr lang="en-US" dirty="0" err="1" smtClean="0"/>
              <a:t>Lagogiannis</a:t>
            </a:r>
            <a:r>
              <a:rPr lang="en-US" dirty="0" smtClean="0"/>
              <a:t>: work ongoing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9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96" y="-341711"/>
            <a:ext cx="7886700" cy="1325563"/>
          </a:xfrm>
        </p:spPr>
        <p:txBody>
          <a:bodyPr/>
          <a:lstStyle/>
          <a:p>
            <a:r>
              <a:rPr lang="en-US" dirty="0" smtClean="0"/>
              <a:t>Project 2: </a:t>
            </a:r>
            <a:r>
              <a:rPr lang="el-GR" dirty="0" smtClean="0"/>
              <a:t>Α</a:t>
            </a:r>
            <a:r>
              <a:rPr lang="en-US" dirty="0" err="1" smtClean="0"/>
              <a:t>lpha</a:t>
            </a:r>
            <a:r>
              <a:rPr lang="en-US" dirty="0" smtClean="0"/>
              <a:t> </a:t>
            </a:r>
            <a:r>
              <a:rPr lang="en-US" dirty="0" smtClean="0"/>
              <a:t>captures (</a:t>
            </a:r>
            <a:r>
              <a:rPr lang="el-GR" dirty="0" smtClean="0"/>
              <a:t>α</a:t>
            </a:r>
            <a:r>
              <a:rPr lang="en-US" dirty="0" smtClean="0"/>
              <a:t>,</a:t>
            </a:r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0489" y="897825"/>
            <a:ext cx="4846063" cy="28613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227" y="783562"/>
            <a:ext cx="4600069" cy="297556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19380565">
            <a:off x="208730" y="2131532"/>
            <a:ext cx="4493623" cy="130762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124" y="3756160"/>
            <a:ext cx="3546114" cy="31018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467" y="4659439"/>
            <a:ext cx="37912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global alpha-OPs: </a:t>
            </a:r>
            <a:r>
              <a:rPr lang="en-US" dirty="0" err="1" smtClean="0"/>
              <a:t>Dimitriou</a:t>
            </a:r>
            <a:r>
              <a:rPr lang="en-US" dirty="0" smtClean="0"/>
              <a:t> et al (2002), </a:t>
            </a:r>
            <a:r>
              <a:rPr lang="en-US" dirty="0" err="1" smtClean="0"/>
              <a:t>Avrigeanu</a:t>
            </a:r>
            <a:r>
              <a:rPr lang="en-US" dirty="0" smtClean="0"/>
              <a:t> et al (2014) fitted on available exp. Data at low energies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1467" y="858302"/>
            <a:ext cx="3786626" cy="2748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86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19" y="0"/>
            <a:ext cx="7886700" cy="1325563"/>
          </a:xfrm>
        </p:spPr>
        <p:txBody>
          <a:bodyPr/>
          <a:lstStyle/>
          <a:p>
            <a:r>
              <a:rPr lang="en-US" dirty="0" smtClean="0"/>
              <a:t>New improved global alpha OP with deformation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9034" y="1069530"/>
            <a:ext cx="3663500" cy="2649149"/>
          </a:xfrm>
        </p:spPr>
        <p:txBody>
          <a:bodyPr>
            <a:normAutofit/>
          </a:bodyPr>
          <a:lstStyle/>
          <a:p>
            <a:r>
              <a:rPr lang="en-US" sz="1600" dirty="0" smtClean="0"/>
              <a:t>Discrepancies observed for rare-earth nuclei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Include deformation in the real </a:t>
            </a:r>
            <a:r>
              <a:rPr lang="en-US" sz="1600" dirty="0" smtClean="0">
                <a:solidFill>
                  <a:srgbClr val="FF0000"/>
                </a:solidFill>
              </a:rPr>
              <a:t> double-folding </a:t>
            </a:r>
            <a:r>
              <a:rPr lang="en-US" sz="1600" dirty="0" smtClean="0">
                <a:solidFill>
                  <a:srgbClr val="FF0000"/>
                </a:solidFill>
              </a:rPr>
              <a:t>potential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Global </a:t>
            </a:r>
            <a:r>
              <a:rPr lang="en-US" sz="1600" dirty="0" smtClean="0">
                <a:solidFill>
                  <a:srgbClr val="FF0000"/>
                </a:solidFill>
              </a:rPr>
              <a:t>formula (</a:t>
            </a:r>
            <a:r>
              <a:rPr lang="en-US" sz="1600" dirty="0" err="1" smtClean="0">
                <a:solidFill>
                  <a:srgbClr val="FF0000"/>
                </a:solidFill>
              </a:rPr>
              <a:t>r→R</a:t>
            </a:r>
            <a:r>
              <a:rPr lang="en-US" sz="1600" dirty="0" smtClean="0">
                <a:solidFill>
                  <a:srgbClr val="FF0000"/>
                </a:solidFill>
              </a:rPr>
              <a:t>(</a:t>
            </a:r>
            <a:r>
              <a:rPr lang="el-GR" sz="1600" dirty="0" smtClean="0">
                <a:solidFill>
                  <a:srgbClr val="FF0000"/>
                </a:solidFill>
              </a:rPr>
              <a:t>β</a:t>
            </a:r>
            <a:r>
              <a:rPr lang="en-US" sz="1600" baseline="-25000" dirty="0" smtClean="0">
                <a:solidFill>
                  <a:srgbClr val="FF0000"/>
                </a:solidFill>
              </a:rPr>
              <a:t>2</a:t>
            </a:r>
            <a:r>
              <a:rPr lang="en-US" sz="1600" dirty="0" smtClean="0">
                <a:solidFill>
                  <a:srgbClr val="FF0000"/>
                </a:solidFill>
              </a:rPr>
              <a:t>))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Study impact </a:t>
            </a:r>
            <a:r>
              <a:rPr lang="en-US" sz="1600" dirty="0" smtClean="0"/>
              <a:t>on p process nucleosynthesis simulations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46898" y="3718679"/>
            <a:ext cx="325551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141D7"/>
                </a:solidFill>
              </a:rPr>
              <a:t>Collaboration: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S. </a:t>
            </a:r>
            <a:r>
              <a:rPr lang="en-US" sz="1600" dirty="0" err="1" smtClean="0"/>
              <a:t>Goriely</a:t>
            </a:r>
            <a:r>
              <a:rPr lang="en-US" sz="1600" dirty="0" smtClean="0"/>
              <a:t> (</a:t>
            </a:r>
            <a:r>
              <a:rPr lang="en-US" sz="1600" dirty="0" err="1" smtClean="0"/>
              <a:t>Universite</a:t>
            </a:r>
            <a:r>
              <a:rPr lang="en-US" sz="1600" dirty="0" smtClean="0"/>
              <a:t> </a:t>
            </a:r>
            <a:r>
              <a:rPr lang="en-US" sz="1600" dirty="0" err="1" smtClean="0"/>
              <a:t>Libre</a:t>
            </a:r>
            <a:r>
              <a:rPr lang="en-US" sz="1600" dirty="0" smtClean="0"/>
              <a:t> de </a:t>
            </a:r>
            <a:r>
              <a:rPr lang="en-US" sz="1600" dirty="0" err="1" smtClean="0"/>
              <a:t>Bruxelles</a:t>
            </a:r>
            <a:r>
              <a:rPr lang="en-US" sz="16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Project on Measurements of alpha-cross sections relevant to Nuclear Astrophysics (GANIL, </a:t>
            </a:r>
            <a:r>
              <a:rPr lang="en-US" sz="1600" dirty="0" err="1" smtClean="0"/>
              <a:t>Universite</a:t>
            </a:r>
            <a:r>
              <a:rPr lang="en-US" sz="1600" dirty="0" smtClean="0"/>
              <a:t> de Lyon, </a:t>
            </a:r>
            <a:r>
              <a:rPr lang="en-US" sz="1600" dirty="0" err="1" smtClean="0"/>
              <a:t>Universite</a:t>
            </a:r>
            <a:r>
              <a:rPr lang="en-US" sz="1600" dirty="0" smtClean="0"/>
              <a:t> </a:t>
            </a:r>
            <a:r>
              <a:rPr lang="en-US" sz="1600" dirty="0" err="1" smtClean="0"/>
              <a:t>Libre</a:t>
            </a:r>
            <a:r>
              <a:rPr lang="en-US" sz="1600" dirty="0" smtClean="0"/>
              <a:t> de </a:t>
            </a:r>
            <a:r>
              <a:rPr lang="en-US" sz="1600" dirty="0" err="1" smtClean="0"/>
              <a:t>Bruxelles</a:t>
            </a:r>
            <a:r>
              <a:rPr lang="en-US" sz="1600" dirty="0" smtClean="0"/>
              <a:t>, NCSR </a:t>
            </a:r>
            <a:r>
              <a:rPr lang="en-US" sz="1600" dirty="0" err="1" smtClean="0"/>
              <a:t>Demokritos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210"/>
          <a:stretch/>
        </p:blipFill>
        <p:spPr>
          <a:xfrm>
            <a:off x="-576187" y="1793790"/>
            <a:ext cx="6255221" cy="446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24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88"/>
            <a:ext cx="7886700" cy="820280"/>
          </a:xfrm>
        </p:spPr>
        <p:txBody>
          <a:bodyPr/>
          <a:lstStyle/>
          <a:p>
            <a:r>
              <a:rPr lang="en-US" dirty="0" smtClean="0"/>
              <a:t>Nuclear data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968" y="524483"/>
            <a:ext cx="3355386" cy="2193906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708088" y="1178061"/>
            <a:ext cx="2016006" cy="1363185"/>
            <a:chOff x="3708088" y="1178061"/>
            <a:chExt cx="2016006" cy="1363185"/>
          </a:xfrm>
        </p:grpSpPr>
        <p:sp>
          <p:nvSpPr>
            <p:cNvPr id="15" name="Left Arrow 14"/>
            <p:cNvSpPr/>
            <p:nvPr/>
          </p:nvSpPr>
          <p:spPr>
            <a:xfrm>
              <a:off x="3708088" y="1178061"/>
              <a:ext cx="1932880" cy="1363185"/>
            </a:xfrm>
            <a:prstGeom prst="leftArrow">
              <a:avLst/>
            </a:prstGeom>
            <a:solidFill>
              <a:srgbClr val="008080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85051" y="1536487"/>
              <a:ext cx="17390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Feedback, new data needs</a:t>
              </a:r>
              <a:endParaRPr lang="en-US" b="1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-56498" y="787224"/>
            <a:ext cx="3777468" cy="2273091"/>
            <a:chOff x="-56498" y="787224"/>
            <a:chExt cx="3777468" cy="2273091"/>
          </a:xfrm>
        </p:grpSpPr>
        <p:pic>
          <p:nvPicPr>
            <p:cNvPr id="12" name="Imagen 2" descr="Rb94_GePreamp_all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1831" y="787224"/>
              <a:ext cx="2063131" cy="111191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92220" y="1888740"/>
              <a:ext cx="1428750" cy="1171575"/>
            </a:xfrm>
            <a:prstGeom prst="rect">
              <a:avLst/>
            </a:prstGeom>
          </p:spPr>
        </p:pic>
        <p:pic>
          <p:nvPicPr>
            <p:cNvPr id="19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 r="2264"/>
            <a:stretch>
              <a:fillRect/>
            </a:stretch>
          </p:blipFill>
          <p:spPr bwMode="auto">
            <a:xfrm>
              <a:off x="38039" y="1788367"/>
              <a:ext cx="2212618" cy="978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 descr="http://newscenter.lbl.gov/wp-content/uploads/GRETINA-to-GRETA.jpg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498" y="830652"/>
              <a:ext cx="1820791" cy="12075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3395" y="3055170"/>
            <a:ext cx="9144000" cy="3472220"/>
            <a:chOff x="3395" y="3055170"/>
            <a:chExt cx="9144000" cy="347222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95" y="3055170"/>
              <a:ext cx="9144000" cy="318403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29492" y="5573283"/>
              <a:ext cx="2877103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XUNDL experimental structure data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EXFOR database of experimental cross sections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IBANDL library of IBA cross sections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89379" y="6075518"/>
              <a:ext cx="287710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ENSDF, </a:t>
              </a:r>
              <a:r>
                <a:rPr lang="en-US" sz="1400" b="1" dirty="0" err="1" smtClean="0">
                  <a:solidFill>
                    <a:srgbClr val="FF0000"/>
                  </a:solidFill>
                </a:rPr>
                <a:t>NuDAT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, </a:t>
              </a:r>
              <a:r>
                <a:rPr lang="en-US" sz="1400" b="1" dirty="0" err="1" smtClean="0">
                  <a:solidFill>
                    <a:srgbClr val="FF0000"/>
                  </a:solidFill>
                </a:rPr>
                <a:t>LiveChart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, MIRD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114347" y="2718389"/>
            <a:ext cx="4461048" cy="3086101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59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78"/>
            <a:ext cx="7886700" cy="1325563"/>
          </a:xfrm>
        </p:spPr>
        <p:txBody>
          <a:bodyPr/>
          <a:lstStyle/>
          <a:p>
            <a:r>
              <a:rPr lang="en-US" dirty="0" smtClean="0"/>
              <a:t>Project 1: Light-particle induced nuclear reactions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18" y="1387186"/>
            <a:ext cx="8901681" cy="419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1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51991"/>
            <a:ext cx="7886700" cy="1325563"/>
          </a:xfrm>
        </p:spPr>
        <p:txBody>
          <a:bodyPr/>
          <a:lstStyle/>
          <a:p>
            <a:r>
              <a:rPr lang="en-US" dirty="0" smtClean="0"/>
              <a:t>Compound nucleus –</a:t>
            </a:r>
            <a:br>
              <a:rPr lang="en-US" dirty="0" smtClean="0"/>
            </a:br>
            <a:r>
              <a:rPr lang="en-US" dirty="0" smtClean="0"/>
              <a:t>Resonance </a:t>
            </a:r>
            <a:r>
              <a:rPr lang="en-US" dirty="0" smtClean="0"/>
              <a:t>region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33264"/>
            <a:ext cx="6541446" cy="31219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846" y="5228932"/>
            <a:ext cx="3901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141D7"/>
                </a:solidFill>
              </a:rPr>
              <a:t>Resonance parameters cannot be predicted by 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141D7"/>
                </a:solidFill>
              </a:rPr>
              <a:t>Are adjusted to experimental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4469746" y="5403806"/>
            <a:ext cx="526473" cy="47659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11207" y="5403806"/>
            <a:ext cx="3186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Experimental data are required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/>
          <a:srcRect l="54862"/>
          <a:stretch/>
        </p:blipFill>
        <p:spPr>
          <a:xfrm>
            <a:off x="6181554" y="318564"/>
            <a:ext cx="2829341" cy="336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4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52" y="115744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Compound nucleus </a:t>
            </a:r>
            <a:r>
              <a:rPr lang="en-US" dirty="0" smtClean="0"/>
              <a:t>reactions-continuum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0029E4F-6345-4D86-8B21-84A7B6A89C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36" t="2011"/>
          <a:stretch/>
        </p:blipFill>
        <p:spPr>
          <a:xfrm>
            <a:off x="1124048" y="2160419"/>
            <a:ext cx="7033507" cy="37606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1A97D2C-61BF-4310-9FE2-390129E0B888}"/>
              </a:ext>
            </a:extLst>
          </p:cNvPr>
          <p:cNvSpPr txBox="1"/>
          <p:nvPr/>
        </p:nvSpPr>
        <p:spPr>
          <a:xfrm>
            <a:off x="4448765" y="3962496"/>
            <a:ext cx="594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endParaRPr lang="en-GB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F278B6B-90CB-47E3-9A33-BAAA537B5B2C}"/>
              </a:ext>
            </a:extLst>
          </p:cNvPr>
          <p:cNvSpPr txBox="1"/>
          <p:nvPr/>
        </p:nvSpPr>
        <p:spPr>
          <a:xfrm>
            <a:off x="4393348" y="3166593"/>
            <a:ext cx="594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Symbol" panose="05050102010706020507" pitchFamily="18" charset="2"/>
              </a:rPr>
              <a:t>T</a:t>
            </a:r>
            <a:r>
              <a:rPr lang="en-US" baseline="-25000" dirty="0" err="1">
                <a:solidFill>
                  <a:srgbClr val="FF0000"/>
                </a:solidFill>
                <a:latin typeface="Symbol" panose="05050102010706020507" pitchFamily="18" charset="2"/>
              </a:rPr>
              <a:t>aA</a:t>
            </a:r>
            <a:endParaRPr lang="en-GB" baseline="-250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3602" y="1441307"/>
            <a:ext cx="4806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291AEE"/>
                </a:solidFill>
              </a:rPr>
              <a:t>Statistical Model,</a:t>
            </a:r>
          </a:p>
          <a:p>
            <a:r>
              <a:rPr lang="en-US" dirty="0" smtClean="0">
                <a:solidFill>
                  <a:srgbClr val="291AEE"/>
                </a:solidFill>
              </a:rPr>
              <a:t>      </a:t>
            </a:r>
            <a:r>
              <a:rPr lang="en-US" sz="1400" dirty="0" smtClean="0">
                <a:solidFill>
                  <a:srgbClr val="291AEE"/>
                </a:solidFill>
              </a:rPr>
              <a:t>Hauser-</a:t>
            </a:r>
            <a:r>
              <a:rPr lang="en-US" sz="1400" dirty="0" err="1" smtClean="0">
                <a:solidFill>
                  <a:srgbClr val="291AEE"/>
                </a:solidFill>
              </a:rPr>
              <a:t>Feshbach</a:t>
            </a:r>
            <a:r>
              <a:rPr lang="en-US" sz="1400" dirty="0" smtClean="0">
                <a:solidFill>
                  <a:srgbClr val="291AEE"/>
                </a:solidFill>
              </a:rPr>
              <a:t>  </a:t>
            </a:r>
            <a:endParaRPr lang="en-US" sz="1400" dirty="0">
              <a:solidFill>
                <a:srgbClr val="291AEE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448765" y="2989402"/>
            <a:ext cx="3993227" cy="281434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 smtClean="0"/>
              <a:t>Particle-nucleus average potentials (optical potentials)</a:t>
            </a:r>
          </a:p>
          <a:p>
            <a:r>
              <a:rPr lang="en-US" sz="2000" dirty="0" smtClean="0"/>
              <a:t>Nuclear level densities</a:t>
            </a:r>
          </a:p>
          <a:p>
            <a:r>
              <a:rPr lang="en-US" sz="2000" dirty="0" smtClean="0"/>
              <a:t>Photon strength functions</a:t>
            </a:r>
          </a:p>
          <a:p>
            <a:r>
              <a:rPr lang="en-US" sz="2000" dirty="0" smtClean="0"/>
              <a:t>ground-state properties (masses, deformations, level schemes)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5287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26" y="34281"/>
            <a:ext cx="7886700" cy="718914"/>
          </a:xfrm>
        </p:spPr>
        <p:txBody>
          <a:bodyPr/>
          <a:lstStyle/>
          <a:p>
            <a:r>
              <a:rPr lang="en-US" dirty="0" smtClean="0"/>
              <a:t>Parameters per theory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012472" y="2100349"/>
            <a:ext cx="1995054" cy="9199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064364" y="3487999"/>
            <a:ext cx="1995054" cy="919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087854" y="4839551"/>
            <a:ext cx="1995054" cy="9199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182445" y="778638"/>
            <a:ext cx="1560022" cy="8396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03907" y="855919"/>
            <a:ext cx="1245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RRR </a:t>
            </a:r>
          </a:p>
          <a:p>
            <a:pPr algn="ctr"/>
            <a:r>
              <a:rPr lang="en-US" dirty="0" smtClean="0"/>
              <a:t>R-matrix</a:t>
            </a:r>
          </a:p>
        </p:txBody>
      </p:sp>
      <p:sp>
        <p:nvSpPr>
          <p:cNvPr id="9" name="Down Arrow 8"/>
          <p:cNvSpPr/>
          <p:nvPr/>
        </p:nvSpPr>
        <p:spPr>
          <a:xfrm>
            <a:off x="4888835" y="1668258"/>
            <a:ext cx="239964" cy="3506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38256" y="2183796"/>
            <a:ext cx="1921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Res. </a:t>
            </a:r>
            <a:r>
              <a:rPr lang="en-US" dirty="0" err="1" smtClean="0"/>
              <a:t>Param</a:t>
            </a:r>
            <a:endParaRPr lang="en-US" dirty="0"/>
          </a:p>
          <a:p>
            <a:r>
              <a:rPr lang="en-US" dirty="0" err="1" smtClean="0"/>
              <a:t>E</a:t>
            </a:r>
            <a:r>
              <a:rPr lang="en-US" baseline="-25000" dirty="0" err="1" smtClean="0"/>
              <a:t>R,j</a:t>
            </a:r>
            <a:r>
              <a:rPr lang="en-US" dirty="0" smtClean="0"/>
              <a:t>, </a:t>
            </a:r>
            <a:r>
              <a:rPr lang="el-GR" dirty="0" smtClean="0"/>
              <a:t>Γ</a:t>
            </a:r>
            <a:r>
              <a:rPr lang="en-US" baseline="-25000" dirty="0" err="1" smtClean="0"/>
              <a:t>p,j</a:t>
            </a:r>
            <a:r>
              <a:rPr lang="en-US" dirty="0" smtClean="0"/>
              <a:t>, </a:t>
            </a:r>
            <a:r>
              <a:rPr lang="el-GR" dirty="0" err="1" smtClean="0"/>
              <a:t>Γ</a:t>
            </a:r>
            <a:r>
              <a:rPr lang="el-GR" baseline="-25000" dirty="0" err="1" smtClean="0"/>
              <a:t>γ</a:t>
            </a:r>
            <a:r>
              <a:rPr lang="en-US" baseline="-25000" dirty="0" smtClean="0"/>
              <a:t>,j</a:t>
            </a:r>
            <a:r>
              <a:rPr lang="en-US" dirty="0" smtClean="0"/>
              <a:t>, ℓ, 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75289" y="4921091"/>
            <a:ext cx="168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</a:t>
            </a:r>
            <a:r>
              <a:rPr lang="en-US" dirty="0" err="1"/>
              <a:t>P</a:t>
            </a:r>
            <a:r>
              <a:rPr lang="en-US" dirty="0" err="1" smtClean="0"/>
              <a:t>aram</a:t>
            </a:r>
            <a:r>
              <a:rPr lang="en-US" dirty="0" smtClean="0"/>
              <a:t>.</a:t>
            </a:r>
          </a:p>
          <a:p>
            <a:r>
              <a:rPr lang="en-US" dirty="0" smtClean="0"/>
              <a:t>OP, NLD, </a:t>
            </a:r>
            <a:r>
              <a:rPr lang="el-GR" dirty="0" smtClean="0"/>
              <a:t>γ</a:t>
            </a:r>
            <a:r>
              <a:rPr lang="en-US" dirty="0" smtClean="0"/>
              <a:t>SF</a:t>
            </a:r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6191886" y="1032879"/>
            <a:ext cx="718056" cy="330979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>
            <a:off x="6251009" y="5094650"/>
            <a:ext cx="718056" cy="330979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981130" y="994526"/>
            <a:ext cx="1077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Exp. data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40945" y="5041285"/>
            <a:ext cx="1077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Exp. data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601905" y="4828193"/>
            <a:ext cx="1671019" cy="9920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flipH="1">
            <a:off x="1924621" y="4862562"/>
            <a:ext cx="1442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URR</a:t>
            </a:r>
          </a:p>
          <a:p>
            <a:r>
              <a:rPr lang="en-US" dirty="0" smtClean="0"/>
              <a:t>Hauser-</a:t>
            </a:r>
            <a:r>
              <a:rPr lang="en-US" dirty="0" err="1" smtClean="0"/>
              <a:t>Feshbach</a:t>
            </a:r>
            <a:endParaRPr lang="en-US" dirty="0" smtClean="0"/>
          </a:p>
        </p:txBody>
      </p:sp>
      <p:sp>
        <p:nvSpPr>
          <p:cNvPr id="24" name="Left-Right Arrow 23"/>
          <p:cNvSpPr/>
          <p:nvPr/>
        </p:nvSpPr>
        <p:spPr>
          <a:xfrm>
            <a:off x="3367511" y="5168584"/>
            <a:ext cx="512523" cy="2610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Arrow 24"/>
          <p:cNvSpPr/>
          <p:nvPr/>
        </p:nvSpPr>
        <p:spPr>
          <a:xfrm rot="10800000">
            <a:off x="1001372" y="5094650"/>
            <a:ext cx="563078" cy="376187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-16126" y="5078164"/>
            <a:ext cx="1077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Exp. data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4915115" y="3056673"/>
            <a:ext cx="239964" cy="3506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199784" y="3520278"/>
            <a:ext cx="1807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Level </a:t>
            </a:r>
            <a:r>
              <a:rPr lang="en-US" dirty="0" err="1" smtClean="0"/>
              <a:t>statistics+R</a:t>
            </a:r>
            <a:r>
              <a:rPr lang="en-US" dirty="0" smtClean="0"/>
              <a:t>, D</a:t>
            </a:r>
            <a:r>
              <a:rPr lang="en-US" baseline="-25000" dirty="0" smtClean="0"/>
              <a:t>0</a:t>
            </a:r>
            <a:r>
              <a:rPr lang="en-US" dirty="0" smtClean="0"/>
              <a:t>, &lt;</a:t>
            </a:r>
            <a:r>
              <a:rPr lang="el-GR" dirty="0"/>
              <a:t> </a:t>
            </a:r>
            <a:r>
              <a:rPr lang="el-GR" dirty="0" err="1" smtClean="0"/>
              <a:t>Γ</a:t>
            </a:r>
            <a:r>
              <a:rPr lang="el-GR" baseline="-25000" dirty="0" err="1" smtClean="0"/>
              <a:t>γ</a:t>
            </a:r>
            <a:r>
              <a:rPr lang="en-US" dirty="0"/>
              <a:t>&gt;</a:t>
            </a:r>
          </a:p>
        </p:txBody>
      </p:sp>
      <p:cxnSp>
        <p:nvCxnSpPr>
          <p:cNvPr id="30" name="Elbow Connector 29"/>
          <p:cNvCxnSpPr>
            <a:stCxn id="5" idx="1"/>
            <a:endCxn id="22" idx="0"/>
          </p:cNvCxnSpPr>
          <p:nvPr/>
        </p:nvCxnSpPr>
        <p:spPr>
          <a:xfrm rot="10800000" flipV="1">
            <a:off x="2437416" y="3947969"/>
            <a:ext cx="1626949" cy="880223"/>
          </a:xfrm>
          <a:prstGeom prst="bentConnector2">
            <a:avLst/>
          </a:prstGeom>
          <a:ln w="28575">
            <a:solidFill>
              <a:srgbClr val="0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336817" y="994526"/>
            <a:ext cx="3030694" cy="3487791"/>
            <a:chOff x="336817" y="994526"/>
            <a:chExt cx="3030694" cy="3487791"/>
          </a:xfrm>
        </p:grpSpPr>
        <p:sp>
          <p:nvSpPr>
            <p:cNvPr id="12" name="TextBox 11"/>
            <p:cNvSpPr txBox="1"/>
            <p:nvPr/>
          </p:nvSpPr>
          <p:spPr>
            <a:xfrm>
              <a:off x="591671" y="994526"/>
              <a:ext cx="2775840" cy="120032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Relevant for Ion Beam Analysis + Nuclear Astrophysics</a:t>
              </a:r>
              <a:endParaRPr lang="en-US" sz="2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6817" y="3651320"/>
              <a:ext cx="2775840" cy="830997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Relevant for Nuclear Astrophysics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57540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91" y="62428"/>
            <a:ext cx="7886700" cy="1325563"/>
          </a:xfrm>
        </p:spPr>
        <p:txBody>
          <a:bodyPr/>
          <a:lstStyle/>
          <a:p>
            <a:r>
              <a:rPr lang="en-US" dirty="0" smtClean="0"/>
              <a:t>Evaluation of cross-sections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85395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dirty="0" smtClean="0"/>
              <a:t>Critical assessment of experimental data and uncertainties (statistical, systematic)</a:t>
            </a:r>
          </a:p>
          <a:p>
            <a:r>
              <a:rPr lang="en-US" sz="2000" dirty="0" smtClean="0"/>
              <a:t>Fit parameters to available experimental data</a:t>
            </a:r>
            <a:r>
              <a:rPr lang="en-US" sz="2000" dirty="0"/>
              <a:t> </a:t>
            </a:r>
            <a:r>
              <a:rPr lang="en-US" sz="2000" dirty="0" smtClean="0"/>
              <a:t>(Bayesian inference)</a:t>
            </a:r>
          </a:p>
          <a:p>
            <a:r>
              <a:rPr lang="en-US" sz="2000" dirty="0" smtClean="0"/>
              <a:t>Construct correlation matrices of uncertainties (</a:t>
            </a:r>
            <a:r>
              <a:rPr lang="en-US" sz="2000" dirty="0" err="1" smtClean="0"/>
              <a:t>covariances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2000" dirty="0" smtClean="0"/>
              <a:t>Fit resolved resonance region and statistical region separately – match at intersection</a:t>
            </a:r>
          </a:p>
          <a:p>
            <a:r>
              <a:rPr lang="en-US" sz="2000" dirty="0" smtClean="0"/>
              <a:t>Produce output in well-defined format (evaluated library)</a:t>
            </a:r>
          </a:p>
        </p:txBody>
      </p:sp>
    </p:spTree>
    <p:extLst>
      <p:ext uri="{BB962C8B-B14F-4D97-AF65-F5344CB8AC3E}">
        <p14:creationId xmlns:p14="http://schemas.microsoft.com/office/powerpoint/2010/main" val="171772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766" y="175941"/>
            <a:ext cx="7886700" cy="9970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Evaluation of cross sections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277" y="1091599"/>
            <a:ext cx="7886700" cy="945305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solidFill>
                  <a:srgbClr val="3141D7"/>
                </a:solidFill>
              </a:rPr>
              <a:t>Compound system Be-7: p+</a:t>
            </a:r>
            <a:r>
              <a:rPr lang="en-US" sz="2000" baseline="30000" dirty="0" smtClean="0">
                <a:solidFill>
                  <a:srgbClr val="3141D7"/>
                </a:solidFill>
              </a:rPr>
              <a:t>6</a:t>
            </a:r>
            <a:r>
              <a:rPr lang="en-US" sz="2000" dirty="0" smtClean="0">
                <a:solidFill>
                  <a:srgbClr val="3141D7"/>
                </a:solidFill>
              </a:rPr>
              <a:t>Li, </a:t>
            </a:r>
            <a:r>
              <a:rPr lang="en-US" sz="2000" baseline="30000" dirty="0" smtClean="0">
                <a:solidFill>
                  <a:srgbClr val="3141D7"/>
                </a:solidFill>
              </a:rPr>
              <a:t>4</a:t>
            </a:r>
            <a:r>
              <a:rPr lang="en-US" sz="2000" dirty="0" smtClean="0">
                <a:solidFill>
                  <a:srgbClr val="3141D7"/>
                </a:solidFill>
              </a:rPr>
              <a:t>He+</a:t>
            </a:r>
            <a:r>
              <a:rPr lang="en-US" sz="2000" baseline="30000" dirty="0" smtClean="0">
                <a:solidFill>
                  <a:srgbClr val="3141D7"/>
                </a:solidFill>
              </a:rPr>
              <a:t>3</a:t>
            </a:r>
            <a:r>
              <a:rPr lang="en-US" sz="2000" dirty="0" smtClean="0">
                <a:solidFill>
                  <a:srgbClr val="3141D7"/>
                </a:solidFill>
              </a:rPr>
              <a:t>He → (</a:t>
            </a:r>
            <a:r>
              <a:rPr lang="en-US" sz="2000" dirty="0" err="1" smtClean="0">
                <a:solidFill>
                  <a:srgbClr val="3141D7"/>
                </a:solidFill>
              </a:rPr>
              <a:t>p,p</a:t>
            </a:r>
            <a:r>
              <a:rPr lang="en-US" sz="2000" dirty="0" smtClean="0">
                <a:solidFill>
                  <a:srgbClr val="3141D7"/>
                </a:solidFill>
              </a:rPr>
              <a:t>), (</a:t>
            </a:r>
            <a:r>
              <a:rPr lang="en-US" sz="2000" dirty="0" err="1" smtClean="0">
                <a:solidFill>
                  <a:srgbClr val="3141D7"/>
                </a:solidFill>
              </a:rPr>
              <a:t>p,alpha</a:t>
            </a:r>
            <a:r>
              <a:rPr lang="en-US" sz="2000" dirty="0" smtClean="0">
                <a:solidFill>
                  <a:srgbClr val="3141D7"/>
                </a:solidFill>
              </a:rPr>
              <a:t>), (p, </a:t>
            </a:r>
            <a:r>
              <a:rPr lang="en-US" sz="2000" baseline="30000" dirty="0" smtClean="0">
                <a:solidFill>
                  <a:srgbClr val="3141D7"/>
                </a:solidFill>
              </a:rPr>
              <a:t>3</a:t>
            </a:r>
            <a:r>
              <a:rPr lang="en-US" sz="2000" dirty="0" smtClean="0">
                <a:solidFill>
                  <a:srgbClr val="3141D7"/>
                </a:solidFill>
              </a:rPr>
              <a:t>He), (p,</a:t>
            </a:r>
            <a:r>
              <a:rPr lang="el-GR" sz="2000" dirty="0" smtClean="0">
                <a:solidFill>
                  <a:srgbClr val="3141D7"/>
                </a:solidFill>
              </a:rPr>
              <a:t>γ</a:t>
            </a:r>
            <a:r>
              <a:rPr lang="en-US" sz="2000" dirty="0" smtClean="0">
                <a:solidFill>
                  <a:srgbClr val="3141D7"/>
                </a:solidFill>
              </a:rPr>
              <a:t>), (</a:t>
            </a:r>
            <a:r>
              <a:rPr lang="en-US" sz="2000" baseline="30000" dirty="0" smtClean="0">
                <a:solidFill>
                  <a:srgbClr val="3141D7"/>
                </a:solidFill>
              </a:rPr>
              <a:t>3</a:t>
            </a:r>
            <a:r>
              <a:rPr lang="en-US" sz="2000" dirty="0" smtClean="0">
                <a:solidFill>
                  <a:srgbClr val="3141D7"/>
                </a:solidFill>
              </a:rPr>
              <a:t>He,p), (</a:t>
            </a:r>
            <a:r>
              <a:rPr lang="en-US" sz="2000" baseline="30000" dirty="0" smtClean="0">
                <a:solidFill>
                  <a:srgbClr val="3141D7"/>
                </a:solidFill>
              </a:rPr>
              <a:t>3</a:t>
            </a:r>
            <a:r>
              <a:rPr lang="en-US" sz="2000" dirty="0" smtClean="0">
                <a:solidFill>
                  <a:srgbClr val="3141D7"/>
                </a:solidFill>
              </a:rPr>
              <a:t>He,n),  </a:t>
            </a:r>
            <a:r>
              <a:rPr lang="en-US" sz="2000" dirty="0" err="1" smtClean="0">
                <a:solidFill>
                  <a:srgbClr val="3141D7"/>
                </a:solidFill>
              </a:rPr>
              <a:t>etc</a:t>
            </a:r>
            <a:endParaRPr lang="en-US" sz="2000" dirty="0" smtClean="0">
              <a:solidFill>
                <a:srgbClr val="3141D7"/>
              </a:solidFill>
            </a:endParaRPr>
          </a:p>
          <a:p>
            <a:r>
              <a:rPr lang="en-US" sz="2000" dirty="0" smtClean="0">
                <a:solidFill>
                  <a:srgbClr val="3141D7"/>
                </a:solidFill>
              </a:rPr>
              <a:t>Compound systems N-15, N-16: n+</a:t>
            </a:r>
            <a:r>
              <a:rPr lang="en-US" sz="2000" baseline="30000" dirty="0" smtClean="0">
                <a:solidFill>
                  <a:srgbClr val="3141D7"/>
                </a:solidFill>
              </a:rPr>
              <a:t>14</a:t>
            </a:r>
            <a:r>
              <a:rPr lang="en-US" sz="2000" dirty="0" smtClean="0">
                <a:solidFill>
                  <a:srgbClr val="3141D7"/>
                </a:solidFill>
              </a:rPr>
              <a:t>N, </a:t>
            </a:r>
            <a:r>
              <a:rPr lang="en-US" sz="2000" dirty="0" smtClean="0">
                <a:solidFill>
                  <a:srgbClr val="3141D7"/>
                </a:solidFill>
              </a:rPr>
              <a:t>n+</a:t>
            </a:r>
            <a:r>
              <a:rPr lang="en-US" sz="2000" baseline="30000" dirty="0" smtClean="0">
                <a:solidFill>
                  <a:srgbClr val="3141D7"/>
                </a:solidFill>
              </a:rPr>
              <a:t>15</a:t>
            </a:r>
            <a:r>
              <a:rPr lang="en-US" sz="2000" dirty="0" smtClean="0">
                <a:solidFill>
                  <a:srgbClr val="3141D7"/>
                </a:solidFill>
              </a:rPr>
              <a:t>N → (</a:t>
            </a:r>
            <a:r>
              <a:rPr lang="en-US" sz="2000" dirty="0" err="1" smtClean="0">
                <a:solidFill>
                  <a:srgbClr val="3141D7"/>
                </a:solidFill>
              </a:rPr>
              <a:t>n,tot</a:t>
            </a:r>
            <a:r>
              <a:rPr lang="en-US" sz="2000" dirty="0" smtClean="0">
                <a:solidFill>
                  <a:srgbClr val="3141D7"/>
                </a:solidFill>
              </a:rPr>
              <a:t>), (</a:t>
            </a:r>
            <a:r>
              <a:rPr lang="en-US" sz="2000" dirty="0" err="1" smtClean="0">
                <a:solidFill>
                  <a:srgbClr val="3141D7"/>
                </a:solidFill>
              </a:rPr>
              <a:t>n,n</a:t>
            </a:r>
            <a:r>
              <a:rPr lang="en-US" sz="2000" dirty="0" smtClean="0">
                <a:solidFill>
                  <a:srgbClr val="3141D7"/>
                </a:solidFill>
              </a:rPr>
              <a:t>’), (n,</a:t>
            </a:r>
            <a:r>
              <a:rPr lang="el-GR" sz="2000" dirty="0" smtClean="0">
                <a:solidFill>
                  <a:srgbClr val="3141D7"/>
                </a:solidFill>
              </a:rPr>
              <a:t>γ</a:t>
            </a:r>
            <a:r>
              <a:rPr lang="en-US" sz="2000" dirty="0" smtClean="0">
                <a:solidFill>
                  <a:srgbClr val="3141D7"/>
                </a:solidFill>
              </a:rPr>
              <a:t>), </a:t>
            </a:r>
            <a:endParaRPr lang="en-US" sz="2000" dirty="0">
              <a:solidFill>
                <a:srgbClr val="3141D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922" y="2453427"/>
            <a:ext cx="861306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Under the auspices of the International Atomic Energy Agency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3141D7"/>
                </a:solidFill>
              </a:rPr>
              <a:t>International Nuclear Data </a:t>
            </a:r>
          </a:p>
          <a:p>
            <a:r>
              <a:rPr lang="en-US" dirty="0" smtClean="0">
                <a:solidFill>
                  <a:srgbClr val="3141D7"/>
                </a:solidFill>
              </a:rPr>
              <a:t>Evaluation Network on Light Elements</a:t>
            </a:r>
          </a:p>
          <a:p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H. </a:t>
            </a:r>
            <a:r>
              <a:rPr lang="en-US" dirty="0" err="1" smtClean="0"/>
              <a:t>Leeb</a:t>
            </a:r>
            <a:r>
              <a:rPr lang="en-US" dirty="0" smtClean="0"/>
              <a:t>, </a:t>
            </a:r>
            <a:r>
              <a:rPr lang="en-US" dirty="0" err="1" smtClean="0"/>
              <a:t>Technisches</a:t>
            </a:r>
            <a:r>
              <a:rPr lang="en-US" dirty="0" smtClean="0"/>
              <a:t> </a:t>
            </a:r>
            <a:r>
              <a:rPr lang="en-US" dirty="0" err="1" smtClean="0"/>
              <a:t>Universit</a:t>
            </a:r>
            <a:r>
              <a:rPr lang="az-Cyrl-AZ" dirty="0" smtClean="0"/>
              <a:t>ӓ</a:t>
            </a:r>
            <a:r>
              <a:rPr lang="en-US" dirty="0" smtClean="0"/>
              <a:t>t Wien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Ian Thompson, Lawrence Livermore National Laboratory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Gerry Hale, Mark Paris, Los Alamos National Laboratory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Marco </a:t>
            </a:r>
            <a:r>
              <a:rPr lang="en-US" dirty="0" err="1" smtClean="0"/>
              <a:t>Pigni</a:t>
            </a:r>
            <a:r>
              <a:rPr lang="en-US" dirty="0" smtClean="0"/>
              <a:t>, Oak Ridge National Laboratory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James </a:t>
            </a:r>
            <a:r>
              <a:rPr lang="en-US" dirty="0" err="1" smtClean="0"/>
              <a:t>deBoer</a:t>
            </a:r>
            <a:r>
              <a:rPr lang="en-US" dirty="0" smtClean="0"/>
              <a:t>, Notre Dame University</a:t>
            </a:r>
          </a:p>
          <a:p>
            <a:pPr>
              <a:spcAft>
                <a:spcPts val="600"/>
              </a:spcAft>
            </a:pPr>
            <a:r>
              <a:rPr lang="en-US" dirty="0" err="1" smtClean="0"/>
              <a:t>Zhenpeng</a:t>
            </a:r>
            <a:r>
              <a:rPr lang="en-US" dirty="0" smtClean="0"/>
              <a:t> Chen, Tsinghua University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Satoshi </a:t>
            </a:r>
            <a:r>
              <a:rPr lang="en-US" dirty="0" err="1" smtClean="0"/>
              <a:t>Kunieda</a:t>
            </a:r>
            <a:r>
              <a:rPr lang="en-US" dirty="0" smtClean="0"/>
              <a:t>, Japan Atomic Energy Agency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Pierre </a:t>
            </a:r>
            <a:r>
              <a:rPr lang="en-US" dirty="0" err="1" smtClean="0"/>
              <a:t>Tamagno</a:t>
            </a:r>
            <a:r>
              <a:rPr lang="en-US" dirty="0" smtClean="0"/>
              <a:t>, CEA </a:t>
            </a:r>
            <a:r>
              <a:rPr lang="en-US" dirty="0" err="1" smtClean="0"/>
              <a:t>Cadarache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89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Nuclear Astrophysics (CALIBRA WP.1.3)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Nuclear Data (CALIBRA WP.1.3;WP.1.5) </a:t>
            </a:r>
          </a:p>
          <a:p>
            <a:endParaRPr lang="en-US" dirty="0"/>
          </a:p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International Workshop on Compound-Nuclear Reactions and Related Topics (CNR*20)  (CALIBRA WP.1.10)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0" y="5988327"/>
            <a:ext cx="6612732" cy="49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6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68" y="155352"/>
            <a:ext cx="7886700" cy="1325563"/>
          </a:xfrm>
        </p:spPr>
        <p:txBody>
          <a:bodyPr/>
          <a:lstStyle/>
          <a:p>
            <a:r>
              <a:rPr lang="en-US" dirty="0" smtClean="0"/>
              <a:t>Step 1: Verification of R-matrix codes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7657" y="2210390"/>
            <a:ext cx="7075502" cy="3934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7657" y="1554480"/>
            <a:ext cx="8100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Thompson, </a:t>
            </a:r>
            <a:r>
              <a:rPr lang="en-US" sz="1600" dirty="0" err="1" smtClean="0"/>
              <a:t>deBoer</a:t>
            </a:r>
            <a:r>
              <a:rPr lang="en-US" sz="1600" dirty="0" smtClean="0"/>
              <a:t>, </a:t>
            </a:r>
            <a:r>
              <a:rPr lang="en-US" sz="1600" dirty="0" err="1" smtClean="0"/>
              <a:t>Dimitriou</a:t>
            </a:r>
            <a:r>
              <a:rPr lang="en-US" sz="1600" dirty="0" smtClean="0"/>
              <a:t>, Chen et al, Eur. Phys. J. A (2019) 55:92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6768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95" y="85427"/>
            <a:ext cx="7886700" cy="1325563"/>
          </a:xfrm>
        </p:spPr>
        <p:txBody>
          <a:bodyPr/>
          <a:lstStyle/>
          <a:p>
            <a:r>
              <a:rPr lang="en-US" dirty="0" smtClean="0"/>
              <a:t>Step 2: Evaluation of Be-7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14977"/>
            <a:ext cx="9090906" cy="560438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All channels and exp. data up to 20 MeV</a:t>
            </a:r>
            <a:r>
              <a:rPr lang="en-US" sz="2000" dirty="0" smtClean="0"/>
              <a:t>   [SAMMY R-</a:t>
            </a:r>
            <a:r>
              <a:rPr lang="en-US" sz="2000" dirty="0" err="1" smtClean="0"/>
              <a:t>matix</a:t>
            </a:r>
            <a:r>
              <a:rPr lang="en-US" sz="2000" dirty="0" smtClean="0"/>
              <a:t> code]   </a:t>
            </a:r>
          </a:p>
          <a:p>
            <a:pPr marL="0" indent="0">
              <a:buNone/>
            </a:pPr>
            <a:r>
              <a:rPr lang="en-US" sz="2000" dirty="0" smtClean="0"/>
              <a:t>                            </a:t>
            </a:r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2" y="1527933"/>
            <a:ext cx="2240104" cy="29290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699" y="2992448"/>
            <a:ext cx="2464802" cy="17253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148" y="2952313"/>
            <a:ext cx="2487483" cy="17412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379" y="4855719"/>
            <a:ext cx="2531442" cy="17720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524" y="4790820"/>
            <a:ext cx="2616107" cy="18312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73" y="4835532"/>
            <a:ext cx="2521689" cy="17651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20469" y="1704914"/>
            <a:ext cx="5769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attempt: up to Ex=8 MeV-no correlation matrix (only statistical uncertainties)- </a:t>
            </a:r>
            <a:r>
              <a:rPr lang="el-GR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=6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13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mccutchan\AppData\Local\Microsoft\Windows\Temporary Internet Files\Content.Outlook\XZ435XK6\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1047749"/>
            <a:ext cx="7791450" cy="526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4876" y="-29028"/>
            <a:ext cx="8582098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4000" dirty="0"/>
              <a:t>Decay Data: </a:t>
            </a:r>
            <a:r>
              <a:rPr lang="en-US" sz="4000" dirty="0" smtClean="0"/>
              <a:t>Fission </a:t>
            </a:r>
            <a:r>
              <a:rPr lang="en-US" sz="4000" dirty="0"/>
              <a:t>Fragments</a:t>
            </a:r>
          </a:p>
        </p:txBody>
      </p:sp>
      <p:pic>
        <p:nvPicPr>
          <p:cNvPr id="8194" name="Picture 2" descr="http://1.bp.blogspot.com/-1rMq6Qj7XWM/TYNXzFVzyVI/AAAAAAAAAp8/fw3X09n7L_0/s1600/fission%2Bproduct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8" t="2860" r="70127" b="54095"/>
          <a:stretch/>
        </p:blipFill>
        <p:spPr bwMode="auto">
          <a:xfrm>
            <a:off x="1390650" y="1338219"/>
            <a:ext cx="1485900" cy="227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4" name="Text Box 15"/>
          <p:cNvSpPr txBox="1">
            <a:spLocks noChangeArrowheads="1"/>
          </p:cNvSpPr>
          <p:nvPr/>
        </p:nvSpPr>
        <p:spPr bwMode="auto">
          <a:xfrm>
            <a:off x="3106623" y="4917626"/>
            <a:ext cx="3294063" cy="1200150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sz="2400" dirty="0"/>
              <a:t>More than 800 nuclides produced in the fission of </a:t>
            </a:r>
            <a:r>
              <a:rPr lang="en-US" sz="2400" baseline="30000" dirty="0"/>
              <a:t>235</a:t>
            </a:r>
            <a:r>
              <a:rPr lang="en-US" sz="2400" dirty="0"/>
              <a:t>U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642100" y="1473200"/>
            <a:ext cx="25400" cy="660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142491" y="974639"/>
            <a:ext cx="1050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 dirty="0">
                <a:solidFill>
                  <a:srgbClr val="FF0000"/>
                </a:solidFill>
                <a:latin typeface="+mj-lt"/>
              </a:rPr>
              <a:t>235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U</a:t>
            </a:r>
            <a:endParaRPr lang="en-US" b="1" baseline="30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330700" y="2273300"/>
            <a:ext cx="2753375" cy="1861348"/>
          </a:xfrm>
          <a:custGeom>
            <a:avLst/>
            <a:gdLst>
              <a:gd name="connsiteX0" fmla="*/ 2413000 w 2753375"/>
              <a:gd name="connsiteY0" fmla="*/ 0 h 1861348"/>
              <a:gd name="connsiteX1" fmla="*/ 2705100 w 2753375"/>
              <a:gd name="connsiteY1" fmla="*/ 812800 h 1861348"/>
              <a:gd name="connsiteX2" fmla="*/ 1524000 w 2753375"/>
              <a:gd name="connsiteY2" fmla="*/ 1828800 h 1861348"/>
              <a:gd name="connsiteX3" fmla="*/ 0 w 2753375"/>
              <a:gd name="connsiteY3" fmla="*/ 1511300 h 186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375" h="1861348">
                <a:moveTo>
                  <a:pt x="2413000" y="0"/>
                </a:moveTo>
                <a:cubicBezTo>
                  <a:pt x="2633133" y="254000"/>
                  <a:pt x="2853267" y="508000"/>
                  <a:pt x="2705100" y="812800"/>
                </a:cubicBezTo>
                <a:cubicBezTo>
                  <a:pt x="2556933" y="1117600"/>
                  <a:pt x="1974850" y="1712383"/>
                  <a:pt x="1524000" y="1828800"/>
                </a:cubicBezTo>
                <a:cubicBezTo>
                  <a:pt x="1073150" y="1945217"/>
                  <a:pt x="536575" y="1728258"/>
                  <a:pt x="0" y="1511300"/>
                </a:cubicBezTo>
              </a:path>
            </a:pathLst>
          </a:custGeom>
          <a:noFill/>
          <a:ln w="3810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251200" y="2286000"/>
            <a:ext cx="3985276" cy="2514600"/>
          </a:xfrm>
          <a:custGeom>
            <a:avLst/>
            <a:gdLst>
              <a:gd name="connsiteX0" fmla="*/ 2413000 w 2753375"/>
              <a:gd name="connsiteY0" fmla="*/ 0 h 1861348"/>
              <a:gd name="connsiteX1" fmla="*/ 2705100 w 2753375"/>
              <a:gd name="connsiteY1" fmla="*/ 812800 h 1861348"/>
              <a:gd name="connsiteX2" fmla="*/ 1524000 w 2753375"/>
              <a:gd name="connsiteY2" fmla="*/ 1828800 h 1861348"/>
              <a:gd name="connsiteX3" fmla="*/ 0 w 2753375"/>
              <a:gd name="connsiteY3" fmla="*/ 1511300 h 186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3375" h="1861348">
                <a:moveTo>
                  <a:pt x="2413000" y="0"/>
                </a:moveTo>
                <a:cubicBezTo>
                  <a:pt x="2633133" y="254000"/>
                  <a:pt x="2853267" y="508000"/>
                  <a:pt x="2705100" y="812800"/>
                </a:cubicBezTo>
                <a:cubicBezTo>
                  <a:pt x="2556933" y="1117600"/>
                  <a:pt x="1974850" y="1712383"/>
                  <a:pt x="1524000" y="1828800"/>
                </a:cubicBezTo>
                <a:cubicBezTo>
                  <a:pt x="1073150" y="1945217"/>
                  <a:pt x="536575" y="1728258"/>
                  <a:pt x="0" y="1511300"/>
                </a:cubicBezTo>
              </a:path>
            </a:pathLst>
          </a:custGeom>
          <a:noFill/>
          <a:ln w="381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064418" y="974639"/>
            <a:ext cx="6532563" cy="4899751"/>
            <a:chOff x="1697037" y="2044700"/>
            <a:chExt cx="5267325" cy="3831776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34" t="31250" r="40483" b="16369"/>
            <a:stretch/>
          </p:blipFill>
          <p:spPr bwMode="auto">
            <a:xfrm>
              <a:off x="1697037" y="2044700"/>
              <a:ext cx="5267325" cy="3831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697037" y="2044700"/>
              <a:ext cx="741363" cy="787400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438400" y="2044700"/>
              <a:ext cx="741363" cy="785769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182937" y="2044700"/>
              <a:ext cx="741363" cy="787400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4787945" y="3910765"/>
            <a:ext cx="919442" cy="1006861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2641600" y="1663700"/>
            <a:ext cx="2311400" cy="247094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680" y="1022509"/>
            <a:ext cx="3446294" cy="2402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499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ile:Iodine-131-decay-scheme-simplified.sv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5" y="740232"/>
            <a:ext cx="6692931" cy="471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0626" y="101600"/>
            <a:ext cx="83166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Decay radiation</a:t>
            </a:r>
            <a:endParaRPr lang="en-US" sz="44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Text Box 59"/>
          <p:cNvSpPr txBox="1">
            <a:spLocks noChangeArrowheads="1"/>
          </p:cNvSpPr>
          <p:nvPr/>
        </p:nvSpPr>
        <p:spPr bwMode="auto">
          <a:xfrm>
            <a:off x="0" y="5167183"/>
            <a:ext cx="9144000" cy="1766637"/>
          </a:xfrm>
          <a:prstGeom prst="rect">
            <a:avLst/>
          </a:prstGeom>
          <a:solidFill>
            <a:srgbClr val="FFFFCC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10000"/>
              </a:spcBef>
              <a:spcAft>
                <a:spcPct val="10000"/>
              </a:spcAft>
            </a:pPr>
            <a:r>
              <a:rPr lang="en-US" sz="3200" dirty="0"/>
              <a:t>Electromagnetic </a:t>
            </a:r>
            <a:r>
              <a:rPr lang="en-US" sz="3200" dirty="0" smtClean="0"/>
              <a:t>(EM): I</a:t>
            </a:r>
            <a:r>
              <a:rPr lang="en-US" sz="3200" baseline="-25000" dirty="0" smtClean="0">
                <a:latin typeface="Symbol" pitchFamily="18" charset="2"/>
              </a:rPr>
              <a:t>g</a:t>
            </a:r>
            <a:r>
              <a:rPr lang="en-US" sz="3200" dirty="0" smtClean="0"/>
              <a:t>, </a:t>
            </a:r>
            <a:r>
              <a:rPr lang="en-US" sz="3200" dirty="0" smtClean="0">
                <a:latin typeface="Symbol" pitchFamily="18" charset="2"/>
              </a:rPr>
              <a:t>I</a:t>
            </a:r>
            <a:r>
              <a:rPr lang="en-US" sz="3200" baseline="-25000" dirty="0" smtClean="0"/>
              <a:t>x-ray</a:t>
            </a:r>
            <a:endParaRPr lang="en-US" sz="3200" baseline="-25000" dirty="0"/>
          </a:p>
          <a:p>
            <a:pPr algn="ctr">
              <a:spcBef>
                <a:spcPct val="10000"/>
              </a:spcBef>
              <a:spcAft>
                <a:spcPct val="10000"/>
              </a:spcAft>
            </a:pPr>
            <a:r>
              <a:rPr lang="en-US" sz="3200" baseline="-25000" dirty="0"/>
              <a:t> </a:t>
            </a:r>
            <a:r>
              <a:rPr lang="en-US" sz="3200" dirty="0"/>
              <a:t>Light Particle (LP</a:t>
            </a:r>
            <a:r>
              <a:rPr lang="en-US" sz="3200" dirty="0" smtClean="0"/>
              <a:t>)=</a:t>
            </a:r>
            <a:r>
              <a:rPr lang="en-US" sz="3200" dirty="0" err="1" smtClean="0"/>
              <a:t>I</a:t>
            </a:r>
            <a:r>
              <a:rPr lang="en-US" sz="3200" baseline="-25000" dirty="0" err="1" smtClean="0">
                <a:latin typeface="Symbol" pitchFamily="18" charset="2"/>
              </a:rPr>
              <a:t>b</a:t>
            </a:r>
            <a:r>
              <a:rPr lang="en-US" sz="3200" baseline="-25000" dirty="0" smtClean="0"/>
              <a:t>-</a:t>
            </a:r>
            <a:r>
              <a:rPr lang="en-US" sz="3200" dirty="0" smtClean="0"/>
              <a:t>, I</a:t>
            </a:r>
            <a:r>
              <a:rPr lang="en-US" sz="3200" baseline="-25000" dirty="0" smtClean="0"/>
              <a:t>ce</a:t>
            </a:r>
            <a:r>
              <a:rPr lang="en-US" sz="3200" dirty="0" smtClean="0"/>
              <a:t>, </a:t>
            </a:r>
            <a:r>
              <a:rPr lang="en-US" sz="3200" dirty="0" err="1" smtClean="0"/>
              <a:t>I</a:t>
            </a:r>
            <a:r>
              <a:rPr lang="en-US" sz="3200" baseline="-25000" dirty="0" err="1" smtClean="0"/>
              <a:t>Auger</a:t>
            </a:r>
            <a:endParaRPr lang="en-US" sz="3200" baseline="-25000" dirty="0"/>
          </a:p>
          <a:p>
            <a:pPr algn="ctr">
              <a:spcBef>
                <a:spcPct val="10000"/>
              </a:spcBef>
              <a:spcAft>
                <a:spcPct val="10000"/>
              </a:spcAft>
            </a:pPr>
            <a:r>
              <a:rPr lang="en-US" sz="3200" dirty="0"/>
              <a:t>Total Energy=</a:t>
            </a:r>
            <a:r>
              <a:rPr lang="en-US" sz="3200" dirty="0" err="1"/>
              <a:t>EM+LP+E</a:t>
            </a:r>
            <a:r>
              <a:rPr lang="en-US" sz="3200" baseline="-25000" dirty="0" err="1"/>
              <a:t>neutrino</a:t>
            </a:r>
            <a:r>
              <a:rPr lang="en-US" sz="3200" dirty="0"/>
              <a:t>= Q(</a:t>
            </a:r>
            <a:r>
              <a:rPr lang="en-US" sz="3200" dirty="0">
                <a:latin typeface="Symbol" pitchFamily="18" charset="2"/>
              </a:rPr>
              <a:t>b</a:t>
            </a:r>
            <a:r>
              <a:rPr lang="en-US" sz="3200" dirty="0"/>
              <a:t>-)</a:t>
            </a:r>
            <a:endParaRPr lang="en-US" sz="3200" baseline="-250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2249714" y="1407887"/>
            <a:ext cx="14514" cy="130628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271485" y="3322122"/>
            <a:ext cx="1" cy="13224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73940" y="2570694"/>
            <a:ext cx="8853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</a:rPr>
              <a:t>Q</a:t>
            </a:r>
            <a:r>
              <a:rPr lang="en-US" sz="4000" baseline="-25000" dirty="0">
                <a:latin typeface="+mj-lt"/>
                <a:sym typeface="Symbol"/>
              </a:rPr>
              <a:t></a:t>
            </a:r>
            <a:endParaRPr lang="en-US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980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91" y="81347"/>
            <a:ext cx="7886700" cy="1325563"/>
          </a:xfrm>
        </p:spPr>
        <p:txBody>
          <a:bodyPr/>
          <a:lstStyle/>
          <a:p>
            <a:r>
              <a:rPr lang="en-US" dirty="0" smtClean="0"/>
              <a:t>Evaluation of decay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181" y="1358966"/>
            <a:ext cx="7886700" cy="2796824"/>
          </a:xfrm>
        </p:spPr>
        <p:txBody>
          <a:bodyPr/>
          <a:lstStyle/>
          <a:p>
            <a:r>
              <a:rPr lang="en-US" dirty="0" smtClean="0"/>
              <a:t>Critical assessment of all measurements and uncertainties </a:t>
            </a:r>
          </a:p>
          <a:p>
            <a:r>
              <a:rPr lang="en-US" dirty="0" smtClean="0"/>
              <a:t>Averaging methods</a:t>
            </a:r>
          </a:p>
          <a:p>
            <a:r>
              <a:rPr lang="en-US" dirty="0" smtClean="0"/>
              <a:t>Procedures, policies, analysis codes developed and used for the Evaluated Nuclear Structure Data File (ENSDF)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186" y="3606856"/>
            <a:ext cx="2057400" cy="2705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622" y="4119004"/>
            <a:ext cx="3375474" cy="20503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008" t="930" b="3683"/>
          <a:stretch/>
        </p:blipFill>
        <p:spPr>
          <a:xfrm>
            <a:off x="3658529" y="4066081"/>
            <a:ext cx="2912224" cy="2156166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533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" y="87653"/>
            <a:ext cx="7886700" cy="10853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Project 2: Evaluation of decay data for monitoring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750" y="1466171"/>
            <a:ext cx="7886700" cy="5439126"/>
          </a:xfrm>
        </p:spPr>
        <p:txBody>
          <a:bodyPr/>
          <a:lstStyle/>
          <a:p>
            <a:r>
              <a:rPr lang="en-US" sz="2000" dirty="0" smtClean="0">
                <a:solidFill>
                  <a:srgbClr val="3141D7"/>
                </a:solidFill>
              </a:rPr>
              <a:t>2</a:t>
            </a:r>
            <a:r>
              <a:rPr lang="en-US" sz="2000" dirty="0">
                <a:solidFill>
                  <a:srgbClr val="3141D7"/>
                </a:solidFill>
              </a:rPr>
              <a:t>7</a:t>
            </a:r>
            <a:r>
              <a:rPr lang="en-US" sz="2000" dirty="0" smtClean="0">
                <a:solidFill>
                  <a:srgbClr val="3141D7"/>
                </a:solidFill>
              </a:rPr>
              <a:t> </a:t>
            </a:r>
            <a:r>
              <a:rPr lang="en-US" sz="2000" dirty="0" smtClean="0">
                <a:solidFill>
                  <a:srgbClr val="3141D7"/>
                </a:solidFill>
              </a:rPr>
              <a:t>important fission products for monitoring nuclear explosions by analyzing air samples (CTBTO)</a:t>
            </a:r>
          </a:p>
          <a:p>
            <a:pPr marL="0" indent="0">
              <a:buNone/>
            </a:pPr>
            <a:endParaRPr lang="en-US" sz="2000" dirty="0">
              <a:solidFill>
                <a:srgbClr val="3141D7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International Atomic Energy Agency project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err="1" smtClean="0"/>
              <a:t>Balraj</a:t>
            </a:r>
            <a:r>
              <a:rPr lang="en-US" sz="1800" dirty="0" smtClean="0"/>
              <a:t> Singh (McMaster University)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err="1" smtClean="0"/>
              <a:t>Jagdish</a:t>
            </a:r>
            <a:r>
              <a:rPr lang="en-US" sz="1800" dirty="0" smtClean="0"/>
              <a:t> </a:t>
            </a:r>
            <a:r>
              <a:rPr lang="en-US" sz="1800" dirty="0" err="1" smtClean="0"/>
              <a:t>Tuli</a:t>
            </a:r>
            <a:r>
              <a:rPr lang="en-US" sz="1800" dirty="0" smtClean="0"/>
              <a:t> (University of Berkeley)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Filip </a:t>
            </a:r>
            <a:r>
              <a:rPr lang="en-US" sz="1800" dirty="0" err="1" smtClean="0"/>
              <a:t>Kondev</a:t>
            </a:r>
            <a:r>
              <a:rPr lang="en-US" sz="1800" dirty="0" smtClean="0"/>
              <a:t> (Argonne National Laboratory)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Tibor </a:t>
            </a:r>
            <a:r>
              <a:rPr lang="en-US" sz="1800" dirty="0" err="1" smtClean="0"/>
              <a:t>Kibedi</a:t>
            </a:r>
            <a:r>
              <a:rPr lang="en-US" sz="1800" dirty="0" smtClean="0"/>
              <a:t> (Australian National University)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Alan Nichols (Surrey University)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Monica Galan (Spain)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67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179" y="419497"/>
            <a:ext cx="6585637" cy="6302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15536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556707"/>
            <a:ext cx="8875059" cy="107576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619" y="1819823"/>
            <a:ext cx="7886700" cy="4442276"/>
          </a:xfrm>
        </p:spPr>
        <p:txBody>
          <a:bodyPr>
            <a:noAutofit/>
          </a:bodyPr>
          <a:lstStyle/>
          <a:p>
            <a:r>
              <a:rPr lang="en-US" sz="1200" dirty="0" smtClean="0"/>
              <a:t>Series of </a:t>
            </a:r>
            <a:r>
              <a:rPr lang="en-US" sz="1200" dirty="0"/>
              <a:t>international conferences</a:t>
            </a:r>
            <a:r>
              <a:rPr lang="en-US" sz="1200" dirty="0" smtClean="0"/>
              <a:t>: Yosemite </a:t>
            </a:r>
            <a:r>
              <a:rPr lang="en-US" sz="1200" dirty="0"/>
              <a:t>National Park (2007), Bordeaux (2009), Prague (2011), Sao Paolo (2013), Tokyo (2015) and Berkeley (2018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Topics:</a:t>
            </a:r>
            <a:endParaRPr lang="en-US" sz="1200" dirty="0"/>
          </a:p>
          <a:p>
            <a:pPr marL="457200" lvl="1" indent="0">
              <a:buNone/>
            </a:pPr>
            <a:r>
              <a:rPr lang="en-US" sz="1200" dirty="0"/>
              <a:t>Nuclear reaction mechanisms (direct, compound, pre-equilibrium, other)</a:t>
            </a:r>
          </a:p>
          <a:p>
            <a:pPr marL="457200" lvl="1" indent="0">
              <a:buNone/>
            </a:pPr>
            <a:r>
              <a:rPr lang="en-US" sz="1200" dirty="0"/>
              <a:t>Nuclear fission</a:t>
            </a:r>
          </a:p>
          <a:p>
            <a:pPr marL="457200" lvl="1" indent="0">
              <a:buNone/>
            </a:pPr>
            <a:r>
              <a:rPr lang="en-US" sz="1200" dirty="0"/>
              <a:t>Statistical Hauser-</a:t>
            </a:r>
            <a:r>
              <a:rPr lang="en-US" sz="1200" dirty="0" err="1"/>
              <a:t>Feshbach</a:t>
            </a:r>
            <a:r>
              <a:rPr lang="en-US" sz="1200" dirty="0"/>
              <a:t> theory</a:t>
            </a:r>
          </a:p>
          <a:p>
            <a:pPr marL="457200" lvl="1" indent="0">
              <a:buNone/>
            </a:pPr>
            <a:r>
              <a:rPr lang="en-US" sz="1200" dirty="0"/>
              <a:t>Surrogate methods</a:t>
            </a:r>
          </a:p>
          <a:p>
            <a:pPr marL="457200" lvl="1" indent="0">
              <a:buNone/>
            </a:pPr>
            <a:r>
              <a:rPr lang="en-US" sz="1200" dirty="0"/>
              <a:t>Optical model</a:t>
            </a:r>
          </a:p>
          <a:p>
            <a:pPr marL="457200" lvl="1" indent="0">
              <a:buNone/>
            </a:pPr>
            <a:r>
              <a:rPr lang="en-US" sz="1200" dirty="0"/>
              <a:t>Level densities and photon strength functions</a:t>
            </a:r>
          </a:p>
          <a:p>
            <a:pPr marL="457200" lvl="1" indent="0">
              <a:buNone/>
            </a:pPr>
            <a:r>
              <a:rPr lang="en-US" sz="1200" dirty="0"/>
              <a:t>R-matrix theory and connecting resolved resonances with statistical regime</a:t>
            </a:r>
          </a:p>
          <a:p>
            <a:pPr marL="457200" lvl="1" indent="0">
              <a:buNone/>
            </a:pPr>
            <a:r>
              <a:rPr lang="en-US" sz="1200" dirty="0"/>
              <a:t>Nuclear structure for nuclear reactions</a:t>
            </a:r>
          </a:p>
          <a:p>
            <a:pPr marL="457200" lvl="1" indent="0">
              <a:buNone/>
            </a:pPr>
            <a:r>
              <a:rPr lang="en-US" sz="1200" dirty="0"/>
              <a:t>Measurements relevant to compound-nuclear reactions (direct and indirect)</a:t>
            </a:r>
          </a:p>
          <a:p>
            <a:pPr marL="457200" lvl="1" indent="0">
              <a:buNone/>
            </a:pPr>
            <a:r>
              <a:rPr lang="en-US" sz="1200" dirty="0"/>
              <a:t>Nuclear data</a:t>
            </a:r>
          </a:p>
          <a:p>
            <a:pPr marL="457200" lvl="1" indent="0">
              <a:buNone/>
            </a:pPr>
            <a:r>
              <a:rPr lang="en-US" sz="1200" dirty="0"/>
              <a:t>Applications in nuclear astrophysics, energy, medical physics etc.</a:t>
            </a:r>
          </a:p>
          <a:p>
            <a:pPr marL="457200" lvl="1" indent="0">
              <a:buNone/>
            </a:pPr>
            <a:r>
              <a:rPr lang="en-US" sz="1200" dirty="0"/>
              <a:t>Experimental </a:t>
            </a:r>
            <a:r>
              <a:rPr lang="en-US" sz="1200" dirty="0" smtClean="0"/>
              <a:t>facilities</a:t>
            </a:r>
          </a:p>
          <a:p>
            <a:pPr marL="457200" lvl="1" indent="0">
              <a:buNone/>
            </a:pPr>
            <a:endParaRPr lang="en-US" sz="1200" dirty="0" smtClean="0"/>
          </a:p>
          <a:p>
            <a:r>
              <a:rPr lang="en-US" sz="1200" dirty="0" smtClean="0"/>
              <a:t>Venue: National Hellenic Research Foundation</a:t>
            </a:r>
          </a:p>
          <a:p>
            <a:r>
              <a:rPr lang="en-US" sz="1200" dirty="0" err="1" smtClean="0"/>
              <a:t>Organised</a:t>
            </a:r>
            <a:r>
              <a:rPr lang="en-US" sz="1200" dirty="0" smtClean="0"/>
              <a:t> by INPP (CALIBRA) in collaboration with Los Alamos National Laboratory</a:t>
            </a:r>
          </a:p>
        </p:txBody>
      </p:sp>
    </p:spTree>
    <p:extLst>
      <p:ext uri="{BB962C8B-B14F-4D97-AF65-F5344CB8AC3E}">
        <p14:creationId xmlns:p14="http://schemas.microsoft.com/office/powerpoint/2010/main" val="226980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556707"/>
            <a:ext cx="8875059" cy="107576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619" y="1819823"/>
            <a:ext cx="7886700" cy="4442276"/>
          </a:xfrm>
        </p:spPr>
        <p:txBody>
          <a:bodyPr>
            <a:noAutofit/>
          </a:bodyPr>
          <a:lstStyle/>
          <a:p>
            <a:r>
              <a:rPr lang="en-US" sz="1200" dirty="0"/>
              <a:t>Proceedings: peer-reviewed in EPJ Web of Conferences; topical issue in EPJ Nuclear Sciences &amp; </a:t>
            </a:r>
            <a:r>
              <a:rPr lang="en-US" sz="1200" dirty="0" smtClean="0"/>
              <a:t>Technologies</a:t>
            </a:r>
          </a:p>
          <a:p>
            <a:r>
              <a:rPr lang="en-US" sz="1200" dirty="0" smtClean="0"/>
              <a:t>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circular released</a:t>
            </a:r>
          </a:p>
          <a:p>
            <a:r>
              <a:rPr lang="en-US" sz="1200" dirty="0" smtClean="0"/>
              <a:t>Poster in preparation</a:t>
            </a:r>
          </a:p>
          <a:p>
            <a:r>
              <a:rPr lang="en-US" sz="1200" dirty="0" smtClean="0"/>
              <a:t>website</a:t>
            </a:r>
            <a:r>
              <a:rPr lang="en-US" sz="1200" dirty="0"/>
              <a:t>: </a:t>
            </a:r>
            <a:r>
              <a:rPr lang="en-US" sz="1200" dirty="0">
                <a:hlinkClick r:id="rId3"/>
              </a:rPr>
              <a:t>http://www.inp.demokritos.gr/cnr2020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Local Organizing Committee</a:t>
            </a:r>
          </a:p>
          <a:p>
            <a:pPr marL="457200" lvl="1" indent="0">
              <a:buNone/>
            </a:pPr>
            <a:r>
              <a:rPr lang="en-US" sz="1200" dirty="0" err="1"/>
              <a:t>Paraskevi</a:t>
            </a:r>
            <a:r>
              <a:rPr lang="en-US" sz="1200" dirty="0"/>
              <a:t> </a:t>
            </a:r>
            <a:r>
              <a:rPr lang="en-US" sz="1200" dirty="0" err="1"/>
              <a:t>Dimitriou</a:t>
            </a:r>
            <a:r>
              <a:rPr lang="en-US" sz="1200" dirty="0"/>
              <a:t> (NCSR “</a:t>
            </a:r>
            <a:r>
              <a:rPr lang="en-US" sz="1200" dirty="0" err="1"/>
              <a:t>Demokritos</a:t>
            </a:r>
            <a:r>
              <a:rPr lang="en-US" sz="1200" dirty="0" smtClean="0"/>
              <a:t>”) - Chair</a:t>
            </a:r>
            <a:endParaRPr lang="en-US" sz="1200" dirty="0"/>
          </a:p>
          <a:p>
            <a:pPr marL="457200" lvl="1" indent="0">
              <a:buNone/>
            </a:pPr>
            <a:r>
              <a:rPr lang="en-US" sz="1200" dirty="0" err="1"/>
              <a:t>Michail</a:t>
            </a:r>
            <a:r>
              <a:rPr lang="en-US" sz="1200" dirty="0"/>
              <a:t> </a:t>
            </a:r>
            <a:r>
              <a:rPr lang="en-US" sz="1200" dirty="0" err="1"/>
              <a:t>Axiotis</a:t>
            </a:r>
            <a:r>
              <a:rPr lang="en-US" sz="1200" dirty="0"/>
              <a:t> (NCSR “</a:t>
            </a:r>
            <a:r>
              <a:rPr lang="en-US" sz="1200" dirty="0" err="1"/>
              <a:t>Demokritos</a:t>
            </a:r>
            <a:r>
              <a:rPr lang="en-US" sz="1200" dirty="0"/>
              <a:t>”)</a:t>
            </a:r>
          </a:p>
          <a:p>
            <a:pPr marL="457200" lvl="1" indent="0">
              <a:buNone/>
            </a:pPr>
            <a:r>
              <a:rPr lang="en-US" sz="1200" dirty="0"/>
              <a:t>Anastasia </a:t>
            </a:r>
            <a:r>
              <a:rPr lang="en-US" sz="1200" dirty="0" err="1"/>
              <a:t>Georgiadou</a:t>
            </a:r>
            <a:r>
              <a:rPr lang="en-US" sz="1200" dirty="0"/>
              <a:t> (LANL)</a:t>
            </a:r>
          </a:p>
          <a:p>
            <a:pPr marL="457200" lvl="1" indent="0">
              <a:buNone/>
            </a:pPr>
            <a:r>
              <a:rPr lang="en-US" sz="1200" dirty="0" err="1"/>
              <a:t>Anastasios</a:t>
            </a:r>
            <a:r>
              <a:rPr lang="en-US" sz="1200" dirty="0"/>
              <a:t> </a:t>
            </a:r>
            <a:r>
              <a:rPr lang="en-US" sz="1200" dirty="0" err="1"/>
              <a:t>Lagoyannis</a:t>
            </a:r>
            <a:r>
              <a:rPr lang="en-US" sz="1200" dirty="0"/>
              <a:t> (NCSR “</a:t>
            </a:r>
            <a:r>
              <a:rPr lang="en-US" sz="1200" dirty="0" err="1"/>
              <a:t>Demokritos</a:t>
            </a:r>
            <a:r>
              <a:rPr lang="en-US" sz="1200" dirty="0"/>
              <a:t>”)</a:t>
            </a:r>
          </a:p>
          <a:p>
            <a:pPr marL="457200" lvl="1" indent="0">
              <a:buNone/>
            </a:pPr>
            <a:r>
              <a:rPr lang="en-US" sz="1200" dirty="0"/>
              <a:t>Eleni </a:t>
            </a:r>
            <a:r>
              <a:rPr lang="en-US" sz="1200" dirty="0" err="1"/>
              <a:t>Vagena</a:t>
            </a:r>
            <a:r>
              <a:rPr lang="en-US" sz="1200" dirty="0"/>
              <a:t> (NCSR “</a:t>
            </a:r>
            <a:r>
              <a:rPr lang="en-US" sz="1200" dirty="0" err="1"/>
              <a:t>Demokritos</a:t>
            </a:r>
            <a:r>
              <a:rPr lang="en-US" sz="1200" dirty="0" smtClean="0"/>
              <a:t>”)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8922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90" y="182246"/>
            <a:ext cx="7886700" cy="1325563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" y="1465244"/>
            <a:ext cx="7886700" cy="321250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Nuclear models for reactions relevant to nuclear astrophysics: p process, </a:t>
            </a:r>
            <a:r>
              <a:rPr lang="en-US" sz="2000" i="1" dirty="0" smtClean="0">
                <a:solidFill>
                  <a:srgbClr val="FF0000"/>
                </a:solidFill>
              </a:rPr>
              <a:t>r process, light elements</a:t>
            </a:r>
          </a:p>
          <a:p>
            <a:pPr marL="0" indent="0">
              <a:buNone/>
            </a:pPr>
            <a:endParaRPr lang="en-US" sz="2000" i="1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Nuclear data for basic science (astrophysics) and applications (Ion Beam Analysis, Energy, Medicine, Monitoring, </a:t>
            </a:r>
            <a:r>
              <a:rPr lang="en-US" sz="2000" dirty="0" err="1" smtClean="0"/>
              <a:t>etc</a:t>
            </a:r>
            <a:r>
              <a:rPr lang="en-US" sz="2000" dirty="0" smtClean="0"/>
              <a:t>)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Future: </a:t>
            </a:r>
            <a:endParaRPr lang="en-US" sz="2000" dirty="0" smtClean="0"/>
          </a:p>
          <a:p>
            <a:pPr lvl="1"/>
            <a:r>
              <a:rPr lang="en-US" sz="1800" dirty="0" smtClean="0"/>
              <a:t>fission </a:t>
            </a:r>
            <a:r>
              <a:rPr lang="en-US" sz="1800" dirty="0" smtClean="0"/>
              <a:t>data </a:t>
            </a:r>
            <a:r>
              <a:rPr lang="en-US" sz="1800" dirty="0" smtClean="0"/>
              <a:t>(yields, cross sections) for </a:t>
            </a:r>
            <a:r>
              <a:rPr lang="en-US" sz="1800" dirty="0" smtClean="0"/>
              <a:t>nuclear astrophysics and </a:t>
            </a:r>
            <a:r>
              <a:rPr lang="en-US" sz="1800" dirty="0" smtClean="0"/>
              <a:t>applications</a:t>
            </a:r>
            <a:endParaRPr lang="en-US" sz="1800" dirty="0"/>
          </a:p>
          <a:p>
            <a:pPr lvl="1"/>
            <a:r>
              <a:rPr lang="en-US" sz="1800" dirty="0" smtClean="0"/>
              <a:t>Data Sciences (tools for nuclear data)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3362503" y="5040337"/>
            <a:ext cx="2160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Thank you!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1463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1702" y="4745966"/>
            <a:ext cx="2241887" cy="14606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791" y="1234029"/>
            <a:ext cx="2308811" cy="17414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97" y="34147"/>
            <a:ext cx="7886700" cy="1325563"/>
          </a:xfrm>
        </p:spPr>
        <p:txBody>
          <a:bodyPr/>
          <a:lstStyle/>
          <a:p>
            <a:r>
              <a:rPr lang="en-US" dirty="0" smtClean="0"/>
              <a:t>Nuclear Astrophysics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7454185"/>
              </p:ext>
            </p:extLst>
          </p:nvPr>
        </p:nvGraphicFramePr>
        <p:xfrm>
          <a:off x="1958177" y="2215876"/>
          <a:ext cx="5951664" cy="3315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93614" y="1357650"/>
            <a:ext cx="1529125" cy="11912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8650" y="2448374"/>
            <a:ext cx="1406019" cy="1093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58515" y="1155622"/>
            <a:ext cx="1392087" cy="9536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6683" y="3928578"/>
            <a:ext cx="2222640" cy="1547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9020" y="5420477"/>
            <a:ext cx="1840303" cy="13796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96844" y="5459614"/>
            <a:ext cx="1653750" cy="128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5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5" y="56123"/>
            <a:ext cx="7886700" cy="982164"/>
          </a:xfrm>
        </p:spPr>
        <p:txBody>
          <a:bodyPr/>
          <a:lstStyle/>
          <a:p>
            <a:r>
              <a:rPr lang="en-US" dirty="0" smtClean="0"/>
              <a:t>Nuclear Data Needs 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22E9C47D-9E07-44A3-86CF-D1B7E4DC4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18" y="987496"/>
            <a:ext cx="8359736" cy="533071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996920" y="4315394"/>
            <a:ext cx="145856" cy="460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194029" y="4799287"/>
            <a:ext cx="1565139" cy="6787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1222" y="4803715"/>
            <a:ext cx="1795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Fusion reactions: CNO cycles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1350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  <a:latin typeface="TimesNewRomanPS-BoldMT"/>
              </a:rPr>
              <a:t> </a:t>
            </a:r>
            <a:r>
              <a:rPr lang="en-US" dirty="0" smtClean="0"/>
              <a:t>Nuclear Data for Astrophysics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455" y="2445059"/>
            <a:ext cx="7886700" cy="2982347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Consider all existing measurements </a:t>
            </a:r>
            <a:r>
              <a:rPr lang="en-US" sz="1800" dirty="0">
                <a:solidFill>
                  <a:srgbClr val="000000"/>
                </a:solidFill>
              </a:rPr>
              <a:t>of relevance </a:t>
            </a:r>
            <a:r>
              <a:rPr lang="en-US" sz="1800" dirty="0" smtClean="0">
                <a:solidFill>
                  <a:srgbClr val="000000"/>
                </a:solidFill>
              </a:rPr>
              <a:t>for constraining the relevant reaction </a:t>
            </a:r>
            <a:r>
              <a:rPr lang="en-US" sz="1800" dirty="0">
                <a:solidFill>
                  <a:srgbClr val="000000"/>
                </a:solidFill>
              </a:rPr>
              <a:t>rates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Reproduce </a:t>
            </a:r>
            <a:r>
              <a:rPr lang="en-US" sz="1800" dirty="0">
                <a:solidFill>
                  <a:srgbClr val="0000FF"/>
                </a:solidFill>
              </a:rPr>
              <a:t>as well as possible all relevant </a:t>
            </a:r>
            <a:r>
              <a:rPr lang="en-US" sz="1800" dirty="0" smtClean="0">
                <a:solidFill>
                  <a:srgbClr val="0000FF"/>
                </a:solidFill>
              </a:rPr>
              <a:t>observables</a:t>
            </a:r>
            <a:r>
              <a:rPr lang="en-US" sz="1800" dirty="0" smtClean="0">
                <a:solidFill>
                  <a:srgbClr val="000000"/>
                </a:solidFill>
              </a:rPr>
              <a:t> within </a:t>
            </a:r>
            <a:r>
              <a:rPr lang="en-US" sz="1800" dirty="0">
                <a:solidFill>
                  <a:srgbClr val="000000"/>
                </a:solidFill>
              </a:rPr>
              <a:t>different theoretical frameworks (capture </a:t>
            </a:r>
            <a:r>
              <a:rPr lang="en-US" sz="1800" dirty="0" smtClean="0">
                <a:solidFill>
                  <a:srgbClr val="000000"/>
                </a:solidFill>
              </a:rPr>
              <a:t>cross sections</a:t>
            </a:r>
            <a:r>
              <a:rPr lang="en-US" sz="1800" dirty="0">
                <a:solidFill>
                  <a:srgbClr val="000000"/>
                </a:solidFill>
              </a:rPr>
              <a:t>, E1 strength, NLD, ….)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Estimate </a:t>
            </a:r>
            <a:r>
              <a:rPr lang="en-US" sz="1800" dirty="0">
                <a:solidFill>
                  <a:srgbClr val="0000FF"/>
                </a:solidFill>
              </a:rPr>
              <a:t>uncertainties on </a:t>
            </a:r>
            <a:r>
              <a:rPr lang="en-US" sz="1800" dirty="0" smtClean="0">
                <a:solidFill>
                  <a:srgbClr val="0000FF"/>
                </a:solidFill>
              </a:rPr>
              <a:t>reaction rates </a:t>
            </a:r>
            <a:r>
              <a:rPr lang="en-US" sz="1800" dirty="0">
                <a:solidFill>
                  <a:srgbClr val="000000"/>
                </a:solidFill>
              </a:rPr>
              <a:t>associated with </a:t>
            </a:r>
            <a:r>
              <a:rPr lang="en-US" sz="1800" dirty="0" smtClean="0">
                <a:solidFill>
                  <a:srgbClr val="000000"/>
                </a:solidFill>
              </a:rPr>
              <a:t>the different </a:t>
            </a:r>
            <a:r>
              <a:rPr lang="en-US" sz="1800" dirty="0">
                <a:solidFill>
                  <a:srgbClr val="000000"/>
                </a:solidFill>
              </a:rPr>
              <a:t>theoretical frameworks and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study </a:t>
            </a:r>
            <a:r>
              <a:rPr lang="en-US" sz="1800" dirty="0">
                <a:solidFill>
                  <a:srgbClr val="0000FF"/>
                </a:solidFill>
              </a:rPr>
              <a:t>their impact on astrophysical predictions </a:t>
            </a:r>
            <a:r>
              <a:rPr lang="en-US" sz="1800" dirty="0">
                <a:solidFill>
                  <a:srgbClr val="000000"/>
                </a:solidFill>
              </a:rPr>
              <a:t>of </a:t>
            </a:r>
            <a:r>
              <a:rPr lang="en-US" sz="1800" dirty="0" smtClean="0">
                <a:solidFill>
                  <a:srgbClr val="000000"/>
                </a:solidFill>
              </a:rPr>
              <a:t>the s-, r- and p-process abundances </a:t>
            </a:r>
            <a:r>
              <a:rPr lang="en-US" sz="1800" dirty="0">
                <a:solidFill>
                  <a:srgbClr val="000000"/>
                </a:solidFill>
              </a:rPr>
              <a:t>in different plausible scenarios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Define </a:t>
            </a:r>
            <a:r>
              <a:rPr lang="en-US" sz="1800" dirty="0">
                <a:solidFill>
                  <a:srgbClr val="0000FF"/>
                </a:solidFill>
              </a:rPr>
              <a:t>new experimental measurements </a:t>
            </a:r>
            <a:r>
              <a:rPr lang="en-US" sz="1800" dirty="0">
                <a:solidFill>
                  <a:srgbClr val="000000"/>
                </a:solidFill>
              </a:rPr>
              <a:t>that can </a:t>
            </a:r>
            <a:r>
              <a:rPr lang="en-US" sz="1800" dirty="0" smtClean="0">
                <a:solidFill>
                  <a:srgbClr val="000000"/>
                </a:solidFill>
              </a:rPr>
              <a:t>reduce existing </a:t>
            </a:r>
            <a:r>
              <a:rPr lang="en-US" sz="1800" dirty="0">
                <a:solidFill>
                  <a:srgbClr val="000000"/>
                </a:solidFill>
              </a:rPr>
              <a:t>uncertainties.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581455" y="1182889"/>
            <a:ext cx="78225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One specific measurement will not affect directly the </a:t>
            </a:r>
            <a:r>
              <a:rPr lang="en-US" dirty="0" smtClean="0"/>
              <a:t>p-process abundances </a:t>
            </a:r>
            <a:r>
              <a:rPr lang="en-US" dirty="0"/>
              <a:t>but could well have an impact on the global </a:t>
            </a:r>
            <a:r>
              <a:rPr lang="en-US" dirty="0" smtClean="0"/>
              <a:t>nuclear description </a:t>
            </a:r>
            <a:r>
              <a:rPr lang="en-US" dirty="0"/>
              <a:t>(</a:t>
            </a:r>
            <a:r>
              <a:rPr lang="en-US" dirty="0" err="1"/>
              <a:t>e.g</a:t>
            </a:r>
            <a:r>
              <a:rPr lang="en-US" dirty="0"/>
              <a:t> </a:t>
            </a:r>
            <a:r>
              <a:rPr lang="el-GR" dirty="0" smtClean="0"/>
              <a:t>α</a:t>
            </a:r>
            <a:r>
              <a:rPr lang="en-US" dirty="0" smtClean="0"/>
              <a:t>-OMP</a:t>
            </a:r>
            <a:r>
              <a:rPr lang="en-US" dirty="0"/>
              <a:t>), hence on the nucleosynthesis</a:t>
            </a:r>
          </a:p>
        </p:txBody>
      </p:sp>
    </p:spTree>
    <p:extLst>
      <p:ext uri="{BB962C8B-B14F-4D97-AF65-F5344CB8AC3E}">
        <p14:creationId xmlns:p14="http://schemas.microsoft.com/office/powerpoint/2010/main" val="288490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98" y="123904"/>
            <a:ext cx="7886700" cy="1325563"/>
          </a:xfrm>
        </p:spPr>
        <p:txBody>
          <a:bodyPr/>
          <a:lstStyle/>
          <a:p>
            <a:r>
              <a:rPr lang="en-US" dirty="0" smtClean="0"/>
              <a:t>P nuclei: 35 neutron-deficient nuclei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14" y="1495106"/>
            <a:ext cx="7815116" cy="479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66" y="101464"/>
            <a:ext cx="7886700" cy="1325563"/>
          </a:xfrm>
        </p:spPr>
        <p:txBody>
          <a:bodyPr/>
          <a:lstStyle/>
          <a:p>
            <a:r>
              <a:rPr lang="en-US" dirty="0" smtClean="0"/>
              <a:t>P process nucleosynthesis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5" y="1647795"/>
            <a:ext cx="8324850" cy="4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47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9" y="20354"/>
            <a:ext cx="7886700" cy="1325563"/>
          </a:xfrm>
        </p:spPr>
        <p:txBody>
          <a:bodyPr/>
          <a:lstStyle/>
          <a:p>
            <a:r>
              <a:rPr lang="en-US" dirty="0" smtClean="0"/>
              <a:t>Impact of nuclear uncertainties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0492" y="3846965"/>
            <a:ext cx="8005206" cy="31555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Major nuclear uncertainties in theoretical photo-disintegration rates:</a:t>
            </a:r>
          </a:p>
          <a:p>
            <a:pPr lvl="1"/>
            <a:r>
              <a:rPr lang="en-US" sz="1800" dirty="0" smtClean="0">
                <a:solidFill>
                  <a:srgbClr val="3141D7"/>
                </a:solidFill>
              </a:rPr>
              <a:t>Global alpha-nucleus optical potential (A&gt;150)</a:t>
            </a:r>
          </a:p>
          <a:p>
            <a:pPr lvl="1"/>
            <a:r>
              <a:rPr lang="en-US" sz="1800" dirty="0" smtClean="0">
                <a:solidFill>
                  <a:srgbClr val="3141D7"/>
                </a:solidFill>
              </a:rPr>
              <a:t>GLOBAL </a:t>
            </a:r>
            <a:r>
              <a:rPr lang="en-US" sz="1800" dirty="0">
                <a:solidFill>
                  <a:srgbClr val="3141D7"/>
                </a:solidFill>
              </a:rPr>
              <a:t>nucleon-nucleus potential, NLD, </a:t>
            </a:r>
            <a:r>
              <a:rPr lang="el-GR" sz="1800" dirty="0" smtClean="0">
                <a:solidFill>
                  <a:srgbClr val="3141D7"/>
                </a:solidFill>
              </a:rPr>
              <a:t>γ</a:t>
            </a:r>
            <a:r>
              <a:rPr lang="en-US" sz="1800" dirty="0" smtClean="0">
                <a:solidFill>
                  <a:srgbClr val="3141D7"/>
                </a:solidFill>
              </a:rPr>
              <a:t>-strength </a:t>
            </a:r>
            <a:r>
              <a:rPr lang="en-US" sz="1800" dirty="0">
                <a:solidFill>
                  <a:srgbClr val="3141D7"/>
                </a:solidFill>
              </a:rPr>
              <a:t>(light A&lt;90 p-nuclides</a:t>
            </a:r>
            <a:r>
              <a:rPr lang="en-US" sz="1800" dirty="0" smtClean="0">
                <a:solidFill>
                  <a:srgbClr val="3141D7"/>
                </a:solidFill>
              </a:rPr>
              <a:t>)</a:t>
            </a:r>
            <a:br>
              <a:rPr lang="en-US" sz="1800" dirty="0" smtClean="0">
                <a:solidFill>
                  <a:srgbClr val="3141D7"/>
                </a:solidFill>
              </a:rPr>
            </a:br>
            <a:endParaRPr lang="en-US" sz="1800" dirty="0" smtClean="0">
              <a:solidFill>
                <a:srgbClr val="3141D7"/>
              </a:solidFill>
            </a:endParaRPr>
          </a:p>
          <a:p>
            <a:pPr marL="0" indent="0">
              <a:buNone/>
            </a:pPr>
            <a:r>
              <a:rPr lang="en-US" sz="1800" dirty="0" smtClean="0"/>
              <a:t>Nuclear measurements:</a:t>
            </a:r>
          </a:p>
          <a:p>
            <a:pPr lvl="1"/>
            <a:r>
              <a:rPr lang="en-US" sz="1800" dirty="0">
                <a:solidFill>
                  <a:srgbClr val="3141D7"/>
                </a:solidFill>
              </a:rPr>
              <a:t>p</a:t>
            </a:r>
            <a:r>
              <a:rPr lang="en-US" sz="1800" dirty="0" smtClean="0">
                <a:solidFill>
                  <a:srgbClr val="3141D7"/>
                </a:solidFill>
              </a:rPr>
              <a:t>- and </a:t>
            </a:r>
            <a:r>
              <a:rPr lang="el-GR" sz="1800" dirty="0" smtClean="0">
                <a:solidFill>
                  <a:srgbClr val="3141D7"/>
                </a:solidFill>
              </a:rPr>
              <a:t>α</a:t>
            </a:r>
            <a:r>
              <a:rPr lang="en-US" sz="1800" dirty="0" smtClean="0">
                <a:solidFill>
                  <a:srgbClr val="3141D7"/>
                </a:solidFill>
              </a:rPr>
              <a:t>-capture cross sections (new measurements at </a:t>
            </a:r>
            <a:r>
              <a:rPr lang="en-US" sz="1800" dirty="0" err="1" smtClean="0">
                <a:solidFill>
                  <a:srgbClr val="3141D7"/>
                </a:solidFill>
              </a:rPr>
              <a:t>Demokritos</a:t>
            </a:r>
            <a:r>
              <a:rPr lang="en-US" sz="1800" dirty="0" smtClean="0">
                <a:solidFill>
                  <a:srgbClr val="3141D7"/>
                </a:solidFill>
              </a:rPr>
              <a:t>, ATOMKI, </a:t>
            </a:r>
            <a:r>
              <a:rPr lang="en-US" sz="1800" dirty="0" err="1" smtClean="0">
                <a:solidFill>
                  <a:srgbClr val="3141D7"/>
                </a:solidFill>
              </a:rPr>
              <a:t>Achen</a:t>
            </a:r>
            <a:r>
              <a:rPr lang="en-US" sz="1800" dirty="0" smtClean="0">
                <a:solidFill>
                  <a:srgbClr val="3141D7"/>
                </a:solidFill>
              </a:rPr>
              <a:t>, </a:t>
            </a:r>
            <a:r>
              <a:rPr lang="en-US" sz="1800" dirty="0" err="1" smtClean="0">
                <a:solidFill>
                  <a:srgbClr val="3141D7"/>
                </a:solidFill>
              </a:rPr>
              <a:t>etc</a:t>
            </a:r>
            <a:r>
              <a:rPr lang="en-US" sz="1800" dirty="0" smtClean="0">
                <a:solidFill>
                  <a:srgbClr val="3141D7"/>
                </a:solidFill>
              </a:rPr>
              <a:t>) </a:t>
            </a:r>
          </a:p>
          <a:p>
            <a:pPr lvl="1"/>
            <a:r>
              <a:rPr lang="el-GR" sz="1800" dirty="0">
                <a:solidFill>
                  <a:srgbClr val="3141D7"/>
                </a:solidFill>
              </a:rPr>
              <a:t>γ</a:t>
            </a:r>
            <a:r>
              <a:rPr lang="en-US" sz="1800" dirty="0" smtClean="0">
                <a:solidFill>
                  <a:srgbClr val="3141D7"/>
                </a:solidFill>
              </a:rPr>
              <a:t>-strength function (new measurements at Konan Univ., Oslo, GSI, TUNL, Dresden) and new IAEA Photon Strength Function Database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761" y="903740"/>
            <a:ext cx="4552950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40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56" y="112684"/>
            <a:ext cx="7886700" cy="955099"/>
          </a:xfrm>
        </p:spPr>
        <p:txBody>
          <a:bodyPr/>
          <a:lstStyle/>
          <a:p>
            <a:r>
              <a:rPr lang="en-US" dirty="0" smtClean="0"/>
              <a:t>Project 1: P captures (p,</a:t>
            </a:r>
            <a:r>
              <a:rPr lang="el-GR" dirty="0" smtClean="0"/>
              <a:t>γ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03" y="4003712"/>
            <a:ext cx="7814902" cy="2273202"/>
          </a:xfrm>
        </p:spPr>
        <p:txBody>
          <a:bodyPr>
            <a:noAutofit/>
          </a:bodyPr>
          <a:lstStyle/>
          <a:p>
            <a:r>
              <a:rPr lang="en-US" sz="2000" dirty="0" smtClean="0"/>
              <a:t>New measurements at </a:t>
            </a:r>
            <a:r>
              <a:rPr lang="en-US" sz="2000" dirty="0" err="1" smtClean="0"/>
              <a:t>Demokritos</a:t>
            </a:r>
            <a:r>
              <a:rPr lang="en-US" sz="2000" dirty="0" smtClean="0"/>
              <a:t> (yellow boxes) (</a:t>
            </a:r>
            <a:r>
              <a:rPr lang="en-US" sz="2000" dirty="0" err="1" smtClean="0"/>
              <a:t>Harissopoulos</a:t>
            </a:r>
            <a:r>
              <a:rPr lang="en-US" sz="2000" dirty="0" smtClean="0"/>
              <a:t>, </a:t>
            </a:r>
            <a:r>
              <a:rPr lang="en-US" sz="2000" dirty="0" err="1" smtClean="0"/>
              <a:t>Foteinou</a:t>
            </a:r>
            <a:r>
              <a:rPr lang="en-US" sz="2000" dirty="0" smtClean="0"/>
              <a:t>, </a:t>
            </a:r>
            <a:r>
              <a:rPr lang="en-US" sz="2000" dirty="0" err="1" smtClean="0"/>
              <a:t>Axiotis</a:t>
            </a:r>
            <a:r>
              <a:rPr lang="en-US" sz="2000" dirty="0" smtClean="0"/>
              <a:t>, </a:t>
            </a:r>
            <a:r>
              <a:rPr lang="en-US" sz="2000" dirty="0" err="1" smtClean="0"/>
              <a:t>Lagogiannis</a:t>
            </a:r>
            <a:r>
              <a:rPr lang="en-US" sz="2000" dirty="0" smtClean="0"/>
              <a:t>, </a:t>
            </a:r>
            <a:r>
              <a:rPr lang="en-US" sz="2000" dirty="0" err="1" smtClean="0"/>
              <a:t>Spyrou</a:t>
            </a:r>
            <a:r>
              <a:rPr lang="en-US" sz="2000" dirty="0" smtClean="0"/>
              <a:t> et al.)</a:t>
            </a:r>
          </a:p>
          <a:p>
            <a:r>
              <a:rPr lang="en-US" sz="2000" dirty="0" smtClean="0">
                <a:solidFill>
                  <a:srgbClr val="3141D7"/>
                </a:solidFill>
              </a:rPr>
              <a:t>New improved </a:t>
            </a:r>
            <a:r>
              <a:rPr lang="en-US" sz="2000" dirty="0" err="1" smtClean="0">
                <a:solidFill>
                  <a:srgbClr val="3141D7"/>
                </a:solidFill>
              </a:rPr>
              <a:t>p/n</a:t>
            </a:r>
            <a:r>
              <a:rPr lang="en-US" sz="2000" dirty="0" smtClean="0">
                <a:solidFill>
                  <a:srgbClr val="3141D7"/>
                </a:solidFill>
              </a:rPr>
              <a:t> optical potentials based on global systematics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3141D7"/>
                </a:solidFill>
              </a:rPr>
              <a:t> </a:t>
            </a:r>
            <a:r>
              <a:rPr lang="en-US" sz="2000" dirty="0" smtClean="0">
                <a:solidFill>
                  <a:srgbClr val="3141D7"/>
                </a:solidFill>
              </a:rPr>
              <a:t>   (</a:t>
            </a:r>
            <a:r>
              <a:rPr lang="en-US" sz="2000" dirty="0" err="1" smtClean="0">
                <a:solidFill>
                  <a:srgbClr val="3141D7"/>
                </a:solidFill>
              </a:rPr>
              <a:t>Vagena</a:t>
            </a:r>
            <a:r>
              <a:rPr lang="en-US" sz="2000" dirty="0" smtClean="0">
                <a:solidFill>
                  <a:srgbClr val="3141D7"/>
                </a:solidFill>
              </a:rPr>
              <a:t>, </a:t>
            </a:r>
            <a:r>
              <a:rPr lang="en-US" sz="2000" dirty="0" err="1" smtClean="0">
                <a:solidFill>
                  <a:srgbClr val="3141D7"/>
                </a:solidFill>
              </a:rPr>
              <a:t>Dimitriou</a:t>
            </a:r>
            <a:r>
              <a:rPr lang="en-US" sz="2000" dirty="0" smtClean="0">
                <a:solidFill>
                  <a:srgbClr val="3141D7"/>
                </a:solidFill>
              </a:rPr>
              <a:t>, </a:t>
            </a:r>
            <a:r>
              <a:rPr lang="en-US" sz="2000" dirty="0" err="1" smtClean="0">
                <a:solidFill>
                  <a:srgbClr val="3141D7"/>
                </a:solidFill>
              </a:rPr>
              <a:t>Harissopoulos</a:t>
            </a:r>
            <a:r>
              <a:rPr lang="en-US" sz="2000" dirty="0" smtClean="0">
                <a:solidFill>
                  <a:srgbClr val="3141D7"/>
                </a:solidFill>
              </a:rPr>
              <a:t>, </a:t>
            </a:r>
            <a:r>
              <a:rPr lang="en-US" sz="2000" dirty="0" err="1" smtClean="0">
                <a:solidFill>
                  <a:srgbClr val="3141D7"/>
                </a:solidFill>
              </a:rPr>
              <a:t>Axiotis</a:t>
            </a:r>
            <a:r>
              <a:rPr lang="en-US" sz="2000" dirty="0" smtClean="0">
                <a:solidFill>
                  <a:srgbClr val="3141D7"/>
                </a:solidFill>
              </a:rPr>
              <a:t>, </a:t>
            </a:r>
            <a:r>
              <a:rPr lang="en-US" sz="2000" dirty="0" err="1" smtClean="0">
                <a:solidFill>
                  <a:srgbClr val="3141D7"/>
                </a:solidFill>
              </a:rPr>
              <a:t>Lagogiannis</a:t>
            </a:r>
            <a:r>
              <a:rPr lang="en-US" sz="2000" dirty="0" smtClean="0">
                <a:solidFill>
                  <a:srgbClr val="3141D7"/>
                </a:solidFill>
              </a:rPr>
              <a:t>):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417" y="1210115"/>
            <a:ext cx="4120604" cy="24714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8139" y="1360691"/>
            <a:ext cx="1189281" cy="3870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22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1848</TotalTime>
  <Words>1323</Words>
  <Application>Microsoft Office PowerPoint</Application>
  <PresentationFormat>On-screen Show (4:3)</PresentationFormat>
  <Paragraphs>185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ＭＳ Ｐゴシック</vt:lpstr>
      <vt:lpstr>Arial</vt:lpstr>
      <vt:lpstr>Calibri</vt:lpstr>
      <vt:lpstr>Calibri Light</vt:lpstr>
      <vt:lpstr>Cambria Math</vt:lpstr>
      <vt:lpstr>Symbol</vt:lpstr>
      <vt:lpstr>Times New Roman</vt:lpstr>
      <vt:lpstr>TimesNewRomanPS-BoldMT</vt:lpstr>
      <vt:lpstr>Office Theme</vt:lpstr>
      <vt:lpstr>Nuclear Astrophysics &amp; Nuclear Data</vt:lpstr>
      <vt:lpstr>Outline</vt:lpstr>
      <vt:lpstr>Nuclear Astrophysics</vt:lpstr>
      <vt:lpstr>Nuclear Data Needs </vt:lpstr>
      <vt:lpstr> Nuclear Data for Astrophysics</vt:lpstr>
      <vt:lpstr>P nuclei: 35 neutron-deficient nuclei</vt:lpstr>
      <vt:lpstr>P process nucleosynthesis</vt:lpstr>
      <vt:lpstr>Impact of nuclear uncertainties</vt:lpstr>
      <vt:lpstr>Project 1: P captures (p,γ)</vt:lpstr>
      <vt:lpstr>Improved nucleon OP based on systematics </vt:lpstr>
      <vt:lpstr>Project 2: Αlpha captures (α,γ)</vt:lpstr>
      <vt:lpstr>New improved global alpha OP with deformation</vt:lpstr>
      <vt:lpstr>Nuclear data </vt:lpstr>
      <vt:lpstr>Project 1: Light-particle induced nuclear reactions</vt:lpstr>
      <vt:lpstr>Compound nucleus – Resonance region</vt:lpstr>
      <vt:lpstr>Compound nucleus reactions-continuum</vt:lpstr>
      <vt:lpstr>Parameters per theory</vt:lpstr>
      <vt:lpstr>Evaluation of cross-sections</vt:lpstr>
      <vt:lpstr>Evaluation of cross sections  </vt:lpstr>
      <vt:lpstr>Step 1: Verification of R-matrix codes</vt:lpstr>
      <vt:lpstr>Step 2: Evaluation of Be-7</vt:lpstr>
      <vt:lpstr>PowerPoint Presentation</vt:lpstr>
      <vt:lpstr>PowerPoint Presentation</vt:lpstr>
      <vt:lpstr>Evaluation of decay data</vt:lpstr>
      <vt:lpstr>Project 2: Evaluation of decay data for monitoring applications</vt:lpstr>
      <vt:lpstr>PowerPoint Presentation</vt:lpstr>
      <vt:lpstr>PowerPoint Presentation</vt:lpstr>
      <vt:lpstr>PowerPoint Presentation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Vivian</dc:creator>
  <cp:lastModifiedBy>Vivian</cp:lastModifiedBy>
  <cp:revision>94</cp:revision>
  <dcterms:created xsi:type="dcterms:W3CDTF">2019-07-28T19:19:42Z</dcterms:created>
  <dcterms:modified xsi:type="dcterms:W3CDTF">2019-11-15T08:13:54Z</dcterms:modified>
</cp:coreProperties>
</file>