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94" r:id="rId2"/>
    <p:sldId id="429" r:id="rId3"/>
    <p:sldId id="430" r:id="rId4"/>
    <p:sldId id="406" r:id="rId5"/>
    <p:sldId id="399" r:id="rId6"/>
    <p:sldId id="422" r:id="rId7"/>
    <p:sldId id="421" r:id="rId8"/>
    <p:sldId id="432" r:id="rId9"/>
    <p:sldId id="426" r:id="rId10"/>
    <p:sldId id="434" r:id="rId11"/>
    <p:sldId id="415" r:id="rId12"/>
    <p:sldId id="423" r:id="rId13"/>
    <p:sldId id="424" r:id="rId14"/>
    <p:sldId id="417" r:id="rId15"/>
    <p:sldId id="425" r:id="rId16"/>
    <p:sldId id="322" r:id="rId17"/>
    <p:sldId id="428" r:id="rId18"/>
    <p:sldId id="431" r:id="rId19"/>
    <p:sldId id="433" r:id="rId2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704FC"/>
    <a:srgbClr val="9900FF"/>
    <a:srgbClr val="CCCCFF"/>
    <a:srgbClr val="33CCFF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34" autoAdjust="0"/>
    <p:restoredTop sz="94660"/>
  </p:normalViewPr>
  <p:slideViewPr>
    <p:cSldViewPr>
      <p:cViewPr varScale="1">
        <p:scale>
          <a:sx n="108" d="100"/>
          <a:sy n="108" d="100"/>
        </p:scale>
        <p:origin x="1758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wmf"/><Relationship Id="rId2" Type="http://schemas.openxmlformats.org/officeDocument/2006/relationships/image" Target="../media/image34.wmf"/><Relationship Id="rId1" Type="http://schemas.openxmlformats.org/officeDocument/2006/relationships/image" Target="../media/image33.wmf"/><Relationship Id="rId6" Type="http://schemas.openxmlformats.org/officeDocument/2006/relationships/image" Target="../media/image38.wmf"/><Relationship Id="rId5" Type="http://schemas.openxmlformats.org/officeDocument/2006/relationships/image" Target="../media/image37.wmf"/><Relationship Id="rId4" Type="http://schemas.openxmlformats.org/officeDocument/2006/relationships/image" Target="../media/image3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E9C413E-0AD7-4A78-BDC6-4B625237B3E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429530-F0A8-48DD-BCD2-696CA588FAEC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82327D5-9856-4A07-8260-6DAF1C1FCBA7}" type="datetimeFigureOut">
              <a:rPr lang="en-US"/>
              <a:pPr>
                <a:defRPr/>
              </a:pPr>
              <a:t>14-Nov-19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DB206B48-3EEB-4DB5-BF90-22B452EDF94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EEBA440B-AE44-4DBC-8518-2EBE4F73B61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64D192-A8D5-4173-BF33-52A53514D583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C41DD5-E59B-451A-A1DF-DADCC5256C0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9D22F98F-48C2-471A-93F4-481517424F4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>
            <a:extLst>
              <a:ext uri="{FF2B5EF4-FFF2-40B4-BE49-F238E27FC236}">
                <a16:creationId xmlns:a16="http://schemas.microsoft.com/office/drawing/2014/main" id="{DCD589C5-737C-4664-B84C-8CF79360B7E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>
            <a:extLst>
              <a:ext uri="{FF2B5EF4-FFF2-40B4-BE49-F238E27FC236}">
                <a16:creationId xmlns:a16="http://schemas.microsoft.com/office/drawing/2014/main" id="{66BAC0EA-2CBD-4DE0-8696-D703592C29A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14340" name="Slide Number Placeholder 3">
            <a:extLst>
              <a:ext uri="{FF2B5EF4-FFF2-40B4-BE49-F238E27FC236}">
                <a16:creationId xmlns:a16="http://schemas.microsoft.com/office/drawing/2014/main" id="{9B10A208-BB2D-48DE-95B6-3AD73A655FD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EBA0D7C3-494F-4396-93EF-B9DA1D71D5DC}" type="slidenum">
              <a:rPr lang="en-US" altLang="en-US" smtClean="0">
                <a:latin typeface="Calibri" panose="020F0502020204030204" pitchFamily="34" charset="0"/>
              </a:rPr>
              <a:pPr/>
              <a:t>11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36F6DB-47CE-4C93-81B8-F84420F765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6B8F96-3023-45AF-A050-843C4B2B9323}" type="datetimeFigureOut">
              <a:rPr lang="en-US"/>
              <a:pPr>
                <a:defRPr/>
              </a:pPr>
              <a:t>14-Nov-19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0CCE7A-260C-4E8D-9398-D4E00E865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7F3321-1E36-439C-BE23-8D8437FEC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96D517-2191-4B01-950A-9DA5AEE7458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12221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690460-9D31-4259-8569-2EA9D73C16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329024-7E1F-4BE2-933F-DD563E9FC776}" type="datetimeFigureOut">
              <a:rPr lang="en-US"/>
              <a:pPr>
                <a:defRPr/>
              </a:pPr>
              <a:t>14-Nov-19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A52C95-A5FF-41FE-AF43-8B91B3AC7D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903531-0787-4E5B-BE8F-766A008C80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B73881-E96E-43E0-8F35-42A8C3B015E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327548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4070C8-B6E9-4358-86CC-5A624BA379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FC85A2-2661-4196-9495-EE4A69BDC620}" type="datetimeFigureOut">
              <a:rPr lang="en-US"/>
              <a:pPr>
                <a:defRPr/>
              </a:pPr>
              <a:t>14-Nov-19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D7B387-D6A3-4474-9481-25B9AAB53C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91A96C-EDD7-4E51-A180-8269288065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7D7528-0E16-458B-B414-1F46947C6D2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89568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5EEC20-0543-4227-BC69-D45901ECD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FB9210-7333-4E5A-87A8-1B62184CAB51}" type="datetimeFigureOut">
              <a:rPr lang="en-US"/>
              <a:pPr>
                <a:defRPr/>
              </a:pPr>
              <a:t>14-Nov-19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A698F9-3492-4D22-8D1D-268613536B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F00A14-5579-4461-B677-A4D11C684F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02D89D-4F8E-4A05-84EB-A4F680ECBE2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853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E8371B-082D-4D3B-B238-F03A07A7EF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7C2002-0DCD-45DC-A650-ED45AE0E805B}" type="datetimeFigureOut">
              <a:rPr lang="en-US"/>
              <a:pPr>
                <a:defRPr/>
              </a:pPr>
              <a:t>14-Nov-19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6772D1-2605-420A-A3FB-7F07446046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1A1F4A-7AF3-4080-ACE9-8AA60BB8BA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0E0EA2-55C8-48B3-BDF5-6C3A05047E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2326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9623F5C-6C6B-499A-BF4E-5008EDA590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0F2C5A-9810-4F21-BE9F-0907D844C6EF}" type="datetimeFigureOut">
              <a:rPr lang="en-US"/>
              <a:pPr>
                <a:defRPr/>
              </a:pPr>
              <a:t>14-Nov-19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5717FEC-81C9-4B16-BC7B-5FBBB5F822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D0576FF-EC8C-43CB-BE8C-C1ABABF2E8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016865-C198-404C-B9D9-BBA4371E444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14614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5388D4DF-977C-4DB7-ACD1-D01AA12E75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F1E284-154A-4EDB-B61F-B5A42E87114C}" type="datetimeFigureOut">
              <a:rPr lang="en-US"/>
              <a:pPr>
                <a:defRPr/>
              </a:pPr>
              <a:t>14-Nov-19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E209E7D-5270-47A5-A9BF-974C3D6E65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FE7690F7-C74F-4F6B-A7B8-5A5A3B0D7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3E149F-3C5B-48D0-B186-D74EB1C9F00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61850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21609293-456F-4233-910E-3BC1BCD7EF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E3928E-1FF3-4B4A-A322-EB22CA31B88D}" type="datetimeFigureOut">
              <a:rPr lang="en-US"/>
              <a:pPr>
                <a:defRPr/>
              </a:pPr>
              <a:t>14-Nov-19</a:t>
            </a:fld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15E59D03-04AF-4A9F-A96A-C615062424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41869199-372F-4B32-A778-C3F8A89819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02489B-A42E-4B03-B9A6-737C828F8D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4726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35D55B9B-EDE3-494D-878E-DF95AE52E5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4991CC-9531-42E4-894C-1CEE96149EEE}" type="datetimeFigureOut">
              <a:rPr lang="en-US"/>
              <a:pPr>
                <a:defRPr/>
              </a:pPr>
              <a:t>14-Nov-19</a:t>
            </a:fld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8EDAB75B-57EA-426E-8E73-E9F6F2E865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1EE4D48C-EA74-45D3-9AA5-9CF440AB37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0220D-80A7-42AC-B235-840A4FE93A8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62798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D125A6C-7DF8-4549-80DB-7BA3812C8D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5EB6DB-6200-419F-8F3F-EA607047EB30}" type="datetimeFigureOut">
              <a:rPr lang="en-US"/>
              <a:pPr>
                <a:defRPr/>
              </a:pPr>
              <a:t>14-Nov-19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2A88B6D-EFD8-4723-831C-DE9A91A1DA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2BAF159-E618-48E6-B8A9-4B488A93AB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6F37C1-7281-4F47-9E44-FD81289C788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64709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5321C1D-25AB-483A-A087-5241BFF267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870F79-2E9E-4C77-8CDD-268FC5D91D48}" type="datetimeFigureOut">
              <a:rPr lang="en-US"/>
              <a:pPr>
                <a:defRPr/>
              </a:pPr>
              <a:t>14-Nov-19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BE24F63-F589-4DA5-A0A5-E9BE8BE348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5C07127-2066-4DDF-B074-BD2580C504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62D2A5-D883-4169-BB54-E80B02559C5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61629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6D9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98F0BABC-E50A-47CE-B74C-A9CA4DCD013F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30507647-A22D-4082-855C-650556C0050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168A4E-5585-4C54-8959-258752ADCE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8E11418-82F7-4807-A418-2B724319E8FA}" type="datetimeFigureOut">
              <a:rPr lang="en-US"/>
              <a:pPr>
                <a:defRPr/>
              </a:pPr>
              <a:t>14-Nov-19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F51011-FED7-46DC-8837-6D410B8DB5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FC817B-48DB-4D88-9128-97E8A7CD88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6A1EE94E-3828-42E9-A73B-03BB3DC9427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7.w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2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wmf"/><Relationship Id="rId13" Type="http://schemas.openxmlformats.org/officeDocument/2006/relationships/oleObject" Target="../embeddings/oleObject7.bin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12" Type="http://schemas.openxmlformats.org/officeDocument/2006/relationships/image" Target="../media/image37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4.wmf"/><Relationship Id="rId11" Type="http://schemas.openxmlformats.org/officeDocument/2006/relationships/oleObject" Target="../embeddings/oleObject6.bin"/><Relationship Id="rId5" Type="http://schemas.openxmlformats.org/officeDocument/2006/relationships/oleObject" Target="../embeddings/oleObject3.bin"/><Relationship Id="rId10" Type="http://schemas.openxmlformats.org/officeDocument/2006/relationships/image" Target="../media/image36.wmf"/><Relationship Id="rId4" Type="http://schemas.openxmlformats.org/officeDocument/2006/relationships/image" Target="../media/image33.wmf"/><Relationship Id="rId9" Type="http://schemas.openxmlformats.org/officeDocument/2006/relationships/oleObject" Target="../embeddings/oleObject5.bin"/><Relationship Id="rId14" Type="http://schemas.openxmlformats.org/officeDocument/2006/relationships/image" Target="../media/image38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6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13" Type="http://schemas.openxmlformats.org/officeDocument/2006/relationships/image" Target="../media/image58.emf"/><Relationship Id="rId3" Type="http://schemas.openxmlformats.org/officeDocument/2006/relationships/image" Target="../media/image48.jpeg"/><Relationship Id="rId7" Type="http://schemas.openxmlformats.org/officeDocument/2006/relationships/image" Target="../media/image52.jpeg"/><Relationship Id="rId12" Type="http://schemas.openxmlformats.org/officeDocument/2006/relationships/image" Target="../media/image57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1.jpeg"/><Relationship Id="rId11" Type="http://schemas.openxmlformats.org/officeDocument/2006/relationships/image" Target="../media/image56.jpeg"/><Relationship Id="rId5" Type="http://schemas.openxmlformats.org/officeDocument/2006/relationships/image" Target="../media/image50.jpeg"/><Relationship Id="rId10" Type="http://schemas.openxmlformats.org/officeDocument/2006/relationships/image" Target="../media/image55.jpeg"/><Relationship Id="rId4" Type="http://schemas.openxmlformats.org/officeDocument/2006/relationships/image" Target="../media/image49.jpeg"/><Relationship Id="rId9" Type="http://schemas.openxmlformats.org/officeDocument/2006/relationships/image" Target="../media/image54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jpeg"/><Relationship Id="rId3" Type="http://schemas.openxmlformats.org/officeDocument/2006/relationships/image" Target="../media/image60.jpeg"/><Relationship Id="rId7" Type="http://schemas.openxmlformats.org/officeDocument/2006/relationships/image" Target="../media/image64.jpeg"/><Relationship Id="rId12" Type="http://schemas.openxmlformats.org/officeDocument/2006/relationships/image" Target="../media/image69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3.jpeg"/><Relationship Id="rId11" Type="http://schemas.openxmlformats.org/officeDocument/2006/relationships/image" Target="../media/image68.jpeg"/><Relationship Id="rId5" Type="http://schemas.openxmlformats.org/officeDocument/2006/relationships/image" Target="../media/image62.jpeg"/><Relationship Id="rId10" Type="http://schemas.openxmlformats.org/officeDocument/2006/relationships/image" Target="../media/image67.jpeg"/><Relationship Id="rId4" Type="http://schemas.openxmlformats.org/officeDocument/2006/relationships/image" Target="../media/image61.jpeg"/><Relationship Id="rId9" Type="http://schemas.openxmlformats.org/officeDocument/2006/relationships/image" Target="../media/image66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png"/><Relationship Id="rId9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12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png"/><Relationship Id="rId9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23F982A7-5D16-4F4C-BAF3-465C304EB216}"/>
              </a:ext>
            </a:extLst>
          </p:cNvPr>
          <p:cNvSpPr/>
          <p:nvPr/>
        </p:nvSpPr>
        <p:spPr>
          <a:xfrm>
            <a:off x="0" y="762000"/>
            <a:ext cx="9144000" cy="5410200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000" dirty="0">
              <a:solidFill>
                <a:schemeClr val="tx1"/>
              </a:solidFill>
            </a:endParaRP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2FB24E3B-9902-40A6-979D-97EBE542B03A}"/>
              </a:ext>
            </a:extLst>
          </p:cNvPr>
          <p:cNvCxnSpPr/>
          <p:nvPr/>
        </p:nvCxnSpPr>
        <p:spPr>
          <a:xfrm>
            <a:off x="0" y="760413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AE3EA406-FA5B-45AB-A53B-51B2C2B11104}"/>
              </a:ext>
            </a:extLst>
          </p:cNvPr>
          <p:cNvCxnSpPr/>
          <p:nvPr/>
        </p:nvCxnSpPr>
        <p:spPr>
          <a:xfrm>
            <a:off x="0" y="6211888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4A9BBDE8-0C1E-4D9D-87F6-5676F43227A9}"/>
              </a:ext>
            </a:extLst>
          </p:cNvPr>
          <p:cNvSpPr txBox="1"/>
          <p:nvPr/>
        </p:nvSpPr>
        <p:spPr>
          <a:xfrm>
            <a:off x="2287588" y="3886200"/>
            <a:ext cx="4687887" cy="1477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342900" indent="-34290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err="1">
                <a:latin typeface="+mj-lt"/>
                <a:cs typeface="+mn-cs"/>
              </a:rPr>
              <a:t>Anastasios</a:t>
            </a:r>
            <a:r>
              <a:rPr lang="en-US" sz="2400" dirty="0">
                <a:latin typeface="+mj-lt"/>
                <a:cs typeface="+mn-cs"/>
              </a:rPr>
              <a:t> </a:t>
            </a:r>
            <a:r>
              <a:rPr lang="en-US" sz="2400" dirty="0" err="1">
                <a:latin typeface="+mj-lt"/>
                <a:cs typeface="+mn-cs"/>
              </a:rPr>
              <a:t>Lagoyannis</a:t>
            </a:r>
            <a:endParaRPr lang="en-US" sz="2400" dirty="0">
              <a:latin typeface="+mj-lt"/>
              <a:cs typeface="+mn-cs"/>
            </a:endParaRPr>
          </a:p>
          <a:p>
            <a:pPr marL="342900" indent="-34290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dirty="0">
                <a:latin typeface="+mj-lt"/>
                <a:cs typeface="+mn-cs"/>
              </a:rPr>
              <a:t>Tandem Accelerator Laboratory</a:t>
            </a:r>
          </a:p>
          <a:p>
            <a:pPr marL="342900" indent="-34290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dirty="0">
                <a:latin typeface="+mj-lt"/>
                <a:cs typeface="+mn-cs"/>
              </a:rPr>
              <a:t>Institute of Nuclear and Particle Physics</a:t>
            </a:r>
          </a:p>
          <a:p>
            <a:pPr marL="342900" indent="-34290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dirty="0">
                <a:latin typeface="+mj-lt"/>
                <a:cs typeface="+mn-cs"/>
              </a:rPr>
              <a:t>N.C.S.R. “</a:t>
            </a:r>
            <a:r>
              <a:rPr lang="en-US" sz="2200" dirty="0" err="1">
                <a:latin typeface="+mj-lt"/>
                <a:cs typeface="+mn-cs"/>
              </a:rPr>
              <a:t>Demokritos</a:t>
            </a:r>
            <a:r>
              <a:rPr lang="en-US" sz="2200" dirty="0">
                <a:latin typeface="+mj-lt"/>
                <a:cs typeface="+mn-cs"/>
              </a:rPr>
              <a:t>”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2197CEF-448A-4939-A3E5-8F679958402E}"/>
              </a:ext>
            </a:extLst>
          </p:cNvPr>
          <p:cNvSpPr txBox="1"/>
          <p:nvPr/>
        </p:nvSpPr>
        <p:spPr>
          <a:xfrm>
            <a:off x="304800" y="1676400"/>
            <a:ext cx="8686800" cy="1477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Activities of the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Tandem Accelerator Lab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in 2019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CCA9474E-B679-4BEA-B88A-99F7A797847F}"/>
              </a:ext>
            </a:extLst>
          </p:cNvPr>
          <p:cNvSpPr/>
          <p:nvPr/>
        </p:nvSpPr>
        <p:spPr>
          <a:xfrm>
            <a:off x="0" y="795338"/>
            <a:ext cx="9144000" cy="5410200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041FB35D-5171-4948-BD80-E15E11069373}"/>
              </a:ext>
            </a:extLst>
          </p:cNvPr>
          <p:cNvCxnSpPr/>
          <p:nvPr/>
        </p:nvCxnSpPr>
        <p:spPr>
          <a:xfrm>
            <a:off x="0" y="6211888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F8811445-6067-4A34-A7FD-BC7E5D6D036B}"/>
              </a:ext>
            </a:extLst>
          </p:cNvPr>
          <p:cNvSpPr txBox="1"/>
          <p:nvPr/>
        </p:nvSpPr>
        <p:spPr>
          <a:xfrm>
            <a:off x="1306513" y="169863"/>
            <a:ext cx="6530975" cy="492125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60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  <a:cs typeface="Tahoma" panose="020B0604030504040204" pitchFamily="34" charset="0"/>
              </a:rPr>
              <a:t>S</a:t>
            </a:r>
            <a:r>
              <a:rPr lang="en-US" altLang="en-US" sz="2600">
                <a:effectLst>
                  <a:outerShdw blurRad="38100" dist="38100" dir="2700000" algn="tl">
                    <a:srgbClr val="FFFFFF"/>
                  </a:outerShdw>
                </a:effectLst>
                <a:latin typeface="Calibri" panose="020F0502020204030204" pitchFamily="34" charset="0"/>
                <a:cs typeface="Tahoma" panose="020B0604030504040204" pitchFamily="34" charset="0"/>
              </a:rPr>
              <a:t>imulated </a:t>
            </a:r>
            <a:r>
              <a:rPr lang="en-US" altLang="en-US" sz="260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  <a:cs typeface="Tahoma" panose="020B0604030504040204" pitchFamily="34" charset="0"/>
              </a:rPr>
              <a:t>E</a:t>
            </a:r>
            <a:r>
              <a:rPr lang="en-US" altLang="en-US" sz="2600">
                <a:effectLst>
                  <a:outerShdw blurRad="38100" dist="38100" dir="2700000" algn="tl">
                    <a:srgbClr val="FFFFFF"/>
                  </a:outerShdw>
                </a:effectLst>
                <a:latin typeface="Calibri" panose="020F0502020204030204" pitchFamily="34" charset="0"/>
                <a:cs typeface="Tahoma" panose="020B0604030504040204" pitchFamily="34" charset="0"/>
              </a:rPr>
              <a:t>fficiency for </a:t>
            </a:r>
            <a:r>
              <a:rPr lang="en-US" altLang="en-US" sz="260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  <a:cs typeface="Tahoma" panose="020B0604030504040204" pitchFamily="34" charset="0"/>
              </a:rPr>
              <a:t>4</a:t>
            </a:r>
            <a:r>
              <a:rPr lang="el-GR" altLang="en-US" sz="260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  <a:cs typeface="Tahoma" panose="020B0604030504040204" pitchFamily="34" charset="0"/>
              </a:rPr>
              <a:t>π</a:t>
            </a:r>
            <a:r>
              <a:rPr lang="en-US" altLang="en-US" sz="2600">
                <a:effectLst>
                  <a:outerShdw blurRad="38100" dist="38100" dir="2700000" algn="tl">
                    <a:srgbClr val="FFFFFF"/>
                  </a:outerShdw>
                </a:effectLst>
                <a:latin typeface="Calibri" panose="020F0502020204030204" pitchFamily="34" charset="0"/>
                <a:cs typeface="Tahoma" panose="020B0604030504040204" pitchFamily="34" charset="0"/>
              </a:rPr>
              <a:t> </a:t>
            </a:r>
            <a:r>
              <a:rPr lang="en-US" altLang="en-US" sz="260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  <a:cs typeface="Tahoma" panose="020B0604030504040204" pitchFamily="34" charset="0"/>
              </a:rPr>
              <a:t>S</a:t>
            </a:r>
            <a:r>
              <a:rPr lang="en-US" altLang="en-US" sz="2600">
                <a:effectLst>
                  <a:outerShdw blurRad="38100" dist="38100" dir="2700000" algn="tl">
                    <a:srgbClr val="FFFFFF"/>
                  </a:outerShdw>
                </a:effectLst>
                <a:latin typeface="Calibri" panose="020F0502020204030204" pitchFamily="34" charset="0"/>
                <a:cs typeface="Tahoma" panose="020B0604030504040204" pitchFamily="34" charset="0"/>
              </a:rPr>
              <a:t>umming </a:t>
            </a:r>
            <a:r>
              <a:rPr lang="en-US" altLang="en-US" sz="2600">
                <a:solidFill>
                  <a:srgbClr val="C0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anose="020F0502020204030204" pitchFamily="34" charset="0"/>
                <a:cs typeface="Tahoma" panose="020B0604030504040204" pitchFamily="34" charset="0"/>
              </a:rPr>
              <a:t>M</a:t>
            </a:r>
            <a:r>
              <a:rPr lang="en-US" altLang="en-US" sz="2600">
                <a:effectLst>
                  <a:outerShdw blurRad="38100" dist="38100" dir="2700000" algn="tl">
                    <a:srgbClr val="FFFFFF"/>
                  </a:outerShdw>
                </a:effectLst>
                <a:latin typeface="Calibri" panose="020F0502020204030204" pitchFamily="34" charset="0"/>
                <a:cs typeface="Tahoma" panose="020B0604030504040204" pitchFamily="34" charset="0"/>
              </a:rPr>
              <a:t>ethod</a:t>
            </a:r>
          </a:p>
        </p:txBody>
      </p:sp>
      <p:pic>
        <p:nvPicPr>
          <p:cNvPr id="12293" name="Picture 6">
            <a:extLst>
              <a:ext uri="{FF2B5EF4-FFF2-40B4-BE49-F238E27FC236}">
                <a16:creationId xmlns:a16="http://schemas.microsoft.com/office/drawing/2014/main" id="{AA66CDB3-C0A8-4140-A80A-109A9DFE7C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1538" y="914400"/>
            <a:ext cx="5656262" cy="2668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EBE8A53-C3B7-43E9-919F-FD295B10E2FB}"/>
              </a:ext>
            </a:extLst>
          </p:cNvPr>
          <p:cNvSpPr txBox="1"/>
          <p:nvPr/>
        </p:nvSpPr>
        <p:spPr>
          <a:xfrm>
            <a:off x="4144963" y="2047875"/>
            <a:ext cx="695325" cy="779463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compatLnSpc="0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dirty="0">
                <a:latin typeface="Liberation Sans" pitchFamily="18"/>
                <a:ea typeface="Noto Sans CJK SC Regular" pitchFamily="2"/>
                <a:cs typeface="FreeSans" pitchFamily="2"/>
              </a:rPr>
              <a:t>E</a:t>
            </a:r>
            <a:r>
              <a:rPr lang="en-US" sz="2200" baseline="-33000" dirty="0">
                <a:latin typeface="Liberation Sans" pitchFamily="18"/>
                <a:ea typeface="Noto Sans CJK SC Regular" pitchFamily="2"/>
                <a:cs typeface="FreeSans" pitchFamily="2"/>
              </a:rPr>
              <a:t>γ1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8952F8F-DB77-4B21-8822-047688BCA75E}"/>
              </a:ext>
            </a:extLst>
          </p:cNvPr>
          <p:cNvSpPr txBox="1"/>
          <p:nvPr/>
        </p:nvSpPr>
        <p:spPr>
          <a:xfrm>
            <a:off x="4752975" y="2047875"/>
            <a:ext cx="714375" cy="46990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compatLnSpc="0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dirty="0">
                <a:latin typeface="Liberation Sans" pitchFamily="18"/>
                <a:ea typeface="Noto Sans CJK SC Regular" pitchFamily="2"/>
                <a:cs typeface="FreeSans" pitchFamily="2"/>
              </a:rPr>
              <a:t>E</a:t>
            </a:r>
            <a:r>
              <a:rPr lang="en-US" sz="2200" baseline="-33000" dirty="0">
                <a:latin typeface="Liberation Sans" pitchFamily="18"/>
                <a:ea typeface="Noto Sans CJK SC Regular" pitchFamily="2"/>
                <a:cs typeface="FreeSans" pitchFamily="2"/>
              </a:rPr>
              <a:t>γ2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B28D74F-7551-4F79-BC30-5AA480652D12}"/>
              </a:ext>
            </a:extLst>
          </p:cNvPr>
          <p:cNvSpPr txBox="1"/>
          <p:nvPr/>
        </p:nvSpPr>
        <p:spPr>
          <a:xfrm>
            <a:off x="6430963" y="847725"/>
            <a:ext cx="2713037" cy="355600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 compatLnSpc="0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err="1">
                <a:latin typeface="Liberation Sans" pitchFamily="18"/>
                <a:ea typeface="Noto Sans CJK SC Regular" pitchFamily="2"/>
                <a:cs typeface="FreeSans" pitchFamily="2"/>
              </a:rPr>
              <a:t>E</a:t>
            </a:r>
            <a:r>
              <a:rPr lang="en-US" baseline="-33000" dirty="0" err="1">
                <a:latin typeface="Liberation Sans" pitchFamily="18"/>
                <a:ea typeface="Noto Sans CJK SC Regular" pitchFamily="2"/>
                <a:cs typeface="FreeSans" pitchFamily="2"/>
              </a:rPr>
              <a:t>γΣ</a:t>
            </a:r>
            <a:r>
              <a:rPr lang="en-US" dirty="0">
                <a:latin typeface="Liberation Sans" pitchFamily="18"/>
                <a:ea typeface="Noto Sans CJK SC Regular" pitchFamily="2"/>
                <a:cs typeface="FreeSans" pitchFamily="2"/>
              </a:rPr>
              <a:t>=Ε</a:t>
            </a:r>
            <a:r>
              <a:rPr lang="en-US" baseline="-33000" dirty="0">
                <a:latin typeface="Liberation Sans" pitchFamily="18"/>
                <a:ea typeface="Noto Sans CJK SC Regular" pitchFamily="2"/>
                <a:cs typeface="FreeSans" pitchFamily="2"/>
              </a:rPr>
              <a:t>γ1</a:t>
            </a:r>
            <a:r>
              <a:rPr lang="en-US" dirty="0">
                <a:latin typeface="Liberation Sans" pitchFamily="18"/>
                <a:ea typeface="Noto Sans CJK SC Regular" pitchFamily="2"/>
                <a:cs typeface="FreeSans" pitchFamily="2"/>
              </a:rPr>
              <a:t>+Ε</a:t>
            </a:r>
            <a:r>
              <a:rPr lang="en-US" baseline="-33000" dirty="0">
                <a:latin typeface="Liberation Sans" pitchFamily="18"/>
                <a:ea typeface="Noto Sans CJK SC Regular" pitchFamily="2"/>
                <a:cs typeface="FreeSans" pitchFamily="2"/>
              </a:rPr>
              <a:t>γ2</a:t>
            </a:r>
            <a:r>
              <a:rPr lang="en-US" dirty="0">
                <a:latin typeface="Liberation Sans" pitchFamily="18"/>
                <a:ea typeface="Noto Sans CJK SC Regular" pitchFamily="2"/>
                <a:cs typeface="FreeSans" pitchFamily="2"/>
              </a:rPr>
              <a:t>=2505.7 keV</a:t>
            </a:r>
          </a:p>
        </p:txBody>
      </p:sp>
      <p:pic>
        <p:nvPicPr>
          <p:cNvPr id="12297" name="Picture 10">
            <a:extLst>
              <a:ext uri="{FF2B5EF4-FFF2-40B4-BE49-F238E27FC236}">
                <a16:creationId xmlns:a16="http://schemas.microsoft.com/office/drawing/2014/main" id="{691313ED-D1A0-4B46-A22A-14BA29A710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771650"/>
            <a:ext cx="3281363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8" name="Picture 11">
            <a:extLst>
              <a:ext uri="{FF2B5EF4-FFF2-40B4-BE49-F238E27FC236}">
                <a16:creationId xmlns:a16="http://schemas.microsoft.com/office/drawing/2014/main" id="{7E53BDCA-42FC-4BFE-A786-2FAAB98148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513" y="3733800"/>
            <a:ext cx="3332162" cy="158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9" name="Picture 30">
            <a:extLst>
              <a:ext uri="{FF2B5EF4-FFF2-40B4-BE49-F238E27FC236}">
                <a16:creationId xmlns:a16="http://schemas.microsoft.com/office/drawing/2014/main" id="{67BD2E07-FD9F-4B18-B796-216384C06E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5725" y="3533775"/>
            <a:ext cx="4486275" cy="255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64BDEFBF-5366-4A96-8C7B-AA1FFE054101}"/>
              </a:ext>
            </a:extLst>
          </p:cNvPr>
          <p:cNvSpPr txBox="1"/>
          <p:nvPr/>
        </p:nvSpPr>
        <p:spPr>
          <a:xfrm>
            <a:off x="5773738" y="2667000"/>
            <a:ext cx="1681162" cy="415925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 compatLnSpc="0">
            <a:spAutoFit/>
          </a:bodyPr>
          <a:lstStyle/>
          <a:p>
            <a:pPr>
              <a:spcBef>
                <a:spcPts val="0"/>
              </a:spcBef>
              <a:spcAft>
                <a:spcPts val="0"/>
              </a:spcAft>
              <a:defRPr sz="2200" b="1"/>
            </a:pPr>
            <a:r>
              <a:rPr lang="en-US" sz="2200" b="1" baseline="33000">
                <a:latin typeface="Liberation Sans" pitchFamily="18"/>
                <a:ea typeface="Noto Sans CJK SC Regular" pitchFamily="2"/>
                <a:cs typeface="FreeSans" pitchFamily="2"/>
              </a:rPr>
              <a:t>137</a:t>
            </a:r>
            <a:r>
              <a:rPr lang="en-US" sz="2200" b="1">
                <a:latin typeface="Liberation Sans" pitchFamily="18"/>
                <a:ea typeface="Noto Sans CJK SC Regular" pitchFamily="2"/>
                <a:cs typeface="FreeSans" pitchFamily="2"/>
              </a:rPr>
              <a:t>Cs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4CD27668-73EB-4A84-8A7E-FE957A21CA7B}"/>
              </a:ext>
            </a:extLst>
          </p:cNvPr>
          <p:cNvGrpSpPr>
            <a:grpSpLocks/>
          </p:cNvGrpSpPr>
          <p:nvPr/>
        </p:nvGrpSpPr>
        <p:grpSpPr bwMode="auto">
          <a:xfrm>
            <a:off x="222250" y="914400"/>
            <a:ext cx="9683750" cy="5222875"/>
            <a:chOff x="146160" y="969840"/>
            <a:chExt cx="10574280" cy="5095800"/>
          </a:xfrm>
        </p:grpSpPr>
        <p:pic>
          <p:nvPicPr>
            <p:cNvPr id="12303" name="Picture 16">
              <a:extLst>
                <a:ext uri="{FF2B5EF4-FFF2-40B4-BE49-F238E27FC236}">
                  <a16:creationId xmlns:a16="http://schemas.microsoft.com/office/drawing/2014/main" id="{625CE65A-F7B1-42C2-98E1-CD2ED4DEC4A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6160" y="969840"/>
              <a:ext cx="9581400" cy="5095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0420BE48-A110-4A85-9D16-F4A74C1A7ED5}"/>
                </a:ext>
              </a:extLst>
            </p:cNvPr>
            <p:cNvSpPr txBox="1"/>
            <p:nvPr/>
          </p:nvSpPr>
          <p:spPr>
            <a:xfrm rot="243000">
              <a:off x="1012904" y="1377195"/>
              <a:ext cx="1159704" cy="343850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0000" tIns="45000" rIns="90000" bIns="45000" compatLnSpc="0">
              <a:sp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>
                  <a:solidFill>
                    <a:srgbClr val="808080"/>
                  </a:solidFill>
                  <a:latin typeface="Liberation Serif" pitchFamily="18"/>
                  <a:ea typeface="Noto Sans CJK SC Regular" pitchFamily="2"/>
                  <a:cs typeface="FreeSans" pitchFamily="2"/>
                </a:rPr>
                <a:t>Μ=1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2BB62ED-65DC-4F39-AFF7-0F23E140D1FB}"/>
                </a:ext>
              </a:extLst>
            </p:cNvPr>
            <p:cNvSpPr txBox="1"/>
            <p:nvPr/>
          </p:nvSpPr>
          <p:spPr>
            <a:xfrm rot="243000">
              <a:off x="1437609" y="1861992"/>
              <a:ext cx="1159703" cy="343850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0000" tIns="45000" rIns="90000" bIns="45000" compatLnSpc="0">
              <a:sp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>
                  <a:solidFill>
                    <a:srgbClr val="800000"/>
                  </a:solidFill>
                  <a:latin typeface="Liberation Serif" pitchFamily="18"/>
                  <a:ea typeface="Noto Sans CJK SC Regular" pitchFamily="2"/>
                  <a:cs typeface="FreeSans" pitchFamily="2"/>
                </a:rPr>
                <a:t>&lt;Μ&gt;=1.5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3EBE84D-B648-4993-9829-858799C751E5}"/>
                </a:ext>
              </a:extLst>
            </p:cNvPr>
            <p:cNvSpPr txBox="1"/>
            <p:nvPr/>
          </p:nvSpPr>
          <p:spPr>
            <a:xfrm rot="243000">
              <a:off x="2255816" y="2413392"/>
              <a:ext cx="1161437" cy="342302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0000" tIns="45000" rIns="90000" bIns="45000" compatLnSpc="0">
              <a:sp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>
                  <a:solidFill>
                    <a:srgbClr val="000000"/>
                  </a:solidFill>
                  <a:latin typeface="Liberation Serif" pitchFamily="18"/>
                  <a:ea typeface="Noto Sans CJK SC Regular" pitchFamily="2"/>
                  <a:cs typeface="FreeSans" pitchFamily="2"/>
                </a:rPr>
                <a:t>Μ=2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BFFCA5F2-A024-47D2-BFBD-A9F60A16A45A}"/>
                </a:ext>
              </a:extLst>
            </p:cNvPr>
            <p:cNvSpPr txBox="1"/>
            <p:nvPr/>
          </p:nvSpPr>
          <p:spPr>
            <a:xfrm rot="243000">
              <a:off x="2758528" y="2764987"/>
              <a:ext cx="1159703" cy="343850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0000" tIns="45000" rIns="90000" bIns="45000" compatLnSpc="0">
              <a:sp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>
                  <a:solidFill>
                    <a:srgbClr val="800000"/>
                  </a:solidFill>
                  <a:latin typeface="Liberation Serif" pitchFamily="18"/>
                  <a:ea typeface="Noto Sans CJK SC Regular" pitchFamily="2"/>
                  <a:cs typeface="FreeSans" pitchFamily="2"/>
                </a:rPr>
                <a:t>&lt;Μ&gt;=2.5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76E1D499-5B6D-4FB1-8B9A-D2827F77A8E1}"/>
                </a:ext>
              </a:extLst>
            </p:cNvPr>
            <p:cNvSpPr txBox="1"/>
            <p:nvPr/>
          </p:nvSpPr>
          <p:spPr>
            <a:xfrm rot="243000">
              <a:off x="3703278" y="3121228"/>
              <a:ext cx="1159704" cy="343850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0000" tIns="45000" rIns="90000" bIns="45000" compatLnSpc="0">
              <a:sp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>
                  <a:solidFill>
                    <a:srgbClr val="000000"/>
                  </a:solidFill>
                  <a:latin typeface="Liberation Serif" pitchFamily="18"/>
                  <a:ea typeface="Noto Sans CJK SC Regular" pitchFamily="2"/>
                  <a:cs typeface="FreeSans" pitchFamily="2"/>
                </a:rPr>
                <a:t>Μ=3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5AADA59D-C813-4B23-848D-79C051703614}"/>
                </a:ext>
              </a:extLst>
            </p:cNvPr>
            <p:cNvSpPr txBox="1"/>
            <p:nvPr/>
          </p:nvSpPr>
          <p:spPr>
            <a:xfrm rot="243000">
              <a:off x="4228526" y="3551816"/>
              <a:ext cx="1159703" cy="342301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0000" tIns="45000" rIns="90000" bIns="45000" compatLnSpc="0">
              <a:sp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>
                  <a:solidFill>
                    <a:srgbClr val="808080"/>
                  </a:solidFill>
                  <a:latin typeface="Liberation Serif" pitchFamily="18"/>
                  <a:ea typeface="Noto Sans CJK SC Regular" pitchFamily="2"/>
                  <a:cs typeface="FreeSans" pitchFamily="2"/>
                </a:rPr>
                <a:t>Μ=4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1BC05FF6-3C11-4E80-89EF-186F417C1A44}"/>
                </a:ext>
              </a:extLst>
            </p:cNvPr>
            <p:cNvSpPr txBox="1"/>
            <p:nvPr/>
          </p:nvSpPr>
          <p:spPr>
            <a:xfrm rot="243000">
              <a:off x="4798843" y="3822868"/>
              <a:ext cx="1161437" cy="343850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0000" tIns="45000" rIns="90000" bIns="45000" compatLnSpc="0">
              <a:sp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>
                  <a:solidFill>
                    <a:srgbClr val="000000"/>
                  </a:solidFill>
                  <a:latin typeface="Liberation Serif" pitchFamily="18"/>
                  <a:ea typeface="Noto Sans CJK SC Regular" pitchFamily="2"/>
                  <a:cs typeface="FreeSans" pitchFamily="2"/>
                </a:rPr>
                <a:t>Μ=5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419BCBA7-78B4-4110-A124-ADC6F349DFD3}"/>
                </a:ext>
              </a:extLst>
            </p:cNvPr>
            <p:cNvSpPr txBox="1"/>
            <p:nvPr/>
          </p:nvSpPr>
          <p:spPr>
            <a:xfrm rot="243000">
              <a:off x="5799067" y="4106313"/>
              <a:ext cx="1159703" cy="343850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0000" tIns="45000" rIns="90000" bIns="45000" compatLnSpc="0">
              <a:sp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>
                  <a:solidFill>
                    <a:srgbClr val="808080"/>
                  </a:solidFill>
                  <a:latin typeface="Liberation Serif" pitchFamily="18"/>
                  <a:ea typeface="Noto Sans CJK SC Regular" pitchFamily="2"/>
                  <a:cs typeface="FreeSans" pitchFamily="2"/>
                </a:rPr>
                <a:t>Μ=6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638A542E-631D-487D-AE67-F34EF93669F7}"/>
                </a:ext>
              </a:extLst>
            </p:cNvPr>
            <p:cNvSpPr txBox="1"/>
            <p:nvPr/>
          </p:nvSpPr>
          <p:spPr>
            <a:xfrm rot="243000">
              <a:off x="6544467" y="4448614"/>
              <a:ext cx="1161437" cy="343850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0000" tIns="45000" rIns="90000" bIns="45000" compatLnSpc="0">
              <a:sp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b="1">
                  <a:solidFill>
                    <a:srgbClr val="000000"/>
                  </a:solidFill>
                  <a:latin typeface="Liberation Serif" pitchFamily="18"/>
                  <a:ea typeface="Noto Sans CJK SC Regular" pitchFamily="2"/>
                  <a:cs typeface="FreeSans" pitchFamily="2"/>
                </a:rPr>
                <a:t>Μ=7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315A7475-AEA0-4E0D-878C-94B9A31D2F5B}"/>
                </a:ext>
              </a:extLst>
            </p:cNvPr>
            <p:cNvSpPr txBox="1"/>
            <p:nvPr/>
          </p:nvSpPr>
          <p:spPr>
            <a:xfrm rot="145200">
              <a:off x="6064290" y="3311740"/>
              <a:ext cx="2083653" cy="336106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0000" tIns="45000" rIns="90000" bIns="45000" compatLnSpc="0">
              <a:sp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i="1">
                  <a:latin typeface="Century Schoolbook L" pitchFamily="18"/>
                  <a:ea typeface="Noto Sans CJK SC Regular" pitchFamily="2"/>
                  <a:cs typeface="FreeSans" pitchFamily="2"/>
                </a:rPr>
                <a:t>&lt;Μ&gt;= 3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952D868D-38AC-4F4F-9407-9D0297D054D9}"/>
                </a:ext>
              </a:extLst>
            </p:cNvPr>
            <p:cNvSpPr txBox="1"/>
            <p:nvPr/>
          </p:nvSpPr>
          <p:spPr>
            <a:xfrm>
              <a:off x="5797333" y="3585891"/>
              <a:ext cx="2083653" cy="346948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0000" tIns="45000" rIns="90000" bIns="45000" compatLnSpc="0">
              <a:sp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i="1">
                  <a:latin typeface="Century Schoolbook L" pitchFamily="18"/>
                  <a:ea typeface="Noto Sans CJK SC Regular" pitchFamily="2"/>
                  <a:cs typeface="FreeSans" pitchFamily="2"/>
                </a:rPr>
                <a:t>&lt;Μ&gt;= 3.2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2C3607C2-8E9E-4711-A946-C0A0FA7B497C}"/>
                </a:ext>
              </a:extLst>
            </p:cNvPr>
            <p:cNvSpPr txBox="1"/>
            <p:nvPr/>
          </p:nvSpPr>
          <p:spPr>
            <a:xfrm rot="132000">
              <a:off x="5821601" y="2967889"/>
              <a:ext cx="2083653" cy="336106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0000" tIns="45000" rIns="90000" bIns="45000" compatLnSpc="0">
              <a:sp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400" b="1" i="1">
                  <a:latin typeface="Century Schoolbook L" pitchFamily="18"/>
                  <a:ea typeface="Noto Sans CJK SC Regular" pitchFamily="2"/>
                  <a:cs typeface="FreeSans" pitchFamily="2"/>
                </a:rPr>
                <a:t>&lt;Μ&gt;= 2.25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77FCB455-B7C2-403F-89E1-AF671031AA19}"/>
                </a:ext>
              </a:extLst>
            </p:cNvPr>
            <p:cNvSpPr txBox="1"/>
            <p:nvPr/>
          </p:nvSpPr>
          <p:spPr>
            <a:xfrm>
              <a:off x="7520420" y="1454638"/>
              <a:ext cx="3200020" cy="549850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0000" tIns="45000" rIns="90000" bIns="45000" anchor="b" compatLnSpc="0">
              <a:spAutoFit/>
            </a:bodyPr>
            <a:lstStyle/>
            <a:p>
              <a:pPr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>
                  <a:latin typeface="Century Schoolbook L" pitchFamily="18"/>
                  <a:ea typeface="Liberation Sans" pitchFamily="34"/>
                  <a:cs typeface="Liberation Sans" pitchFamily="34"/>
                </a:rPr>
                <a:t>* </a:t>
              </a:r>
              <a:r>
                <a:rPr lang="en-US" sz="2200" baseline="33000">
                  <a:latin typeface="Century Schoolbook L" pitchFamily="18"/>
                  <a:ea typeface="Noto Sans CJK SC Regular" pitchFamily="2"/>
                  <a:cs typeface="FreeSans" pitchFamily="2"/>
                </a:rPr>
                <a:t>27</a:t>
              </a:r>
              <a:r>
                <a:rPr lang="en-US" sz="2200">
                  <a:latin typeface="Century Schoolbook L" pitchFamily="18"/>
                  <a:ea typeface="Noto Sans CJK SC Regular" pitchFamily="2"/>
                  <a:cs typeface="FreeSans" pitchFamily="2"/>
                </a:rPr>
                <a:t>Al(p,γ)</a:t>
              </a:r>
              <a:r>
                <a:rPr lang="en-US" sz="2200" baseline="33000">
                  <a:latin typeface="Century Schoolbook L" pitchFamily="18"/>
                  <a:ea typeface="Noto Sans CJK SC Regular" pitchFamily="2"/>
                  <a:cs typeface="FreeSans" pitchFamily="2"/>
                </a:rPr>
                <a:t>28</a:t>
              </a:r>
              <a:r>
                <a:rPr lang="en-US" sz="2200">
                  <a:latin typeface="Century Schoolbook L" pitchFamily="18"/>
                  <a:ea typeface="Noto Sans CJK SC Regular" pitchFamily="2"/>
                  <a:cs typeface="FreeSans" pitchFamily="2"/>
                </a:rPr>
                <a:t>Si</a:t>
              </a:r>
            </a:p>
          </p:txBody>
        </p:sp>
      </p:grpSp>
      <p:sp>
        <p:nvSpPr>
          <p:cNvPr id="12302" name="TextBox 20">
            <a:extLst>
              <a:ext uri="{FF2B5EF4-FFF2-40B4-BE49-F238E27FC236}">
                <a16:creationId xmlns:a16="http://schemas.microsoft.com/office/drawing/2014/main" id="{71957F87-C8AD-4043-9B59-ECB411919F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3613" y="6229350"/>
            <a:ext cx="18589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latin typeface="Book Antiqua" panose="02040602050305030304" pitchFamily="18" charset="0"/>
              </a:rPr>
              <a:t>A. Lagoyannis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latin typeface="Book Antiqua" panose="02040602050305030304" pitchFamily="18" charset="0"/>
              </a:rPr>
              <a:t>I.N.P.P. Annual Meeting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latin typeface="Book Antiqua" panose="02040602050305030304" pitchFamily="18" charset="0"/>
              </a:rPr>
              <a:t>Thursday 14/11/19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Class="entr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EA70845B-87CA-4E19-BFEF-2D02D4A6087B}"/>
              </a:ext>
            </a:extLst>
          </p:cNvPr>
          <p:cNvCxnSpPr/>
          <p:nvPr/>
        </p:nvCxnSpPr>
        <p:spPr>
          <a:xfrm>
            <a:off x="0" y="760413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66AE6C54-10BE-46BB-A8FE-D2D56336AA92}"/>
              </a:ext>
            </a:extLst>
          </p:cNvPr>
          <p:cNvSpPr/>
          <p:nvPr/>
        </p:nvSpPr>
        <p:spPr>
          <a:xfrm>
            <a:off x="0" y="795338"/>
            <a:ext cx="9144000" cy="5410200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314C909-A8F0-414D-9D27-D9802131BC10}"/>
              </a:ext>
            </a:extLst>
          </p:cNvPr>
          <p:cNvCxnSpPr/>
          <p:nvPr/>
        </p:nvCxnSpPr>
        <p:spPr>
          <a:xfrm>
            <a:off x="0" y="6211888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073390D2-3B6A-4D9D-AC92-5B63FD8ACF6C}"/>
              </a:ext>
            </a:extLst>
          </p:cNvPr>
          <p:cNvSpPr txBox="1"/>
          <p:nvPr/>
        </p:nvSpPr>
        <p:spPr>
          <a:xfrm>
            <a:off x="1804988" y="152400"/>
            <a:ext cx="5534025" cy="4921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D</a:t>
            </a:r>
            <a:r>
              <a:rPr 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ifferential </a:t>
            </a:r>
            <a:r>
              <a:rPr lang="en-US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C</a:t>
            </a:r>
            <a:r>
              <a:rPr 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ross </a:t>
            </a:r>
            <a:r>
              <a:rPr lang="en-US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S</a:t>
            </a:r>
            <a:r>
              <a:rPr 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ection </a:t>
            </a:r>
            <a:r>
              <a:rPr lang="en-US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M</a:t>
            </a:r>
            <a:r>
              <a:rPr 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easurement</a:t>
            </a:r>
          </a:p>
        </p:txBody>
      </p:sp>
      <p:sp>
        <p:nvSpPr>
          <p:cNvPr id="13318" name="TextBox 1">
            <a:extLst>
              <a:ext uri="{FF2B5EF4-FFF2-40B4-BE49-F238E27FC236}">
                <a16:creationId xmlns:a16="http://schemas.microsoft.com/office/drawing/2014/main" id="{F2C21E6F-A9C3-47AD-B4D3-8A29089A37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62200" y="849313"/>
            <a:ext cx="42672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Differential cross sections for EBS</a:t>
            </a:r>
          </a:p>
        </p:txBody>
      </p:sp>
      <p:sp>
        <p:nvSpPr>
          <p:cNvPr id="13319" name="Rectangle 2">
            <a:extLst>
              <a:ext uri="{FF2B5EF4-FFF2-40B4-BE49-F238E27FC236}">
                <a16:creationId xmlns:a16="http://schemas.microsoft.com/office/drawing/2014/main" id="{F8ADC0AA-40D3-4144-BB0F-B87C8ADE5A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34075" y="1371600"/>
            <a:ext cx="16541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nat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Mg(d,d</a:t>
            </a:r>
            <a:r>
              <a:rPr lang="en-US" altLang="en-US" sz="1800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en-US" sz="1800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 natMg</a:t>
            </a:r>
            <a:endParaRPr lang="en-US" altLang="en-US" sz="1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320" name="Text Box 18">
            <a:extLst>
              <a:ext uri="{FF2B5EF4-FFF2-40B4-BE49-F238E27FC236}">
                <a16:creationId xmlns:a16="http://schemas.microsoft.com/office/drawing/2014/main" id="{9298D866-B7D9-423F-A582-F3915993CB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" y="4743450"/>
            <a:ext cx="37338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Motor driven goniometer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Great angular accuracy (0.01 deg.)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Up to 4 targets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Water cooling available</a:t>
            </a:r>
          </a:p>
        </p:txBody>
      </p:sp>
      <p:sp>
        <p:nvSpPr>
          <p:cNvPr id="13321" name="TextBox 13">
            <a:extLst>
              <a:ext uri="{FF2B5EF4-FFF2-40B4-BE49-F238E27FC236}">
                <a16:creationId xmlns:a16="http://schemas.microsoft.com/office/drawing/2014/main" id="{DDBDE88D-6291-4AB6-AA8E-80C4BF704F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638800" y="5378450"/>
            <a:ext cx="2513013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45720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4572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4572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4572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latin typeface="Times New Roman" panose="02020603050405020304" pitchFamily="18" charset="0"/>
                <a:cs typeface="Times New Roman" panose="02020603050405020304" pitchFamily="18" charset="0"/>
              </a:rPr>
              <a:t>Target : C + Mg + Au </a:t>
            </a:r>
          </a:p>
        </p:txBody>
      </p:sp>
      <p:sp>
        <p:nvSpPr>
          <p:cNvPr id="13322" name="Rectangle 3">
            <a:extLst>
              <a:ext uri="{FF2B5EF4-FFF2-40B4-BE49-F238E27FC236}">
                <a16:creationId xmlns:a16="http://schemas.microsoft.com/office/drawing/2014/main" id="{CC55A82B-38CC-46E2-A292-A6E42B35C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59450" y="1828800"/>
            <a:ext cx="22002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altLang="en-US" sz="1600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d,lab </a:t>
            </a:r>
            <a:r>
              <a:rPr lang="en-U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= 2700 – 4250 keV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Angles = 120</a:t>
            </a:r>
            <a:r>
              <a:rPr lang="en-US" altLang="en-US" sz="1600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to 170</a:t>
            </a:r>
            <a:r>
              <a:rPr lang="en-US" altLang="en-US" sz="1600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endParaRPr lang="en-US" alt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323" name="Picture 19">
            <a:extLst>
              <a:ext uri="{FF2B5EF4-FFF2-40B4-BE49-F238E27FC236}">
                <a16:creationId xmlns:a16="http://schemas.microsoft.com/office/drawing/2014/main" id="{5A9FF1D4-32DA-4AA7-B8DE-5F051784C3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516063"/>
            <a:ext cx="3228975" cy="309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3324" name="Object 26">
            <a:extLst>
              <a:ext uri="{FF2B5EF4-FFF2-40B4-BE49-F238E27FC236}">
                <a16:creationId xmlns:a16="http://schemas.microsoft.com/office/drawing/2014/main" id="{6EF4BD79-E6F1-42FB-A2D6-BA130F7A98B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948113" y="2133600"/>
          <a:ext cx="5133975" cy="3355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26" name="Graph" r:id="rId5" imgW="4279900" imgH="3022600" progId="Origin50.Graph">
                  <p:embed/>
                </p:oleObj>
              </mc:Choice>
              <mc:Fallback>
                <p:oleObj name="Graph" r:id="rId5" imgW="4279900" imgH="3022600" progId="Origin50.Graph">
                  <p:embed/>
                  <p:pic>
                    <p:nvPicPr>
                      <p:cNvPr id="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48113" y="2133600"/>
                        <a:ext cx="5133975" cy="3355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325" name="TextBox 20">
            <a:extLst>
              <a:ext uri="{FF2B5EF4-FFF2-40B4-BE49-F238E27FC236}">
                <a16:creationId xmlns:a16="http://schemas.microsoft.com/office/drawing/2014/main" id="{7668C3AB-AE26-435C-AF01-C04D786D9C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3613" y="6229350"/>
            <a:ext cx="18589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latin typeface="Book Antiqua" panose="02040602050305030304" pitchFamily="18" charset="0"/>
              </a:rPr>
              <a:t>A. Lagoyannis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latin typeface="Book Antiqua" panose="02040602050305030304" pitchFamily="18" charset="0"/>
              </a:rPr>
              <a:t>I.N.P.P. Annual Meeting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latin typeface="Book Antiqua" panose="02040602050305030304" pitchFamily="18" charset="0"/>
              </a:rPr>
              <a:t>Thursday 14/11/19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FBC2A3F9-883C-4E32-8C43-E7DB032514CA}"/>
              </a:ext>
            </a:extLst>
          </p:cNvPr>
          <p:cNvCxnSpPr/>
          <p:nvPr/>
        </p:nvCxnSpPr>
        <p:spPr>
          <a:xfrm>
            <a:off x="0" y="760413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F888A4DB-E5C8-4BD6-B3DC-08EE17739F4D}"/>
              </a:ext>
            </a:extLst>
          </p:cNvPr>
          <p:cNvSpPr/>
          <p:nvPr/>
        </p:nvSpPr>
        <p:spPr>
          <a:xfrm>
            <a:off x="0" y="795338"/>
            <a:ext cx="9144000" cy="5410200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C8E0A97-729C-408B-9176-6A2E7D73598A}"/>
              </a:ext>
            </a:extLst>
          </p:cNvPr>
          <p:cNvCxnSpPr/>
          <p:nvPr/>
        </p:nvCxnSpPr>
        <p:spPr>
          <a:xfrm>
            <a:off x="0" y="6211888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2414FF4A-59D8-4B05-9EDE-D36779589953}"/>
              </a:ext>
            </a:extLst>
          </p:cNvPr>
          <p:cNvSpPr txBox="1"/>
          <p:nvPr/>
        </p:nvSpPr>
        <p:spPr>
          <a:xfrm>
            <a:off x="1804988" y="152400"/>
            <a:ext cx="5534025" cy="4921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D</a:t>
            </a:r>
            <a:r>
              <a:rPr 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ifferential </a:t>
            </a:r>
            <a:r>
              <a:rPr lang="en-US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C</a:t>
            </a:r>
            <a:r>
              <a:rPr 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ross </a:t>
            </a:r>
            <a:r>
              <a:rPr lang="en-US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S</a:t>
            </a:r>
            <a:r>
              <a:rPr 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ection </a:t>
            </a:r>
            <a:r>
              <a:rPr lang="en-US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M</a:t>
            </a:r>
            <a:r>
              <a:rPr 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easurement</a:t>
            </a:r>
          </a:p>
        </p:txBody>
      </p:sp>
      <p:sp>
        <p:nvSpPr>
          <p:cNvPr id="36" name="Content Placeholder 2">
            <a:extLst>
              <a:ext uri="{FF2B5EF4-FFF2-40B4-BE49-F238E27FC236}">
                <a16:creationId xmlns:a16="http://schemas.microsoft.com/office/drawing/2014/main" id="{3DD0036F-27FB-4F51-9002-6D516115AA19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 bwMode="auto">
          <a:xfrm>
            <a:off x="63374" y="784779"/>
            <a:ext cx="8394826" cy="5463621"/>
          </a:xfrm>
          <a:prstGeom prst="rect">
            <a:avLst/>
          </a:prstGeom>
          <a:blipFill>
            <a:blip r:embed="rId2"/>
            <a:stretch>
              <a:fillRect t="-1116"/>
            </a:stretch>
          </a:blipFill>
          <a:ln>
            <a:noFill/>
          </a:ln>
        </p:spPr>
        <p:txBody>
          <a:bodyPr/>
          <a:lstStyle/>
          <a:p>
            <a:pPr>
              <a:defRPr/>
            </a:pPr>
            <a:r>
              <a:rPr lang="en-US">
                <a:noFill/>
              </a:rPr>
              <a:t> 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8907BEDE-8CB8-4E7F-9FE6-D0BB5294730B}"/>
              </a:ext>
            </a:extLst>
          </p:cNvPr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140180" y="1945339"/>
            <a:ext cx="3984098" cy="833946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en-US">
                <a:noFill/>
              </a:rPr>
              <a:t> 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3413C42E-D5B6-48A4-9A87-D311CBA260EB}"/>
              </a:ext>
            </a:extLst>
          </p:cNvPr>
          <p:cNvCxnSpPr>
            <a:cxnSpLocks/>
          </p:cNvCxnSpPr>
          <p:nvPr/>
        </p:nvCxnSpPr>
        <p:spPr>
          <a:xfrm>
            <a:off x="7239000" y="2473325"/>
            <a:ext cx="0" cy="801688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548A6A77-C0B9-47DC-A5E7-514DC5BABF87}"/>
              </a:ext>
            </a:extLst>
          </p:cNvPr>
          <p:cNvSpPr txBox="1"/>
          <p:nvPr/>
        </p:nvSpPr>
        <p:spPr>
          <a:xfrm>
            <a:off x="6629400" y="3500438"/>
            <a:ext cx="2171700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b="1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SpectrW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Tv  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587CC50-D35B-4DFC-ACFF-B36E35E0BAE8}"/>
              </a:ext>
            </a:extLst>
          </p:cNvPr>
          <p:cNvSpPr txBox="1"/>
          <p:nvPr/>
        </p:nvSpPr>
        <p:spPr>
          <a:xfrm>
            <a:off x="7643813" y="906463"/>
            <a:ext cx="1174750" cy="368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p-EBS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E6FAC84-F800-4C43-903F-07202E80204E}"/>
              </a:ext>
            </a:extLst>
          </p:cNvPr>
          <p:cNvSpPr txBox="1"/>
          <p:nvPr/>
        </p:nvSpPr>
        <p:spPr>
          <a:xfrm>
            <a:off x="5510213" y="2774950"/>
            <a:ext cx="1795462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Rutherford formula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C648EFAE-67FA-4BAA-B0CA-0F45AFFD3948}"/>
              </a:ext>
            </a:extLst>
          </p:cNvPr>
          <p:cNvSpPr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330409" y="1191273"/>
            <a:ext cx="3912808" cy="841449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en-US">
                <a:noFill/>
              </a:rPr>
              <a:t> </a:t>
            </a:r>
          </a:p>
        </p:txBody>
      </p:sp>
      <p:sp>
        <p:nvSpPr>
          <p:cNvPr id="43" name="Left Brace 42">
            <a:extLst>
              <a:ext uri="{FF2B5EF4-FFF2-40B4-BE49-F238E27FC236}">
                <a16:creationId xmlns:a16="http://schemas.microsoft.com/office/drawing/2014/main" id="{B249BBF5-9441-49B2-83BC-C48838ABA888}"/>
              </a:ext>
            </a:extLst>
          </p:cNvPr>
          <p:cNvSpPr/>
          <p:nvPr/>
        </p:nvSpPr>
        <p:spPr>
          <a:xfrm rot="10800000">
            <a:off x="3686175" y="1189038"/>
            <a:ext cx="501650" cy="1684337"/>
          </a:xfrm>
          <a:prstGeom prst="leftBrace">
            <a:avLst>
              <a:gd name="adj1" fmla="val 30850"/>
              <a:gd name="adj2" fmla="val 50000"/>
            </a:avLst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FA317C4-DA6F-4810-A85F-5A5F5E834839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270419" y="1755688"/>
            <a:ext cx="4207171" cy="659861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en-US">
                <a:noFill/>
              </a:rPr>
              <a:t> 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8AFB558A-0C45-493B-94CF-000FCE4F1B8C}"/>
              </a:ext>
            </a:extLst>
          </p:cNvPr>
          <p:cNvCxnSpPr>
            <a:cxnSpLocks/>
          </p:cNvCxnSpPr>
          <p:nvPr/>
        </p:nvCxnSpPr>
        <p:spPr>
          <a:xfrm flipV="1">
            <a:off x="8001000" y="1274763"/>
            <a:ext cx="0" cy="554037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591D47CE-5503-4CF6-911B-A830C0B8B1F5}"/>
              </a:ext>
            </a:extLst>
          </p:cNvPr>
          <p:cNvCxnSpPr>
            <a:cxnSpLocks/>
          </p:cNvCxnSpPr>
          <p:nvPr/>
        </p:nvCxnSpPr>
        <p:spPr>
          <a:xfrm flipH="1">
            <a:off x="5916613" y="2392363"/>
            <a:ext cx="406400" cy="382587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77" name="TextBox 20">
            <a:extLst>
              <a:ext uri="{FF2B5EF4-FFF2-40B4-BE49-F238E27FC236}">
                <a16:creationId xmlns:a16="http://schemas.microsoft.com/office/drawing/2014/main" id="{C94FCF78-D099-4459-9A1D-E684742866D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3613" y="6229350"/>
            <a:ext cx="18589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latin typeface="Book Antiqua" panose="02040602050305030304" pitchFamily="18" charset="0"/>
              </a:rPr>
              <a:t>A. Lagoyannis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latin typeface="Book Antiqua" panose="02040602050305030304" pitchFamily="18" charset="0"/>
              </a:rPr>
              <a:t>I.N.P.P. Annual Meeting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latin typeface="Book Antiqua" panose="02040602050305030304" pitchFamily="18" charset="0"/>
              </a:rPr>
              <a:t>Thursday 14/11/19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2DD89893-25AB-4248-BDDD-01E8E4D10A51}"/>
              </a:ext>
            </a:extLst>
          </p:cNvPr>
          <p:cNvSpPr/>
          <p:nvPr/>
        </p:nvSpPr>
        <p:spPr>
          <a:xfrm>
            <a:off x="0" y="795338"/>
            <a:ext cx="9144000" cy="5410200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E66D693-CE35-46BA-9BA9-89631BC43525}"/>
              </a:ext>
            </a:extLst>
          </p:cNvPr>
          <p:cNvCxnSpPr/>
          <p:nvPr/>
        </p:nvCxnSpPr>
        <p:spPr>
          <a:xfrm>
            <a:off x="0" y="6211888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1171B5F8-1A69-4BF2-9DBB-93CB3CD5D9B1}"/>
              </a:ext>
            </a:extLst>
          </p:cNvPr>
          <p:cNvSpPr txBox="1"/>
          <p:nvPr/>
        </p:nvSpPr>
        <p:spPr>
          <a:xfrm>
            <a:off x="2152650" y="152400"/>
            <a:ext cx="4840288" cy="4921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D</a:t>
            </a:r>
            <a:r>
              <a:rPr 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ifferential </a:t>
            </a:r>
            <a:r>
              <a:rPr lang="en-US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CS</a:t>
            </a:r>
            <a:r>
              <a:rPr 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 </a:t>
            </a:r>
            <a:r>
              <a:rPr lang="en-US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M</a:t>
            </a:r>
            <a:r>
              <a:rPr 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easurement - </a:t>
            </a:r>
            <a:r>
              <a:rPr lang="en-US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EBS</a:t>
            </a: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7A83F13A-DD5C-417C-AE37-1C4C2E571304}"/>
              </a:ext>
            </a:extLst>
          </p:cNvPr>
          <p:cNvSpPr/>
          <p:nvPr/>
        </p:nvSpPr>
        <p:spPr>
          <a:xfrm>
            <a:off x="3640138" y="885825"/>
            <a:ext cx="5018087" cy="346075"/>
          </a:xfrm>
          <a:prstGeom prst="roundRect">
            <a:avLst/>
          </a:prstGeom>
          <a:noFill/>
          <a:ln w="285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Total statistical uncertainty &lt; 5% in all cases</a:t>
            </a:r>
          </a:p>
        </p:txBody>
      </p:sp>
      <p:graphicFrame>
        <p:nvGraphicFramePr>
          <p:cNvPr id="16390" name="Object 13">
            <a:extLst>
              <a:ext uri="{FF2B5EF4-FFF2-40B4-BE49-F238E27FC236}">
                <a16:creationId xmlns:a16="http://schemas.microsoft.com/office/drawing/2014/main" id="{16DD217D-9688-492C-9849-CB94F5FB14B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715000" y="1143000"/>
          <a:ext cx="3651250" cy="2581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7" r:id="rId3" imgW="4273236" imgH="3014804" progId="">
                  <p:embed/>
                </p:oleObj>
              </mc:Choice>
              <mc:Fallback>
                <p:oleObj r:id="rId3" imgW="4273236" imgH="3014804" progId="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1143000"/>
                        <a:ext cx="3651250" cy="25812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91" name="Object 16">
            <a:extLst>
              <a:ext uri="{FF2B5EF4-FFF2-40B4-BE49-F238E27FC236}">
                <a16:creationId xmlns:a16="http://schemas.microsoft.com/office/drawing/2014/main" id="{F264DD39-7BE0-4987-BA53-A5A357933F7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638800" y="3490913"/>
          <a:ext cx="3886200" cy="2747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8" r:id="rId5" imgW="4273236" imgH="3014804" progId="">
                  <p:embed/>
                </p:oleObj>
              </mc:Choice>
              <mc:Fallback>
                <p:oleObj r:id="rId5" imgW="4273236" imgH="3014804" progId="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38800" y="3490913"/>
                        <a:ext cx="3886200" cy="2747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92" name="Object 17">
            <a:extLst>
              <a:ext uri="{FF2B5EF4-FFF2-40B4-BE49-F238E27FC236}">
                <a16:creationId xmlns:a16="http://schemas.microsoft.com/office/drawing/2014/main" id="{2B27F9AA-5089-46B0-95BE-8EEA52152781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667000" y="1143000"/>
          <a:ext cx="3660775" cy="2587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399" r:id="rId7" imgW="4273236" imgH="3014804" progId="">
                  <p:embed/>
                </p:oleObj>
              </mc:Choice>
              <mc:Fallback>
                <p:oleObj r:id="rId7" imgW="4273236" imgH="3014804" progId="">
                  <p:embed/>
                  <p:pic>
                    <p:nvPicPr>
                      <p:cNvPr id="0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7000" y="1143000"/>
                        <a:ext cx="3660775" cy="2587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93" name="Object 18">
            <a:extLst>
              <a:ext uri="{FF2B5EF4-FFF2-40B4-BE49-F238E27FC236}">
                <a16:creationId xmlns:a16="http://schemas.microsoft.com/office/drawing/2014/main" id="{C9400099-37C0-4FAA-9F36-9877628CFC3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-230188" y="1143000"/>
          <a:ext cx="3582988" cy="2532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00" r:id="rId9" imgW="4273236" imgH="3014804" progId="">
                  <p:embed/>
                </p:oleObj>
              </mc:Choice>
              <mc:Fallback>
                <p:oleObj r:id="rId9" imgW="4273236" imgH="3014804" progId="">
                  <p:embed/>
                  <p:pic>
                    <p:nvPicPr>
                      <p:cNvPr id="0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230188" y="1143000"/>
                        <a:ext cx="3582988" cy="2532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94" name="Object 19">
            <a:extLst>
              <a:ext uri="{FF2B5EF4-FFF2-40B4-BE49-F238E27FC236}">
                <a16:creationId xmlns:a16="http://schemas.microsoft.com/office/drawing/2014/main" id="{CC6A553B-39F4-441E-A4CA-7481C8E41F1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663825" y="3508375"/>
          <a:ext cx="3660775" cy="2587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01" name="Graph" r:id="rId11" imgW="4273236" imgH="3014804" progId="Origin50.Graph">
                  <p:embed/>
                </p:oleObj>
              </mc:Choice>
              <mc:Fallback>
                <p:oleObj name="Graph" r:id="rId11" imgW="4273236" imgH="3014804" progId="Origin50.Graph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63825" y="3508375"/>
                        <a:ext cx="3660775" cy="2587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395" name="Object 20">
            <a:extLst>
              <a:ext uri="{FF2B5EF4-FFF2-40B4-BE49-F238E27FC236}">
                <a16:creationId xmlns:a16="http://schemas.microsoft.com/office/drawing/2014/main" id="{06CC99AD-EF87-43DC-B6A8-A672F6FC10B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-152400" y="3505200"/>
          <a:ext cx="3581400" cy="25320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02" r:id="rId13" imgW="4273236" imgH="3014804" progId="">
                  <p:embed/>
                </p:oleObj>
              </mc:Choice>
              <mc:Fallback>
                <p:oleObj r:id="rId13" imgW="4273236" imgH="3014804" progId="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152400" y="3505200"/>
                        <a:ext cx="3581400" cy="25320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96" name="TextBox 20">
            <a:extLst>
              <a:ext uri="{FF2B5EF4-FFF2-40B4-BE49-F238E27FC236}">
                <a16:creationId xmlns:a16="http://schemas.microsoft.com/office/drawing/2014/main" id="{68C37905-AA06-4768-BF85-795932FA3F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3613" y="6229350"/>
            <a:ext cx="18589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latin typeface="Book Antiqua" panose="02040602050305030304" pitchFamily="18" charset="0"/>
              </a:rPr>
              <a:t>A. Lagoyannis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latin typeface="Book Antiqua" panose="02040602050305030304" pitchFamily="18" charset="0"/>
              </a:rPr>
              <a:t>I.N.P.P. Annual Meeting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latin typeface="Book Antiqua" panose="02040602050305030304" pitchFamily="18" charset="0"/>
              </a:rPr>
              <a:t>Thursday 14/11/19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147E7831-C66B-4E16-8BEA-65E6DB989342}"/>
              </a:ext>
            </a:extLst>
          </p:cNvPr>
          <p:cNvCxnSpPr/>
          <p:nvPr/>
        </p:nvCxnSpPr>
        <p:spPr>
          <a:xfrm>
            <a:off x="0" y="760413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BDEE2DE2-2670-44CF-8677-B58852E30FA6}"/>
              </a:ext>
            </a:extLst>
          </p:cNvPr>
          <p:cNvSpPr/>
          <p:nvPr/>
        </p:nvSpPr>
        <p:spPr>
          <a:xfrm>
            <a:off x="0" y="762000"/>
            <a:ext cx="9144000" cy="5410200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14FD433-D029-49EE-84A0-F1B05863E076}"/>
              </a:ext>
            </a:extLst>
          </p:cNvPr>
          <p:cNvCxnSpPr/>
          <p:nvPr/>
        </p:nvCxnSpPr>
        <p:spPr>
          <a:xfrm>
            <a:off x="0" y="6211888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6DB891CC-FF22-43B9-A465-1B31E0E32A2C}"/>
              </a:ext>
            </a:extLst>
          </p:cNvPr>
          <p:cNvSpPr txBox="1"/>
          <p:nvPr/>
        </p:nvSpPr>
        <p:spPr>
          <a:xfrm>
            <a:off x="2087563" y="152400"/>
            <a:ext cx="4968875" cy="4921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D</a:t>
            </a:r>
            <a:r>
              <a:rPr 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ifferential </a:t>
            </a:r>
            <a:r>
              <a:rPr lang="en-US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CS</a:t>
            </a:r>
            <a:r>
              <a:rPr 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 </a:t>
            </a:r>
            <a:r>
              <a:rPr lang="en-US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M</a:t>
            </a:r>
            <a:r>
              <a:rPr 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easurement - </a:t>
            </a:r>
            <a:r>
              <a:rPr lang="en-US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PIGE</a:t>
            </a:r>
          </a:p>
        </p:txBody>
      </p:sp>
      <p:sp>
        <p:nvSpPr>
          <p:cNvPr id="18" name="TextBox 20">
            <a:extLst>
              <a:ext uri="{FF2B5EF4-FFF2-40B4-BE49-F238E27FC236}">
                <a16:creationId xmlns:a16="http://schemas.microsoft.com/office/drawing/2014/main" id="{8FC39BF6-DA2D-48A6-828D-D0FD733EFB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2400" y="4495800"/>
            <a:ext cx="5791200" cy="18161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defRPr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Electronically controlled turntable</a:t>
            </a:r>
          </a:p>
          <a:p>
            <a:pPr>
              <a:defRPr/>
            </a:pPr>
            <a:r>
              <a:rPr lang="pt-B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Initial angles: 0</a:t>
            </a:r>
            <a:r>
              <a:rPr lang="pt-BR" sz="1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pt-B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55</a:t>
            </a:r>
            <a:r>
              <a:rPr lang="pt-BR" sz="1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pt-B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90</a:t>
            </a:r>
            <a:r>
              <a:rPr lang="pt-BR" sz="1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pt-BR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‐ 165</a:t>
            </a:r>
            <a:r>
              <a:rPr lang="pt-BR" sz="1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endParaRPr lang="pt-BR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HPGe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detectors (2 – 18%, 1 – 10%, 1 – 50%)</a:t>
            </a:r>
          </a:p>
          <a:p>
            <a:pPr marL="0" indent="0">
              <a:buFont typeface="Arial" pitchFamily="34" charset="0"/>
              <a:buNone/>
              <a:defRPr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placed between 25 and 30 cm from target</a:t>
            </a:r>
          </a:p>
          <a:p>
            <a:pPr>
              <a:defRPr/>
            </a:pP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Air cooled target</a:t>
            </a:r>
          </a:p>
          <a:p>
            <a:pPr marL="0" indent="0">
              <a:buFont typeface="Arial" pitchFamily="34" charset="0"/>
              <a:buNone/>
              <a:defRPr/>
            </a:pPr>
            <a:endParaRPr lang="en-US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415" name="Picture 8">
            <a:extLst>
              <a:ext uri="{FF2B5EF4-FFF2-40B4-BE49-F238E27FC236}">
                <a16:creationId xmlns:a16="http://schemas.microsoft.com/office/drawing/2014/main" id="{C34D6610-59E7-4500-864E-05647EEAC5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990600"/>
            <a:ext cx="3200400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6" name="Picture 9">
            <a:extLst>
              <a:ext uri="{FF2B5EF4-FFF2-40B4-BE49-F238E27FC236}">
                <a16:creationId xmlns:a16="http://schemas.microsoft.com/office/drawing/2014/main" id="{432098CC-1458-4398-B6B0-6ADD9FD9CC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423" t="50916" r="3056" b="76"/>
          <a:stretch>
            <a:fillRect/>
          </a:stretch>
        </p:blipFill>
        <p:spPr bwMode="auto">
          <a:xfrm>
            <a:off x="4906963" y="3535363"/>
            <a:ext cx="3779837" cy="2560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7" name="Picture 11">
            <a:extLst>
              <a:ext uri="{FF2B5EF4-FFF2-40B4-BE49-F238E27FC236}">
                <a16:creationId xmlns:a16="http://schemas.microsoft.com/office/drawing/2014/main" id="{98F3042D-B10A-4A8E-B57D-624433C982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3713" y="838200"/>
            <a:ext cx="2351087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8" name="TextBox 20">
            <a:extLst>
              <a:ext uri="{FF2B5EF4-FFF2-40B4-BE49-F238E27FC236}">
                <a16:creationId xmlns:a16="http://schemas.microsoft.com/office/drawing/2014/main" id="{5DB5C954-58A0-4A58-A7C6-E13896C59E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3613" y="6229350"/>
            <a:ext cx="18589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latin typeface="Book Antiqua" panose="02040602050305030304" pitchFamily="18" charset="0"/>
              </a:rPr>
              <a:t>A. Lagoyannis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latin typeface="Book Antiqua" panose="02040602050305030304" pitchFamily="18" charset="0"/>
              </a:rPr>
              <a:t>I.N.P.P. Annual Meeting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latin typeface="Book Antiqua" panose="02040602050305030304" pitchFamily="18" charset="0"/>
              </a:rPr>
              <a:t>Thursday 14/11/19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A77B8522-E8E8-4888-98C9-6FFD6A3458C4}"/>
              </a:ext>
            </a:extLst>
          </p:cNvPr>
          <p:cNvCxnSpPr/>
          <p:nvPr/>
        </p:nvCxnSpPr>
        <p:spPr>
          <a:xfrm>
            <a:off x="0" y="760413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5171274F-17C7-4AF4-BB9E-9A788038A498}"/>
              </a:ext>
            </a:extLst>
          </p:cNvPr>
          <p:cNvSpPr/>
          <p:nvPr/>
        </p:nvSpPr>
        <p:spPr>
          <a:xfrm>
            <a:off x="0" y="762000"/>
            <a:ext cx="9144000" cy="5410200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DB28589-8E18-433C-A633-DBF2668BD40C}"/>
              </a:ext>
            </a:extLst>
          </p:cNvPr>
          <p:cNvCxnSpPr/>
          <p:nvPr/>
        </p:nvCxnSpPr>
        <p:spPr>
          <a:xfrm>
            <a:off x="0" y="6211888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37" name="Rectangle 2">
            <a:extLst>
              <a:ext uri="{FF2B5EF4-FFF2-40B4-BE49-F238E27FC236}">
                <a16:creationId xmlns:a16="http://schemas.microsoft.com/office/drawing/2014/main" id="{ABFFCF95-718A-495F-A557-FC6A109E0E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7600" y="877888"/>
            <a:ext cx="15430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000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Li(p,p</a:t>
            </a:r>
            <a:r>
              <a:rPr lang="el-GR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΄γ</a:t>
            </a:r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altLang="en-US" sz="2000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 7</a:t>
            </a:r>
            <a:r>
              <a:rPr lang="en-US" altLang="en-US" sz="2000">
                <a:latin typeface="Times New Roman" panose="02020603050405020304" pitchFamily="18" charset="0"/>
                <a:cs typeface="Times New Roman" panose="02020603050405020304" pitchFamily="18" charset="0"/>
              </a:rPr>
              <a:t>Li</a:t>
            </a:r>
          </a:p>
        </p:txBody>
      </p:sp>
      <p:sp>
        <p:nvSpPr>
          <p:cNvPr id="18438" name="Rectangle 3">
            <a:extLst>
              <a:ext uri="{FF2B5EF4-FFF2-40B4-BE49-F238E27FC236}">
                <a16:creationId xmlns:a16="http://schemas.microsoft.com/office/drawing/2014/main" id="{CF72C442-1C2D-460D-9CDD-B404A03E6F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92475" y="1374775"/>
            <a:ext cx="25590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altLang="en-US" sz="1600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p </a:t>
            </a:r>
            <a:r>
              <a:rPr lang="en-U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= 2600 – 4050 keV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Angles = 0</a:t>
            </a:r>
            <a:r>
              <a:rPr lang="en-US" altLang="en-US" sz="1600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 - 55</a:t>
            </a:r>
            <a:r>
              <a:rPr lang="en-US" altLang="en-US" sz="1600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o </a:t>
            </a:r>
            <a:r>
              <a:rPr lang="en-U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- 90</a:t>
            </a:r>
            <a:r>
              <a:rPr lang="en-US" altLang="en-US" sz="1600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o </a:t>
            </a:r>
            <a:r>
              <a:rPr lang="en-US" altLang="en-US" sz="1600">
                <a:latin typeface="Times New Roman" panose="02020603050405020304" pitchFamily="18" charset="0"/>
                <a:cs typeface="Times New Roman" panose="02020603050405020304" pitchFamily="18" charset="0"/>
              </a:rPr>
              <a:t>- 165</a:t>
            </a:r>
            <a:r>
              <a:rPr lang="en-US" altLang="en-US" sz="1600" baseline="3000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endParaRPr lang="en-US" altLang="en-US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59CECAE-89F6-4641-8DFE-9052E3EB7927}"/>
              </a:ext>
            </a:extLst>
          </p:cNvPr>
          <p:cNvSpPr txBox="1"/>
          <p:nvPr/>
        </p:nvSpPr>
        <p:spPr>
          <a:xfrm>
            <a:off x="2087563" y="152400"/>
            <a:ext cx="4968875" cy="4921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D</a:t>
            </a:r>
            <a:r>
              <a:rPr 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ifferential </a:t>
            </a:r>
            <a:r>
              <a:rPr lang="en-US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CS</a:t>
            </a:r>
            <a:r>
              <a:rPr 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 </a:t>
            </a:r>
            <a:r>
              <a:rPr lang="en-US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M</a:t>
            </a:r>
            <a:r>
              <a:rPr 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easurement - </a:t>
            </a:r>
            <a:r>
              <a:rPr lang="en-US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PIGE</a:t>
            </a:r>
          </a:p>
        </p:txBody>
      </p:sp>
      <p:pic>
        <p:nvPicPr>
          <p:cNvPr id="18440" name="Picture 10">
            <a:extLst>
              <a:ext uri="{FF2B5EF4-FFF2-40B4-BE49-F238E27FC236}">
                <a16:creationId xmlns:a16="http://schemas.microsoft.com/office/drawing/2014/main" id="{DC6E6651-C574-40AA-B86A-6F9F9EEB54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25" y="2033588"/>
            <a:ext cx="4191000" cy="3513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41" name="Picture 11">
            <a:extLst>
              <a:ext uri="{FF2B5EF4-FFF2-40B4-BE49-F238E27FC236}">
                <a16:creationId xmlns:a16="http://schemas.microsoft.com/office/drawing/2014/main" id="{0C46828D-A814-4BE9-850C-FB6C8599DEF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908175"/>
            <a:ext cx="4335463" cy="363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42" name="TextBox 20">
            <a:extLst>
              <a:ext uri="{FF2B5EF4-FFF2-40B4-BE49-F238E27FC236}">
                <a16:creationId xmlns:a16="http://schemas.microsoft.com/office/drawing/2014/main" id="{289F1CF2-51A5-406A-9777-D14B506AC0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3613" y="6229350"/>
            <a:ext cx="18589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latin typeface="Book Antiqua" panose="02040602050305030304" pitchFamily="18" charset="0"/>
              </a:rPr>
              <a:t>A. Lagoyannis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latin typeface="Book Antiqua" panose="02040602050305030304" pitchFamily="18" charset="0"/>
              </a:rPr>
              <a:t>I.N.P.P. Annual Meeting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latin typeface="Book Antiqua" panose="02040602050305030304" pitchFamily="18" charset="0"/>
              </a:rPr>
              <a:t>Thursday 14/11/19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6D9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B02E3A9B-99D1-4CE0-AF4F-C147590C63F4}"/>
              </a:ext>
            </a:extLst>
          </p:cNvPr>
          <p:cNvCxnSpPr/>
          <p:nvPr/>
        </p:nvCxnSpPr>
        <p:spPr>
          <a:xfrm>
            <a:off x="0" y="760413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5C689AF5-6F47-4E28-B5AB-13CFD3B02770}"/>
              </a:ext>
            </a:extLst>
          </p:cNvPr>
          <p:cNvSpPr/>
          <p:nvPr/>
        </p:nvSpPr>
        <p:spPr>
          <a:xfrm>
            <a:off x="0" y="795338"/>
            <a:ext cx="9144000" cy="5410200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E672DD9-9DBF-4F89-A952-8D8DF4503755}"/>
              </a:ext>
            </a:extLst>
          </p:cNvPr>
          <p:cNvCxnSpPr/>
          <p:nvPr/>
        </p:nvCxnSpPr>
        <p:spPr>
          <a:xfrm>
            <a:off x="0" y="6211888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8F176244-661B-4733-BE26-ABBF7E5DAD4D}"/>
              </a:ext>
            </a:extLst>
          </p:cNvPr>
          <p:cNvSpPr txBox="1"/>
          <p:nvPr/>
        </p:nvSpPr>
        <p:spPr>
          <a:xfrm>
            <a:off x="3208338" y="152400"/>
            <a:ext cx="2805112" cy="4921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JET M</a:t>
            </a:r>
            <a:r>
              <a:rPr 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easurements 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6EF722AC-2B25-4520-8E24-016492E7525B}"/>
              </a:ext>
            </a:extLst>
          </p:cNvPr>
          <p:cNvSpPr/>
          <p:nvPr/>
        </p:nvSpPr>
        <p:spPr>
          <a:xfrm>
            <a:off x="5986463" y="785813"/>
            <a:ext cx="3078162" cy="400050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IILW-1 Dump Plate (DP)</a:t>
            </a:r>
            <a:endParaRPr lang="en-GB" sz="200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2" name="TextBox 27">
            <a:extLst>
              <a:ext uri="{FF2B5EF4-FFF2-40B4-BE49-F238E27FC236}">
                <a16:creationId xmlns:a16="http://schemas.microsoft.com/office/drawing/2014/main" id="{FC74C57C-124E-4961-845F-7EB56E0D6E10}"/>
              </a:ext>
            </a:extLst>
          </p:cNvPr>
          <p:cNvSpPr txBox="1"/>
          <p:nvPr/>
        </p:nvSpPr>
        <p:spPr>
          <a:xfrm>
            <a:off x="190500" y="769938"/>
            <a:ext cx="2794000" cy="7080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20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ILW-1 Inner Wall Guard Limiter (IWGL) Wing</a:t>
            </a:r>
            <a:endParaRPr lang="en-GB" sz="20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9464" name="Group 52">
            <a:extLst>
              <a:ext uri="{FF2B5EF4-FFF2-40B4-BE49-F238E27FC236}">
                <a16:creationId xmlns:a16="http://schemas.microsoft.com/office/drawing/2014/main" id="{B1BB4B99-E145-4E63-B1C2-69C7CBC62492}"/>
              </a:ext>
            </a:extLst>
          </p:cNvPr>
          <p:cNvGrpSpPr>
            <a:grpSpLocks/>
          </p:cNvGrpSpPr>
          <p:nvPr/>
        </p:nvGrpSpPr>
        <p:grpSpPr bwMode="auto">
          <a:xfrm>
            <a:off x="3136900" y="796925"/>
            <a:ext cx="3022600" cy="2994025"/>
            <a:chOff x="5526610" y="957831"/>
            <a:chExt cx="2521922" cy="3611714"/>
          </a:xfrm>
        </p:grpSpPr>
        <p:pic>
          <p:nvPicPr>
            <p:cNvPr id="19497" name="Picture 83">
              <a:extLst>
                <a:ext uri="{FF2B5EF4-FFF2-40B4-BE49-F238E27FC236}">
                  <a16:creationId xmlns:a16="http://schemas.microsoft.com/office/drawing/2014/main" id="{CD3F0DC8-C6D3-4D3E-80A9-B18821E72D0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52123" y="1052737"/>
              <a:ext cx="2396409" cy="35168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85" name="Oval 84">
              <a:extLst>
                <a:ext uri="{FF2B5EF4-FFF2-40B4-BE49-F238E27FC236}">
                  <a16:creationId xmlns:a16="http://schemas.microsoft.com/office/drawing/2014/main" id="{3403A9D0-CCF8-4F85-A48C-B044C35BBD8D}"/>
                </a:ext>
              </a:extLst>
            </p:cNvPr>
            <p:cNvSpPr/>
            <p:nvPr/>
          </p:nvSpPr>
          <p:spPr>
            <a:xfrm>
              <a:off x="7342553" y="2493671"/>
              <a:ext cx="215899" cy="214481"/>
            </a:xfrm>
            <a:prstGeom prst="ellipse">
              <a:avLst/>
            </a:prstGeom>
            <a:noFill/>
            <a:ln w="28575"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l-GR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86" name="TextBox 36">
              <a:extLst>
                <a:ext uri="{FF2B5EF4-FFF2-40B4-BE49-F238E27FC236}">
                  <a16:creationId xmlns:a16="http://schemas.microsoft.com/office/drawing/2014/main" id="{E157010F-7ECD-4B0A-B3BC-AD40EAE482F1}"/>
                </a:ext>
              </a:extLst>
            </p:cNvPr>
            <p:cNvSpPr txBox="1"/>
            <p:nvPr/>
          </p:nvSpPr>
          <p:spPr>
            <a:xfrm>
              <a:off x="6727967" y="2464947"/>
              <a:ext cx="609288" cy="417473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US" b="1" dirty="0">
                  <a:solidFill>
                    <a:schemeClr val="accent6">
                      <a:lumMod val="50000"/>
                    </a:schemeClr>
                  </a:solidFill>
                </a:rPr>
                <a:t>4D14</a:t>
              </a:r>
              <a:endParaRPr lang="el-GR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87" name="Oval 86">
              <a:extLst>
                <a:ext uri="{FF2B5EF4-FFF2-40B4-BE49-F238E27FC236}">
                  <a16:creationId xmlns:a16="http://schemas.microsoft.com/office/drawing/2014/main" id="{B35C43C5-447E-4DBC-BA8A-666576B66311}"/>
                </a:ext>
              </a:extLst>
            </p:cNvPr>
            <p:cNvSpPr/>
            <p:nvPr/>
          </p:nvSpPr>
          <p:spPr>
            <a:xfrm>
              <a:off x="5769001" y="2451541"/>
              <a:ext cx="215899" cy="216397"/>
            </a:xfrm>
            <a:prstGeom prst="ellipse">
              <a:avLst/>
            </a:prstGeom>
            <a:noFill/>
            <a:ln w="28575">
              <a:solidFill>
                <a:schemeClr val="accent2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l-GR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66B2D3F6-0988-49E8-92BF-6C5E08511493}"/>
                </a:ext>
              </a:extLst>
            </p:cNvPr>
            <p:cNvSpPr/>
            <p:nvPr/>
          </p:nvSpPr>
          <p:spPr>
            <a:xfrm>
              <a:off x="6182257" y="1246999"/>
              <a:ext cx="157620" cy="183841"/>
            </a:xfrm>
            <a:prstGeom prst="ellipse">
              <a:avLst/>
            </a:prstGeom>
            <a:noFill/>
            <a:ln w="28575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l-GR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89" name="TextBox 39">
              <a:extLst>
                <a:ext uri="{FF2B5EF4-FFF2-40B4-BE49-F238E27FC236}">
                  <a16:creationId xmlns:a16="http://schemas.microsoft.com/office/drawing/2014/main" id="{B957E688-507F-4614-B566-77C6AEFE425C}"/>
                </a:ext>
              </a:extLst>
            </p:cNvPr>
            <p:cNvSpPr txBox="1"/>
            <p:nvPr/>
          </p:nvSpPr>
          <p:spPr>
            <a:xfrm rot="10800000" flipV="1">
              <a:off x="5648468" y="2623892"/>
              <a:ext cx="864924" cy="415558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US" b="1" dirty="0">
                  <a:solidFill>
                    <a:schemeClr val="accent2">
                      <a:lumMod val="50000"/>
                    </a:schemeClr>
                  </a:solidFill>
                </a:rPr>
                <a:t>2XR10</a:t>
              </a:r>
              <a:endParaRPr lang="el-GR" b="1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  <p:sp>
          <p:nvSpPr>
            <p:cNvPr id="90" name="TextBox 40">
              <a:extLst>
                <a:ext uri="{FF2B5EF4-FFF2-40B4-BE49-F238E27FC236}">
                  <a16:creationId xmlns:a16="http://schemas.microsoft.com/office/drawing/2014/main" id="{84ABC140-CCE3-4F3A-9AC6-5A216C9DABD2}"/>
                </a:ext>
              </a:extLst>
            </p:cNvPr>
            <p:cNvSpPr txBox="1"/>
            <p:nvPr/>
          </p:nvSpPr>
          <p:spPr>
            <a:xfrm>
              <a:off x="5526610" y="957831"/>
              <a:ext cx="1311293" cy="417473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en-US" b="1" dirty="0">
                  <a:solidFill>
                    <a:schemeClr val="accent1">
                      <a:lumMod val="50000"/>
                    </a:schemeClr>
                  </a:solidFill>
                </a:rPr>
                <a:t>2B(C)2</a:t>
              </a:r>
              <a:endParaRPr lang="el-GR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</p:grpSp>
      <p:sp>
        <p:nvSpPr>
          <p:cNvPr id="54" name="TextBox 41">
            <a:extLst>
              <a:ext uri="{FF2B5EF4-FFF2-40B4-BE49-F238E27FC236}">
                <a16:creationId xmlns:a16="http://schemas.microsoft.com/office/drawing/2014/main" id="{0B5CD40B-0317-4AA8-B175-7B42BAD8D669}"/>
              </a:ext>
            </a:extLst>
          </p:cNvPr>
          <p:cNvSpPr txBox="1"/>
          <p:nvPr/>
        </p:nvSpPr>
        <p:spPr>
          <a:xfrm>
            <a:off x="3668713" y="1685925"/>
            <a:ext cx="889000" cy="369888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IWGL</a:t>
            </a:r>
            <a:endParaRPr lang="el-GR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5" name="TextBox 42">
            <a:extLst>
              <a:ext uri="{FF2B5EF4-FFF2-40B4-BE49-F238E27FC236}">
                <a16:creationId xmlns:a16="http://schemas.microsoft.com/office/drawing/2014/main" id="{7154E38C-8ECA-435E-9CB6-D83B8283D0AB}"/>
              </a:ext>
            </a:extLst>
          </p:cNvPr>
          <p:cNvSpPr txBox="1"/>
          <p:nvPr/>
        </p:nvSpPr>
        <p:spPr>
          <a:xfrm>
            <a:off x="4144963" y="1027113"/>
            <a:ext cx="555625" cy="36830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DP</a:t>
            </a:r>
            <a:endParaRPr lang="el-GR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6" name="TextBox 43">
            <a:extLst>
              <a:ext uri="{FF2B5EF4-FFF2-40B4-BE49-F238E27FC236}">
                <a16:creationId xmlns:a16="http://schemas.microsoft.com/office/drawing/2014/main" id="{D98B6954-F121-4A9C-874B-E904F21C3F68}"/>
              </a:ext>
            </a:extLst>
          </p:cNvPr>
          <p:cNvSpPr txBox="1"/>
          <p:nvPr/>
        </p:nvSpPr>
        <p:spPr>
          <a:xfrm>
            <a:off x="4664075" y="1697038"/>
            <a:ext cx="669925" cy="368300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b="1" dirty="0">
                <a:solidFill>
                  <a:schemeClr val="accent6">
                    <a:lumMod val="50000"/>
                  </a:schemeClr>
                </a:solidFill>
              </a:rPr>
              <a:t>OPL</a:t>
            </a:r>
            <a:endParaRPr lang="el-GR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D105D571-DBA0-4CBF-843C-14DC949C3172}"/>
              </a:ext>
            </a:extLst>
          </p:cNvPr>
          <p:cNvCxnSpPr>
            <a:stCxn id="88" idx="6"/>
            <a:endCxn id="51" idx="1"/>
          </p:cNvCxnSpPr>
          <p:nvPr/>
        </p:nvCxnSpPr>
        <p:spPr>
          <a:xfrm flipV="1">
            <a:off x="4111625" y="985838"/>
            <a:ext cx="1874838" cy="127000"/>
          </a:xfrm>
          <a:prstGeom prst="straightConnector1">
            <a:avLst/>
          </a:prstGeom>
          <a:ln w="38100"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2AA340A9-AE27-4049-A983-0E0C3E1FAAE3}"/>
              </a:ext>
            </a:extLst>
          </p:cNvPr>
          <p:cNvCxnSpPr>
            <a:endCxn id="52" idx="3"/>
          </p:cNvCxnSpPr>
          <p:nvPr/>
        </p:nvCxnSpPr>
        <p:spPr>
          <a:xfrm flipH="1" flipV="1">
            <a:off x="2984500" y="1123950"/>
            <a:ext cx="574675" cy="792163"/>
          </a:xfrm>
          <a:prstGeom prst="straightConnector1">
            <a:avLst/>
          </a:prstGeom>
          <a:ln w="38100"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470" name="Group 58">
            <a:extLst>
              <a:ext uri="{FF2B5EF4-FFF2-40B4-BE49-F238E27FC236}">
                <a16:creationId xmlns:a16="http://schemas.microsoft.com/office/drawing/2014/main" id="{20C782BF-B82C-46EC-99F7-E15F4F392B18}"/>
              </a:ext>
            </a:extLst>
          </p:cNvPr>
          <p:cNvGrpSpPr>
            <a:grpSpLocks/>
          </p:cNvGrpSpPr>
          <p:nvPr/>
        </p:nvGrpSpPr>
        <p:grpSpPr bwMode="auto">
          <a:xfrm>
            <a:off x="4448175" y="3232150"/>
            <a:ext cx="4668838" cy="2947988"/>
            <a:chOff x="707937" y="3645716"/>
            <a:chExt cx="4668158" cy="2949046"/>
          </a:xfrm>
        </p:grpSpPr>
        <p:sp>
          <p:nvSpPr>
            <p:cNvPr id="19478" name="TextBox 8">
              <a:extLst>
                <a:ext uri="{FF2B5EF4-FFF2-40B4-BE49-F238E27FC236}">
                  <a16:creationId xmlns:a16="http://schemas.microsoft.com/office/drawing/2014/main" id="{96DC215C-CBF3-47EC-A977-A3064C5BF03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07937" y="4948695"/>
              <a:ext cx="790456" cy="3936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>
                  <a:solidFill>
                    <a:srgbClr val="000000"/>
                  </a:solidFill>
                  <a:cs typeface="Times New Roman" panose="02020603050405020304" pitchFamily="18" charset="0"/>
                </a:rPr>
                <a:t>Side </a:t>
              </a:r>
              <a:r>
                <a:rPr lang="en-US" altLang="en-US" sz="1800" b="1">
                  <a:solidFill>
                    <a:srgbClr val="000000"/>
                  </a:solidFill>
                  <a:cs typeface="Times New Roman" panose="02020603050405020304" pitchFamily="18" charset="0"/>
                </a:rPr>
                <a:t>B</a:t>
              </a:r>
              <a:endParaRPr lang="en-GB" altLang="en-US" sz="1200" b="1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66" name="Cube 65">
              <a:extLst>
                <a:ext uri="{FF2B5EF4-FFF2-40B4-BE49-F238E27FC236}">
                  <a16:creationId xmlns:a16="http://schemas.microsoft.com/office/drawing/2014/main" id="{CDA5946C-DC31-4FC1-BEA6-8244B62C34D7}"/>
                </a:ext>
              </a:extLst>
            </p:cNvPr>
            <p:cNvSpPr/>
            <p:nvPr/>
          </p:nvSpPr>
          <p:spPr>
            <a:xfrm>
              <a:off x="2010807" y="4150403"/>
              <a:ext cx="2039869" cy="1963979"/>
            </a:xfrm>
            <a:prstGeom prst="cube">
              <a:avLst>
                <a:gd name="adj" fmla="val 26205"/>
              </a:avLst>
            </a:prstGeom>
            <a:solidFill>
              <a:schemeClr val="bg2">
                <a:lumMod val="75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15000"/>
                </a:lnSpc>
                <a:spcAft>
                  <a:spcPts val="1000"/>
                </a:spcAft>
                <a:defRPr/>
              </a:pPr>
              <a:r>
                <a:rPr lang="en-US" sz="1100">
                  <a:ln>
                    <a:solidFill>
                      <a:schemeClr val="tx1"/>
                    </a:solidFill>
                  </a:ln>
                  <a:ea typeface="Times New Roman" panose="02020603050405020304" pitchFamily="18" charset="0"/>
                  <a:cs typeface="Times New Roman" panose="02020603050405020304" pitchFamily="18" charset="0"/>
                </a:rPr>
                <a:t> </a:t>
              </a:r>
              <a:endParaRPr lang="en-GB" sz="1100">
                <a:ln>
                  <a:solidFill>
                    <a:schemeClr val="tx1"/>
                  </a:solidFill>
                </a:ln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19480" name="TextBox 4">
              <a:extLst>
                <a:ext uri="{FF2B5EF4-FFF2-40B4-BE49-F238E27FC236}">
                  <a16:creationId xmlns:a16="http://schemas.microsoft.com/office/drawing/2014/main" id="{8DD9B471-1BAF-4FA5-8B4F-D0ECD0B3089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219125" y="4990599"/>
              <a:ext cx="1152325" cy="9877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>
                  <a:latin typeface="Times New Roman" panose="02020603050405020304" pitchFamily="18" charset="0"/>
                  <a:ea typeface="Times New Roman" panose="02020603050405020304" pitchFamily="18" charset="0"/>
                </a:rPr>
                <a:t> </a:t>
              </a:r>
              <a:r>
                <a:rPr lang="en-US" altLang="en-US" sz="1800">
                  <a:solidFill>
                    <a:srgbClr val="000000"/>
                  </a:solidFill>
                  <a:ea typeface="Times New Roman" panose="02020603050405020304" pitchFamily="18" charset="0"/>
                </a:rPr>
                <a:t>Side </a:t>
              </a:r>
              <a:r>
                <a:rPr lang="en-US" altLang="en-US" sz="1800" b="1">
                  <a:solidFill>
                    <a:srgbClr val="000000"/>
                  </a:solidFill>
                  <a:ea typeface="Times New Roman" panose="02020603050405020304" pitchFamily="18" charset="0"/>
                </a:rPr>
                <a:t>A</a:t>
              </a:r>
            </a:p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b="1">
                  <a:ea typeface="Times New Roman" panose="02020603050405020304" pitchFamily="18" charset="0"/>
                </a:rPr>
                <a:t>Engraved number</a:t>
              </a:r>
            </a:p>
          </p:txBody>
        </p:sp>
        <p:sp>
          <p:nvSpPr>
            <p:cNvPr id="19481" name="TextBox 7">
              <a:extLst>
                <a:ext uri="{FF2B5EF4-FFF2-40B4-BE49-F238E27FC236}">
                  <a16:creationId xmlns:a16="http://schemas.microsoft.com/office/drawing/2014/main" id="{81EA2528-22D0-4532-828A-8193890AB9A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2993497">
              <a:off x="3421158" y="5045251"/>
              <a:ext cx="779638" cy="3806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>
                  <a:solidFill>
                    <a:srgbClr val="000000"/>
                  </a:solidFill>
                  <a:cs typeface="Times New Roman" panose="02020603050405020304" pitchFamily="18" charset="0"/>
                </a:rPr>
                <a:t>Side </a:t>
              </a:r>
              <a:r>
                <a:rPr lang="en-US" altLang="en-US" sz="1800" b="1">
                  <a:solidFill>
                    <a:srgbClr val="000000"/>
                  </a:solidFill>
                  <a:cs typeface="Times New Roman" panose="02020603050405020304" pitchFamily="18" charset="0"/>
                </a:rPr>
                <a:t>C</a:t>
              </a:r>
              <a:endParaRPr lang="en-GB" altLang="en-US" sz="1200" b="1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69" name="Straight Arrow Connector 68">
              <a:extLst>
                <a:ext uri="{FF2B5EF4-FFF2-40B4-BE49-F238E27FC236}">
                  <a16:creationId xmlns:a16="http://schemas.microsoft.com/office/drawing/2014/main" id="{43E931A2-05B9-433E-A4A2-0B71AE556CA7}"/>
                </a:ext>
              </a:extLst>
            </p:cNvPr>
            <p:cNvCxnSpPr>
              <a:stCxn id="19478" idx="3"/>
            </p:cNvCxnSpPr>
            <p:nvPr/>
          </p:nvCxnSpPr>
          <p:spPr>
            <a:xfrm flipV="1">
              <a:off x="1498397" y="5144854"/>
              <a:ext cx="352374" cy="0"/>
            </a:xfrm>
            <a:prstGeom prst="straightConnector1">
              <a:avLst/>
            </a:prstGeom>
            <a:ln w="28575">
              <a:tailEnd type="arrow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9483" name="TextBox 9">
              <a:extLst>
                <a:ext uri="{FF2B5EF4-FFF2-40B4-BE49-F238E27FC236}">
                  <a16:creationId xmlns:a16="http://schemas.microsoft.com/office/drawing/2014/main" id="{9BB20DAC-F2B5-4A44-9AD8-A4AADC01B5B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87391" y="4234245"/>
              <a:ext cx="1121514" cy="3936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 b="1">
                  <a:solidFill>
                    <a:srgbClr val="000000"/>
                  </a:solidFill>
                  <a:cs typeface="Times New Roman" panose="02020603050405020304" pitchFamily="18" charset="0"/>
                </a:rPr>
                <a:t>Surface</a:t>
              </a:r>
              <a:endParaRPr lang="en-GB" altLang="en-US" sz="1200" b="1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71" name="Curved Connector 10">
              <a:extLst>
                <a:ext uri="{FF2B5EF4-FFF2-40B4-BE49-F238E27FC236}">
                  <a16:creationId xmlns:a16="http://schemas.microsoft.com/office/drawing/2014/main" id="{8A668552-E895-462F-88A1-22F1297EEA1D}"/>
                </a:ext>
              </a:extLst>
            </p:cNvPr>
            <p:cNvCxnSpPr/>
            <p:nvPr/>
          </p:nvCxnSpPr>
          <p:spPr>
            <a:xfrm rot="16200000" flipH="1">
              <a:off x="3220485" y="3712487"/>
              <a:ext cx="392253" cy="287296"/>
            </a:xfrm>
            <a:prstGeom prst="curvedConnector3">
              <a:avLst>
                <a:gd name="adj1" fmla="val -53825"/>
              </a:avLst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485" name="TextBox 35">
              <a:extLst>
                <a:ext uri="{FF2B5EF4-FFF2-40B4-BE49-F238E27FC236}">
                  <a16:creationId xmlns:a16="http://schemas.microsoft.com/office/drawing/2014/main" id="{95D25628-1A11-42BB-9BB9-CE2AC701467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717336" y="3645716"/>
              <a:ext cx="861624" cy="3936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>
                  <a:solidFill>
                    <a:srgbClr val="000000"/>
                  </a:solidFill>
                  <a:cs typeface="Times New Roman" panose="02020603050405020304" pitchFamily="18" charset="0"/>
                </a:rPr>
                <a:t>Side </a:t>
              </a:r>
              <a:r>
                <a:rPr lang="en-US" altLang="en-US" sz="1800" b="1">
                  <a:solidFill>
                    <a:srgbClr val="000000"/>
                  </a:solidFill>
                  <a:cs typeface="Times New Roman" panose="02020603050405020304" pitchFamily="18" charset="0"/>
                </a:rPr>
                <a:t>D</a:t>
              </a:r>
              <a:endParaRPr lang="en-GB" altLang="en-US" sz="1200" b="1"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62124259-82B1-42D1-8B75-194EBCACC089}"/>
                </a:ext>
              </a:extLst>
            </p:cNvPr>
            <p:cNvCxnSpPr/>
            <p:nvPr/>
          </p:nvCxnSpPr>
          <p:spPr>
            <a:xfrm flipH="1">
              <a:off x="3545974" y="4450868"/>
              <a:ext cx="503165" cy="530415"/>
            </a:xfrm>
            <a:prstGeom prst="line">
              <a:avLst/>
            </a:prstGeom>
            <a:ln w="762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3A95B6BC-C4D7-4D01-9A74-934114BDA492}"/>
                </a:ext>
              </a:extLst>
            </p:cNvPr>
            <p:cNvCxnSpPr/>
            <p:nvPr/>
          </p:nvCxnSpPr>
          <p:spPr>
            <a:xfrm flipH="1" flipV="1">
              <a:off x="2011085" y="4951109"/>
              <a:ext cx="1522190" cy="14293"/>
            </a:xfrm>
            <a:prstGeom prst="line">
              <a:avLst/>
            </a:prstGeom>
            <a:ln w="762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488" name="Rectangle 74">
              <a:extLst>
                <a:ext uri="{FF2B5EF4-FFF2-40B4-BE49-F238E27FC236}">
                  <a16:creationId xmlns:a16="http://schemas.microsoft.com/office/drawing/2014/main" id="{6D46165E-6044-4AA6-82B9-3FE93768DE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29252" y="4073578"/>
              <a:ext cx="1346843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800" b="1"/>
                <a:t>Be (</a:t>
              </a:r>
              <a:r>
                <a:rPr lang="en-GB" altLang="en-US" sz="1800" b="1">
                  <a:sym typeface="Symbol" panose="05050102010706020507" pitchFamily="18" charset="2"/>
                </a:rPr>
                <a:t> </a:t>
              </a:r>
              <a:r>
                <a:rPr lang="en-GB" altLang="en-US" sz="1800" b="1"/>
                <a:t>8 </a:t>
              </a:r>
              <a:r>
                <a:rPr lang="el-GR" altLang="en-US" sz="1800" b="1"/>
                <a:t>μ</a:t>
              </a:r>
              <a:r>
                <a:rPr lang="en-GB" altLang="en-US" sz="1800" b="1"/>
                <a:t>m) </a:t>
              </a:r>
            </a:p>
          </p:txBody>
        </p:sp>
        <p:sp>
          <p:nvSpPr>
            <p:cNvPr id="19489" name="Rectangle 75">
              <a:extLst>
                <a:ext uri="{FF2B5EF4-FFF2-40B4-BE49-F238E27FC236}">
                  <a16:creationId xmlns:a16="http://schemas.microsoft.com/office/drawing/2014/main" id="{9ADA469C-593E-4CF7-ADC3-2AC27F0EB6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47567" y="4397610"/>
              <a:ext cx="120417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800" b="1">
                  <a:solidFill>
                    <a:srgbClr val="0000FF"/>
                  </a:solidFill>
                </a:rPr>
                <a:t>Ni (</a:t>
              </a:r>
              <a:r>
                <a:rPr lang="en-GB" altLang="en-US" sz="1800" b="1">
                  <a:solidFill>
                    <a:srgbClr val="0000FF"/>
                  </a:solidFill>
                  <a:sym typeface="Symbol" panose="05050102010706020507" pitchFamily="18" charset="2"/>
                </a:rPr>
                <a:t></a:t>
              </a:r>
              <a:r>
                <a:rPr lang="en-GB" altLang="en-US" sz="1800" b="1">
                  <a:solidFill>
                    <a:srgbClr val="0000FF"/>
                  </a:solidFill>
                </a:rPr>
                <a:t>2 </a:t>
              </a:r>
              <a:r>
                <a:rPr lang="el-GR" altLang="en-US" sz="1800" b="1">
                  <a:solidFill>
                    <a:srgbClr val="0000FF"/>
                  </a:solidFill>
                </a:rPr>
                <a:t>μ</a:t>
              </a:r>
              <a:r>
                <a:rPr lang="en-GB" altLang="en-US" sz="1800" b="1">
                  <a:solidFill>
                    <a:srgbClr val="0000FF"/>
                  </a:solidFill>
                </a:rPr>
                <a:t>m)</a:t>
              </a:r>
              <a:endParaRPr lang="en-US" altLang="en-US" sz="1800" b="1">
                <a:solidFill>
                  <a:srgbClr val="0000FF"/>
                </a:solidFill>
              </a:endParaRPr>
            </a:p>
          </p:txBody>
        </p:sp>
        <p:sp>
          <p:nvSpPr>
            <p:cNvPr id="19490" name="Rectangle 76">
              <a:extLst>
                <a:ext uri="{FF2B5EF4-FFF2-40B4-BE49-F238E27FC236}">
                  <a16:creationId xmlns:a16="http://schemas.microsoft.com/office/drawing/2014/main" id="{6039A35A-B80E-4CF4-9C46-B7CCDDE1FB2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8918" y="4852359"/>
              <a:ext cx="104708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800" b="1"/>
                <a:t>Be (Bulk)</a:t>
              </a:r>
              <a:endParaRPr lang="en-US" altLang="en-US" sz="1800"/>
            </a:p>
          </p:txBody>
        </p:sp>
        <p:cxnSp>
          <p:nvCxnSpPr>
            <p:cNvPr id="78" name="Straight Arrow Connector 77">
              <a:extLst>
                <a:ext uri="{FF2B5EF4-FFF2-40B4-BE49-F238E27FC236}">
                  <a16:creationId xmlns:a16="http://schemas.microsoft.com/office/drawing/2014/main" id="{38FAFC32-E0A8-4484-BF5D-66AF40E9FBD6}"/>
                </a:ext>
              </a:extLst>
            </p:cNvPr>
            <p:cNvCxnSpPr/>
            <p:nvPr/>
          </p:nvCxnSpPr>
          <p:spPr>
            <a:xfrm flipH="1">
              <a:off x="3692002" y="5722911"/>
              <a:ext cx="376183" cy="392254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Arrow Connector 78">
              <a:extLst>
                <a:ext uri="{FF2B5EF4-FFF2-40B4-BE49-F238E27FC236}">
                  <a16:creationId xmlns:a16="http://schemas.microsoft.com/office/drawing/2014/main" id="{3C6F0B67-B87F-4733-9A77-0BEDD922F661}"/>
                </a:ext>
              </a:extLst>
            </p:cNvPr>
            <p:cNvCxnSpPr/>
            <p:nvPr/>
          </p:nvCxnSpPr>
          <p:spPr>
            <a:xfrm flipH="1">
              <a:off x="2011085" y="6226330"/>
              <a:ext cx="1441240" cy="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Arrow Connector 79">
              <a:extLst>
                <a:ext uri="{FF2B5EF4-FFF2-40B4-BE49-F238E27FC236}">
                  <a16:creationId xmlns:a16="http://schemas.microsoft.com/office/drawing/2014/main" id="{C83E05FF-2EB9-43D8-8B9B-E23CC658546C}"/>
                </a:ext>
              </a:extLst>
            </p:cNvPr>
            <p:cNvCxnSpPr/>
            <p:nvPr/>
          </p:nvCxnSpPr>
          <p:spPr>
            <a:xfrm>
              <a:off x="1939658" y="4666845"/>
              <a:ext cx="0" cy="1448320"/>
            </a:xfrm>
            <a:prstGeom prst="straightConnector1">
              <a:avLst/>
            </a:prstGeom>
            <a:ln w="28575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494" name="TextBox 23">
              <a:extLst>
                <a:ext uri="{FF2B5EF4-FFF2-40B4-BE49-F238E27FC236}">
                  <a16:creationId xmlns:a16="http://schemas.microsoft.com/office/drawing/2014/main" id="{FA6704CA-1D01-4F35-863B-86F5D91CDA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99805" y="5347837"/>
              <a:ext cx="108881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en-US" sz="1800"/>
                <a:t>8-14 mm</a:t>
              </a:r>
              <a:endParaRPr lang="en-GB" altLang="en-US" sz="1800"/>
            </a:p>
          </p:txBody>
        </p:sp>
        <p:sp>
          <p:nvSpPr>
            <p:cNvPr id="19495" name="TextBox 24">
              <a:extLst>
                <a:ext uri="{FF2B5EF4-FFF2-40B4-BE49-F238E27FC236}">
                  <a16:creationId xmlns:a16="http://schemas.microsoft.com/office/drawing/2014/main" id="{F793EC90-C79A-4B96-9635-D961EF08E90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12159" y="6225430"/>
              <a:ext cx="126686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800">
                  <a:sym typeface="Symbol" panose="05050102010706020507" pitchFamily="18" charset="2"/>
                </a:rPr>
                <a:t> 12 mm</a:t>
              </a:r>
              <a:endParaRPr lang="en-GB" altLang="en-US" sz="1800"/>
            </a:p>
          </p:txBody>
        </p:sp>
        <p:sp>
          <p:nvSpPr>
            <p:cNvPr id="19496" name="TextBox 25">
              <a:extLst>
                <a:ext uri="{FF2B5EF4-FFF2-40B4-BE49-F238E27FC236}">
                  <a16:creationId xmlns:a16="http://schemas.microsoft.com/office/drawing/2014/main" id="{7CEC8CB0-7168-49A7-B0CC-398E11783DA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84876" y="5717169"/>
              <a:ext cx="126686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GB" altLang="en-US" sz="1800">
                  <a:sym typeface="Symbol" panose="05050102010706020507" pitchFamily="18" charset="2"/>
                </a:rPr>
                <a:t> 12 mm</a:t>
              </a:r>
              <a:endParaRPr lang="en-GB" altLang="en-US" sz="1800"/>
            </a:p>
          </p:txBody>
        </p:sp>
      </p:grpSp>
      <p:sp>
        <p:nvSpPr>
          <p:cNvPr id="60" name="Rectangle 59">
            <a:extLst>
              <a:ext uri="{FF2B5EF4-FFF2-40B4-BE49-F238E27FC236}">
                <a16:creationId xmlns:a16="http://schemas.microsoft.com/office/drawing/2014/main" id="{57DC1366-1EB3-4327-A966-1E6F60E8586F}"/>
              </a:ext>
            </a:extLst>
          </p:cNvPr>
          <p:cNvSpPr/>
          <p:nvPr/>
        </p:nvSpPr>
        <p:spPr>
          <a:xfrm>
            <a:off x="63500" y="4951413"/>
            <a:ext cx="4403725" cy="92233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Experimental Setup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Measurements at Ruder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Boskovic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Institute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MeV </a:t>
            </a:r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 micro-beam (for Deuteron)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55A8C4FF-47A5-4C6D-A9BC-77072AF04041}"/>
              </a:ext>
            </a:extLst>
          </p:cNvPr>
          <p:cNvSpPr/>
          <p:nvPr/>
        </p:nvSpPr>
        <p:spPr>
          <a:xfrm>
            <a:off x="6327775" y="3832225"/>
            <a:ext cx="865188" cy="36988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GB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C7A005A9-9599-4934-B48D-7BA07021365C}"/>
              </a:ext>
            </a:extLst>
          </p:cNvPr>
          <p:cNvSpPr/>
          <p:nvPr/>
        </p:nvSpPr>
        <p:spPr>
          <a:xfrm>
            <a:off x="6472238" y="3257550"/>
            <a:ext cx="735012" cy="3683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GB"/>
          </a:p>
        </p:txBody>
      </p:sp>
      <p:pic>
        <p:nvPicPr>
          <p:cNvPr id="19474" name="Picture 62" descr="IMG_20171016_173715">
            <a:extLst>
              <a:ext uri="{FF2B5EF4-FFF2-40B4-BE49-F238E27FC236}">
                <a16:creationId xmlns:a16="http://schemas.microsoft.com/office/drawing/2014/main" id="{EB872E68-4E41-4167-9562-C730E6168A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766" t="43636" r="39610" b="48392"/>
          <a:stretch>
            <a:fillRect/>
          </a:stretch>
        </p:blipFill>
        <p:spPr bwMode="auto">
          <a:xfrm>
            <a:off x="6684963" y="1443038"/>
            <a:ext cx="1822450" cy="1385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75" name="Picture 63">
            <a:extLst>
              <a:ext uri="{FF2B5EF4-FFF2-40B4-BE49-F238E27FC236}">
                <a16:creationId xmlns:a16="http://schemas.microsoft.com/office/drawing/2014/main" id="{D7AD3A69-E0BE-4196-A668-0F80093597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6138" y="1668463"/>
            <a:ext cx="1552575" cy="138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1" name="Rectangle 90">
            <a:extLst>
              <a:ext uri="{FF2B5EF4-FFF2-40B4-BE49-F238E27FC236}">
                <a16:creationId xmlns:a16="http://schemas.microsoft.com/office/drawing/2014/main" id="{275F042A-87A8-4060-A655-66CD7B4F1D9E}"/>
              </a:ext>
            </a:extLst>
          </p:cNvPr>
          <p:cNvSpPr/>
          <p:nvPr/>
        </p:nvSpPr>
        <p:spPr>
          <a:xfrm>
            <a:off x="60325" y="3998913"/>
            <a:ext cx="4403725" cy="92392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Experimental Setup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Measurements at </a:t>
            </a:r>
            <a:r>
              <a:rPr lang="en-US" dirty="0" err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Demokritos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1.35 MeV </a:t>
            </a:r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 milli-beam (for Carbon)</a:t>
            </a:r>
          </a:p>
        </p:txBody>
      </p:sp>
      <p:sp>
        <p:nvSpPr>
          <p:cNvPr id="19477" name="TextBox 20">
            <a:extLst>
              <a:ext uri="{FF2B5EF4-FFF2-40B4-BE49-F238E27FC236}">
                <a16:creationId xmlns:a16="http://schemas.microsoft.com/office/drawing/2014/main" id="{9812F6D6-476C-4CDD-82CF-F95FFEE8F14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3613" y="6229350"/>
            <a:ext cx="18589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latin typeface="Book Antiqua" panose="02040602050305030304" pitchFamily="18" charset="0"/>
              </a:rPr>
              <a:t>A. Lagoyannis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latin typeface="Book Antiqua" panose="02040602050305030304" pitchFamily="18" charset="0"/>
              </a:rPr>
              <a:t>I.N.P.P. Annual Meeting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latin typeface="Book Antiqua" panose="02040602050305030304" pitchFamily="18" charset="0"/>
              </a:rPr>
              <a:t>Thursday 14/11/19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6D9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 61">
            <a:extLst>
              <a:ext uri="{FF2B5EF4-FFF2-40B4-BE49-F238E27FC236}">
                <a16:creationId xmlns:a16="http://schemas.microsoft.com/office/drawing/2014/main" id="{11FC3A6A-5157-4DE3-B3B2-C236C03532C8}"/>
              </a:ext>
            </a:extLst>
          </p:cNvPr>
          <p:cNvSpPr/>
          <p:nvPr/>
        </p:nvSpPr>
        <p:spPr>
          <a:xfrm>
            <a:off x="0" y="795338"/>
            <a:ext cx="9144000" cy="5410200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CD81334-F48A-42B2-A655-43DE20CB0015}"/>
              </a:ext>
            </a:extLst>
          </p:cNvPr>
          <p:cNvSpPr txBox="1"/>
          <p:nvPr/>
        </p:nvSpPr>
        <p:spPr>
          <a:xfrm>
            <a:off x="3208338" y="152400"/>
            <a:ext cx="2805112" cy="4921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JET M</a:t>
            </a:r>
            <a:r>
              <a:rPr 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easurements </a:t>
            </a:r>
          </a:p>
        </p:txBody>
      </p:sp>
      <p:pic>
        <p:nvPicPr>
          <p:cNvPr id="20484" name="Picture 26">
            <a:extLst>
              <a:ext uri="{FF2B5EF4-FFF2-40B4-BE49-F238E27FC236}">
                <a16:creationId xmlns:a16="http://schemas.microsoft.com/office/drawing/2014/main" id="{378BBD26-5F4D-484D-B79E-66018C2DDE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1395413"/>
            <a:ext cx="1217613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5" name="Picture 27">
            <a:extLst>
              <a:ext uri="{FF2B5EF4-FFF2-40B4-BE49-F238E27FC236}">
                <a16:creationId xmlns:a16="http://schemas.microsoft.com/office/drawing/2014/main" id="{42641647-ABD6-43E2-81D4-0319E856F1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188" y="1387475"/>
            <a:ext cx="1228725" cy="1227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6" name="Picture 28">
            <a:extLst>
              <a:ext uri="{FF2B5EF4-FFF2-40B4-BE49-F238E27FC236}">
                <a16:creationId xmlns:a16="http://schemas.microsoft.com/office/drawing/2014/main" id="{95E31092-BBF6-427E-982A-1A37BB6483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63" y="3048000"/>
            <a:ext cx="1228725" cy="122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7" name="Picture 29">
            <a:extLst>
              <a:ext uri="{FF2B5EF4-FFF2-40B4-BE49-F238E27FC236}">
                <a16:creationId xmlns:a16="http://schemas.microsoft.com/office/drawing/2014/main" id="{0BCCBF45-6540-4C60-A41B-03E1D7E0558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3048000"/>
            <a:ext cx="1220788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8" name="Picture 30">
            <a:extLst>
              <a:ext uri="{FF2B5EF4-FFF2-40B4-BE49-F238E27FC236}">
                <a16:creationId xmlns:a16="http://schemas.microsoft.com/office/drawing/2014/main" id="{70DEC013-AE81-457E-89B5-E1B7AB6496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50" y="4773613"/>
            <a:ext cx="1227138" cy="1227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9" name="Picture 31">
            <a:extLst>
              <a:ext uri="{FF2B5EF4-FFF2-40B4-BE49-F238E27FC236}">
                <a16:creationId xmlns:a16="http://schemas.microsoft.com/office/drawing/2014/main" id="{FCD1F1A0-84E7-4ED5-86B3-0E0424121F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8963" y="4748213"/>
            <a:ext cx="1227137" cy="122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0" name="Picture 32">
            <a:extLst>
              <a:ext uri="{FF2B5EF4-FFF2-40B4-BE49-F238E27FC236}">
                <a16:creationId xmlns:a16="http://schemas.microsoft.com/office/drawing/2014/main" id="{288124DA-C31C-469F-A830-D6D89CDB4E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4563" y="1417638"/>
            <a:ext cx="1173162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1" name="Picture 34">
            <a:extLst>
              <a:ext uri="{FF2B5EF4-FFF2-40B4-BE49-F238E27FC236}">
                <a16:creationId xmlns:a16="http://schemas.microsoft.com/office/drawing/2014/main" id="{672CC19E-AA7E-4833-A13B-B25AA35826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8063" y="1419225"/>
            <a:ext cx="1171575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2" name="Picture 35">
            <a:extLst>
              <a:ext uri="{FF2B5EF4-FFF2-40B4-BE49-F238E27FC236}">
                <a16:creationId xmlns:a16="http://schemas.microsoft.com/office/drawing/2014/main" id="{F5495E43-2E8E-42F5-AAFC-35FD64A47D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9163" y="3055938"/>
            <a:ext cx="1190625" cy="1192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3" name="Picture 36">
            <a:extLst>
              <a:ext uri="{FF2B5EF4-FFF2-40B4-BE49-F238E27FC236}">
                <a16:creationId xmlns:a16="http://schemas.microsoft.com/office/drawing/2014/main" id="{55AB6210-330D-4821-8A26-5029BB1CE2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5025" y="4746625"/>
            <a:ext cx="1190625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94" name="Picture 37">
            <a:extLst>
              <a:ext uri="{FF2B5EF4-FFF2-40B4-BE49-F238E27FC236}">
                <a16:creationId xmlns:a16="http://schemas.microsoft.com/office/drawing/2014/main" id="{BB8791BA-3725-4393-B93F-871CB0E436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6638" y="4795838"/>
            <a:ext cx="1211262" cy="1211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95" name="TextBox 38">
            <a:extLst>
              <a:ext uri="{FF2B5EF4-FFF2-40B4-BE49-F238E27FC236}">
                <a16:creationId xmlns:a16="http://schemas.microsoft.com/office/drawing/2014/main" id="{EC7500C8-CE3A-4F68-87C1-3A776F0244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400" y="773113"/>
            <a:ext cx="12573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fontAlgn="b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00B050"/>
                </a:solidFill>
                <a:latin typeface="Arial" panose="020B0604020202020204" pitchFamily="34" charset="0"/>
              </a:rPr>
              <a:t>IWGL (27)</a:t>
            </a:r>
          </a:p>
        </p:txBody>
      </p:sp>
      <p:sp>
        <p:nvSpPr>
          <p:cNvPr id="20496" name="TextBox 39">
            <a:extLst>
              <a:ext uri="{FF2B5EF4-FFF2-40B4-BE49-F238E27FC236}">
                <a16:creationId xmlns:a16="http://schemas.microsoft.com/office/drawing/2014/main" id="{27AE49CC-B19C-48DD-BC01-C44142E53B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11288" y="2705100"/>
            <a:ext cx="12842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fontAlgn="b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006000"/>
                </a:solidFill>
                <a:latin typeface="Arial" panose="020B0604020202020204" pitchFamily="34" charset="0"/>
              </a:rPr>
              <a:t> DP (80)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447AFA9-D7B1-43B5-BF6A-3A283815E1BE}"/>
              </a:ext>
            </a:extLst>
          </p:cNvPr>
          <p:cNvSpPr txBox="1"/>
          <p:nvPr/>
        </p:nvSpPr>
        <p:spPr>
          <a:xfrm>
            <a:off x="1449388" y="4335463"/>
            <a:ext cx="1282700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b">
              <a:defRPr/>
            </a:pPr>
            <a:r>
              <a:rPr lang="en-GB" b="1" dirty="0">
                <a:solidFill>
                  <a:schemeClr val="tx2">
                    <a:lumMod val="50000"/>
                  </a:schemeClr>
                </a:solidFill>
              </a:rPr>
              <a:t>OPL (120)</a:t>
            </a:r>
            <a:endParaRPr lang="en-US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0498" name="TextBox 41">
            <a:extLst>
              <a:ext uri="{FF2B5EF4-FFF2-40B4-BE49-F238E27FC236}">
                <a16:creationId xmlns:a16="http://schemas.microsoft.com/office/drawing/2014/main" id="{CD3A450F-9336-492B-B39C-647EC4E58B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0700" y="990600"/>
            <a:ext cx="12319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Surface</a:t>
            </a:r>
            <a:endParaRPr lang="en-GB" altLang="en-US" sz="1800">
              <a:latin typeface="Arial" panose="020B0604020202020204" pitchFamily="34" charset="0"/>
            </a:endParaRPr>
          </a:p>
        </p:txBody>
      </p:sp>
      <p:sp>
        <p:nvSpPr>
          <p:cNvPr id="20499" name="TextBox 42">
            <a:extLst>
              <a:ext uri="{FF2B5EF4-FFF2-40B4-BE49-F238E27FC236}">
                <a16:creationId xmlns:a16="http://schemas.microsoft.com/office/drawing/2014/main" id="{E5A406DA-A036-469D-995A-004F3BDB52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14513" y="984250"/>
            <a:ext cx="15382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Castellation </a:t>
            </a:r>
            <a:endParaRPr lang="en-GB" altLang="en-US" sz="1800">
              <a:latin typeface="Arial" panose="020B0604020202020204" pitchFamily="34" charset="0"/>
            </a:endParaRPr>
          </a:p>
        </p:txBody>
      </p:sp>
      <p:sp>
        <p:nvSpPr>
          <p:cNvPr id="20500" name="TextBox 45">
            <a:extLst>
              <a:ext uri="{FF2B5EF4-FFF2-40B4-BE49-F238E27FC236}">
                <a16:creationId xmlns:a16="http://schemas.microsoft.com/office/drawing/2014/main" id="{75E6AA54-4207-4F46-99C2-8277ED4F29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1400" y="1001713"/>
            <a:ext cx="13684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Surface</a:t>
            </a:r>
            <a:endParaRPr lang="en-GB" altLang="en-US" sz="1800">
              <a:latin typeface="Arial" panose="020B0604020202020204" pitchFamily="34" charset="0"/>
            </a:endParaRPr>
          </a:p>
        </p:txBody>
      </p:sp>
      <p:sp>
        <p:nvSpPr>
          <p:cNvPr id="20501" name="TextBox 46">
            <a:extLst>
              <a:ext uri="{FF2B5EF4-FFF2-40B4-BE49-F238E27FC236}">
                <a16:creationId xmlns:a16="http://schemas.microsoft.com/office/drawing/2014/main" id="{1A4769D7-A457-40D9-906D-B6EADA4A82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22813" y="1031875"/>
            <a:ext cx="15462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Castellation </a:t>
            </a:r>
            <a:endParaRPr lang="en-GB" altLang="en-US" sz="1800">
              <a:latin typeface="Arial" panose="020B0604020202020204" pitchFamily="34" charset="0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8A8430D-6D3B-4853-8335-03C52D7887AF}"/>
              </a:ext>
            </a:extLst>
          </p:cNvPr>
          <p:cNvSpPr txBox="1"/>
          <p:nvPr/>
        </p:nvSpPr>
        <p:spPr>
          <a:xfrm>
            <a:off x="4038600" y="773113"/>
            <a:ext cx="1776413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b">
              <a:defRPr/>
            </a:pPr>
            <a:r>
              <a:rPr lang="en-US" b="1" dirty="0">
                <a:solidFill>
                  <a:schemeClr val="accent2">
                    <a:lumMod val="50000"/>
                  </a:schemeClr>
                </a:solidFill>
              </a:rPr>
              <a:t>IWGL (174)</a:t>
            </a:r>
          </a:p>
        </p:txBody>
      </p:sp>
      <p:sp>
        <p:nvSpPr>
          <p:cNvPr id="20503" name="TextBox 48">
            <a:extLst>
              <a:ext uri="{FF2B5EF4-FFF2-40B4-BE49-F238E27FC236}">
                <a16:creationId xmlns:a16="http://schemas.microsoft.com/office/drawing/2014/main" id="{95B79230-6EE4-4E75-A086-C7209DCF2C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46500" y="2659063"/>
            <a:ext cx="19907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fontAlgn="b">
              <a:spcBef>
                <a:spcPct val="0"/>
              </a:spcBef>
              <a:buFontTx/>
              <a:buNone/>
            </a:pPr>
            <a:r>
              <a:rPr lang="en-US" altLang="en-US" sz="1800" b="1">
                <a:solidFill>
                  <a:srgbClr val="FF6600"/>
                </a:solidFill>
                <a:latin typeface="Arial" panose="020B0604020202020204" pitchFamily="34" charset="0"/>
              </a:rPr>
              <a:t>IWGL (191)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9E2BC6E-FA2A-496A-A14D-0630FD157FEE}"/>
              </a:ext>
            </a:extLst>
          </p:cNvPr>
          <p:cNvSpPr txBox="1"/>
          <p:nvPr/>
        </p:nvSpPr>
        <p:spPr>
          <a:xfrm>
            <a:off x="3765550" y="4337050"/>
            <a:ext cx="172085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b">
              <a:defRPr/>
            </a:pPr>
            <a:r>
              <a:rPr lang="en-US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en-US" b="1" dirty="0">
                <a:solidFill>
                  <a:srgbClr val="0070C0"/>
                </a:solidFill>
              </a:rPr>
              <a:t>OPL (320)</a:t>
            </a: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A70E4AD4-5F25-4359-87BF-2B1776C9F324}"/>
              </a:ext>
            </a:extLst>
          </p:cNvPr>
          <p:cNvCxnSpPr/>
          <p:nvPr/>
        </p:nvCxnSpPr>
        <p:spPr>
          <a:xfrm>
            <a:off x="2570163" y="1111250"/>
            <a:ext cx="655637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95E6A018-478B-45AB-B7D7-63D80D001BC0}"/>
              </a:ext>
            </a:extLst>
          </p:cNvPr>
          <p:cNvCxnSpPr/>
          <p:nvPr/>
        </p:nvCxnSpPr>
        <p:spPr>
          <a:xfrm>
            <a:off x="6046788" y="5360988"/>
            <a:ext cx="657225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507" name="Rectangle 61">
            <a:extLst>
              <a:ext uri="{FF2B5EF4-FFF2-40B4-BE49-F238E27FC236}">
                <a16:creationId xmlns:a16="http://schemas.microsoft.com/office/drawing/2014/main" id="{7B25BAF6-0561-4D40-A40F-98E5E1CDD9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38900" y="989013"/>
            <a:ext cx="2371725" cy="10779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Clr>
                <a:srgbClr val="FF0000"/>
              </a:buClr>
              <a:buFontTx/>
              <a:buNone/>
            </a:pPr>
            <a:r>
              <a:rPr lang="en-US" altLang="en-US" sz="160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Ion beam analysis using </a:t>
            </a:r>
            <a:r>
              <a:rPr lang="en-US" altLang="en-US" sz="1600" baseline="3000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2</a:t>
            </a:r>
            <a:r>
              <a:rPr lang="en-US" altLang="en-US" sz="160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H microbeam of 1.35 MeV and spot size 50</a:t>
            </a:r>
            <a:r>
              <a:rPr lang="en-US" altLang="en-US" sz="160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5</a:t>
            </a:r>
            <a:r>
              <a:rPr lang="en-US" altLang="en-US" sz="160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0 </a:t>
            </a:r>
            <a:r>
              <a:rPr lang="el-GR" altLang="en-US" sz="160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μ</a:t>
            </a:r>
            <a:r>
              <a:rPr lang="en-US" altLang="en-US" sz="160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m</a:t>
            </a:r>
            <a:r>
              <a:rPr lang="en-US" altLang="en-US" sz="1600" baseline="3000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2</a:t>
            </a:r>
            <a:r>
              <a:rPr lang="en-US" altLang="en-US" sz="1600">
                <a:solidFill>
                  <a:srgbClr val="000000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20508" name="TextBox 83">
            <a:extLst>
              <a:ext uri="{FF2B5EF4-FFF2-40B4-BE49-F238E27FC236}">
                <a16:creationId xmlns:a16="http://schemas.microsoft.com/office/drawing/2014/main" id="{06BC58A4-1D18-497E-8364-E99BB52B33C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40450" y="4449763"/>
            <a:ext cx="2973388" cy="6826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>
                <a:latin typeface="Arial" panose="020B0604020202020204" pitchFamily="34" charset="0"/>
              </a:rPr>
              <a:t>In some surfaces &amp; castellation sides carbon agglomerates of about 50-200 µm diameter are observed.</a:t>
            </a:r>
          </a:p>
        </p:txBody>
      </p:sp>
      <p:pic>
        <p:nvPicPr>
          <p:cNvPr id="20509" name="Picture 1">
            <a:extLst>
              <a:ext uri="{FF2B5EF4-FFF2-40B4-BE49-F238E27FC236}">
                <a16:creationId xmlns:a16="http://schemas.microsoft.com/office/drawing/2014/main" id="{A04AF8F9-226E-4426-8FE4-6D37A4C850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1905000"/>
            <a:ext cx="3379788" cy="2582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0" name="TextBox 20">
            <a:extLst>
              <a:ext uri="{FF2B5EF4-FFF2-40B4-BE49-F238E27FC236}">
                <a16:creationId xmlns:a16="http://schemas.microsoft.com/office/drawing/2014/main" id="{C1D6DED5-FDB7-4815-8BC6-DB39FAA273D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3613" y="6229350"/>
            <a:ext cx="18589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latin typeface="Book Antiqua" panose="02040602050305030304" pitchFamily="18" charset="0"/>
              </a:rPr>
              <a:t>A. Lagoyannis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latin typeface="Book Antiqua" panose="02040602050305030304" pitchFamily="18" charset="0"/>
              </a:rPr>
              <a:t>I.N.P.P. Annual Meeting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latin typeface="Book Antiqua" panose="02040602050305030304" pitchFamily="18" charset="0"/>
              </a:rPr>
              <a:t>Thursday 14/11/19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39E358D5-CBC1-4070-A2BF-A619D4688DEC}"/>
              </a:ext>
            </a:extLst>
          </p:cNvPr>
          <p:cNvCxnSpPr/>
          <p:nvPr/>
        </p:nvCxnSpPr>
        <p:spPr>
          <a:xfrm>
            <a:off x="0" y="760413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7341EE6F-B4CC-421B-9350-4F790B606D22}"/>
              </a:ext>
            </a:extLst>
          </p:cNvPr>
          <p:cNvCxnSpPr/>
          <p:nvPr/>
        </p:nvCxnSpPr>
        <p:spPr>
          <a:xfrm>
            <a:off x="0" y="6211888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6D9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Rectangle 173">
            <a:extLst>
              <a:ext uri="{FF2B5EF4-FFF2-40B4-BE49-F238E27FC236}">
                <a16:creationId xmlns:a16="http://schemas.microsoft.com/office/drawing/2014/main" id="{2976DB53-5A91-4140-A69A-9419FF4286A6}"/>
              </a:ext>
            </a:extLst>
          </p:cNvPr>
          <p:cNvSpPr/>
          <p:nvPr/>
        </p:nvSpPr>
        <p:spPr>
          <a:xfrm>
            <a:off x="0" y="795338"/>
            <a:ext cx="9144000" cy="5410200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DCFE027-4905-48F8-B8AF-6A1F2C339B94}"/>
              </a:ext>
            </a:extLst>
          </p:cNvPr>
          <p:cNvSpPr txBox="1"/>
          <p:nvPr/>
        </p:nvSpPr>
        <p:spPr>
          <a:xfrm>
            <a:off x="3208338" y="152400"/>
            <a:ext cx="2805112" cy="4921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JET M</a:t>
            </a:r>
            <a:r>
              <a:rPr 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easurements </a:t>
            </a:r>
          </a:p>
        </p:txBody>
      </p:sp>
      <p:grpSp>
        <p:nvGrpSpPr>
          <p:cNvPr id="21508" name="Group 1">
            <a:extLst>
              <a:ext uri="{FF2B5EF4-FFF2-40B4-BE49-F238E27FC236}">
                <a16:creationId xmlns:a16="http://schemas.microsoft.com/office/drawing/2014/main" id="{34330B20-5E56-4147-B429-5AC46B55AF2F}"/>
              </a:ext>
            </a:extLst>
          </p:cNvPr>
          <p:cNvGrpSpPr>
            <a:grpSpLocks/>
          </p:cNvGrpSpPr>
          <p:nvPr/>
        </p:nvGrpSpPr>
        <p:grpSpPr bwMode="auto">
          <a:xfrm>
            <a:off x="989013" y="723900"/>
            <a:ext cx="7240587" cy="1957388"/>
            <a:chOff x="74613" y="691381"/>
            <a:chExt cx="5811837" cy="1553344"/>
          </a:xfrm>
        </p:grpSpPr>
        <p:pic>
          <p:nvPicPr>
            <p:cNvPr id="21559" name="Picture 80">
              <a:extLst>
                <a:ext uri="{FF2B5EF4-FFF2-40B4-BE49-F238E27FC236}">
                  <a16:creationId xmlns:a16="http://schemas.microsoft.com/office/drawing/2014/main" id="{8365190B-1093-4522-929D-B9D852C7EDA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3988" y="931863"/>
              <a:ext cx="1277937" cy="1277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560" name="Picture 81">
              <a:extLst>
                <a:ext uri="{FF2B5EF4-FFF2-40B4-BE49-F238E27FC236}">
                  <a16:creationId xmlns:a16="http://schemas.microsoft.com/office/drawing/2014/main" id="{BA134B8E-3096-4590-A0B6-AEB60B2B080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39888" y="966788"/>
              <a:ext cx="1276350" cy="1277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561" name="Picture 85">
              <a:extLst>
                <a:ext uri="{FF2B5EF4-FFF2-40B4-BE49-F238E27FC236}">
                  <a16:creationId xmlns:a16="http://schemas.microsoft.com/office/drawing/2014/main" id="{A8CE5D40-4D1F-4665-8453-EA780331FFE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08513" y="966788"/>
              <a:ext cx="1277937" cy="1277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562" name="Picture 86">
              <a:extLst>
                <a:ext uri="{FF2B5EF4-FFF2-40B4-BE49-F238E27FC236}">
                  <a16:creationId xmlns:a16="http://schemas.microsoft.com/office/drawing/2014/main" id="{C72578F5-938C-4D11-B2F5-7EA02DC577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24200" y="966788"/>
              <a:ext cx="1277938" cy="1277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63" name="TextBox 87">
              <a:extLst>
                <a:ext uri="{FF2B5EF4-FFF2-40B4-BE49-F238E27FC236}">
                  <a16:creationId xmlns:a16="http://schemas.microsoft.com/office/drawing/2014/main" id="{E030D3C4-663B-461F-814D-B9CC295D49C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66913" y="691381"/>
              <a:ext cx="2163762" cy="2930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ILW-1 DP</a:t>
              </a:r>
              <a:endParaRPr lang="en-GB" altLang="en-US" sz="1800">
                <a:latin typeface="Arial" panose="020B0604020202020204" pitchFamily="34" charset="0"/>
              </a:endParaRPr>
            </a:p>
          </p:txBody>
        </p:sp>
        <p:sp>
          <p:nvSpPr>
            <p:cNvPr id="21564" name="TextBox 88">
              <a:extLst>
                <a:ext uri="{FF2B5EF4-FFF2-40B4-BE49-F238E27FC236}">
                  <a16:creationId xmlns:a16="http://schemas.microsoft.com/office/drawing/2014/main" id="{F0203710-AE6F-4FC6-BDED-582CE3A20E2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12713" y="1025525"/>
              <a:ext cx="420687" cy="2930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800" b="1">
                  <a:solidFill>
                    <a:schemeClr val="bg1"/>
                  </a:solidFill>
                  <a:latin typeface="Arial" panose="020B0604020202020204" pitchFamily="34" charset="0"/>
                </a:rPr>
                <a:t>Ni</a:t>
              </a:r>
              <a:endParaRPr lang="en-GB" altLang="en-US" sz="1800" b="1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1565" name="TextBox 89">
              <a:extLst>
                <a:ext uri="{FF2B5EF4-FFF2-40B4-BE49-F238E27FC236}">
                  <a16:creationId xmlns:a16="http://schemas.microsoft.com/office/drawing/2014/main" id="{143CD298-D066-4B54-96AF-3A000AF4F76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87875" y="1031875"/>
              <a:ext cx="403225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800" b="1">
                  <a:solidFill>
                    <a:schemeClr val="bg1"/>
                  </a:solidFill>
                  <a:latin typeface="Arial" panose="020B0604020202020204" pitchFamily="34" charset="0"/>
                </a:rPr>
                <a:t>W</a:t>
              </a:r>
              <a:endParaRPr lang="en-GB" altLang="en-US" sz="1800" b="1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1566" name="TextBox 90">
              <a:extLst>
                <a:ext uri="{FF2B5EF4-FFF2-40B4-BE49-F238E27FC236}">
                  <a16:creationId xmlns:a16="http://schemas.microsoft.com/office/drawing/2014/main" id="{77E48BC0-5D8E-40C2-AFFC-6E277997D5B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74988" y="1023938"/>
              <a:ext cx="427037" cy="2930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800" b="1">
                  <a:solidFill>
                    <a:schemeClr val="bg1"/>
                  </a:solidFill>
                  <a:latin typeface="Arial" panose="020B0604020202020204" pitchFamily="34" charset="0"/>
                </a:rPr>
                <a:t>C</a:t>
              </a:r>
              <a:endParaRPr lang="en-GB" altLang="en-US" sz="1800" b="1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1567" name="TextBox 91">
              <a:extLst>
                <a:ext uri="{FF2B5EF4-FFF2-40B4-BE49-F238E27FC236}">
                  <a16:creationId xmlns:a16="http://schemas.microsoft.com/office/drawing/2014/main" id="{1BEF6FA1-07F6-4A34-8FC9-A8B01B92AD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604963" y="1001713"/>
              <a:ext cx="469900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800" b="1">
                  <a:solidFill>
                    <a:schemeClr val="bg1"/>
                  </a:solidFill>
                  <a:latin typeface="Arial" panose="020B0604020202020204" pitchFamily="34" charset="0"/>
                </a:rPr>
                <a:t>Be</a:t>
              </a:r>
              <a:endParaRPr lang="en-GB" altLang="en-US" sz="1800" b="1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19" name="Oval 118">
              <a:extLst>
                <a:ext uri="{FF2B5EF4-FFF2-40B4-BE49-F238E27FC236}">
                  <a16:creationId xmlns:a16="http://schemas.microsoft.com/office/drawing/2014/main" id="{C03252ED-B9C3-4E68-9F45-A0307EF73FB9}"/>
                </a:ext>
              </a:extLst>
            </p:cNvPr>
            <p:cNvSpPr/>
            <p:nvPr/>
          </p:nvSpPr>
          <p:spPr>
            <a:xfrm>
              <a:off x="2048420" y="1362859"/>
              <a:ext cx="161830" cy="181412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20" name="Oval 119">
              <a:extLst>
                <a:ext uri="{FF2B5EF4-FFF2-40B4-BE49-F238E27FC236}">
                  <a16:creationId xmlns:a16="http://schemas.microsoft.com/office/drawing/2014/main" id="{024680EF-7DED-4D7B-9972-ADE7D286846C}"/>
                </a:ext>
              </a:extLst>
            </p:cNvPr>
            <p:cNvSpPr/>
            <p:nvPr/>
          </p:nvSpPr>
          <p:spPr>
            <a:xfrm>
              <a:off x="2323657" y="1546791"/>
              <a:ext cx="140167" cy="120942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21" name="Oval 120">
              <a:extLst>
                <a:ext uri="{FF2B5EF4-FFF2-40B4-BE49-F238E27FC236}">
                  <a16:creationId xmlns:a16="http://schemas.microsoft.com/office/drawing/2014/main" id="{D35FAA94-7B88-4900-B1AF-FD6FED1558BE}"/>
                </a:ext>
              </a:extLst>
            </p:cNvPr>
            <p:cNvSpPr/>
            <p:nvPr/>
          </p:nvSpPr>
          <p:spPr>
            <a:xfrm>
              <a:off x="1714568" y="1409472"/>
              <a:ext cx="161830" cy="180153"/>
            </a:xfrm>
            <a:prstGeom prst="ellipse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52" name="Oval 151">
              <a:extLst>
                <a:ext uri="{FF2B5EF4-FFF2-40B4-BE49-F238E27FC236}">
                  <a16:creationId xmlns:a16="http://schemas.microsoft.com/office/drawing/2014/main" id="{C0A9BA97-2812-47AB-B784-7BE2738DF1AA}"/>
                </a:ext>
              </a:extLst>
            </p:cNvPr>
            <p:cNvSpPr/>
            <p:nvPr/>
          </p:nvSpPr>
          <p:spPr>
            <a:xfrm>
              <a:off x="361318" y="1136094"/>
              <a:ext cx="163104" cy="181412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53" name="Oval 152">
              <a:extLst>
                <a:ext uri="{FF2B5EF4-FFF2-40B4-BE49-F238E27FC236}">
                  <a16:creationId xmlns:a16="http://schemas.microsoft.com/office/drawing/2014/main" id="{5C0834BD-766A-4D3A-9015-D452F395B851}"/>
                </a:ext>
              </a:extLst>
            </p:cNvPr>
            <p:cNvSpPr/>
            <p:nvPr/>
          </p:nvSpPr>
          <p:spPr>
            <a:xfrm>
              <a:off x="1244371" y="1215461"/>
              <a:ext cx="161829" cy="181412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154" name="Oval 153">
              <a:extLst>
                <a:ext uri="{FF2B5EF4-FFF2-40B4-BE49-F238E27FC236}">
                  <a16:creationId xmlns:a16="http://schemas.microsoft.com/office/drawing/2014/main" id="{A9C730DA-FEA2-4D33-A62B-A3723500AE4A}"/>
                </a:ext>
              </a:extLst>
            </p:cNvPr>
            <p:cNvSpPr/>
            <p:nvPr/>
          </p:nvSpPr>
          <p:spPr>
            <a:xfrm>
              <a:off x="1094010" y="1204123"/>
              <a:ext cx="161829" cy="181412"/>
            </a:xfrm>
            <a:prstGeom prst="ellipse">
              <a:avLst/>
            </a:prstGeom>
            <a:noFill/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grpSp>
          <p:nvGrpSpPr>
            <p:cNvPr id="21574" name="Group 177">
              <a:extLst>
                <a:ext uri="{FF2B5EF4-FFF2-40B4-BE49-F238E27FC236}">
                  <a16:creationId xmlns:a16="http://schemas.microsoft.com/office/drawing/2014/main" id="{5FEAFBEA-E9FA-4772-B274-082C8D7C79C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4613" y="1930400"/>
              <a:ext cx="606425" cy="257175"/>
              <a:chOff x="89195" y="2202255"/>
              <a:chExt cx="605913" cy="257847"/>
            </a:xfrm>
          </p:grpSpPr>
          <p:cxnSp>
            <p:nvCxnSpPr>
              <p:cNvPr id="179" name="Straight Connector 178">
                <a:extLst>
                  <a:ext uri="{FF2B5EF4-FFF2-40B4-BE49-F238E27FC236}">
                    <a16:creationId xmlns:a16="http://schemas.microsoft.com/office/drawing/2014/main" id="{50796CD6-C79A-4D55-8EA1-3DA4DFFD38E8}"/>
                  </a:ext>
                </a:extLst>
              </p:cNvPr>
              <p:cNvCxnSpPr/>
              <p:nvPr/>
            </p:nvCxnSpPr>
            <p:spPr>
              <a:xfrm flipV="1">
                <a:off x="268712" y="2459299"/>
                <a:ext cx="171878" cy="1263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585" name="TextBox 179">
                <a:extLst>
                  <a:ext uri="{FF2B5EF4-FFF2-40B4-BE49-F238E27FC236}">
                    <a16:creationId xmlns:a16="http://schemas.microsoft.com/office/drawing/2014/main" id="{CD1DDA79-9B7E-48AC-92AD-3A597142AEA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9195" y="2202255"/>
                <a:ext cx="605913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1000">
                    <a:latin typeface="Arial" panose="020B0604020202020204" pitchFamily="34" charset="0"/>
                  </a:rPr>
                  <a:t>200 </a:t>
                </a:r>
                <a:r>
                  <a:rPr lang="el-GR" altLang="en-US" sz="1000">
                    <a:latin typeface="Arial" panose="020B0604020202020204" pitchFamily="34" charset="0"/>
                  </a:rPr>
                  <a:t>μ</a:t>
                </a:r>
                <a:r>
                  <a:rPr lang="en-US" altLang="en-US" sz="1000">
                    <a:latin typeface="Arial" panose="020B0604020202020204" pitchFamily="34" charset="0"/>
                  </a:rPr>
                  <a:t>m</a:t>
                </a:r>
                <a:endParaRPr lang="en-GB" altLang="en-US" sz="1000"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21575" name="Group 180">
              <a:extLst>
                <a:ext uri="{FF2B5EF4-FFF2-40B4-BE49-F238E27FC236}">
                  <a16:creationId xmlns:a16="http://schemas.microsoft.com/office/drawing/2014/main" id="{6C148601-712E-4F22-A166-5F0F35762C4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573213" y="1933575"/>
              <a:ext cx="604837" cy="257175"/>
              <a:chOff x="89195" y="2202255"/>
              <a:chExt cx="605913" cy="257847"/>
            </a:xfrm>
          </p:grpSpPr>
          <p:cxnSp>
            <p:nvCxnSpPr>
              <p:cNvPr id="182" name="Straight Connector 181">
                <a:extLst>
                  <a:ext uri="{FF2B5EF4-FFF2-40B4-BE49-F238E27FC236}">
                    <a16:creationId xmlns:a16="http://schemas.microsoft.com/office/drawing/2014/main" id="{25EFC570-B1EE-447E-BD70-4024EC2B570F}"/>
                  </a:ext>
                </a:extLst>
              </p:cNvPr>
              <p:cNvCxnSpPr/>
              <p:nvPr/>
            </p:nvCxnSpPr>
            <p:spPr>
              <a:xfrm flipV="1">
                <a:off x="267820" y="2458642"/>
                <a:ext cx="172329" cy="1263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583" name="TextBox 182">
                <a:extLst>
                  <a:ext uri="{FF2B5EF4-FFF2-40B4-BE49-F238E27FC236}">
                    <a16:creationId xmlns:a16="http://schemas.microsoft.com/office/drawing/2014/main" id="{520CE77C-465B-4F09-A325-F28A41FD62E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9195" y="2202255"/>
                <a:ext cx="605913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1000">
                    <a:solidFill>
                      <a:schemeClr val="bg1"/>
                    </a:solidFill>
                    <a:latin typeface="Arial" panose="020B0604020202020204" pitchFamily="34" charset="0"/>
                  </a:rPr>
                  <a:t>200 </a:t>
                </a:r>
                <a:r>
                  <a:rPr lang="el-GR" altLang="en-US" sz="1000">
                    <a:solidFill>
                      <a:schemeClr val="bg1"/>
                    </a:solidFill>
                    <a:latin typeface="Arial" panose="020B0604020202020204" pitchFamily="34" charset="0"/>
                  </a:rPr>
                  <a:t>μ</a:t>
                </a:r>
                <a:r>
                  <a:rPr lang="en-US" altLang="en-US" sz="1000">
                    <a:solidFill>
                      <a:schemeClr val="bg1"/>
                    </a:solidFill>
                    <a:latin typeface="Arial" panose="020B0604020202020204" pitchFamily="34" charset="0"/>
                  </a:rPr>
                  <a:t>m</a:t>
                </a:r>
                <a:endParaRPr lang="en-GB" altLang="en-US" sz="1000">
                  <a:solidFill>
                    <a:schemeClr val="bg1"/>
                  </a:solidFill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21576" name="Group 183">
              <a:extLst>
                <a:ext uri="{FF2B5EF4-FFF2-40B4-BE49-F238E27FC236}">
                  <a16:creationId xmlns:a16="http://schemas.microsoft.com/office/drawing/2014/main" id="{EFFE1272-E853-47E8-ABE8-6B272582B40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082925" y="1925638"/>
              <a:ext cx="606425" cy="258762"/>
              <a:chOff x="89195" y="2202255"/>
              <a:chExt cx="605913" cy="257847"/>
            </a:xfrm>
          </p:grpSpPr>
          <p:cxnSp>
            <p:nvCxnSpPr>
              <p:cNvPr id="185" name="Straight Connector 184">
                <a:extLst>
                  <a:ext uri="{FF2B5EF4-FFF2-40B4-BE49-F238E27FC236}">
                    <a16:creationId xmlns:a16="http://schemas.microsoft.com/office/drawing/2014/main" id="{0400B7BB-58A2-41C9-BE10-2DCA68E044D4}"/>
                  </a:ext>
                </a:extLst>
              </p:cNvPr>
              <p:cNvCxnSpPr/>
              <p:nvPr/>
            </p:nvCxnSpPr>
            <p:spPr>
              <a:xfrm flipV="1">
                <a:off x="268895" y="2458701"/>
                <a:ext cx="171878" cy="125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581" name="TextBox 185">
                <a:extLst>
                  <a:ext uri="{FF2B5EF4-FFF2-40B4-BE49-F238E27FC236}">
                    <a16:creationId xmlns:a16="http://schemas.microsoft.com/office/drawing/2014/main" id="{A6BC55FD-B47F-41CF-AF83-5AFDB26A2C2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9195" y="2202255"/>
                <a:ext cx="605913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1000">
                    <a:latin typeface="Arial" panose="020B0604020202020204" pitchFamily="34" charset="0"/>
                  </a:rPr>
                  <a:t>200 </a:t>
                </a:r>
                <a:r>
                  <a:rPr lang="el-GR" altLang="en-US" sz="1000">
                    <a:latin typeface="Arial" panose="020B0604020202020204" pitchFamily="34" charset="0"/>
                  </a:rPr>
                  <a:t>μ</a:t>
                </a:r>
                <a:r>
                  <a:rPr lang="en-US" altLang="en-US" sz="1000">
                    <a:latin typeface="Arial" panose="020B0604020202020204" pitchFamily="34" charset="0"/>
                  </a:rPr>
                  <a:t>m</a:t>
                </a:r>
                <a:endParaRPr lang="en-GB" altLang="en-US" sz="1000"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21577" name="Group 186">
              <a:extLst>
                <a:ext uri="{FF2B5EF4-FFF2-40B4-BE49-F238E27FC236}">
                  <a16:creationId xmlns:a16="http://schemas.microsoft.com/office/drawing/2014/main" id="{E73DA430-D9F9-489D-93F5-AF1C7D8498E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81525" y="1930400"/>
              <a:ext cx="606425" cy="257175"/>
              <a:chOff x="89195" y="2202255"/>
              <a:chExt cx="605913" cy="257847"/>
            </a:xfrm>
          </p:grpSpPr>
          <p:cxnSp>
            <p:nvCxnSpPr>
              <p:cNvPr id="188" name="Straight Connector 187">
                <a:extLst>
                  <a:ext uri="{FF2B5EF4-FFF2-40B4-BE49-F238E27FC236}">
                    <a16:creationId xmlns:a16="http://schemas.microsoft.com/office/drawing/2014/main" id="{7B3E6DBD-4864-4C4B-9F5C-74AF23A0679D}"/>
                  </a:ext>
                </a:extLst>
              </p:cNvPr>
              <p:cNvCxnSpPr/>
              <p:nvPr/>
            </p:nvCxnSpPr>
            <p:spPr>
              <a:xfrm flipV="1">
                <a:off x="267536" y="2459299"/>
                <a:ext cx="171878" cy="1263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579" name="TextBox 188">
                <a:extLst>
                  <a:ext uri="{FF2B5EF4-FFF2-40B4-BE49-F238E27FC236}">
                    <a16:creationId xmlns:a16="http://schemas.microsoft.com/office/drawing/2014/main" id="{8E66AA60-D7F0-4EE6-9016-A259A4C5D7E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9195" y="2202255"/>
                <a:ext cx="605913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1000">
                    <a:solidFill>
                      <a:schemeClr val="bg1"/>
                    </a:solidFill>
                    <a:latin typeface="Arial" panose="020B0604020202020204" pitchFamily="34" charset="0"/>
                  </a:rPr>
                  <a:t>200 </a:t>
                </a:r>
                <a:r>
                  <a:rPr lang="el-GR" altLang="en-US" sz="1000">
                    <a:solidFill>
                      <a:schemeClr val="bg1"/>
                    </a:solidFill>
                    <a:latin typeface="Arial" panose="020B0604020202020204" pitchFamily="34" charset="0"/>
                  </a:rPr>
                  <a:t>μ</a:t>
                </a:r>
                <a:r>
                  <a:rPr lang="en-US" altLang="en-US" sz="1000">
                    <a:solidFill>
                      <a:schemeClr val="bg1"/>
                    </a:solidFill>
                    <a:latin typeface="Arial" panose="020B0604020202020204" pitchFamily="34" charset="0"/>
                  </a:rPr>
                  <a:t>m</a:t>
                </a:r>
                <a:endParaRPr lang="en-GB" altLang="en-US" sz="1000">
                  <a:solidFill>
                    <a:schemeClr val="bg1"/>
                  </a:solidFill>
                  <a:latin typeface="Arial" panose="020B0604020202020204" pitchFamily="34" charset="0"/>
                </a:endParaRPr>
              </a:p>
            </p:txBody>
          </p:sp>
        </p:grpSp>
      </p:grpSp>
      <p:grpSp>
        <p:nvGrpSpPr>
          <p:cNvPr id="21509" name="Group 5">
            <a:extLst>
              <a:ext uri="{FF2B5EF4-FFF2-40B4-BE49-F238E27FC236}">
                <a16:creationId xmlns:a16="http://schemas.microsoft.com/office/drawing/2014/main" id="{47A4DECF-E442-412F-B963-726A36EC3474}"/>
              </a:ext>
            </a:extLst>
          </p:cNvPr>
          <p:cNvGrpSpPr>
            <a:grpSpLocks/>
          </p:cNvGrpSpPr>
          <p:nvPr/>
        </p:nvGrpSpPr>
        <p:grpSpPr bwMode="auto">
          <a:xfrm>
            <a:off x="1217613" y="2617788"/>
            <a:ext cx="6783387" cy="1968500"/>
            <a:chOff x="187325" y="2920343"/>
            <a:chExt cx="5688013" cy="1575457"/>
          </a:xfrm>
        </p:grpSpPr>
        <p:pic>
          <p:nvPicPr>
            <p:cNvPr id="21536" name="Picture 102">
              <a:extLst>
                <a:ext uri="{FF2B5EF4-FFF2-40B4-BE49-F238E27FC236}">
                  <a16:creationId xmlns:a16="http://schemas.microsoft.com/office/drawing/2014/main" id="{F7927C78-5365-4390-9AE6-37828EBE737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55950" y="3189288"/>
              <a:ext cx="1277938" cy="1277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537" name="Picture 103">
              <a:extLst>
                <a:ext uri="{FF2B5EF4-FFF2-40B4-BE49-F238E27FC236}">
                  <a16:creationId xmlns:a16="http://schemas.microsoft.com/office/drawing/2014/main" id="{1062FD3A-0D9E-4582-BE23-294DD75EE2D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7325" y="3189288"/>
              <a:ext cx="1276350" cy="1277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538" name="Picture 104">
              <a:extLst>
                <a:ext uri="{FF2B5EF4-FFF2-40B4-BE49-F238E27FC236}">
                  <a16:creationId xmlns:a16="http://schemas.microsoft.com/office/drawing/2014/main" id="{14664BB3-4BC2-46DB-982E-316756C93BD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97400" y="3219450"/>
              <a:ext cx="1277938" cy="1276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1539" name="Picture 105">
              <a:extLst>
                <a:ext uri="{FF2B5EF4-FFF2-40B4-BE49-F238E27FC236}">
                  <a16:creationId xmlns:a16="http://schemas.microsoft.com/office/drawing/2014/main" id="{ED543559-7015-4ECF-9914-DF6C9207113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71638" y="3189288"/>
              <a:ext cx="1277937" cy="1277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540" name="TextBox 109">
              <a:extLst>
                <a:ext uri="{FF2B5EF4-FFF2-40B4-BE49-F238E27FC236}">
                  <a16:creationId xmlns:a16="http://schemas.microsoft.com/office/drawing/2014/main" id="{BF67181D-F49B-4644-91D2-7CA71ABC53F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57313" y="2920343"/>
              <a:ext cx="3798887" cy="2956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ILW-1 IWGL CENTER</a:t>
              </a:r>
              <a:endParaRPr lang="en-GB" altLang="en-US" sz="1800">
                <a:latin typeface="Arial" panose="020B0604020202020204" pitchFamily="34" charset="0"/>
              </a:endParaRPr>
            </a:p>
          </p:txBody>
        </p:sp>
        <p:cxnSp>
          <p:nvCxnSpPr>
            <p:cNvPr id="126" name="Straight Arrow Connector 125">
              <a:extLst>
                <a:ext uri="{FF2B5EF4-FFF2-40B4-BE49-F238E27FC236}">
                  <a16:creationId xmlns:a16="http://schemas.microsoft.com/office/drawing/2014/main" id="{BD92B125-5980-4102-B953-883589EF42EB}"/>
                </a:ext>
              </a:extLst>
            </p:cNvPr>
            <p:cNvCxnSpPr/>
            <p:nvPr/>
          </p:nvCxnSpPr>
          <p:spPr>
            <a:xfrm>
              <a:off x="474854" y="3916438"/>
              <a:ext cx="2662" cy="505671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542" name="TextBox 126">
              <a:extLst>
                <a:ext uri="{FF2B5EF4-FFF2-40B4-BE49-F238E27FC236}">
                  <a16:creationId xmlns:a16="http://schemas.microsoft.com/office/drawing/2014/main" id="{0A227FB1-72FD-4FCA-AA92-40E4D9E6407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77838" y="4017963"/>
              <a:ext cx="798512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400">
                  <a:latin typeface="Arial" panose="020B0604020202020204" pitchFamily="34" charset="0"/>
                </a:rPr>
                <a:t>500 </a:t>
              </a:r>
              <a:r>
                <a:rPr lang="el-GR" altLang="en-US" sz="1400">
                  <a:latin typeface="Arial" panose="020B0604020202020204" pitchFamily="34" charset="0"/>
                </a:rPr>
                <a:t>μ</a:t>
              </a:r>
              <a:r>
                <a:rPr lang="en-US" altLang="en-US" sz="1400">
                  <a:latin typeface="Arial" panose="020B0604020202020204" pitchFamily="34" charset="0"/>
                </a:rPr>
                <a:t>m</a:t>
              </a:r>
              <a:endParaRPr lang="en-GB" altLang="en-US" sz="1400">
                <a:latin typeface="Arial" panose="020B0604020202020204" pitchFamily="34" charset="0"/>
              </a:endParaRPr>
            </a:p>
          </p:txBody>
        </p:sp>
        <p:sp>
          <p:nvSpPr>
            <p:cNvPr id="21543" name="TextBox 162">
              <a:extLst>
                <a:ext uri="{FF2B5EF4-FFF2-40B4-BE49-F238E27FC236}">
                  <a16:creationId xmlns:a16="http://schemas.microsoft.com/office/drawing/2014/main" id="{72B6B265-CD86-4D69-9EFE-C76B9AF931F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3525" y="3287713"/>
              <a:ext cx="422275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800" b="1">
                  <a:latin typeface="Arial" panose="020B0604020202020204" pitchFamily="34" charset="0"/>
                </a:rPr>
                <a:t>Ni</a:t>
              </a:r>
              <a:endParaRPr lang="en-GB" altLang="en-US" sz="1800" b="1">
                <a:latin typeface="Arial" panose="020B0604020202020204" pitchFamily="34" charset="0"/>
              </a:endParaRPr>
            </a:p>
          </p:txBody>
        </p:sp>
        <p:sp>
          <p:nvSpPr>
            <p:cNvPr id="21544" name="TextBox 163">
              <a:extLst>
                <a:ext uri="{FF2B5EF4-FFF2-40B4-BE49-F238E27FC236}">
                  <a16:creationId xmlns:a16="http://schemas.microsoft.com/office/drawing/2014/main" id="{087D16E1-D685-417F-B6D7-D14CA0A0453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97413" y="3292475"/>
              <a:ext cx="403225" cy="2956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800" b="1">
                  <a:solidFill>
                    <a:schemeClr val="bg1"/>
                  </a:solidFill>
                  <a:latin typeface="Arial" panose="020B0604020202020204" pitchFamily="34" charset="0"/>
                </a:rPr>
                <a:t>W</a:t>
              </a:r>
              <a:endParaRPr lang="en-GB" altLang="en-US" sz="1800" b="1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1545" name="TextBox 164">
              <a:extLst>
                <a:ext uri="{FF2B5EF4-FFF2-40B4-BE49-F238E27FC236}">
                  <a16:creationId xmlns:a16="http://schemas.microsoft.com/office/drawing/2014/main" id="{64BD339E-B228-47DD-813A-F489B3EF484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198813" y="3292475"/>
              <a:ext cx="425450" cy="2956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800" b="1">
                  <a:solidFill>
                    <a:schemeClr val="bg1"/>
                  </a:solidFill>
                  <a:latin typeface="Arial" panose="020B0604020202020204" pitchFamily="34" charset="0"/>
                </a:rPr>
                <a:t>C</a:t>
              </a:r>
              <a:endParaRPr lang="en-GB" altLang="en-US" sz="1800" b="1">
                <a:solidFill>
                  <a:schemeClr val="bg1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1546" name="TextBox 165">
              <a:extLst>
                <a:ext uri="{FF2B5EF4-FFF2-40B4-BE49-F238E27FC236}">
                  <a16:creationId xmlns:a16="http://schemas.microsoft.com/office/drawing/2014/main" id="{AAB6FD58-8366-408D-8A2C-4FDAA1FCEFA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33550" y="3287713"/>
              <a:ext cx="469900" cy="3698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800" b="1">
                  <a:latin typeface="Arial" panose="020B0604020202020204" pitchFamily="34" charset="0"/>
                </a:rPr>
                <a:t>Be</a:t>
              </a:r>
              <a:endParaRPr lang="en-GB" altLang="en-US" sz="1800" b="1">
                <a:latin typeface="Arial" panose="020B0604020202020204" pitchFamily="34" charset="0"/>
              </a:endParaRPr>
            </a:p>
          </p:txBody>
        </p:sp>
        <p:grpSp>
          <p:nvGrpSpPr>
            <p:cNvPr id="21547" name="Group 201">
              <a:extLst>
                <a:ext uri="{FF2B5EF4-FFF2-40B4-BE49-F238E27FC236}">
                  <a16:creationId xmlns:a16="http://schemas.microsoft.com/office/drawing/2014/main" id="{05F7B45C-3C99-4A7B-B004-E3CD9B16CC23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17488" y="4152900"/>
              <a:ext cx="606425" cy="258763"/>
              <a:chOff x="89195" y="2202255"/>
              <a:chExt cx="605913" cy="257847"/>
            </a:xfrm>
          </p:grpSpPr>
          <p:cxnSp>
            <p:nvCxnSpPr>
              <p:cNvPr id="203" name="Straight Connector 202">
                <a:extLst>
                  <a:ext uri="{FF2B5EF4-FFF2-40B4-BE49-F238E27FC236}">
                    <a16:creationId xmlns:a16="http://schemas.microsoft.com/office/drawing/2014/main" id="{F6D85749-1616-4EEB-BE8A-820C1936FFB7}"/>
                  </a:ext>
                </a:extLst>
              </p:cNvPr>
              <p:cNvCxnSpPr/>
              <p:nvPr/>
            </p:nvCxnSpPr>
            <p:spPr>
              <a:xfrm flipV="1">
                <a:off x="269202" y="2459116"/>
                <a:ext cx="171573" cy="1266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558" name="TextBox 203">
                <a:extLst>
                  <a:ext uri="{FF2B5EF4-FFF2-40B4-BE49-F238E27FC236}">
                    <a16:creationId xmlns:a16="http://schemas.microsoft.com/office/drawing/2014/main" id="{F745BAB9-962A-4ADD-A152-D8DEBB731C0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9195" y="2202255"/>
                <a:ext cx="605913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1000">
                    <a:latin typeface="Arial" panose="020B0604020202020204" pitchFamily="34" charset="0"/>
                  </a:rPr>
                  <a:t>100 </a:t>
                </a:r>
                <a:r>
                  <a:rPr lang="el-GR" altLang="en-US" sz="1000">
                    <a:latin typeface="Arial" panose="020B0604020202020204" pitchFamily="34" charset="0"/>
                  </a:rPr>
                  <a:t>μ</a:t>
                </a:r>
                <a:r>
                  <a:rPr lang="en-US" altLang="en-US" sz="1000">
                    <a:latin typeface="Arial" panose="020B0604020202020204" pitchFamily="34" charset="0"/>
                  </a:rPr>
                  <a:t>m</a:t>
                </a:r>
                <a:endParaRPr lang="en-GB" altLang="en-US" sz="1000"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21548" name="Group 204">
              <a:extLst>
                <a:ext uri="{FF2B5EF4-FFF2-40B4-BE49-F238E27FC236}">
                  <a16:creationId xmlns:a16="http://schemas.microsoft.com/office/drawing/2014/main" id="{7A68A73D-2B64-4C94-9D5F-B7731022BF8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1685925" y="4127500"/>
              <a:ext cx="606425" cy="257175"/>
              <a:chOff x="89195" y="2202255"/>
              <a:chExt cx="605913" cy="257847"/>
            </a:xfrm>
          </p:grpSpPr>
          <p:cxnSp>
            <p:nvCxnSpPr>
              <p:cNvPr id="206" name="Straight Connector 205">
                <a:extLst>
                  <a:ext uri="{FF2B5EF4-FFF2-40B4-BE49-F238E27FC236}">
                    <a16:creationId xmlns:a16="http://schemas.microsoft.com/office/drawing/2014/main" id="{B9A9A621-F0D6-47D4-9B44-3C25B60D9181}"/>
                  </a:ext>
                </a:extLst>
              </p:cNvPr>
              <p:cNvCxnSpPr/>
              <p:nvPr/>
            </p:nvCxnSpPr>
            <p:spPr>
              <a:xfrm flipV="1">
                <a:off x="269026" y="2459418"/>
                <a:ext cx="171574" cy="1273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556" name="TextBox 206">
                <a:extLst>
                  <a:ext uri="{FF2B5EF4-FFF2-40B4-BE49-F238E27FC236}">
                    <a16:creationId xmlns:a16="http://schemas.microsoft.com/office/drawing/2014/main" id="{CF94688B-1034-4185-B0D2-60E4AB3B6F7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9195" y="2202255"/>
                <a:ext cx="605913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1000">
                    <a:latin typeface="Arial" panose="020B0604020202020204" pitchFamily="34" charset="0"/>
                  </a:rPr>
                  <a:t>100 </a:t>
                </a:r>
                <a:r>
                  <a:rPr lang="el-GR" altLang="en-US" sz="1000">
                    <a:latin typeface="Arial" panose="020B0604020202020204" pitchFamily="34" charset="0"/>
                  </a:rPr>
                  <a:t>μ</a:t>
                </a:r>
                <a:r>
                  <a:rPr lang="en-US" altLang="en-US" sz="1000">
                    <a:latin typeface="Arial" panose="020B0604020202020204" pitchFamily="34" charset="0"/>
                  </a:rPr>
                  <a:t>m</a:t>
                </a:r>
                <a:endParaRPr lang="en-GB" altLang="en-US" sz="1000"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21549" name="Group 207">
              <a:extLst>
                <a:ext uri="{FF2B5EF4-FFF2-40B4-BE49-F238E27FC236}">
                  <a16:creationId xmlns:a16="http://schemas.microsoft.com/office/drawing/2014/main" id="{3FBF06A8-908B-4050-998A-FC9C5D0075D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86113" y="4143375"/>
              <a:ext cx="606425" cy="257175"/>
              <a:chOff x="89195" y="2202255"/>
              <a:chExt cx="605913" cy="257847"/>
            </a:xfrm>
          </p:grpSpPr>
          <p:cxnSp>
            <p:nvCxnSpPr>
              <p:cNvPr id="209" name="Straight Connector 208">
                <a:extLst>
                  <a:ext uri="{FF2B5EF4-FFF2-40B4-BE49-F238E27FC236}">
                    <a16:creationId xmlns:a16="http://schemas.microsoft.com/office/drawing/2014/main" id="{572F469A-0FF1-44B5-9D8C-E1DDE7CA702C}"/>
                  </a:ext>
                </a:extLst>
              </p:cNvPr>
              <p:cNvCxnSpPr/>
              <p:nvPr/>
            </p:nvCxnSpPr>
            <p:spPr>
              <a:xfrm flipV="1">
                <a:off x="267716" y="2458788"/>
                <a:ext cx="171574" cy="1273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554" name="TextBox 209">
                <a:extLst>
                  <a:ext uri="{FF2B5EF4-FFF2-40B4-BE49-F238E27FC236}">
                    <a16:creationId xmlns:a16="http://schemas.microsoft.com/office/drawing/2014/main" id="{966440ED-AB56-44E1-A2B7-7305E4AAB43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9195" y="2202255"/>
                <a:ext cx="605913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1000">
                    <a:latin typeface="Arial" panose="020B0604020202020204" pitchFamily="34" charset="0"/>
                  </a:rPr>
                  <a:t>100 </a:t>
                </a:r>
                <a:r>
                  <a:rPr lang="el-GR" altLang="en-US" sz="1000">
                    <a:latin typeface="Arial" panose="020B0604020202020204" pitchFamily="34" charset="0"/>
                  </a:rPr>
                  <a:t>μ</a:t>
                </a:r>
                <a:r>
                  <a:rPr lang="en-US" altLang="en-US" sz="1000">
                    <a:latin typeface="Arial" panose="020B0604020202020204" pitchFamily="34" charset="0"/>
                  </a:rPr>
                  <a:t>m</a:t>
                </a:r>
                <a:endParaRPr lang="en-GB" altLang="en-US" sz="1000">
                  <a:latin typeface="Arial" panose="020B0604020202020204" pitchFamily="34" charset="0"/>
                </a:endParaRPr>
              </a:p>
            </p:txBody>
          </p:sp>
        </p:grpSp>
        <p:grpSp>
          <p:nvGrpSpPr>
            <p:cNvPr id="21550" name="Group 210">
              <a:extLst>
                <a:ext uri="{FF2B5EF4-FFF2-40B4-BE49-F238E27FC236}">
                  <a16:creationId xmlns:a16="http://schemas.microsoft.com/office/drawing/2014/main" id="{56DB724C-808A-4126-9706-3593D891A90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687888" y="4141788"/>
              <a:ext cx="606425" cy="257175"/>
              <a:chOff x="89195" y="2202255"/>
              <a:chExt cx="605913" cy="257847"/>
            </a:xfrm>
          </p:grpSpPr>
          <p:cxnSp>
            <p:nvCxnSpPr>
              <p:cNvPr id="212" name="Straight Connector 211">
                <a:extLst>
                  <a:ext uri="{FF2B5EF4-FFF2-40B4-BE49-F238E27FC236}">
                    <a16:creationId xmlns:a16="http://schemas.microsoft.com/office/drawing/2014/main" id="{E775F1CF-DC44-4263-92A3-506F8B99929D}"/>
                  </a:ext>
                </a:extLst>
              </p:cNvPr>
              <p:cNvCxnSpPr/>
              <p:nvPr/>
            </p:nvCxnSpPr>
            <p:spPr>
              <a:xfrm flipV="1">
                <a:off x="267481" y="2459105"/>
                <a:ext cx="172904" cy="1274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552" name="TextBox 212">
                <a:extLst>
                  <a:ext uri="{FF2B5EF4-FFF2-40B4-BE49-F238E27FC236}">
                    <a16:creationId xmlns:a16="http://schemas.microsoft.com/office/drawing/2014/main" id="{1227FC19-C6CD-4564-9936-A251863CEA9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89195" y="2202255"/>
                <a:ext cx="605913" cy="2462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1000">
                    <a:latin typeface="Arial" panose="020B0604020202020204" pitchFamily="34" charset="0"/>
                  </a:rPr>
                  <a:t>100 </a:t>
                </a:r>
                <a:r>
                  <a:rPr lang="el-GR" altLang="en-US" sz="1000">
                    <a:latin typeface="Arial" panose="020B0604020202020204" pitchFamily="34" charset="0"/>
                  </a:rPr>
                  <a:t>μ</a:t>
                </a:r>
                <a:r>
                  <a:rPr lang="en-US" altLang="en-US" sz="1000">
                    <a:latin typeface="Arial" panose="020B0604020202020204" pitchFamily="34" charset="0"/>
                  </a:rPr>
                  <a:t>m</a:t>
                </a:r>
                <a:endParaRPr lang="en-GB" altLang="en-US" sz="1000">
                  <a:latin typeface="Arial" panose="020B0604020202020204" pitchFamily="34" charset="0"/>
                </a:endParaRPr>
              </a:p>
            </p:txBody>
          </p:sp>
        </p:grpSp>
      </p:grpSp>
      <p:grpSp>
        <p:nvGrpSpPr>
          <p:cNvPr id="21510" name="Group 4">
            <a:extLst>
              <a:ext uri="{FF2B5EF4-FFF2-40B4-BE49-F238E27FC236}">
                <a16:creationId xmlns:a16="http://schemas.microsoft.com/office/drawing/2014/main" id="{6C590D63-F04A-4139-8E55-92F739B5E48B}"/>
              </a:ext>
            </a:extLst>
          </p:cNvPr>
          <p:cNvGrpSpPr>
            <a:grpSpLocks/>
          </p:cNvGrpSpPr>
          <p:nvPr/>
        </p:nvGrpSpPr>
        <p:grpSpPr bwMode="auto">
          <a:xfrm>
            <a:off x="2254250" y="4495800"/>
            <a:ext cx="4451350" cy="1673225"/>
            <a:chOff x="6429375" y="2784475"/>
            <a:chExt cx="4451350" cy="1673225"/>
          </a:xfrm>
        </p:grpSpPr>
        <p:sp>
          <p:nvSpPr>
            <p:cNvPr id="21514" name="TextBox 110">
              <a:extLst>
                <a:ext uri="{FF2B5EF4-FFF2-40B4-BE49-F238E27FC236}">
                  <a16:creationId xmlns:a16="http://schemas.microsoft.com/office/drawing/2014/main" id="{5B580D27-7FB7-4C2B-AF05-2ED8E55B6CA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345363" y="2784475"/>
              <a:ext cx="3535362" cy="3698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en-US" altLang="en-US" sz="1800">
                  <a:latin typeface="Arial" panose="020B0604020202020204" pitchFamily="34" charset="0"/>
                </a:rPr>
                <a:t>ILW-1 IWGL CENTER</a:t>
              </a:r>
              <a:endParaRPr lang="en-GB" altLang="en-US" sz="1800">
                <a:latin typeface="Arial" panose="020B0604020202020204" pitchFamily="34" charset="0"/>
              </a:endParaRPr>
            </a:p>
          </p:txBody>
        </p:sp>
        <p:grpSp>
          <p:nvGrpSpPr>
            <p:cNvPr id="21515" name="Group 3">
              <a:extLst>
                <a:ext uri="{FF2B5EF4-FFF2-40B4-BE49-F238E27FC236}">
                  <a16:creationId xmlns:a16="http://schemas.microsoft.com/office/drawing/2014/main" id="{69715150-247A-41E3-AD7B-50C480FBC80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429375" y="3175000"/>
              <a:ext cx="4160838" cy="1282700"/>
              <a:chOff x="6429375" y="3175000"/>
              <a:chExt cx="4160838" cy="1282700"/>
            </a:xfrm>
          </p:grpSpPr>
          <p:pic>
            <p:nvPicPr>
              <p:cNvPr id="21516" name="Picture 106">
                <a:extLst>
                  <a:ext uri="{FF2B5EF4-FFF2-40B4-BE49-F238E27FC236}">
                    <a16:creationId xmlns:a16="http://schemas.microsoft.com/office/drawing/2014/main" id="{8FA5E586-B9B1-438F-8437-3AACC6452232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7907338" y="3175000"/>
                <a:ext cx="1246187" cy="12461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1517" name="Picture 107">
                <a:extLst>
                  <a:ext uri="{FF2B5EF4-FFF2-40B4-BE49-F238E27FC236}">
                    <a16:creationId xmlns:a16="http://schemas.microsoft.com/office/drawing/2014/main" id="{B95DC131-A393-47CE-9ACD-0C2DFD320C9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329738" y="3181350"/>
                <a:ext cx="1260475" cy="1258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21518" name="Picture 108">
                <a:extLst>
                  <a:ext uri="{FF2B5EF4-FFF2-40B4-BE49-F238E27FC236}">
                    <a16:creationId xmlns:a16="http://schemas.microsoft.com/office/drawing/2014/main" id="{2CD999AF-E5F5-4AB7-962C-DDEFDB595D3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480175" y="3175000"/>
                <a:ext cx="1282700" cy="12827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30" name="Oval 129">
                <a:extLst>
                  <a:ext uri="{FF2B5EF4-FFF2-40B4-BE49-F238E27FC236}">
                    <a16:creationId xmlns:a16="http://schemas.microsoft.com/office/drawing/2014/main" id="{18A14769-AC77-4771-955A-E43B182BF340}"/>
                  </a:ext>
                </a:extLst>
              </p:cNvPr>
              <p:cNvSpPr/>
              <p:nvPr/>
            </p:nvSpPr>
            <p:spPr>
              <a:xfrm>
                <a:off x="9494838" y="3451225"/>
                <a:ext cx="236537" cy="255588"/>
              </a:xfrm>
              <a:prstGeom prst="ellipse">
                <a:avLst/>
              </a:prstGeom>
              <a:noFill/>
              <a:ln w="127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  <p:cxnSp>
            <p:nvCxnSpPr>
              <p:cNvPr id="134" name="Straight Arrow Connector 133">
                <a:extLst>
                  <a:ext uri="{FF2B5EF4-FFF2-40B4-BE49-F238E27FC236}">
                    <a16:creationId xmlns:a16="http://schemas.microsoft.com/office/drawing/2014/main" id="{092C9003-92FF-40E9-9563-40493ED7A7AF}"/>
                  </a:ext>
                </a:extLst>
              </p:cNvPr>
              <p:cNvCxnSpPr/>
              <p:nvPr/>
            </p:nvCxnSpPr>
            <p:spPr>
              <a:xfrm>
                <a:off x="6648450" y="3640138"/>
                <a:ext cx="0" cy="231775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Straight Arrow Connector 134">
                <a:extLst>
                  <a:ext uri="{FF2B5EF4-FFF2-40B4-BE49-F238E27FC236}">
                    <a16:creationId xmlns:a16="http://schemas.microsoft.com/office/drawing/2014/main" id="{12E5ADDC-DB19-46E8-ADAE-6839EBA20A67}"/>
                  </a:ext>
                </a:extLst>
              </p:cNvPr>
              <p:cNvCxnSpPr/>
              <p:nvPr/>
            </p:nvCxnSpPr>
            <p:spPr>
              <a:xfrm flipV="1">
                <a:off x="6648450" y="3973513"/>
                <a:ext cx="0" cy="24765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522" name="TextBox 135">
                <a:extLst>
                  <a:ext uri="{FF2B5EF4-FFF2-40B4-BE49-F238E27FC236}">
                    <a16:creationId xmlns:a16="http://schemas.microsoft.com/office/drawing/2014/main" id="{67C1430B-45BD-4542-927C-380574F169E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638925" y="3608388"/>
                <a:ext cx="904875" cy="3079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1400">
                    <a:latin typeface="Arial" panose="020B0604020202020204" pitchFamily="34" charset="0"/>
                  </a:rPr>
                  <a:t>100 </a:t>
                </a:r>
                <a:r>
                  <a:rPr lang="el-GR" altLang="en-US" sz="1400">
                    <a:latin typeface="Arial" panose="020B0604020202020204" pitchFamily="34" charset="0"/>
                  </a:rPr>
                  <a:t>μ</a:t>
                </a:r>
                <a:r>
                  <a:rPr lang="en-US" altLang="en-US" sz="1400">
                    <a:latin typeface="Arial" panose="020B0604020202020204" pitchFamily="34" charset="0"/>
                  </a:rPr>
                  <a:t>m</a:t>
                </a:r>
                <a:endParaRPr lang="en-GB" altLang="en-US" sz="1400">
                  <a:latin typeface="Arial" panose="020B0604020202020204" pitchFamily="34" charset="0"/>
                </a:endParaRPr>
              </a:p>
            </p:txBody>
          </p:sp>
          <p:sp>
            <p:nvSpPr>
              <p:cNvPr id="137" name="Oval 136">
                <a:extLst>
                  <a:ext uri="{FF2B5EF4-FFF2-40B4-BE49-F238E27FC236}">
                    <a16:creationId xmlns:a16="http://schemas.microsoft.com/office/drawing/2014/main" id="{AC19CDE8-13F9-4DD3-9E82-742B2A11B99E}"/>
                  </a:ext>
                </a:extLst>
              </p:cNvPr>
              <p:cNvSpPr/>
              <p:nvPr/>
            </p:nvSpPr>
            <p:spPr>
              <a:xfrm>
                <a:off x="9571038" y="3848100"/>
                <a:ext cx="238125" cy="257175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  <p:sp>
            <p:nvSpPr>
              <p:cNvPr id="21524" name="TextBox 166">
                <a:extLst>
                  <a:ext uri="{FF2B5EF4-FFF2-40B4-BE49-F238E27FC236}">
                    <a16:creationId xmlns:a16="http://schemas.microsoft.com/office/drawing/2014/main" id="{7B9BDBC7-7D01-49E6-A381-421C9C556A6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6451600" y="3222625"/>
                <a:ext cx="422275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1800" b="1">
                    <a:latin typeface="Arial" panose="020B0604020202020204" pitchFamily="34" charset="0"/>
                  </a:rPr>
                  <a:t>Ni</a:t>
                </a:r>
                <a:endParaRPr lang="en-GB" altLang="en-US" sz="1800" b="1">
                  <a:latin typeface="Arial" panose="020B0604020202020204" pitchFamily="34" charset="0"/>
                </a:endParaRPr>
              </a:p>
            </p:txBody>
          </p:sp>
          <p:sp>
            <p:nvSpPr>
              <p:cNvPr id="21525" name="TextBox 167">
                <a:extLst>
                  <a:ext uri="{FF2B5EF4-FFF2-40B4-BE49-F238E27FC236}">
                    <a16:creationId xmlns:a16="http://schemas.microsoft.com/office/drawing/2014/main" id="{EDD88BBF-0417-453B-9697-9522201751E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9264650" y="3232150"/>
                <a:ext cx="425450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1800" b="1">
                    <a:solidFill>
                      <a:schemeClr val="bg1"/>
                    </a:solidFill>
                    <a:latin typeface="Arial" panose="020B0604020202020204" pitchFamily="34" charset="0"/>
                  </a:rPr>
                  <a:t>C</a:t>
                </a:r>
                <a:endParaRPr lang="en-GB" altLang="en-US" sz="1800" b="1">
                  <a:solidFill>
                    <a:schemeClr val="bg1"/>
                  </a:solidFill>
                  <a:latin typeface="Arial" panose="020B0604020202020204" pitchFamily="34" charset="0"/>
                </a:endParaRPr>
              </a:p>
            </p:txBody>
          </p:sp>
          <p:sp>
            <p:nvSpPr>
              <p:cNvPr id="21526" name="TextBox 168">
                <a:extLst>
                  <a:ext uri="{FF2B5EF4-FFF2-40B4-BE49-F238E27FC236}">
                    <a16:creationId xmlns:a16="http://schemas.microsoft.com/office/drawing/2014/main" id="{EFDC23E9-8EE0-4E27-BD15-3771BE6128E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7891462" y="3254375"/>
                <a:ext cx="514349" cy="3698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Font typeface="Arial" panose="020B0604020202020204" pitchFamily="34" charset="0"/>
                  <a:buChar char="»"/>
                  <a:defRPr sz="20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US" altLang="en-US" sz="1800" b="1">
                    <a:latin typeface="Arial" panose="020B0604020202020204" pitchFamily="34" charset="0"/>
                  </a:rPr>
                  <a:t>Be</a:t>
                </a:r>
                <a:endParaRPr lang="en-GB" altLang="en-US" sz="1800" b="1">
                  <a:latin typeface="Arial" panose="020B0604020202020204" pitchFamily="34" charset="0"/>
                </a:endParaRPr>
              </a:p>
            </p:txBody>
          </p:sp>
          <p:grpSp>
            <p:nvGrpSpPr>
              <p:cNvPr id="21527" name="Group 213">
                <a:extLst>
                  <a:ext uri="{FF2B5EF4-FFF2-40B4-BE49-F238E27FC236}">
                    <a16:creationId xmlns:a16="http://schemas.microsoft.com/office/drawing/2014/main" id="{D9A9D21E-86B9-4931-A945-DA91578F3A8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429375" y="4144963"/>
                <a:ext cx="604838" cy="257175"/>
                <a:chOff x="89195" y="2202255"/>
                <a:chExt cx="605913" cy="257847"/>
              </a:xfrm>
            </p:grpSpPr>
            <p:cxnSp>
              <p:nvCxnSpPr>
                <p:cNvPr id="215" name="Straight Connector 214">
                  <a:extLst>
                    <a:ext uri="{FF2B5EF4-FFF2-40B4-BE49-F238E27FC236}">
                      <a16:creationId xmlns:a16="http://schemas.microsoft.com/office/drawing/2014/main" id="{8C713372-11B9-4E0E-A855-C15D0D76BB4E}"/>
                    </a:ext>
                  </a:extLst>
                </p:cNvPr>
                <p:cNvCxnSpPr/>
                <p:nvPr/>
              </p:nvCxnSpPr>
              <p:spPr>
                <a:xfrm flipV="1">
                  <a:off x="267311" y="2458510"/>
                  <a:ext cx="173346" cy="1592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535" name="TextBox 215">
                  <a:extLst>
                    <a:ext uri="{FF2B5EF4-FFF2-40B4-BE49-F238E27FC236}">
                      <a16:creationId xmlns:a16="http://schemas.microsoft.com/office/drawing/2014/main" id="{3A0EB974-AD38-44DE-95C6-768425056FD6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89195" y="2202255"/>
                  <a:ext cx="605913" cy="2462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r>
                    <a:rPr lang="en-US" altLang="en-US" sz="1000">
                      <a:latin typeface="Arial" panose="020B0604020202020204" pitchFamily="34" charset="0"/>
                    </a:rPr>
                    <a:t>100 </a:t>
                  </a:r>
                  <a:r>
                    <a:rPr lang="el-GR" altLang="en-US" sz="1000">
                      <a:latin typeface="Arial" panose="020B0604020202020204" pitchFamily="34" charset="0"/>
                    </a:rPr>
                    <a:t>μ</a:t>
                  </a:r>
                  <a:r>
                    <a:rPr lang="en-US" altLang="en-US" sz="1000">
                      <a:latin typeface="Arial" panose="020B0604020202020204" pitchFamily="34" charset="0"/>
                    </a:rPr>
                    <a:t>m</a:t>
                  </a:r>
                  <a:endParaRPr lang="en-GB" altLang="en-US" sz="1000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21528" name="Group 216">
                <a:extLst>
                  <a:ext uri="{FF2B5EF4-FFF2-40B4-BE49-F238E27FC236}">
                    <a16:creationId xmlns:a16="http://schemas.microsoft.com/office/drawing/2014/main" id="{463AE479-7A24-445D-874C-A3B75BDA272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7897813" y="4117975"/>
                <a:ext cx="604837" cy="258763"/>
                <a:chOff x="89195" y="2202255"/>
                <a:chExt cx="605913" cy="257847"/>
              </a:xfrm>
            </p:grpSpPr>
            <p:cxnSp>
              <p:nvCxnSpPr>
                <p:cNvPr id="218" name="Straight Connector 217">
                  <a:extLst>
                    <a:ext uri="{FF2B5EF4-FFF2-40B4-BE49-F238E27FC236}">
                      <a16:creationId xmlns:a16="http://schemas.microsoft.com/office/drawing/2014/main" id="{11DFE0DD-A4F1-4D5C-BA4A-DB2EC7B95582}"/>
                    </a:ext>
                  </a:extLst>
                </p:cNvPr>
                <p:cNvCxnSpPr/>
                <p:nvPr/>
              </p:nvCxnSpPr>
              <p:spPr>
                <a:xfrm flipV="1">
                  <a:off x="267311" y="2458520"/>
                  <a:ext cx="173345" cy="1582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533" name="TextBox 218">
                  <a:extLst>
                    <a:ext uri="{FF2B5EF4-FFF2-40B4-BE49-F238E27FC236}">
                      <a16:creationId xmlns:a16="http://schemas.microsoft.com/office/drawing/2014/main" id="{65F3879A-2861-4254-8882-7E02D7C6FE9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89195" y="2202255"/>
                  <a:ext cx="605913" cy="2462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r>
                    <a:rPr lang="en-US" altLang="en-US" sz="1000">
                      <a:latin typeface="Arial" panose="020B0604020202020204" pitchFamily="34" charset="0"/>
                    </a:rPr>
                    <a:t>100 </a:t>
                  </a:r>
                  <a:r>
                    <a:rPr lang="el-GR" altLang="en-US" sz="1000">
                      <a:latin typeface="Arial" panose="020B0604020202020204" pitchFamily="34" charset="0"/>
                    </a:rPr>
                    <a:t>μ</a:t>
                  </a:r>
                  <a:r>
                    <a:rPr lang="en-US" altLang="en-US" sz="1000">
                      <a:latin typeface="Arial" panose="020B0604020202020204" pitchFamily="34" charset="0"/>
                    </a:rPr>
                    <a:t>m</a:t>
                  </a:r>
                  <a:endParaRPr lang="en-GB" altLang="en-US" sz="1000">
                    <a:latin typeface="Arial" panose="020B0604020202020204" pitchFamily="34" charset="0"/>
                  </a:endParaRPr>
                </a:p>
              </p:txBody>
            </p:sp>
          </p:grpSp>
          <p:grpSp>
            <p:nvGrpSpPr>
              <p:cNvPr id="21529" name="Group 219">
                <a:extLst>
                  <a:ext uri="{FF2B5EF4-FFF2-40B4-BE49-F238E27FC236}">
                    <a16:creationId xmlns:a16="http://schemas.microsoft.com/office/drawing/2014/main" id="{570CA9BC-B4EA-4913-BD11-857D42818A25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9283700" y="4117975"/>
                <a:ext cx="604838" cy="258763"/>
                <a:chOff x="89195" y="2202255"/>
                <a:chExt cx="605913" cy="257847"/>
              </a:xfrm>
            </p:grpSpPr>
            <p:cxnSp>
              <p:nvCxnSpPr>
                <p:cNvPr id="221" name="Straight Connector 220">
                  <a:extLst>
                    <a:ext uri="{FF2B5EF4-FFF2-40B4-BE49-F238E27FC236}">
                      <a16:creationId xmlns:a16="http://schemas.microsoft.com/office/drawing/2014/main" id="{18888C42-32F1-40F4-835B-9615A7C039C7}"/>
                    </a:ext>
                  </a:extLst>
                </p:cNvPr>
                <p:cNvCxnSpPr/>
                <p:nvPr/>
              </p:nvCxnSpPr>
              <p:spPr>
                <a:xfrm flipV="1">
                  <a:off x="267311" y="2458520"/>
                  <a:ext cx="173346" cy="1582"/>
                </a:xfrm>
                <a:prstGeom prst="line">
                  <a:avLst/>
                </a:prstGeom>
                <a:ln w="12700">
                  <a:solidFill>
                    <a:schemeClr val="bg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1531" name="TextBox 221">
                  <a:extLst>
                    <a:ext uri="{FF2B5EF4-FFF2-40B4-BE49-F238E27FC236}">
                      <a16:creationId xmlns:a16="http://schemas.microsoft.com/office/drawing/2014/main" id="{8A14816A-9B14-4882-9596-809B979EDE2B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89195" y="2202255"/>
                  <a:ext cx="605913" cy="2462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32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8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Font typeface="Arial" panose="020B0604020202020204" pitchFamily="34" charset="0"/>
                    <a:buChar char="•"/>
                    <a:defRPr sz="24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Font typeface="Arial" panose="020B0604020202020204" pitchFamily="34" charset="0"/>
                    <a:buChar char="–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Font typeface="Arial" panose="020B0604020202020204" pitchFamily="34" charset="0"/>
                    <a:buChar char="»"/>
                    <a:defRPr sz="20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>
                    <a:spcBef>
                      <a:spcPct val="0"/>
                    </a:spcBef>
                    <a:buFontTx/>
                    <a:buNone/>
                  </a:pPr>
                  <a:r>
                    <a:rPr lang="en-US" altLang="en-US" sz="1000">
                      <a:solidFill>
                        <a:schemeClr val="bg1"/>
                      </a:solidFill>
                      <a:latin typeface="Arial" panose="020B0604020202020204" pitchFamily="34" charset="0"/>
                    </a:rPr>
                    <a:t>100 </a:t>
                  </a:r>
                  <a:r>
                    <a:rPr lang="el-GR" altLang="en-US" sz="1000">
                      <a:solidFill>
                        <a:schemeClr val="bg1"/>
                      </a:solidFill>
                      <a:latin typeface="Arial" panose="020B0604020202020204" pitchFamily="34" charset="0"/>
                    </a:rPr>
                    <a:t>μ</a:t>
                  </a:r>
                  <a:r>
                    <a:rPr lang="en-US" altLang="en-US" sz="1000">
                      <a:solidFill>
                        <a:schemeClr val="bg1"/>
                      </a:solidFill>
                      <a:latin typeface="Arial" panose="020B0604020202020204" pitchFamily="34" charset="0"/>
                    </a:rPr>
                    <a:t>m</a:t>
                  </a:r>
                  <a:endParaRPr lang="en-GB" altLang="en-US" sz="1000">
                    <a:solidFill>
                      <a:schemeClr val="bg1"/>
                    </a:solidFill>
                    <a:latin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21511" name="TextBox 20">
            <a:extLst>
              <a:ext uri="{FF2B5EF4-FFF2-40B4-BE49-F238E27FC236}">
                <a16:creationId xmlns:a16="http://schemas.microsoft.com/office/drawing/2014/main" id="{9050E5F1-0503-4B00-A5D8-9862A9227C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3613" y="6229350"/>
            <a:ext cx="18589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latin typeface="Book Antiqua" panose="02040602050305030304" pitchFamily="18" charset="0"/>
              </a:rPr>
              <a:t>A. Lagoyannis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latin typeface="Book Antiqua" panose="02040602050305030304" pitchFamily="18" charset="0"/>
              </a:rPr>
              <a:t>I.N.P.P. Annual Meeting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latin typeface="Book Antiqua" panose="02040602050305030304" pitchFamily="18" charset="0"/>
              </a:rPr>
              <a:t>Thursday 14/11/19</a:t>
            </a:r>
          </a:p>
        </p:txBody>
      </p: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518B72A3-AC21-45FB-8241-5FFC77F19EEB}"/>
              </a:ext>
            </a:extLst>
          </p:cNvPr>
          <p:cNvCxnSpPr/>
          <p:nvPr/>
        </p:nvCxnSpPr>
        <p:spPr>
          <a:xfrm>
            <a:off x="0" y="760413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CBFA7467-C5AB-4045-BB9F-070442ACB12F}"/>
              </a:ext>
            </a:extLst>
          </p:cNvPr>
          <p:cNvCxnSpPr/>
          <p:nvPr/>
        </p:nvCxnSpPr>
        <p:spPr>
          <a:xfrm>
            <a:off x="0" y="6211888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109EFA99-D983-4C85-808A-54F689691DE8}"/>
              </a:ext>
            </a:extLst>
          </p:cNvPr>
          <p:cNvCxnSpPr/>
          <p:nvPr/>
        </p:nvCxnSpPr>
        <p:spPr>
          <a:xfrm>
            <a:off x="0" y="760413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441E9DFE-67D2-4EA8-AEFD-F5EEF4C92996}"/>
              </a:ext>
            </a:extLst>
          </p:cNvPr>
          <p:cNvSpPr/>
          <p:nvPr/>
        </p:nvSpPr>
        <p:spPr>
          <a:xfrm>
            <a:off x="0" y="762000"/>
            <a:ext cx="9144000" cy="5410200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9B0478FA-F405-426A-A402-193A02587B30}"/>
              </a:ext>
            </a:extLst>
          </p:cNvPr>
          <p:cNvCxnSpPr/>
          <p:nvPr/>
        </p:nvCxnSpPr>
        <p:spPr>
          <a:xfrm>
            <a:off x="0" y="6211888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4B91227F-A657-4414-B5F4-06DBE8831188}"/>
              </a:ext>
            </a:extLst>
          </p:cNvPr>
          <p:cNvSpPr txBox="1"/>
          <p:nvPr/>
        </p:nvSpPr>
        <p:spPr>
          <a:xfrm>
            <a:off x="4032250" y="142875"/>
            <a:ext cx="1077913" cy="4921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F</a:t>
            </a:r>
            <a:r>
              <a:rPr 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uture</a:t>
            </a:r>
          </a:p>
        </p:txBody>
      </p:sp>
      <p:sp>
        <p:nvSpPr>
          <p:cNvPr id="22534" name="Rectangle 8">
            <a:extLst>
              <a:ext uri="{FF2B5EF4-FFF2-40B4-BE49-F238E27FC236}">
                <a16:creationId xmlns:a16="http://schemas.microsoft.com/office/drawing/2014/main" id="{C6DEDD74-41BA-428B-94C7-1A9309D774C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1066800"/>
            <a:ext cx="8012113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FF0000"/>
                </a:solidFill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CALIBRA is here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		Upgrade of the TANDEM vacuum system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		Installation of digital electronics for GASPAR (and other setups)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		Completion of the R-15 line to the Neoptolemos detector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		Design of the new goniometric table</a:t>
            </a:r>
          </a:p>
        </p:txBody>
      </p:sp>
      <p:sp>
        <p:nvSpPr>
          <p:cNvPr id="22535" name="Rectangle 9">
            <a:extLst>
              <a:ext uri="{FF2B5EF4-FFF2-40B4-BE49-F238E27FC236}">
                <a16:creationId xmlns:a16="http://schemas.microsoft.com/office/drawing/2014/main" id="{FD906E0F-1B00-4A90-A8CE-9E1A8AEFD5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2590800"/>
            <a:ext cx="7596188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FF0000"/>
                </a:solidFill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Cross section measurements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		Characterization of the Neoptolemos detector with reactions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		Test of GASPAR with reactions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		Light elements deuteron induced reactions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		Proton induced gamma – ray reactions</a:t>
            </a:r>
          </a:p>
        </p:txBody>
      </p:sp>
      <p:sp>
        <p:nvSpPr>
          <p:cNvPr id="22536" name="Rectangle 10">
            <a:extLst>
              <a:ext uri="{FF2B5EF4-FFF2-40B4-BE49-F238E27FC236}">
                <a16:creationId xmlns:a16="http://schemas.microsoft.com/office/drawing/2014/main" id="{3BF3AF90-3346-450E-BCAD-61CC50045C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4211638"/>
            <a:ext cx="63754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FF0000"/>
                </a:solidFill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Applications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		Upgrade of micro – beam setup for PIXE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		Continue with JET measurements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		Measurement of targets for University of York </a:t>
            </a:r>
          </a:p>
        </p:txBody>
      </p:sp>
      <p:sp>
        <p:nvSpPr>
          <p:cNvPr id="22537" name="Rectangle 10">
            <a:extLst>
              <a:ext uri="{FF2B5EF4-FFF2-40B4-BE49-F238E27FC236}">
                <a16:creationId xmlns:a16="http://schemas.microsoft.com/office/drawing/2014/main" id="{32C181CA-5973-4046-8BDF-3B0148E5D44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5410200"/>
            <a:ext cx="49815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FF0000"/>
                </a:solidFill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Continue collaboration within the G4G ESA project</a:t>
            </a:r>
            <a:endParaRPr lang="en-US" altLang="en-US" sz="1800">
              <a:latin typeface="Times New Roman" panose="02020603050405020304" pitchFamily="18" charset="0"/>
              <a:ea typeface="Gungsuh" panose="02030600000101010101" pitchFamily="18" charset="-127"/>
              <a:cs typeface="Times New Roman" panose="02020603050405020304" pitchFamily="18" charset="0"/>
            </a:endParaRPr>
          </a:p>
        </p:txBody>
      </p:sp>
      <p:sp>
        <p:nvSpPr>
          <p:cNvPr id="22538" name="TextBox 20">
            <a:extLst>
              <a:ext uri="{FF2B5EF4-FFF2-40B4-BE49-F238E27FC236}">
                <a16:creationId xmlns:a16="http://schemas.microsoft.com/office/drawing/2014/main" id="{8DEE8C24-050F-425C-8E25-AD9B1977AB3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3613" y="6229350"/>
            <a:ext cx="18589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latin typeface="Book Antiqua" panose="02040602050305030304" pitchFamily="18" charset="0"/>
              </a:rPr>
              <a:t>A. Lagoyannis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latin typeface="Book Antiqua" panose="02040602050305030304" pitchFamily="18" charset="0"/>
              </a:rPr>
              <a:t>I.N.P.P. Annual Meeting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latin typeface="Book Antiqua" panose="02040602050305030304" pitchFamily="18" charset="0"/>
              </a:rPr>
              <a:t>Thursday 14/11/19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614740E6-803B-4B75-809A-69CE5A6E1AB2}"/>
              </a:ext>
            </a:extLst>
          </p:cNvPr>
          <p:cNvCxnSpPr/>
          <p:nvPr/>
        </p:nvCxnSpPr>
        <p:spPr>
          <a:xfrm>
            <a:off x="0" y="760413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02D4CBE1-2283-4593-A039-F99E6D87FCDD}"/>
              </a:ext>
            </a:extLst>
          </p:cNvPr>
          <p:cNvSpPr/>
          <p:nvPr/>
        </p:nvSpPr>
        <p:spPr>
          <a:xfrm>
            <a:off x="0" y="762000"/>
            <a:ext cx="9144000" cy="5410200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59FD879-B9C5-4112-8DC1-42F21D54E02A}"/>
              </a:ext>
            </a:extLst>
          </p:cNvPr>
          <p:cNvCxnSpPr/>
          <p:nvPr/>
        </p:nvCxnSpPr>
        <p:spPr>
          <a:xfrm>
            <a:off x="0" y="6211888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32173B4E-D6FE-49CD-B506-3B4062924FFE}"/>
              </a:ext>
            </a:extLst>
          </p:cNvPr>
          <p:cNvSpPr txBox="1"/>
          <p:nvPr/>
        </p:nvSpPr>
        <p:spPr>
          <a:xfrm>
            <a:off x="3394075" y="142875"/>
            <a:ext cx="2355850" cy="4921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F</a:t>
            </a:r>
            <a:r>
              <a:rPr 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uture (in 2018)</a:t>
            </a:r>
          </a:p>
        </p:txBody>
      </p:sp>
      <p:sp>
        <p:nvSpPr>
          <p:cNvPr id="4102" name="TextBox 20">
            <a:extLst>
              <a:ext uri="{FF2B5EF4-FFF2-40B4-BE49-F238E27FC236}">
                <a16:creationId xmlns:a16="http://schemas.microsoft.com/office/drawing/2014/main" id="{944BCED1-CB79-4E60-AA8B-E07758FEFD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3613" y="6229350"/>
            <a:ext cx="18589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latin typeface="Book Antiqua" panose="02040602050305030304" pitchFamily="18" charset="0"/>
              </a:rPr>
              <a:t>A. Lagoyannis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latin typeface="Book Antiqua" panose="02040602050305030304" pitchFamily="18" charset="0"/>
              </a:rPr>
              <a:t>I.N.P.P. Annual Meeting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latin typeface="Book Antiqua" panose="02040602050305030304" pitchFamily="18" charset="0"/>
              </a:rPr>
              <a:t>Thursday 14/11/19</a:t>
            </a:r>
          </a:p>
        </p:txBody>
      </p:sp>
      <p:sp>
        <p:nvSpPr>
          <p:cNvPr id="4103" name="Rectangle 8">
            <a:extLst>
              <a:ext uri="{FF2B5EF4-FFF2-40B4-BE49-F238E27FC236}">
                <a16:creationId xmlns:a16="http://schemas.microsoft.com/office/drawing/2014/main" id="{AEB9DD39-5BC4-4A1F-B57C-9CAC6367D6F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1066800"/>
            <a:ext cx="5038725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FF0000"/>
                </a:solidFill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CALIBRA is coming…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		Upgrade of the TANDEM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		New ion - sources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		New set – ups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		Re-arrangement of existing ones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		Upgrade of the electronics</a:t>
            </a:r>
          </a:p>
        </p:txBody>
      </p:sp>
      <p:sp>
        <p:nvSpPr>
          <p:cNvPr id="4104" name="Rectangle 9">
            <a:extLst>
              <a:ext uri="{FF2B5EF4-FFF2-40B4-BE49-F238E27FC236}">
                <a16:creationId xmlns:a16="http://schemas.microsoft.com/office/drawing/2014/main" id="{505B1012-5E98-4A0D-8A46-B838F1579D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2916238"/>
            <a:ext cx="595471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FF0000"/>
                </a:solidFill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Cross section measurements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		Nuclear Astrophysics related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		Light elements deuteron induced reactions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		Proton induced gamma – ray reactions</a:t>
            </a:r>
          </a:p>
        </p:txBody>
      </p:sp>
      <p:sp>
        <p:nvSpPr>
          <p:cNvPr id="4105" name="Rectangle 10">
            <a:extLst>
              <a:ext uri="{FF2B5EF4-FFF2-40B4-BE49-F238E27FC236}">
                <a16:creationId xmlns:a16="http://schemas.microsoft.com/office/drawing/2014/main" id="{3E738B6B-C09D-49D0-BA80-EF22CFB40E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4211638"/>
            <a:ext cx="67913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FF0000"/>
                </a:solidFill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Applications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		micro – beam carbon quantification in JET samples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		Collaboration with INN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		Proton – tagged PIGE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49F92DAF-CDE6-4E50-B5A8-426184EF94FA}"/>
              </a:ext>
            </a:extLst>
          </p:cNvPr>
          <p:cNvCxnSpPr/>
          <p:nvPr/>
        </p:nvCxnSpPr>
        <p:spPr>
          <a:xfrm>
            <a:off x="0" y="760413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F4D10A92-BEB6-45D2-BA18-D7850D9046C2}"/>
              </a:ext>
            </a:extLst>
          </p:cNvPr>
          <p:cNvSpPr/>
          <p:nvPr/>
        </p:nvSpPr>
        <p:spPr>
          <a:xfrm>
            <a:off x="0" y="762000"/>
            <a:ext cx="9144000" cy="5410200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8B4725A-68CF-490D-98C0-0C40ADE464C1}"/>
              </a:ext>
            </a:extLst>
          </p:cNvPr>
          <p:cNvCxnSpPr/>
          <p:nvPr/>
        </p:nvCxnSpPr>
        <p:spPr>
          <a:xfrm>
            <a:off x="0" y="6211888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38CA4EB3-E1B9-4D67-B779-25B6696BD006}"/>
              </a:ext>
            </a:extLst>
          </p:cNvPr>
          <p:cNvSpPr txBox="1"/>
          <p:nvPr/>
        </p:nvSpPr>
        <p:spPr>
          <a:xfrm>
            <a:off x="4011613" y="142875"/>
            <a:ext cx="1120775" cy="4921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C</a:t>
            </a:r>
            <a:r>
              <a:rPr lang="en-US" sz="26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alibra</a:t>
            </a:r>
            <a:endParaRPr lang="en-US" sz="2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Tahoma" pitchFamily="34" charset="0"/>
              <a:cs typeface="Tahoma" pitchFamily="34" charset="0"/>
            </a:endParaRPr>
          </a:p>
        </p:txBody>
      </p:sp>
      <p:pic>
        <p:nvPicPr>
          <p:cNvPr id="5126" name="Picture 9">
            <a:extLst>
              <a:ext uri="{FF2B5EF4-FFF2-40B4-BE49-F238E27FC236}">
                <a16:creationId xmlns:a16="http://schemas.microsoft.com/office/drawing/2014/main" id="{7257D75C-BE5B-4FB1-A4C5-6F555D73BF5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879475"/>
            <a:ext cx="6719888" cy="523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8CCF119-9B3E-4493-8FAF-943DE61FB038}"/>
              </a:ext>
            </a:extLst>
          </p:cNvPr>
          <p:cNvSpPr/>
          <p:nvPr/>
        </p:nvSpPr>
        <p:spPr>
          <a:xfrm>
            <a:off x="685800" y="2560638"/>
            <a:ext cx="7543800" cy="35972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200000"/>
              </a:lnSpc>
              <a:defRPr/>
            </a:pPr>
            <a:r>
              <a:rPr lang="en-US" dirty="0">
                <a:solidFill>
                  <a:schemeClr val="tx1"/>
                </a:solidFill>
              </a:rPr>
              <a:t>SP2: Unseal the offer(s) on 15/11</a:t>
            </a:r>
          </a:p>
          <a:p>
            <a:pPr>
              <a:lnSpc>
                <a:spcPct val="200000"/>
              </a:lnSpc>
              <a:defRPr/>
            </a:pPr>
            <a:r>
              <a:rPr lang="en-US" dirty="0">
                <a:solidFill>
                  <a:schemeClr val="tx1"/>
                </a:solidFill>
              </a:rPr>
              <a:t>SP3: Technical offer unsealed on 13/11 </a:t>
            </a:r>
          </a:p>
          <a:p>
            <a:pPr>
              <a:lnSpc>
                <a:spcPct val="200000"/>
              </a:lnSpc>
              <a:defRPr/>
            </a:pPr>
            <a:r>
              <a:rPr lang="en-US" dirty="0">
                <a:solidFill>
                  <a:schemeClr val="tx1"/>
                </a:solidFill>
              </a:rPr>
              <a:t>SP4: Tender finished. Contract signed. Delivery in February 2020</a:t>
            </a:r>
          </a:p>
          <a:p>
            <a:pPr>
              <a:lnSpc>
                <a:spcPct val="200000"/>
              </a:lnSpc>
              <a:defRPr/>
            </a:pPr>
            <a:r>
              <a:rPr lang="en-US" dirty="0">
                <a:solidFill>
                  <a:schemeClr val="tx1"/>
                </a:solidFill>
              </a:rPr>
              <a:t>SP5: Depends on SP3</a:t>
            </a:r>
          </a:p>
          <a:p>
            <a:pPr>
              <a:lnSpc>
                <a:spcPct val="200000"/>
              </a:lnSpc>
              <a:defRPr/>
            </a:pPr>
            <a:r>
              <a:rPr lang="en-US" dirty="0">
                <a:solidFill>
                  <a:schemeClr val="tx1"/>
                </a:solidFill>
              </a:rPr>
              <a:t>SP6: Technical offer(s) unsealed on 11/10</a:t>
            </a:r>
          </a:p>
          <a:p>
            <a:pPr>
              <a:lnSpc>
                <a:spcPct val="200000"/>
              </a:lnSpc>
              <a:defRPr/>
            </a:pPr>
            <a:r>
              <a:rPr lang="en-US" dirty="0">
                <a:solidFill>
                  <a:schemeClr val="tx1"/>
                </a:solidFill>
              </a:rPr>
              <a:t>SP7: Tender was announced on 13/11 </a:t>
            </a:r>
          </a:p>
        </p:txBody>
      </p:sp>
      <p:sp>
        <p:nvSpPr>
          <p:cNvPr id="5128" name="TextBox 20">
            <a:extLst>
              <a:ext uri="{FF2B5EF4-FFF2-40B4-BE49-F238E27FC236}">
                <a16:creationId xmlns:a16="http://schemas.microsoft.com/office/drawing/2014/main" id="{0E30AAFB-8762-43DD-944A-078F7FB7D2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3613" y="6229350"/>
            <a:ext cx="18589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latin typeface="Book Antiqua" panose="02040602050305030304" pitchFamily="18" charset="0"/>
              </a:rPr>
              <a:t>A. Lagoyannis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latin typeface="Book Antiqua" panose="02040602050305030304" pitchFamily="18" charset="0"/>
              </a:rPr>
              <a:t>I.N.P.P. Annual Meeting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latin typeface="Book Antiqua" panose="02040602050305030304" pitchFamily="18" charset="0"/>
              </a:rPr>
              <a:t>Thursday 14/11/19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3C5E2276-8467-4001-B4F4-514ADE6638FA}"/>
              </a:ext>
            </a:extLst>
          </p:cNvPr>
          <p:cNvCxnSpPr/>
          <p:nvPr/>
        </p:nvCxnSpPr>
        <p:spPr>
          <a:xfrm>
            <a:off x="0" y="760413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37331CD8-B339-44DB-B32F-2DAE9B0DC3C4}"/>
              </a:ext>
            </a:extLst>
          </p:cNvPr>
          <p:cNvSpPr/>
          <p:nvPr/>
        </p:nvSpPr>
        <p:spPr>
          <a:xfrm>
            <a:off x="0" y="795338"/>
            <a:ext cx="9144000" cy="5410200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EF624D3-23EE-41F8-897C-78EF7A14E588}"/>
              </a:ext>
            </a:extLst>
          </p:cNvPr>
          <p:cNvCxnSpPr/>
          <p:nvPr/>
        </p:nvCxnSpPr>
        <p:spPr>
          <a:xfrm>
            <a:off x="0" y="6211888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610A1066-F1D8-40EA-8902-9C1D48A525C5}"/>
              </a:ext>
            </a:extLst>
          </p:cNvPr>
          <p:cNvSpPr txBox="1"/>
          <p:nvPr/>
        </p:nvSpPr>
        <p:spPr>
          <a:xfrm>
            <a:off x="3451225" y="152400"/>
            <a:ext cx="2241550" cy="4921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T</a:t>
            </a:r>
            <a:r>
              <a:rPr 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andem </a:t>
            </a:r>
            <a:r>
              <a:rPr lang="en-US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L</a:t>
            </a:r>
            <a:r>
              <a:rPr 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ayout</a:t>
            </a:r>
          </a:p>
        </p:txBody>
      </p:sp>
      <p:pic>
        <p:nvPicPr>
          <p:cNvPr id="80" name="Picture 79" descr="tandem_lay1.jpg">
            <a:extLst>
              <a:ext uri="{FF2B5EF4-FFF2-40B4-BE49-F238E27FC236}">
                <a16:creationId xmlns:a16="http://schemas.microsoft.com/office/drawing/2014/main" id="{12E789FF-1371-4803-923D-4976B7733DB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7309" b="1018"/>
          <a:stretch>
            <a:fillRect/>
          </a:stretch>
        </p:blipFill>
        <p:spPr>
          <a:xfrm>
            <a:off x="1441450" y="903288"/>
            <a:ext cx="6384925" cy="3857625"/>
          </a:xfrm>
          <a:prstGeom prst="rect">
            <a:avLst/>
          </a:prstGeom>
          <a:ln>
            <a:solidFill>
              <a:srgbClr val="00B050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4" name="Oval 83">
            <a:extLst>
              <a:ext uri="{FF2B5EF4-FFF2-40B4-BE49-F238E27FC236}">
                <a16:creationId xmlns:a16="http://schemas.microsoft.com/office/drawing/2014/main" id="{E6D82B00-0169-4C74-A7E7-282B224718CD}"/>
              </a:ext>
            </a:extLst>
          </p:cNvPr>
          <p:cNvSpPr/>
          <p:nvPr/>
        </p:nvSpPr>
        <p:spPr bwMode="auto">
          <a:xfrm>
            <a:off x="3835400" y="2892425"/>
            <a:ext cx="357188" cy="328613"/>
          </a:xfrm>
          <a:prstGeom prst="ellipse">
            <a:avLst/>
          </a:prstGeom>
          <a:noFill/>
          <a:ln w="381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l-GR"/>
          </a:p>
        </p:txBody>
      </p:sp>
      <p:cxnSp>
        <p:nvCxnSpPr>
          <p:cNvPr id="87" name="Elbow Connector 86">
            <a:extLst>
              <a:ext uri="{FF2B5EF4-FFF2-40B4-BE49-F238E27FC236}">
                <a16:creationId xmlns:a16="http://schemas.microsoft.com/office/drawing/2014/main" id="{0804F142-90EB-4CF2-A1F2-CC22993CCCD5}"/>
              </a:ext>
            </a:extLst>
          </p:cNvPr>
          <p:cNvCxnSpPr>
            <a:stCxn id="84" idx="2"/>
            <a:endCxn id="86" idx="3"/>
          </p:cNvCxnSpPr>
          <p:nvPr/>
        </p:nvCxnSpPr>
        <p:spPr bwMode="auto">
          <a:xfrm rot="10800000">
            <a:off x="3176588" y="2714625"/>
            <a:ext cx="658812" cy="342900"/>
          </a:xfrm>
          <a:prstGeom prst="bentConnector3">
            <a:avLst>
              <a:gd name="adj1" fmla="val 50000"/>
            </a:avLst>
          </a:prstGeom>
          <a:ln w="38100">
            <a:solidFill>
              <a:srgbClr val="FF990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Oval 92">
            <a:extLst>
              <a:ext uri="{FF2B5EF4-FFF2-40B4-BE49-F238E27FC236}">
                <a16:creationId xmlns:a16="http://schemas.microsoft.com/office/drawing/2014/main" id="{5A6B9BAD-286A-4005-A9D2-EC9516AEC007}"/>
              </a:ext>
            </a:extLst>
          </p:cNvPr>
          <p:cNvSpPr/>
          <p:nvPr/>
        </p:nvSpPr>
        <p:spPr bwMode="auto">
          <a:xfrm>
            <a:off x="4070350" y="3160713"/>
            <a:ext cx="357188" cy="33020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l-GR"/>
          </a:p>
        </p:txBody>
      </p:sp>
      <p:cxnSp>
        <p:nvCxnSpPr>
          <p:cNvPr id="99" name="Elbow Connector 98">
            <a:extLst>
              <a:ext uri="{FF2B5EF4-FFF2-40B4-BE49-F238E27FC236}">
                <a16:creationId xmlns:a16="http://schemas.microsoft.com/office/drawing/2014/main" id="{682DF0FF-73A6-456A-A5C2-BA42FE3CB44A}"/>
              </a:ext>
            </a:extLst>
          </p:cNvPr>
          <p:cNvCxnSpPr>
            <a:stCxn id="93" idx="2"/>
          </p:cNvCxnSpPr>
          <p:nvPr/>
        </p:nvCxnSpPr>
        <p:spPr bwMode="auto">
          <a:xfrm rot="10800000" flipV="1">
            <a:off x="2362200" y="3325813"/>
            <a:ext cx="1708150" cy="593725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155" name="Group 1">
            <a:extLst>
              <a:ext uri="{FF2B5EF4-FFF2-40B4-BE49-F238E27FC236}">
                <a16:creationId xmlns:a16="http://schemas.microsoft.com/office/drawing/2014/main" id="{741CDAAD-2B9B-4179-92E6-4AEE85A234FB}"/>
              </a:ext>
            </a:extLst>
          </p:cNvPr>
          <p:cNvGrpSpPr>
            <a:grpSpLocks/>
          </p:cNvGrpSpPr>
          <p:nvPr/>
        </p:nvGrpSpPr>
        <p:grpSpPr bwMode="auto">
          <a:xfrm>
            <a:off x="157163" y="3375025"/>
            <a:ext cx="2128837" cy="1044575"/>
            <a:chOff x="234950" y="2667000"/>
            <a:chExt cx="2128838" cy="1044575"/>
          </a:xfrm>
        </p:grpSpPr>
        <p:pic>
          <p:nvPicPr>
            <p:cNvPr id="94" name="Picture 3" descr="C:\Users\Sotiris\Desktop\1_Ypodomes\tandem\oxford_microprobe.jpg">
              <a:extLst>
                <a:ext uri="{FF2B5EF4-FFF2-40B4-BE49-F238E27FC236}">
                  <a16:creationId xmlns:a16="http://schemas.microsoft.com/office/drawing/2014/main" id="{7B4A982C-5515-4E76-A464-9CA618E9DC7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lum bright="10000"/>
            </a:blip>
            <a:srcRect/>
            <a:stretch>
              <a:fillRect/>
            </a:stretch>
          </p:blipFill>
          <p:spPr bwMode="auto">
            <a:xfrm>
              <a:off x="720725" y="2713038"/>
              <a:ext cx="1549401" cy="93662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6" name="Rounded Rectangle 95">
              <a:extLst>
                <a:ext uri="{FF2B5EF4-FFF2-40B4-BE49-F238E27FC236}">
                  <a16:creationId xmlns:a16="http://schemas.microsoft.com/office/drawing/2014/main" id="{C2A848C7-7644-46C1-9C0B-85B028D817EE}"/>
                </a:ext>
              </a:extLst>
            </p:cNvPr>
            <p:cNvSpPr/>
            <p:nvPr/>
          </p:nvSpPr>
          <p:spPr bwMode="auto">
            <a:xfrm>
              <a:off x="649287" y="2667000"/>
              <a:ext cx="1714501" cy="1044575"/>
            </a:xfrm>
            <a:prstGeom prst="round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l-GR"/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614ED931-7C61-4406-A9AE-1CE7E254A4F0}"/>
                </a:ext>
              </a:extLst>
            </p:cNvPr>
            <p:cNvSpPr txBox="1"/>
            <p:nvPr/>
          </p:nvSpPr>
          <p:spPr bwMode="auto">
            <a:xfrm rot="16200000">
              <a:off x="-15081" y="3058319"/>
              <a:ext cx="808037" cy="307975"/>
            </a:xfrm>
            <a:prstGeom prst="rect">
              <a:avLst/>
            </a:prstGeom>
            <a:solidFill>
              <a:srgbClr val="FFFF00"/>
            </a:solidFill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>
                <a:defRPr/>
              </a:pPr>
              <a:r>
                <a:rPr lang="el-GR" altLang="en-US" sz="14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Calibri" pitchFamily="34" charset="0"/>
                </a:rPr>
                <a:t>μ-</a:t>
              </a:r>
              <a:r>
                <a:rPr lang="en-US" altLang="en-US" sz="1400" b="1">
                  <a:effectLst>
                    <a:outerShdw blurRad="38100" dist="38100" dir="2700000" algn="tl">
                      <a:srgbClr val="FFFFFF"/>
                    </a:outerShdw>
                  </a:effectLst>
                  <a:latin typeface="Calibri" pitchFamily="34" charset="0"/>
                </a:rPr>
                <a:t>PIXE  </a:t>
              </a:r>
              <a:endParaRPr lang="el-GR" altLang="en-US" sz="1400" b="1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endParaRPr>
            </a:p>
          </p:txBody>
        </p:sp>
      </p:grpSp>
      <p:grpSp>
        <p:nvGrpSpPr>
          <p:cNvPr id="6156" name="Group 67">
            <a:extLst>
              <a:ext uri="{FF2B5EF4-FFF2-40B4-BE49-F238E27FC236}">
                <a16:creationId xmlns:a16="http://schemas.microsoft.com/office/drawing/2014/main" id="{BDE07F0F-704C-4A19-8FB4-5FB68B12940E}"/>
              </a:ext>
            </a:extLst>
          </p:cNvPr>
          <p:cNvGrpSpPr>
            <a:grpSpLocks/>
          </p:cNvGrpSpPr>
          <p:nvPr/>
        </p:nvGrpSpPr>
        <p:grpSpPr bwMode="auto">
          <a:xfrm>
            <a:off x="685800" y="3048000"/>
            <a:ext cx="4267200" cy="3127375"/>
            <a:chOff x="685800" y="3048000"/>
            <a:chExt cx="4267200" cy="3127177"/>
          </a:xfrm>
        </p:grpSpPr>
        <p:sp>
          <p:nvSpPr>
            <p:cNvPr id="108" name="Rounded Rectangle 107">
              <a:extLst>
                <a:ext uri="{FF2B5EF4-FFF2-40B4-BE49-F238E27FC236}">
                  <a16:creationId xmlns:a16="http://schemas.microsoft.com/office/drawing/2014/main" id="{C407E667-A537-4065-B130-6FD9AD21BF19}"/>
                </a:ext>
              </a:extLst>
            </p:cNvPr>
            <p:cNvSpPr/>
            <p:nvPr/>
          </p:nvSpPr>
          <p:spPr bwMode="auto">
            <a:xfrm>
              <a:off x="3387725" y="4779853"/>
              <a:ext cx="1511300" cy="1044509"/>
            </a:xfrm>
            <a:prstGeom prst="roundRect">
              <a:avLst/>
            </a:prstGeom>
            <a:noFill/>
            <a:ln w="381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l-GR"/>
            </a:p>
          </p:txBody>
        </p:sp>
        <p:grpSp>
          <p:nvGrpSpPr>
            <p:cNvPr id="6197" name="Group 66">
              <a:extLst>
                <a:ext uri="{FF2B5EF4-FFF2-40B4-BE49-F238E27FC236}">
                  <a16:creationId xmlns:a16="http://schemas.microsoft.com/office/drawing/2014/main" id="{62E18AE4-1F63-4555-94D2-1A5FA6A8A56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685800" y="3048000"/>
              <a:ext cx="4267200" cy="3127177"/>
              <a:chOff x="685800" y="3048000"/>
              <a:chExt cx="4267200" cy="3127177"/>
            </a:xfrm>
          </p:grpSpPr>
          <p:pic>
            <p:nvPicPr>
              <p:cNvPr id="107" name="Picture 106">
                <a:extLst>
                  <a:ext uri="{FF2B5EF4-FFF2-40B4-BE49-F238E27FC236}">
                    <a16:creationId xmlns:a16="http://schemas.microsoft.com/office/drawing/2014/main" id="{0B4E18DC-664B-43D0-BF53-4B2A9B6588A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lum bright="10000"/>
              </a:blip>
              <a:srcRect l="7456" t="17616" r="11184" b="17616"/>
              <a:stretch>
                <a:fillRect/>
              </a:stretch>
            </p:blipFill>
            <p:spPr bwMode="auto">
              <a:xfrm>
                <a:off x="1905000" y="4854461"/>
                <a:ext cx="1389063" cy="936566"/>
              </a:xfrm>
              <a:prstGeom prst="rect">
                <a:avLst/>
              </a:prstGeom>
              <a:ln>
                <a:noFill/>
              </a:ln>
              <a:effectLst>
                <a:outerShdw blurRad="190500" algn="tl" rotWithShape="0">
                  <a:srgbClr val="000000">
                    <a:alpha val="70000"/>
                  </a:srgbClr>
                </a:outerShdw>
              </a:effectLst>
            </p:spPr>
          </p:pic>
          <p:grpSp>
            <p:nvGrpSpPr>
              <p:cNvPr id="6199" name="Group 65">
                <a:extLst>
                  <a:ext uri="{FF2B5EF4-FFF2-40B4-BE49-F238E27FC236}">
                    <a16:creationId xmlns:a16="http://schemas.microsoft.com/office/drawing/2014/main" id="{D53D212B-9FAD-4BB9-A012-5ACF541628B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85800" y="3048000"/>
                <a:ext cx="4267200" cy="3127177"/>
                <a:chOff x="685800" y="3048000"/>
                <a:chExt cx="4267200" cy="3127177"/>
              </a:xfrm>
            </p:grpSpPr>
            <p:sp>
              <p:nvSpPr>
                <p:cNvPr id="104" name="Oval 103">
                  <a:extLst>
                    <a:ext uri="{FF2B5EF4-FFF2-40B4-BE49-F238E27FC236}">
                      <a16:creationId xmlns:a16="http://schemas.microsoft.com/office/drawing/2014/main" id="{E80A55D0-1998-42DA-8C1A-F2FBBFFCDA9D}"/>
                    </a:ext>
                  </a:extLst>
                </p:cNvPr>
                <p:cNvSpPr/>
                <p:nvPr/>
              </p:nvSpPr>
              <p:spPr bwMode="auto">
                <a:xfrm>
                  <a:off x="4540250" y="3048000"/>
                  <a:ext cx="357188" cy="328592"/>
                </a:xfrm>
                <a:prstGeom prst="ellipse">
                  <a:avLst/>
                </a:prstGeom>
                <a:noFill/>
                <a:ln w="38100">
                  <a:solidFill>
                    <a:schemeClr val="accent3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l-GR"/>
                </a:p>
              </p:txBody>
            </p:sp>
            <p:sp>
              <p:nvSpPr>
                <p:cNvPr id="105" name="Oval 104">
                  <a:extLst>
                    <a:ext uri="{FF2B5EF4-FFF2-40B4-BE49-F238E27FC236}">
                      <a16:creationId xmlns:a16="http://schemas.microsoft.com/office/drawing/2014/main" id="{DB4FE800-D82A-4ABA-AF3A-11DE91E5FB51}"/>
                    </a:ext>
                  </a:extLst>
                </p:cNvPr>
                <p:cNvSpPr/>
                <p:nvPr/>
              </p:nvSpPr>
              <p:spPr bwMode="auto">
                <a:xfrm>
                  <a:off x="4375150" y="3376592"/>
                  <a:ext cx="357188" cy="328591"/>
                </a:xfrm>
                <a:prstGeom prst="ellipse">
                  <a:avLst/>
                </a:prstGeom>
                <a:noFill/>
                <a:ln w="38100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l-GR"/>
                </a:p>
              </p:txBody>
            </p:sp>
            <p:pic>
              <p:nvPicPr>
                <p:cNvPr id="106" name="Picture 105" descr="TANDEM_RBS3">
                  <a:extLst>
                    <a:ext uri="{FF2B5EF4-FFF2-40B4-BE49-F238E27FC236}">
                      <a16:creationId xmlns:a16="http://schemas.microsoft.com/office/drawing/2014/main" id="{36325AD8-C084-4932-93AB-2EC1809D74E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>
                  <a:lum bright="20000"/>
                </a:blip>
                <a:srcRect/>
                <a:stretch>
                  <a:fillRect/>
                </a:stretch>
              </p:blipFill>
              <p:spPr bwMode="auto">
                <a:xfrm>
                  <a:off x="3449638" y="4876684"/>
                  <a:ext cx="1412875" cy="936566"/>
                </a:xfrm>
                <a:prstGeom prst="rect">
                  <a:avLst/>
                </a:prstGeom>
                <a:ln>
                  <a:noFill/>
                </a:ln>
                <a:effectLst>
                  <a:outerShdw blurRad="190500" algn="tl" rotWithShape="0">
                    <a:srgbClr val="000000">
                      <a:alpha val="70000"/>
                    </a:srgbClr>
                  </a:outerShdw>
                </a:effectLst>
              </p:spPr>
            </p:pic>
            <p:sp>
              <p:nvSpPr>
                <p:cNvPr id="109" name="Rounded Rectangle 108">
                  <a:extLst>
                    <a:ext uri="{FF2B5EF4-FFF2-40B4-BE49-F238E27FC236}">
                      <a16:creationId xmlns:a16="http://schemas.microsoft.com/office/drawing/2014/main" id="{A20232EB-31C8-4327-9729-E3F3AC78A4B9}"/>
                    </a:ext>
                  </a:extLst>
                </p:cNvPr>
                <p:cNvSpPr/>
                <p:nvPr/>
              </p:nvSpPr>
              <p:spPr bwMode="auto">
                <a:xfrm>
                  <a:off x="1828800" y="4800489"/>
                  <a:ext cx="1511300" cy="1042922"/>
                </a:xfrm>
                <a:prstGeom prst="roundRect">
                  <a:avLst/>
                </a:prstGeom>
                <a:noFill/>
                <a:ln w="38100">
                  <a:solidFill>
                    <a:srgbClr val="00B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l-GR"/>
                </a:p>
              </p:txBody>
            </p:sp>
            <p:cxnSp>
              <p:nvCxnSpPr>
                <p:cNvPr id="110" name="Shape 86">
                  <a:extLst>
                    <a:ext uri="{FF2B5EF4-FFF2-40B4-BE49-F238E27FC236}">
                      <a16:creationId xmlns:a16="http://schemas.microsoft.com/office/drawing/2014/main" id="{8A5F3C0A-4370-4317-A97B-D9E7A1F37EC3}"/>
                    </a:ext>
                  </a:extLst>
                </p:cNvPr>
                <p:cNvCxnSpPr>
                  <a:stCxn id="104" idx="5"/>
                  <a:endCxn id="108" idx="0"/>
                </p:cNvCxnSpPr>
                <p:nvPr/>
              </p:nvCxnSpPr>
              <p:spPr bwMode="auto">
                <a:xfrm rot="5400000">
                  <a:off x="3768771" y="3703574"/>
                  <a:ext cx="1450883" cy="701675"/>
                </a:xfrm>
                <a:prstGeom prst="bentConnector3">
                  <a:avLst>
                    <a:gd name="adj1" fmla="val 50000"/>
                  </a:avLst>
                </a:prstGeom>
                <a:ln w="38100">
                  <a:solidFill>
                    <a:srgbClr val="00B050"/>
                  </a:solidFill>
                  <a:tailEnd type="triangle" w="lg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1" name="Shape 86">
                  <a:extLst>
                    <a:ext uri="{FF2B5EF4-FFF2-40B4-BE49-F238E27FC236}">
                      <a16:creationId xmlns:a16="http://schemas.microsoft.com/office/drawing/2014/main" id="{751F9B10-D813-4CE7-BA45-9C9C4EB399B4}"/>
                    </a:ext>
                  </a:extLst>
                </p:cNvPr>
                <p:cNvCxnSpPr>
                  <a:stCxn id="105" idx="4"/>
                  <a:endCxn id="109" idx="0"/>
                </p:cNvCxnSpPr>
                <p:nvPr/>
              </p:nvCxnSpPr>
              <p:spPr bwMode="auto">
                <a:xfrm rot="5400000">
                  <a:off x="3021841" y="3267793"/>
                  <a:ext cx="1095306" cy="1970088"/>
                </a:xfrm>
                <a:prstGeom prst="bentConnector3">
                  <a:avLst>
                    <a:gd name="adj1" fmla="val 50000"/>
                  </a:avLst>
                </a:prstGeom>
                <a:ln w="38100">
                  <a:solidFill>
                    <a:srgbClr val="00B050"/>
                  </a:solidFill>
                  <a:tailEnd type="triangle" w="lg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2" name="TextBox 69">
                  <a:extLst>
                    <a:ext uri="{FF2B5EF4-FFF2-40B4-BE49-F238E27FC236}">
                      <a16:creationId xmlns:a16="http://schemas.microsoft.com/office/drawing/2014/main" id="{1DA8379A-6F10-4BA4-BB18-0AF35C7B5501}"/>
                    </a:ext>
                  </a:extLst>
                </p:cNvPr>
                <p:cNvSpPr txBox="1"/>
                <p:nvPr/>
              </p:nvSpPr>
              <p:spPr>
                <a:xfrm>
                  <a:off x="3368675" y="5867221"/>
                  <a:ext cx="1584325" cy="307956"/>
                </a:xfrm>
                <a:prstGeom prst="rect">
                  <a:avLst/>
                </a:prstGeom>
                <a:solidFill>
                  <a:srgbClr val="FFFF00"/>
                </a:solidFill>
              </p:spPr>
              <p:txBody>
                <a:bodyPr>
                  <a:spAutoFit/>
                </a:bodyPr>
                <a:lstStyle/>
                <a:p>
                  <a:pPr algn="ctr">
                    <a:defRPr/>
                  </a:pPr>
                  <a:r>
                    <a:rPr lang="en-US" sz="1400" b="1" dirty="0">
                      <a:solidFill>
                        <a:srgbClr val="00B05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Calibri" pitchFamily="34" charset="0"/>
                      <a:cs typeface="Calibri" pitchFamily="34" charset="0"/>
                    </a:rPr>
                    <a:t>RBS , NRA, ERDA …</a:t>
                  </a:r>
                  <a:endParaRPr lang="el-GR" sz="1400" b="1" dirty="0">
                    <a:solidFill>
                      <a:srgbClr val="00B05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bri" pitchFamily="34" charset="0"/>
                    <a:cs typeface="Calibri" pitchFamily="34" charset="0"/>
                  </a:endParaRPr>
                </a:p>
              </p:txBody>
            </p:sp>
            <p:sp>
              <p:nvSpPr>
                <p:cNvPr id="103" name="TextBox 73">
                  <a:extLst>
                    <a:ext uri="{FF2B5EF4-FFF2-40B4-BE49-F238E27FC236}">
                      <a16:creationId xmlns:a16="http://schemas.microsoft.com/office/drawing/2014/main" id="{CFC65DC0-0F7E-47C5-B97D-767E89E4A3C6}"/>
                    </a:ext>
                  </a:extLst>
                </p:cNvPr>
                <p:cNvSpPr txBox="1"/>
                <p:nvPr/>
              </p:nvSpPr>
              <p:spPr>
                <a:xfrm>
                  <a:off x="685800" y="5867221"/>
                  <a:ext cx="2584450" cy="307956"/>
                </a:xfrm>
                <a:prstGeom prst="rect">
                  <a:avLst/>
                </a:prstGeom>
                <a:solidFill>
                  <a:srgbClr val="FFFF00"/>
                </a:solidFill>
              </p:spPr>
              <p:txBody>
                <a:bodyPr>
                  <a:spAutoFit/>
                </a:bodyPr>
                <a:lstStyle/>
                <a:p>
                  <a:pPr algn="ctr">
                    <a:defRPr/>
                  </a:pPr>
                  <a:r>
                    <a:rPr lang="en-US" sz="1400" b="1" dirty="0">
                      <a:solidFill>
                        <a:srgbClr val="00B05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Calibri" pitchFamily="34" charset="0"/>
                      <a:cs typeface="Calibri" pitchFamily="34" charset="0"/>
                    </a:rPr>
                    <a:t>Charged-particle induced X rays</a:t>
                  </a:r>
                  <a:endParaRPr lang="el-GR" sz="1400" b="1" dirty="0">
                    <a:solidFill>
                      <a:srgbClr val="00B05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bri" pitchFamily="34" charset="0"/>
                    <a:cs typeface="Calibri" pitchFamily="34" charset="0"/>
                  </a:endParaRPr>
                </a:p>
              </p:txBody>
            </p:sp>
          </p:grpSp>
        </p:grp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C28BDEDF-B5BF-428B-A32A-6467709E3BDE}"/>
              </a:ext>
            </a:extLst>
          </p:cNvPr>
          <p:cNvSpPr/>
          <p:nvPr/>
        </p:nvSpPr>
        <p:spPr>
          <a:xfrm>
            <a:off x="6096000" y="3067050"/>
            <a:ext cx="649288" cy="3540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6158" name="Group 72">
            <a:extLst>
              <a:ext uri="{FF2B5EF4-FFF2-40B4-BE49-F238E27FC236}">
                <a16:creationId xmlns:a16="http://schemas.microsoft.com/office/drawing/2014/main" id="{9970F83E-289E-4377-968F-8C8E35A1CC3A}"/>
              </a:ext>
            </a:extLst>
          </p:cNvPr>
          <p:cNvGrpSpPr>
            <a:grpSpLocks/>
          </p:cNvGrpSpPr>
          <p:nvPr/>
        </p:nvGrpSpPr>
        <p:grpSpPr bwMode="auto">
          <a:xfrm>
            <a:off x="5929313" y="2840038"/>
            <a:ext cx="3062287" cy="2036762"/>
            <a:chOff x="5929313" y="2840038"/>
            <a:chExt cx="3062287" cy="2036762"/>
          </a:xfrm>
        </p:grpSpPr>
        <p:pic>
          <p:nvPicPr>
            <p:cNvPr id="139" name="Picture 15" descr="Nebraska_chamber_2.jpg">
              <a:extLst>
                <a:ext uri="{FF2B5EF4-FFF2-40B4-BE49-F238E27FC236}">
                  <a16:creationId xmlns:a16="http://schemas.microsoft.com/office/drawing/2014/main" id="{95D561A0-40D9-4BC4-B918-76907E9EA6D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 bwMode="auto">
            <a:xfrm>
              <a:off x="7239000" y="3276600"/>
              <a:ext cx="1260475" cy="928688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140" name="Rounded Rectangle 30">
              <a:extLst>
                <a:ext uri="{FF2B5EF4-FFF2-40B4-BE49-F238E27FC236}">
                  <a16:creationId xmlns:a16="http://schemas.microsoft.com/office/drawing/2014/main" id="{F4D732DF-4C3B-4957-9E89-821C740A897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2800" y="3200400"/>
              <a:ext cx="1403350" cy="1066800"/>
            </a:xfrm>
            <a:prstGeom prst="roundRect">
              <a:avLst/>
            </a:prstGeom>
            <a:noFill/>
            <a:ln w="381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l-GR"/>
            </a:p>
          </p:txBody>
        </p:sp>
        <p:sp>
          <p:nvSpPr>
            <p:cNvPr id="136" name="Oval 135">
              <a:extLst>
                <a:ext uri="{FF2B5EF4-FFF2-40B4-BE49-F238E27FC236}">
                  <a16:creationId xmlns:a16="http://schemas.microsoft.com/office/drawing/2014/main" id="{98F1AF8C-AB79-43E0-A8A0-1DED9E851F21}"/>
                </a:ext>
              </a:extLst>
            </p:cNvPr>
            <p:cNvSpPr/>
            <p:nvPr/>
          </p:nvSpPr>
          <p:spPr bwMode="auto">
            <a:xfrm>
              <a:off x="5929313" y="2840038"/>
              <a:ext cx="357187" cy="328612"/>
            </a:xfrm>
            <a:prstGeom prst="ellipse">
              <a:avLst/>
            </a:prstGeom>
            <a:noFill/>
            <a:ln w="381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l-GR"/>
            </a:p>
          </p:txBody>
        </p:sp>
        <p:cxnSp>
          <p:nvCxnSpPr>
            <p:cNvPr id="137" name="Shape 136">
              <a:extLst>
                <a:ext uri="{FF2B5EF4-FFF2-40B4-BE49-F238E27FC236}">
                  <a16:creationId xmlns:a16="http://schemas.microsoft.com/office/drawing/2014/main" id="{DA874A13-2DDB-410C-B735-D3AE2A16BF83}"/>
                </a:ext>
              </a:extLst>
            </p:cNvPr>
            <p:cNvCxnSpPr>
              <a:stCxn id="136" idx="4"/>
              <a:endCxn id="140" idx="1"/>
            </p:cNvCxnSpPr>
            <p:nvPr/>
          </p:nvCxnSpPr>
          <p:spPr bwMode="auto">
            <a:xfrm rot="16200000" flipH="1">
              <a:off x="6352382" y="2923381"/>
              <a:ext cx="565150" cy="1055687"/>
            </a:xfrm>
            <a:prstGeom prst="bentConnector2">
              <a:avLst/>
            </a:prstGeom>
            <a:ln w="38100">
              <a:solidFill>
                <a:srgbClr val="002060"/>
              </a:solidFill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2B203F7A-3EC6-4203-8C4E-9BB49A125B55}"/>
                </a:ext>
              </a:extLst>
            </p:cNvPr>
            <p:cNvSpPr txBox="1"/>
            <p:nvPr/>
          </p:nvSpPr>
          <p:spPr>
            <a:xfrm>
              <a:off x="7543800" y="3757613"/>
              <a:ext cx="1225550" cy="5222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4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cs typeface="Calibri" pitchFamily="34" charset="0"/>
                </a:rPr>
                <a:t>Auger </a:t>
              </a:r>
              <a:r>
                <a:rPr lang="en-US" sz="1400" b="1" dirty="0" err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cs typeface="Calibri" pitchFamily="34" charset="0"/>
                </a:rPr>
                <a:t>Spectrom</a:t>
              </a:r>
              <a:r>
                <a:rPr lang="en-US" sz="14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cs typeface="Calibri" pitchFamily="34" charset="0"/>
                </a:rPr>
                <a:t>.</a:t>
              </a:r>
              <a:endParaRPr lang="el-GR" sz="1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F8521909-70EE-484A-A548-242894F2DE78}"/>
                </a:ext>
              </a:extLst>
            </p:cNvPr>
            <p:cNvSpPr txBox="1"/>
            <p:nvPr/>
          </p:nvSpPr>
          <p:spPr>
            <a:xfrm rot="16200000">
              <a:off x="7857332" y="3742531"/>
              <a:ext cx="1960562" cy="307975"/>
            </a:xfrm>
            <a:prstGeom prst="rect">
              <a:avLst/>
            </a:prstGeom>
            <a:solidFill>
              <a:srgbClr val="FFFF00"/>
            </a:solidFill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cs typeface="Arial" charset="0"/>
                </a:rPr>
                <a:t>Atomic physics</a:t>
              </a:r>
              <a:endParaRPr lang="el-GR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</p:grpSp>
      <p:grpSp>
        <p:nvGrpSpPr>
          <p:cNvPr id="6159" name="Group 71">
            <a:extLst>
              <a:ext uri="{FF2B5EF4-FFF2-40B4-BE49-F238E27FC236}">
                <a16:creationId xmlns:a16="http://schemas.microsoft.com/office/drawing/2014/main" id="{8E2C66A9-73EB-43A4-88B2-71921E7891D3}"/>
              </a:ext>
            </a:extLst>
          </p:cNvPr>
          <p:cNvGrpSpPr>
            <a:grpSpLocks/>
          </p:cNvGrpSpPr>
          <p:nvPr/>
        </p:nvGrpSpPr>
        <p:grpSpPr bwMode="auto">
          <a:xfrm>
            <a:off x="5105400" y="2809875"/>
            <a:ext cx="3927475" cy="3365500"/>
            <a:chOff x="5105400" y="2810252"/>
            <a:chExt cx="3927511" cy="3364925"/>
          </a:xfrm>
        </p:grpSpPr>
        <p:pic>
          <p:nvPicPr>
            <p:cNvPr id="128" name="Picture 127" descr="_DSC2150">
              <a:extLst>
                <a:ext uri="{FF2B5EF4-FFF2-40B4-BE49-F238E27FC236}">
                  <a16:creationId xmlns:a16="http://schemas.microsoft.com/office/drawing/2014/main" id="{9603FE4E-83AC-4F97-8765-CD937B085160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rcRect l="8600" t="23622"/>
            <a:stretch>
              <a:fillRect/>
            </a:stretch>
          </p:blipFill>
          <p:spPr bwMode="auto">
            <a:xfrm>
              <a:off x="7091381" y="4856190"/>
              <a:ext cx="1487501" cy="936465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grpSp>
          <p:nvGrpSpPr>
            <p:cNvPr id="6177" name="Group 70">
              <a:extLst>
                <a:ext uri="{FF2B5EF4-FFF2-40B4-BE49-F238E27FC236}">
                  <a16:creationId xmlns:a16="http://schemas.microsoft.com/office/drawing/2014/main" id="{67D4C78B-6E9D-4A26-8D51-29ECF031DBB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105400" y="2810252"/>
              <a:ext cx="3927511" cy="3364925"/>
              <a:chOff x="5105400" y="2810252"/>
              <a:chExt cx="3927511" cy="3364925"/>
            </a:xfrm>
          </p:grpSpPr>
          <p:sp>
            <p:nvSpPr>
              <p:cNvPr id="120" name="TextBox 119">
                <a:extLst>
                  <a:ext uri="{FF2B5EF4-FFF2-40B4-BE49-F238E27FC236}">
                    <a16:creationId xmlns:a16="http://schemas.microsoft.com/office/drawing/2014/main" id="{69DDCE69-13A0-4648-AE80-9886B46BD469}"/>
                  </a:ext>
                </a:extLst>
              </p:cNvPr>
              <p:cNvSpPr txBox="1"/>
              <p:nvPr/>
            </p:nvSpPr>
            <p:spPr>
              <a:xfrm>
                <a:off x="7010417" y="4724450"/>
                <a:ext cx="1800242" cy="1107886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ctr">
                  <a:defRPr/>
                </a:pPr>
                <a:r>
                  <a:rPr lang="en-US" sz="14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bri" pitchFamily="34" charset="0"/>
                    <a:cs typeface="Calibri" pitchFamily="34" charset="0"/>
                  </a:rPr>
                  <a:t>multipurpose</a:t>
                </a:r>
              </a:p>
              <a:p>
                <a:pPr algn="ctr">
                  <a:defRPr/>
                </a:pPr>
                <a:endParaRPr lang="en-US" sz="1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cs typeface="Calibri" pitchFamily="34" charset="0"/>
                </a:endParaRPr>
              </a:p>
              <a:p>
                <a:pPr algn="ctr">
                  <a:defRPr/>
                </a:pPr>
                <a:endParaRPr lang="en-US" sz="1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cs typeface="Calibri" pitchFamily="34" charset="0"/>
                </a:endParaRPr>
              </a:p>
              <a:p>
                <a:pPr algn="ctr">
                  <a:defRPr/>
                </a:pPr>
                <a:endParaRPr lang="en-US" sz="1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cs typeface="Calibri" pitchFamily="34" charset="0"/>
                </a:endParaRPr>
              </a:p>
              <a:p>
                <a:pPr algn="ctr">
                  <a:defRPr/>
                </a:pPr>
                <a:r>
                  <a:rPr lang="en-US" sz="14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bri" pitchFamily="34" charset="0"/>
                    <a:cs typeface="Calibri" pitchFamily="34" charset="0"/>
                  </a:rPr>
                  <a:t>scattering chamber</a:t>
                </a:r>
                <a:endParaRPr lang="el-GR" sz="1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cs typeface="Calibri" pitchFamily="34" charset="0"/>
                </a:endParaRPr>
              </a:p>
            </p:txBody>
          </p:sp>
          <p:grpSp>
            <p:nvGrpSpPr>
              <p:cNvPr id="6179" name="Group 69">
                <a:extLst>
                  <a:ext uri="{FF2B5EF4-FFF2-40B4-BE49-F238E27FC236}">
                    <a16:creationId xmlns:a16="http://schemas.microsoft.com/office/drawing/2014/main" id="{3317A67F-059B-4F2F-976D-D8BE1DE2827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5105400" y="2810252"/>
                <a:ext cx="3927511" cy="3364925"/>
                <a:chOff x="5105400" y="2810252"/>
                <a:chExt cx="3927511" cy="3364925"/>
              </a:xfrm>
            </p:grpSpPr>
            <p:sp>
              <p:nvSpPr>
                <p:cNvPr id="123" name="Oval 122">
                  <a:extLst>
                    <a:ext uri="{FF2B5EF4-FFF2-40B4-BE49-F238E27FC236}">
                      <a16:creationId xmlns:a16="http://schemas.microsoft.com/office/drawing/2014/main" id="{18557900-02A5-4CB0-A611-7604B278443F}"/>
                    </a:ext>
                  </a:extLst>
                </p:cNvPr>
                <p:cNvSpPr/>
                <p:nvPr/>
              </p:nvSpPr>
              <p:spPr bwMode="auto">
                <a:xfrm>
                  <a:off x="5727706" y="3295944"/>
                  <a:ext cx="357191" cy="328557"/>
                </a:xfrm>
                <a:prstGeom prst="ellipse">
                  <a:avLst/>
                </a:prstGeom>
                <a:noFill/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l-GR"/>
                </a:p>
              </p:txBody>
            </p:sp>
            <p:sp>
              <p:nvSpPr>
                <p:cNvPr id="124" name="Oval 123">
                  <a:extLst>
                    <a:ext uri="{FF2B5EF4-FFF2-40B4-BE49-F238E27FC236}">
                      <a16:creationId xmlns:a16="http://schemas.microsoft.com/office/drawing/2014/main" id="{2DB685B5-6351-408F-A9D1-231B3467F23E}"/>
                    </a:ext>
                  </a:extLst>
                </p:cNvPr>
                <p:cNvSpPr/>
                <p:nvPr/>
              </p:nvSpPr>
              <p:spPr bwMode="auto">
                <a:xfrm>
                  <a:off x="5505454" y="2810252"/>
                  <a:ext cx="357191" cy="328557"/>
                </a:xfrm>
                <a:prstGeom prst="ellipse">
                  <a:avLst/>
                </a:prstGeom>
                <a:noFill/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l-GR"/>
                </a:p>
              </p:txBody>
            </p:sp>
            <p:pic>
              <p:nvPicPr>
                <p:cNvPr id="125" name="Picture 124" descr="cc.jpg">
                  <a:extLst>
                    <a:ext uri="{FF2B5EF4-FFF2-40B4-BE49-F238E27FC236}">
                      <a16:creationId xmlns:a16="http://schemas.microsoft.com/office/drawing/2014/main" id="{9988489A-EB8E-49B3-BD7F-48FB53AAC772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 bwMode="auto">
                <a:xfrm>
                  <a:off x="5181601" y="4876824"/>
                  <a:ext cx="1711341" cy="936465"/>
                </a:xfrm>
                <a:prstGeom prst="rect">
                  <a:avLst/>
                </a:prstGeom>
                <a:ln>
                  <a:noFill/>
                </a:ln>
                <a:effectLst>
                  <a:outerShdw blurRad="190500" algn="tl" rotWithShape="0">
                    <a:srgbClr val="000000">
                      <a:alpha val="70000"/>
                    </a:srgbClr>
                  </a:outerShdw>
                </a:effectLst>
              </p:spPr>
            </p:pic>
            <p:sp>
              <p:nvSpPr>
                <p:cNvPr id="126" name="Rounded Rectangle 125">
                  <a:extLst>
                    <a:ext uri="{FF2B5EF4-FFF2-40B4-BE49-F238E27FC236}">
                      <a16:creationId xmlns:a16="http://schemas.microsoft.com/office/drawing/2014/main" id="{EFBE1471-A50B-47BF-8EEE-7FB7782C559F}"/>
                    </a:ext>
                  </a:extLst>
                </p:cNvPr>
                <p:cNvSpPr/>
                <p:nvPr/>
              </p:nvSpPr>
              <p:spPr bwMode="auto">
                <a:xfrm>
                  <a:off x="5105400" y="4800637"/>
                  <a:ext cx="1857392" cy="1044397"/>
                </a:xfrm>
                <a:prstGeom prst="roundRect">
                  <a:avLst/>
                </a:prstGeom>
                <a:noFill/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l-GR"/>
                </a:p>
              </p:txBody>
            </p:sp>
            <p:cxnSp>
              <p:nvCxnSpPr>
                <p:cNvPr id="127" name="Shape 47">
                  <a:extLst>
                    <a:ext uri="{FF2B5EF4-FFF2-40B4-BE49-F238E27FC236}">
                      <a16:creationId xmlns:a16="http://schemas.microsoft.com/office/drawing/2014/main" id="{92C76E11-3839-41E3-9196-FDCB6921087B}"/>
                    </a:ext>
                  </a:extLst>
                </p:cNvPr>
                <p:cNvCxnSpPr/>
                <p:nvPr/>
              </p:nvCxnSpPr>
              <p:spPr bwMode="auto">
                <a:xfrm rot="16200000" flipH="1">
                  <a:off x="5096025" y="3724453"/>
                  <a:ext cx="1665002" cy="487366"/>
                </a:xfrm>
                <a:prstGeom prst="bentConnector3">
                  <a:avLst>
                    <a:gd name="adj1" fmla="val 50000"/>
                  </a:avLst>
                </a:prstGeom>
                <a:ln w="38100">
                  <a:solidFill>
                    <a:srgbClr val="FF0000"/>
                  </a:solidFill>
                  <a:tailEnd type="triangle" w="lg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9" name="Rounded Rectangle 128">
                  <a:extLst>
                    <a:ext uri="{FF2B5EF4-FFF2-40B4-BE49-F238E27FC236}">
                      <a16:creationId xmlns:a16="http://schemas.microsoft.com/office/drawing/2014/main" id="{C499FB3A-2E65-46B2-A690-F1F63FE67470}"/>
                    </a:ext>
                  </a:extLst>
                </p:cNvPr>
                <p:cNvSpPr/>
                <p:nvPr/>
              </p:nvSpPr>
              <p:spPr bwMode="auto">
                <a:xfrm>
                  <a:off x="7010417" y="4800637"/>
                  <a:ext cx="1619265" cy="1042810"/>
                </a:xfrm>
                <a:prstGeom prst="roundRect">
                  <a:avLst/>
                </a:prstGeom>
                <a:noFill/>
                <a:ln w="38100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l-GR"/>
                </a:p>
              </p:txBody>
            </p:sp>
            <p:sp>
              <p:nvSpPr>
                <p:cNvPr id="119" name="TextBox 118">
                  <a:extLst>
                    <a:ext uri="{FF2B5EF4-FFF2-40B4-BE49-F238E27FC236}">
                      <a16:creationId xmlns:a16="http://schemas.microsoft.com/office/drawing/2014/main" id="{74C45ED4-CA1C-45BB-B241-4EDE220FCA52}"/>
                    </a:ext>
                  </a:extLst>
                </p:cNvPr>
                <p:cNvSpPr txBox="1"/>
                <p:nvPr/>
              </p:nvSpPr>
              <p:spPr>
                <a:xfrm>
                  <a:off x="5105400" y="5537111"/>
                  <a:ext cx="1800242" cy="307922"/>
                </a:xfrm>
                <a:prstGeom prst="rect">
                  <a:avLst/>
                </a:prstGeom>
                <a:noFill/>
              </p:spPr>
              <p:txBody>
                <a:bodyPr>
                  <a:spAutoFit/>
                </a:bodyPr>
                <a:lstStyle/>
                <a:p>
                  <a:pPr algn="ctr">
                    <a:defRPr/>
                  </a:pPr>
                  <a:r>
                    <a:rPr lang="en-US" sz="1400" b="1" dirty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Calibri" pitchFamily="34" charset="0"/>
                      <a:cs typeface="Calibri" pitchFamily="34" charset="0"/>
                    </a:rPr>
                    <a:t>4 </a:t>
                  </a:r>
                  <a:r>
                    <a:rPr lang="en-US" sz="1400" b="1" dirty="0" err="1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Calibri" pitchFamily="34" charset="0"/>
                      <a:cs typeface="Calibri" pitchFamily="34" charset="0"/>
                    </a:rPr>
                    <a:t>HPGe</a:t>
                  </a:r>
                  <a:r>
                    <a:rPr lang="en-US" sz="1400" b="1" dirty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Calibri" pitchFamily="34" charset="0"/>
                      <a:cs typeface="Calibri" pitchFamily="34" charset="0"/>
                    </a:rPr>
                    <a:t> detect. array</a:t>
                  </a:r>
                  <a:endParaRPr lang="el-GR" sz="1400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bri" pitchFamily="34" charset="0"/>
                    <a:cs typeface="Calibri" pitchFamily="34" charset="0"/>
                  </a:endParaRPr>
                </a:p>
              </p:txBody>
            </p:sp>
            <p:sp>
              <p:nvSpPr>
                <p:cNvPr id="121" name="TextBox 120">
                  <a:extLst>
                    <a:ext uri="{FF2B5EF4-FFF2-40B4-BE49-F238E27FC236}">
                      <a16:creationId xmlns:a16="http://schemas.microsoft.com/office/drawing/2014/main" id="{1E236072-B993-40E5-9727-E97E9FBFFFA2}"/>
                    </a:ext>
                  </a:extLst>
                </p:cNvPr>
                <p:cNvSpPr txBox="1"/>
                <p:nvPr/>
              </p:nvSpPr>
              <p:spPr>
                <a:xfrm>
                  <a:off x="5203826" y="5867255"/>
                  <a:ext cx="1617678" cy="307922"/>
                </a:xfrm>
                <a:prstGeom prst="rect">
                  <a:avLst/>
                </a:prstGeom>
                <a:solidFill>
                  <a:srgbClr val="FFFF00"/>
                </a:solidFill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pitchFamily="34" charset="0"/>
                      <a:cs typeface="Arial" pitchFamily="34" charset="0"/>
                    </a:defRPr>
                  </a:lvl9pPr>
                </a:lstStyle>
                <a:p>
                  <a:pPr algn="ctr">
                    <a:defRPr/>
                  </a:pPr>
                  <a:r>
                    <a:rPr lang="el-GR" altLang="en-US" sz="1400" b="1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latin typeface="Calibri" pitchFamily="34" charset="0"/>
                    </a:rPr>
                    <a:t>γ</a:t>
                  </a:r>
                  <a:r>
                    <a:rPr lang="en-US" altLang="en-US" sz="1400" b="1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latin typeface="Calibri" pitchFamily="34" charset="0"/>
                    </a:rPr>
                    <a:t> </a:t>
                  </a:r>
                  <a:r>
                    <a:rPr lang="el-GR" altLang="en-US" sz="1400" b="1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latin typeface="Calibri" pitchFamily="34" charset="0"/>
                    </a:rPr>
                    <a:t>-</a:t>
                  </a:r>
                  <a:r>
                    <a:rPr lang="en-US" altLang="en-US" sz="1400" b="1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latin typeface="Calibri" pitchFamily="34" charset="0"/>
                    </a:rPr>
                    <a:t> spectrometry</a:t>
                  </a:r>
                  <a:endParaRPr lang="el-GR" altLang="en-US" sz="1400" b="1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  <a:latin typeface="Calibri" pitchFamily="34" charset="0"/>
                  </a:endParaRPr>
                </a:p>
              </p:txBody>
            </p:sp>
            <p:sp>
              <p:nvSpPr>
                <p:cNvPr id="122" name="TextBox 121">
                  <a:extLst>
                    <a:ext uri="{FF2B5EF4-FFF2-40B4-BE49-F238E27FC236}">
                      <a16:creationId xmlns:a16="http://schemas.microsoft.com/office/drawing/2014/main" id="{AE38CB30-C968-4310-9320-915B5DBF5708}"/>
                    </a:ext>
                  </a:extLst>
                </p:cNvPr>
                <p:cNvSpPr txBox="1"/>
                <p:nvPr/>
              </p:nvSpPr>
              <p:spPr>
                <a:xfrm>
                  <a:off x="6899291" y="5860906"/>
                  <a:ext cx="2133620" cy="307922"/>
                </a:xfrm>
                <a:prstGeom prst="rect">
                  <a:avLst/>
                </a:prstGeom>
                <a:solidFill>
                  <a:srgbClr val="FFFF00"/>
                </a:solidFill>
              </p:spPr>
              <p:txBody>
                <a:bodyPr>
                  <a:spAutoFit/>
                </a:bodyPr>
                <a:lstStyle/>
                <a:p>
                  <a:pPr algn="ctr">
                    <a:defRPr/>
                  </a:pPr>
                  <a:r>
                    <a:rPr lang="en-US" sz="1400" b="1" dirty="0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Calibri" pitchFamily="34" charset="0"/>
                      <a:cs typeface="Calibri" pitchFamily="34" charset="0"/>
                    </a:rPr>
                    <a:t>charged-part.  irradiations</a:t>
                  </a:r>
                  <a:endParaRPr lang="el-GR" sz="1400" b="1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bri" pitchFamily="34" charset="0"/>
                    <a:cs typeface="Calibri" pitchFamily="34" charset="0"/>
                  </a:endParaRPr>
                </a:p>
              </p:txBody>
            </p:sp>
            <p:cxnSp>
              <p:nvCxnSpPr>
                <p:cNvPr id="130" name="Curved Connector 129">
                  <a:extLst>
                    <a:ext uri="{FF2B5EF4-FFF2-40B4-BE49-F238E27FC236}">
                      <a16:creationId xmlns:a16="http://schemas.microsoft.com/office/drawing/2014/main" id="{B3090B3B-EF90-45E7-B15F-E5841B7183D4}"/>
                    </a:ext>
                  </a:extLst>
                </p:cNvPr>
                <p:cNvCxnSpPr>
                  <a:stCxn id="123" idx="4"/>
                  <a:endCxn id="129" idx="0"/>
                </p:cNvCxnSpPr>
                <p:nvPr/>
              </p:nvCxnSpPr>
              <p:spPr bwMode="auto">
                <a:xfrm rot="16200000" flipH="1">
                  <a:off x="6275505" y="3256092"/>
                  <a:ext cx="1176136" cy="1912955"/>
                </a:xfrm>
                <a:prstGeom prst="curvedConnector3">
                  <a:avLst>
                    <a:gd name="adj1" fmla="val 50000"/>
                  </a:avLst>
                </a:prstGeom>
                <a:ln w="38100">
                  <a:solidFill>
                    <a:srgbClr val="FF0000"/>
                  </a:solidFill>
                  <a:tailEnd type="triangle" w="lg" len="med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6160" name="Group 73">
            <a:extLst>
              <a:ext uri="{FF2B5EF4-FFF2-40B4-BE49-F238E27FC236}">
                <a16:creationId xmlns:a16="http://schemas.microsoft.com/office/drawing/2014/main" id="{0AD716A3-AA3B-4AC6-96F4-EC4DCC5C295F}"/>
              </a:ext>
            </a:extLst>
          </p:cNvPr>
          <p:cNvGrpSpPr>
            <a:grpSpLocks/>
          </p:cNvGrpSpPr>
          <p:nvPr/>
        </p:nvGrpSpPr>
        <p:grpSpPr bwMode="auto">
          <a:xfrm>
            <a:off x="6316663" y="914400"/>
            <a:ext cx="2678112" cy="2195513"/>
            <a:chOff x="6316177" y="914400"/>
            <a:chExt cx="2678400" cy="2195513"/>
          </a:xfrm>
        </p:grpSpPr>
        <p:grpSp>
          <p:nvGrpSpPr>
            <p:cNvPr id="6167" name="Group 26">
              <a:extLst>
                <a:ext uri="{FF2B5EF4-FFF2-40B4-BE49-F238E27FC236}">
                  <a16:creationId xmlns:a16="http://schemas.microsoft.com/office/drawing/2014/main" id="{C21BA96F-B135-4EA5-91FB-DFDBF209A87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162800" y="995362"/>
              <a:ext cx="1403350" cy="2052638"/>
              <a:chOff x="7488343" y="828000"/>
              <a:chExt cx="1403657" cy="2052671"/>
            </a:xfrm>
          </p:grpSpPr>
          <p:pic>
            <p:nvPicPr>
              <p:cNvPr id="150" name="Picture 149" descr="gas_cell.jpg">
                <a:extLst>
                  <a:ext uri="{FF2B5EF4-FFF2-40B4-BE49-F238E27FC236}">
                    <a16:creationId xmlns:a16="http://schemas.microsoft.com/office/drawing/2014/main" id="{32467AFD-9EDB-4E1C-9623-3E660AD46F3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7572113" y="910552"/>
                <a:ext cx="1259298" cy="912827"/>
              </a:xfrm>
              <a:prstGeom prst="rect">
                <a:avLst/>
              </a:prstGeom>
              <a:ln>
                <a:noFill/>
              </a:ln>
              <a:effectLst>
                <a:outerShdw blurRad="190500" algn="tl" rotWithShape="0">
                  <a:srgbClr val="000000">
                    <a:alpha val="70000"/>
                  </a:srgbClr>
                </a:outerShdw>
              </a:effectLst>
            </p:spPr>
          </p:pic>
          <p:pic>
            <p:nvPicPr>
              <p:cNvPr id="151" name="Picture 150" descr="tritium.jpg">
                <a:extLst>
                  <a:ext uri="{FF2B5EF4-FFF2-40B4-BE49-F238E27FC236}">
                    <a16:creationId xmlns:a16="http://schemas.microsoft.com/office/drawing/2014/main" id="{BB55BED1-598D-4C1A-B4AE-4199477C2B5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7572113" y="1858305"/>
                <a:ext cx="1259298" cy="930290"/>
              </a:xfrm>
              <a:prstGeom prst="rect">
                <a:avLst/>
              </a:prstGeom>
              <a:ln>
                <a:noFill/>
              </a:ln>
              <a:effectLst>
                <a:outerShdw blurRad="190500" algn="tl" rotWithShape="0">
                  <a:srgbClr val="000000">
                    <a:alpha val="70000"/>
                  </a:srgbClr>
                </a:outerShdw>
              </a:effectLst>
            </p:spPr>
          </p:pic>
          <p:sp>
            <p:nvSpPr>
              <p:cNvPr id="152" name="Rounded Rectangle 151">
                <a:extLst>
                  <a:ext uri="{FF2B5EF4-FFF2-40B4-BE49-F238E27FC236}">
                    <a16:creationId xmlns:a16="http://schemas.microsoft.com/office/drawing/2014/main" id="{1981A17C-56CE-4F1E-962A-1011EA243E94}"/>
                  </a:ext>
                </a:extLst>
              </p:cNvPr>
              <p:cNvSpPr/>
              <p:nvPr/>
            </p:nvSpPr>
            <p:spPr>
              <a:xfrm>
                <a:off x="7487948" y="828001"/>
                <a:ext cx="1403808" cy="2052670"/>
              </a:xfrm>
              <a:prstGeom prst="roundRect">
                <a:avLst/>
              </a:prstGeom>
              <a:noFill/>
              <a:ln w="34925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l-GR" dirty="0"/>
              </a:p>
            </p:txBody>
          </p:sp>
        </p:grpSp>
        <p:sp>
          <p:nvSpPr>
            <p:cNvPr id="148" name="Oval 147">
              <a:extLst>
                <a:ext uri="{FF2B5EF4-FFF2-40B4-BE49-F238E27FC236}">
                  <a16:creationId xmlns:a16="http://schemas.microsoft.com/office/drawing/2014/main" id="{67CEF010-6E37-4699-8F9B-D0F45AC866E7}"/>
                </a:ext>
              </a:extLst>
            </p:cNvPr>
            <p:cNvSpPr/>
            <p:nvPr/>
          </p:nvSpPr>
          <p:spPr bwMode="auto">
            <a:xfrm>
              <a:off x="6316177" y="2781300"/>
              <a:ext cx="357225" cy="328613"/>
            </a:xfrm>
            <a:prstGeom prst="ellipse">
              <a:avLst/>
            </a:prstGeom>
            <a:noFill/>
            <a:ln w="38100"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l-GR"/>
            </a:p>
          </p:txBody>
        </p:sp>
        <p:cxnSp>
          <p:nvCxnSpPr>
            <p:cNvPr id="149" name="Elbow Connector 148">
              <a:extLst>
                <a:ext uri="{FF2B5EF4-FFF2-40B4-BE49-F238E27FC236}">
                  <a16:creationId xmlns:a16="http://schemas.microsoft.com/office/drawing/2014/main" id="{C1D74EAC-E00B-4EA2-B290-BD2910BABE53}"/>
                </a:ext>
              </a:extLst>
            </p:cNvPr>
            <p:cNvCxnSpPr>
              <a:stCxn id="148" idx="6"/>
              <a:endCxn id="152" idx="1"/>
            </p:cNvCxnSpPr>
            <p:nvPr/>
          </p:nvCxnSpPr>
          <p:spPr bwMode="auto">
            <a:xfrm flipV="1">
              <a:off x="6673402" y="2020888"/>
              <a:ext cx="489003" cy="925512"/>
            </a:xfrm>
            <a:prstGeom prst="bentConnector3">
              <a:avLst>
                <a:gd name="adj1" fmla="val 50000"/>
              </a:avLst>
            </a:prstGeom>
            <a:ln w="38100">
              <a:solidFill>
                <a:srgbClr val="0000FF"/>
              </a:solidFill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4" name="TextBox 143">
              <a:extLst>
                <a:ext uri="{FF2B5EF4-FFF2-40B4-BE49-F238E27FC236}">
                  <a16:creationId xmlns:a16="http://schemas.microsoft.com/office/drawing/2014/main" id="{94C89045-C945-4468-9652-2A6A3A2914D3}"/>
                </a:ext>
              </a:extLst>
            </p:cNvPr>
            <p:cNvSpPr txBox="1"/>
            <p:nvPr/>
          </p:nvSpPr>
          <p:spPr>
            <a:xfrm>
              <a:off x="7894322" y="1533525"/>
              <a:ext cx="792247" cy="52387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4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cs typeface="Calibri" pitchFamily="34" charset="0"/>
                </a:rPr>
                <a:t>d-filled gas-cell</a:t>
              </a:r>
              <a:endParaRPr lang="el-GR" sz="1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145" name="TextBox 144">
              <a:extLst>
                <a:ext uri="{FF2B5EF4-FFF2-40B4-BE49-F238E27FC236}">
                  <a16:creationId xmlns:a16="http://schemas.microsoft.com/office/drawing/2014/main" id="{C5AD2CA1-E653-43AC-89EB-E530A9528624}"/>
                </a:ext>
              </a:extLst>
            </p:cNvPr>
            <p:cNvSpPr txBox="1"/>
            <p:nvPr/>
          </p:nvSpPr>
          <p:spPr>
            <a:xfrm>
              <a:off x="7162405" y="2133600"/>
              <a:ext cx="900210" cy="73818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400" b="1" dirty="0" err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cs typeface="Calibri" pitchFamily="34" charset="0"/>
                </a:rPr>
                <a:t>Tritiated</a:t>
              </a:r>
              <a:r>
                <a:rPr lang="en-US" sz="14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cs typeface="Calibri" pitchFamily="34" charset="0"/>
                </a:rPr>
                <a:t> Ti-target</a:t>
              </a:r>
            </a:p>
            <a:p>
              <a:pPr>
                <a:defRPr/>
              </a:pPr>
              <a:r>
                <a:rPr lang="en-US" sz="14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cs typeface="Calibri" pitchFamily="34" charset="0"/>
                </a:rPr>
                <a:t>(rotating)</a:t>
              </a:r>
              <a:endParaRPr lang="el-GR" sz="1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146" name="TextBox 145">
              <a:extLst>
                <a:ext uri="{FF2B5EF4-FFF2-40B4-BE49-F238E27FC236}">
                  <a16:creationId xmlns:a16="http://schemas.microsoft.com/office/drawing/2014/main" id="{384BDE6E-8E6C-4A84-9046-59AFE67DF041}"/>
                </a:ext>
              </a:extLst>
            </p:cNvPr>
            <p:cNvSpPr txBox="1"/>
            <p:nvPr/>
          </p:nvSpPr>
          <p:spPr>
            <a:xfrm rot="16200000">
              <a:off x="7860291" y="1740677"/>
              <a:ext cx="1960563" cy="308008"/>
            </a:xfrm>
            <a:prstGeom prst="rect">
              <a:avLst/>
            </a:prstGeom>
            <a:solidFill>
              <a:srgbClr val="FFFF00"/>
            </a:solidFill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1400" b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cs typeface="Calibri" pitchFamily="34" charset="0"/>
                </a:rPr>
                <a:t>neutron  irradiations</a:t>
              </a:r>
              <a:endParaRPr lang="el-GR" sz="1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endParaRPr>
            </a:p>
          </p:txBody>
        </p:sp>
      </p:grp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9C160F82-0EC3-469B-A01A-E62E24D9C43D}"/>
              </a:ext>
            </a:extLst>
          </p:cNvPr>
          <p:cNvCxnSpPr/>
          <p:nvPr/>
        </p:nvCxnSpPr>
        <p:spPr>
          <a:xfrm>
            <a:off x="0" y="6211888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162" name="Group 3">
            <a:extLst>
              <a:ext uri="{FF2B5EF4-FFF2-40B4-BE49-F238E27FC236}">
                <a16:creationId xmlns:a16="http://schemas.microsoft.com/office/drawing/2014/main" id="{BCF67E8A-0407-4CFA-BE35-96AA20E4E689}"/>
              </a:ext>
            </a:extLst>
          </p:cNvPr>
          <p:cNvGrpSpPr>
            <a:grpSpLocks/>
          </p:cNvGrpSpPr>
          <p:nvPr/>
        </p:nvGrpSpPr>
        <p:grpSpPr bwMode="auto">
          <a:xfrm>
            <a:off x="215900" y="2209800"/>
            <a:ext cx="2960688" cy="1008063"/>
            <a:chOff x="215900" y="1111250"/>
            <a:chExt cx="2960555" cy="1008063"/>
          </a:xfrm>
        </p:grpSpPr>
        <p:sp>
          <p:nvSpPr>
            <p:cNvPr id="86" name="Rounded Rectangle 85">
              <a:extLst>
                <a:ext uri="{FF2B5EF4-FFF2-40B4-BE49-F238E27FC236}">
                  <a16:creationId xmlns:a16="http://schemas.microsoft.com/office/drawing/2014/main" id="{D4566E84-F525-403A-B587-7FFA3C8D7497}"/>
                </a:ext>
              </a:extLst>
            </p:cNvPr>
            <p:cNvSpPr/>
            <p:nvPr/>
          </p:nvSpPr>
          <p:spPr bwMode="auto">
            <a:xfrm>
              <a:off x="1676334" y="1111250"/>
              <a:ext cx="1500121" cy="1008063"/>
            </a:xfrm>
            <a:prstGeom prst="roundRect">
              <a:avLst/>
            </a:prstGeom>
            <a:noFill/>
            <a:ln w="38100">
              <a:solidFill>
                <a:srgbClr val="FF99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l-GR"/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68650AF3-4E2B-417A-87E4-9504C454BE5B}"/>
                </a:ext>
              </a:extLst>
            </p:cNvPr>
            <p:cNvSpPr txBox="1"/>
            <p:nvPr/>
          </p:nvSpPr>
          <p:spPr bwMode="auto">
            <a:xfrm>
              <a:off x="215900" y="1408113"/>
              <a:ext cx="1438210" cy="307975"/>
            </a:xfrm>
            <a:prstGeom prst="rect">
              <a:avLst/>
            </a:prstGeom>
            <a:solidFill>
              <a:srgbClr val="FFFF00"/>
            </a:solidFill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>
                <a:defRPr/>
              </a:pPr>
              <a:r>
                <a:rPr lang="el-GR" altLang="en-US" sz="1400" b="1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alibri" pitchFamily="34" charset="0"/>
                </a:rPr>
                <a:t>γ</a:t>
              </a:r>
              <a:r>
                <a:rPr lang="en-US" altLang="en-US" sz="1400" b="1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alibri" pitchFamily="34" charset="0"/>
                </a:rPr>
                <a:t> </a:t>
              </a:r>
              <a:r>
                <a:rPr lang="el-GR" altLang="en-US" sz="1400" b="1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alibri" pitchFamily="34" charset="0"/>
                </a:rPr>
                <a:t>-</a:t>
              </a:r>
              <a:r>
                <a:rPr lang="en-US" altLang="en-US" sz="1400" b="1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alibri" pitchFamily="34" charset="0"/>
                </a:rPr>
                <a:t> calorimetry</a:t>
              </a:r>
              <a:endParaRPr lang="el-GR" altLang="en-US" sz="1400" b="1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endParaRPr>
            </a:p>
          </p:txBody>
        </p:sp>
        <p:pic>
          <p:nvPicPr>
            <p:cNvPr id="6166" name="Picture 2" descr="IMG_20160419_171656.jpg">
              <a:extLst>
                <a:ext uri="{FF2B5EF4-FFF2-40B4-BE49-F238E27FC236}">
                  <a16:creationId xmlns:a16="http://schemas.microsoft.com/office/drawing/2014/main" id="{29551E3F-02FF-4462-ADE8-6927C859F4B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758" t="8179" r="18045" b="8623"/>
            <a:stretch>
              <a:fillRect/>
            </a:stretch>
          </p:blipFill>
          <p:spPr bwMode="auto">
            <a:xfrm>
              <a:off x="1750668" y="1143000"/>
              <a:ext cx="1347654" cy="932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163" name="TextBox 20">
            <a:extLst>
              <a:ext uri="{FF2B5EF4-FFF2-40B4-BE49-F238E27FC236}">
                <a16:creationId xmlns:a16="http://schemas.microsoft.com/office/drawing/2014/main" id="{A3360E80-D55A-4EEF-A65B-1DE95F3F92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3613" y="6229350"/>
            <a:ext cx="18589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latin typeface="Book Antiqua" panose="02040602050305030304" pitchFamily="18" charset="0"/>
              </a:rPr>
              <a:t>A. Lagoyannis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latin typeface="Book Antiqua" panose="02040602050305030304" pitchFamily="18" charset="0"/>
              </a:rPr>
              <a:t>I.N.P.P. Annual Meeting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latin typeface="Book Antiqua" panose="02040602050305030304" pitchFamily="18" charset="0"/>
              </a:rPr>
              <a:t>Thursday 14/11/19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387A58B8-31A1-4007-ACDE-0FE6AA8AC417}"/>
              </a:ext>
            </a:extLst>
          </p:cNvPr>
          <p:cNvCxnSpPr/>
          <p:nvPr/>
        </p:nvCxnSpPr>
        <p:spPr>
          <a:xfrm>
            <a:off x="0" y="760413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6BF395D8-FF9B-48D9-9828-B741358AB29C}"/>
              </a:ext>
            </a:extLst>
          </p:cNvPr>
          <p:cNvSpPr/>
          <p:nvPr/>
        </p:nvSpPr>
        <p:spPr>
          <a:xfrm>
            <a:off x="0" y="762000"/>
            <a:ext cx="9144000" cy="5410200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F9263A9-98C0-422F-BB94-ED07E37ED08C}"/>
              </a:ext>
            </a:extLst>
          </p:cNvPr>
          <p:cNvCxnSpPr/>
          <p:nvPr/>
        </p:nvCxnSpPr>
        <p:spPr>
          <a:xfrm>
            <a:off x="0" y="6211888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832C3BE0-EDA4-4C95-B5B0-F9B49050A657}"/>
              </a:ext>
            </a:extLst>
          </p:cNvPr>
          <p:cNvSpPr txBox="1"/>
          <p:nvPr/>
        </p:nvSpPr>
        <p:spPr>
          <a:xfrm>
            <a:off x="2855913" y="117475"/>
            <a:ext cx="3432175" cy="4921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T</a:t>
            </a:r>
            <a:r>
              <a:rPr 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andem </a:t>
            </a:r>
            <a:r>
              <a:rPr lang="en-US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U</a:t>
            </a:r>
            <a:r>
              <a:rPr 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pgrades – SP2</a:t>
            </a:r>
          </a:p>
        </p:txBody>
      </p:sp>
      <p:grpSp>
        <p:nvGrpSpPr>
          <p:cNvPr id="7174" name="Group 13">
            <a:extLst>
              <a:ext uri="{FF2B5EF4-FFF2-40B4-BE49-F238E27FC236}">
                <a16:creationId xmlns:a16="http://schemas.microsoft.com/office/drawing/2014/main" id="{A32B3FB7-2389-4828-94F0-E03F376F14B7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8263" y="955675"/>
            <a:ext cx="9012237" cy="1330325"/>
            <a:chOff x="35709" y="2264879"/>
            <a:chExt cx="6766560" cy="1005840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46B2C5C7-C595-4737-9B25-F1224A31F7A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/>
            <a:srcRect t="-1" b="-1193"/>
            <a:stretch/>
          </p:blipFill>
          <p:spPr>
            <a:xfrm>
              <a:off x="35709" y="2264879"/>
              <a:ext cx="6766560" cy="1005840"/>
            </a:xfrm>
            <a:prstGeom prst="rect">
              <a:avLst/>
            </a:prstGeom>
            <a:ln>
              <a:solidFill>
                <a:srgbClr val="FFFF00"/>
              </a:solidFill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43099D6-EED3-4FBB-B7DE-BF884F4122F2}"/>
                </a:ext>
              </a:extLst>
            </p:cNvPr>
            <p:cNvSpPr txBox="1"/>
            <p:nvPr/>
          </p:nvSpPr>
          <p:spPr>
            <a:xfrm>
              <a:off x="2842693" y="2264879"/>
              <a:ext cx="1827222" cy="264063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pPr algn="r">
                <a:defRPr/>
              </a:pPr>
              <a:r>
                <a:rPr lang="en-US" sz="1100" kern="0" dirty="0">
                  <a:solidFill>
                    <a:srgbClr val="FFFF00"/>
                  </a:solidFill>
                </a:rPr>
                <a:t>5.5 MV Tandem Accelerator</a:t>
              </a:r>
              <a:endParaRPr lang="el-GR" sz="1100" kern="0" dirty="0">
                <a:solidFill>
                  <a:srgbClr val="FFFF00"/>
                </a:solidFill>
              </a:endParaRP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4B76B567-8A91-4A6F-ADF1-845AA8172488}"/>
              </a:ext>
            </a:extLst>
          </p:cNvPr>
          <p:cNvSpPr txBox="1">
            <a:spLocks noChangeAspect="1"/>
          </p:cNvSpPr>
          <p:nvPr/>
        </p:nvSpPr>
        <p:spPr>
          <a:xfrm>
            <a:off x="107950" y="1152525"/>
            <a:ext cx="1052513" cy="26193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1100" kern="0" dirty="0">
                <a:solidFill>
                  <a:srgbClr val="FFFF00"/>
                </a:solidFill>
              </a:rPr>
              <a:t>Tandem hall</a:t>
            </a:r>
          </a:p>
        </p:txBody>
      </p:sp>
      <p:pic>
        <p:nvPicPr>
          <p:cNvPr id="7176" name="Picture 20">
            <a:extLst>
              <a:ext uri="{FF2B5EF4-FFF2-40B4-BE49-F238E27FC236}">
                <a16:creationId xmlns:a16="http://schemas.microsoft.com/office/drawing/2014/main" id="{AA829802-F34D-4377-AF90-651B7A53F5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362200"/>
            <a:ext cx="7620000" cy="38131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7" name="TextBox 20">
            <a:extLst>
              <a:ext uri="{FF2B5EF4-FFF2-40B4-BE49-F238E27FC236}">
                <a16:creationId xmlns:a16="http://schemas.microsoft.com/office/drawing/2014/main" id="{F2DDD68C-E573-4C5C-8580-ECD649100E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3613" y="6229350"/>
            <a:ext cx="18589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latin typeface="Book Antiqua" panose="02040602050305030304" pitchFamily="18" charset="0"/>
              </a:rPr>
              <a:t>A. Lagoyannis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latin typeface="Book Antiqua" panose="02040602050305030304" pitchFamily="18" charset="0"/>
              </a:rPr>
              <a:t>I.N.P.P. Annual Meeting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latin typeface="Book Antiqua" panose="02040602050305030304" pitchFamily="18" charset="0"/>
              </a:rPr>
              <a:t>Thursday 14/11/19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19E4C473-91CD-4715-892A-07C211A9847B}"/>
              </a:ext>
            </a:extLst>
          </p:cNvPr>
          <p:cNvCxnSpPr/>
          <p:nvPr/>
        </p:nvCxnSpPr>
        <p:spPr>
          <a:xfrm>
            <a:off x="0" y="760413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DFAFDA02-AFB8-4031-A4E9-6C4628A1D102}"/>
              </a:ext>
            </a:extLst>
          </p:cNvPr>
          <p:cNvSpPr/>
          <p:nvPr/>
        </p:nvSpPr>
        <p:spPr>
          <a:xfrm>
            <a:off x="0" y="762000"/>
            <a:ext cx="9144000" cy="5410200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47A1ED3-AE9E-424A-9114-74DAF45EA40E}"/>
              </a:ext>
            </a:extLst>
          </p:cNvPr>
          <p:cNvCxnSpPr/>
          <p:nvPr/>
        </p:nvCxnSpPr>
        <p:spPr>
          <a:xfrm>
            <a:off x="0" y="6211888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97" name="Rectangle 21">
            <a:extLst>
              <a:ext uri="{FF2B5EF4-FFF2-40B4-BE49-F238E27FC236}">
                <a16:creationId xmlns:a16="http://schemas.microsoft.com/office/drawing/2014/main" id="{EF44FCEE-3C3D-4946-A435-AF45DBEE9E3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021013" y="912813"/>
            <a:ext cx="47434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Beam line extended – “Neoptolemos” transferred</a:t>
            </a:r>
          </a:p>
        </p:txBody>
      </p:sp>
      <p:sp>
        <p:nvSpPr>
          <p:cNvPr id="8198" name="Rectangle 17">
            <a:extLst>
              <a:ext uri="{FF2B5EF4-FFF2-40B4-BE49-F238E27FC236}">
                <a16:creationId xmlns:a16="http://schemas.microsoft.com/office/drawing/2014/main" id="{5723DFE9-1AEE-4C2B-9D3D-ADD0287718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" y="896938"/>
            <a:ext cx="2286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000">
                <a:solidFill>
                  <a:srgbClr val="FF0000"/>
                </a:solidFill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The R +15 beamline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5B7683B-EE97-4CD5-B205-D20577CFDD03}"/>
              </a:ext>
            </a:extLst>
          </p:cNvPr>
          <p:cNvSpPr txBox="1"/>
          <p:nvPr/>
        </p:nvSpPr>
        <p:spPr>
          <a:xfrm>
            <a:off x="3260725" y="117475"/>
            <a:ext cx="2622550" cy="4921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T</a:t>
            </a:r>
            <a:r>
              <a:rPr 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andem </a:t>
            </a:r>
            <a:r>
              <a:rPr lang="en-US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U</a:t>
            </a:r>
            <a:r>
              <a:rPr 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pgrades</a:t>
            </a:r>
          </a:p>
        </p:txBody>
      </p:sp>
      <p:pic>
        <p:nvPicPr>
          <p:cNvPr id="8200" name="Picture 2">
            <a:extLst>
              <a:ext uri="{FF2B5EF4-FFF2-40B4-BE49-F238E27FC236}">
                <a16:creationId xmlns:a16="http://schemas.microsoft.com/office/drawing/2014/main" id="{3A9D9299-36CD-4DF4-A25D-D11C8DBBBD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677988"/>
            <a:ext cx="8823325" cy="363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3A7602EE-3B49-4E53-B361-A236DEE49956}"/>
              </a:ext>
            </a:extLst>
          </p:cNvPr>
          <p:cNvGrpSpPr>
            <a:grpSpLocks/>
          </p:cNvGrpSpPr>
          <p:nvPr/>
        </p:nvGrpSpPr>
        <p:grpSpPr bwMode="auto">
          <a:xfrm>
            <a:off x="155575" y="1866900"/>
            <a:ext cx="8831263" cy="3257550"/>
            <a:chOff x="155575" y="1866900"/>
            <a:chExt cx="8831263" cy="3257550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B1471F30-68F0-4644-B384-50706295E8E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/>
            <a:srcRect l="23500" t="16436" r="8706" b="8784"/>
            <a:stretch/>
          </p:blipFill>
          <p:spPr>
            <a:xfrm>
              <a:off x="155575" y="1866900"/>
              <a:ext cx="3938588" cy="3257550"/>
            </a:xfrm>
            <a:prstGeom prst="rect">
              <a:avLst/>
            </a:prstGeom>
            <a:ln>
              <a:solidFill>
                <a:srgbClr val="FFFF00"/>
              </a:solidFill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5CB2A0F6-9DCC-47B5-9B5E-5F9A8D0F2F1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/>
            <a:srcRect t="1" r="1561" b="9514"/>
            <a:stretch/>
          </p:blipFill>
          <p:spPr>
            <a:xfrm>
              <a:off x="4260850" y="1866900"/>
              <a:ext cx="4725988" cy="3257550"/>
            </a:xfrm>
            <a:prstGeom prst="rect">
              <a:avLst/>
            </a:prstGeom>
            <a:ln>
              <a:solidFill>
                <a:srgbClr val="FFFF00"/>
              </a:solidFill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sp>
        <p:nvSpPr>
          <p:cNvPr id="8202" name="TextBox 20">
            <a:extLst>
              <a:ext uri="{FF2B5EF4-FFF2-40B4-BE49-F238E27FC236}">
                <a16:creationId xmlns:a16="http://schemas.microsoft.com/office/drawing/2014/main" id="{33AB2DDB-95A5-4572-8C89-A3C33D4EEF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3613" y="6229350"/>
            <a:ext cx="18589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latin typeface="Book Antiqua" panose="02040602050305030304" pitchFamily="18" charset="0"/>
              </a:rPr>
              <a:t>A. Lagoyannis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latin typeface="Book Antiqua" panose="02040602050305030304" pitchFamily="18" charset="0"/>
              </a:rPr>
              <a:t>I.N.P.P. Annual Meeting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latin typeface="Book Antiqua" panose="02040602050305030304" pitchFamily="18" charset="0"/>
              </a:rPr>
              <a:t>Thursday 14/11/19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4F372793-CC9B-4307-96BA-1AF0B20AE9C9}"/>
              </a:ext>
            </a:extLst>
          </p:cNvPr>
          <p:cNvCxnSpPr/>
          <p:nvPr/>
        </p:nvCxnSpPr>
        <p:spPr>
          <a:xfrm>
            <a:off x="0" y="760413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F68BECDD-5089-4234-8CF2-1964E9D38DA5}"/>
              </a:ext>
            </a:extLst>
          </p:cNvPr>
          <p:cNvSpPr/>
          <p:nvPr/>
        </p:nvSpPr>
        <p:spPr>
          <a:xfrm>
            <a:off x="0" y="762000"/>
            <a:ext cx="9144000" cy="5410200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EAD501A-813D-45C5-A768-CF942183DFD5}"/>
              </a:ext>
            </a:extLst>
          </p:cNvPr>
          <p:cNvCxnSpPr/>
          <p:nvPr/>
        </p:nvCxnSpPr>
        <p:spPr>
          <a:xfrm>
            <a:off x="0" y="6211888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21" name="Rectangle 21">
            <a:extLst>
              <a:ext uri="{FF2B5EF4-FFF2-40B4-BE49-F238E27FC236}">
                <a16:creationId xmlns:a16="http://schemas.microsoft.com/office/drawing/2014/main" id="{C280459B-4928-41CF-9C43-E0CB49B13F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" y="904875"/>
            <a:ext cx="2286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000">
                <a:solidFill>
                  <a:srgbClr val="FF0000"/>
                </a:solidFill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The R +60 beamline</a:t>
            </a:r>
          </a:p>
        </p:txBody>
      </p:sp>
      <p:sp>
        <p:nvSpPr>
          <p:cNvPr id="9222" name="Rectangle 26">
            <a:extLst>
              <a:ext uri="{FF2B5EF4-FFF2-40B4-BE49-F238E27FC236}">
                <a16:creationId xmlns:a16="http://schemas.microsoft.com/office/drawing/2014/main" id="{6F28CC86-2F48-4927-83BB-559572010C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4600" y="920750"/>
            <a:ext cx="29860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GASPAR (electronics @ SP4)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BBED826-3B68-4384-A584-EDFDC7E7619A}"/>
              </a:ext>
            </a:extLst>
          </p:cNvPr>
          <p:cNvSpPr txBox="1"/>
          <p:nvPr/>
        </p:nvSpPr>
        <p:spPr>
          <a:xfrm>
            <a:off x="3260725" y="117475"/>
            <a:ext cx="2622550" cy="4921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T</a:t>
            </a:r>
            <a:r>
              <a:rPr 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andem </a:t>
            </a:r>
            <a:r>
              <a:rPr lang="en-US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U</a:t>
            </a:r>
            <a:r>
              <a:rPr 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pgrades</a:t>
            </a:r>
          </a:p>
        </p:txBody>
      </p:sp>
      <p:grpSp>
        <p:nvGrpSpPr>
          <p:cNvPr id="9224" name="Group 1">
            <a:extLst>
              <a:ext uri="{FF2B5EF4-FFF2-40B4-BE49-F238E27FC236}">
                <a16:creationId xmlns:a16="http://schemas.microsoft.com/office/drawing/2014/main" id="{D5C79A1F-9B94-4D3B-A755-19B2E250F45A}"/>
              </a:ext>
            </a:extLst>
          </p:cNvPr>
          <p:cNvGrpSpPr>
            <a:grpSpLocks/>
          </p:cNvGrpSpPr>
          <p:nvPr/>
        </p:nvGrpSpPr>
        <p:grpSpPr bwMode="auto">
          <a:xfrm>
            <a:off x="1682750" y="1431925"/>
            <a:ext cx="5937250" cy="4649788"/>
            <a:chOff x="1143000" y="1431925"/>
            <a:chExt cx="5937250" cy="4649788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124834FA-3495-48DE-8635-CF099FB3B37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/>
            <a:srcRect l="4472" r="865"/>
            <a:stretch/>
          </p:blipFill>
          <p:spPr>
            <a:xfrm>
              <a:off x="1143000" y="1431925"/>
              <a:ext cx="2887663" cy="2287588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225CB983-F1CE-470F-966B-1F38A9BE196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/>
            <a:srcRect l="5370" r="-39"/>
            <a:stretch/>
          </p:blipFill>
          <p:spPr>
            <a:xfrm>
              <a:off x="1143000" y="3794125"/>
              <a:ext cx="2887663" cy="2287588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74FF7150-4658-4B67-9D30-FED9FA36D06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030663" y="1433513"/>
              <a:ext cx="3049587" cy="22860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D6D574E0-9B4E-49E8-9D66-DD55EA6F112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030663" y="3740150"/>
              <a:ext cx="3049587" cy="22860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sp>
        <p:nvSpPr>
          <p:cNvPr id="9225" name="TextBox 20">
            <a:extLst>
              <a:ext uri="{FF2B5EF4-FFF2-40B4-BE49-F238E27FC236}">
                <a16:creationId xmlns:a16="http://schemas.microsoft.com/office/drawing/2014/main" id="{FAD0B4F4-B904-4538-B5E6-81DC73C3206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3613" y="6229350"/>
            <a:ext cx="18589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latin typeface="Book Antiqua" panose="02040602050305030304" pitchFamily="18" charset="0"/>
              </a:rPr>
              <a:t>A. Lagoyannis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latin typeface="Book Antiqua" panose="02040602050305030304" pitchFamily="18" charset="0"/>
              </a:rPr>
              <a:t>I.N.P.P. Annual Meeting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latin typeface="Book Antiqua" panose="02040602050305030304" pitchFamily="18" charset="0"/>
              </a:rPr>
              <a:t>Thursday 14/11/19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0C51E451-CE4A-4756-92E1-20DF76A6A569}"/>
              </a:ext>
            </a:extLst>
          </p:cNvPr>
          <p:cNvCxnSpPr/>
          <p:nvPr/>
        </p:nvCxnSpPr>
        <p:spPr>
          <a:xfrm>
            <a:off x="0" y="760413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F672664C-E2BB-48F7-A519-D929E6CC0B41}"/>
              </a:ext>
            </a:extLst>
          </p:cNvPr>
          <p:cNvSpPr/>
          <p:nvPr/>
        </p:nvSpPr>
        <p:spPr>
          <a:xfrm>
            <a:off x="0" y="795338"/>
            <a:ext cx="9144000" cy="5410200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C1DA888-2913-4C13-9910-77CF6FAEF12A}"/>
              </a:ext>
            </a:extLst>
          </p:cNvPr>
          <p:cNvCxnSpPr/>
          <p:nvPr/>
        </p:nvCxnSpPr>
        <p:spPr>
          <a:xfrm>
            <a:off x="0" y="6211888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3F958B80-69C0-4EEA-81CF-723AEE4C1267}"/>
              </a:ext>
            </a:extLst>
          </p:cNvPr>
          <p:cNvSpPr txBox="1"/>
          <p:nvPr/>
        </p:nvSpPr>
        <p:spPr>
          <a:xfrm>
            <a:off x="3451225" y="152400"/>
            <a:ext cx="2241550" cy="4921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T</a:t>
            </a:r>
            <a:r>
              <a:rPr 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andem </a:t>
            </a:r>
            <a:r>
              <a:rPr lang="en-US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L</a:t>
            </a:r>
            <a:r>
              <a:rPr 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ayout</a:t>
            </a:r>
          </a:p>
        </p:txBody>
      </p:sp>
      <p:pic>
        <p:nvPicPr>
          <p:cNvPr id="80" name="Picture 79" descr="tandem_lay1.jpg">
            <a:extLst>
              <a:ext uri="{FF2B5EF4-FFF2-40B4-BE49-F238E27FC236}">
                <a16:creationId xmlns:a16="http://schemas.microsoft.com/office/drawing/2014/main" id="{7AE11F07-A5F5-421A-B330-0C9B4070D09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7309" b="1018"/>
          <a:stretch>
            <a:fillRect/>
          </a:stretch>
        </p:blipFill>
        <p:spPr>
          <a:xfrm>
            <a:off x="1441450" y="914400"/>
            <a:ext cx="6384925" cy="3857625"/>
          </a:xfrm>
          <a:prstGeom prst="rect">
            <a:avLst/>
          </a:prstGeom>
          <a:ln>
            <a:solidFill>
              <a:srgbClr val="00B050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cxnSp>
        <p:nvCxnSpPr>
          <p:cNvPr id="87" name="Elbow Connector 86">
            <a:extLst>
              <a:ext uri="{FF2B5EF4-FFF2-40B4-BE49-F238E27FC236}">
                <a16:creationId xmlns:a16="http://schemas.microsoft.com/office/drawing/2014/main" id="{716EFB38-1C93-4ED7-AAC4-721CD38943D0}"/>
              </a:ext>
            </a:extLst>
          </p:cNvPr>
          <p:cNvCxnSpPr>
            <a:cxnSpLocks/>
            <a:stCxn id="84" idx="4"/>
          </p:cNvCxnSpPr>
          <p:nvPr/>
        </p:nvCxnSpPr>
        <p:spPr bwMode="auto">
          <a:xfrm rot="5400000">
            <a:off x="4359275" y="4103688"/>
            <a:ext cx="814387" cy="427038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2">
                <a:lumMod val="40000"/>
                <a:lumOff val="60000"/>
              </a:schemeClr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Oval 92">
            <a:extLst>
              <a:ext uri="{FF2B5EF4-FFF2-40B4-BE49-F238E27FC236}">
                <a16:creationId xmlns:a16="http://schemas.microsoft.com/office/drawing/2014/main" id="{AB268A6F-27F3-4DA9-B1C6-C0CE9DE46B8C}"/>
              </a:ext>
            </a:extLst>
          </p:cNvPr>
          <p:cNvSpPr/>
          <p:nvPr/>
        </p:nvSpPr>
        <p:spPr bwMode="auto">
          <a:xfrm>
            <a:off x="4070350" y="3160713"/>
            <a:ext cx="357188" cy="33020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l-GR"/>
          </a:p>
        </p:txBody>
      </p:sp>
      <p:cxnSp>
        <p:nvCxnSpPr>
          <p:cNvPr id="99" name="Elbow Connector 98">
            <a:extLst>
              <a:ext uri="{FF2B5EF4-FFF2-40B4-BE49-F238E27FC236}">
                <a16:creationId xmlns:a16="http://schemas.microsoft.com/office/drawing/2014/main" id="{1E874D0F-AA7A-4002-95E5-BF3F06C1B9C7}"/>
              </a:ext>
            </a:extLst>
          </p:cNvPr>
          <p:cNvCxnSpPr>
            <a:cxnSpLocks/>
            <a:stCxn id="93" idx="2"/>
          </p:cNvCxnSpPr>
          <p:nvPr/>
        </p:nvCxnSpPr>
        <p:spPr bwMode="auto">
          <a:xfrm rot="10800000" flipV="1">
            <a:off x="2362200" y="3325813"/>
            <a:ext cx="1708150" cy="306387"/>
          </a:xfrm>
          <a:prstGeom prst="bentConnector3">
            <a:avLst>
              <a:gd name="adj1" fmla="val 50000"/>
            </a:avLst>
          </a:prstGeom>
          <a:ln w="3810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250" name="Group 1">
            <a:extLst>
              <a:ext uri="{FF2B5EF4-FFF2-40B4-BE49-F238E27FC236}">
                <a16:creationId xmlns:a16="http://schemas.microsoft.com/office/drawing/2014/main" id="{73090E3D-E075-41B1-8152-F59C381999D0}"/>
              </a:ext>
            </a:extLst>
          </p:cNvPr>
          <p:cNvGrpSpPr>
            <a:grpSpLocks/>
          </p:cNvGrpSpPr>
          <p:nvPr/>
        </p:nvGrpSpPr>
        <p:grpSpPr bwMode="auto">
          <a:xfrm>
            <a:off x="222250" y="3167063"/>
            <a:ext cx="2128838" cy="1044575"/>
            <a:chOff x="234950" y="2667000"/>
            <a:chExt cx="2128838" cy="1044575"/>
          </a:xfrm>
        </p:grpSpPr>
        <p:pic>
          <p:nvPicPr>
            <p:cNvPr id="94" name="Picture 3" descr="C:\Users\Sotiris\Desktop\1_Ypodomes\tandem\oxford_microprobe.jpg">
              <a:extLst>
                <a:ext uri="{FF2B5EF4-FFF2-40B4-BE49-F238E27FC236}">
                  <a16:creationId xmlns:a16="http://schemas.microsoft.com/office/drawing/2014/main" id="{9E82E173-CDB6-418C-913A-464D82F642D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lum bright="10000"/>
            </a:blip>
            <a:srcRect/>
            <a:stretch>
              <a:fillRect/>
            </a:stretch>
          </p:blipFill>
          <p:spPr bwMode="auto">
            <a:xfrm>
              <a:off x="720725" y="2713037"/>
              <a:ext cx="1549400" cy="936625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96" name="Rounded Rectangle 95">
              <a:extLst>
                <a:ext uri="{FF2B5EF4-FFF2-40B4-BE49-F238E27FC236}">
                  <a16:creationId xmlns:a16="http://schemas.microsoft.com/office/drawing/2014/main" id="{54C9AC0E-DA37-483C-87DC-62B384375DB1}"/>
                </a:ext>
              </a:extLst>
            </p:cNvPr>
            <p:cNvSpPr/>
            <p:nvPr/>
          </p:nvSpPr>
          <p:spPr bwMode="auto">
            <a:xfrm>
              <a:off x="649288" y="2667000"/>
              <a:ext cx="1714500" cy="1044575"/>
            </a:xfrm>
            <a:prstGeom prst="round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l-GR"/>
            </a:p>
          </p:txBody>
        </p:sp>
        <p:sp>
          <p:nvSpPr>
            <p:cNvPr id="91" name="TextBox 90">
              <a:extLst>
                <a:ext uri="{FF2B5EF4-FFF2-40B4-BE49-F238E27FC236}">
                  <a16:creationId xmlns:a16="http://schemas.microsoft.com/office/drawing/2014/main" id="{FCB6DDD2-8A07-47ED-94A9-38D25B9B8724}"/>
                </a:ext>
              </a:extLst>
            </p:cNvPr>
            <p:cNvSpPr txBox="1"/>
            <p:nvPr/>
          </p:nvSpPr>
          <p:spPr bwMode="auto">
            <a:xfrm rot="16200000">
              <a:off x="-15081" y="3058318"/>
              <a:ext cx="808038" cy="307975"/>
            </a:xfrm>
            <a:prstGeom prst="rect">
              <a:avLst/>
            </a:prstGeom>
            <a:solidFill>
              <a:srgbClr val="FFFF00"/>
            </a:solidFill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>
                <a:defRPr/>
              </a:pPr>
              <a:r>
                <a:rPr lang="el-GR" altLang="en-US" sz="1400" b="1" dirty="0">
                  <a:effectLst>
                    <a:outerShdw blurRad="38100" dist="38100" dir="2700000" algn="tl">
                      <a:srgbClr val="FFFFFF"/>
                    </a:outerShdw>
                  </a:effectLst>
                  <a:latin typeface="Calibri" pitchFamily="34" charset="0"/>
                </a:rPr>
                <a:t>μ-</a:t>
              </a:r>
              <a:r>
                <a:rPr lang="en-US" altLang="en-US" sz="1400" b="1" dirty="0">
                  <a:effectLst>
                    <a:outerShdw blurRad="38100" dist="38100" dir="2700000" algn="tl">
                      <a:srgbClr val="FFFFFF"/>
                    </a:outerShdw>
                  </a:effectLst>
                  <a:latin typeface="Calibri" pitchFamily="34" charset="0"/>
                </a:rPr>
                <a:t>PIXE  </a:t>
              </a:r>
              <a:endParaRPr lang="el-GR" altLang="en-US" sz="1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endParaRPr>
            </a:p>
          </p:txBody>
        </p:sp>
      </p:grpSp>
      <p:sp>
        <p:nvSpPr>
          <p:cNvPr id="108" name="Rounded Rectangle 107">
            <a:extLst>
              <a:ext uri="{FF2B5EF4-FFF2-40B4-BE49-F238E27FC236}">
                <a16:creationId xmlns:a16="http://schemas.microsoft.com/office/drawing/2014/main" id="{55764DFF-941A-4145-8D34-E56EAECDAA65}"/>
              </a:ext>
            </a:extLst>
          </p:cNvPr>
          <p:cNvSpPr/>
          <p:nvPr/>
        </p:nvSpPr>
        <p:spPr bwMode="auto">
          <a:xfrm>
            <a:off x="2043113" y="4762500"/>
            <a:ext cx="1511300" cy="1044575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l-GR"/>
          </a:p>
        </p:txBody>
      </p:sp>
      <p:pic>
        <p:nvPicPr>
          <p:cNvPr id="107" name="Picture 106">
            <a:extLst>
              <a:ext uri="{FF2B5EF4-FFF2-40B4-BE49-F238E27FC236}">
                <a16:creationId xmlns:a16="http://schemas.microsoft.com/office/drawing/2014/main" id="{4CFA6847-02CD-4483-BED5-6A3DDC73639D}"/>
              </a:ext>
            </a:extLst>
          </p:cNvPr>
          <p:cNvPicPr>
            <a:picLocks noChangeAspect="1"/>
          </p:cNvPicPr>
          <p:nvPr/>
        </p:nvPicPr>
        <p:blipFill>
          <a:blip r:embed="rId4">
            <a:lum bright="10000"/>
          </a:blip>
          <a:srcRect l="7456" t="17616" r="11184" b="17616"/>
          <a:stretch>
            <a:fillRect/>
          </a:stretch>
        </p:blipFill>
        <p:spPr bwMode="auto">
          <a:xfrm>
            <a:off x="488950" y="4881563"/>
            <a:ext cx="1389063" cy="9366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04" name="Oval 103">
            <a:extLst>
              <a:ext uri="{FF2B5EF4-FFF2-40B4-BE49-F238E27FC236}">
                <a16:creationId xmlns:a16="http://schemas.microsoft.com/office/drawing/2014/main" id="{EA8C2EA1-90B2-446D-AF76-387D5EF6EDFF}"/>
              </a:ext>
            </a:extLst>
          </p:cNvPr>
          <p:cNvSpPr/>
          <p:nvPr/>
        </p:nvSpPr>
        <p:spPr bwMode="auto">
          <a:xfrm>
            <a:off x="4538663" y="3109913"/>
            <a:ext cx="357187" cy="328612"/>
          </a:xfrm>
          <a:prstGeom prst="ellipse">
            <a:avLst/>
          </a:prstGeom>
          <a:noFill/>
          <a:ln w="381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l-GR"/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2926D95B-6B2F-4AFA-B18B-D17F60C40C9B}"/>
              </a:ext>
            </a:extLst>
          </p:cNvPr>
          <p:cNvSpPr/>
          <p:nvPr/>
        </p:nvSpPr>
        <p:spPr bwMode="auto">
          <a:xfrm>
            <a:off x="4373563" y="3438525"/>
            <a:ext cx="357187" cy="328613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l-GR"/>
          </a:p>
        </p:txBody>
      </p:sp>
      <p:pic>
        <p:nvPicPr>
          <p:cNvPr id="106" name="Picture 105" descr="TANDEM_RBS3">
            <a:extLst>
              <a:ext uri="{FF2B5EF4-FFF2-40B4-BE49-F238E27FC236}">
                <a16:creationId xmlns:a16="http://schemas.microsoft.com/office/drawing/2014/main" id="{1E25C48B-26C5-4AD6-A776-E1F63FB479BC}"/>
              </a:ext>
            </a:extLst>
          </p:cNvPr>
          <p:cNvPicPr>
            <a:picLocks noChangeAspect="1"/>
          </p:cNvPicPr>
          <p:nvPr/>
        </p:nvPicPr>
        <p:blipFill>
          <a:blip r:embed="rId5">
            <a:lum bright="20000"/>
          </a:blip>
          <a:srcRect/>
          <a:stretch>
            <a:fillRect/>
          </a:stretch>
        </p:blipFill>
        <p:spPr bwMode="auto">
          <a:xfrm>
            <a:off x="2055813" y="4870450"/>
            <a:ext cx="1412875" cy="9366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09" name="Rounded Rectangle 108">
            <a:extLst>
              <a:ext uri="{FF2B5EF4-FFF2-40B4-BE49-F238E27FC236}">
                <a16:creationId xmlns:a16="http://schemas.microsoft.com/office/drawing/2014/main" id="{43B6B0F8-85A1-4031-8845-D2208739B8E4}"/>
              </a:ext>
            </a:extLst>
          </p:cNvPr>
          <p:cNvSpPr/>
          <p:nvPr/>
        </p:nvSpPr>
        <p:spPr bwMode="auto">
          <a:xfrm>
            <a:off x="427038" y="4818063"/>
            <a:ext cx="1511300" cy="1042987"/>
          </a:xfrm>
          <a:prstGeom prst="round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l-GR"/>
          </a:p>
        </p:txBody>
      </p:sp>
      <p:cxnSp>
        <p:nvCxnSpPr>
          <p:cNvPr id="110" name="Shape 86">
            <a:extLst>
              <a:ext uri="{FF2B5EF4-FFF2-40B4-BE49-F238E27FC236}">
                <a16:creationId xmlns:a16="http://schemas.microsoft.com/office/drawing/2014/main" id="{89298BA9-44CC-438D-8F10-0D826A147044}"/>
              </a:ext>
            </a:extLst>
          </p:cNvPr>
          <p:cNvCxnSpPr>
            <a:cxnSpLocks/>
            <a:stCxn id="104" idx="4"/>
            <a:endCxn id="108" idx="0"/>
          </p:cNvCxnSpPr>
          <p:nvPr/>
        </p:nvCxnSpPr>
        <p:spPr bwMode="auto">
          <a:xfrm rot="5400000">
            <a:off x="3096419" y="3140869"/>
            <a:ext cx="1323975" cy="1919287"/>
          </a:xfrm>
          <a:prstGeom prst="bentConnector3">
            <a:avLst>
              <a:gd name="adj1" fmla="val 50000"/>
            </a:avLst>
          </a:prstGeom>
          <a:ln w="38100">
            <a:solidFill>
              <a:srgbClr val="00B05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hape 86">
            <a:extLst>
              <a:ext uri="{FF2B5EF4-FFF2-40B4-BE49-F238E27FC236}">
                <a16:creationId xmlns:a16="http://schemas.microsoft.com/office/drawing/2014/main" id="{8971A459-2B57-4388-8534-3A1042BA1F59}"/>
              </a:ext>
            </a:extLst>
          </p:cNvPr>
          <p:cNvCxnSpPr>
            <a:cxnSpLocks/>
            <a:stCxn id="105" idx="3"/>
            <a:endCxn id="109" idx="0"/>
          </p:cNvCxnSpPr>
          <p:nvPr/>
        </p:nvCxnSpPr>
        <p:spPr bwMode="auto">
          <a:xfrm rot="5400000">
            <a:off x="2255838" y="2646363"/>
            <a:ext cx="1096962" cy="3243262"/>
          </a:xfrm>
          <a:prstGeom prst="bentConnector3">
            <a:avLst>
              <a:gd name="adj1" fmla="val 51054"/>
            </a:avLst>
          </a:prstGeom>
          <a:ln w="38100">
            <a:solidFill>
              <a:srgbClr val="00B05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extBox 69">
            <a:extLst>
              <a:ext uri="{FF2B5EF4-FFF2-40B4-BE49-F238E27FC236}">
                <a16:creationId xmlns:a16="http://schemas.microsoft.com/office/drawing/2014/main" id="{5F69A5EF-1C41-4133-8C54-CDDDBB5E4E58}"/>
              </a:ext>
            </a:extLst>
          </p:cNvPr>
          <p:cNvSpPr txBox="1"/>
          <p:nvPr/>
        </p:nvSpPr>
        <p:spPr bwMode="auto">
          <a:xfrm>
            <a:off x="1987550" y="5851525"/>
            <a:ext cx="1584325" cy="307975"/>
          </a:xfrm>
          <a:prstGeom prst="rect">
            <a:avLst/>
          </a:prstGeom>
          <a:solidFill>
            <a:srgbClr val="FFFF00"/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RBS , NRA, ERDA …</a:t>
            </a:r>
            <a:endParaRPr lang="el-GR" sz="14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03" name="TextBox 73">
            <a:extLst>
              <a:ext uri="{FF2B5EF4-FFF2-40B4-BE49-F238E27FC236}">
                <a16:creationId xmlns:a16="http://schemas.microsoft.com/office/drawing/2014/main" id="{C894E89F-0A46-44D4-9411-2C48F82D5954}"/>
              </a:ext>
            </a:extLst>
          </p:cNvPr>
          <p:cNvSpPr txBox="1"/>
          <p:nvPr/>
        </p:nvSpPr>
        <p:spPr bwMode="auto">
          <a:xfrm>
            <a:off x="330200" y="5878513"/>
            <a:ext cx="1597025" cy="307975"/>
          </a:xfrm>
          <a:prstGeom prst="rect">
            <a:avLst/>
          </a:prstGeom>
          <a:solidFill>
            <a:srgbClr val="FFFF00"/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4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PIXE XRF</a:t>
            </a:r>
            <a:endParaRPr lang="el-GR" sz="1400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0A4A820-A2C0-466B-ADB6-096DAAEF1B63}"/>
              </a:ext>
            </a:extLst>
          </p:cNvPr>
          <p:cNvSpPr/>
          <p:nvPr/>
        </p:nvSpPr>
        <p:spPr>
          <a:xfrm>
            <a:off x="6096000" y="3067050"/>
            <a:ext cx="649288" cy="3540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10262" name="Group 72">
            <a:extLst>
              <a:ext uri="{FF2B5EF4-FFF2-40B4-BE49-F238E27FC236}">
                <a16:creationId xmlns:a16="http://schemas.microsoft.com/office/drawing/2014/main" id="{99E5E8AA-EB4D-4927-94C9-624586A190A0}"/>
              </a:ext>
            </a:extLst>
          </p:cNvPr>
          <p:cNvGrpSpPr>
            <a:grpSpLocks/>
          </p:cNvGrpSpPr>
          <p:nvPr/>
        </p:nvGrpSpPr>
        <p:grpSpPr bwMode="auto">
          <a:xfrm>
            <a:off x="5929313" y="2840038"/>
            <a:ext cx="3062287" cy="2036762"/>
            <a:chOff x="5929313" y="2840038"/>
            <a:chExt cx="3062287" cy="2036762"/>
          </a:xfrm>
        </p:grpSpPr>
        <p:pic>
          <p:nvPicPr>
            <p:cNvPr id="139" name="Picture 15" descr="Nebraska_chamber_2.jpg">
              <a:extLst>
                <a:ext uri="{FF2B5EF4-FFF2-40B4-BE49-F238E27FC236}">
                  <a16:creationId xmlns:a16="http://schemas.microsoft.com/office/drawing/2014/main" id="{C01D851E-0AE5-4E66-BC08-66D970963F7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 bwMode="auto">
            <a:xfrm>
              <a:off x="7239000" y="3276600"/>
              <a:ext cx="1260475" cy="928688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140" name="Rounded Rectangle 30">
              <a:extLst>
                <a:ext uri="{FF2B5EF4-FFF2-40B4-BE49-F238E27FC236}">
                  <a16:creationId xmlns:a16="http://schemas.microsoft.com/office/drawing/2014/main" id="{B55B9DEF-8574-486F-9D8E-60EFDDFFE8C3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2800" y="3200400"/>
              <a:ext cx="1403350" cy="1066800"/>
            </a:xfrm>
            <a:prstGeom prst="roundRect">
              <a:avLst/>
            </a:prstGeom>
            <a:noFill/>
            <a:ln w="381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l-GR"/>
            </a:p>
          </p:txBody>
        </p:sp>
        <p:sp>
          <p:nvSpPr>
            <p:cNvPr id="136" name="Oval 135">
              <a:extLst>
                <a:ext uri="{FF2B5EF4-FFF2-40B4-BE49-F238E27FC236}">
                  <a16:creationId xmlns:a16="http://schemas.microsoft.com/office/drawing/2014/main" id="{282792B3-1FD8-4BA3-9F3D-24624606E849}"/>
                </a:ext>
              </a:extLst>
            </p:cNvPr>
            <p:cNvSpPr/>
            <p:nvPr/>
          </p:nvSpPr>
          <p:spPr bwMode="auto">
            <a:xfrm>
              <a:off x="5929313" y="2840038"/>
              <a:ext cx="357187" cy="328612"/>
            </a:xfrm>
            <a:prstGeom prst="ellipse">
              <a:avLst/>
            </a:prstGeom>
            <a:noFill/>
            <a:ln w="3810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l-GR"/>
            </a:p>
          </p:txBody>
        </p:sp>
        <p:cxnSp>
          <p:nvCxnSpPr>
            <p:cNvPr id="137" name="Shape 136">
              <a:extLst>
                <a:ext uri="{FF2B5EF4-FFF2-40B4-BE49-F238E27FC236}">
                  <a16:creationId xmlns:a16="http://schemas.microsoft.com/office/drawing/2014/main" id="{C3F548F1-9570-4D64-B00E-0F81035237F0}"/>
                </a:ext>
              </a:extLst>
            </p:cNvPr>
            <p:cNvCxnSpPr>
              <a:stCxn id="136" idx="4"/>
              <a:endCxn id="140" idx="1"/>
            </p:cNvCxnSpPr>
            <p:nvPr/>
          </p:nvCxnSpPr>
          <p:spPr bwMode="auto">
            <a:xfrm rot="16200000" flipH="1">
              <a:off x="6352382" y="2923381"/>
              <a:ext cx="565150" cy="1055687"/>
            </a:xfrm>
            <a:prstGeom prst="bentConnector2">
              <a:avLst/>
            </a:prstGeom>
            <a:ln w="38100">
              <a:solidFill>
                <a:srgbClr val="002060"/>
              </a:solidFill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2DD51EFF-B506-44DB-9124-7FBF992A4A37}"/>
                </a:ext>
              </a:extLst>
            </p:cNvPr>
            <p:cNvSpPr txBox="1"/>
            <p:nvPr/>
          </p:nvSpPr>
          <p:spPr>
            <a:xfrm>
              <a:off x="7543800" y="3757613"/>
              <a:ext cx="1225550" cy="52228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4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cs typeface="Calibri" pitchFamily="34" charset="0"/>
                </a:rPr>
                <a:t>Auger </a:t>
              </a:r>
              <a:r>
                <a:rPr lang="en-US" sz="1400" b="1" dirty="0" err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cs typeface="Calibri" pitchFamily="34" charset="0"/>
                </a:rPr>
                <a:t>Spectrom</a:t>
              </a:r>
              <a:r>
                <a:rPr lang="en-US" sz="14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cs typeface="Calibri" pitchFamily="34" charset="0"/>
                </a:rPr>
                <a:t>.</a:t>
              </a:r>
              <a:endParaRPr lang="el-GR" sz="1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134" name="TextBox 133">
              <a:extLst>
                <a:ext uri="{FF2B5EF4-FFF2-40B4-BE49-F238E27FC236}">
                  <a16:creationId xmlns:a16="http://schemas.microsoft.com/office/drawing/2014/main" id="{B1DDF937-E2CA-46CB-BD72-ADACA732F225}"/>
                </a:ext>
              </a:extLst>
            </p:cNvPr>
            <p:cNvSpPr txBox="1"/>
            <p:nvPr/>
          </p:nvSpPr>
          <p:spPr>
            <a:xfrm rot="16200000">
              <a:off x="7857332" y="3742531"/>
              <a:ext cx="1960562" cy="307975"/>
            </a:xfrm>
            <a:prstGeom prst="rect">
              <a:avLst/>
            </a:prstGeom>
            <a:solidFill>
              <a:srgbClr val="FFFF00"/>
            </a:solidFill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14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  <a:cs typeface="Arial" charset="0"/>
                </a:rPr>
                <a:t>Atomic physics</a:t>
              </a:r>
              <a:endParaRPr lang="el-GR" sz="1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Arial" charset="0"/>
              </a:endParaRPr>
            </a:p>
          </p:txBody>
        </p:sp>
      </p:grpSp>
      <p:pic>
        <p:nvPicPr>
          <p:cNvPr id="128" name="Picture 127" descr="_DSC2150">
            <a:extLst>
              <a:ext uri="{FF2B5EF4-FFF2-40B4-BE49-F238E27FC236}">
                <a16:creationId xmlns:a16="http://schemas.microsoft.com/office/drawing/2014/main" id="{CCC6F8B2-353D-4C13-8370-FF422960F122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l="8600" t="23622"/>
          <a:stretch>
            <a:fillRect/>
          </a:stretch>
        </p:blipFill>
        <p:spPr bwMode="auto">
          <a:xfrm>
            <a:off x="7091363" y="4856163"/>
            <a:ext cx="1487487" cy="9366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20" name="TextBox 119">
            <a:extLst>
              <a:ext uri="{FF2B5EF4-FFF2-40B4-BE49-F238E27FC236}">
                <a16:creationId xmlns:a16="http://schemas.microsoft.com/office/drawing/2014/main" id="{CCA3417B-313A-4BF2-A3EA-559A772B1D8A}"/>
              </a:ext>
            </a:extLst>
          </p:cNvPr>
          <p:cNvSpPr txBox="1"/>
          <p:nvPr/>
        </p:nvSpPr>
        <p:spPr bwMode="auto">
          <a:xfrm>
            <a:off x="7010400" y="4724400"/>
            <a:ext cx="1800225" cy="11080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multipurpose</a:t>
            </a:r>
          </a:p>
          <a:p>
            <a:pPr algn="ctr">
              <a:defRPr/>
            </a:pPr>
            <a:endParaRPr lang="en-US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algn="ctr">
              <a:defRPr/>
            </a:pPr>
            <a:endParaRPr lang="en-US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algn="ctr">
              <a:defRPr/>
            </a:pPr>
            <a:endParaRPr lang="en-US" sz="1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  <a:p>
            <a:pPr algn="ctr">
              <a:defRPr/>
            </a:pPr>
            <a:r>
              <a:rPr lang="en-US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scattering chamber</a:t>
            </a:r>
            <a:endParaRPr lang="el-GR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3" name="Oval 122">
            <a:extLst>
              <a:ext uri="{FF2B5EF4-FFF2-40B4-BE49-F238E27FC236}">
                <a16:creationId xmlns:a16="http://schemas.microsoft.com/office/drawing/2014/main" id="{F9DA6216-5263-47E4-8CC6-A38E215AD5D7}"/>
              </a:ext>
            </a:extLst>
          </p:cNvPr>
          <p:cNvSpPr/>
          <p:nvPr/>
        </p:nvSpPr>
        <p:spPr bwMode="auto">
          <a:xfrm>
            <a:off x="5727700" y="3295650"/>
            <a:ext cx="357188" cy="32861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l-GR"/>
          </a:p>
        </p:txBody>
      </p:sp>
      <p:pic>
        <p:nvPicPr>
          <p:cNvPr id="125" name="Picture 124" descr="cc.jpg">
            <a:extLst>
              <a:ext uri="{FF2B5EF4-FFF2-40B4-BE49-F238E27FC236}">
                <a16:creationId xmlns:a16="http://schemas.microsoft.com/office/drawing/2014/main" id="{AB97B964-F7A7-4440-B487-CED86BDB066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 bwMode="auto">
          <a:xfrm>
            <a:off x="5181600" y="4876800"/>
            <a:ext cx="1711325" cy="9366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26" name="Rounded Rectangle 125">
            <a:extLst>
              <a:ext uri="{FF2B5EF4-FFF2-40B4-BE49-F238E27FC236}">
                <a16:creationId xmlns:a16="http://schemas.microsoft.com/office/drawing/2014/main" id="{A9B2EA3A-A4A2-424A-817D-4E0625208A2A}"/>
              </a:ext>
            </a:extLst>
          </p:cNvPr>
          <p:cNvSpPr/>
          <p:nvPr/>
        </p:nvSpPr>
        <p:spPr bwMode="auto">
          <a:xfrm>
            <a:off x="5105400" y="4800600"/>
            <a:ext cx="1857375" cy="1044575"/>
          </a:xfrm>
          <a:prstGeom prst="roundRect">
            <a:avLst/>
          </a:prstGeom>
          <a:noFill/>
          <a:ln w="38100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l-GR"/>
          </a:p>
        </p:txBody>
      </p:sp>
      <p:cxnSp>
        <p:nvCxnSpPr>
          <p:cNvPr id="127" name="Shape 47">
            <a:extLst>
              <a:ext uri="{FF2B5EF4-FFF2-40B4-BE49-F238E27FC236}">
                <a16:creationId xmlns:a16="http://schemas.microsoft.com/office/drawing/2014/main" id="{DA6161EE-4975-468A-8EAE-D74DD3E6435F}"/>
              </a:ext>
            </a:extLst>
          </p:cNvPr>
          <p:cNvCxnSpPr>
            <a:cxnSpLocks/>
          </p:cNvCxnSpPr>
          <p:nvPr/>
        </p:nvCxnSpPr>
        <p:spPr bwMode="auto">
          <a:xfrm rot="16200000" flipH="1">
            <a:off x="4959350" y="3587750"/>
            <a:ext cx="1524000" cy="901700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2">
                <a:lumMod val="40000"/>
                <a:lumOff val="60000"/>
              </a:schemeClr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Rounded Rectangle 128">
            <a:extLst>
              <a:ext uri="{FF2B5EF4-FFF2-40B4-BE49-F238E27FC236}">
                <a16:creationId xmlns:a16="http://schemas.microsoft.com/office/drawing/2014/main" id="{9052C45B-613F-4BB7-921F-0FF059D6977A}"/>
              </a:ext>
            </a:extLst>
          </p:cNvPr>
          <p:cNvSpPr/>
          <p:nvPr/>
        </p:nvSpPr>
        <p:spPr bwMode="auto">
          <a:xfrm>
            <a:off x="7010400" y="4800600"/>
            <a:ext cx="1619250" cy="1042988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l-GR"/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8CC59227-DFDC-4A1B-9760-28A655548F41}"/>
              </a:ext>
            </a:extLst>
          </p:cNvPr>
          <p:cNvSpPr txBox="1"/>
          <p:nvPr/>
        </p:nvSpPr>
        <p:spPr bwMode="auto">
          <a:xfrm>
            <a:off x="5105400" y="5537200"/>
            <a:ext cx="1800225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4 </a:t>
            </a:r>
            <a:r>
              <a:rPr lang="en-US" sz="14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HPGe</a:t>
            </a:r>
            <a:r>
              <a:rPr lang="en-US" sz="1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 detect. array</a:t>
            </a:r>
            <a:endParaRPr lang="el-GR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990AE3A0-72DC-4C34-B5D3-E3B38390F54F}"/>
              </a:ext>
            </a:extLst>
          </p:cNvPr>
          <p:cNvSpPr txBox="1"/>
          <p:nvPr/>
        </p:nvSpPr>
        <p:spPr bwMode="auto">
          <a:xfrm>
            <a:off x="5203825" y="5867400"/>
            <a:ext cx="1617663" cy="307975"/>
          </a:xfrm>
          <a:prstGeom prst="rect">
            <a:avLst/>
          </a:prstGeom>
          <a:solidFill>
            <a:srgbClr val="FFFF00"/>
          </a:solidFill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>
              <a:defRPr/>
            </a:pPr>
            <a:r>
              <a:rPr lang="el-GR" altLang="en-US" sz="1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γ</a:t>
            </a:r>
            <a:r>
              <a:rPr lang="en-US" altLang="en-US" sz="1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</a:t>
            </a:r>
            <a:r>
              <a:rPr lang="el-GR" altLang="en-US" sz="1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-</a:t>
            </a:r>
            <a:r>
              <a:rPr lang="en-US" altLang="en-US" sz="1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rPr>
              <a:t> spectrometry</a:t>
            </a:r>
            <a:endParaRPr lang="el-GR" altLang="en-US" sz="1400" b="1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alibri" pitchFamily="34" charset="0"/>
            </a:endParaRP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4F5DD36F-F2C5-4492-A4D0-9839CBC8BD50}"/>
              </a:ext>
            </a:extLst>
          </p:cNvPr>
          <p:cNvSpPr txBox="1"/>
          <p:nvPr/>
        </p:nvSpPr>
        <p:spPr bwMode="auto">
          <a:xfrm>
            <a:off x="6899275" y="5861050"/>
            <a:ext cx="2133600" cy="307975"/>
          </a:xfrm>
          <a:prstGeom prst="rect">
            <a:avLst/>
          </a:prstGeom>
          <a:solidFill>
            <a:srgbClr val="FFFF00"/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rPr>
              <a:t>charged-part.  irradiations</a:t>
            </a:r>
            <a:endParaRPr lang="el-GR" sz="1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itchFamily="34" charset="0"/>
              <a:cs typeface="Calibri" pitchFamily="34" charset="0"/>
            </a:endParaRPr>
          </a:p>
        </p:txBody>
      </p:sp>
      <p:cxnSp>
        <p:nvCxnSpPr>
          <p:cNvPr id="130" name="Curved Connector 129">
            <a:extLst>
              <a:ext uri="{FF2B5EF4-FFF2-40B4-BE49-F238E27FC236}">
                <a16:creationId xmlns:a16="http://schemas.microsoft.com/office/drawing/2014/main" id="{7BF38484-8C15-4BA5-9C44-39A363EC6C57}"/>
              </a:ext>
            </a:extLst>
          </p:cNvPr>
          <p:cNvCxnSpPr>
            <a:stCxn id="123" idx="4"/>
            <a:endCxn id="129" idx="0"/>
          </p:cNvCxnSpPr>
          <p:nvPr/>
        </p:nvCxnSpPr>
        <p:spPr bwMode="auto">
          <a:xfrm rot="16200000" flipH="1">
            <a:off x="6275388" y="3255963"/>
            <a:ext cx="1176337" cy="1912937"/>
          </a:xfrm>
          <a:prstGeom prst="curvedConnector3">
            <a:avLst>
              <a:gd name="adj1" fmla="val 50000"/>
            </a:avLst>
          </a:prstGeom>
          <a:ln w="38100">
            <a:solidFill>
              <a:srgbClr val="FF000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274" name="Group 73">
            <a:extLst>
              <a:ext uri="{FF2B5EF4-FFF2-40B4-BE49-F238E27FC236}">
                <a16:creationId xmlns:a16="http://schemas.microsoft.com/office/drawing/2014/main" id="{AE041F0B-5887-48D1-AA97-51C57EAA6598}"/>
              </a:ext>
            </a:extLst>
          </p:cNvPr>
          <p:cNvGrpSpPr>
            <a:grpSpLocks/>
          </p:cNvGrpSpPr>
          <p:nvPr/>
        </p:nvGrpSpPr>
        <p:grpSpPr bwMode="auto">
          <a:xfrm>
            <a:off x="6316663" y="914400"/>
            <a:ext cx="2678112" cy="2195513"/>
            <a:chOff x="6316177" y="914400"/>
            <a:chExt cx="2678400" cy="2195513"/>
          </a:xfrm>
        </p:grpSpPr>
        <p:grpSp>
          <p:nvGrpSpPr>
            <p:cNvPr id="10289" name="Group 26">
              <a:extLst>
                <a:ext uri="{FF2B5EF4-FFF2-40B4-BE49-F238E27FC236}">
                  <a16:creationId xmlns:a16="http://schemas.microsoft.com/office/drawing/2014/main" id="{77B9FEAD-3A98-46B4-BE93-2BCA904D55F6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162800" y="995362"/>
              <a:ext cx="1403350" cy="2052638"/>
              <a:chOff x="7488343" y="828000"/>
              <a:chExt cx="1403657" cy="2052671"/>
            </a:xfrm>
          </p:grpSpPr>
          <p:pic>
            <p:nvPicPr>
              <p:cNvPr id="150" name="Picture 149" descr="gas_cell.jpg">
                <a:extLst>
                  <a:ext uri="{FF2B5EF4-FFF2-40B4-BE49-F238E27FC236}">
                    <a16:creationId xmlns:a16="http://schemas.microsoft.com/office/drawing/2014/main" id="{B8E6F2E8-9A1B-47C8-A600-6E85585252C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7572113" y="910552"/>
                <a:ext cx="1259298" cy="912827"/>
              </a:xfrm>
              <a:prstGeom prst="rect">
                <a:avLst/>
              </a:prstGeom>
              <a:ln>
                <a:noFill/>
              </a:ln>
              <a:effectLst>
                <a:outerShdw blurRad="190500" algn="tl" rotWithShape="0">
                  <a:srgbClr val="000000">
                    <a:alpha val="70000"/>
                  </a:srgbClr>
                </a:outerShdw>
              </a:effectLst>
            </p:spPr>
          </p:pic>
          <p:pic>
            <p:nvPicPr>
              <p:cNvPr id="151" name="Picture 150" descr="tritium.jpg">
                <a:extLst>
                  <a:ext uri="{FF2B5EF4-FFF2-40B4-BE49-F238E27FC236}">
                    <a16:creationId xmlns:a16="http://schemas.microsoft.com/office/drawing/2014/main" id="{0ECAC99C-F3CE-4486-A55A-A836A48744C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7572113" y="1858305"/>
                <a:ext cx="1259298" cy="930290"/>
              </a:xfrm>
              <a:prstGeom prst="rect">
                <a:avLst/>
              </a:prstGeom>
              <a:ln>
                <a:noFill/>
              </a:ln>
              <a:effectLst>
                <a:outerShdw blurRad="190500" algn="tl" rotWithShape="0">
                  <a:srgbClr val="000000">
                    <a:alpha val="70000"/>
                  </a:srgbClr>
                </a:outerShdw>
              </a:effectLst>
            </p:spPr>
          </p:pic>
          <p:sp>
            <p:nvSpPr>
              <p:cNvPr id="152" name="Rounded Rectangle 151">
                <a:extLst>
                  <a:ext uri="{FF2B5EF4-FFF2-40B4-BE49-F238E27FC236}">
                    <a16:creationId xmlns:a16="http://schemas.microsoft.com/office/drawing/2014/main" id="{566C2CE3-6E50-417E-A81E-FA5B152F37E9}"/>
                  </a:ext>
                </a:extLst>
              </p:cNvPr>
              <p:cNvSpPr/>
              <p:nvPr/>
            </p:nvSpPr>
            <p:spPr>
              <a:xfrm>
                <a:off x="7487948" y="828001"/>
                <a:ext cx="1403808" cy="2052670"/>
              </a:xfrm>
              <a:prstGeom prst="roundRect">
                <a:avLst/>
              </a:prstGeom>
              <a:noFill/>
              <a:ln w="34925">
                <a:solidFill>
                  <a:srgbClr val="00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l-GR" dirty="0"/>
              </a:p>
            </p:txBody>
          </p:sp>
        </p:grpSp>
        <p:sp>
          <p:nvSpPr>
            <p:cNvPr id="148" name="Oval 147">
              <a:extLst>
                <a:ext uri="{FF2B5EF4-FFF2-40B4-BE49-F238E27FC236}">
                  <a16:creationId xmlns:a16="http://schemas.microsoft.com/office/drawing/2014/main" id="{D07A1F48-331F-4594-AFF0-403217077889}"/>
                </a:ext>
              </a:extLst>
            </p:cNvPr>
            <p:cNvSpPr/>
            <p:nvPr/>
          </p:nvSpPr>
          <p:spPr bwMode="auto">
            <a:xfrm>
              <a:off x="6316177" y="2781300"/>
              <a:ext cx="357225" cy="328613"/>
            </a:xfrm>
            <a:prstGeom prst="ellipse">
              <a:avLst/>
            </a:prstGeom>
            <a:noFill/>
            <a:ln w="38100"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l-GR"/>
            </a:p>
          </p:txBody>
        </p:sp>
        <p:cxnSp>
          <p:nvCxnSpPr>
            <p:cNvPr id="149" name="Elbow Connector 148">
              <a:extLst>
                <a:ext uri="{FF2B5EF4-FFF2-40B4-BE49-F238E27FC236}">
                  <a16:creationId xmlns:a16="http://schemas.microsoft.com/office/drawing/2014/main" id="{A58395AD-7FD7-4D70-A3A4-721E0354183F}"/>
                </a:ext>
              </a:extLst>
            </p:cNvPr>
            <p:cNvCxnSpPr>
              <a:stCxn id="148" idx="6"/>
              <a:endCxn id="152" idx="1"/>
            </p:cNvCxnSpPr>
            <p:nvPr/>
          </p:nvCxnSpPr>
          <p:spPr bwMode="auto">
            <a:xfrm flipV="1">
              <a:off x="6673402" y="2020888"/>
              <a:ext cx="489003" cy="925512"/>
            </a:xfrm>
            <a:prstGeom prst="bentConnector3">
              <a:avLst>
                <a:gd name="adj1" fmla="val 50000"/>
              </a:avLst>
            </a:prstGeom>
            <a:ln w="38100">
              <a:solidFill>
                <a:srgbClr val="0000FF"/>
              </a:solidFill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4" name="TextBox 143">
              <a:extLst>
                <a:ext uri="{FF2B5EF4-FFF2-40B4-BE49-F238E27FC236}">
                  <a16:creationId xmlns:a16="http://schemas.microsoft.com/office/drawing/2014/main" id="{D6CC3C37-C55C-4CC7-B8B0-F64B1FA54FED}"/>
                </a:ext>
              </a:extLst>
            </p:cNvPr>
            <p:cNvSpPr txBox="1"/>
            <p:nvPr/>
          </p:nvSpPr>
          <p:spPr>
            <a:xfrm>
              <a:off x="7894322" y="1533525"/>
              <a:ext cx="792247" cy="52387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4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cs typeface="Calibri" pitchFamily="34" charset="0"/>
                </a:rPr>
                <a:t>d-filled gas-cell</a:t>
              </a:r>
              <a:endParaRPr lang="el-GR" sz="1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145" name="TextBox 144">
              <a:extLst>
                <a:ext uri="{FF2B5EF4-FFF2-40B4-BE49-F238E27FC236}">
                  <a16:creationId xmlns:a16="http://schemas.microsoft.com/office/drawing/2014/main" id="{B3D73958-3A6C-4EF8-85DB-F1BA787A8C82}"/>
                </a:ext>
              </a:extLst>
            </p:cNvPr>
            <p:cNvSpPr txBox="1"/>
            <p:nvPr/>
          </p:nvSpPr>
          <p:spPr>
            <a:xfrm>
              <a:off x="7162405" y="2133600"/>
              <a:ext cx="900210" cy="73818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400" b="1" dirty="0" err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cs typeface="Calibri" pitchFamily="34" charset="0"/>
                </a:rPr>
                <a:t>Tritiated</a:t>
              </a:r>
              <a:r>
                <a:rPr lang="en-US" sz="14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cs typeface="Calibri" pitchFamily="34" charset="0"/>
                </a:rPr>
                <a:t> Ti-target</a:t>
              </a:r>
            </a:p>
            <a:p>
              <a:pPr>
                <a:defRPr/>
              </a:pPr>
              <a:r>
                <a:rPr lang="en-US" sz="14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cs typeface="Calibri" pitchFamily="34" charset="0"/>
                </a:rPr>
                <a:t>(rotating)</a:t>
              </a:r>
              <a:endParaRPr lang="el-GR" sz="14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endParaRPr>
            </a:p>
          </p:txBody>
        </p:sp>
        <p:sp>
          <p:nvSpPr>
            <p:cNvPr id="146" name="TextBox 145">
              <a:extLst>
                <a:ext uri="{FF2B5EF4-FFF2-40B4-BE49-F238E27FC236}">
                  <a16:creationId xmlns:a16="http://schemas.microsoft.com/office/drawing/2014/main" id="{F0E95CEA-0953-415D-8742-DE96223F40B7}"/>
                </a:ext>
              </a:extLst>
            </p:cNvPr>
            <p:cNvSpPr txBox="1"/>
            <p:nvPr/>
          </p:nvSpPr>
          <p:spPr>
            <a:xfrm rot="16200000">
              <a:off x="7860291" y="1740677"/>
              <a:ext cx="1960563" cy="308008"/>
            </a:xfrm>
            <a:prstGeom prst="rect">
              <a:avLst/>
            </a:prstGeom>
            <a:solidFill>
              <a:srgbClr val="FFFF00"/>
            </a:solidFill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1400" b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 pitchFamily="34" charset="0"/>
                  <a:cs typeface="Calibri" pitchFamily="34" charset="0"/>
                </a:rPr>
                <a:t>neutron  irradiations</a:t>
              </a:r>
              <a:endParaRPr lang="el-GR" sz="1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Calibri" pitchFamily="34" charset="0"/>
              </a:endParaRPr>
            </a:p>
          </p:txBody>
        </p:sp>
      </p:grp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4D296109-D31B-481A-B39E-0575AFCBA96D}"/>
              </a:ext>
            </a:extLst>
          </p:cNvPr>
          <p:cNvCxnSpPr/>
          <p:nvPr/>
        </p:nvCxnSpPr>
        <p:spPr>
          <a:xfrm>
            <a:off x="0" y="6211888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276" name="Group 3">
            <a:extLst>
              <a:ext uri="{FF2B5EF4-FFF2-40B4-BE49-F238E27FC236}">
                <a16:creationId xmlns:a16="http://schemas.microsoft.com/office/drawing/2014/main" id="{ED05D84D-5952-435A-821B-3E8E95259E0D}"/>
              </a:ext>
            </a:extLst>
          </p:cNvPr>
          <p:cNvGrpSpPr>
            <a:grpSpLocks/>
          </p:cNvGrpSpPr>
          <p:nvPr/>
        </p:nvGrpSpPr>
        <p:grpSpPr bwMode="auto">
          <a:xfrm>
            <a:off x="3530600" y="4778375"/>
            <a:ext cx="1527175" cy="1357313"/>
            <a:chOff x="1676334" y="1111250"/>
            <a:chExt cx="1527768" cy="1357857"/>
          </a:xfrm>
        </p:grpSpPr>
        <p:sp>
          <p:nvSpPr>
            <p:cNvPr id="86" name="Rounded Rectangle 85">
              <a:extLst>
                <a:ext uri="{FF2B5EF4-FFF2-40B4-BE49-F238E27FC236}">
                  <a16:creationId xmlns:a16="http://schemas.microsoft.com/office/drawing/2014/main" id="{0365B5F9-936A-4853-8655-8770E4D41FC4}"/>
                </a:ext>
              </a:extLst>
            </p:cNvPr>
            <p:cNvSpPr/>
            <p:nvPr/>
          </p:nvSpPr>
          <p:spPr bwMode="auto">
            <a:xfrm>
              <a:off x="1676334" y="1111250"/>
              <a:ext cx="1500771" cy="1008467"/>
            </a:xfrm>
            <a:prstGeom prst="roundRect">
              <a:avLst/>
            </a:prstGeom>
            <a:noFill/>
            <a:ln w="38100">
              <a:solidFill>
                <a:srgbClr val="FF99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l-GR"/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A6F9F9C4-C7E8-4D08-B851-5467B79E3B41}"/>
                </a:ext>
              </a:extLst>
            </p:cNvPr>
            <p:cNvSpPr txBox="1"/>
            <p:nvPr/>
          </p:nvSpPr>
          <p:spPr bwMode="auto">
            <a:xfrm>
              <a:off x="1765269" y="2161009"/>
              <a:ext cx="1438833" cy="308098"/>
            </a:xfrm>
            <a:prstGeom prst="rect">
              <a:avLst/>
            </a:prstGeom>
            <a:solidFill>
              <a:srgbClr val="FFFF00"/>
            </a:solidFill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algn="ctr">
                <a:defRPr/>
              </a:pPr>
              <a:r>
                <a:rPr lang="el-GR" altLang="en-US" sz="1400" b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alibri" pitchFamily="34" charset="0"/>
                </a:rPr>
                <a:t>γ</a:t>
              </a:r>
              <a:r>
                <a:rPr lang="en-US" altLang="en-US" sz="1400" b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alibri" pitchFamily="34" charset="0"/>
                </a:rPr>
                <a:t> </a:t>
              </a:r>
              <a:r>
                <a:rPr lang="el-GR" altLang="en-US" sz="1400" b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alibri" pitchFamily="34" charset="0"/>
                </a:rPr>
                <a:t>-</a:t>
              </a:r>
              <a:r>
                <a:rPr lang="en-US" altLang="en-US" sz="1400" b="1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Calibri" pitchFamily="34" charset="0"/>
                </a:rPr>
                <a:t> calorimetry</a:t>
              </a:r>
              <a:endParaRPr lang="el-GR" altLang="en-US" sz="14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alibri" pitchFamily="34" charset="0"/>
              </a:endParaRPr>
            </a:p>
          </p:txBody>
        </p:sp>
        <p:pic>
          <p:nvPicPr>
            <p:cNvPr id="10288" name="Picture 2" descr="IMG_20160419_171656.jpg">
              <a:extLst>
                <a:ext uri="{FF2B5EF4-FFF2-40B4-BE49-F238E27FC236}">
                  <a16:creationId xmlns:a16="http://schemas.microsoft.com/office/drawing/2014/main" id="{A2A90DEA-D8BA-4FA2-B980-85C3CC1B6DE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758" t="8179" r="18045" b="8623"/>
            <a:stretch>
              <a:fillRect/>
            </a:stretch>
          </p:blipFill>
          <p:spPr bwMode="auto">
            <a:xfrm>
              <a:off x="1750668" y="1143000"/>
              <a:ext cx="1347654" cy="9322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64C5476C-9D2F-46F7-9EAF-85DAFC2B33CC}"/>
              </a:ext>
            </a:extLst>
          </p:cNvPr>
          <p:cNvSpPr/>
          <p:nvPr/>
        </p:nvSpPr>
        <p:spPr>
          <a:xfrm>
            <a:off x="4875213" y="3363913"/>
            <a:ext cx="357187" cy="5556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A8781922-A9C0-44DE-93EC-E3AD766CBDAC}"/>
              </a:ext>
            </a:extLst>
          </p:cNvPr>
          <p:cNvSpPr/>
          <p:nvPr/>
        </p:nvSpPr>
        <p:spPr bwMode="auto">
          <a:xfrm>
            <a:off x="4800600" y="3581400"/>
            <a:ext cx="357188" cy="328613"/>
          </a:xfrm>
          <a:prstGeom prst="ellipse">
            <a:avLst/>
          </a:prstGeom>
          <a:noFill/>
          <a:ln w="38100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l-GR"/>
          </a:p>
        </p:txBody>
      </p:sp>
      <p:pic>
        <p:nvPicPr>
          <p:cNvPr id="85" name="Picture 84">
            <a:extLst>
              <a:ext uri="{FF2B5EF4-FFF2-40B4-BE49-F238E27FC236}">
                <a16:creationId xmlns:a16="http://schemas.microsoft.com/office/drawing/2014/main" id="{3D5C12D3-EA3C-43EE-9EB0-CC83B9A6C496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print"/>
          <a:srcRect l="4472" r="865"/>
          <a:stretch/>
        </p:blipFill>
        <p:spPr>
          <a:xfrm>
            <a:off x="1084263" y="1955800"/>
            <a:ext cx="1336675" cy="10588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6" name="Oval 65">
            <a:extLst>
              <a:ext uri="{FF2B5EF4-FFF2-40B4-BE49-F238E27FC236}">
                <a16:creationId xmlns:a16="http://schemas.microsoft.com/office/drawing/2014/main" id="{F4C8EA66-EF1D-4D3E-BE93-792572B253A0}"/>
              </a:ext>
            </a:extLst>
          </p:cNvPr>
          <p:cNvSpPr/>
          <p:nvPr/>
        </p:nvSpPr>
        <p:spPr bwMode="auto">
          <a:xfrm>
            <a:off x="3810000" y="2895600"/>
            <a:ext cx="357188" cy="330200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l-GR"/>
          </a:p>
        </p:txBody>
      </p:sp>
      <p:cxnSp>
        <p:nvCxnSpPr>
          <p:cNvPr id="67" name="Elbow Connector 98">
            <a:extLst>
              <a:ext uri="{FF2B5EF4-FFF2-40B4-BE49-F238E27FC236}">
                <a16:creationId xmlns:a16="http://schemas.microsoft.com/office/drawing/2014/main" id="{84743DCD-C184-4B68-A0BF-44109C60644E}"/>
              </a:ext>
            </a:extLst>
          </p:cNvPr>
          <p:cNvCxnSpPr>
            <a:cxnSpLocks/>
            <a:endCxn id="70" idx="3"/>
          </p:cNvCxnSpPr>
          <p:nvPr/>
        </p:nvCxnSpPr>
        <p:spPr bwMode="auto">
          <a:xfrm rot="10800000">
            <a:off x="2514600" y="2476500"/>
            <a:ext cx="1295400" cy="495300"/>
          </a:xfrm>
          <a:prstGeom prst="bentConnector3">
            <a:avLst>
              <a:gd name="adj1" fmla="val 50000"/>
            </a:avLst>
          </a:prstGeom>
          <a:ln w="38100">
            <a:solidFill>
              <a:srgbClr val="FFC00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Oval 123">
            <a:extLst>
              <a:ext uri="{FF2B5EF4-FFF2-40B4-BE49-F238E27FC236}">
                <a16:creationId xmlns:a16="http://schemas.microsoft.com/office/drawing/2014/main" id="{2242A522-5E79-466D-8DCD-C93C08DC5603}"/>
              </a:ext>
            </a:extLst>
          </p:cNvPr>
          <p:cNvSpPr/>
          <p:nvPr/>
        </p:nvSpPr>
        <p:spPr bwMode="auto">
          <a:xfrm>
            <a:off x="4933950" y="3057525"/>
            <a:ext cx="357188" cy="361950"/>
          </a:xfrm>
          <a:prstGeom prst="ellipse">
            <a:avLst/>
          </a:prstGeom>
          <a:noFill/>
          <a:ln w="38100"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l-GR"/>
          </a:p>
        </p:txBody>
      </p:sp>
      <p:sp>
        <p:nvSpPr>
          <p:cNvPr id="70" name="Rounded Rectangle 108">
            <a:extLst>
              <a:ext uri="{FF2B5EF4-FFF2-40B4-BE49-F238E27FC236}">
                <a16:creationId xmlns:a16="http://schemas.microsoft.com/office/drawing/2014/main" id="{3CBA6C33-3D5B-4DBB-B2DB-214BF6C8BBC9}"/>
              </a:ext>
            </a:extLst>
          </p:cNvPr>
          <p:cNvSpPr/>
          <p:nvPr/>
        </p:nvSpPr>
        <p:spPr bwMode="auto">
          <a:xfrm>
            <a:off x="1003300" y="1905000"/>
            <a:ext cx="1511300" cy="1143000"/>
          </a:xfrm>
          <a:prstGeom prst="roundRect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l-GR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6473705D-D382-44B8-A89C-4AE1F8ED0149}"/>
              </a:ext>
            </a:extLst>
          </p:cNvPr>
          <p:cNvSpPr txBox="1"/>
          <p:nvPr/>
        </p:nvSpPr>
        <p:spPr bwMode="auto">
          <a:xfrm rot="16200000">
            <a:off x="359569" y="2307431"/>
            <a:ext cx="808038" cy="307975"/>
          </a:xfrm>
          <a:prstGeom prst="rect">
            <a:avLst/>
          </a:prstGeom>
          <a:solidFill>
            <a:srgbClr val="FFFF00"/>
          </a:solidFill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>
              <a:defRPr/>
            </a:pPr>
            <a:r>
              <a:rPr lang="en-US" altLang="en-US" sz="14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Calibri" pitchFamily="34" charset="0"/>
              </a:rPr>
              <a:t>GASPAR</a:t>
            </a:r>
            <a:endParaRPr lang="el-GR" altLang="en-US" sz="1400" b="1" dirty="0">
              <a:effectLst>
                <a:outerShdw blurRad="38100" dist="38100" dir="2700000" algn="tl">
                  <a:srgbClr val="FFFFFF"/>
                </a:outerShdw>
              </a:effectLst>
              <a:latin typeface="Calibri" pitchFamily="34" charset="0"/>
            </a:endParaRPr>
          </a:p>
        </p:txBody>
      </p:sp>
      <p:sp>
        <p:nvSpPr>
          <p:cNvPr id="10285" name="TextBox 20">
            <a:extLst>
              <a:ext uri="{FF2B5EF4-FFF2-40B4-BE49-F238E27FC236}">
                <a16:creationId xmlns:a16="http://schemas.microsoft.com/office/drawing/2014/main" id="{5FA5D7EE-2F90-450E-B26B-E9A3065A7A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3613" y="6229350"/>
            <a:ext cx="18589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latin typeface="Book Antiqua" panose="02040602050305030304" pitchFamily="18" charset="0"/>
              </a:rPr>
              <a:t>A. Lagoyannis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latin typeface="Book Antiqua" panose="02040602050305030304" pitchFamily="18" charset="0"/>
              </a:rPr>
              <a:t>I.N.P.P. Annual Meeting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latin typeface="Book Antiqua" panose="02040602050305030304" pitchFamily="18" charset="0"/>
              </a:rPr>
              <a:t>Thursday 14/11/19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B3C6BF97-856E-4AAE-B6F9-948C0A576A3D}"/>
              </a:ext>
            </a:extLst>
          </p:cNvPr>
          <p:cNvSpPr/>
          <p:nvPr/>
        </p:nvSpPr>
        <p:spPr>
          <a:xfrm>
            <a:off x="0" y="795338"/>
            <a:ext cx="9144000" cy="5410200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F680F95-46B8-4870-BD79-39E66FDF4C32}"/>
              </a:ext>
            </a:extLst>
          </p:cNvPr>
          <p:cNvCxnSpPr/>
          <p:nvPr/>
        </p:nvCxnSpPr>
        <p:spPr>
          <a:xfrm>
            <a:off x="0" y="6211888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F34DA8FC-5D5A-4CBC-AC26-8508F786E832}"/>
              </a:ext>
            </a:extLst>
          </p:cNvPr>
          <p:cNvSpPr txBox="1"/>
          <p:nvPr/>
        </p:nvSpPr>
        <p:spPr>
          <a:xfrm>
            <a:off x="1027113" y="152400"/>
            <a:ext cx="7089775" cy="4921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N</a:t>
            </a:r>
            <a:r>
              <a:rPr 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uclear </a:t>
            </a:r>
            <a:r>
              <a:rPr lang="en-US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A</a:t>
            </a:r>
            <a:r>
              <a:rPr 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strophysics </a:t>
            </a:r>
            <a:r>
              <a:rPr lang="en-US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C</a:t>
            </a:r>
            <a:r>
              <a:rPr 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ross-</a:t>
            </a:r>
            <a:r>
              <a:rPr lang="en-US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S</a:t>
            </a:r>
            <a:r>
              <a:rPr 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ection </a:t>
            </a:r>
            <a:r>
              <a:rPr lang="en-US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M</a:t>
            </a:r>
            <a:r>
              <a:rPr 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easurements </a:t>
            </a:r>
          </a:p>
        </p:txBody>
      </p:sp>
      <p:pic>
        <p:nvPicPr>
          <p:cNvPr id="11269" name="Picture 1">
            <a:extLst>
              <a:ext uri="{FF2B5EF4-FFF2-40B4-BE49-F238E27FC236}">
                <a16:creationId xmlns:a16="http://schemas.microsoft.com/office/drawing/2014/main" id="{F7F5D786-B6A1-4362-9AC8-B175BFC55B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912813"/>
            <a:ext cx="7467600" cy="518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0" name="TextBox 20">
            <a:extLst>
              <a:ext uri="{FF2B5EF4-FFF2-40B4-BE49-F238E27FC236}">
                <a16:creationId xmlns:a16="http://schemas.microsoft.com/office/drawing/2014/main" id="{41ECAC1F-53B8-4531-AC87-7E8F7ACDFC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3613" y="6229350"/>
            <a:ext cx="18589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latin typeface="Book Antiqua" panose="02040602050305030304" pitchFamily="18" charset="0"/>
              </a:rPr>
              <a:t>A. Lagoyannis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latin typeface="Book Antiqua" panose="02040602050305030304" pitchFamily="18" charset="0"/>
              </a:rPr>
              <a:t>I.N.P.P. Annual Meeting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latin typeface="Book Antiqua" panose="02040602050305030304" pitchFamily="18" charset="0"/>
              </a:rPr>
              <a:t>Thursday 14/11/19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resentation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Presentation1</Template>
  <TotalTime>6985</TotalTime>
  <Words>1120</Words>
  <Application>Microsoft Office PowerPoint</Application>
  <PresentationFormat>On-screen Show (4:3)</PresentationFormat>
  <Paragraphs>266</Paragraphs>
  <Slides>19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19</vt:i4>
      </vt:variant>
    </vt:vector>
  </HeadingPairs>
  <TitlesOfParts>
    <vt:vector size="34" baseType="lpstr">
      <vt:lpstr>Arial</vt:lpstr>
      <vt:lpstr>Calibri</vt:lpstr>
      <vt:lpstr>Tahoma</vt:lpstr>
      <vt:lpstr>Book Antiqua</vt:lpstr>
      <vt:lpstr>Times New Roman</vt:lpstr>
      <vt:lpstr>Gungsuh</vt:lpstr>
      <vt:lpstr>Liberation Sans</vt:lpstr>
      <vt:lpstr>Noto Sans CJK SC Regular</vt:lpstr>
      <vt:lpstr>FreeSans</vt:lpstr>
      <vt:lpstr>Liberation Serif</vt:lpstr>
      <vt:lpstr>Century Schoolbook L</vt:lpstr>
      <vt:lpstr>Symbol</vt:lpstr>
      <vt:lpstr>Presentation1</vt:lpstr>
      <vt:lpstr>Graph</vt:lpstr>
      <vt:lpstr>Origin Graph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Lagosoft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Lago</dc:creator>
  <cp:lastModifiedBy>lago</cp:lastModifiedBy>
  <cp:revision>448</cp:revision>
  <dcterms:created xsi:type="dcterms:W3CDTF">2010-09-10T11:36:57Z</dcterms:created>
  <dcterms:modified xsi:type="dcterms:W3CDTF">2019-11-14T10:55:38Z</dcterms:modified>
</cp:coreProperties>
</file>