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6" r:id="rId4"/>
    <p:sldId id="256" r:id="rId5"/>
    <p:sldId id="272" r:id="rId6"/>
    <p:sldId id="259" r:id="rId7"/>
    <p:sldId id="265" r:id="rId8"/>
    <p:sldId id="260" r:id="rId9"/>
    <p:sldId id="267" r:id="rId10"/>
    <p:sldId id="263" r:id="rId11"/>
    <p:sldId id="273" r:id="rId12"/>
    <p:sldId id="262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56" autoAdjust="0"/>
    <p:restoredTop sz="94660" autoAdjust="0"/>
  </p:normalViewPr>
  <p:slideViewPr>
    <p:cSldViewPr snapToGrid="0">
      <p:cViewPr varScale="1">
        <p:scale>
          <a:sx n="43" d="100"/>
          <a:sy n="43" d="100"/>
        </p:scale>
        <p:origin x="-192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468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F298-977B-4E24-9A7B-A10AA9290708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B2AC5-D923-460F-B50E-BCF4564EE6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9865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F298-977B-4E24-9A7B-A10AA9290708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B2AC5-D923-460F-B50E-BCF4564EE6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10152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F298-977B-4E24-9A7B-A10AA9290708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B2AC5-D923-460F-B50E-BCF4564EE6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27008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F298-977B-4E24-9A7B-A10AA9290708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B2AC5-D923-460F-B50E-BCF4564EE6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6015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F298-977B-4E24-9A7B-A10AA9290708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B2AC5-D923-460F-B50E-BCF4564EE6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8293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F298-977B-4E24-9A7B-A10AA9290708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B2AC5-D923-460F-B50E-BCF4564EE6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3445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F298-977B-4E24-9A7B-A10AA9290708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B2AC5-D923-460F-B50E-BCF4564EE6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97935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F298-977B-4E24-9A7B-A10AA9290708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B2AC5-D923-460F-B50E-BCF4564EE6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83438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F298-977B-4E24-9A7B-A10AA9290708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B2AC5-D923-460F-B50E-BCF4564EE6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74358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F298-977B-4E24-9A7B-A10AA9290708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B2AC5-D923-460F-B50E-BCF4564EE6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61407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F298-977B-4E24-9A7B-A10AA9290708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B2AC5-D923-460F-B50E-BCF4564EE6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65131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0F298-977B-4E24-9A7B-A10AA9290708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AC5-D923-460F-B50E-BCF4564EE6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43396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inspirehep.net/search?cc=Institutions&amp;p=institution:%22Democritos%20Nucl.%20Res.%20Ctr.%22&amp;ln=el" TargetMode="External"/><Relationship Id="rId3" Type="http://schemas.openxmlformats.org/officeDocument/2006/relationships/hyperlink" Target="https://inspirehep.net/author/profile/Axenides,%20Minos?recid=1643899&amp;ln=el" TargetMode="External"/><Relationship Id="rId7" Type="http://schemas.openxmlformats.org/officeDocument/2006/relationships/hyperlink" Target="https://inspirehep.net/author/profile/Axenides,%20Minos?recid=1484333&amp;ln=el" TargetMode="External"/><Relationship Id="rId12" Type="http://schemas.openxmlformats.org/officeDocument/2006/relationships/hyperlink" Target="https://inspirehep.net/search?cc=Institutions&amp;p=institution:%22Fed.%20Denis%20Poisson,%20Tours%22&amp;ln=el" TargetMode="External"/><Relationship Id="rId2" Type="http://schemas.openxmlformats.org/officeDocument/2006/relationships/hyperlink" Target="https://inspirehep.net/record/164389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spirehep.net/record/1484333" TargetMode="External"/><Relationship Id="rId11" Type="http://schemas.openxmlformats.org/officeDocument/2006/relationships/hyperlink" Target="https://inspirehep.net/author/profile/Nicolis,%20Stam?recid=1484333&amp;ln=el" TargetMode="External"/><Relationship Id="rId5" Type="http://schemas.openxmlformats.org/officeDocument/2006/relationships/hyperlink" Target="https://inspirehep.net/author/profile/Linardopoulos,%20Georgios?recid=1643899&amp;ln=el" TargetMode="External"/><Relationship Id="rId10" Type="http://schemas.openxmlformats.org/officeDocument/2006/relationships/hyperlink" Target="https://inspirehep.net/search?cc=Institutions&amp;p=institution:%22Athens%20U.%22&amp;ln=el" TargetMode="External"/><Relationship Id="rId4" Type="http://schemas.openxmlformats.org/officeDocument/2006/relationships/hyperlink" Target="https://inspirehep.net/author/profile/Floratos,%20Emmanuel?recid=1643899&amp;ln=el" TargetMode="External"/><Relationship Id="rId9" Type="http://schemas.openxmlformats.org/officeDocument/2006/relationships/hyperlink" Target="https://inspirehep.net/author/profile/Floratos,%20Emmanuel?recid=1484333&amp;ln=el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inspirehep.net/author/profile/Nicolis,%20S.?recid=1239688&amp;ln=el" TargetMode="External"/><Relationship Id="rId13" Type="http://schemas.openxmlformats.org/officeDocument/2006/relationships/hyperlink" Target="http://inspirehep.net/author/profile/Nicolis,%20Stam?recid=1357590&amp;ln=el" TargetMode="External"/><Relationship Id="rId3" Type="http://schemas.openxmlformats.org/officeDocument/2006/relationships/hyperlink" Target="http://inspirehep.net/author/profile/Axenides,%20Minos?recid=1239688&amp;ln=el" TargetMode="External"/><Relationship Id="rId7" Type="http://schemas.openxmlformats.org/officeDocument/2006/relationships/hyperlink" Target="http://inspirehep.net/search?cc=Institutions&amp;p=institution:%22Athens%20U.%22&amp;ln=el" TargetMode="External"/><Relationship Id="rId12" Type="http://schemas.openxmlformats.org/officeDocument/2006/relationships/hyperlink" Target="http://inspirehep.net/author/profile/Floratos,%20Emmanuel?recid=1357590&amp;ln=el" TargetMode="External"/><Relationship Id="rId2" Type="http://schemas.openxmlformats.org/officeDocument/2006/relationships/hyperlink" Target="http://inspirehep.net/record/123968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nspirehep.net/search?cc=Institutions&amp;p=institution:%22CERN%22&amp;ln=el" TargetMode="External"/><Relationship Id="rId11" Type="http://schemas.openxmlformats.org/officeDocument/2006/relationships/hyperlink" Target="http://inspirehep.net/author/profile/Axenides,%20Minos?recid=1357590&amp;ln=el" TargetMode="External"/><Relationship Id="rId5" Type="http://schemas.openxmlformats.org/officeDocument/2006/relationships/hyperlink" Target="http://inspirehep.net/author/profile/Floratos,%20E.G.?recid=1239688&amp;ln=el" TargetMode="External"/><Relationship Id="rId10" Type="http://schemas.openxmlformats.org/officeDocument/2006/relationships/hyperlink" Target="http://inspirehep.net/record/1357590" TargetMode="External"/><Relationship Id="rId4" Type="http://schemas.openxmlformats.org/officeDocument/2006/relationships/hyperlink" Target="http://inspirehep.net/search?cc=Institutions&amp;p=institution:%22Democritos%20Nucl.%20Res.%20Ctr.%22&amp;ln=el" TargetMode="External"/><Relationship Id="rId9" Type="http://schemas.openxmlformats.org/officeDocument/2006/relationships/hyperlink" Target="http://inspirehep.net/search?cc=Institutions&amp;p=institution:%22Tours%20U.%22&amp;ln=el" TargetMode="External"/><Relationship Id="rId14" Type="http://schemas.openxmlformats.org/officeDocument/2006/relationships/hyperlink" Target="http://inspirehep.net/search?cc=Institutions&amp;p=institution:%22Fed.%20Denis%20Poisson,%20Tours%22&amp;ln=e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 </a:t>
            </a:r>
            <a:r>
              <a:rPr lang="en-US" b="1" u="sng" dirty="0" smtClean="0"/>
              <a:t>2018   UPDATE</a:t>
            </a:r>
            <a:br>
              <a:rPr lang="en-US" b="1" u="sng" dirty="0" smtClean="0"/>
            </a:br>
            <a:r>
              <a:rPr lang="en-US" b="1" dirty="0" smtClean="0"/>
              <a:t>       BH  Information Paradox at Crossroads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</a:t>
            </a:r>
          </a:p>
          <a:p>
            <a:pPr marL="0" indent="0">
              <a:buNone/>
            </a:pP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MINOS     AXENIDES</a:t>
            </a:r>
          </a:p>
          <a:p>
            <a:pPr marL="0" indent="0">
              <a:buNone/>
            </a:pP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Theoretical High Energy  Physics            </a:t>
            </a:r>
          </a:p>
          <a:p>
            <a:pPr marL="0" indent="0">
              <a:buNone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I.N.P.P.</a:t>
            </a:r>
          </a:p>
          <a:p>
            <a:pPr marL="0" indent="0">
              <a:buNone/>
            </a:pPr>
            <a:r>
              <a:rPr lang="en-US" dirty="0" smtClean="0"/>
              <a:t>         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2338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BH- INFO-PARADOX=  PURE INCOMING STATES</a:t>
            </a:r>
            <a:br>
              <a:rPr lang="en-US" b="1" dirty="0" smtClean="0"/>
            </a:br>
            <a:r>
              <a:rPr lang="en-US" b="1" dirty="0"/>
              <a:t> </a:t>
            </a:r>
            <a:r>
              <a:rPr lang="en-US" b="1" dirty="0" smtClean="0"/>
              <a:t>                                    MIXED OUTGOING STATES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371" y="1825625"/>
            <a:ext cx="6293257" cy="4351338"/>
          </a:xfrm>
        </p:spPr>
      </p:pic>
    </p:spTree>
    <p:extLst>
      <p:ext uri="{BB962C8B-B14F-4D97-AF65-F5344CB8AC3E}">
        <p14:creationId xmlns="" xmlns:p14="http://schemas.microsoft.com/office/powerpoint/2010/main" val="761433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Arial Black" pitchFamily="34" charset="0"/>
              </a:rPr>
              <a:t>                  INFORMATION  </a:t>
            </a:r>
            <a:br>
              <a:rPr lang="en-GB" dirty="0" smtClean="0">
                <a:latin typeface="Arial Black" pitchFamily="34" charset="0"/>
              </a:rPr>
            </a:br>
            <a:r>
              <a:rPr lang="en-GB" dirty="0" smtClean="0">
                <a:latin typeface="Arial Black" pitchFamily="34" charset="0"/>
              </a:rPr>
              <a:t>   OF A VOLUME IS  ENCODED ON</a:t>
            </a:r>
            <a:br>
              <a:rPr lang="en-GB" dirty="0" smtClean="0">
                <a:latin typeface="Arial Black" pitchFamily="34" charset="0"/>
              </a:rPr>
            </a:br>
            <a:r>
              <a:rPr lang="en-GB" dirty="0" smtClean="0">
                <a:latin typeface="Arial Black" pitchFamily="34" charset="0"/>
              </a:rPr>
              <a:t>         ITS  SURFACE   BOUNDARY</a:t>
            </a:r>
            <a:endParaRPr lang="el-GR" dirty="0">
              <a:latin typeface="Arial Black" pitchFamily="34" charset="0"/>
            </a:endParaRPr>
          </a:p>
        </p:txBody>
      </p:sp>
      <p:pic>
        <p:nvPicPr>
          <p:cNvPr id="4" name="3 - Θέση περιεχομένου" descr="UNIVERSE AS A HOLOGRA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817" y="1825625"/>
            <a:ext cx="4570365" cy="435133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</a:t>
            </a:r>
            <a:r>
              <a:rPr lang="en-US" b="1" u="sng" dirty="0" smtClean="0"/>
              <a:t>Holographic Universe—</a:t>
            </a:r>
            <a:r>
              <a:rPr lang="en-US" b="1" u="sng" dirty="0" err="1" smtClean="0"/>
              <a:t>AdS</a:t>
            </a:r>
            <a:r>
              <a:rPr lang="en-US" b="1" u="sng" dirty="0" smtClean="0"/>
              <a:t>/CFT </a:t>
            </a:r>
            <a:br>
              <a:rPr lang="en-US" b="1" u="sng" dirty="0" smtClean="0"/>
            </a:br>
            <a:r>
              <a:rPr lang="en-US" b="1" dirty="0"/>
              <a:t> </a:t>
            </a:r>
            <a:r>
              <a:rPr lang="en-US" b="1" dirty="0" smtClean="0"/>
              <a:t>      (‘t </a:t>
            </a:r>
            <a:r>
              <a:rPr lang="en-US" b="1" dirty="0" err="1" smtClean="0"/>
              <a:t>hooft</a:t>
            </a:r>
            <a:r>
              <a:rPr lang="en-US" b="1" dirty="0" smtClean="0"/>
              <a:t>-Susskind –Maldacena)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222" y="2051223"/>
            <a:ext cx="4789789" cy="4250724"/>
          </a:xfrm>
        </p:spPr>
      </p:pic>
    </p:spTree>
    <p:extLst>
      <p:ext uri="{BB962C8B-B14F-4D97-AF65-F5344CB8AC3E}">
        <p14:creationId xmlns="" xmlns:p14="http://schemas.microsoft.com/office/powerpoint/2010/main" val="7421124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                            </a:t>
            </a:r>
            <a:r>
              <a:rPr lang="en-GB" dirty="0" smtClean="0">
                <a:latin typeface="Arial Black" pitchFamily="34" charset="0"/>
              </a:rPr>
              <a:t>PROPOSAL</a:t>
            </a:r>
            <a:endParaRPr lang="el-GR" dirty="0">
              <a:latin typeface="Arial Black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r>
              <a:rPr lang="en-GB" dirty="0" smtClean="0"/>
              <a:t>    </a:t>
            </a:r>
            <a:r>
              <a:rPr lang="en-US" dirty="0" smtClean="0"/>
              <a:t>                                       </a:t>
            </a:r>
            <a:r>
              <a:rPr lang="en-US" sz="3200" dirty="0" smtClean="0"/>
              <a:t>DISCRETE GEOMETRY  IS</a:t>
            </a:r>
          </a:p>
          <a:p>
            <a:pPr>
              <a:buNone/>
            </a:pPr>
            <a:r>
              <a:rPr lang="en-US" sz="3200" dirty="0" smtClean="0"/>
              <a:t>                      AN APPROPRIATE  FRAMEWORK  FOR THE </a:t>
            </a:r>
          </a:p>
          <a:p>
            <a:pPr>
              <a:buNone/>
            </a:pPr>
            <a:r>
              <a:rPr lang="en-US" sz="3200" dirty="0" smtClean="0"/>
              <a:t>                               BH QUANTUM  INFORMATION PARADOX</a:t>
            </a:r>
          </a:p>
          <a:p>
            <a:pPr>
              <a:buNone/>
            </a:pPr>
            <a:r>
              <a:rPr lang="en-US" sz="3200" dirty="0" smtClean="0"/>
              <a:t>                                IN THE BH- NEAR HORIZON SPACETIME </a:t>
            </a:r>
            <a:endParaRPr lang="el-GR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                          </a:t>
            </a:r>
            <a:r>
              <a:rPr lang="en-GB" sz="3200" dirty="0" smtClean="0">
                <a:latin typeface="Arial Black" pitchFamily="34" charset="0"/>
              </a:rPr>
              <a:t>ASSUMPTIONS</a:t>
            </a:r>
            <a:endParaRPr lang="el-GR" sz="3200" dirty="0">
              <a:latin typeface="Arial Black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 • FINITENES OF BH ENTROPY        S ≈ A/4  -&gt;  </a:t>
            </a:r>
          </a:p>
          <a:p>
            <a:pPr>
              <a:buNone/>
            </a:pPr>
            <a:r>
              <a:rPr lang="en-GB" dirty="0" smtClean="0"/>
              <a:t>   FINITE DIMENSIONAL  HILBERT SPACE OF BH MICROSCOPIC STATES       Dim[H]=Exp[S] </a:t>
            </a:r>
          </a:p>
          <a:p>
            <a:pPr>
              <a:buNone/>
            </a:pPr>
            <a:r>
              <a:rPr lang="en-GB" dirty="0" smtClean="0"/>
              <a:t>•FINITE DIMENSIONAL HILBERT SPACE  -&gt;  DISCRETE AND FINITE  SPACE-TIME </a:t>
            </a:r>
          </a:p>
          <a:p>
            <a:pPr>
              <a:buNone/>
            </a:pPr>
            <a:r>
              <a:rPr lang="en-GB" dirty="0" smtClean="0"/>
              <a:t>• THE SIMPLEST MODEL FOR SINGLE PARTICLE DYNAMICS A DISCRETE AND FINITE PHASE SPACE  Z[N]XZ[N] Z[N]={0,1,2,3,..,N-1}  </a:t>
            </a:r>
          </a:p>
          <a:p>
            <a:pPr>
              <a:buNone/>
            </a:pPr>
            <a:r>
              <a:rPr lang="en-GB" dirty="0" smtClean="0"/>
              <a:t>   ALL INTEGERS MODULO N FOR N=PRIME INTEGER=p   </a:t>
            </a:r>
          </a:p>
          <a:p>
            <a:pPr>
              <a:buNone/>
            </a:pPr>
            <a:r>
              <a:rPr lang="en-GB" dirty="0" smtClean="0"/>
              <a:t>    GALOIS FIELD   F[p] -&gt;  MODULAR ARITHMETICS</a:t>
            </a:r>
            <a:endParaRPr lang="el-G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600" dirty="0" smtClean="0">
                <a:latin typeface="Arial" pitchFamily="34" charset="0"/>
                <a:cs typeface="Arial" pitchFamily="34" charset="0"/>
              </a:rPr>
            </a:br>
            <a:r>
              <a:rPr lang="en-US" sz="3600" dirty="0" smtClean="0">
                <a:latin typeface="Arial" pitchFamily="34" charset="0"/>
                <a:cs typeface="Arial" pitchFamily="34" charset="0"/>
              </a:rPr>
              <a:t>                       ARITHMETIC GEOMETRY </a:t>
            </a:r>
            <a:br>
              <a:rPr lang="en-US" sz="3600" dirty="0" smtClean="0">
                <a:latin typeface="Arial" pitchFamily="34" charset="0"/>
                <a:cs typeface="Arial" pitchFamily="34" charset="0"/>
              </a:rPr>
            </a:br>
            <a:r>
              <a:rPr lang="en-US" sz="3600" dirty="0" smtClean="0">
                <a:latin typeface="Arial" pitchFamily="34" charset="0"/>
                <a:cs typeface="Arial" pitchFamily="34" charset="0"/>
              </a:rPr>
              <a:t>    A MODEL FOR PLANCK SCALE SPACE-TIME</a:t>
            </a:r>
            <a:br>
              <a:rPr lang="en-US" sz="3600" dirty="0" smtClean="0">
                <a:latin typeface="Arial" pitchFamily="34" charset="0"/>
                <a:cs typeface="Arial" pitchFamily="34" charset="0"/>
              </a:rPr>
            </a:br>
            <a:r>
              <a:rPr lang="en-US" sz="3600" dirty="0" smtClean="0">
                <a:latin typeface="Arial" pitchFamily="34" charset="0"/>
                <a:cs typeface="Arial" pitchFamily="34" charset="0"/>
              </a:rPr>
              <a:t>                FOR NEAR HORIZON BH-SPACETIME</a:t>
            </a:r>
            <a:r>
              <a:rPr lang="en-US" dirty="0" smtClean="0"/>
              <a:t/>
            </a:r>
            <a:br>
              <a:rPr lang="en-US" dirty="0" smtClean="0"/>
            </a:b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l-GR" dirty="0"/>
          </a:p>
        </p:txBody>
      </p:sp>
      <p:sp>
        <p:nvSpPr>
          <p:cNvPr id="4" name="3 - Ορθογώνιο"/>
          <p:cNvSpPr/>
          <p:nvPr/>
        </p:nvSpPr>
        <p:spPr>
          <a:xfrm>
            <a:off x="1071155" y="1920239"/>
            <a:ext cx="966651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/>
              <a:t>• MODULAR ARITHMETIC -&gt; RANDOM POINT GEOMETRIES </a:t>
            </a:r>
          </a:p>
          <a:p>
            <a:r>
              <a:rPr lang="en-GB" sz="3200" dirty="0" smtClean="0"/>
              <a:t>• MODULAR DYNAMICS   A= 2X2 MODULAR MATRICES IN SL[2,Z[N]]     -&gt; CHAOS AUTOMATIC </a:t>
            </a:r>
          </a:p>
          <a:p>
            <a:r>
              <a:rPr lang="en-GB" sz="3200" dirty="0" smtClean="0"/>
              <a:t>• FINITE DIMENSIONAL HILBERT SPACES </a:t>
            </a:r>
          </a:p>
          <a:p>
            <a:r>
              <a:rPr lang="en-GB" sz="3200" dirty="0" smtClean="0"/>
              <a:t>• FINITE QUANTUM MECHANICS AND QUANTUM FIELD THEORIES</a:t>
            </a:r>
          </a:p>
          <a:p>
            <a:r>
              <a:rPr lang="en-GB" sz="3200" dirty="0" smtClean="0"/>
              <a:t> • N=</a:t>
            </a:r>
            <a:r>
              <a:rPr lang="en-GB" sz="3200" dirty="0" err="1" smtClean="0"/>
              <a:t>p^n</a:t>
            </a:r>
            <a:r>
              <a:rPr lang="en-GB" sz="3200" dirty="0" smtClean="0"/>
              <a:t>,  QUDITS OF INFORMATION, </a:t>
            </a:r>
          </a:p>
          <a:p>
            <a:r>
              <a:rPr lang="en-GB" sz="3200" dirty="0" smtClean="0"/>
              <a:t>• FINITE DIMENSIONAL UNITARY RANDOM EVOLUTION OPERATORS U[A] </a:t>
            </a:r>
            <a:endParaRPr lang="el-GR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                       </a:t>
            </a:r>
            <a:r>
              <a:rPr lang="en-GB" sz="4000" b="1" u="sng" dirty="0" smtClean="0">
                <a:latin typeface="Arial" pitchFamily="34" charset="0"/>
                <a:cs typeface="Arial" pitchFamily="34" charset="0"/>
              </a:rPr>
              <a:t>CONCLUSIONS</a:t>
            </a:r>
            <a:endParaRPr lang="el-GR" sz="40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DISCRETIZING AdS2 RADIAL AND TIME NEAR HORIZON GEOMETRY OF EXTREMAL BLACKHOLES AND AT THE SAME TIME PRESERVING THE ALGEBRAIC STRUCTURE OF THE ISOMETRIES NECESSARILY LEADS TO THE MOD[N] ARITHMETIC DISCRETIZATION 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WITH HOLOGRAPHY AdS2[N]/CFT1[N], 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We make IT QUANTUM THROUGH </a:t>
            </a:r>
          </a:p>
          <a:p>
            <a:pPr>
              <a:buNone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           FINITE QUANTUM MECHANICS   </a:t>
            </a:r>
            <a:endParaRPr lang="el-GR" sz="32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</a:t>
            </a:r>
            <a:r>
              <a:rPr lang="en-US" u="sng" dirty="0" smtClean="0"/>
              <a:t>Publications</a:t>
            </a:r>
            <a:r>
              <a:rPr lang="en-US" dirty="0" smtClean="0"/>
              <a:t> :</a:t>
            </a:r>
            <a:endParaRPr lang="en-US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762699" y="1823985"/>
            <a:ext cx="10515600" cy="6032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/>
              </a:rPr>
              <a:t>Multipole stability of spinning M2 branes in the classical limit of the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/>
              </a:rPr>
              <a:t>Berenstein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/>
              </a:rPr>
              <a:t>-Maldacena-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/>
              </a:rPr>
              <a:t>Nastase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/>
              </a:rPr>
              <a:t> matrix model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b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lang="en-US" altLang="en-US" dirty="0">
                <a:solidFill>
                  <a:srgbClr val="C00000"/>
                </a:solidFill>
                <a:hlinkClick r:id="rId3"/>
              </a:rPr>
              <a:t>Minos </a:t>
            </a:r>
            <a:r>
              <a:rPr lang="en-US" altLang="en-US" dirty="0" err="1">
                <a:solidFill>
                  <a:srgbClr val="C00000"/>
                </a:solidFill>
                <a:hlinkClick r:id="rId3"/>
              </a:rPr>
              <a:t>Axenides</a:t>
            </a:r>
            <a:r>
              <a:rPr lang="en-US" altLang="en-US" dirty="0">
                <a:solidFill>
                  <a:srgbClr val="C00000"/>
                </a:solidFill>
              </a:rPr>
              <a:t> , </a:t>
            </a:r>
            <a:r>
              <a:rPr lang="en-US" altLang="en-US" dirty="0">
                <a:solidFill>
                  <a:srgbClr val="FFFFFF"/>
                </a:solidFill>
                <a:hlinkClick r:id="rId4"/>
              </a:rPr>
              <a:t>Emmanuel </a:t>
            </a:r>
            <a:r>
              <a:rPr lang="en-US" altLang="en-US" dirty="0" err="1">
                <a:solidFill>
                  <a:srgbClr val="FFFFFF"/>
                </a:solidFill>
                <a:hlinkClick r:id="rId4"/>
              </a:rPr>
              <a:t>Floratos</a:t>
            </a:r>
            <a:r>
              <a:rPr lang="en-US" altLang="en-US" dirty="0">
                <a:solidFill>
                  <a:srgbClr val="C00000"/>
                </a:solidFill>
              </a:rPr>
              <a:t>, </a:t>
            </a:r>
            <a:r>
              <a:rPr lang="en-US" altLang="en-US" dirty="0">
                <a:solidFill>
                  <a:srgbClr val="C00000"/>
                </a:solidFill>
                <a:hlinkClick r:id="rId5"/>
              </a:rPr>
              <a:t>Georgios Linardo</a:t>
            </a:r>
            <a:r>
              <a:rPr lang="en-US" altLang="en-US" dirty="0">
                <a:solidFill>
                  <a:srgbClr val="FF0000"/>
                </a:solidFill>
                <a:hlinkClick r:id="rId5"/>
              </a:rPr>
              <a:t>poulos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Published in </a:t>
            </a:r>
            <a:r>
              <a:rPr kumimoji="0" lang="en-US" alt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Phys.Rev</a:t>
            </a: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D97 (2018) no.12, 126019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2400" dirty="0" smtClean="0">
              <a:latin typeface="Arial" panose="020B0604020202020204" pitchFamily="34" charset="0"/>
              <a:hlinkClick r:id="rId6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latin typeface="Arial" panose="020B0604020202020204" pitchFamily="34" charset="0"/>
                <a:hlinkClick r:id="rId6"/>
              </a:rPr>
              <a:t>The </a:t>
            </a:r>
            <a:r>
              <a:rPr lang="en-US" altLang="en-US" sz="2400" dirty="0">
                <a:latin typeface="Arial" panose="020B0604020202020204" pitchFamily="34" charset="0"/>
                <a:hlinkClick r:id="rId6"/>
              </a:rPr>
              <a:t>quantum cat map on the modular discretization of extremal black hole horizons</a:t>
            </a:r>
            <a:r>
              <a:rPr lang="en-US" altLang="en-US" sz="2400" dirty="0">
                <a:latin typeface="Arial" panose="020B0604020202020204" pitchFamily="34" charset="0"/>
              </a:rPr>
              <a:t> </a:t>
            </a:r>
            <a:br>
              <a:rPr lang="en-US" altLang="en-US" sz="2400" dirty="0">
                <a:latin typeface="Arial" panose="020B0604020202020204" pitchFamily="34" charset="0"/>
              </a:rPr>
            </a:br>
            <a:r>
              <a:rPr lang="en-US" altLang="en-US" sz="2400" dirty="0">
                <a:latin typeface="Arial" panose="020B0604020202020204" pitchFamily="34" charset="0"/>
                <a:hlinkClick r:id="rId7"/>
              </a:rPr>
              <a:t>Minos </a:t>
            </a:r>
            <a:r>
              <a:rPr lang="en-US" altLang="en-US" sz="2400" dirty="0" err="1">
                <a:latin typeface="Arial" panose="020B0604020202020204" pitchFamily="34" charset="0"/>
                <a:hlinkClick r:id="rId7"/>
              </a:rPr>
              <a:t>Axenides</a:t>
            </a:r>
            <a:r>
              <a:rPr lang="en-US" altLang="en-US" sz="2400" dirty="0">
                <a:latin typeface="Arial" panose="020B0604020202020204" pitchFamily="34" charset="0"/>
              </a:rPr>
              <a:t> (</a:t>
            </a:r>
            <a:r>
              <a:rPr lang="en-US" altLang="en-US" sz="2400" dirty="0" err="1">
                <a:latin typeface="Arial" panose="020B0604020202020204" pitchFamily="34" charset="0"/>
                <a:hlinkClick r:id="rId8"/>
              </a:rPr>
              <a:t>Democritos</a:t>
            </a:r>
            <a:r>
              <a:rPr lang="en-US" altLang="en-US" sz="2400" dirty="0">
                <a:latin typeface="Arial" panose="020B0604020202020204" pitchFamily="34" charset="0"/>
                <a:hlinkClick r:id="rId8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hlinkClick r:id="rId8"/>
              </a:rPr>
              <a:t>Nucl</a:t>
            </a:r>
            <a:r>
              <a:rPr lang="en-US" altLang="en-US" sz="2400" dirty="0">
                <a:latin typeface="Arial" panose="020B0604020202020204" pitchFamily="34" charset="0"/>
                <a:hlinkClick r:id="rId8"/>
              </a:rPr>
              <a:t>. Res. Ctr.</a:t>
            </a:r>
            <a:r>
              <a:rPr lang="en-US" altLang="en-US" sz="2400" dirty="0">
                <a:latin typeface="Arial" panose="020B0604020202020204" pitchFamily="34" charset="0"/>
              </a:rPr>
              <a:t>), </a:t>
            </a:r>
            <a:r>
              <a:rPr lang="en-US" altLang="en-US" sz="2400" dirty="0">
                <a:latin typeface="Arial" panose="020B0604020202020204" pitchFamily="34" charset="0"/>
                <a:hlinkClick r:id="rId9"/>
              </a:rPr>
              <a:t>Emmanuel </a:t>
            </a:r>
            <a:r>
              <a:rPr lang="en-US" altLang="en-US" sz="2400" dirty="0" err="1">
                <a:latin typeface="Arial" panose="020B0604020202020204" pitchFamily="34" charset="0"/>
                <a:hlinkClick r:id="rId9"/>
              </a:rPr>
              <a:t>Floratos</a:t>
            </a:r>
            <a:r>
              <a:rPr lang="en-US" altLang="en-US" sz="2400" dirty="0">
                <a:latin typeface="Arial" panose="020B0604020202020204" pitchFamily="34" charset="0"/>
              </a:rPr>
              <a:t> (</a:t>
            </a:r>
            <a:r>
              <a:rPr lang="en-US" altLang="en-US" sz="2400" dirty="0" err="1">
                <a:latin typeface="Arial" panose="020B0604020202020204" pitchFamily="34" charset="0"/>
                <a:hlinkClick r:id="rId8"/>
              </a:rPr>
              <a:t>Democritos</a:t>
            </a:r>
            <a:r>
              <a:rPr lang="en-US" altLang="en-US" sz="2400" dirty="0">
                <a:latin typeface="Arial" panose="020B0604020202020204" pitchFamily="34" charset="0"/>
                <a:hlinkClick r:id="rId8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hlinkClick r:id="rId8"/>
              </a:rPr>
              <a:t>Nucl</a:t>
            </a:r>
            <a:r>
              <a:rPr lang="en-US" altLang="en-US" sz="2400" dirty="0">
                <a:latin typeface="Arial" panose="020B0604020202020204" pitchFamily="34" charset="0"/>
                <a:hlinkClick r:id="rId8"/>
              </a:rPr>
              <a:t>. Res. Ctr.</a:t>
            </a:r>
            <a:r>
              <a:rPr lang="en-US" altLang="en-US" sz="2400" dirty="0">
                <a:latin typeface="Arial" panose="020B0604020202020204" pitchFamily="34" charset="0"/>
              </a:rPr>
              <a:t> &amp; </a:t>
            </a:r>
            <a:r>
              <a:rPr lang="en-US" altLang="en-US" sz="2400" dirty="0">
                <a:latin typeface="Arial" panose="020B0604020202020204" pitchFamily="34" charset="0"/>
                <a:hlinkClick r:id="rId10"/>
              </a:rPr>
              <a:t>Athens U.</a:t>
            </a:r>
            <a:r>
              <a:rPr lang="en-US" altLang="en-US" sz="2400" dirty="0">
                <a:latin typeface="Arial" panose="020B0604020202020204" pitchFamily="34" charset="0"/>
              </a:rPr>
              <a:t>), </a:t>
            </a:r>
            <a:r>
              <a:rPr lang="en-US" altLang="en-US" sz="2400" dirty="0" err="1">
                <a:latin typeface="Arial" panose="020B0604020202020204" pitchFamily="34" charset="0"/>
                <a:hlinkClick r:id="rId11"/>
              </a:rPr>
              <a:t>Stam</a:t>
            </a:r>
            <a:r>
              <a:rPr lang="en-US" altLang="en-US" sz="2400" dirty="0">
                <a:latin typeface="Arial" panose="020B0604020202020204" pitchFamily="34" charset="0"/>
                <a:hlinkClick r:id="rId11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hlinkClick r:id="rId11"/>
              </a:rPr>
              <a:t>Nicolis</a:t>
            </a:r>
            <a:r>
              <a:rPr lang="en-US" altLang="en-US" sz="2400" dirty="0">
                <a:latin typeface="Arial" panose="020B0604020202020204" pitchFamily="34" charset="0"/>
              </a:rPr>
              <a:t> (</a:t>
            </a:r>
            <a:r>
              <a:rPr lang="en-US" altLang="en-US" sz="2400" dirty="0">
                <a:latin typeface="Arial" panose="020B0604020202020204" pitchFamily="34" charset="0"/>
                <a:hlinkClick r:id="rId12"/>
              </a:rPr>
              <a:t>Fed. Denis Poisson, Tours</a:t>
            </a:r>
            <a:r>
              <a:rPr lang="en-US" altLang="en-US" sz="2400" dirty="0">
                <a:latin typeface="Arial" panose="020B0604020202020204" pitchFamily="34" charset="0"/>
              </a:rPr>
              <a:t>). </a:t>
            </a:r>
            <a:r>
              <a:rPr lang="en-US" altLang="en-US" sz="2400" dirty="0" smtClean="0">
                <a:latin typeface="Arial" panose="020B0604020202020204" pitchFamily="34" charset="0"/>
              </a:rPr>
              <a:t> </a:t>
            </a:r>
            <a:r>
              <a:rPr lang="en-US" altLang="en-US" sz="2400" dirty="0">
                <a:latin typeface="Arial" panose="020B0604020202020204" pitchFamily="34" charset="0"/>
              </a:rPr>
              <a:t/>
            </a:r>
            <a:br>
              <a:rPr lang="en-US" altLang="en-US" sz="2400" dirty="0">
                <a:latin typeface="Arial" panose="020B0604020202020204" pitchFamily="34" charset="0"/>
              </a:rPr>
            </a:br>
            <a:endParaRPr lang="en-US" altLang="en-US" sz="2400" dirty="0" smtClean="0">
              <a:latin typeface="Arial" panose="020B0604020202020204" pitchFamily="34" charset="0"/>
            </a:endParaRP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2400" dirty="0">
                <a:latin typeface="Arial" panose="020B0604020202020204" pitchFamily="34" charset="0"/>
              </a:rPr>
              <a:t> </a:t>
            </a:r>
            <a:r>
              <a:rPr lang="en-US" altLang="en-US" sz="2400" dirty="0" smtClean="0">
                <a:latin typeface="Arial" panose="020B0604020202020204" pitchFamily="34" charset="0"/>
              </a:rPr>
              <a:t>  Published </a:t>
            </a:r>
            <a:r>
              <a:rPr lang="en-US" altLang="en-US" sz="2400" dirty="0">
                <a:latin typeface="Arial" panose="020B0604020202020204" pitchFamily="34" charset="0"/>
              </a:rPr>
              <a:t>in </a:t>
            </a:r>
            <a:r>
              <a:rPr lang="en-US" altLang="en-US" sz="2400" b="1" dirty="0" err="1">
                <a:latin typeface="Arial" panose="020B0604020202020204" pitchFamily="34" charset="0"/>
              </a:rPr>
              <a:t>Eur.Phys.J</a:t>
            </a:r>
            <a:r>
              <a:rPr lang="en-US" altLang="en-US" sz="2400" b="1" dirty="0">
                <a:latin typeface="Arial" panose="020B0604020202020204" pitchFamily="34" charset="0"/>
              </a:rPr>
              <a:t>. C78 (2018) no.5, 412</a:t>
            </a:r>
            <a:r>
              <a:rPr lang="en-US" altLang="en-US" sz="1000" dirty="0">
                <a:latin typeface="Arial" panose="020B0604020202020204" pitchFamily="34" charset="0"/>
              </a:rPr>
              <a:t> </a:t>
            </a:r>
            <a:endParaRPr lang="en-US" altLang="en-US" sz="2400" dirty="0">
              <a:latin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2400" dirty="0">
              <a:latin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800" dirty="0">
              <a:latin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1624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latin typeface="Arial Black" pitchFamily="34" charset="0"/>
              </a:rPr>
              <a:t>     a sequel of  previous works</a:t>
            </a:r>
            <a:endParaRPr lang="el-GR" sz="3600" b="1" dirty="0">
              <a:latin typeface="Arial Black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i="1" dirty="0" smtClean="0">
                <a:hlinkClick r:id="rId2"/>
              </a:rPr>
              <a:t>Modular </a:t>
            </a:r>
            <a:r>
              <a:rPr lang="en-GB" b="1" i="1" dirty="0" err="1" smtClean="0">
                <a:hlinkClick r:id="rId2"/>
              </a:rPr>
              <a:t>discretization</a:t>
            </a:r>
            <a:r>
              <a:rPr lang="en-GB" b="1" i="1" dirty="0" smtClean="0">
                <a:hlinkClick r:id="rId2"/>
              </a:rPr>
              <a:t> of the AdS2/CFT1 holography</a:t>
            </a:r>
            <a:r>
              <a:rPr lang="en-GB" b="1" i="1" dirty="0" smtClean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>
                <a:solidFill>
                  <a:srgbClr val="C00000"/>
                </a:solidFill>
                <a:hlinkClick r:id="rId3"/>
              </a:rPr>
              <a:t>Minos</a:t>
            </a:r>
            <a:r>
              <a:rPr lang="en-GB" dirty="0" smtClean="0">
                <a:solidFill>
                  <a:srgbClr val="C00000"/>
                </a:solidFill>
                <a:hlinkClick r:id="rId3"/>
              </a:rPr>
              <a:t> </a:t>
            </a:r>
            <a:r>
              <a:rPr lang="en-GB" dirty="0" err="1" smtClean="0">
                <a:solidFill>
                  <a:srgbClr val="C00000"/>
                </a:solidFill>
                <a:hlinkClick r:id="rId3"/>
              </a:rPr>
              <a:t>Axenides</a:t>
            </a:r>
            <a:r>
              <a:rPr lang="en-GB" dirty="0" smtClean="0">
                <a:solidFill>
                  <a:srgbClr val="C00000"/>
                </a:solidFill>
              </a:rPr>
              <a:t> </a:t>
            </a:r>
            <a:r>
              <a:rPr lang="en-GB" dirty="0" smtClean="0"/>
              <a:t>(</a:t>
            </a:r>
            <a:r>
              <a:rPr lang="en-GB" dirty="0" err="1" smtClean="0">
                <a:hlinkClick r:id="rId4"/>
              </a:rPr>
              <a:t>Democritos</a:t>
            </a:r>
            <a:r>
              <a:rPr lang="en-GB" dirty="0" smtClean="0">
                <a:hlinkClick r:id="rId4"/>
              </a:rPr>
              <a:t> </a:t>
            </a:r>
            <a:r>
              <a:rPr lang="en-GB" dirty="0" err="1" smtClean="0">
                <a:hlinkClick r:id="rId4"/>
              </a:rPr>
              <a:t>Nucl</a:t>
            </a:r>
            <a:r>
              <a:rPr lang="en-GB" dirty="0" smtClean="0">
                <a:hlinkClick r:id="rId4"/>
              </a:rPr>
              <a:t>. Res. Ctr.</a:t>
            </a:r>
            <a:r>
              <a:rPr lang="en-GB" dirty="0" smtClean="0"/>
              <a:t>), </a:t>
            </a:r>
            <a:r>
              <a:rPr lang="en-GB" dirty="0" smtClean="0">
                <a:hlinkClick r:id="rId5"/>
              </a:rPr>
              <a:t>E.G. </a:t>
            </a:r>
            <a:r>
              <a:rPr lang="en-GB" dirty="0" err="1" smtClean="0">
                <a:hlinkClick r:id="rId5"/>
              </a:rPr>
              <a:t>Floratos</a:t>
            </a:r>
            <a:r>
              <a:rPr lang="en-GB" dirty="0" smtClean="0"/>
              <a:t> (</a:t>
            </a:r>
            <a:r>
              <a:rPr lang="en-GB" dirty="0" err="1" smtClean="0">
                <a:hlinkClick r:id="rId4"/>
              </a:rPr>
              <a:t>Democritos</a:t>
            </a:r>
            <a:r>
              <a:rPr lang="en-GB" dirty="0" smtClean="0">
                <a:hlinkClick r:id="rId4"/>
              </a:rPr>
              <a:t> </a:t>
            </a:r>
            <a:r>
              <a:rPr lang="en-GB" dirty="0" err="1" smtClean="0">
                <a:hlinkClick r:id="rId4"/>
              </a:rPr>
              <a:t>Nucl</a:t>
            </a:r>
            <a:r>
              <a:rPr lang="en-GB" dirty="0" smtClean="0">
                <a:hlinkClick r:id="rId4"/>
              </a:rPr>
              <a:t>. Res. Ctr.</a:t>
            </a:r>
            <a:r>
              <a:rPr lang="en-GB" dirty="0" smtClean="0"/>
              <a:t> &amp; </a:t>
            </a:r>
            <a:r>
              <a:rPr lang="en-GB" dirty="0" smtClean="0">
                <a:hlinkClick r:id="rId6"/>
              </a:rPr>
              <a:t>CERN</a:t>
            </a:r>
            <a:r>
              <a:rPr lang="en-GB" dirty="0" smtClean="0"/>
              <a:t> &amp; </a:t>
            </a:r>
            <a:r>
              <a:rPr lang="en-GB" dirty="0" smtClean="0">
                <a:hlinkClick r:id="rId7"/>
              </a:rPr>
              <a:t>Athens U.</a:t>
            </a:r>
            <a:r>
              <a:rPr lang="en-GB" dirty="0" smtClean="0"/>
              <a:t>), </a:t>
            </a:r>
            <a:r>
              <a:rPr lang="en-GB" dirty="0" smtClean="0">
                <a:hlinkClick r:id="rId8"/>
              </a:rPr>
              <a:t>S. </a:t>
            </a:r>
            <a:r>
              <a:rPr lang="en-GB" dirty="0" err="1" smtClean="0">
                <a:hlinkClick r:id="rId8"/>
              </a:rPr>
              <a:t>Nicolis</a:t>
            </a:r>
            <a:r>
              <a:rPr lang="en-GB" dirty="0" smtClean="0"/>
              <a:t> (</a:t>
            </a:r>
            <a:r>
              <a:rPr lang="en-GB" dirty="0" smtClean="0">
                <a:hlinkClick r:id="rId9"/>
              </a:rPr>
              <a:t>Tours U.</a:t>
            </a:r>
            <a:r>
              <a:rPr lang="en-GB" dirty="0" smtClean="0"/>
              <a:t>). Jun 24, 2013. 31 pp. </a:t>
            </a:r>
            <a:br>
              <a:rPr lang="en-GB" dirty="0" smtClean="0"/>
            </a:br>
            <a:r>
              <a:rPr lang="en-GB" dirty="0" smtClean="0"/>
              <a:t>Published in </a:t>
            </a:r>
            <a:r>
              <a:rPr lang="en-GB" b="1" dirty="0" smtClean="0"/>
              <a:t>JHEP 1402 (2014) 109 .</a:t>
            </a:r>
          </a:p>
          <a:p>
            <a:r>
              <a:rPr lang="en-GB" b="1" dirty="0" smtClean="0"/>
              <a:t>  </a:t>
            </a:r>
            <a:r>
              <a:rPr lang="en-GB" b="1" i="1" dirty="0" smtClean="0">
                <a:hlinkClick r:id="rId10"/>
              </a:rPr>
              <a:t>Chaotic Information Processing by </a:t>
            </a:r>
            <a:r>
              <a:rPr lang="en-GB" b="1" i="1" dirty="0" err="1" smtClean="0">
                <a:hlinkClick r:id="rId10"/>
              </a:rPr>
              <a:t>Extremal</a:t>
            </a:r>
            <a:r>
              <a:rPr lang="en-GB" b="1" i="1" dirty="0" smtClean="0">
                <a:hlinkClick r:id="rId10"/>
              </a:rPr>
              <a:t> Black Holes</a:t>
            </a:r>
            <a:r>
              <a:rPr lang="en-GB" b="1" i="1" dirty="0" smtClean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>
                <a:hlinkClick r:id="rId11"/>
              </a:rPr>
              <a:t>Minos</a:t>
            </a:r>
            <a:r>
              <a:rPr lang="en-GB" dirty="0" smtClean="0">
                <a:hlinkClick r:id="rId11"/>
              </a:rPr>
              <a:t> </a:t>
            </a:r>
            <a:r>
              <a:rPr lang="en-GB" dirty="0" err="1" smtClean="0">
                <a:hlinkClick r:id="rId11"/>
              </a:rPr>
              <a:t>Axenides</a:t>
            </a:r>
            <a:r>
              <a:rPr lang="en-GB" dirty="0" smtClean="0"/>
              <a:t> (</a:t>
            </a:r>
            <a:r>
              <a:rPr lang="en-GB" dirty="0" err="1" smtClean="0">
                <a:hlinkClick r:id="rId4"/>
              </a:rPr>
              <a:t>Democritos</a:t>
            </a:r>
            <a:r>
              <a:rPr lang="en-GB" dirty="0" smtClean="0">
                <a:hlinkClick r:id="rId4"/>
              </a:rPr>
              <a:t> </a:t>
            </a:r>
            <a:r>
              <a:rPr lang="en-GB" dirty="0" err="1" smtClean="0">
                <a:hlinkClick r:id="rId4"/>
              </a:rPr>
              <a:t>Nucl</a:t>
            </a:r>
            <a:r>
              <a:rPr lang="en-GB" dirty="0" smtClean="0">
                <a:hlinkClick r:id="rId4"/>
              </a:rPr>
              <a:t>. Res. Ctr.</a:t>
            </a:r>
            <a:r>
              <a:rPr lang="en-GB" dirty="0" smtClean="0"/>
              <a:t>), </a:t>
            </a:r>
            <a:r>
              <a:rPr lang="en-GB" dirty="0" smtClean="0">
                <a:hlinkClick r:id="rId12"/>
              </a:rPr>
              <a:t>Emmanuel </a:t>
            </a:r>
            <a:r>
              <a:rPr lang="en-GB" dirty="0" err="1" smtClean="0">
                <a:hlinkClick r:id="rId12"/>
              </a:rPr>
              <a:t>Floratos</a:t>
            </a:r>
            <a:r>
              <a:rPr lang="en-GB" dirty="0" smtClean="0"/>
              <a:t> (</a:t>
            </a:r>
            <a:r>
              <a:rPr lang="en-GB" dirty="0" err="1" smtClean="0">
                <a:hlinkClick r:id="rId4"/>
              </a:rPr>
              <a:t>Democritos</a:t>
            </a:r>
            <a:r>
              <a:rPr lang="en-GB" dirty="0" smtClean="0">
                <a:hlinkClick r:id="rId4"/>
              </a:rPr>
              <a:t> </a:t>
            </a:r>
            <a:r>
              <a:rPr lang="en-GB" dirty="0" err="1" smtClean="0">
                <a:hlinkClick r:id="rId4"/>
              </a:rPr>
              <a:t>Nucl</a:t>
            </a:r>
            <a:r>
              <a:rPr lang="en-GB" dirty="0" smtClean="0">
                <a:hlinkClick r:id="rId4"/>
              </a:rPr>
              <a:t>. Res. Ctr.</a:t>
            </a:r>
            <a:r>
              <a:rPr lang="en-GB" dirty="0" smtClean="0"/>
              <a:t> &amp; </a:t>
            </a:r>
            <a:r>
              <a:rPr lang="en-GB" dirty="0" smtClean="0">
                <a:hlinkClick r:id="rId7"/>
              </a:rPr>
              <a:t>Athens U.</a:t>
            </a:r>
            <a:r>
              <a:rPr lang="en-GB" dirty="0" smtClean="0"/>
              <a:t>), </a:t>
            </a:r>
            <a:r>
              <a:rPr lang="en-GB" dirty="0" err="1" smtClean="0">
                <a:hlinkClick r:id="rId13"/>
              </a:rPr>
              <a:t>Stam</a:t>
            </a:r>
            <a:r>
              <a:rPr lang="en-GB" dirty="0" smtClean="0">
                <a:hlinkClick r:id="rId13"/>
              </a:rPr>
              <a:t> </a:t>
            </a:r>
            <a:r>
              <a:rPr lang="en-GB" dirty="0" err="1" smtClean="0">
                <a:hlinkClick r:id="rId13"/>
              </a:rPr>
              <a:t>Nicolis</a:t>
            </a:r>
            <a:r>
              <a:rPr lang="en-GB" dirty="0" smtClean="0"/>
              <a:t> (</a:t>
            </a:r>
            <a:r>
              <a:rPr lang="en-GB" dirty="0" smtClean="0">
                <a:hlinkClick r:id="rId14"/>
              </a:rPr>
              <a:t>Fed. Denis Poisson, Tours</a:t>
            </a:r>
            <a:r>
              <a:rPr lang="en-GB" dirty="0" smtClean="0"/>
              <a:t> &amp; </a:t>
            </a:r>
            <a:r>
              <a:rPr lang="en-GB" dirty="0" smtClean="0">
                <a:hlinkClick r:id="rId9"/>
              </a:rPr>
              <a:t>Tours U.</a:t>
            </a:r>
            <a:r>
              <a:rPr lang="en-GB" dirty="0" smtClean="0"/>
              <a:t>). Apr 2, 2015. 7 pp. </a:t>
            </a:r>
            <a:br>
              <a:rPr lang="en-GB" dirty="0" smtClean="0"/>
            </a:br>
            <a:r>
              <a:rPr lang="en-GB" dirty="0" smtClean="0"/>
              <a:t>Published in </a:t>
            </a:r>
            <a:r>
              <a:rPr lang="en-GB" b="1" dirty="0" err="1" smtClean="0"/>
              <a:t>Int.J.Mod.Phys</a:t>
            </a:r>
            <a:r>
              <a:rPr lang="en-GB" b="1" dirty="0" smtClean="0"/>
              <a:t>. D24 (2015) no.09, 1542012.</a:t>
            </a:r>
            <a:endParaRPr lang="el-G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20134" y="1202267"/>
            <a:ext cx="6631866" cy="55372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38200" y="0"/>
            <a:ext cx="9254067" cy="1422399"/>
          </a:xfrm>
        </p:spPr>
        <p:txBody>
          <a:bodyPr/>
          <a:lstStyle/>
          <a:p>
            <a:r>
              <a:rPr lang="en-US" dirty="0" smtClean="0"/>
              <a:t>     </a:t>
            </a:r>
            <a:r>
              <a:rPr lang="en-US" u="sng" dirty="0" smtClean="0"/>
              <a:t> BH-Info Paradox</a:t>
            </a:r>
            <a:r>
              <a:rPr lang="el-GR" u="sng" dirty="0" smtClean="0"/>
              <a:t> </a:t>
            </a:r>
            <a:r>
              <a:rPr lang="en-US" u="sng" dirty="0" smtClean="0"/>
              <a:t>at a Crossroads</a:t>
            </a:r>
            <a:endParaRPr lang="en-US" u="sng" dirty="0"/>
          </a:p>
        </p:txBody>
      </p:sp>
    </p:spTree>
    <p:extLst>
      <p:ext uri="{BB962C8B-B14F-4D97-AF65-F5344CB8AC3E}">
        <p14:creationId xmlns="" xmlns:p14="http://schemas.microsoft.com/office/powerpoint/2010/main" val="324375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838200" y="496389"/>
            <a:ext cx="10515600" cy="5342708"/>
          </a:xfrm>
        </p:spPr>
        <p:txBody>
          <a:bodyPr>
            <a:normAutofit/>
          </a:bodyPr>
          <a:lstStyle/>
          <a:p>
            <a:pPr>
              <a:buNone/>
            </a:pPr>
            <a:endParaRPr lang="en-GB" sz="36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3600" dirty="0" smtClean="0">
                <a:latin typeface="Arial" pitchFamily="34" charset="0"/>
                <a:cs typeface="Arial" pitchFamily="34" charset="0"/>
              </a:rPr>
              <a:t>Dr  G. </a:t>
            </a:r>
            <a:r>
              <a:rPr lang="en-GB" sz="3600" dirty="0" err="1" smtClean="0">
                <a:latin typeface="Arial" pitchFamily="34" charset="0"/>
                <a:cs typeface="Arial" pitchFamily="34" charset="0"/>
              </a:rPr>
              <a:t>Pastras</a:t>
            </a:r>
            <a:r>
              <a:rPr lang="en-GB" sz="3600" dirty="0" smtClean="0">
                <a:latin typeface="Arial" pitchFamily="34" charset="0"/>
                <a:cs typeface="Arial" pitchFamily="34" charset="0"/>
              </a:rPr>
              <a:t>  --   IKY  (2016-2018)  </a:t>
            </a:r>
          </a:p>
          <a:p>
            <a:pPr>
              <a:buNone/>
            </a:pPr>
            <a:r>
              <a:rPr lang="en-GB" sz="3600" dirty="0" smtClean="0">
                <a:latin typeface="Arial" pitchFamily="34" charset="0"/>
                <a:cs typeface="Arial" pitchFamily="34" charset="0"/>
              </a:rPr>
              <a:t>                          ---  ELIDEK ( 2019-2022) </a:t>
            </a:r>
          </a:p>
          <a:p>
            <a:pPr>
              <a:buNone/>
            </a:pPr>
            <a:r>
              <a:rPr lang="en-GB" sz="3600" dirty="0" smtClean="0">
                <a:latin typeface="Arial" pitchFamily="34" charset="0"/>
                <a:cs typeface="Arial" pitchFamily="34" charset="0"/>
              </a:rPr>
              <a:t>  --- Quantum Entanglement and Gravity</a:t>
            </a:r>
          </a:p>
          <a:p>
            <a:pPr>
              <a:buNone/>
            </a:pPr>
            <a:r>
              <a:rPr lang="en-GB" sz="3600" dirty="0" smtClean="0">
                <a:latin typeface="Arial" pitchFamily="34" charset="0"/>
                <a:cs typeface="Arial" pitchFamily="34" charset="0"/>
              </a:rPr>
              <a:t>  ---  QFT-  Strings  and Quantum Gravity       </a:t>
            </a:r>
          </a:p>
          <a:p>
            <a:pPr>
              <a:buNone/>
            </a:pPr>
            <a:endParaRPr lang="en-GB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</a:t>
            </a:r>
            <a:r>
              <a:rPr lang="en-US" sz="3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Teaching-Theses Supervision</a:t>
            </a:r>
            <a:endParaRPr lang="en-US" sz="32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Dimitris </a:t>
            </a:r>
            <a:r>
              <a:rPr lang="en-US" dirty="0" err="1" smtClean="0"/>
              <a:t>Katsinis</a:t>
            </a:r>
            <a:r>
              <a:rPr lang="en-US" dirty="0" smtClean="0"/>
              <a:t> -  </a:t>
            </a:r>
            <a:r>
              <a:rPr lang="en-US" dirty="0" err="1" smtClean="0"/>
              <a:t>UoA</a:t>
            </a:r>
            <a:r>
              <a:rPr lang="en-US" dirty="0" smtClean="0"/>
              <a:t>-  </a:t>
            </a:r>
            <a:r>
              <a:rPr lang="en-US" dirty="0" err="1" smtClean="0"/>
              <a:t>Ph.D</a:t>
            </a:r>
            <a:r>
              <a:rPr lang="en-US" dirty="0" smtClean="0"/>
              <a:t>  candidate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“Quantum Entanglement and Gravity”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IKY </a:t>
            </a:r>
            <a:r>
              <a:rPr lang="en-US" dirty="0" err="1" smtClean="0"/>
              <a:t>schoraship</a:t>
            </a:r>
            <a:r>
              <a:rPr lang="en-US" dirty="0" smtClean="0"/>
              <a:t> award (3 </a:t>
            </a:r>
            <a:r>
              <a:rPr lang="en-US" dirty="0" err="1" smtClean="0"/>
              <a:t>yrs</a:t>
            </a:r>
            <a:r>
              <a:rPr lang="en-US" dirty="0" smtClean="0"/>
              <a:t>) </a:t>
            </a:r>
          </a:p>
          <a:p>
            <a:r>
              <a:rPr lang="en-US" dirty="0" smtClean="0"/>
              <a:t>   </a:t>
            </a:r>
            <a:r>
              <a:rPr lang="en-US" dirty="0" err="1" smtClean="0"/>
              <a:t>Papagrigoriou</a:t>
            </a:r>
            <a:r>
              <a:rPr lang="en-US" dirty="0" smtClean="0"/>
              <a:t> </a:t>
            </a:r>
            <a:r>
              <a:rPr lang="en-US" dirty="0" err="1" smtClean="0"/>
              <a:t>Evagelos</a:t>
            </a:r>
            <a:r>
              <a:rPr lang="en-US" dirty="0" smtClean="0"/>
              <a:t> – MSc- 15 June 2018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Thesis “ Entanglement Entropy in many Harmonic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Oscillator Systems and in Field Theories”</a:t>
            </a:r>
          </a:p>
          <a:p>
            <a:r>
              <a:rPr lang="en-US" dirty="0"/>
              <a:t> </a:t>
            </a:r>
            <a:r>
              <a:rPr lang="en-US" dirty="0" smtClean="0"/>
              <a:t>  Dimitris </a:t>
            </a:r>
            <a:r>
              <a:rPr lang="en-US" dirty="0" err="1"/>
              <a:t>T</a:t>
            </a:r>
            <a:r>
              <a:rPr lang="en-US" dirty="0" err="1" smtClean="0"/>
              <a:t>ridimas</a:t>
            </a:r>
            <a:r>
              <a:rPr lang="en-US" dirty="0" smtClean="0"/>
              <a:t>  -  </a:t>
            </a:r>
            <a:r>
              <a:rPr lang="en-US" dirty="0" err="1" smtClean="0"/>
              <a:t>UoA</a:t>
            </a:r>
            <a:r>
              <a:rPr lang="en-US" dirty="0" smtClean="0"/>
              <a:t> – </a:t>
            </a:r>
            <a:r>
              <a:rPr lang="en-US" dirty="0" err="1" smtClean="0"/>
              <a:t>Diplomatiki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“Integrable and Chaotic aspects of </a:t>
            </a:r>
            <a:r>
              <a:rPr lang="en-US" dirty="0" err="1" smtClean="0"/>
              <a:t>Henon-Heilles</a:t>
            </a:r>
            <a:r>
              <a:rPr lang="en-US" dirty="0" smtClean="0"/>
              <a:t> system”                         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04430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341" y="428368"/>
            <a:ext cx="10515600" cy="16805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</a:t>
            </a:r>
            <a:r>
              <a:rPr lang="en-US" b="1" dirty="0" smtClean="0"/>
              <a:t>Cosa-Net-&gt;  Seminars-</a:t>
            </a:r>
            <a:br>
              <a:rPr lang="en-US" b="1" dirty="0" smtClean="0"/>
            </a:br>
            <a:r>
              <a:rPr lang="en-US" b="1" dirty="0"/>
              <a:t> </a:t>
            </a:r>
            <a:r>
              <a:rPr lang="en-US" b="1" dirty="0" smtClean="0"/>
              <a:t>                        NTUA-</a:t>
            </a:r>
            <a:r>
              <a:rPr lang="en-US" b="1" dirty="0" err="1" smtClean="0"/>
              <a:t>Demokritos</a:t>
            </a:r>
            <a:r>
              <a:rPr lang="en-US" b="1" dirty="0" smtClean="0"/>
              <a:t> course, </a:t>
            </a:r>
            <a:br>
              <a:rPr lang="en-US" b="1" dirty="0" smtClean="0"/>
            </a:br>
            <a:r>
              <a:rPr lang="en-US" b="1" dirty="0"/>
              <a:t> </a:t>
            </a:r>
            <a:r>
              <a:rPr lang="en-US" b="1" dirty="0" smtClean="0"/>
              <a:t>                         Summer School 2018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861" y="2273644"/>
            <a:ext cx="4998278" cy="4242486"/>
          </a:xfrm>
        </p:spPr>
      </p:pic>
    </p:spTree>
    <p:extLst>
      <p:ext uri="{BB962C8B-B14F-4D97-AF65-F5344CB8AC3E}">
        <p14:creationId xmlns="" xmlns:p14="http://schemas.microsoft.com/office/powerpoint/2010/main" val="3787002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</a:t>
            </a:r>
            <a:r>
              <a:rPr lang="en-US" b="1" dirty="0" smtClean="0"/>
              <a:t>BH-Near </a:t>
            </a:r>
            <a:r>
              <a:rPr lang="en-US" b="1" dirty="0"/>
              <a:t>H</a:t>
            </a:r>
            <a:r>
              <a:rPr lang="en-US" b="1" dirty="0" smtClean="0"/>
              <a:t>orizon Stretched Space-time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" y="1858169"/>
            <a:ext cx="5715000" cy="4286250"/>
          </a:xfrm>
        </p:spPr>
      </p:pic>
    </p:spTree>
    <p:extLst>
      <p:ext uri="{BB962C8B-B14F-4D97-AF65-F5344CB8AC3E}">
        <p14:creationId xmlns="" xmlns:p14="http://schemas.microsoft.com/office/powerpoint/2010/main" val="1506342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                         </a:t>
            </a:r>
            <a:r>
              <a:rPr lang="en-GB" sz="3600" u="sng" dirty="0" smtClean="0">
                <a:latin typeface="Arial" pitchFamily="34" charset="0"/>
                <a:cs typeface="Arial" pitchFamily="34" charset="0"/>
              </a:rPr>
              <a:t>Few  observations</a:t>
            </a:r>
            <a:endParaRPr lang="el-GR" sz="36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Black holes are thermal</a:t>
            </a:r>
          </a:p>
          <a:p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They have entropy[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Bekenstein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]  S  ( A/4)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They have temperature[Hawking] T ( 1/M)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Strong chaos underlies thermal behavior in ordinary systems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Possible connection between quantum black holes and chaos</a:t>
            </a:r>
          </a:p>
          <a:p>
            <a:endParaRPr lang="el-G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</TotalTime>
  <Words>403</Words>
  <Application>Microsoft Office PowerPoint</Application>
  <PresentationFormat>Προσαρμογή</PresentationFormat>
  <Paragraphs>80</Paragraphs>
  <Slides>16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16</vt:i4>
      </vt:variant>
    </vt:vector>
  </HeadingPairs>
  <TitlesOfParts>
    <vt:vector size="17" baseType="lpstr">
      <vt:lpstr>Office Theme</vt:lpstr>
      <vt:lpstr>                          2018   UPDATE        BH  Information Paradox at Crossroads</vt:lpstr>
      <vt:lpstr>                      Publications :</vt:lpstr>
      <vt:lpstr>     a sequel of  previous works</vt:lpstr>
      <vt:lpstr>      BH-Info Paradox at a Crossroads</vt:lpstr>
      <vt:lpstr> </vt:lpstr>
      <vt:lpstr>              Teaching-Theses Supervision</vt:lpstr>
      <vt:lpstr>    Cosa-Net-&gt;  Seminars-                          NTUA-Demokritos course,                            Summer School 2018</vt:lpstr>
      <vt:lpstr>       BH-Near Horizon Stretched Space-time</vt:lpstr>
      <vt:lpstr>                          Few  observations</vt:lpstr>
      <vt:lpstr>BH- INFO-PARADOX=  PURE INCOMING STATES                                      MIXED OUTGOING STATES</vt:lpstr>
      <vt:lpstr>                  INFORMATION      OF A VOLUME IS  ENCODED ON          ITS  SURFACE   BOUNDARY</vt:lpstr>
      <vt:lpstr>      Holographic Universe—AdS/CFT         (‘t hooft-Susskind –Maldacena)</vt:lpstr>
      <vt:lpstr>                             PROPOSAL</vt:lpstr>
      <vt:lpstr>                           ASSUMPTIONS</vt:lpstr>
      <vt:lpstr>                        ARITHMETIC GEOMETRY      A MODEL FOR PLANCK SCALE SPACE-TIME                 FOR NEAR HORIZON BH-SPACETIME </vt:lpstr>
      <vt:lpstr>                        CONCLUSIONS</vt:lpstr>
    </vt:vector>
  </TitlesOfParts>
  <Company>Demokritos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Many aspects of BH-Info Paradox</dc:title>
  <dc:creator>RePack by Diakov</dc:creator>
  <cp:lastModifiedBy>MINOS AXENIDIS</cp:lastModifiedBy>
  <cp:revision>48</cp:revision>
  <dcterms:created xsi:type="dcterms:W3CDTF">2018-11-26T14:55:39Z</dcterms:created>
  <dcterms:modified xsi:type="dcterms:W3CDTF">2018-12-14T06:21:02Z</dcterms:modified>
</cp:coreProperties>
</file>