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80" r:id="rId4"/>
    <p:sldId id="260" r:id="rId5"/>
    <p:sldId id="261" r:id="rId6"/>
    <p:sldId id="262" r:id="rId7"/>
    <p:sldId id="265" r:id="rId8"/>
    <p:sldId id="281" r:id="rId9"/>
    <p:sldId id="288" r:id="rId10"/>
    <p:sldId id="282" r:id="rId11"/>
    <p:sldId id="258" r:id="rId12"/>
    <p:sldId id="284" r:id="rId13"/>
    <p:sldId id="285" r:id="rId14"/>
    <p:sldId id="278" r:id="rId15"/>
    <p:sldId id="279" r:id="rId16"/>
    <p:sldId id="283" r:id="rId17"/>
    <p:sldId id="286" r:id="rId18"/>
    <p:sldId id="289" r:id="rId19"/>
    <p:sldId id="287" r:id="rId20"/>
    <p:sldId id="29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06F4"/>
    <a:srgbClr val="3212F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DA93-1F88-4DFC-8DE7-DDA6867A6CFF}" type="datetimeFigureOut">
              <a:rPr lang="en-US" smtClean="0"/>
              <a:pPr/>
              <a:t>13-Dec-18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C9B7-65C9-48BA-98CB-99B3797FB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DA93-1F88-4DFC-8DE7-DDA6867A6CFF}" type="datetimeFigureOut">
              <a:rPr lang="en-US" smtClean="0"/>
              <a:pPr/>
              <a:t>13-Dec-18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C9B7-65C9-48BA-98CB-99B3797FB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DA93-1F88-4DFC-8DE7-DDA6867A6CFF}" type="datetimeFigureOut">
              <a:rPr lang="en-US" smtClean="0"/>
              <a:pPr/>
              <a:t>13-Dec-18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C9B7-65C9-48BA-98CB-99B3797FB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7459" y="14397"/>
            <a:ext cx="6862522" cy="1348061"/>
          </a:xfrm>
        </p:spPr>
        <p:txBody>
          <a:bodyPr wrap="square" anchor="ctr" anchorCtr="0">
            <a:spAutoFit/>
          </a:bodyPr>
          <a:lstStyle>
            <a:lvl1pPr>
              <a:defRPr>
                <a:effectLst>
                  <a:outerShdw blurRad="50800" dist="76200" dir="8100000" algn="tr" rotWithShape="0">
                    <a:prstClr val="black">
                      <a:alpha val="1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659217"/>
            <a:ext cx="1854203" cy="198783"/>
          </a:xfrm>
        </p:spPr>
        <p:txBody>
          <a:bodyPr/>
          <a:lstStyle/>
          <a:p>
            <a:pPr algn="l" defTabSz="457200" rtl="0"/>
            <a:r>
              <a:rPr lang="fr-FR" sz="1200" kern="1200">
                <a:solidFill>
                  <a:prstClr val="black">
                    <a:tint val="75000"/>
                  </a:prstClr>
                </a:solidFill>
                <a:latin typeface="Times New Roman"/>
                <a:ea typeface="+mn-ea"/>
                <a:cs typeface="Times New Roman"/>
              </a:rPr>
              <a:t>Strasbourg, 05/11/2018</a:t>
            </a:r>
            <a:endParaRPr lang="en-US" sz="1200" kern="1200" dirty="0">
              <a:solidFill>
                <a:prstClr val="black">
                  <a:tint val="75000"/>
                </a:prstClr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64639" y="6659217"/>
            <a:ext cx="3617103" cy="198782"/>
          </a:xfrm>
        </p:spPr>
        <p:txBody>
          <a:bodyPr/>
          <a:lstStyle/>
          <a:p>
            <a:pPr algn="ctr" defTabSz="457200" rtl="0"/>
            <a:r>
              <a:rPr lang="en-US" sz="1200" kern="1200">
                <a:solidFill>
                  <a:prstClr val="black">
                    <a:tint val="75000"/>
                  </a:prstClr>
                </a:solidFill>
                <a:latin typeface="Times New Roman"/>
                <a:ea typeface="+mn-ea"/>
                <a:cs typeface="Times New Roman"/>
              </a:rPr>
              <a:t>M. Dracos, IPHC-IN2P3/CNRS/UNISTRA</a:t>
            </a:r>
            <a:endParaRPr lang="en-US" sz="1200" kern="1200" dirty="0">
              <a:solidFill>
                <a:prstClr val="black">
                  <a:tint val="75000"/>
                </a:prstClr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59981" y="6659217"/>
            <a:ext cx="984019" cy="198781"/>
          </a:xfrm>
        </p:spPr>
        <p:txBody>
          <a:bodyPr/>
          <a:lstStyle/>
          <a:p>
            <a:pPr algn="r" defTabSz="457200" rtl="0"/>
            <a:fld id="{4FAB73BC-B049-4115-A692-8D63A059BFB8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Times New Roman"/>
                <a:ea typeface="+mn-ea"/>
                <a:cs typeface="Times New Roman"/>
              </a:rPr>
              <a:pPr algn="r" defTabSz="457200" rtl="0"/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Times New Roman"/>
              <a:ea typeface="+mn-ea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7367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9595"/>
            <a:ext cx="9144000" cy="1143000"/>
          </a:xfrm>
        </p:spPr>
        <p:txBody>
          <a:bodyPr/>
          <a:lstStyle>
            <a:lvl1pPr>
              <a:defRPr>
                <a:latin typeface="Times New Roman"/>
                <a:cs typeface="Times New Roman"/>
              </a:defRPr>
            </a:lvl1pPr>
          </a:lstStyle>
          <a:p>
            <a:r>
              <a:rPr lang="en-GB" noProof="0"/>
              <a:t>Cliquez et modifiez le titre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defTabSz="457200" rtl="0">
              <a:defRPr/>
            </a:pPr>
            <a:r>
              <a:rPr lang="fr-FR" sz="1200" kern="1200">
                <a:solidFill>
                  <a:prstClr val="black">
                    <a:tint val="75000"/>
                  </a:prstClr>
                </a:solidFill>
                <a:latin typeface="Times New Roman"/>
                <a:ea typeface="+mn-ea"/>
                <a:cs typeface="Times New Roman"/>
              </a:rPr>
              <a:t>Strasbourg, 05/11/2018</a:t>
            </a:r>
            <a:endParaRPr lang="en-GB" sz="1200" kern="1200">
              <a:solidFill>
                <a:prstClr val="black">
                  <a:tint val="75000"/>
                </a:prstClr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defTabSz="457200" rtl="0">
              <a:defRPr/>
            </a:pPr>
            <a:r>
              <a:rPr lang="en-GB" sz="1200" kern="1200">
                <a:solidFill>
                  <a:prstClr val="black">
                    <a:tint val="75000"/>
                  </a:prstClr>
                </a:solidFill>
                <a:latin typeface="Times New Roman"/>
                <a:ea typeface="+mn-ea"/>
                <a:cs typeface="Times New Roman"/>
              </a:rPr>
              <a:t>M. Dracos, IPHC-IN2P3/CNRS/UNISTRA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>
              <a:defRPr/>
            </a:pPr>
            <a:fld id="{48550CC0-2D5F-6D4A-9D75-2980E64365EE}" type="slidenum">
              <a:rPr lang="en-GB" sz="1200" kern="1200">
                <a:solidFill>
                  <a:prstClr val="black">
                    <a:tint val="75000"/>
                  </a:prstClr>
                </a:solidFill>
                <a:latin typeface="Times New Roman"/>
                <a:ea typeface="+mn-ea"/>
                <a:cs typeface="Times New Roman"/>
              </a:rPr>
              <a:pPr algn="r" defTabSz="457200" rtl="0">
                <a:defRPr/>
              </a:pPr>
              <a:t>‹#›</a:t>
            </a:fld>
            <a:endParaRPr lang="en-GB" sz="1200" kern="1200">
              <a:solidFill>
                <a:prstClr val="black">
                  <a:tint val="75000"/>
                </a:prstClr>
              </a:solidFill>
              <a:latin typeface="Times New Roman"/>
              <a:ea typeface="+mn-ea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3472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resentation - Empty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8" name="ZoneTexte 7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rtl="0"/>
            <a:fld id="{81EA0223-3D14-C84A-AE2B-9CB9ED9A928C}" type="slidenum">
              <a:rPr lang="fr-FR" sz="1600" kern="1200">
                <a:solidFill>
                  <a:srgbClr val="1F497D"/>
                </a:solidFill>
                <a:latin typeface="Calibri"/>
                <a:ea typeface="+mn-ea"/>
                <a:cs typeface="+mn-cs"/>
              </a:rPr>
              <a:pPr algn="r" defTabSz="457200" rtl="0"/>
              <a:t>‹#›</a:t>
            </a:fld>
            <a:endParaRPr lang="fr-FR" sz="1600" kern="12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565743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– one line</a:t>
            </a:r>
          </a:p>
        </p:txBody>
      </p:sp>
      <p:sp>
        <p:nvSpPr>
          <p:cNvPr id="10" name="Espace réservé du tableau 4"/>
          <p:cNvSpPr>
            <a:spLocks noGrp="1"/>
          </p:cNvSpPr>
          <p:nvPr>
            <p:ph type="tbl" sz="quarter" idx="10"/>
          </p:nvPr>
        </p:nvSpPr>
        <p:spPr>
          <a:xfrm>
            <a:off x="738188" y="1155980"/>
            <a:ext cx="7667625" cy="4620245"/>
          </a:xfrm>
          <a:prstGeom prst="rect">
            <a:avLst/>
          </a:prstGeom>
        </p:spPr>
        <p:txBody>
          <a:bodyPr vert="horz"/>
          <a:lstStyle/>
          <a:p>
            <a:r>
              <a:rPr lang="en-US"/>
              <a:t>Click icon to add table</a:t>
            </a:r>
            <a:endParaRPr lang="fr-FR" dirty="0"/>
          </a:p>
        </p:txBody>
      </p:sp>
    </p:spTree>
    <p:extLst>
      <p:ext uri="{BB962C8B-B14F-4D97-AF65-F5344CB8AC3E}">
        <p14:creationId xmlns="" xmlns:p14="http://schemas.microsoft.com/office/powerpoint/2010/main" val="53781525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sentation -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" y="0"/>
            <a:ext cx="9143332" cy="6857499"/>
          </a:xfrm>
          <a:prstGeom prst="rect">
            <a:avLst/>
          </a:prstGeom>
        </p:spPr>
      </p:pic>
      <p:sp>
        <p:nvSpPr>
          <p:cNvPr id="12" name="Espace réservé du contenu 3"/>
          <p:cNvSpPr>
            <a:spLocks noGrp="1"/>
          </p:cNvSpPr>
          <p:nvPr>
            <p:ph sz="quarter" idx="11" hasCustomPrompt="1"/>
          </p:nvPr>
        </p:nvSpPr>
        <p:spPr>
          <a:xfrm>
            <a:off x="737593" y="2102946"/>
            <a:ext cx="7668815" cy="367328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E1783C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E1783C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E1783C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E1783C"/>
              </a:buClr>
              <a:buFont typeface="Wingdings" charset="2"/>
              <a:buChar char="§"/>
              <a:defRPr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4pPr>
          </a:lstStyle>
          <a:p>
            <a:pPr lvl="0"/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Level</a:t>
            </a:r>
            <a:r>
              <a:rPr lang="fr-FR" dirty="0"/>
              <a:t> 3</a:t>
            </a:r>
          </a:p>
          <a:p>
            <a:pPr lvl="3"/>
            <a:r>
              <a:rPr lang="fr-FR" dirty="0" err="1"/>
              <a:t>Level</a:t>
            </a:r>
            <a:r>
              <a:rPr lang="fr-FR" dirty="0"/>
              <a:t> 4</a:t>
            </a:r>
          </a:p>
        </p:txBody>
      </p:sp>
      <p:sp>
        <p:nvSpPr>
          <p:cNvPr id="14" name="Titre 13"/>
          <p:cNvSpPr>
            <a:spLocks noGrp="1"/>
          </p:cNvSpPr>
          <p:nvPr>
            <p:ph type="title" hasCustomPrompt="1"/>
          </p:nvPr>
        </p:nvSpPr>
        <p:spPr>
          <a:xfrm>
            <a:off x="737593" y="1515180"/>
            <a:ext cx="6245657" cy="587767"/>
          </a:xfrm>
          <a:prstGeom prst="rect">
            <a:avLst/>
          </a:prstGeom>
        </p:spPr>
        <p:txBody>
          <a:bodyPr/>
          <a:lstStyle>
            <a:lvl1pPr>
              <a:defRPr sz="2800" b="1" i="0" baseline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– one line</a:t>
            </a:r>
          </a:p>
        </p:txBody>
      </p:sp>
      <p:sp>
        <p:nvSpPr>
          <p:cNvPr id="7" name="ZoneTexte 6"/>
          <p:cNvSpPr txBox="1"/>
          <p:nvPr userDrawn="1"/>
        </p:nvSpPr>
        <p:spPr>
          <a:xfrm>
            <a:off x="6591905" y="6216896"/>
            <a:ext cx="22497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 rtl="0"/>
            <a:fld id="{81EA0223-3D14-C84A-AE2B-9CB9ED9A928C}" type="slidenum">
              <a:rPr lang="fr-FR" sz="1600" kern="1200">
                <a:solidFill>
                  <a:srgbClr val="1F497D"/>
                </a:solidFill>
                <a:latin typeface="Calibri"/>
                <a:ea typeface="+mn-ea"/>
                <a:cs typeface="+mn-cs"/>
              </a:rPr>
              <a:pPr algn="r" defTabSz="457200" rtl="0"/>
              <a:t>‹#›</a:t>
            </a:fld>
            <a:endParaRPr lang="fr-FR" sz="1600" kern="1200" dirty="0">
              <a:solidFill>
                <a:srgbClr val="1F497D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187817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pos="551">
          <p15:clr>
            <a:srgbClr val="FBAE40"/>
          </p15:clr>
        </p15:guide>
        <p15:guide id="2" orient="horz" pos="1253">
          <p15:clr>
            <a:srgbClr val="FBAE40"/>
          </p15:clr>
        </p15:guide>
        <p15:guide id="3" orient="horz" pos="3634">
          <p15:clr>
            <a:srgbClr val="FBAE40"/>
          </p15:clr>
        </p15:guide>
        <p15:guide id="4" pos="6992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460806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bg-BG"/>
          </a:p>
        </p:txBody>
      </p:sp>
    </p:spTree>
    <p:extLst>
      <p:ext uri="{BB962C8B-B14F-4D97-AF65-F5344CB8AC3E}">
        <p14:creationId xmlns="" xmlns:p14="http://schemas.microsoft.com/office/powerpoint/2010/main" val="3260648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DA93-1F88-4DFC-8DE7-DDA6867A6CFF}" type="datetimeFigureOut">
              <a:rPr lang="en-US" smtClean="0"/>
              <a:pPr/>
              <a:t>13-Dec-18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C9B7-65C9-48BA-98CB-99B3797FB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DA93-1F88-4DFC-8DE7-DDA6867A6CFF}" type="datetimeFigureOut">
              <a:rPr lang="en-US" smtClean="0"/>
              <a:pPr/>
              <a:t>13-Dec-18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C9B7-65C9-48BA-98CB-99B3797FB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DA93-1F88-4DFC-8DE7-DDA6867A6CFF}" type="datetimeFigureOut">
              <a:rPr lang="en-US" smtClean="0"/>
              <a:pPr/>
              <a:t>13-Dec-18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C9B7-65C9-48BA-98CB-99B3797FB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DA93-1F88-4DFC-8DE7-DDA6867A6CFF}" type="datetimeFigureOut">
              <a:rPr lang="en-US" smtClean="0"/>
              <a:pPr/>
              <a:t>13-Dec-18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C9B7-65C9-48BA-98CB-99B3797FB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DA93-1F88-4DFC-8DE7-DDA6867A6CFF}" type="datetimeFigureOut">
              <a:rPr lang="en-US" smtClean="0"/>
              <a:pPr/>
              <a:t>13-Dec-18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C9B7-65C9-48BA-98CB-99B3797FB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00800"/>
            <a:ext cx="990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13-Dec-2018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77200" y="6537325"/>
            <a:ext cx="10668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G. </a:t>
            </a:r>
            <a:r>
              <a:rPr lang="en-US" dirty="0" err="1" smtClean="0"/>
              <a:t>Fanourakis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DA93-1F88-4DFC-8DE7-DDA6867A6CFF}" type="datetimeFigureOut">
              <a:rPr lang="en-US" smtClean="0"/>
              <a:pPr/>
              <a:t>13-Dec-18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C9B7-65C9-48BA-98CB-99B3797FB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0DA93-1F88-4DFC-8DE7-DDA6867A6CFF}" type="datetimeFigureOut">
              <a:rPr lang="en-US" smtClean="0"/>
              <a:pPr/>
              <a:t>13-Dec-18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0C9B7-65C9-48BA-98CB-99B3797FBF4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50DA93-1F88-4DFC-8DE7-DDA6867A6CFF}" type="datetimeFigureOut">
              <a:rPr lang="en-US" smtClean="0"/>
              <a:pPr/>
              <a:t>13-Dec-18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00C9B7-65C9-48BA-98CB-99B3797FBF4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1"/>
          <p:cNvSpPr txBox="1">
            <a:spLocks/>
          </p:cNvSpPr>
          <p:nvPr userDrawn="1"/>
        </p:nvSpPr>
        <p:spPr>
          <a:xfrm>
            <a:off x="0" y="6553200"/>
            <a:ext cx="1371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13-Dec-2018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7772400" y="6553200"/>
            <a:ext cx="1371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G.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Fanourakis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274293" y="0"/>
            <a:ext cx="6207160" cy="11845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669156"/>
            <a:ext cx="2133600" cy="193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fr-FR" kern="1200">
                <a:solidFill>
                  <a:prstClr val="black">
                    <a:tint val="75000"/>
                  </a:prstClr>
                </a:solidFill>
                <a:ea typeface="ＭＳ Ｐゴシック" charset="0"/>
              </a:rPr>
              <a:t>Strasbourg, 05/11/2018</a:t>
            </a:r>
            <a:endParaRPr lang="en-GB" kern="1200">
              <a:solidFill>
                <a:prstClr val="black">
                  <a:tint val="75000"/>
                </a:prstClr>
              </a:solidFill>
              <a:ea typeface="ＭＳ Ｐゴシック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669156"/>
            <a:ext cx="2895600" cy="193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r>
              <a:rPr lang="fr-FR" kern="1200" dirty="0">
                <a:solidFill>
                  <a:prstClr val="black">
                    <a:tint val="75000"/>
                  </a:prstClr>
                </a:solidFill>
                <a:ea typeface="ＭＳ Ｐゴシック" charset="0"/>
              </a:rPr>
              <a:t>M. Dracos, IPHC-IN2P3/CNRS/UNISTRA</a:t>
            </a:r>
            <a:endParaRPr lang="en-GB" kern="1200" dirty="0">
              <a:solidFill>
                <a:prstClr val="black">
                  <a:tint val="75000"/>
                </a:prstClr>
              </a:solidFill>
              <a:ea typeface="ＭＳ Ｐゴシック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10400" y="6669156"/>
            <a:ext cx="2133600" cy="2004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kern="1200" smtClean="0">
                <a:solidFill>
                  <a:prstClr val="black">
                    <a:tint val="75000"/>
                  </a:prstClr>
                </a:solidFill>
                <a:ea typeface="ＭＳ Ｐゴシック" charset="0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kern="1200">
              <a:solidFill>
                <a:prstClr val="black">
                  <a:tint val="75000"/>
                </a:prstClr>
              </a:solidFill>
              <a:ea typeface="ＭＳ Ｐゴシック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1453" y="51955"/>
            <a:ext cx="1652155" cy="468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79CDCC5C-83EE-F644-961E-DECD596BC464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825359" cy="5201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0708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essnusb.eu/" TargetMode="External"/><Relationship Id="rId5" Type="http://schemas.openxmlformats.org/officeDocument/2006/relationships/image" Target="../media/image20.tiff"/><Relationship Id="rId4" Type="http://schemas.openxmlformats.org/officeDocument/2006/relationships/image" Target="../media/image19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lanl.arxiv.org/abs/1110.4583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x.doi.org/10.1016/j.nima.2017.02.075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r="19277"/>
          <a:stretch>
            <a:fillRect/>
          </a:stretch>
        </p:blipFill>
        <p:spPr bwMode="auto">
          <a:xfrm>
            <a:off x="0" y="0"/>
            <a:ext cx="5105400" cy="1102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152400" y="1143000"/>
            <a:ext cx="8382000" cy="1588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953000" y="373559"/>
            <a:ext cx="365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Institute of</a:t>
            </a:r>
          </a:p>
          <a:p>
            <a:pPr algn="ctr"/>
            <a:r>
              <a:rPr lang="en-US" sz="2200" b="1" dirty="0" smtClean="0">
                <a:solidFill>
                  <a:schemeClr val="accent1">
                    <a:lumMod val="75000"/>
                  </a:schemeClr>
                </a:solidFill>
              </a:rPr>
              <a:t>Nuclear &amp; Particle Physics</a:t>
            </a:r>
            <a:endParaRPr lang="en-US" sz="2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152400" y="1828800"/>
            <a:ext cx="8815388" cy="1677547"/>
            <a:chOff x="20" y="769"/>
            <a:chExt cx="5553" cy="706"/>
          </a:xfrm>
        </p:grpSpPr>
        <p:pic>
          <p:nvPicPr>
            <p:cNvPr id="6" name="TextBox 12"/>
            <p:cNvPicPr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" y="769"/>
              <a:ext cx="5553" cy="706"/>
            </a:xfrm>
            <a:prstGeom prst="rect">
              <a:avLst/>
            </a:prstGeom>
            <a:noFill/>
          </p:spPr>
        </p:pic>
        <p:sp>
          <p:nvSpPr>
            <p:cNvPr id="8" name="Text Box 3"/>
            <p:cNvSpPr txBox="1">
              <a:spLocks noChangeArrowheads="1"/>
            </p:cNvSpPr>
            <p:nvPr/>
          </p:nvSpPr>
          <p:spPr bwMode="auto">
            <a:xfrm>
              <a:off x="227" y="1003"/>
              <a:ext cx="5120" cy="246"/>
            </a:xfrm>
            <a:prstGeom prst="rect">
              <a:avLst/>
            </a:prstGeom>
            <a:noFill/>
            <a:ln w="508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chemeClr val="bg1"/>
                  </a:solidFill>
                  <a:latin typeface="Times New Roman" pitchFamily="18" charset="0"/>
                </a:rPr>
                <a:t>fast </a:t>
              </a:r>
              <a:r>
                <a:rPr lang="en-US" sz="3200" b="1" dirty="0" err="1" smtClean="0">
                  <a:solidFill>
                    <a:schemeClr val="bg1"/>
                  </a:solidFill>
                  <a:latin typeface="Times New Roman" pitchFamily="18" charset="0"/>
                </a:rPr>
                <a:t>Micromegas</a:t>
              </a:r>
              <a:r>
                <a:rPr lang="en-US" sz="3200" b="1" dirty="0" smtClean="0">
                  <a:solidFill>
                    <a:schemeClr val="bg1"/>
                  </a:solidFill>
                  <a:latin typeface="Times New Roman" pitchFamily="18" charset="0"/>
                </a:rPr>
                <a:t> and dense Neutrinos</a:t>
              </a:r>
              <a:endParaRPr lang="en-US" sz="2800" b="1" dirty="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533400" y="3810000"/>
            <a:ext cx="8199437" cy="1261884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400" b="1" dirty="0">
                <a:latin typeface="Verdana" pitchFamily="34" charset="0"/>
              </a:rPr>
              <a:t>George </a:t>
            </a:r>
            <a:r>
              <a:rPr lang="en-US" sz="2400" b="1" dirty="0" err="1" smtClean="0">
                <a:latin typeface="Verdana" pitchFamily="34" charset="0"/>
              </a:rPr>
              <a:t>Fanourakis</a:t>
            </a:r>
            <a:endParaRPr lang="en-US" sz="2400" b="1" baseline="30000" dirty="0" smtClean="0">
              <a:latin typeface="Verdana" pitchFamily="34" charset="0"/>
            </a:endParaRPr>
          </a:p>
          <a:p>
            <a:pPr algn="ctr">
              <a:spcBef>
                <a:spcPts val="1200"/>
              </a:spcBef>
            </a:pPr>
            <a:r>
              <a:rPr lang="en-US" sz="1600" b="1" dirty="0" smtClean="0">
                <a:latin typeface="Verdana" pitchFamily="34" charset="0"/>
              </a:rPr>
              <a:t>Institute of Nuclear &amp; Particle Physics</a:t>
            </a:r>
          </a:p>
          <a:p>
            <a:pPr algn="ctr">
              <a:spcBef>
                <a:spcPts val="1200"/>
              </a:spcBef>
            </a:pPr>
            <a:r>
              <a:rPr lang="en-US" sz="1600" b="1" dirty="0" smtClean="0">
                <a:latin typeface="Verdana" pitchFamily="34" charset="0"/>
              </a:rPr>
              <a:t>N.C.S.R. “Demokritos”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4600" y="609600"/>
            <a:ext cx="3505200" cy="5847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 Design Study</a:t>
            </a:r>
            <a:endParaRPr lang="en-US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2286000"/>
            <a:ext cx="6477000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0800" indent="525463">
              <a:spcAft>
                <a:spcPts val="1800"/>
              </a:spcAft>
              <a:buFont typeface="Wingdings" pitchFamily="2" charset="2"/>
              <a:buChar char="v"/>
            </a:pPr>
            <a:r>
              <a:rPr lang="en-US" sz="2800" dirty="0" smtClean="0"/>
              <a:t>ESS</a:t>
            </a:r>
            <a:r>
              <a:rPr lang="el-GR" sz="2800" dirty="0" smtClean="0"/>
              <a:t>ν</a:t>
            </a:r>
            <a:r>
              <a:rPr lang="en-US" sz="2800" dirty="0" smtClean="0"/>
              <a:t>SB (</a:t>
            </a:r>
            <a:r>
              <a:rPr lang="en-US" sz="2800" dirty="0" err="1" smtClean="0"/>
              <a:t>ESSnuSB</a:t>
            </a:r>
            <a:r>
              <a:rPr lang="en-US" sz="2800" dirty="0" smtClean="0"/>
              <a:t>)</a:t>
            </a:r>
          </a:p>
          <a:p>
            <a:pPr marL="50800" indent="525463">
              <a:spcAft>
                <a:spcPts val="1800"/>
              </a:spcAft>
            </a:pPr>
            <a:r>
              <a:rPr lang="en-US" sz="2400" dirty="0" smtClean="0"/>
              <a:t>Study CP Violation in </a:t>
            </a:r>
            <a:r>
              <a:rPr lang="en-US" sz="2400" dirty="0" err="1" smtClean="0"/>
              <a:t>leptonic</a:t>
            </a:r>
            <a:r>
              <a:rPr lang="en-US" sz="2400" dirty="0" smtClean="0"/>
              <a:t> sector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95400" y="40386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(INPP)  G. </a:t>
            </a:r>
            <a:r>
              <a:rPr lang="en-US" dirty="0" err="1" smtClean="0"/>
              <a:t>Fanourakis</a:t>
            </a:r>
            <a:r>
              <a:rPr lang="en-US" dirty="0" smtClean="0"/>
              <a:t>, Th. </a:t>
            </a:r>
            <a:r>
              <a:rPr lang="en-US" dirty="0" err="1" smtClean="0"/>
              <a:t>Geralis</a:t>
            </a:r>
            <a:r>
              <a:rPr lang="en-US" dirty="0" smtClean="0"/>
              <a:t>, G. Stavropoulos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0" y="177225"/>
            <a:ext cx="5865341" cy="523220"/>
          </a:xfrm>
          <a:ln w="28575">
            <a:solidFill>
              <a:srgbClr val="FF0000"/>
            </a:solidFill>
          </a:ln>
        </p:spPr>
        <p:txBody>
          <a:bodyPr/>
          <a:lstStyle/>
          <a:p>
            <a:r>
              <a:rPr lang="en-GB" sz="2800" dirty="0" smtClean="0">
                <a:solidFill>
                  <a:srgbClr val="0070C0"/>
                </a:solidFill>
              </a:rPr>
              <a:t> Design </a:t>
            </a:r>
            <a:r>
              <a:rPr lang="en-GB" sz="2800" dirty="0">
                <a:solidFill>
                  <a:srgbClr val="0070C0"/>
                </a:solidFill>
              </a:rPr>
              <a:t>Study </a:t>
            </a:r>
            <a:r>
              <a:rPr lang="en-GB" sz="2800" dirty="0" err="1" smtClean="0">
                <a:solidFill>
                  <a:srgbClr val="0070C0"/>
                </a:solidFill>
              </a:rPr>
              <a:t>ESSνSB</a:t>
            </a:r>
            <a:r>
              <a:rPr lang="en-GB" sz="2800" dirty="0" smtClean="0">
                <a:solidFill>
                  <a:srgbClr val="0070C0"/>
                </a:solidFill>
              </a:rPr>
              <a:t>   (</a:t>
            </a:r>
            <a:r>
              <a:rPr lang="en-GB" sz="2800" dirty="0">
                <a:solidFill>
                  <a:srgbClr val="0070C0"/>
                </a:solidFill>
              </a:rPr>
              <a:t>2018-2021)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659218"/>
            <a:ext cx="3617103" cy="198782"/>
          </a:xfrm>
        </p:spPr>
        <p:txBody>
          <a:bodyPr/>
          <a:lstStyle/>
          <a:p>
            <a:pPr algn="ctr" defTabSz="457200" rtl="0"/>
            <a:r>
              <a:rPr lang="en-GB" sz="1200" kern="1200" dirty="0">
                <a:solidFill>
                  <a:prstClr val="black">
                    <a:tint val="75000"/>
                  </a:prstClr>
                </a:solidFill>
                <a:latin typeface="Times New Roman"/>
                <a:ea typeface="+mn-ea"/>
                <a:cs typeface="Times New Roman"/>
              </a:rPr>
              <a:t>M. </a:t>
            </a:r>
            <a:r>
              <a:rPr lang="en-GB" sz="1200" kern="1200" dirty="0" err="1">
                <a:solidFill>
                  <a:prstClr val="black">
                    <a:tint val="75000"/>
                  </a:prstClr>
                </a:solidFill>
                <a:latin typeface="Times New Roman"/>
                <a:ea typeface="+mn-ea"/>
                <a:cs typeface="Times New Roman"/>
              </a:rPr>
              <a:t>Dracos</a:t>
            </a:r>
            <a:r>
              <a:rPr lang="en-GB" sz="1200" kern="1200" dirty="0">
                <a:solidFill>
                  <a:prstClr val="black">
                    <a:tint val="75000"/>
                  </a:prstClr>
                </a:solidFill>
                <a:latin typeface="Times New Roman"/>
                <a:ea typeface="+mn-ea"/>
                <a:cs typeface="Times New Roman"/>
              </a:rPr>
              <a:t>, IPHC-IN2P3/CNRS/UNISTRA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/>
            <a:fld id="{4FAB73BC-B049-4115-A692-8D63A059BFB8}" type="slidenum">
              <a:rPr lang="en-GB" sz="1200" kern="1200">
                <a:solidFill>
                  <a:prstClr val="black">
                    <a:tint val="75000"/>
                  </a:prstClr>
                </a:solidFill>
                <a:latin typeface="Times New Roman"/>
                <a:ea typeface="+mn-ea"/>
                <a:cs typeface="Times New Roman"/>
              </a:rPr>
              <a:pPr algn="r" defTabSz="457200" rtl="0"/>
              <a:t>11</a:t>
            </a:fld>
            <a:endParaRPr lang="en-GB" sz="1200" kern="1200" dirty="0">
              <a:solidFill>
                <a:prstClr val="black">
                  <a:tint val="75000"/>
                </a:prstClr>
              </a:solidFill>
              <a:latin typeface="Times New Roman"/>
              <a:ea typeface="+mn-ea"/>
              <a:cs typeface="Times New Roman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455260" cy="9945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0" y="1166647"/>
            <a:ext cx="9144000" cy="13137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0" y="2580049"/>
            <a:ext cx="5507421" cy="358701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91199" y="2855441"/>
            <a:ext cx="3016469" cy="170816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 algn="l" defTabSz="457200" rtl="0">
              <a:spcBef>
                <a:spcPts val="600"/>
              </a:spcBef>
              <a:buFont typeface="Arial" charset="0"/>
              <a:buChar char="•"/>
            </a:pPr>
            <a:r>
              <a:rPr lang="en-GB" sz="2000" kern="1200" dirty="0">
                <a:solidFill>
                  <a:prstClr val="black"/>
                </a:solidFill>
                <a:latin typeface="Times New Roman" charset="0"/>
                <a:ea typeface="Times New Roman" charset="0"/>
                <a:cs typeface="Times New Roman" charset="0"/>
              </a:rPr>
              <a:t>Kick-off meeting in January 2018, Lund.</a:t>
            </a:r>
          </a:p>
          <a:p>
            <a:pPr marL="342900" indent="-342900" algn="l" defTabSz="457200" rtl="0">
              <a:spcBef>
                <a:spcPts val="600"/>
              </a:spcBef>
              <a:buFont typeface="Arial" charset="0"/>
              <a:buChar char="•"/>
            </a:pPr>
            <a:r>
              <a:rPr lang="en-GB" sz="2000" kern="1200" dirty="0" err="1">
                <a:solidFill>
                  <a:prstClr val="black"/>
                </a:solidFill>
                <a:latin typeface="Times New Roman" charset="0"/>
                <a:ea typeface="Times New Roman" charset="0"/>
                <a:cs typeface="Times New Roman" charset="0"/>
              </a:rPr>
              <a:t>ESSνSB</a:t>
            </a:r>
            <a:r>
              <a:rPr lang="en-GB" sz="2000" kern="1200" dirty="0">
                <a:solidFill>
                  <a:prstClr val="black"/>
                </a:solidFill>
                <a:latin typeface="Times New Roman" charset="0"/>
                <a:ea typeface="Times New Roman" charset="0"/>
                <a:cs typeface="Times New Roman" charset="0"/>
              </a:rPr>
              <a:t> has already started engaging postdocs.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581400" y="1524000"/>
            <a:ext cx="5189078" cy="22156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1020" y="6182486"/>
            <a:ext cx="483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rtl="0"/>
            <a:r>
              <a:rPr lang="en-GB" kern="1200" dirty="0">
                <a:solidFill>
                  <a:prstClr val="black"/>
                </a:solidFill>
                <a:latin typeface="Times New Roman" charset="0"/>
                <a:ea typeface="Times New Roman" charset="0"/>
                <a:cs typeface="Times New Roman" charset="0"/>
              </a:rPr>
              <a:t>partners: IHEP, BNL, </a:t>
            </a:r>
            <a:r>
              <a:rPr lang="en-GB" kern="1200" dirty="0">
                <a:solidFill>
                  <a:prstClr val="black"/>
                </a:solidFill>
                <a:latin typeface="Times New Roman" charset="0"/>
                <a:ea typeface="Times New Roman" charset="0"/>
                <a:cs typeface="+mn-cs"/>
              </a:rPr>
              <a:t>SCK•CEN, SNS, PSI, RAL</a:t>
            </a:r>
            <a:r>
              <a:rPr lang="en-GB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endParaRPr lang="en-GB" kern="1200" dirty="0">
              <a:solidFill>
                <a:prstClr val="black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B8250C2-6D98-744D-8585-84C1C21598A5}"/>
              </a:ext>
            </a:extLst>
          </p:cNvPr>
          <p:cNvSpPr txBox="1"/>
          <p:nvPr/>
        </p:nvSpPr>
        <p:spPr>
          <a:xfrm>
            <a:off x="5801710" y="4897821"/>
            <a:ext cx="2215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defTabSz="457200" rtl="0"/>
            <a:r>
              <a:rPr lang="en-GB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More information on:</a:t>
            </a:r>
          </a:p>
          <a:p>
            <a:pPr algn="l" defTabSz="457200" rtl="0"/>
            <a:r>
              <a:rPr lang="en-GB" kern="1200" dirty="0">
                <a:solidFill>
                  <a:prstClr val="black"/>
                </a:solidFill>
                <a:latin typeface="Calibri"/>
                <a:ea typeface="+mn-ea"/>
                <a:cs typeface="+mn-cs"/>
                <a:hlinkClick r:id="rId6"/>
              </a:rPr>
              <a:t>http://</a:t>
            </a:r>
            <a:r>
              <a:rPr lang="en-GB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  <a:hlinkClick r:id="rId6"/>
              </a:rPr>
              <a:t>essnusb.eu</a:t>
            </a:r>
            <a:r>
              <a:rPr lang="en-GB" kern="1200" dirty="0">
                <a:solidFill>
                  <a:prstClr val="black"/>
                </a:solidFill>
                <a:latin typeface="Calibri"/>
                <a:ea typeface="+mn-ea"/>
                <a:cs typeface="+mn-cs"/>
                <a:hlinkClick r:id="rId6"/>
              </a:rPr>
              <a:t>/</a:t>
            </a:r>
            <a:endParaRPr lang="en-GB" kern="12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239722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457200" rtl="0">
              <a:defRPr/>
            </a:pPr>
            <a:fld id="{48550CC0-2D5F-6D4A-9D75-2980E64365EE}" type="slidenum">
              <a:rPr lang="en-GB" sz="1200" kern="1200" smtClean="0">
                <a:solidFill>
                  <a:prstClr val="black">
                    <a:tint val="75000"/>
                  </a:prstClr>
                </a:solidFill>
                <a:latin typeface="Times New Roman"/>
                <a:ea typeface="+mn-ea"/>
                <a:cs typeface="Times New Roman"/>
              </a:rPr>
              <a:pPr algn="r" defTabSz="457200" rtl="0">
                <a:defRPr/>
              </a:pPr>
              <a:t>12</a:t>
            </a:fld>
            <a:endParaRPr lang="en-GB" sz="1200" kern="1200">
              <a:solidFill>
                <a:prstClr val="black">
                  <a:tint val="75000"/>
                </a:prstClr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1981200" y="76200"/>
            <a:ext cx="4876800" cy="457200"/>
          </a:xfrm>
          <a:ln w="28575"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fr-CH" sz="2800" dirty="0" err="1">
                <a:solidFill>
                  <a:srgbClr val="0070C0"/>
                </a:solidFill>
              </a:rPr>
              <a:t>ESSnuSB</a:t>
            </a:r>
            <a:r>
              <a:rPr lang="fr-CH" sz="2800" dirty="0">
                <a:solidFill>
                  <a:srgbClr val="0070C0"/>
                </a:solidFill>
              </a:rPr>
              <a:t> </a:t>
            </a:r>
            <a:r>
              <a:rPr lang="fr-CH" sz="2800" dirty="0" smtClean="0">
                <a:solidFill>
                  <a:srgbClr val="0070C0"/>
                </a:solidFill>
              </a:rPr>
              <a:t>web site</a:t>
            </a:r>
            <a:endParaRPr lang="en-GB" sz="2800" dirty="0">
              <a:solidFill>
                <a:srgbClr val="0070C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D0D9352E-1DCD-854F-A80E-61D799A7F71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5400" y="838200"/>
            <a:ext cx="7031552" cy="55893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878421"/>
            <a:ext cx="8729173" cy="5217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819400" y="152400"/>
            <a:ext cx="3048000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Objectives</a:t>
            </a:r>
            <a:endParaRPr lang="en-US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24" y="3326993"/>
            <a:ext cx="9121476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219200" y="5257800"/>
            <a:ext cx="61722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/>
              <a:t>INPP  </a:t>
            </a:r>
          </a:p>
          <a:p>
            <a:pPr marL="406400" indent="-406400">
              <a:buFont typeface="Wingdings" pitchFamily="2" charset="2"/>
              <a:buChar char="v"/>
            </a:pPr>
            <a:r>
              <a:rPr lang="en-US" sz="2000" b="1" dirty="0" smtClean="0"/>
              <a:t>Introduce </a:t>
            </a:r>
            <a:r>
              <a:rPr lang="en-US" sz="2000" b="1" dirty="0" err="1" smtClean="0"/>
              <a:t>Micromegas</a:t>
            </a:r>
            <a:r>
              <a:rPr lang="en-US" sz="2000" b="1" dirty="0" smtClean="0"/>
              <a:t> tracking detectors</a:t>
            </a:r>
          </a:p>
          <a:p>
            <a:pPr marL="406400" indent="-406400">
              <a:buFont typeface="Wingdings" pitchFamily="2" charset="2"/>
              <a:buChar char="v"/>
            </a:pPr>
            <a:r>
              <a:rPr lang="en-US" sz="2000" b="1" dirty="0" smtClean="0"/>
              <a:t>Investigate the </a:t>
            </a:r>
            <a:r>
              <a:rPr lang="en-US" sz="2000" b="1" dirty="0" err="1" smtClean="0"/>
              <a:t>ESSnuSB</a:t>
            </a:r>
            <a:r>
              <a:rPr lang="en-US" sz="2000" b="1" dirty="0" smtClean="0"/>
              <a:t> potential for studying NSI</a:t>
            </a:r>
            <a:endParaRPr lang="en-US" sz="2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228600"/>
            <a:ext cx="3581400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Some details</a:t>
            </a:r>
            <a:endParaRPr lang="en-US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914400"/>
            <a:ext cx="8403037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914400" y="2743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 </a:t>
            </a:r>
            <a:r>
              <a:rPr lang="en-US" dirty="0" err="1" smtClean="0"/>
              <a:t>GeV</a:t>
            </a:r>
            <a:r>
              <a:rPr lang="en-US" dirty="0" smtClean="0"/>
              <a:t> protons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9DCA9D83-9344-154F-B8A8-864C86FF46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70958"/>
            <a:ext cx="9144000" cy="6093823"/>
          </a:xfrm>
          <a:prstGeom prst="rect">
            <a:avLst/>
          </a:prstGeom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524000" y="80549"/>
            <a:ext cx="6102581" cy="605251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European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Spallation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Source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8179627B-6EE4-F047-9835-E211DE49E40C}"/>
              </a:ext>
            </a:extLst>
          </p:cNvPr>
          <p:cNvSpPr txBox="1"/>
          <p:nvPr/>
        </p:nvSpPr>
        <p:spPr>
          <a:xfrm>
            <a:off x="7936089" y="766089"/>
            <a:ext cx="1113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May 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12757" y="5465846"/>
            <a:ext cx="43350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more sensitivity at 2</a:t>
            </a:r>
            <a:r>
              <a:rPr lang="en-GB" sz="2000" b="1" baseline="30000" dirty="0">
                <a:solidFill>
                  <a:srgbClr val="0000FF"/>
                </a:solidFill>
                <a:latin typeface="Times New Roman"/>
                <a:cs typeface="Times New Roman"/>
              </a:rPr>
              <a:t>nd</a:t>
            </a:r>
            <a:r>
              <a:rPr lang="en-GB" sz="2000" b="1" dirty="0">
                <a:solidFill>
                  <a:srgbClr val="0000FF"/>
                </a:solidFill>
                <a:latin typeface="Times New Roman"/>
                <a:cs typeface="Times New Roman"/>
              </a:rPr>
              <a:t> oscillation max.</a:t>
            </a:r>
          </a:p>
        </p:txBody>
      </p:sp>
      <p:sp>
        <p:nvSpPr>
          <p:cNvPr id="4" name="Flèche droite rayée 14"/>
          <p:cNvSpPr/>
          <p:nvPr/>
        </p:nvSpPr>
        <p:spPr>
          <a:xfrm>
            <a:off x="70702" y="5541427"/>
            <a:ext cx="425796" cy="269348"/>
          </a:xfrm>
          <a:prstGeom prst="stripedRightArrow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3737" y="979948"/>
            <a:ext cx="3124200" cy="2213958"/>
          </a:xfrm>
          <a:prstGeom prst="rect">
            <a:avLst/>
          </a:prstGeom>
        </p:spPr>
      </p:pic>
      <p:sp>
        <p:nvSpPr>
          <p:cNvPr id="6" name="Flèche vers la droite 24"/>
          <p:cNvSpPr/>
          <p:nvPr/>
        </p:nvSpPr>
        <p:spPr>
          <a:xfrm rot="5400000">
            <a:off x="6584218" y="1178232"/>
            <a:ext cx="433831" cy="9297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lèche vers la droite 25"/>
          <p:cNvSpPr/>
          <p:nvPr/>
        </p:nvSpPr>
        <p:spPr>
          <a:xfrm rot="16200000">
            <a:off x="7854609" y="2910885"/>
            <a:ext cx="433831" cy="9297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ZoneTexte 26"/>
          <p:cNvSpPr txBox="1"/>
          <p:nvPr/>
        </p:nvSpPr>
        <p:spPr>
          <a:xfrm>
            <a:off x="5747657" y="3292068"/>
            <a:ext cx="3381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Times New Roman"/>
                <a:cs typeface="Times New Roman"/>
              </a:rPr>
              <a:t>for "large" θ</a:t>
            </a:r>
            <a:r>
              <a:rPr lang="en-GB" sz="1600" baseline="-25000" dirty="0">
                <a:latin typeface="Times New Roman"/>
                <a:cs typeface="Times New Roman"/>
              </a:rPr>
              <a:t>13</a:t>
            </a:r>
            <a:r>
              <a:rPr lang="en-GB" sz="1600" dirty="0">
                <a:latin typeface="Times New Roman"/>
                <a:cs typeface="Times New Roman"/>
              </a:rPr>
              <a:t> 1</a:t>
            </a:r>
            <a:r>
              <a:rPr lang="en-GB" sz="1600" baseline="30000" dirty="0">
                <a:latin typeface="Times New Roman"/>
                <a:cs typeface="Times New Roman"/>
              </a:rPr>
              <a:t>st</a:t>
            </a:r>
            <a:r>
              <a:rPr lang="en-GB" sz="1600" dirty="0">
                <a:latin typeface="Times New Roman"/>
                <a:cs typeface="Times New Roman"/>
              </a:rPr>
              <a:t> oscillation maximum is dominated by atmospheric term </a:t>
            </a:r>
          </a:p>
        </p:txBody>
      </p:sp>
      <p:sp>
        <p:nvSpPr>
          <p:cNvPr id="9" name="ZoneTexte 28"/>
          <p:cNvSpPr txBox="1"/>
          <p:nvPr/>
        </p:nvSpPr>
        <p:spPr>
          <a:xfrm>
            <a:off x="6843270" y="2558714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rgbClr val="0000FF"/>
                </a:solidFill>
                <a:latin typeface="Times New Roman"/>
                <a:cs typeface="Times New Roman"/>
              </a:rPr>
              <a:t>CP interference</a:t>
            </a:r>
          </a:p>
        </p:txBody>
      </p:sp>
      <p:sp>
        <p:nvSpPr>
          <p:cNvPr id="10" name="ZoneTexte 30"/>
          <p:cNvSpPr txBox="1"/>
          <p:nvPr/>
        </p:nvSpPr>
        <p:spPr>
          <a:xfrm>
            <a:off x="7725712" y="166728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rgbClr val="008000"/>
                </a:solidFill>
                <a:latin typeface="Times New Roman"/>
                <a:cs typeface="Times New Roman"/>
              </a:rPr>
              <a:t>solar</a:t>
            </a:r>
          </a:p>
        </p:txBody>
      </p:sp>
      <p:sp>
        <p:nvSpPr>
          <p:cNvPr id="11" name="ZoneTexte 32"/>
          <p:cNvSpPr txBox="1"/>
          <p:nvPr/>
        </p:nvSpPr>
        <p:spPr>
          <a:xfrm>
            <a:off x="7444447" y="1213033"/>
            <a:ext cx="1062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>
                <a:solidFill>
                  <a:srgbClr val="FF0000"/>
                </a:solidFill>
                <a:latin typeface="Times New Roman"/>
                <a:cs typeface="Times New Roman"/>
              </a:rPr>
              <a:t>atmospheric</a:t>
            </a:r>
          </a:p>
        </p:txBody>
      </p:sp>
      <p:sp>
        <p:nvSpPr>
          <p:cNvPr id="12" name="ZoneTexte 34"/>
          <p:cNvSpPr txBox="1"/>
          <p:nvPr/>
        </p:nvSpPr>
        <p:spPr>
          <a:xfrm>
            <a:off x="6296166" y="2835714"/>
            <a:ext cx="955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>
                <a:latin typeface="Times New Roman"/>
                <a:cs typeface="Times New Roman"/>
              </a:rPr>
              <a:t>θ</a:t>
            </a:r>
            <a:r>
              <a:rPr lang="en-GB" b="1" baseline="-25000">
                <a:latin typeface="Times New Roman"/>
                <a:cs typeface="Times New Roman"/>
              </a:rPr>
              <a:t>13</a:t>
            </a:r>
            <a:r>
              <a:rPr lang="en-GB" b="1">
                <a:latin typeface="Times New Roman"/>
                <a:cs typeface="Times New Roman"/>
              </a:rPr>
              <a:t>=8.8º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522531" y="886849"/>
            <a:ext cx="15126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latin typeface="Times New Roman"/>
                <a:cs typeface="Times New Roman"/>
              </a:rPr>
              <a:t>(</a:t>
            </a:r>
            <a:r>
              <a:rPr lang="en-GB" sz="1400" dirty="0">
                <a:latin typeface="Times New Roman"/>
                <a:cs typeface="Times New Roman"/>
                <a:hlinkClick r:id="rId3"/>
              </a:rPr>
              <a:t>arXiv:1110.4583</a:t>
            </a:r>
            <a:r>
              <a:rPr lang="en-GB" sz="1400" dirty="0">
                <a:latin typeface="Times New Roman"/>
                <a:cs typeface="Times New Roman"/>
              </a:rPr>
              <a:t>)</a:t>
            </a:r>
          </a:p>
        </p:txBody>
      </p:sp>
      <p:sp>
        <p:nvSpPr>
          <p:cNvPr id="14" name="ZoneTexte 38"/>
          <p:cNvSpPr txBox="1"/>
          <p:nvPr/>
        </p:nvSpPr>
        <p:spPr>
          <a:xfrm>
            <a:off x="8545228" y="2142597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>
                <a:latin typeface="Times New Roman"/>
                <a:cs typeface="Times New Roman"/>
              </a:rPr>
              <a:t>L/E</a:t>
            </a:r>
          </a:p>
        </p:txBody>
      </p:sp>
      <p:sp>
        <p:nvSpPr>
          <p:cNvPr id="15" name="ZoneTexte 39"/>
          <p:cNvSpPr txBox="1"/>
          <p:nvPr/>
        </p:nvSpPr>
        <p:spPr>
          <a:xfrm>
            <a:off x="-39388" y="3650129"/>
            <a:ext cx="4704173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87325" indent="-187325">
              <a:spcAft>
                <a:spcPts val="1200"/>
              </a:spcAft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1</a:t>
            </a:r>
            <a:r>
              <a:rPr lang="en-GB" sz="2400" baseline="30000" dirty="0">
                <a:latin typeface="Times New Roman"/>
                <a:cs typeface="Times New Roman"/>
              </a:rPr>
              <a:t>st</a:t>
            </a:r>
            <a:r>
              <a:rPr lang="en-GB" sz="2400" dirty="0">
                <a:latin typeface="Times New Roman"/>
                <a:cs typeface="Times New Roman"/>
              </a:rPr>
              <a:t> oscillation max.: A=</a:t>
            </a:r>
            <a:r>
              <a:rPr lang="en-GB" sz="2400" dirty="0">
                <a:solidFill>
                  <a:srgbClr val="FF0000"/>
                </a:solidFill>
                <a:latin typeface="Times New Roman"/>
                <a:cs typeface="Times New Roman"/>
              </a:rPr>
              <a:t>0.3</a:t>
            </a:r>
            <a:r>
              <a:rPr lang="en-GB" sz="2400" dirty="0">
                <a:latin typeface="Times New Roman"/>
                <a:cs typeface="Times New Roman"/>
              </a:rPr>
              <a:t>sinδ</a:t>
            </a:r>
            <a:r>
              <a:rPr lang="en-GB" sz="2400" baseline="-25000" dirty="0">
                <a:latin typeface="Times New Roman"/>
                <a:cs typeface="Times New Roman"/>
              </a:rPr>
              <a:t>CP</a:t>
            </a:r>
          </a:p>
          <a:p>
            <a:pPr marL="187325" indent="-187325">
              <a:spcAft>
                <a:spcPts val="1200"/>
              </a:spcAft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2</a:t>
            </a:r>
            <a:r>
              <a:rPr lang="en-GB" sz="2400" baseline="30000" dirty="0">
                <a:latin typeface="Times New Roman"/>
                <a:cs typeface="Times New Roman"/>
              </a:rPr>
              <a:t>nd</a:t>
            </a:r>
            <a:r>
              <a:rPr lang="en-GB" sz="2400" dirty="0">
                <a:latin typeface="Times New Roman"/>
                <a:cs typeface="Times New Roman"/>
              </a:rPr>
              <a:t> oscillation max.: A=</a:t>
            </a:r>
            <a:r>
              <a:rPr lang="en-GB" sz="2400" dirty="0">
                <a:solidFill>
                  <a:srgbClr val="FF0000"/>
                </a:solidFill>
                <a:latin typeface="Times New Roman"/>
                <a:cs typeface="Times New Roman"/>
              </a:rPr>
              <a:t>0.75</a:t>
            </a:r>
            <a:r>
              <a:rPr lang="en-GB" sz="2400" dirty="0">
                <a:latin typeface="Times New Roman"/>
                <a:cs typeface="Times New Roman"/>
              </a:rPr>
              <a:t>sinδ</a:t>
            </a:r>
            <a:r>
              <a:rPr lang="en-GB" sz="2400" baseline="-25000" dirty="0">
                <a:latin typeface="Times New Roman"/>
                <a:cs typeface="Times New Roman"/>
              </a:rPr>
              <a:t>CP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52584" y="4585030"/>
            <a:ext cx="34215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>
                <a:latin typeface="Times New Roman"/>
                <a:cs typeface="Times New Roman"/>
              </a:rPr>
              <a:t>(see arXiv:1310.5992 and arXiv:0710.0554)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4633651" y="4030947"/>
            <a:ext cx="4495275" cy="2798702"/>
            <a:chOff x="4366642" y="3188588"/>
            <a:chExt cx="4495275" cy="2798702"/>
          </a:xfrm>
        </p:grpSpPr>
        <p:sp>
          <p:nvSpPr>
            <p:cNvPr id="18" name="ZoneTexte 18"/>
            <p:cNvSpPr txBox="1"/>
            <p:nvPr/>
          </p:nvSpPr>
          <p:spPr>
            <a:xfrm rot="16200000">
              <a:off x="3921649" y="3792409"/>
              <a:ext cx="13516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i="1">
                  <a:latin typeface="Times New Roman"/>
                  <a:cs typeface="Times New Roman"/>
                </a:rPr>
                <a:t>P(ν</a:t>
              </a:r>
              <a:r>
                <a:rPr lang="en-GB" sz="2400" i="1" baseline="-25000">
                  <a:latin typeface="Times New Roman"/>
                  <a:cs typeface="Times New Roman"/>
                </a:rPr>
                <a:t>μ</a:t>
              </a:r>
              <a:r>
                <a:rPr lang="en-GB" sz="2400" i="1">
                  <a:latin typeface="Times New Roman"/>
                  <a:cs typeface="Times New Roman"/>
                </a:rPr>
                <a:t>→ν</a:t>
              </a:r>
              <a:r>
                <a:rPr lang="en-GB" sz="2400" i="1" baseline="-25000">
                  <a:latin typeface="Times New Roman"/>
                  <a:cs typeface="Times New Roman"/>
                </a:rPr>
                <a:t>e</a:t>
              </a:r>
              <a:r>
                <a:rPr lang="en-GB" sz="2400" i="1">
                  <a:latin typeface="Times New Roman"/>
                  <a:cs typeface="Times New Roman"/>
                </a:rPr>
                <a:t>)</a:t>
              </a:r>
            </a:p>
          </p:txBody>
        </p:sp>
        <p:cxnSp>
          <p:nvCxnSpPr>
            <p:cNvPr id="19" name="Connecteur droit avec flèche 12"/>
            <p:cNvCxnSpPr/>
            <p:nvPr/>
          </p:nvCxnSpPr>
          <p:spPr>
            <a:xfrm>
              <a:off x="7081940" y="3728892"/>
              <a:ext cx="572036" cy="9382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3"/>
            <p:cNvSpPr txBox="1"/>
            <p:nvPr/>
          </p:nvSpPr>
          <p:spPr>
            <a:xfrm>
              <a:off x="6019800" y="3269121"/>
              <a:ext cx="25215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>
                  <a:latin typeface="Times New Roman"/>
                  <a:cs typeface="Times New Roman"/>
                </a:rPr>
                <a:t>2</a:t>
              </a:r>
              <a:r>
                <a:rPr lang="en-GB" i="1" baseline="30000">
                  <a:latin typeface="Times New Roman"/>
                  <a:cs typeface="Times New Roman"/>
                </a:rPr>
                <a:t>nd</a:t>
              </a:r>
              <a:r>
                <a:rPr lang="en-GB" i="1">
                  <a:latin typeface="Times New Roman"/>
                  <a:cs typeface="Times New Roman"/>
                </a:rPr>
                <a:t> oscillation maximum</a:t>
              </a:r>
            </a:p>
          </p:txBody>
        </p:sp>
        <p:sp>
          <p:nvSpPr>
            <p:cNvPr id="21" name="ZoneTexte 16"/>
            <p:cNvSpPr txBox="1"/>
            <p:nvPr/>
          </p:nvSpPr>
          <p:spPr>
            <a:xfrm>
              <a:off x="5233893" y="4450009"/>
              <a:ext cx="1150667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>
                  <a:latin typeface="Times New Roman"/>
                  <a:cs typeface="Times New Roman"/>
                </a:rPr>
                <a:t>θ</a:t>
              </a:r>
              <a:r>
                <a:rPr lang="en-GB" b="1" baseline="-25000">
                  <a:latin typeface="Times New Roman"/>
                  <a:cs typeface="Times New Roman"/>
                </a:rPr>
                <a:t>13</a:t>
              </a:r>
              <a:r>
                <a:rPr lang="en-GB" b="1">
                  <a:latin typeface="Times New Roman"/>
                  <a:cs typeface="Times New Roman"/>
                </a:rPr>
                <a:t>=8.8º</a:t>
              </a:r>
            </a:p>
            <a:p>
              <a:pPr algn="ctr"/>
              <a:r>
                <a:rPr lang="en-GB" sz="1400" b="1">
                  <a:latin typeface="Times New Roman"/>
                  <a:cs typeface="Times New Roman"/>
                </a:rPr>
                <a:t>("large" θ</a:t>
              </a:r>
              <a:r>
                <a:rPr lang="en-GB" sz="1400" b="1" baseline="-25000">
                  <a:latin typeface="Times New Roman"/>
                  <a:cs typeface="Times New Roman"/>
                </a:rPr>
                <a:t>13</a:t>
              </a:r>
              <a:r>
                <a:rPr lang="en-GB" sz="1400" b="1">
                  <a:latin typeface="Times New Roman"/>
                  <a:cs typeface="Times New Roman"/>
                </a:rPr>
                <a:t>)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146452" y="3459313"/>
              <a:ext cx="924201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>
                  <a:latin typeface="Symbol" charset="0"/>
                </a:rPr>
                <a:t>d</a:t>
              </a:r>
              <a:r>
                <a:rPr lang="en-GB" baseline="-25000"/>
                <a:t>CP</a:t>
              </a:r>
              <a:r>
                <a:rPr lang="en-GB"/>
                <a:t>=-90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>
                  <a:solidFill>
                    <a:srgbClr val="00B0F0"/>
                  </a:solidFill>
                  <a:latin typeface="Symbol" charset="0"/>
                </a:rPr>
                <a:t>d</a:t>
              </a:r>
              <a:r>
                <a:rPr lang="en-GB" baseline="-25000">
                  <a:solidFill>
                    <a:srgbClr val="00B0F0"/>
                  </a:solidFill>
                </a:rPr>
                <a:t>CP</a:t>
              </a:r>
              <a:r>
                <a:rPr lang="en-GB">
                  <a:solidFill>
                    <a:srgbClr val="00B0F0"/>
                  </a:solidFill>
                </a:rPr>
                <a:t>=0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>
                  <a:solidFill>
                    <a:srgbClr val="FF66FF"/>
                  </a:solidFill>
                  <a:latin typeface="Symbol" charset="0"/>
                </a:rPr>
                <a:t>d</a:t>
              </a:r>
              <a:r>
                <a:rPr lang="en-GB" baseline="-25000">
                  <a:solidFill>
                    <a:srgbClr val="FF66FF"/>
                  </a:solidFill>
                </a:rPr>
                <a:t>CP</a:t>
              </a:r>
              <a:r>
                <a:rPr lang="en-GB">
                  <a:solidFill>
                    <a:srgbClr val="FF66FF"/>
                  </a:solidFill>
                </a:rPr>
                <a:t>=+90</a:t>
              </a:r>
            </a:p>
          </p:txBody>
        </p:sp>
        <p:sp>
          <p:nvSpPr>
            <p:cNvPr id="23" name="ZoneTexte 36"/>
            <p:cNvSpPr txBox="1"/>
            <p:nvPr/>
          </p:nvSpPr>
          <p:spPr>
            <a:xfrm>
              <a:off x="8242999" y="5617958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>
                  <a:latin typeface="Times New Roman"/>
                  <a:cs typeface="Times New Roman"/>
                </a:rPr>
                <a:t>L/E</a:t>
              </a:r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81615" y="3188588"/>
              <a:ext cx="3980302" cy="2558766"/>
            </a:xfrm>
            <a:prstGeom prst="rect">
              <a:avLst/>
            </a:prstGeom>
          </p:spPr>
        </p:pic>
      </p:grp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55395B3A-5CAC-2F4A-82CB-F4E7DD8574C8}"/>
              </a:ext>
            </a:extLst>
          </p:cNvPr>
          <p:cNvSpPr/>
          <p:nvPr/>
        </p:nvSpPr>
        <p:spPr>
          <a:xfrm>
            <a:off x="512757" y="5844216"/>
            <a:ext cx="39998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>
                <a:solidFill>
                  <a:srgbClr val="FF0000"/>
                </a:solidFill>
                <a:latin typeface="Times New Roman"/>
                <a:cs typeface="Times New Roman"/>
              </a:rPr>
              <a:t>very intense neutrino beam needed</a:t>
            </a:r>
          </a:p>
        </p:txBody>
      </p:sp>
      <p:sp>
        <p:nvSpPr>
          <p:cNvPr id="26" name="Flèche droite rayée 14">
            <a:extLst>
              <a:ext uri="{FF2B5EF4-FFF2-40B4-BE49-F238E27FC236}">
                <a16:creationId xmlns="" xmlns:a16="http://schemas.microsoft.com/office/drawing/2014/main" id="{075E4AA2-9770-8441-956C-A89AF4822D40}"/>
              </a:ext>
            </a:extLst>
          </p:cNvPr>
          <p:cNvSpPr/>
          <p:nvPr/>
        </p:nvSpPr>
        <p:spPr>
          <a:xfrm>
            <a:off x="70701" y="5919797"/>
            <a:ext cx="425797" cy="269348"/>
          </a:xfrm>
          <a:prstGeom prst="stripedRightArrow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323EEB02-8621-A342-AE0C-20B6D956465D}"/>
              </a:ext>
            </a:extLst>
          </p:cNvPr>
          <p:cNvGrpSpPr/>
          <p:nvPr/>
        </p:nvGrpSpPr>
        <p:grpSpPr>
          <a:xfrm>
            <a:off x="20096" y="1308612"/>
            <a:ext cx="6388640" cy="2007540"/>
            <a:chOff x="17623" y="886850"/>
            <a:chExt cx="6388640" cy="2007540"/>
          </a:xfrm>
        </p:grpSpPr>
        <p:pic>
          <p:nvPicPr>
            <p:cNvPr id="28" name="Image 17" descr="eq1.png">
              <a:extLst>
                <a:ext uri="{FF2B5EF4-FFF2-40B4-BE49-F238E27FC236}">
                  <a16:creationId xmlns="" xmlns:a16="http://schemas.microsoft.com/office/drawing/2014/main" id="{6A218FFB-AF47-764B-AB4D-BC65689CAC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 b="23236"/>
            <a:stretch/>
          </p:blipFill>
          <p:spPr>
            <a:xfrm>
              <a:off x="17623" y="886850"/>
              <a:ext cx="6106153" cy="1880687"/>
            </a:xfrm>
            <a:prstGeom prst="rect">
              <a:avLst/>
            </a:prstGeom>
          </p:spPr>
        </p:pic>
        <p:sp>
          <p:nvSpPr>
            <p:cNvPr id="29" name="ZoneTexte 7">
              <a:extLst>
                <a:ext uri="{FF2B5EF4-FFF2-40B4-BE49-F238E27FC236}">
                  <a16:creationId xmlns="" xmlns:a16="http://schemas.microsoft.com/office/drawing/2014/main" id="{02500657-E571-2E42-B584-40362B4EB847}"/>
                </a:ext>
              </a:extLst>
            </p:cNvPr>
            <p:cNvSpPr txBox="1"/>
            <p:nvPr/>
          </p:nvSpPr>
          <p:spPr>
            <a:xfrm>
              <a:off x="4559904" y="1467455"/>
              <a:ext cx="1846359" cy="4654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8000"/>
                  </a:solidFill>
                </a:rPr>
                <a:t>Non-CP terms</a:t>
              </a:r>
            </a:p>
          </p:txBody>
        </p:sp>
        <p:sp>
          <p:nvSpPr>
            <p:cNvPr id="30" name="ZoneTexte 11">
              <a:extLst>
                <a:ext uri="{FF2B5EF4-FFF2-40B4-BE49-F238E27FC236}">
                  <a16:creationId xmlns="" xmlns:a16="http://schemas.microsoft.com/office/drawing/2014/main" id="{4AC1826B-2EE1-5641-89AC-C46174E9E4C9}"/>
                </a:ext>
              </a:extLst>
            </p:cNvPr>
            <p:cNvSpPr txBox="1"/>
            <p:nvPr/>
          </p:nvSpPr>
          <p:spPr>
            <a:xfrm>
              <a:off x="4751620" y="2428966"/>
              <a:ext cx="1588878" cy="4654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8000"/>
                  </a:solidFill>
                </a:rPr>
                <a:t>CP violating</a:t>
              </a:r>
            </a:p>
          </p:txBody>
        </p:sp>
        <p:sp>
          <p:nvSpPr>
            <p:cNvPr id="31" name="Ellipse 4">
              <a:extLst>
                <a:ext uri="{FF2B5EF4-FFF2-40B4-BE49-F238E27FC236}">
                  <a16:creationId xmlns="" xmlns:a16="http://schemas.microsoft.com/office/drawing/2014/main" id="{2CAE4662-3BCD-4843-848C-410C9DF1CE89}"/>
                </a:ext>
              </a:extLst>
            </p:cNvPr>
            <p:cNvSpPr/>
            <p:nvPr/>
          </p:nvSpPr>
          <p:spPr>
            <a:xfrm>
              <a:off x="3695601" y="2270168"/>
              <a:ext cx="381589" cy="38158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2" name="ZoneTexte 10">
              <a:extLst>
                <a:ext uri="{FF2B5EF4-FFF2-40B4-BE49-F238E27FC236}">
                  <a16:creationId xmlns="" xmlns:a16="http://schemas.microsoft.com/office/drawing/2014/main" id="{100AE3AF-AC1D-5D4A-8FB4-A513AF623B92}"/>
                </a:ext>
              </a:extLst>
            </p:cNvPr>
            <p:cNvSpPr txBox="1"/>
            <p:nvPr/>
          </p:nvSpPr>
          <p:spPr>
            <a:xfrm>
              <a:off x="3517256" y="1094979"/>
              <a:ext cx="1461503" cy="4231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atmospheric</a:t>
              </a:r>
            </a:p>
          </p:txBody>
        </p:sp>
        <p:sp>
          <p:nvSpPr>
            <p:cNvPr id="33" name="ZoneTexte 15">
              <a:extLst>
                <a:ext uri="{FF2B5EF4-FFF2-40B4-BE49-F238E27FC236}">
                  <a16:creationId xmlns="" xmlns:a16="http://schemas.microsoft.com/office/drawing/2014/main" id="{9C6873F4-7F92-1D4A-BBDC-10A60AE40ECC}"/>
                </a:ext>
              </a:extLst>
            </p:cNvPr>
            <p:cNvSpPr txBox="1"/>
            <p:nvPr/>
          </p:nvSpPr>
          <p:spPr>
            <a:xfrm>
              <a:off x="3662281" y="1648244"/>
              <a:ext cx="734277" cy="4231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B050"/>
                  </a:solidFill>
                  <a:latin typeface="Times New Roman"/>
                  <a:cs typeface="Times New Roman"/>
                </a:rPr>
                <a:t>solar</a:t>
              </a:r>
            </a:p>
          </p:txBody>
        </p:sp>
        <p:sp>
          <p:nvSpPr>
            <p:cNvPr id="34" name="ZoneTexte 16">
              <a:extLst>
                <a:ext uri="{FF2B5EF4-FFF2-40B4-BE49-F238E27FC236}">
                  <a16:creationId xmlns="" xmlns:a16="http://schemas.microsoft.com/office/drawing/2014/main" id="{CAFD2F2F-B747-A14A-9A78-319891FEB3FE}"/>
                </a:ext>
              </a:extLst>
            </p:cNvPr>
            <p:cNvSpPr txBox="1"/>
            <p:nvPr/>
          </p:nvSpPr>
          <p:spPr>
            <a:xfrm>
              <a:off x="4828553" y="2211086"/>
              <a:ext cx="1432855" cy="4231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interference</a:t>
              </a: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34A79C7E-980B-B440-BFC9-C02CB46F7B19}"/>
              </a:ext>
            </a:extLst>
          </p:cNvPr>
          <p:cNvSpPr txBox="1"/>
          <p:nvPr/>
        </p:nvSpPr>
        <p:spPr>
          <a:xfrm>
            <a:off x="927101" y="3144277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+…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90600" y="228600"/>
            <a:ext cx="7010400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Going for the 2</a:t>
            </a:r>
            <a:r>
              <a:rPr lang="en-US" sz="2800" b="1" baseline="30000" dirty="0" smtClean="0">
                <a:solidFill>
                  <a:srgbClr val="0070C0"/>
                </a:solidFill>
              </a:rPr>
              <a:t>nd</a:t>
            </a:r>
            <a:r>
              <a:rPr lang="en-US" sz="2800" b="1" dirty="0" smtClean="0">
                <a:solidFill>
                  <a:srgbClr val="0070C0"/>
                </a:solidFill>
              </a:rPr>
              <a:t> Oscillation Maximum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15" grpId="0"/>
      <p:bldP spid="16" grpId="0"/>
      <p:bldP spid="25" grpId="0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5"/>
          <p:cNvSpPr txBox="1"/>
          <p:nvPr/>
        </p:nvSpPr>
        <p:spPr>
          <a:xfrm>
            <a:off x="97137" y="914400"/>
            <a:ext cx="90468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/>
                <a:cs typeface="Times New Roman"/>
              </a:rPr>
              <a:t>Yes, if we place our far detector at around 500 km from the neutrino source.</a:t>
            </a:r>
          </a:p>
        </p:txBody>
      </p:sp>
      <p:sp>
        <p:nvSpPr>
          <p:cNvPr id="3" name="Rectangle 2"/>
          <p:cNvSpPr/>
          <p:nvPr/>
        </p:nvSpPr>
        <p:spPr>
          <a:xfrm>
            <a:off x="207800" y="1604874"/>
            <a:ext cx="4692097" cy="646331"/>
          </a:xfrm>
          <a:prstGeom prst="rect">
            <a:avLst/>
          </a:prstGeom>
          <a:ln>
            <a:solidFill>
              <a:srgbClr val="4F81BD"/>
            </a:solidFill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MEMPHYS like Cherenkov detector</a:t>
            </a:r>
          </a:p>
          <a:p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(</a:t>
            </a:r>
            <a:r>
              <a:rPr lang="en-GB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MEgaton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 Mass </a:t>
            </a:r>
            <a:r>
              <a:rPr lang="en-GB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PHYSics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 studied by LAGUNA)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4" name="Rectangle 4"/>
          <p:cNvSpPr>
            <a:spLocks/>
          </p:cNvSpPr>
          <p:nvPr/>
        </p:nvSpPr>
        <p:spPr bwMode="auto">
          <a:xfrm>
            <a:off x="121553" y="2454694"/>
            <a:ext cx="6442420" cy="265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215900" indent="-176213">
              <a:spcBef>
                <a:spcPts val="450"/>
              </a:spcBef>
              <a:buClr>
                <a:srgbClr val="0000FF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solidFill>
                  <a:srgbClr val="0000FF"/>
                </a:solidFill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Neutrino Oscillations</a:t>
            </a:r>
          </a:p>
          <a:p>
            <a:pPr marL="215900" indent="-176213">
              <a:spcBef>
                <a:spcPts val="450"/>
              </a:spcBef>
              <a:buClr>
                <a:srgbClr val="0000FF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Proton decay</a:t>
            </a:r>
          </a:p>
          <a:p>
            <a:pPr marL="215900" indent="-176213">
              <a:spcBef>
                <a:spcPts val="450"/>
              </a:spcBef>
              <a:buClr>
                <a:srgbClr val="0000FF"/>
              </a:buClr>
              <a:buSzPct val="100000"/>
              <a:buFont typeface="Times New Roman" charset="0"/>
              <a:buChar char="•"/>
            </a:pPr>
            <a:r>
              <a:rPr lang="en-GB" sz="2000" dirty="0" err="1">
                <a:solidFill>
                  <a:srgbClr val="000000"/>
                </a:solidFill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Astroparticles</a:t>
            </a:r>
            <a:endParaRPr lang="en-GB" sz="2000" dirty="0">
              <a:solidFill>
                <a:srgbClr val="000000"/>
              </a:solidFill>
              <a:latin typeface="Times New Roman Bold" charset="0"/>
              <a:ea typeface="ＭＳ Ｐゴシック" charset="0"/>
              <a:cs typeface="Times New Roman Bold" charset="0"/>
              <a:sym typeface="Times New Roman Bold" charset="0"/>
            </a:endParaRPr>
          </a:p>
          <a:p>
            <a:pPr marL="215900" indent="-176213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Understand the gravitational collapsing: galactic SN ν</a:t>
            </a:r>
          </a:p>
          <a:p>
            <a:pPr marL="215900" lvl="1" indent="-176213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Times New Roman"/>
                <a:cs typeface="Times New Roman"/>
              </a:rPr>
              <a:t>Supernovae "relics"</a:t>
            </a:r>
            <a:endParaRPr lang="en-GB" sz="2000" dirty="0">
              <a:solidFill>
                <a:schemeClr val="tx1"/>
              </a:solidFill>
              <a:latin typeface="Times New Roman"/>
              <a:ea typeface="ＭＳ Ｐゴシック" charset="0"/>
              <a:cs typeface="Times New Roman"/>
              <a:sym typeface="Times New Roman" charset="0"/>
            </a:endParaRPr>
          </a:p>
          <a:p>
            <a:pPr marL="215900" indent="-176213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Solar Neutrinos</a:t>
            </a:r>
          </a:p>
          <a:p>
            <a:pPr marL="215900" indent="-176213">
              <a:spcBef>
                <a:spcPts val="450"/>
              </a:spcBef>
              <a:buClr>
                <a:srgbClr val="000000"/>
              </a:buClr>
              <a:buSzPct val="100000"/>
              <a:buFont typeface="Times New Roman" charset="0"/>
              <a:buChar char="•"/>
            </a:pPr>
            <a:r>
              <a:rPr lang="en-GB" sz="2000" dirty="0"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A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tmospheric </a:t>
            </a:r>
            <a:r>
              <a:rPr lang="en-GB" sz="2000" dirty="0"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N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eutrinos</a:t>
            </a:r>
          </a:p>
        </p:txBody>
      </p:sp>
      <p:sp>
        <p:nvSpPr>
          <p:cNvPr id="5" name="ZoneTexte 8"/>
          <p:cNvSpPr txBox="1"/>
          <p:nvPr/>
        </p:nvSpPr>
        <p:spPr>
          <a:xfrm>
            <a:off x="207800" y="5211320"/>
            <a:ext cx="4417334" cy="1015663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marL="184150" indent="-184150">
              <a:buFont typeface="Arial"/>
              <a:buChar char="•"/>
            </a:pPr>
            <a:r>
              <a:rPr lang="en-GB" sz="2000">
                <a:latin typeface="Times New Roman"/>
                <a:cs typeface="Times New Roman"/>
              </a:rPr>
              <a:t>500 kt fiducial volume (~20xSuperK)</a:t>
            </a:r>
          </a:p>
          <a:p>
            <a:pPr marL="184150" indent="-1841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sz="2000">
                <a:solidFill>
                  <a:srgbClr val="000000"/>
                </a:solidFill>
                <a:latin typeface="Times New Roman" pitchFamily="-109" charset="0"/>
                <a:ea typeface="ＭＳ Ｐゴシック" charset="0"/>
                <a:cs typeface="ＭＳ Ｐゴシック" charset="0"/>
              </a:rPr>
              <a:t>Readout: ~240k 8” PMTs</a:t>
            </a:r>
          </a:p>
          <a:p>
            <a:pPr marL="184150" indent="-1841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sz="2000">
                <a:solidFill>
                  <a:srgbClr val="000000"/>
                </a:solidFill>
                <a:latin typeface="Times New Roman" pitchFamily="-109" charset="0"/>
                <a:ea typeface="ＭＳ Ｐゴシック" charset="0"/>
                <a:cs typeface="ＭＳ Ｐゴシック" charset="0"/>
              </a:rPr>
              <a:t>30% optical coverage</a:t>
            </a:r>
          </a:p>
        </p:txBody>
      </p:sp>
      <p:sp>
        <p:nvSpPr>
          <p:cNvPr id="6" name="Rectangle 246"/>
          <p:cNvSpPr>
            <a:spLocks noChangeArrowheads="1"/>
          </p:cNvSpPr>
          <p:nvPr/>
        </p:nvSpPr>
        <p:spPr bwMode="auto">
          <a:xfrm>
            <a:off x="6234257" y="1576343"/>
            <a:ext cx="2506662" cy="339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(arXiv: hep-ex/0607026)</a:t>
            </a:r>
          </a:p>
        </p:txBody>
      </p:sp>
      <p:pic>
        <p:nvPicPr>
          <p:cNvPr id="7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0658" y="2057400"/>
            <a:ext cx="3453342" cy="2702240"/>
          </a:xfrm>
          <a:prstGeom prst="rect">
            <a:avLst/>
          </a:prstGeom>
        </p:spPr>
      </p:pic>
      <p:pic>
        <p:nvPicPr>
          <p:cNvPr id="8" name="Picture 5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1291" y="2356268"/>
            <a:ext cx="1609725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2C54D531-A59D-004C-9B11-E61B0D63A260}"/>
              </a:ext>
            </a:extLst>
          </p:cNvPr>
          <p:cNvSpPr txBox="1"/>
          <p:nvPr/>
        </p:nvSpPr>
        <p:spPr>
          <a:xfrm>
            <a:off x="5244345" y="4982356"/>
            <a:ext cx="3754684" cy="14773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20" PMTs with higher QE and cheaper (see JUNO), the detection efficiency will improve the detector performance keeping the price constant, not yet taken into account.</a:t>
            </a:r>
          </a:p>
        </p:txBody>
      </p:sp>
      <p:sp>
        <p:nvSpPr>
          <p:cNvPr id="10" name="Striped Right Arrow 9">
            <a:extLst>
              <a:ext uri="{FF2B5EF4-FFF2-40B4-BE49-F238E27FC236}">
                <a16:creationId xmlns="" xmlns:a16="http://schemas.microsoft.com/office/drawing/2014/main" id="{79E00E24-1750-8C4F-9169-E134023CE21B}"/>
              </a:ext>
            </a:extLst>
          </p:cNvPr>
          <p:cNvSpPr/>
          <p:nvPr/>
        </p:nvSpPr>
        <p:spPr>
          <a:xfrm>
            <a:off x="4235669" y="5719151"/>
            <a:ext cx="705347" cy="374079"/>
          </a:xfrm>
          <a:prstGeom prst="stripedRight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04800" y="228600"/>
            <a:ext cx="8534400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Can we obtain the 2</a:t>
            </a:r>
            <a:r>
              <a:rPr lang="en-US" sz="2800" b="1" baseline="30000" dirty="0" smtClean="0">
                <a:solidFill>
                  <a:srgbClr val="0070C0"/>
                </a:solidFill>
              </a:rPr>
              <a:t>nd</a:t>
            </a:r>
            <a:r>
              <a:rPr lang="en-US" sz="2800" b="1" dirty="0" smtClean="0">
                <a:solidFill>
                  <a:srgbClr val="0070C0"/>
                </a:solidFill>
              </a:rPr>
              <a:t> Oscillation Maximum?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="" xmlns:a16="http://schemas.microsoft.com/office/drawing/2014/main" id="{42455256-5F1B-5541-8422-BC56AE66239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1875" y="4035256"/>
            <a:ext cx="3750318" cy="2824313"/>
          </a:xfrm>
          <a:prstGeom prst="rect">
            <a:avLst/>
          </a:prstGeom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905000" y="166797"/>
            <a:ext cx="5179541" cy="595203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charset="0"/>
                <a:ea typeface="+mj-ea"/>
                <a:cs typeface="Times New Roman" charset="0"/>
              </a:rPr>
              <a:t>Physics Performance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charset="0"/>
              <a:ea typeface="+mj-ea"/>
              <a:cs typeface="Times New Roman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053100"/>
            <a:ext cx="538129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>
                <a:latin typeface="Times New Roman" charset="0"/>
                <a:ea typeface="Times New Roman" charset="0"/>
                <a:cs typeface="Times New Roman" charset="0"/>
              </a:rPr>
              <a:t>little dependence on mass hierarchy,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>
                <a:latin typeface="Times New Roman" charset="0"/>
                <a:ea typeface="Times New Roman" charset="0"/>
                <a:cs typeface="Times New Roman" charset="0"/>
              </a:rPr>
              <a:t>δ</a:t>
            </a:r>
            <a:r>
              <a:rPr lang="en-GB" sz="2000" baseline="-25000">
                <a:latin typeface="Times New Roman" charset="0"/>
                <a:ea typeface="Times New Roman" charset="0"/>
                <a:cs typeface="Times New Roman" charset="0"/>
              </a:rPr>
              <a:t>CP</a:t>
            </a:r>
            <a:r>
              <a:rPr lang="en-GB" sz="2000">
                <a:latin typeface="Times New Roman" charset="0"/>
                <a:ea typeface="Times New Roman" charset="0"/>
                <a:cs typeface="Times New Roman" charset="0"/>
              </a:rPr>
              <a:t> coverage at 5 σ C.L. up to </a:t>
            </a:r>
            <a:r>
              <a:rPr lang="en-GB" sz="2000" b="1">
                <a:latin typeface="Times New Roman" charset="0"/>
                <a:ea typeface="Times New Roman" charset="0"/>
                <a:cs typeface="Times New Roman" charset="0"/>
              </a:rPr>
              <a:t>60%</a:t>
            </a:r>
            <a:r>
              <a:rPr lang="en-GB" sz="2000">
                <a:latin typeface="Times New Roman" charset="0"/>
                <a:ea typeface="Times New Roman" charset="0"/>
                <a:cs typeface="Times New Roman" charset="0"/>
              </a:rPr>
              <a:t>,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>
                <a:latin typeface="Times New Roman" charset="0"/>
                <a:ea typeface="Times New Roman" charset="0"/>
                <a:cs typeface="Times New Roman" charset="0"/>
              </a:rPr>
              <a:t>δ</a:t>
            </a:r>
            <a:r>
              <a:rPr lang="en-GB" sz="2000" baseline="-25000">
                <a:latin typeface="Times New Roman" charset="0"/>
                <a:ea typeface="Times New Roman" charset="0"/>
                <a:cs typeface="Times New Roman" charset="0"/>
              </a:rPr>
              <a:t>CP</a:t>
            </a:r>
            <a:r>
              <a:rPr lang="en-GB" sz="2000">
                <a:latin typeface="Times New Roman" charset="0"/>
                <a:ea typeface="Times New Roman" charset="0"/>
                <a:cs typeface="Times New Roman" charset="0"/>
              </a:rPr>
              <a:t> accuracy down to </a:t>
            </a:r>
            <a:r>
              <a:rPr lang="en-GB" sz="2000" b="1">
                <a:latin typeface="Times New Roman" charset="0"/>
                <a:ea typeface="Times New Roman" charset="0"/>
                <a:cs typeface="Times New Roman" charset="0"/>
              </a:rPr>
              <a:t>6°</a:t>
            </a:r>
            <a:r>
              <a:rPr lang="en-GB" sz="2000">
                <a:latin typeface="Times New Roman" charset="0"/>
                <a:ea typeface="Times New Roman" charset="0"/>
                <a:cs typeface="Times New Roman" charset="0"/>
              </a:rPr>
              <a:t> at 0° and 180° (absence of CPV for these two values),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>
                <a:latin typeface="Times New Roman" charset="0"/>
                <a:ea typeface="Times New Roman" charset="0"/>
                <a:cs typeface="Times New Roman" charset="0"/>
              </a:rPr>
              <a:t>not yet optimized facility,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b="1">
                <a:latin typeface="Times New Roman" charset="0"/>
                <a:ea typeface="Times New Roman" charset="0"/>
                <a:cs typeface="Times New Roman" charset="0"/>
              </a:rPr>
              <a:t>5/10%</a:t>
            </a:r>
            <a:r>
              <a:rPr lang="en-GB" sz="2000">
                <a:latin typeface="Times New Roman" charset="0"/>
                <a:ea typeface="Times New Roman" charset="0"/>
                <a:cs typeface="Times New Roman" charset="0"/>
              </a:rPr>
              <a:t> systematic errors on signal/background.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1A2AE7D9-53C5-F545-90FA-564C230BD5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85559"/>
            <a:ext cx="4209562" cy="308234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68484258-E705-EC45-9B24-7BA5417C45A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752" y="985559"/>
            <a:ext cx="4327804" cy="3086284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="" xmlns:a16="http://schemas.microsoft.com/office/drawing/2014/main" id="{C3386272-8358-A147-A137-66CBE91E8066}"/>
              </a:ext>
            </a:extLst>
          </p:cNvPr>
          <p:cNvCxnSpPr/>
          <p:nvPr/>
        </p:nvCxnSpPr>
        <p:spPr>
          <a:xfrm>
            <a:off x="7147034" y="2280745"/>
            <a:ext cx="0" cy="12402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="" xmlns:a16="http://schemas.microsoft.com/office/drawing/2014/main" id="{161E428D-2E04-B44A-83D5-F36F9618178C}"/>
              </a:ext>
            </a:extLst>
          </p:cNvPr>
          <p:cNvCxnSpPr/>
          <p:nvPr/>
        </p:nvCxnSpPr>
        <p:spPr>
          <a:xfrm>
            <a:off x="641130" y="2291255"/>
            <a:ext cx="3520965" cy="0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538D856B-3E5A-004B-BD28-99EDB75393F0}"/>
              </a:ext>
            </a:extLst>
          </p:cNvPr>
          <p:cNvSpPr txBox="1"/>
          <p:nvPr/>
        </p:nvSpPr>
        <p:spPr>
          <a:xfrm>
            <a:off x="628218" y="106500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540 km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="" xmlns:a16="http://schemas.microsoft.com/office/drawing/2014/main" id="{05F2856B-7317-9D46-A7CB-CEE26185A5A9}"/>
              </a:ext>
            </a:extLst>
          </p:cNvPr>
          <p:cNvCxnSpPr/>
          <p:nvPr/>
        </p:nvCxnSpPr>
        <p:spPr>
          <a:xfrm>
            <a:off x="5696607" y="5959365"/>
            <a:ext cx="3315076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90600" y="228600"/>
            <a:ext cx="7010400" cy="671403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charset="0"/>
                <a:ea typeface="+mj-ea"/>
                <a:cs typeface="Times New Roman" charset="0"/>
              </a:rPr>
              <a:t>In combination with the other experiments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charset="0"/>
              <a:ea typeface="+mj-ea"/>
              <a:cs typeface="Times New Roman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2971800"/>
            <a:ext cx="8686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lnSpc>
                <a:spcPct val="150000"/>
              </a:lnSpc>
              <a:buFont typeface="Arial" pitchFamily="34" charset="0"/>
              <a:buChar char="•"/>
            </a:pPr>
            <a:r>
              <a:rPr lang="en-US" b="1" dirty="0" smtClean="0"/>
              <a:t>ESS</a:t>
            </a:r>
            <a:r>
              <a:rPr lang="el-GR" b="1" dirty="0" smtClean="0"/>
              <a:t>ν</a:t>
            </a:r>
            <a:r>
              <a:rPr lang="en-US" b="1" dirty="0" smtClean="0"/>
              <a:t>SB + DUNE can resolve CP with a minimum 10</a:t>
            </a:r>
            <a:r>
              <a:rPr lang="el-GR" b="1" dirty="0" smtClean="0"/>
              <a:t>σ </a:t>
            </a:r>
            <a:r>
              <a:rPr lang="en-US" b="1" dirty="0" smtClean="0"/>
              <a:t> sensitivity in 4-5 years !</a:t>
            </a:r>
          </a:p>
          <a:p>
            <a:pPr marL="228600" indent="-228600">
              <a:lnSpc>
                <a:spcPct val="150000"/>
              </a:lnSpc>
              <a:buFont typeface="Arial" pitchFamily="34" charset="0"/>
              <a:buChar char="•"/>
            </a:pPr>
            <a:r>
              <a:rPr lang="en-US" b="1" dirty="0" smtClean="0"/>
              <a:t>ESS</a:t>
            </a:r>
            <a:r>
              <a:rPr lang="el-GR" b="1" dirty="0" smtClean="0"/>
              <a:t>ν</a:t>
            </a:r>
            <a:r>
              <a:rPr lang="en-US" b="1" dirty="0" smtClean="0"/>
              <a:t>SB + </a:t>
            </a:r>
            <a:r>
              <a:rPr lang="en-US" b="1" dirty="0" smtClean="0"/>
              <a:t>2THK can resolve CP in 3 years !</a:t>
            </a:r>
          </a:p>
          <a:p>
            <a:pPr marL="228600" indent="-228600">
              <a:lnSpc>
                <a:spcPct val="150000"/>
              </a:lnSpc>
              <a:buFont typeface="Arial" pitchFamily="34" charset="0"/>
              <a:buChar char="•"/>
            </a:pPr>
            <a:r>
              <a:rPr lang="en-US" b="1" dirty="0" smtClean="0"/>
              <a:t>ESS</a:t>
            </a:r>
            <a:r>
              <a:rPr lang="el-GR" b="1" dirty="0" smtClean="0"/>
              <a:t>ν</a:t>
            </a:r>
            <a:r>
              <a:rPr lang="en-US" b="1" dirty="0" smtClean="0"/>
              <a:t>SB + </a:t>
            </a:r>
            <a:r>
              <a:rPr lang="en-US" b="1" dirty="0" smtClean="0"/>
              <a:t>2THK can resolve the Hierarchy  by breaking the hierarchy-</a:t>
            </a:r>
            <a:r>
              <a:rPr lang="el-GR" b="1" dirty="0" smtClean="0"/>
              <a:t>δ</a:t>
            </a:r>
            <a:r>
              <a:rPr lang="en-US" b="1" baseline="-25000" dirty="0" smtClean="0"/>
              <a:t>CP</a:t>
            </a:r>
            <a:r>
              <a:rPr lang="en-US" b="1" dirty="0" smtClean="0"/>
              <a:t> </a:t>
            </a:r>
            <a:r>
              <a:rPr lang="en-US" b="1" dirty="0" err="1" smtClean="0"/>
              <a:t>degeneracies</a:t>
            </a:r>
            <a:endParaRPr lang="en-US" b="1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en-US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33400" y="12954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Apart from the fact that </a:t>
            </a:r>
            <a:r>
              <a:rPr lang="en-US" b="1" dirty="0" smtClean="0"/>
              <a:t>ESS</a:t>
            </a:r>
            <a:r>
              <a:rPr lang="el-GR" b="1" dirty="0" smtClean="0"/>
              <a:t>ν</a:t>
            </a:r>
            <a:r>
              <a:rPr lang="en-US" b="1" dirty="0" smtClean="0"/>
              <a:t>SB has the highest sensitivity for resolving CP among all the coming experiments (DUNE, T2HK  and variations)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00600" y="20574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Nuclear Physics B 937 (2018) 303–332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9200" y="152400"/>
            <a:ext cx="6248400" cy="5847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Fast detectors:  Motivation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381000" y="4876800"/>
            <a:ext cx="4495800" cy="148701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b="1" i="0" u="none" strike="noStrike" kern="1200" cap="none" spc="0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 Luminosity Upgrade of LHC</a:t>
            </a: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resolve pile-up.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ATLAS/CMS simulations: ~140 vertices per crossing (</a:t>
            </a:r>
            <a:r>
              <a:rPr kumimoji="0" lang="el-GR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σ</a:t>
            </a:r>
            <a:r>
              <a:rPr kumimoji="0" lang="en-US" b="0" i="0" u="none" strike="noStrike" kern="1200" cap="none" spc="0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~170ps).</a:t>
            </a:r>
          </a:p>
        </p:txBody>
      </p:sp>
      <p:pic>
        <p:nvPicPr>
          <p:cNvPr id="5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5000" y="914400"/>
            <a:ext cx="5029200" cy="3246873"/>
          </a:xfrm>
          <a:prstGeom prst="rect">
            <a:avLst/>
          </a:prstGeom>
        </p:spPr>
      </p:pic>
      <p:sp>
        <p:nvSpPr>
          <p:cNvPr id="6" name="ZoneTexte 8"/>
          <p:cNvSpPr txBox="1"/>
          <p:nvPr/>
        </p:nvSpPr>
        <p:spPr>
          <a:xfrm>
            <a:off x="1905000" y="4191000"/>
            <a:ext cx="487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PID </a:t>
            </a:r>
            <a:r>
              <a:rPr lang="es-ES" sz="1600" dirty="0" err="1" smtClean="0"/>
              <a:t>techniques</a:t>
            </a:r>
            <a:r>
              <a:rPr lang="es-ES" sz="1600" dirty="0" smtClean="0"/>
              <a:t>: </a:t>
            </a:r>
            <a:r>
              <a:rPr lang="es-ES" sz="1600" dirty="0" err="1" smtClean="0"/>
              <a:t>Alternatives</a:t>
            </a:r>
            <a:r>
              <a:rPr lang="es-ES" sz="1600" dirty="0" smtClean="0"/>
              <a:t> to RICH </a:t>
            </a:r>
            <a:r>
              <a:rPr lang="es-ES" sz="1600" dirty="0" err="1" smtClean="0"/>
              <a:t>methods</a:t>
            </a:r>
            <a:r>
              <a:rPr lang="es-ES" sz="1600" dirty="0" smtClean="0"/>
              <a:t>, J.  </a:t>
            </a:r>
            <a:r>
              <a:rPr lang="es-ES" sz="1600" dirty="0" err="1" smtClean="0"/>
              <a:t>Va’vra</a:t>
            </a:r>
            <a:r>
              <a:rPr lang="es-ES" sz="1600" dirty="0" smtClean="0"/>
              <a:t>,</a:t>
            </a:r>
          </a:p>
          <a:p>
            <a:r>
              <a:rPr lang="es-ES" sz="1600" dirty="0" smtClean="0">
                <a:hlinkClick r:id="rId3"/>
              </a:rPr>
              <a:t>https://dx.doi.org/10.1016/j.nima.2017.02.075</a:t>
            </a:r>
            <a:endParaRPr lang="es-ES" sz="1600" dirty="0" smtClean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5257800" y="4876800"/>
            <a:ext cx="3429000" cy="16764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b="1" i="0" u="none" strike="noStrike" kern="1200" cap="none" spc="0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Extra detector requirements: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20 </a:t>
            </a:r>
            <a:r>
              <a:rPr lang="en-US" dirty="0" err="1" smtClean="0"/>
              <a:t>ps</a:t>
            </a:r>
            <a:r>
              <a:rPr lang="en-US" dirty="0" smtClean="0"/>
              <a:t> timing + tracking info.</a:t>
            </a: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Large surface coverage.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Multi-pads for tracking.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Resistance to aging effects.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14400"/>
            <a:ext cx="5257800" cy="4142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762000" y="228600"/>
            <a:ext cx="7696200" cy="5847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The standard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Micromegas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Detector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8 CuadroTexto"/>
          <p:cNvSpPr txBox="1"/>
          <p:nvPr/>
        </p:nvSpPr>
        <p:spPr>
          <a:xfrm>
            <a:off x="5486400" y="2293203"/>
            <a:ext cx="3581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 Drift Conversion region</a:t>
            </a:r>
          </a:p>
          <a:p>
            <a:pPr algn="just"/>
            <a:r>
              <a:rPr lang="en-US" sz="1600" dirty="0" smtClean="0"/>
              <a:t>Radiation creates electrons, which drift to the mesh plane.</a:t>
            </a:r>
            <a:endParaRPr lang="en-US" sz="1600" dirty="0"/>
          </a:p>
        </p:txBody>
      </p:sp>
      <p:sp>
        <p:nvSpPr>
          <p:cNvPr id="5" name="12 CuadroTexto"/>
          <p:cNvSpPr txBox="1"/>
          <p:nvPr/>
        </p:nvSpPr>
        <p:spPr>
          <a:xfrm>
            <a:off x="6019800" y="3629561"/>
            <a:ext cx="281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</a:rPr>
              <a:t>Amplification region</a:t>
            </a:r>
          </a:p>
          <a:p>
            <a:pPr algn="just"/>
            <a:r>
              <a:rPr lang="en-US" sz="1600" dirty="0" smtClean="0"/>
              <a:t>Electrons go through the mesh and are amplified. The charge movement induces signals on the anode strips/pads.</a:t>
            </a:r>
            <a:endParaRPr lang="en-US" sz="1600" dirty="0"/>
          </a:p>
        </p:txBody>
      </p:sp>
      <p:sp>
        <p:nvSpPr>
          <p:cNvPr id="6" name="Right Arrow 5"/>
          <p:cNvSpPr/>
          <p:nvPr/>
        </p:nvSpPr>
        <p:spPr>
          <a:xfrm rot="10800000" flipV="1">
            <a:off x="5486400" y="3716179"/>
            <a:ext cx="9144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0800000" flipV="1">
            <a:off x="4953000" y="2362200"/>
            <a:ext cx="11430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38200" y="5410200"/>
            <a:ext cx="731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Timing limitations</a:t>
            </a:r>
          </a:p>
          <a:p>
            <a:pPr indent="287338">
              <a:buFont typeface="Wingdings" pitchFamily="2" charset="2"/>
              <a:buChar char="§"/>
            </a:pPr>
            <a:r>
              <a:rPr lang="en-US" b="1" dirty="0" smtClean="0"/>
              <a:t>Conversion region too long: </a:t>
            </a:r>
            <a:r>
              <a:rPr lang="en-US" dirty="0" smtClean="0"/>
              <a:t>The electrons are created at different places</a:t>
            </a:r>
          </a:p>
          <a:p>
            <a:pPr indent="287338">
              <a:buFont typeface="Wingdings" pitchFamily="2" charset="2"/>
              <a:buChar char="§"/>
            </a:pPr>
            <a:r>
              <a:rPr lang="en-US" b="1" dirty="0" smtClean="0"/>
              <a:t>Diffusion effects:  </a:t>
            </a:r>
            <a:r>
              <a:rPr lang="en-US" dirty="0" smtClean="0"/>
              <a:t>for a 3mm drift length </a:t>
            </a:r>
            <a:r>
              <a:rPr lang="en-US" dirty="0" smtClean="0">
                <a:sym typeface="Wingdings" pitchFamily="2" charset="2"/>
              </a:rPr>
              <a:t> ~6 ns !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4495800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Lukas </a:t>
            </a:r>
            <a:r>
              <a:rPr lang="en-US" sz="1600" i="1" dirty="0" err="1" smtClean="0"/>
              <a:t>Sohl</a:t>
            </a:r>
            <a:r>
              <a:rPr lang="en-US" sz="1600" i="1" dirty="0" smtClean="0"/>
              <a:t> </a:t>
            </a:r>
          </a:p>
          <a:p>
            <a:r>
              <a:rPr lang="en-US" sz="1600" i="1" dirty="0" smtClean="0"/>
              <a:t> (master thesis</a:t>
            </a:r>
            <a:r>
              <a:rPr lang="en-US" sz="1600" b="1" i="1" dirty="0" smtClean="0"/>
              <a:t>)</a:t>
            </a:r>
            <a:endParaRPr lang="en-US" sz="16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81400" y="4267200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Anode -  Read out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5105400" y="3276600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Mesh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181600" y="1828800"/>
            <a:ext cx="1295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Cathode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096000" y="1828800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HV1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791200" y="3276600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HV2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5181600" y="42672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Ground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479"/>
          <a:stretch/>
        </p:blipFill>
        <p:spPr>
          <a:xfrm>
            <a:off x="4724400" y="3341012"/>
            <a:ext cx="4419600" cy="3302587"/>
          </a:xfrm>
          <a:prstGeom prst="rect">
            <a:avLst/>
          </a:prstGeom>
        </p:spPr>
      </p:pic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685800"/>
            <a:ext cx="7086600" cy="2871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057400" y="76200"/>
            <a:ext cx="4419600" cy="5847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Picosec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detector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5 Rectángulo"/>
          <p:cNvSpPr/>
          <p:nvPr/>
        </p:nvSpPr>
        <p:spPr>
          <a:xfrm>
            <a:off x="96419" y="4262497"/>
            <a:ext cx="485658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Font typeface="Wingdings" pitchFamily="2" charset="2"/>
              <a:buChar char="v"/>
            </a:pPr>
            <a:r>
              <a:rPr lang="en-US" sz="1600" dirty="0" smtClean="0"/>
              <a:t>A particle produces Cerenkov radiation.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v"/>
            </a:pPr>
            <a:r>
              <a:rPr lang="en-US" sz="1600" dirty="0" smtClean="0"/>
              <a:t>Photons produce electrons in the photocathode.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v"/>
            </a:pPr>
            <a:r>
              <a:rPr lang="en-US" sz="1600" dirty="0" smtClean="0"/>
              <a:t>Electrons are amplified by a two stage </a:t>
            </a:r>
            <a:r>
              <a:rPr lang="en-US" sz="1600" dirty="0" err="1" smtClean="0"/>
              <a:t>Micromegas</a:t>
            </a:r>
            <a:r>
              <a:rPr lang="en-US" sz="1600" dirty="0" smtClean="0"/>
              <a:t> detector.</a:t>
            </a:r>
          </a:p>
          <a:p>
            <a:pPr marL="285750" indent="-285750">
              <a:spcBef>
                <a:spcPct val="20000"/>
              </a:spcBef>
              <a:buFont typeface="Wingdings" pitchFamily="2" charset="2"/>
              <a:buChar char="v"/>
            </a:pPr>
            <a:r>
              <a:rPr lang="en-US" sz="1600" dirty="0" smtClean="0"/>
              <a:t>We observe a signal with two components:</a:t>
            </a:r>
          </a:p>
          <a:p>
            <a:pPr marL="627063" lvl="1" indent="-169863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600" dirty="0" smtClean="0"/>
              <a:t>Fast: </a:t>
            </a:r>
            <a:r>
              <a:rPr lang="en-US" sz="1600" b="1" dirty="0" smtClean="0">
                <a:solidFill>
                  <a:srgbClr val="C00000"/>
                </a:solidFill>
              </a:rPr>
              <a:t>electron peak </a:t>
            </a:r>
            <a:r>
              <a:rPr lang="en-US" sz="1600" dirty="0" smtClean="0"/>
              <a:t>(~1 ns). </a:t>
            </a:r>
            <a:r>
              <a:rPr lang="en-US" sz="1600" dirty="0" smtClean="0">
                <a:sym typeface="Wingdings" pitchFamily="2" charset="2"/>
              </a:rPr>
              <a:t></a:t>
            </a:r>
            <a:r>
              <a:rPr lang="en-US" sz="1600" dirty="0" smtClean="0"/>
              <a:t> good timing</a:t>
            </a:r>
          </a:p>
          <a:p>
            <a:pPr marL="627063" lvl="1" indent="-169863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1600" dirty="0" smtClean="0"/>
              <a:t>Slow: </a:t>
            </a:r>
            <a:r>
              <a:rPr lang="en-US" sz="1600" b="1" dirty="0" smtClean="0">
                <a:solidFill>
                  <a:srgbClr val="C00000"/>
                </a:solidFill>
              </a:rPr>
              <a:t>ion tail</a:t>
            </a:r>
            <a:r>
              <a:rPr lang="en-US" sz="1600" dirty="0" smtClean="0">
                <a:solidFill>
                  <a:srgbClr val="C00000"/>
                </a:solidFill>
              </a:rPr>
              <a:t> </a:t>
            </a:r>
            <a:r>
              <a:rPr lang="en-US" sz="1600" dirty="0" smtClean="0"/>
              <a:t>(~100 ns).</a:t>
            </a:r>
            <a:endParaRPr lang="en-US" sz="1600" dirty="0"/>
          </a:p>
        </p:txBody>
      </p:sp>
      <p:sp>
        <p:nvSpPr>
          <p:cNvPr id="6" name="ZoneTexte 51"/>
          <p:cNvSpPr txBox="1"/>
          <p:nvPr/>
        </p:nvSpPr>
        <p:spPr>
          <a:xfrm>
            <a:off x="1219200" y="3124200"/>
            <a:ext cx="144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i="1" dirty="0" smtClean="0"/>
              <a:t>F.J. </a:t>
            </a:r>
            <a:r>
              <a:rPr lang="es-ES" sz="1400" i="1" dirty="0" err="1" smtClean="0"/>
              <a:t>Iguaz</a:t>
            </a:r>
            <a:r>
              <a:rPr lang="es-ES" sz="1400" i="1" dirty="0" smtClean="0"/>
              <a:t> (</a:t>
            </a:r>
            <a:r>
              <a:rPr lang="en-US" sz="1400" i="1" dirty="0" err="1" smtClean="0"/>
              <a:t>Saclay</a:t>
            </a:r>
            <a:r>
              <a:rPr lang="es-ES" sz="1400" i="1" dirty="0" smtClean="0"/>
              <a:t>)</a:t>
            </a:r>
            <a:endParaRPr lang="en-GB" sz="1400" i="1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419600" y="5562600"/>
            <a:ext cx="1447800" cy="304800"/>
          </a:xfrm>
          <a:prstGeom prst="straightConnector1">
            <a:avLst/>
          </a:prstGeom>
          <a:ln w="28575">
            <a:solidFill>
              <a:srgbClr val="0606F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191000" y="6019800"/>
            <a:ext cx="16002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124200" y="6096000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MCP signal</a:t>
            </a:r>
            <a:endParaRPr lang="en-US" sz="16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667000" y="4495800"/>
            <a:ext cx="3886200" cy="1676400"/>
          </a:xfrm>
          <a:prstGeom prst="straightConnector1">
            <a:avLst/>
          </a:prstGeom>
          <a:ln w="28575">
            <a:solidFill>
              <a:srgbClr val="0606F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picose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609725"/>
            <a:ext cx="5010150" cy="47910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72200" y="1712239"/>
            <a:ext cx="2876567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Photocathode:</a:t>
            </a:r>
          </a:p>
          <a:p>
            <a:r>
              <a:rPr lang="en-US" sz="1600" dirty="0" smtClean="0"/>
              <a:t>1) </a:t>
            </a:r>
            <a:r>
              <a:rPr lang="en-US" sz="1600" dirty="0" err="1" smtClean="0"/>
              <a:t>CsI</a:t>
            </a:r>
            <a:r>
              <a:rPr lang="en-US" sz="1600" dirty="0" smtClean="0"/>
              <a:t> and different:</a:t>
            </a:r>
          </a:p>
          <a:p>
            <a:r>
              <a:rPr lang="en-US" sz="1600" dirty="0" smtClean="0"/>
              <a:t>- producer (CERN, </a:t>
            </a:r>
            <a:r>
              <a:rPr lang="en-US" sz="1600" dirty="0" err="1" smtClean="0"/>
              <a:t>Saclay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- thicknesses (11, 18, 25, 36nm)</a:t>
            </a:r>
          </a:p>
          <a:p>
            <a:r>
              <a:rPr lang="en-US" sz="1600" dirty="0" smtClean="0"/>
              <a:t>- metallic interface (Al, Cr) &amp;</a:t>
            </a:r>
            <a:endParaRPr lang="en-US" sz="1600" dirty="0"/>
          </a:p>
          <a:p>
            <a:r>
              <a:rPr lang="en-US" sz="1600" dirty="0" smtClean="0"/>
              <a:t>thicknesses (Cr 3, 5.5nm)</a:t>
            </a:r>
          </a:p>
          <a:p>
            <a:r>
              <a:rPr lang="en-US" sz="1600" dirty="0" smtClean="0"/>
              <a:t>2) Pure metallic</a:t>
            </a:r>
          </a:p>
          <a:p>
            <a:r>
              <a:rPr lang="en-US" sz="1600" dirty="0" smtClean="0"/>
              <a:t>-</a:t>
            </a:r>
            <a:r>
              <a:rPr lang="en-US" sz="1600" dirty="0"/>
              <a:t> </a:t>
            </a:r>
            <a:r>
              <a:rPr lang="en-US" sz="1600" dirty="0" smtClean="0"/>
              <a:t>Al(8nm), Cr (10,15,20nm)</a:t>
            </a:r>
          </a:p>
          <a:p>
            <a:pPr marL="114300" indent="-114300"/>
            <a:r>
              <a:rPr lang="en-US" sz="1600" dirty="0" smtClean="0"/>
              <a:t>- Diamond, B-doped Diamond, DLC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6477001" y="4706619"/>
            <a:ext cx="2667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Micromegas</a:t>
            </a:r>
            <a:r>
              <a:rPr lang="en-US" b="1" dirty="0" smtClean="0">
                <a:solidFill>
                  <a:srgbClr val="C00000"/>
                </a:solidFill>
              </a:rPr>
              <a:t>:</a:t>
            </a:r>
          </a:p>
          <a:p>
            <a:r>
              <a:rPr lang="en-US" sz="1600" dirty="0" smtClean="0"/>
              <a:t>- standard bulk </a:t>
            </a:r>
          </a:p>
          <a:p>
            <a:r>
              <a:rPr lang="en-US" sz="1600" dirty="0" smtClean="0"/>
              <a:t>- bulk with 6 pillars</a:t>
            </a:r>
          </a:p>
          <a:p>
            <a:r>
              <a:rPr lang="en-US" sz="1600" dirty="0" smtClean="0"/>
              <a:t>- thin mesh bulk</a:t>
            </a:r>
          </a:p>
          <a:p>
            <a:pPr>
              <a:buFontTx/>
              <a:buChar char="-"/>
            </a:pPr>
            <a:r>
              <a:rPr lang="en-US" sz="1600" dirty="0" smtClean="0"/>
              <a:t> Resistive (different  values)</a:t>
            </a:r>
          </a:p>
          <a:p>
            <a:pPr>
              <a:buFontTx/>
              <a:buChar char="-"/>
            </a:pPr>
            <a:r>
              <a:rPr lang="en-US" sz="1600" dirty="0" smtClean="0"/>
              <a:t> </a:t>
            </a:r>
            <a:r>
              <a:rPr lang="en-US" sz="1600" dirty="0" err="1" smtClean="0"/>
              <a:t>microbulk</a:t>
            </a:r>
            <a:endParaRPr lang="en-US" sz="16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0" y="2968822"/>
            <a:ext cx="1676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Gas Mixture:</a:t>
            </a:r>
          </a:p>
          <a:p>
            <a:r>
              <a:rPr lang="en-US" sz="1600" dirty="0" smtClean="0"/>
              <a:t>- Compass gas</a:t>
            </a:r>
          </a:p>
          <a:p>
            <a:r>
              <a:rPr lang="en-US" sz="1600" dirty="0" smtClean="0"/>
              <a:t>- CF4 + 10% C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H</a:t>
            </a:r>
            <a:r>
              <a:rPr lang="en-US" sz="1600" baseline="-25000" dirty="0" smtClean="0"/>
              <a:t>6</a:t>
            </a:r>
          </a:p>
          <a:p>
            <a:r>
              <a:rPr lang="en-US" sz="1600" dirty="0" smtClean="0"/>
              <a:t>- Ne + 20% C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H</a:t>
            </a:r>
            <a:r>
              <a:rPr lang="en-US" sz="1600" baseline="-25000" dirty="0" smtClean="0"/>
              <a:t>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09099" y="4873822"/>
            <a:ext cx="13535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Amplification field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4419600" y="3273622"/>
            <a:ext cx="1168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Drift field</a:t>
            </a:r>
            <a:endParaRPr lang="en-GB" sz="1600" dirty="0"/>
          </a:p>
        </p:txBody>
      </p:sp>
      <p:cxnSp>
        <p:nvCxnSpPr>
          <p:cNvPr id="8" name="Straight Arrow Connector 7"/>
          <p:cNvCxnSpPr/>
          <p:nvPr/>
        </p:nvCxnSpPr>
        <p:spPr>
          <a:xfrm rot="16200000" flipV="1">
            <a:off x="4714742" y="3435680"/>
            <a:ext cx="1707332" cy="1161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-64557" y="4869925"/>
            <a:ext cx="16647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Operation voltages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911422"/>
            <a:ext cx="44885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Crystal:</a:t>
            </a:r>
          </a:p>
          <a:p>
            <a:r>
              <a:rPr lang="en-US" sz="1600" dirty="0" smtClean="0"/>
              <a:t>- Different Thicknesses of MgF2 (2,3,5mm)</a:t>
            </a:r>
          </a:p>
          <a:p>
            <a:r>
              <a:rPr lang="en-US" sz="1600" dirty="0" smtClean="0"/>
              <a:t>- Different Materials</a:t>
            </a:r>
          </a:p>
        </p:txBody>
      </p:sp>
      <p:sp>
        <p:nvSpPr>
          <p:cNvPr id="12" name="ZoneTexte 51"/>
          <p:cNvSpPr txBox="1"/>
          <p:nvPr/>
        </p:nvSpPr>
        <p:spPr>
          <a:xfrm>
            <a:off x="4267200" y="6169223"/>
            <a:ext cx="144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i="1" dirty="0" smtClean="0"/>
              <a:t>E. </a:t>
            </a:r>
            <a:r>
              <a:rPr lang="es-ES" sz="1400" i="1" dirty="0" err="1" smtClean="0"/>
              <a:t>Oliveri</a:t>
            </a:r>
            <a:r>
              <a:rPr lang="es-ES" sz="1400" i="1" dirty="0" smtClean="0"/>
              <a:t> (CERN)</a:t>
            </a:r>
            <a:endParaRPr lang="en-GB" sz="1400" i="1" dirty="0"/>
          </a:p>
        </p:txBody>
      </p:sp>
      <p:cxnSp>
        <p:nvCxnSpPr>
          <p:cNvPr id="13" name="Connecteur droit avec flèche 2"/>
          <p:cNvCxnSpPr/>
          <p:nvPr/>
        </p:nvCxnSpPr>
        <p:spPr>
          <a:xfrm rot="10800000" flipV="1">
            <a:off x="5791200" y="4950022"/>
            <a:ext cx="681846" cy="2286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52"/>
          <p:cNvCxnSpPr/>
          <p:nvPr/>
        </p:nvCxnSpPr>
        <p:spPr>
          <a:xfrm rot="5400000">
            <a:off x="5461607" y="2003015"/>
            <a:ext cx="582984" cy="53339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53"/>
          <p:cNvCxnSpPr/>
          <p:nvPr/>
        </p:nvCxnSpPr>
        <p:spPr>
          <a:xfrm rot="5400000">
            <a:off x="1028700" y="1711522"/>
            <a:ext cx="685800" cy="30480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7"/>
          <p:cNvCxnSpPr/>
          <p:nvPr/>
        </p:nvCxnSpPr>
        <p:spPr>
          <a:xfrm rot="5400000" flipH="1" flipV="1">
            <a:off x="4992915" y="5134083"/>
            <a:ext cx="1134745" cy="462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59"/>
          <p:cNvCxnSpPr/>
          <p:nvPr/>
        </p:nvCxnSpPr>
        <p:spPr>
          <a:xfrm flipV="1">
            <a:off x="1371600" y="4492822"/>
            <a:ext cx="611499" cy="5745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61"/>
          <p:cNvCxnSpPr/>
          <p:nvPr/>
        </p:nvCxnSpPr>
        <p:spPr>
          <a:xfrm>
            <a:off x="1295400" y="5254822"/>
            <a:ext cx="611499" cy="57353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143000" y="76200"/>
            <a:ext cx="6629400" cy="5847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Many parameters to optimize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43608"/>
            <a:ext cx="4747424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Espace réservé du contenu 2"/>
          <p:cNvSpPr txBox="1">
            <a:spLocks/>
          </p:cNvSpPr>
          <p:nvPr/>
        </p:nvSpPr>
        <p:spPr>
          <a:xfrm>
            <a:off x="1066800" y="4724400"/>
            <a:ext cx="6858000" cy="1728192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Single pad PICOSEC, active area: 1 cm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diameter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Best result: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24 </a:t>
            </a:r>
            <a:r>
              <a:rPr kumimoji="0" lang="en-GB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GB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(bulk MM + Cr/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CsI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photocathode).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Optimum operation point: Anode +275V / Drift – 475V.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Nphe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10.1 ± 0.7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 repeated in two different beam campaigns. </a:t>
            </a:r>
          </a:p>
        </p:txBody>
      </p:sp>
      <p:pic>
        <p:nvPicPr>
          <p:cNvPr id="5" name="7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215" y="1243608"/>
            <a:ext cx="4417785" cy="2995969"/>
          </a:xfrm>
          <a:prstGeom prst="rect">
            <a:avLst/>
          </a:prstGeom>
        </p:spPr>
      </p:pic>
      <p:sp>
        <p:nvSpPr>
          <p:cNvPr id="6" name="ZoneTexte 19"/>
          <p:cNvSpPr txBox="1"/>
          <p:nvPr/>
        </p:nvSpPr>
        <p:spPr>
          <a:xfrm>
            <a:off x="2214975" y="3196327"/>
            <a:ext cx="1928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 smtClean="0">
                <a:solidFill>
                  <a:srgbClr val="FF0000"/>
                </a:solidFill>
              </a:rPr>
              <a:t>σ</a:t>
            </a:r>
            <a:r>
              <a:rPr lang="es-ES" sz="2400" b="1" baseline="-25000" dirty="0" smtClean="0">
                <a:solidFill>
                  <a:srgbClr val="FF0000"/>
                </a:solidFill>
              </a:rPr>
              <a:t>TOF</a:t>
            </a:r>
            <a:r>
              <a:rPr lang="es-ES" sz="2400" b="1" dirty="0" smtClean="0">
                <a:solidFill>
                  <a:srgbClr val="FF0000"/>
                </a:solidFill>
              </a:rPr>
              <a:t> </a:t>
            </a:r>
            <a:r>
              <a:rPr lang="es-ES" sz="2400" b="1" dirty="0">
                <a:solidFill>
                  <a:srgbClr val="FF0000"/>
                </a:solidFill>
              </a:rPr>
              <a:t>=</a:t>
            </a:r>
            <a:r>
              <a:rPr lang="es-ES" sz="2400" b="1" dirty="0" smtClean="0">
                <a:solidFill>
                  <a:srgbClr val="FF0000"/>
                </a:solidFill>
              </a:rPr>
              <a:t> 24.3 </a:t>
            </a:r>
            <a:r>
              <a:rPr lang="es-ES" sz="2400" b="1" dirty="0" err="1" smtClean="0">
                <a:solidFill>
                  <a:srgbClr val="FF0000"/>
                </a:solidFill>
              </a:rPr>
              <a:t>ps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228600"/>
            <a:ext cx="6629400" cy="5847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Reaching time resolution 24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ps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!!!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838200"/>
            <a:ext cx="7272845" cy="5554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905000" y="304800"/>
            <a:ext cx="4876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Nucl.Instrum.Meth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 A903 (2018) 317-325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1600" y="228600"/>
            <a:ext cx="6781800" cy="5847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Testing resistive PICOSECs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8902941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295400" y="51054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itchFamily="34" charset="0"/>
              <a:buChar char="•"/>
            </a:pPr>
            <a:r>
              <a:rPr lang="en-US" dirty="0" smtClean="0"/>
              <a:t>Values not far from the bulk PICOSEC detector</a:t>
            </a:r>
          </a:p>
          <a:p>
            <a:pPr marL="179388" indent="-179388">
              <a:buFont typeface="Arial" pitchFamily="34" charset="0"/>
              <a:buChar char="•"/>
            </a:pPr>
            <a:r>
              <a:rPr lang="en-US" dirty="0" smtClean="0"/>
              <a:t>Worked fine for hours of </a:t>
            </a:r>
            <a:r>
              <a:rPr lang="en-US" dirty="0" err="1" smtClean="0"/>
              <a:t>pion</a:t>
            </a:r>
            <a:r>
              <a:rPr lang="en-US" dirty="0" smtClean="0"/>
              <a:t> beam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219200"/>
            <a:ext cx="47529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52400" y="228600"/>
            <a:ext cx="8915400" cy="5847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Expanding the active area: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Multipad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PICOSEC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5334000"/>
            <a:ext cx="502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19 hexagonal pads 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36 mm diameter active area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tested successfully October 2018 (again!)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2004</TotalTime>
  <Words>911</Words>
  <Application>Microsoft Office PowerPoint</Application>
  <PresentationFormat>On-screen Show (4:3)</PresentationFormat>
  <Paragraphs>163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Thème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 Design Study ESSνSB   (2018-2021)</vt:lpstr>
      <vt:lpstr>ESSnuSB web site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gfan</dc:creator>
  <cp:lastModifiedBy>gfan</cp:lastModifiedBy>
  <cp:revision>127</cp:revision>
  <dcterms:created xsi:type="dcterms:W3CDTF">2017-11-14T11:22:06Z</dcterms:created>
  <dcterms:modified xsi:type="dcterms:W3CDTF">2018-12-13T14:43:30Z</dcterms:modified>
</cp:coreProperties>
</file>