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61" r:id="rId3"/>
    <p:sldId id="263" r:id="rId4"/>
    <p:sldId id="272" r:id="rId5"/>
    <p:sldId id="271" r:id="rId6"/>
    <p:sldId id="270" r:id="rId7"/>
    <p:sldId id="267" r:id="rId8"/>
    <p:sldId id="273" r:id="rId9"/>
    <p:sldId id="274" r:id="rId10"/>
    <p:sldId id="292" r:id="rId11"/>
    <p:sldId id="276" r:id="rId12"/>
    <p:sldId id="280" r:id="rId13"/>
    <p:sldId id="281" r:id="rId14"/>
    <p:sldId id="283" r:id="rId15"/>
    <p:sldId id="279" r:id="rId16"/>
    <p:sldId id="277" r:id="rId17"/>
    <p:sldId id="285" r:id="rId18"/>
    <p:sldId id="278" r:id="rId19"/>
    <p:sldId id="286" r:id="rId20"/>
    <p:sldId id="289" r:id="rId21"/>
    <p:sldId id="290" r:id="rId22"/>
    <p:sldId id="29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234270"/>
    <a:srgbClr val="5BBEF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2721" autoAdjust="0"/>
    <p:restoredTop sz="94660"/>
  </p:normalViewPr>
  <p:slideViewPr>
    <p:cSldViewPr snapToGrid="0">
      <p:cViewPr varScale="1">
        <p:scale>
          <a:sx n="70" d="100"/>
          <a:sy n="70" d="100"/>
        </p:scale>
        <p:origin x="-37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2680" y="6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5EA3D3-6923-4863-B89F-A8DA57E1CABC}" type="datetimeFigureOut">
              <a:rPr lang="en-GB" smtClean="0"/>
              <a:pPr/>
              <a:t>13/12/2018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D5BAF6-687F-4E28-99A6-2808C7800F3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972608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A0D1C-C967-4AC2-9908-2D87B86C5A53}" type="datetimeFigureOut">
              <a:rPr lang="el-GR" smtClean="0"/>
              <a:pPr/>
              <a:t>13/12/2018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729B3-42B4-47A7-8CA5-7B38EFA9F7AC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819533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729B3-42B4-47A7-8CA5-7B38EFA9F7AC}" type="slidenum">
              <a:rPr lang="el-GR" smtClean="0"/>
              <a:pPr/>
              <a:t>2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9738584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729B3-42B4-47A7-8CA5-7B38EFA9F7AC}" type="slidenum">
              <a:rPr lang="el-GR" smtClean="0"/>
              <a:pPr/>
              <a:t>11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26340768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729B3-42B4-47A7-8CA5-7B38EFA9F7AC}" type="slidenum">
              <a:rPr lang="el-GR" smtClean="0"/>
              <a:pPr/>
              <a:t>18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1524499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729B3-42B4-47A7-8CA5-7B38EFA9F7AC}" type="slidenum">
              <a:rPr lang="el-GR" smtClean="0"/>
              <a:pPr/>
              <a:t>19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1524499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729B3-42B4-47A7-8CA5-7B38EFA9F7AC}" type="slidenum">
              <a:rPr lang="el-GR" smtClean="0"/>
              <a:pPr/>
              <a:t>20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1524499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729B3-42B4-47A7-8CA5-7B38EFA9F7AC}" type="slidenum">
              <a:rPr lang="el-GR" smtClean="0"/>
              <a:pPr/>
              <a:t>21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1524499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729B3-42B4-47A7-8CA5-7B38EFA9F7AC}" type="slidenum">
              <a:rPr lang="el-GR" smtClean="0"/>
              <a:pPr/>
              <a:t>22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152449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729B3-42B4-47A7-8CA5-7B38EFA9F7AC}" type="slidenum">
              <a:rPr lang="el-GR" smtClean="0"/>
              <a:pPr/>
              <a:t>3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2538911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729B3-42B4-47A7-8CA5-7B38EFA9F7AC}" type="slidenum">
              <a:rPr lang="el-GR" smtClean="0"/>
              <a:pPr/>
              <a:t>4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2634076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729B3-42B4-47A7-8CA5-7B38EFA9F7AC}" type="slidenum">
              <a:rPr lang="el-GR" smtClean="0"/>
              <a:pPr/>
              <a:t>5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129747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729B3-42B4-47A7-8CA5-7B38EFA9F7AC}" type="slidenum">
              <a:rPr lang="el-GR" smtClean="0"/>
              <a:pPr/>
              <a:t>6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5777825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729B3-42B4-47A7-8CA5-7B38EFA9F7AC}" type="slidenum">
              <a:rPr lang="el-GR" smtClean="0"/>
              <a:pPr/>
              <a:t>7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875558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729B3-42B4-47A7-8CA5-7B38EFA9F7AC}" type="slidenum">
              <a:rPr lang="el-GR" smtClean="0"/>
              <a:pPr/>
              <a:t>8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8755581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729B3-42B4-47A7-8CA5-7B38EFA9F7AC}" type="slidenum">
              <a:rPr lang="el-GR" smtClean="0"/>
              <a:pPr/>
              <a:t>9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8755581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729B3-42B4-47A7-8CA5-7B38EFA9F7AC}" type="slidenum">
              <a:rPr lang="el-GR" smtClean="0"/>
              <a:pPr/>
              <a:t>10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875558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23427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37" y="1443687"/>
            <a:ext cx="6260971" cy="35217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95819" y="1434451"/>
            <a:ext cx="6260971" cy="35217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85774"/>
            <a:ext cx="9144000" cy="848677"/>
          </a:xfrm>
          <a:effectLst/>
        </p:spPr>
        <p:txBody>
          <a:bodyPr anchor="b"/>
          <a:lstStyle>
            <a:lvl1pPr algn="ctr">
              <a:defRPr sz="6000"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  <a:latin typeface="Adobe Fan Heiti Std B" panose="020B0700000000000000" pitchFamily="34" charset="-128"/>
                <a:ea typeface="Adobe Fan Heiti Std B" panose="020B0700000000000000" pitchFamily="34" charset="-128"/>
              </a:defRPr>
            </a:lvl1pPr>
          </a:lstStyle>
          <a:p>
            <a:r>
              <a:rPr lang="en-US" dirty="0"/>
              <a:t>How about this?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5008880"/>
            <a:ext cx="9144000" cy="574040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  <a:latin typeface="Adobe Fan Heiti Std B" panose="020B0700000000000000" pitchFamily="34" charset="-128"/>
                <a:ea typeface="Adobe Fan Heiti Std B" panose="020B0700000000000000" pitchFamily="34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By Eliza </a:t>
            </a:r>
            <a:r>
              <a:rPr lang="en-US" dirty="0" err="1"/>
              <a:t>Gkritsi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73D02-7EDF-4FF7-A7CA-1F197647408C}" type="datetime1">
              <a:rPr lang="en-GB" smtClean="0"/>
              <a:pPr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Christos Markou, 13/12/2018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E307-2D0E-47E6-B467-7EC99DB31D1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37" y="5738913"/>
            <a:ext cx="965143" cy="8867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0230" y="5650756"/>
            <a:ext cx="1027140" cy="10630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59888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91440"/>
            <a:ext cx="12192000" cy="1452880"/>
          </a:xfrm>
          <a:prstGeom prst="rect">
            <a:avLst/>
          </a:prstGeom>
          <a:solidFill>
            <a:srgbClr val="2342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</a:defRPr>
            </a:lvl1pPr>
          </a:lstStyle>
          <a:p>
            <a:r>
              <a:rPr lang="en-US" dirty="0"/>
              <a:t>Another Title Here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4270"/>
                </a:solidFill>
              </a:defRPr>
            </a:lvl1pPr>
            <a:lvl2pPr>
              <a:defRPr>
                <a:solidFill>
                  <a:srgbClr val="234270"/>
                </a:solidFill>
              </a:defRPr>
            </a:lvl2pPr>
            <a:lvl3pPr>
              <a:defRPr>
                <a:solidFill>
                  <a:srgbClr val="234270"/>
                </a:solidFill>
              </a:defRPr>
            </a:lvl3pPr>
            <a:lvl4pPr>
              <a:defRPr>
                <a:solidFill>
                  <a:srgbClr val="234270"/>
                </a:solidFill>
              </a:defRPr>
            </a:lvl4pPr>
            <a:lvl5pPr>
              <a:defRPr>
                <a:solidFill>
                  <a:srgbClr val="23427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2F16-21D7-4EC2-97F6-E383D61EB892}" type="datetime1">
              <a:rPr lang="en-GB" smtClean="0"/>
              <a:pPr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Christos Markou, 13/12/2018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E307-2D0E-47E6-B467-7EC99DB31D1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2391" y="125930"/>
            <a:ext cx="520665" cy="4783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2045" y="699623"/>
            <a:ext cx="554111" cy="5735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96582" y="650935"/>
            <a:ext cx="2503986" cy="14084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31432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91440"/>
            <a:ext cx="12192000" cy="1452880"/>
          </a:xfrm>
          <a:prstGeom prst="rect">
            <a:avLst/>
          </a:prstGeom>
          <a:solidFill>
            <a:srgbClr val="2342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96582" y="650935"/>
            <a:ext cx="2503986" cy="14084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234270"/>
                </a:solidFill>
                <a:effectLst>
                  <a:glow rad="101600">
                    <a:srgbClr val="5BBEFD">
                      <a:alpha val="40000"/>
                    </a:srgbClr>
                  </a:glo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234270"/>
                </a:solidFill>
              </a:defRPr>
            </a:lvl1pPr>
            <a:lvl2pPr>
              <a:defRPr>
                <a:solidFill>
                  <a:srgbClr val="234270"/>
                </a:solidFill>
              </a:defRPr>
            </a:lvl2pPr>
            <a:lvl3pPr>
              <a:defRPr>
                <a:solidFill>
                  <a:srgbClr val="234270"/>
                </a:solidFill>
              </a:defRPr>
            </a:lvl3pPr>
            <a:lvl4pPr>
              <a:defRPr>
                <a:solidFill>
                  <a:srgbClr val="234270"/>
                </a:solidFill>
              </a:defRPr>
            </a:lvl4pPr>
            <a:lvl5pPr>
              <a:defRPr>
                <a:solidFill>
                  <a:srgbClr val="23427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234270"/>
                </a:solidFill>
              </a:defRPr>
            </a:lvl1pPr>
            <a:lvl2pPr>
              <a:defRPr>
                <a:solidFill>
                  <a:srgbClr val="234270"/>
                </a:solidFill>
              </a:defRPr>
            </a:lvl2pPr>
            <a:lvl3pPr>
              <a:defRPr>
                <a:solidFill>
                  <a:srgbClr val="234270"/>
                </a:solidFill>
              </a:defRPr>
            </a:lvl3pPr>
            <a:lvl4pPr>
              <a:defRPr>
                <a:solidFill>
                  <a:srgbClr val="234270"/>
                </a:solidFill>
              </a:defRPr>
            </a:lvl4pPr>
            <a:lvl5pPr>
              <a:defRPr>
                <a:solidFill>
                  <a:srgbClr val="23427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CF778-0B10-4487-B791-90A7FC169443}" type="datetime1">
              <a:rPr lang="en-GB" smtClean="0"/>
              <a:pPr/>
              <a:t>13/12/2018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Christos Markou, 13/12/2018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E307-2D0E-47E6-B467-7EC99DB31D1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2391" y="125930"/>
            <a:ext cx="520665" cy="4783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2045" y="699623"/>
            <a:ext cx="554111" cy="5735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59309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60904-AA43-4EA2-9F52-DF76F15441A0}" type="datetime1">
              <a:rPr lang="en-GB" smtClean="0"/>
              <a:pPr/>
              <a:t>13/12/2018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Christos Markou, 13/12/2018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E307-2D0E-47E6-B467-7EC99DB31D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75990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1963-0857-454E-8945-A31EBDC62099}" type="datetime1">
              <a:rPr lang="en-GB" smtClean="0"/>
              <a:pPr/>
              <a:t>13/12/2018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Christos Markou, 13/12/2018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E307-2D0E-47E6-B467-7EC99DB31D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765655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AFE70-8C7D-48CB-A88C-5BCBF31B172E}" type="datetime1">
              <a:rPr lang="en-GB" smtClean="0"/>
              <a:pPr/>
              <a:t>13/12/2018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Christos Markou, 13/12/2018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E307-2D0E-47E6-B467-7EC99DB31D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549249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8353-538C-4498-BB25-836F1A0ABE46}" type="datetime1">
              <a:rPr lang="en-GB" smtClean="0"/>
              <a:pPr/>
              <a:t>13/12/2018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Christos Markou, 13/12/2018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E307-2D0E-47E6-B467-7EC99DB31D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847558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BFDDB-D906-4D4B-A87E-AA704058523F}" type="datetime1">
              <a:rPr lang="en-GB" smtClean="0"/>
              <a:pPr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Christos Markou, 13/12/2018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E307-2D0E-47E6-B467-7EC99DB31D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78335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AA685-EBDE-420A-9E3C-375133727BC1}" type="datetime1">
              <a:rPr lang="en-GB" smtClean="0"/>
              <a:pPr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Christos Markou, 13/12/2018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6E307-2D0E-47E6-B467-7EC99DB31D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28454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FD4E2-EB5D-44D7-A26C-438732F3E896}" type="datetime1">
              <a:rPr lang="en-GB" smtClean="0"/>
              <a:pPr/>
              <a:t>13/12/2018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Christos Markou, 13/12/2018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6E307-2D0E-47E6-B467-7EC99DB31D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265038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0761" y="1175711"/>
            <a:ext cx="9144000" cy="848677"/>
          </a:xfrm>
        </p:spPr>
        <p:txBody>
          <a:bodyPr>
            <a:noAutofit/>
          </a:bodyPr>
          <a:lstStyle/>
          <a:p>
            <a:r>
              <a:rPr lang="en-GB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aramond" panose="02020404030301010803" pitchFamily="18" charset="0"/>
              </a:rPr>
              <a:t>KM3NeT and </a:t>
            </a:r>
            <a:r>
              <a:rPr lang="en-GB" sz="4800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aramond" panose="02020404030301010803" pitchFamily="18" charset="0"/>
              </a:rPr>
              <a:t>Astroparticle</a:t>
            </a:r>
            <a:r>
              <a:rPr lang="en-GB" sz="4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aramond" panose="02020404030301010803" pitchFamily="18" charset="0"/>
              </a:rPr>
              <a:t> Physics in INPP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008879"/>
            <a:ext cx="9144000" cy="1362423"/>
          </a:xfrm>
        </p:spPr>
        <p:txBody>
          <a:bodyPr>
            <a:normAutofit lnSpcReduction="10000"/>
          </a:bodyPr>
          <a:lstStyle/>
          <a:p>
            <a:r>
              <a:rPr lang="en-GB" sz="3600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Christos </a:t>
            </a:r>
            <a:r>
              <a:rPr lang="en-GB" sz="3600" dirty="0" err="1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Markou</a:t>
            </a:r>
            <a:endParaRPr lang="en-GB" sz="3600" dirty="0">
              <a:solidFill>
                <a:schemeClr val="bg1"/>
              </a:solidFill>
              <a:effectLst/>
              <a:latin typeface="Garamond" panose="02020404030301010803" pitchFamily="18" charset="0"/>
            </a:endParaRPr>
          </a:p>
          <a:p>
            <a:endParaRPr lang="en-GB" dirty="0">
              <a:solidFill>
                <a:schemeClr val="bg1"/>
              </a:solidFill>
              <a:effectLst/>
              <a:latin typeface="Garamond" panose="02020404030301010803" pitchFamily="18" charset="0"/>
            </a:endParaRPr>
          </a:p>
          <a:p>
            <a:r>
              <a:rPr lang="en-GB" sz="1600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INPP, </a:t>
            </a:r>
            <a:r>
              <a:rPr lang="en-GB" sz="1600" dirty="0" smtClean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13/12/2018</a:t>
            </a:r>
            <a:endParaRPr lang="en-GB" sz="1600" dirty="0">
              <a:solidFill>
                <a:schemeClr val="bg1"/>
              </a:solidFill>
              <a:effectLst/>
              <a:latin typeface="Garamond" panose="02020404030301010803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59960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2230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KM3NeT DOM integration </a:t>
            </a:r>
            <a:endParaRPr lang="en-GB" dirty="0">
              <a:solidFill>
                <a:schemeClr val="bg1"/>
              </a:solidFill>
              <a:effectLst/>
              <a:latin typeface="Garamond" panose="02020404030301010803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Christos Markou, 13/12/2018</a:t>
            </a:r>
            <a:endParaRPr lang="en-GB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3062" y="4362569"/>
            <a:ext cx="2962275" cy="215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16612" y="3748822"/>
            <a:ext cx="2878138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867775" y="1709856"/>
            <a:ext cx="3324225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637" y="4210169"/>
            <a:ext cx="2838450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637" y="1360606"/>
            <a:ext cx="3262313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8"/>
          <a:srcRect r="42494"/>
          <a:stretch>
            <a:fillRect/>
          </a:stretch>
        </p:blipFill>
        <p:spPr bwMode="auto">
          <a:xfrm>
            <a:off x="3309937" y="1327269"/>
            <a:ext cx="1995488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32412" y="1327269"/>
            <a:ext cx="35052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834737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223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 Physics Analyses of the APP group in INPP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061" y="1728790"/>
            <a:ext cx="11758411" cy="114300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400" b="1" dirty="0">
                <a:latin typeface="+mj-lt"/>
              </a:rPr>
              <a:t> High Energy Starting Events (HESE) Analysis              K. </a:t>
            </a:r>
            <a:r>
              <a:rPr lang="en-GB" sz="2400" b="1" dirty="0" err="1">
                <a:latin typeface="+mj-lt"/>
              </a:rPr>
              <a:t>Pikounis</a:t>
            </a:r>
            <a:endParaRPr lang="en-GB" sz="2400" b="1" dirty="0">
              <a:latin typeface="+mj-lt"/>
            </a:endParaRPr>
          </a:p>
          <a:p>
            <a:pPr marL="0" indent="0">
              <a:buNone/>
            </a:pPr>
            <a:r>
              <a:rPr lang="en-GB" dirty="0">
                <a:latin typeface="+mj-lt"/>
              </a:rPr>
              <a:t>    </a:t>
            </a:r>
            <a:r>
              <a:rPr lang="en-GB" sz="2400" dirty="0">
                <a:latin typeface="+mj-lt"/>
              </a:rPr>
              <a:t>maximise the discovery potential of KM3NeT/ARCA for a diffuse astrophysical neutrino flux</a:t>
            </a:r>
          </a:p>
          <a:p>
            <a:pPr marL="0" indent="0">
              <a:buNone/>
            </a:pPr>
            <a:endParaRPr lang="en-GB" sz="2400" dirty="0">
              <a:latin typeface="+mj-lt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="" xmlns:a16="http://schemas.microsoft.com/office/drawing/2014/main" id="{2A7CE5AB-FDAB-4CEB-B1E5-6AB830671AF1}"/>
              </a:ext>
            </a:extLst>
          </p:cNvPr>
          <p:cNvSpPr txBox="1">
            <a:spLocks/>
          </p:cNvSpPr>
          <p:nvPr/>
        </p:nvSpPr>
        <p:spPr>
          <a:xfrm>
            <a:off x="529916" y="2609855"/>
            <a:ext cx="11042961" cy="919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+mj-lt"/>
              </a:rPr>
              <a:t>muons from high energy neutrino events interacting inside the detector volume and</a:t>
            </a:r>
          </a:p>
          <a:p>
            <a:r>
              <a:rPr lang="en-GB" sz="2400" dirty="0">
                <a:latin typeface="+mj-lt"/>
              </a:rPr>
              <a:t> contained showers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2B14CDF-B69F-489C-90CE-5A0A80E68D18}"/>
              </a:ext>
            </a:extLst>
          </p:cNvPr>
          <p:cNvSpPr txBox="1"/>
          <p:nvPr/>
        </p:nvSpPr>
        <p:spPr>
          <a:xfrm>
            <a:off x="20328" y="3457566"/>
            <a:ext cx="1215263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>
                <a:solidFill>
                  <a:srgbClr val="FF0000"/>
                </a:solidFill>
              </a:rPr>
              <a:t> 5σ discovery of the astrophysical neutrino flux with 50% (90)% probability in less than 0.5 (0.8) years</a:t>
            </a:r>
            <a:endParaRPr lang="en-US" sz="23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EFF1954C-D911-4F48-B839-49D0872D271A}"/>
              </a:ext>
            </a:extLst>
          </p:cNvPr>
          <p:cNvSpPr txBox="1"/>
          <p:nvPr/>
        </p:nvSpPr>
        <p:spPr>
          <a:xfrm>
            <a:off x="571495" y="3871901"/>
            <a:ext cx="10929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 2 Internal Notes, presented in NEUTRINO 2018 (Poster) and in </a:t>
            </a:r>
            <a:r>
              <a:rPr lang="en-US" sz="2400" dirty="0" err="1"/>
              <a:t>VLVnT</a:t>
            </a:r>
            <a:r>
              <a:rPr lang="en-US" sz="2400" dirty="0"/>
              <a:t> 2018 (talk)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61945B75-30AE-4CEE-931C-6D2084841497}"/>
              </a:ext>
            </a:extLst>
          </p:cNvPr>
          <p:cNvSpPr txBox="1">
            <a:spLocks/>
          </p:cNvSpPr>
          <p:nvPr/>
        </p:nvSpPr>
        <p:spPr>
          <a:xfrm>
            <a:off x="244157" y="4595811"/>
            <a:ext cx="11758411" cy="5215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2400" b="1" dirty="0">
                <a:latin typeface="+mj-lt"/>
              </a:rPr>
              <a:t> Analysis of KM3NeT/ARCA data</a:t>
            </a:r>
            <a:endParaRPr lang="en-GB" sz="2400" dirty="0">
              <a:latin typeface="+mj-lt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400" dirty="0">
              <a:latin typeface="+mj-lt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="" xmlns:a16="http://schemas.microsoft.com/office/drawing/2014/main" id="{AD43C686-2EDC-4390-AD19-EC1D66314E32}"/>
              </a:ext>
            </a:extLst>
          </p:cNvPr>
          <p:cNvSpPr txBox="1">
            <a:spLocks/>
          </p:cNvSpPr>
          <p:nvPr/>
        </p:nvSpPr>
        <p:spPr>
          <a:xfrm>
            <a:off x="582297" y="5919810"/>
            <a:ext cx="11758411" cy="11430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+mj-lt"/>
              </a:rPr>
              <a:t>assess the effect of sedimentation and biofouling        </a:t>
            </a:r>
            <a:r>
              <a:rPr lang="en-GB" sz="2400" b="1" dirty="0"/>
              <a:t>D. Stavropoulos</a:t>
            </a:r>
          </a:p>
          <a:p>
            <a:r>
              <a:rPr lang="en-GB" sz="2400" dirty="0">
                <a:latin typeface="+mj-lt"/>
              </a:rPr>
              <a:t>data quality checks                                                              </a:t>
            </a:r>
            <a:r>
              <a:rPr lang="en-GB" sz="2400" b="1" dirty="0">
                <a:latin typeface="+mj-lt"/>
              </a:rPr>
              <a:t>G</a:t>
            </a:r>
            <a:r>
              <a:rPr lang="en-GB" sz="2400" b="1" dirty="0"/>
              <a:t>. </a:t>
            </a:r>
            <a:r>
              <a:rPr lang="en-GB" sz="2400" b="1" dirty="0" err="1"/>
              <a:t>Zarpapis</a:t>
            </a:r>
            <a:endParaRPr lang="en-GB" sz="2400" dirty="0">
              <a:latin typeface="+mj-lt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="" xmlns:a16="http://schemas.microsoft.com/office/drawing/2014/main" id="{49B4BA41-BEEB-4805-9A23-C32018E4576E}"/>
              </a:ext>
            </a:extLst>
          </p:cNvPr>
          <p:cNvSpPr txBox="1">
            <a:spLocks/>
          </p:cNvSpPr>
          <p:nvPr/>
        </p:nvSpPr>
        <p:spPr>
          <a:xfrm>
            <a:off x="558492" y="5067297"/>
            <a:ext cx="7356783" cy="919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+mj-lt"/>
              </a:rPr>
              <a:t>suppress the contribution of badly reconstructed events         </a:t>
            </a:r>
          </a:p>
          <a:p>
            <a:r>
              <a:rPr lang="en-GB" sz="2400" dirty="0">
                <a:latin typeface="+mj-lt"/>
              </a:rPr>
              <a:t>neutrino candidates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36F2ABA2-CD85-401E-9C21-6FD5D1CB3A2A}"/>
              </a:ext>
            </a:extLst>
          </p:cNvPr>
          <p:cNvSpPr txBox="1"/>
          <p:nvPr/>
        </p:nvSpPr>
        <p:spPr>
          <a:xfrm>
            <a:off x="8201031" y="5188830"/>
            <a:ext cx="3880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234270"/>
                </a:solidFill>
              </a:rPr>
              <a:t>A. </a:t>
            </a:r>
            <a:r>
              <a:rPr lang="en-GB" sz="2400" b="1" dirty="0" err="1">
                <a:solidFill>
                  <a:srgbClr val="234270"/>
                </a:solidFill>
              </a:rPr>
              <a:t>Sinopoulou</a:t>
            </a:r>
            <a:r>
              <a:rPr lang="en-GB" sz="2400" b="1" dirty="0">
                <a:solidFill>
                  <a:srgbClr val="234270"/>
                </a:solidFill>
              </a:rPr>
              <a:t>, D. </a:t>
            </a:r>
            <a:r>
              <a:rPr lang="en-GB" sz="2400" b="1" dirty="0" err="1">
                <a:solidFill>
                  <a:srgbClr val="234270"/>
                </a:solidFill>
              </a:rPr>
              <a:t>Tzanetatos</a:t>
            </a:r>
            <a:endParaRPr lang="en-GB" sz="2400" dirty="0">
              <a:solidFill>
                <a:srgbClr val="234270"/>
              </a:solidFill>
            </a:endParaRPr>
          </a:p>
          <a:p>
            <a:endParaRPr lang="en-US" sz="2400" dirty="0">
              <a:solidFill>
                <a:srgbClr val="234270"/>
              </a:solidFill>
            </a:endParaRPr>
          </a:p>
        </p:txBody>
      </p:sp>
      <p:sp>
        <p:nvSpPr>
          <p:cNvPr id="12" name="Left Brace 11">
            <a:extLst>
              <a:ext uri="{FF2B5EF4-FFF2-40B4-BE49-F238E27FC236}">
                <a16:creationId xmlns="" xmlns:a16="http://schemas.microsoft.com/office/drawing/2014/main" id="{7921AB72-7346-4BC2-8893-C27130B702AB}"/>
              </a:ext>
            </a:extLst>
          </p:cNvPr>
          <p:cNvSpPr/>
          <p:nvPr/>
        </p:nvSpPr>
        <p:spPr>
          <a:xfrm rot="10800000">
            <a:off x="7967692" y="5069270"/>
            <a:ext cx="161901" cy="830996"/>
          </a:xfrm>
          <a:prstGeom prst="leftBrace">
            <a:avLst/>
          </a:prstGeom>
          <a:solidFill>
            <a:schemeClr val="bg1"/>
          </a:solidFill>
          <a:ln w="19050">
            <a:solidFill>
              <a:srgbClr val="2342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rgbClr val="C00000"/>
                </a:solidFill>
                <a:prstDash val="solid"/>
              </a:ln>
              <a:solidFill>
                <a:srgbClr val="23427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2609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effectLst/>
                <a:latin typeface="Garamond" pitchFamily="18" charset="0"/>
              </a:rPr>
              <a:t>Data/MC comparisons and neutrino candidates – A. </a:t>
            </a:r>
            <a:r>
              <a:rPr lang="en-GB" sz="3200" dirty="0" err="1" smtClean="0">
                <a:solidFill>
                  <a:schemeClr val="bg1"/>
                </a:solidFill>
                <a:effectLst/>
                <a:latin typeface="Garamond" pitchFamily="18" charset="0"/>
              </a:rPr>
              <a:t>Sinopoulou</a:t>
            </a:r>
            <a:endParaRPr lang="en-GB" sz="3200" dirty="0">
              <a:solidFill>
                <a:schemeClr val="bg1"/>
              </a:solidFill>
              <a:effectLst/>
              <a:latin typeface="Garamon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3488"/>
            <a:ext cx="9842500" cy="1325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b="1" dirty="0"/>
              <a:t>A</a:t>
            </a:r>
            <a:r>
              <a:rPr lang="en-US" sz="2200" b="1" dirty="0" smtClean="0"/>
              <a:t>nalysis focusing on 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Cuts optimization for selecting well reconstructed events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Selection criteria to identify neutrino event candidates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852739"/>
            <a:ext cx="5880100" cy="37802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19200" y="3819547"/>
            <a:ext cx="2171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Data</a:t>
            </a:r>
          </a:p>
          <a:p>
            <a:pPr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Atm. Muons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Atm. Neutrinos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412282" y="2056270"/>
            <a:ext cx="17797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002060"/>
                </a:solidFill>
              </a:rPr>
              <a:t>A. Sinopoulou</a:t>
            </a:r>
            <a:endParaRPr lang="el-GR" sz="2200" dirty="0">
              <a:solidFill>
                <a:srgbClr val="00206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1868" y="3029168"/>
            <a:ext cx="2128363" cy="342741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247051" y="2382837"/>
            <a:ext cx="157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KM3NeT/ARCA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2 DUs</a:t>
            </a:r>
            <a:endParaRPr lang="el-GR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54552" y="3029168"/>
            <a:ext cx="2218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900475"/>
                </a:solidFill>
              </a:rPr>
              <a:t>Candidate public plot</a:t>
            </a:r>
            <a:endParaRPr lang="el-GR" b="1" dirty="0">
              <a:solidFill>
                <a:srgbClr val="900475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47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288997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effectLst/>
                <a:latin typeface="Garamond" pitchFamily="18" charset="0"/>
              </a:rPr>
              <a:t>Current status – A. </a:t>
            </a:r>
            <a:r>
              <a:rPr lang="en-GB" sz="3200" dirty="0" err="1" smtClean="0">
                <a:solidFill>
                  <a:schemeClr val="bg1"/>
                </a:solidFill>
                <a:effectLst/>
                <a:latin typeface="Garamond" pitchFamily="18" charset="0"/>
              </a:rPr>
              <a:t>Sinopoulou</a:t>
            </a:r>
            <a:endParaRPr lang="en-GB" sz="3200" dirty="0">
              <a:solidFill>
                <a:schemeClr val="bg1"/>
              </a:solidFill>
              <a:effectLst/>
              <a:latin typeface="Garamond" pitchFamily="18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41300" y="3248904"/>
            <a:ext cx="5521088" cy="2144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u="sng" dirty="0" smtClean="0">
                <a:solidFill>
                  <a:srgbClr val="002060"/>
                </a:solidFill>
              </a:rPr>
              <a:t>Really promising results: </a:t>
            </a:r>
          </a:p>
          <a:p>
            <a:r>
              <a:rPr lang="en-US" sz="2200" dirty="0" smtClean="0">
                <a:solidFill>
                  <a:srgbClr val="002060"/>
                </a:solidFill>
              </a:rPr>
              <a:t>a reduction of ~40% on the really badly reconstructed events </a:t>
            </a:r>
          </a:p>
          <a:p>
            <a:r>
              <a:rPr lang="en-US" sz="2200" dirty="0" smtClean="0">
                <a:solidFill>
                  <a:srgbClr val="002060"/>
                </a:solidFill>
              </a:rPr>
              <a:t>with an efficiency of 90% on the well reconstructed events</a:t>
            </a:r>
            <a:endParaRPr lang="el-GR" sz="22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2200" b="1" dirty="0" smtClean="0"/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75236274"/>
                  </p:ext>
                </p:extLst>
              </p:nvPr>
            </p:nvGraphicFramePr>
            <p:xfrm>
              <a:off x="5762388" y="3066271"/>
              <a:ext cx="6051550" cy="3518245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2651835"/>
                    <a:gridCol w="1668828"/>
                    <a:gridCol w="1730887"/>
                  </a:tblGrid>
                  <a:tr h="400242">
                    <a:tc>
                      <a:txBody>
                        <a:bodyPr/>
                        <a:lstStyle/>
                        <a:p>
                          <a:pPr algn="ctr"/>
                          <a:endParaRPr lang="el-G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Atm.Muons</a:t>
                          </a:r>
                          <a:endParaRPr lang="el-G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Atm.Nus</a:t>
                          </a:r>
                          <a:endParaRPr lang="el-G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</a:tr>
                  <a:tr h="51176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en-US" sz="13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en-US" sz="13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𝑊𝑒𝑙𝑙</m:t>
                                    </m:r>
                                    <m:r>
                                      <a:rPr kumimoji="0" lang="en-US" sz="13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kumimoji="0" lang="en-US" sz="13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𝑅𝑒𝑐𝑜</m:t>
                                    </m:r>
                                    <m:r>
                                      <a:rPr kumimoji="0" lang="en-US" sz="13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num>
                                  <m:den>
                                    <m:r>
                                      <a:rPr kumimoji="0" lang="en-US" sz="13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𝑅𝑒𝑐𝑜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300" b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29%</a:t>
                          </a:r>
                          <a:endParaRPr lang="el-GR" b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27%</a:t>
                          </a:r>
                          <a:endParaRPr lang="el-GR" b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</a:tr>
                  <a:tr h="51524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3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3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𝑊𝑒𝑙𝑙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𝑅𝑒𝑐𝑜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𝐼𝐶</m:t>
                                    </m:r>
                                  </m:num>
                                  <m:den>
                                    <m:r>
                                      <a:rPr lang="en-US" sz="13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𝑅𝑒𝑐𝑜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𝐼𝐶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300" b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>
                              <a:solidFill>
                                <a:srgbClr val="FF0000"/>
                              </a:solidFill>
                            </a:rPr>
                            <a:t>37%</a:t>
                          </a:r>
                          <a:endParaRPr lang="el-GR" b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>
                              <a:solidFill>
                                <a:srgbClr val="FF0000"/>
                              </a:solidFill>
                            </a:rPr>
                            <a:t>34%</a:t>
                          </a:r>
                          <a:endParaRPr lang="el-GR" b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</a:tr>
                  <a:tr h="511769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3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3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𝑊𝑒𝑙𝑙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𝑅𝑒𝑐𝑜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𝐼𝐶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num>
                                  <m:den>
                                    <m:r>
                                      <a:rPr lang="en-US" sz="13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𝑊𝑒𝑙𝑙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𝑅𝑒𝑐𝑜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300" b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>
                              <a:solidFill>
                                <a:srgbClr val="FF0000"/>
                              </a:solidFill>
                            </a:rPr>
                            <a:t>85%</a:t>
                          </a:r>
                          <a:endParaRPr lang="el-GR" b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>
                              <a:solidFill>
                                <a:srgbClr val="FF0000"/>
                              </a:solidFill>
                            </a:rPr>
                            <a:t>95%</a:t>
                          </a:r>
                          <a:endParaRPr lang="el-GR" b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</a:tr>
                  <a:tr h="51524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𝑊𝑒𝑙𝑙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𝑅𝑒𝑐𝑜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𝐼𝐶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𝑇𝐶</m:t>
                                    </m:r>
                                  </m:num>
                                  <m:den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𝑅𝑒𝑐𝑜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𝐼𝐶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𝑇𝐶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300" b="0" dirty="0">
                            <a:solidFill>
                              <a:srgbClr val="900475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900475"/>
                              </a:solidFill>
                            </a:rPr>
                            <a:t>38%</a:t>
                          </a:r>
                          <a:endParaRPr lang="el-GR" b="1" dirty="0">
                            <a:solidFill>
                              <a:srgbClr val="900475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900475"/>
                              </a:solidFill>
                            </a:rPr>
                            <a:t>38%</a:t>
                          </a:r>
                          <a:endParaRPr lang="el-GR" b="1" dirty="0">
                            <a:solidFill>
                              <a:srgbClr val="900475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</a:tr>
                  <a:tr h="51524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𝑊𝑒𝑙𝑙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𝑅𝑒𝑐𝑜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𝐼𝐶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𝑇𝐶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num>
                                  <m:den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𝑊𝑒𝑙𝑙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𝑅𝑒𝑐𝑜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𝐼𝐶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300" b="0" dirty="0">
                            <a:solidFill>
                              <a:srgbClr val="900475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900475"/>
                              </a:solidFill>
                            </a:rPr>
                            <a:t>99.5%</a:t>
                          </a:r>
                          <a:endParaRPr lang="el-GR" b="1" dirty="0">
                            <a:solidFill>
                              <a:srgbClr val="900475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900475"/>
                              </a:solidFill>
                            </a:rPr>
                            <a:t>85%</a:t>
                          </a:r>
                          <a:endParaRPr lang="el-GR" b="1" dirty="0">
                            <a:solidFill>
                              <a:srgbClr val="900475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</a:tr>
                  <a:tr h="54873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𝐵𝑎𝑑𝑙𝑦𝑅𝑒𝑐𝑜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𝐼𝐶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𝑇𝐶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num>
                                  <m:den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𝐵𝑎𝑑𝑙𝑦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𝑅𝑒𝑐𝑜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300" b="0" i="1" smtClean="0">
                                        <a:solidFill>
                                          <a:srgbClr val="900475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𝐼𝐶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300" b="0" dirty="0">
                            <a:solidFill>
                              <a:srgbClr val="900475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900475"/>
                              </a:solidFill>
                            </a:rPr>
                            <a:t>63%</a:t>
                          </a:r>
                          <a:endParaRPr lang="el-GR" b="1" dirty="0">
                            <a:solidFill>
                              <a:srgbClr val="900475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900475"/>
                              </a:solidFill>
                            </a:rPr>
                            <a:t>60%</a:t>
                          </a:r>
                          <a:endParaRPr lang="el-GR" b="1" dirty="0">
                            <a:solidFill>
                              <a:srgbClr val="900475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="" xmlns:p14="http://schemas.microsoft.com/office/powerpoint/2010/main" val="2375236274"/>
                  </p:ext>
                </p:extLst>
              </p:nvPr>
            </p:nvGraphicFramePr>
            <p:xfrm>
              <a:off x="5762388" y="3066271"/>
              <a:ext cx="6051550" cy="3518245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2651835"/>
                    <a:gridCol w="1668828"/>
                    <a:gridCol w="1730887"/>
                  </a:tblGrid>
                  <a:tr h="400242">
                    <a:tc>
                      <a:txBody>
                        <a:bodyPr/>
                        <a:lstStyle/>
                        <a:p>
                          <a:pPr algn="ctr"/>
                          <a:endParaRPr lang="el-G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Atm.Muons</a:t>
                          </a:r>
                          <a:endParaRPr lang="el-G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Atm.Nus</a:t>
                          </a:r>
                          <a:endParaRPr lang="el-GR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</a:tr>
                  <a:tr h="511769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  <a:blipFill rotWithShape="0">
                          <a:blip r:embed="rId2"/>
                          <a:stretch>
                            <a:fillRect l="-230" t="-84524" r="-128966" b="-5130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29%</a:t>
                          </a:r>
                          <a:endParaRPr lang="el-GR" b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/>
                            <a:t>27%</a:t>
                          </a:r>
                          <a:endParaRPr lang="el-GR" b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</a:tr>
                  <a:tr h="515243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  <a:blipFill rotWithShape="0">
                          <a:blip r:embed="rId2"/>
                          <a:stretch>
                            <a:fillRect l="-230" t="-182353" r="-128966" b="-407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>
                              <a:solidFill>
                                <a:srgbClr val="FF0000"/>
                              </a:solidFill>
                            </a:rPr>
                            <a:t>37%</a:t>
                          </a:r>
                          <a:endParaRPr lang="el-GR" b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>
                              <a:solidFill>
                                <a:srgbClr val="FF0000"/>
                              </a:solidFill>
                            </a:rPr>
                            <a:t>34%</a:t>
                          </a:r>
                          <a:endParaRPr lang="el-GR" b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</a:tr>
                  <a:tr h="511769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  <a:blipFill rotWithShape="0">
                          <a:blip r:embed="rId2"/>
                          <a:stretch>
                            <a:fillRect l="-230" t="-285714" r="-128966" b="-3119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>
                              <a:solidFill>
                                <a:srgbClr val="FF0000"/>
                              </a:solidFill>
                            </a:rPr>
                            <a:t>85%</a:t>
                          </a:r>
                          <a:endParaRPr lang="el-GR" b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>
                              <a:solidFill>
                                <a:srgbClr val="FF0000"/>
                              </a:solidFill>
                            </a:rPr>
                            <a:t>95%</a:t>
                          </a:r>
                          <a:endParaRPr lang="el-GR" b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</a:tr>
                  <a:tr h="515243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  <a:blipFill rotWithShape="0">
                          <a:blip r:embed="rId2"/>
                          <a:stretch>
                            <a:fillRect l="-230" t="-381176" r="-128966" b="-2082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900475"/>
                              </a:solidFill>
                            </a:rPr>
                            <a:t>38%</a:t>
                          </a:r>
                          <a:endParaRPr lang="el-GR" b="1" dirty="0">
                            <a:solidFill>
                              <a:srgbClr val="900475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900475"/>
                              </a:solidFill>
                            </a:rPr>
                            <a:t>38%</a:t>
                          </a:r>
                          <a:endParaRPr lang="el-GR" b="1" dirty="0">
                            <a:solidFill>
                              <a:srgbClr val="900475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</a:tr>
                  <a:tr h="515243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  <a:blipFill rotWithShape="0">
                          <a:blip r:embed="rId2"/>
                          <a:stretch>
                            <a:fillRect l="-230" t="-481176" r="-128966" b="-1082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900475"/>
                              </a:solidFill>
                            </a:rPr>
                            <a:t>99.5%</a:t>
                          </a:r>
                          <a:endParaRPr lang="el-GR" b="1" dirty="0">
                            <a:solidFill>
                              <a:srgbClr val="900475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900475"/>
                              </a:solidFill>
                            </a:rPr>
                            <a:t>85%</a:t>
                          </a:r>
                          <a:endParaRPr lang="el-GR" b="1" dirty="0">
                            <a:solidFill>
                              <a:srgbClr val="900475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</a:tr>
                  <a:tr h="548736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  <a:blipFill rotWithShape="0">
                          <a:blip r:embed="rId2"/>
                          <a:stretch>
                            <a:fillRect l="-230" t="-548889" r="-128966" b="-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900475"/>
                              </a:solidFill>
                            </a:rPr>
                            <a:t>63%</a:t>
                          </a:r>
                          <a:endParaRPr lang="el-GR" b="1" dirty="0">
                            <a:solidFill>
                              <a:srgbClr val="900475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900475"/>
                              </a:solidFill>
                            </a:rPr>
                            <a:t>60%</a:t>
                          </a:r>
                          <a:endParaRPr lang="el-GR" b="1" dirty="0">
                            <a:solidFill>
                              <a:srgbClr val="900475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lToBr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TextBox 7"/>
          <p:cNvSpPr txBox="1"/>
          <p:nvPr/>
        </p:nvSpPr>
        <p:spPr>
          <a:xfrm>
            <a:off x="10412282" y="2056270"/>
            <a:ext cx="17797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002060"/>
                </a:solidFill>
              </a:rPr>
              <a:t>A. Sinopoulou</a:t>
            </a:r>
            <a:endParaRPr lang="el-GR" sz="22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1300" y="1725410"/>
            <a:ext cx="9187002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>
                <a:solidFill>
                  <a:srgbClr val="002060"/>
                </a:solidFill>
              </a:rPr>
              <a:t>Introduced a first set of cuts for selecting</a:t>
            </a:r>
          </a:p>
          <a:p>
            <a:r>
              <a:rPr lang="en-US" sz="2500" dirty="0">
                <a:solidFill>
                  <a:srgbClr val="002060"/>
                </a:solidFill>
              </a:rPr>
              <a:t>w</a:t>
            </a:r>
            <a:r>
              <a:rPr lang="en-US" sz="2500" dirty="0" smtClean="0">
                <a:solidFill>
                  <a:srgbClr val="002060"/>
                </a:solidFill>
              </a:rPr>
              <a:t>ell reconstructed events (initial cuts - IC)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smtClean="0">
                <a:solidFill>
                  <a:srgbClr val="002060"/>
                </a:solidFill>
              </a:rPr>
              <a:t>A second set of topological cuts (TC) is currently under investigation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="" xmlns:p14="http://schemas.microsoft.com/office/powerpoint/2010/main" val="69859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288998"/>
            <a:ext cx="10515600" cy="1021188"/>
          </a:xfrm>
          <a:noFill/>
          <a:effectLst/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effectLst/>
                <a:latin typeface="Garamond" pitchFamily="18" charset="0"/>
              </a:rPr>
              <a:t>Simulated atmospheric </a:t>
            </a:r>
            <a:r>
              <a:rPr lang="el-GR" sz="3200" dirty="0" err="1" smtClean="0">
                <a:solidFill>
                  <a:schemeClr val="bg1"/>
                </a:solidFill>
                <a:effectLst/>
                <a:latin typeface="Garamond" pitchFamily="18" charset="0"/>
              </a:rPr>
              <a:t>ν</a:t>
            </a:r>
            <a:r>
              <a:rPr lang="el-GR" sz="1200" dirty="0" err="1" smtClean="0">
                <a:solidFill>
                  <a:schemeClr val="bg1"/>
                </a:solidFill>
                <a:effectLst/>
                <a:latin typeface="Garamond" pitchFamily="18" charset="0"/>
              </a:rPr>
              <a:t>μ</a:t>
            </a:r>
            <a:r>
              <a:rPr lang="el-GR" sz="3200" dirty="0" smtClean="0">
                <a:solidFill>
                  <a:schemeClr val="bg1"/>
                </a:solidFill>
                <a:effectLst/>
                <a:latin typeface="Garamond" pitchFamily="18" charset="0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effectLst/>
                <a:latin typeface="Garamond" pitchFamily="18" charset="0"/>
              </a:rPr>
              <a:t>events – Reconstruction parameters </a:t>
            </a:r>
            <a:br>
              <a:rPr lang="en-US" sz="3200" dirty="0" smtClean="0">
                <a:solidFill>
                  <a:schemeClr val="bg1"/>
                </a:solidFill>
                <a:effectLst/>
                <a:latin typeface="Garamond" pitchFamily="18" charset="0"/>
              </a:rPr>
            </a:br>
            <a:r>
              <a:rPr lang="en-US" sz="3200" dirty="0" smtClean="0">
                <a:solidFill>
                  <a:schemeClr val="bg1"/>
                </a:solidFill>
                <a:effectLst/>
                <a:latin typeface="Garamond" pitchFamily="18" charset="0"/>
              </a:rPr>
              <a:t>D. </a:t>
            </a:r>
            <a:r>
              <a:rPr lang="en-US" sz="3200" dirty="0" err="1" smtClean="0">
                <a:solidFill>
                  <a:schemeClr val="bg1"/>
                </a:solidFill>
                <a:effectLst/>
                <a:latin typeface="Garamond" pitchFamily="18" charset="0"/>
              </a:rPr>
              <a:t>Tzanetatos</a:t>
            </a:r>
            <a:endParaRPr lang="en-GB" sz="3200" dirty="0">
              <a:solidFill>
                <a:schemeClr val="bg1"/>
              </a:solidFill>
              <a:effectLst/>
              <a:latin typeface="Garamond" pitchFamily="18" charset="0"/>
            </a:endParaRPr>
          </a:p>
        </p:txBody>
      </p:sp>
      <p:sp>
        <p:nvSpPr>
          <p:cNvPr id="11" name="10 - Ορθογώνιο"/>
          <p:cNvSpPr/>
          <p:nvPr/>
        </p:nvSpPr>
        <p:spPr>
          <a:xfrm>
            <a:off x="341194" y="1705970"/>
            <a:ext cx="681023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har char="•"/>
            </a:pPr>
            <a:r>
              <a:rPr lang="en-US" dirty="0" err="1" smtClean="0">
                <a:cs typeface="Calibri"/>
              </a:rPr>
              <a:t>Analyse</a:t>
            </a:r>
            <a:r>
              <a:rPr lang="en-US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data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for</a:t>
            </a:r>
            <a:r>
              <a:rPr lang="el-GR" dirty="0" smtClean="0">
                <a:cs typeface="Calibri"/>
              </a:rPr>
              <a:t> ARCA DU-2</a:t>
            </a:r>
            <a:endParaRPr lang="en-US" dirty="0" smtClean="0">
              <a:cs typeface="Calibri"/>
            </a:endParaRPr>
          </a:p>
          <a:p>
            <a:pPr marL="342900" indent="-342900" algn="just">
              <a:buChar char="•"/>
            </a:pPr>
            <a:r>
              <a:rPr lang="en-US" dirty="0" smtClean="0">
                <a:cs typeface="Calibri"/>
              </a:rPr>
              <a:t>Investigate variables based on kinematic </a:t>
            </a:r>
            <a:r>
              <a:rPr lang="en-US" dirty="0" err="1" smtClean="0">
                <a:cs typeface="Calibri"/>
              </a:rPr>
              <a:t>proeties</a:t>
            </a:r>
            <a:r>
              <a:rPr lang="en-US" dirty="0" smtClean="0">
                <a:cs typeface="Calibri"/>
              </a:rPr>
              <a:t> as </a:t>
            </a:r>
            <a:r>
              <a:rPr lang="el-GR" dirty="0" smtClean="0">
                <a:cs typeface="Calibri"/>
              </a:rPr>
              <a:t>a </a:t>
            </a:r>
            <a:r>
              <a:rPr lang="el-GR" dirty="0" err="1" smtClean="0">
                <a:cs typeface="Calibri"/>
              </a:rPr>
              <a:t>way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to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distinguish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badly</a:t>
            </a:r>
            <a:r>
              <a:rPr lang="el-GR" dirty="0" smtClean="0">
                <a:cs typeface="Calibri"/>
              </a:rPr>
              <a:t> </a:t>
            </a:r>
            <a:r>
              <a:rPr lang="en-US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reconstructed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events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from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well</a:t>
            </a:r>
            <a:r>
              <a:rPr lang="el-GR" dirty="0" smtClean="0">
                <a:cs typeface="Calibri"/>
              </a:rPr>
              <a:t> </a:t>
            </a:r>
            <a:r>
              <a:rPr lang="el-GR" dirty="0" err="1" smtClean="0">
                <a:cs typeface="Calibri"/>
              </a:rPr>
              <a:t>reconstructed</a:t>
            </a:r>
            <a:r>
              <a:rPr lang="el-GR" dirty="0" smtClean="0">
                <a:cs typeface="Calibri"/>
              </a:rPr>
              <a:t> and </a:t>
            </a:r>
            <a:r>
              <a:rPr lang="el-GR" dirty="0" err="1" smtClean="0">
                <a:cs typeface="Calibri"/>
              </a:rPr>
              <a:t>enhance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the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purity</a:t>
            </a:r>
            <a:r>
              <a:rPr lang="el-GR" dirty="0" smtClean="0">
                <a:cs typeface="Calibri"/>
              </a:rPr>
              <a:t> </a:t>
            </a:r>
            <a:r>
              <a:rPr lang="el-GR" dirty="0" err="1" smtClean="0">
                <a:cs typeface="Calibri"/>
              </a:rPr>
              <a:t>of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the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sample</a:t>
            </a:r>
            <a:r>
              <a:rPr lang="en-US" dirty="0" smtClean="0">
                <a:cs typeface="Calibri"/>
              </a:rPr>
              <a:t>.</a:t>
            </a:r>
          </a:p>
          <a:p>
            <a:pPr marL="342900" indent="-342900" algn="just">
              <a:buChar char="•"/>
            </a:pPr>
            <a:r>
              <a:rPr lang="el-GR" dirty="0" err="1" smtClean="0">
                <a:cs typeface="Calibri"/>
              </a:rPr>
              <a:t>Event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selection</a:t>
            </a:r>
            <a:r>
              <a:rPr lang="el-GR" dirty="0" smtClean="0">
                <a:cs typeface="Calibri"/>
              </a:rPr>
              <a:t>:</a:t>
            </a:r>
          </a:p>
          <a:p>
            <a:r>
              <a:rPr lang="el-GR" dirty="0" smtClean="0">
                <a:cs typeface="Calibri"/>
              </a:rPr>
              <a:t>   </a:t>
            </a:r>
            <a:r>
              <a:rPr lang="en-US" dirty="0" smtClean="0">
                <a:cs typeface="Calibri"/>
              </a:rPr>
              <a:t>               R</a:t>
            </a:r>
            <a:r>
              <a:rPr lang="el-GR" dirty="0" err="1" smtClean="0">
                <a:cs typeface="Calibri"/>
              </a:rPr>
              <a:t>equire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some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first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cut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conditions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to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be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consi</a:t>
            </a:r>
            <a:r>
              <a:rPr lang="en-US" dirty="0" err="1" smtClean="0">
                <a:cs typeface="Calibri"/>
              </a:rPr>
              <a:t>st</a:t>
            </a:r>
            <a:r>
              <a:rPr lang="el-GR" dirty="0" err="1" smtClean="0">
                <a:cs typeface="Calibri"/>
              </a:rPr>
              <a:t>ent</a:t>
            </a:r>
            <a:r>
              <a:rPr lang="el-GR" dirty="0" smtClean="0">
                <a:cs typeface="Calibri"/>
              </a:rPr>
              <a:t> with</a:t>
            </a:r>
            <a:r>
              <a:rPr lang="en-US" dirty="0" smtClean="0">
                <a:cs typeface="Calibri"/>
              </a:rPr>
              <a:t>       	C</a:t>
            </a:r>
            <a:r>
              <a:rPr lang="el-GR" dirty="0" err="1" smtClean="0">
                <a:cs typeface="Calibri"/>
              </a:rPr>
              <a:t>herenkov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cone</a:t>
            </a:r>
            <a:r>
              <a:rPr lang="en-US" dirty="0" smtClean="0">
                <a:cs typeface="Calibri"/>
              </a:rPr>
              <a:t> g</a:t>
            </a:r>
            <a:r>
              <a:rPr lang="el-GR" dirty="0" err="1" smtClean="0">
                <a:cs typeface="Calibri"/>
              </a:rPr>
              <a:t>eometry</a:t>
            </a:r>
            <a:r>
              <a:rPr lang="el-GR" dirty="0" smtClean="0">
                <a:cs typeface="Calibri"/>
              </a:rPr>
              <a:t>.</a:t>
            </a:r>
          </a:p>
          <a:p>
            <a:pPr marL="457200" indent="-457200"/>
            <a:r>
              <a:rPr lang="en-US" dirty="0" smtClean="0">
                <a:cs typeface="Calibri"/>
              </a:rPr>
              <a:t>		</a:t>
            </a:r>
            <a:r>
              <a:rPr lang="el-GR" dirty="0" smtClean="0">
                <a:cs typeface="Calibri"/>
              </a:rPr>
              <a:t>Y-</a:t>
            </a:r>
            <a:r>
              <a:rPr lang="el-GR" dirty="0" err="1" smtClean="0">
                <a:cs typeface="Calibri"/>
              </a:rPr>
              <a:t>axis</a:t>
            </a:r>
            <a:r>
              <a:rPr lang="el-GR" dirty="0" smtClean="0">
                <a:cs typeface="Calibri"/>
              </a:rPr>
              <a:t>: </a:t>
            </a:r>
          </a:p>
          <a:p>
            <a:pPr marL="457200" indent="-457200"/>
            <a:r>
              <a:rPr lang="en-US" dirty="0" smtClean="0">
                <a:cs typeface="Calibri"/>
              </a:rPr>
              <a:t>		</a:t>
            </a:r>
            <a:r>
              <a:rPr lang="el-GR" dirty="0" smtClean="0">
                <a:cs typeface="Calibri"/>
              </a:rPr>
              <a:t>X-</a:t>
            </a:r>
            <a:r>
              <a:rPr lang="el-GR" dirty="0" err="1" smtClean="0">
                <a:cs typeface="Calibri"/>
              </a:rPr>
              <a:t>axis</a:t>
            </a:r>
            <a:r>
              <a:rPr lang="el-GR" dirty="0" smtClean="0">
                <a:cs typeface="Calibri"/>
              </a:rPr>
              <a:t>: </a:t>
            </a:r>
            <a:r>
              <a:rPr lang="el-GR" dirty="0" err="1" smtClean="0">
                <a:cs typeface="Calibri"/>
              </a:rPr>
              <a:t>True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zenith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of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the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ν</a:t>
            </a:r>
            <a:r>
              <a:rPr lang="el-GR" sz="900" dirty="0" err="1" smtClean="0">
                <a:cs typeface="Calibri"/>
              </a:rPr>
              <a:t>μ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track</a:t>
            </a:r>
            <a:endParaRPr lang="el-GR" dirty="0" smtClean="0">
              <a:cs typeface="Calibri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l-GR" dirty="0" err="1" smtClean="0">
                <a:cs typeface="Calibri"/>
              </a:rPr>
              <a:t>Two</a:t>
            </a:r>
            <a:r>
              <a:rPr lang="el-GR" dirty="0" smtClean="0">
                <a:cs typeface="Calibri"/>
              </a:rPr>
              <a:t> </a:t>
            </a:r>
            <a:r>
              <a:rPr lang="en-US" dirty="0" smtClean="0">
                <a:cs typeface="Calibri"/>
              </a:rPr>
              <a:t>reference lines </a:t>
            </a:r>
            <a:r>
              <a:rPr lang="el-GR" dirty="0" err="1" smtClean="0">
                <a:cs typeface="Calibri"/>
              </a:rPr>
              <a:t>at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the</a:t>
            </a:r>
            <a:r>
              <a:rPr lang="el-GR" dirty="0" smtClean="0">
                <a:cs typeface="Calibri"/>
              </a:rPr>
              <a:t> </a:t>
            </a:r>
            <a:r>
              <a:rPr lang="en-US" dirty="0" smtClean="0">
                <a:cs typeface="Calibri"/>
              </a:rPr>
              <a:t>at +- 10%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of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the</a:t>
            </a:r>
            <a:r>
              <a:rPr lang="en-US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median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respectively</a:t>
            </a:r>
            <a:endParaRPr lang="el-GR" dirty="0" smtClean="0">
              <a:cs typeface="Calibri"/>
            </a:endParaRPr>
          </a:p>
          <a:p>
            <a:pPr marL="457200" indent="-457200"/>
            <a:r>
              <a:rPr lang="en-US" dirty="0" smtClean="0">
                <a:cs typeface="Calibri"/>
              </a:rPr>
              <a:t>		</a:t>
            </a:r>
            <a:r>
              <a:rPr lang="el-GR" dirty="0" err="1" smtClean="0">
                <a:cs typeface="Calibri"/>
              </a:rPr>
              <a:t>Cut</a:t>
            </a:r>
            <a:r>
              <a:rPr lang="el-GR" dirty="0" smtClean="0">
                <a:cs typeface="Calibri"/>
              </a:rPr>
              <a:t>: &gt; </a:t>
            </a:r>
            <a:r>
              <a:rPr lang="en-US" dirty="0" smtClean="0">
                <a:cs typeface="Calibri"/>
              </a:rPr>
              <a:t> </a:t>
            </a:r>
            <a:r>
              <a:rPr lang="el-GR" dirty="0" smtClean="0">
                <a:cs typeface="Calibri"/>
              </a:rPr>
              <a:t>75 </a:t>
            </a:r>
            <a:r>
              <a:rPr lang="el-GR" dirty="0" err="1" smtClean="0">
                <a:cs typeface="Calibri"/>
              </a:rPr>
              <a:t>degs</a:t>
            </a:r>
            <a:r>
              <a:rPr lang="el-GR" dirty="0" smtClean="0">
                <a:cs typeface="Calibri"/>
              </a:rPr>
              <a:t> and </a:t>
            </a:r>
            <a:r>
              <a:rPr lang="el-GR" dirty="0" err="1" smtClean="0">
                <a:cs typeface="Calibri"/>
              </a:rPr>
              <a:t>below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the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lower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line</a:t>
            </a:r>
            <a:endParaRPr lang="el-GR" dirty="0" smtClean="0">
              <a:cs typeface="Calibri"/>
            </a:endParaRPr>
          </a:p>
          <a:p>
            <a:r>
              <a:rPr lang="el-GR" dirty="0" smtClean="0">
                <a:cs typeface="Calibri"/>
              </a:rPr>
              <a:t>       </a:t>
            </a:r>
            <a:r>
              <a:rPr lang="en-US" dirty="0" smtClean="0">
                <a:cs typeface="Calibri"/>
              </a:rPr>
              <a:t>           </a:t>
            </a:r>
            <a:r>
              <a:rPr lang="el-GR" dirty="0" err="1" smtClean="0">
                <a:cs typeface="Calibri"/>
              </a:rPr>
              <a:t>or</a:t>
            </a:r>
            <a:r>
              <a:rPr lang="el-GR" dirty="0" smtClean="0">
                <a:cs typeface="Calibri"/>
              </a:rPr>
              <a:t>    &lt;</a:t>
            </a:r>
            <a:r>
              <a:rPr lang="en-US" dirty="0" smtClean="0">
                <a:cs typeface="Calibri"/>
              </a:rPr>
              <a:t> </a:t>
            </a:r>
            <a:r>
              <a:rPr lang="el-GR" dirty="0" smtClean="0">
                <a:cs typeface="Calibri"/>
              </a:rPr>
              <a:t> 60 </a:t>
            </a:r>
            <a:r>
              <a:rPr lang="el-GR" dirty="0" err="1" smtClean="0">
                <a:cs typeface="Calibri"/>
              </a:rPr>
              <a:t>degs</a:t>
            </a:r>
            <a:r>
              <a:rPr lang="el-GR" dirty="0" smtClean="0">
                <a:cs typeface="Calibri"/>
              </a:rPr>
              <a:t> and </a:t>
            </a:r>
            <a:r>
              <a:rPr lang="el-GR" dirty="0" err="1" smtClean="0">
                <a:cs typeface="Calibri"/>
              </a:rPr>
              <a:t>above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the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upper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line</a:t>
            </a:r>
            <a:r>
              <a:rPr lang="el-GR" dirty="0" smtClean="0">
                <a:cs typeface="Calibri"/>
              </a:rPr>
              <a:t>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>
                <a:cs typeface="Calibri"/>
              </a:rPr>
              <a:t>Preliminary </a:t>
            </a:r>
            <a:r>
              <a:rPr lang="el-GR" dirty="0" err="1" smtClean="0">
                <a:cs typeface="Calibri"/>
              </a:rPr>
              <a:t>Results</a:t>
            </a:r>
            <a:r>
              <a:rPr lang="el-GR" dirty="0" smtClean="0">
                <a:cs typeface="Calibri"/>
              </a:rPr>
              <a:t>:</a:t>
            </a:r>
          </a:p>
          <a:p>
            <a:r>
              <a:rPr lang="el-GR" dirty="0" smtClean="0">
                <a:cs typeface="Calibri"/>
              </a:rPr>
              <a:t>       </a:t>
            </a:r>
            <a:r>
              <a:rPr lang="en-US" dirty="0" smtClean="0">
                <a:cs typeface="Calibri"/>
              </a:rPr>
              <a:t>         Efficiency </a:t>
            </a:r>
            <a:r>
              <a:rPr lang="el-GR" dirty="0" smtClean="0">
                <a:cs typeface="Calibri"/>
              </a:rPr>
              <a:t>WRC(</a:t>
            </a:r>
            <a:r>
              <a:rPr lang="el-GR" dirty="0" err="1" smtClean="0">
                <a:cs typeface="Calibri"/>
              </a:rPr>
              <a:t>after</a:t>
            </a:r>
            <a:r>
              <a:rPr lang="el-GR" dirty="0" smtClean="0">
                <a:cs typeface="Calibri"/>
              </a:rPr>
              <a:t> </a:t>
            </a:r>
            <a:r>
              <a:rPr lang="el-GR" dirty="0" err="1" smtClean="0">
                <a:cs typeface="Calibri"/>
              </a:rPr>
              <a:t>cut</a:t>
            </a:r>
            <a:r>
              <a:rPr lang="el-GR" dirty="0" smtClean="0">
                <a:cs typeface="Calibri"/>
              </a:rPr>
              <a:t>)/WRC(</a:t>
            </a:r>
            <a:r>
              <a:rPr lang="el-GR" dirty="0" err="1" smtClean="0">
                <a:cs typeface="Calibri"/>
              </a:rPr>
              <a:t>before</a:t>
            </a:r>
            <a:r>
              <a:rPr lang="el-GR" dirty="0" smtClean="0">
                <a:cs typeface="Calibri"/>
              </a:rPr>
              <a:t>)=0.92</a:t>
            </a:r>
          </a:p>
          <a:p>
            <a:pPr indent="0">
              <a:buNone/>
            </a:pPr>
            <a:r>
              <a:rPr lang="el-GR" dirty="0" smtClean="0">
                <a:cs typeface="Calibri"/>
              </a:rPr>
              <a:t>    </a:t>
            </a:r>
            <a:r>
              <a:rPr lang="en-US" dirty="0" smtClean="0">
                <a:cs typeface="Calibri"/>
              </a:rPr>
              <a:t>            Quality  </a:t>
            </a:r>
            <a:r>
              <a:rPr lang="en-US" dirty="0" smtClean="0"/>
              <a:t>WRC/RC(before cut)= 0.18 , WRC/RC(after cut)=0.58</a:t>
            </a:r>
            <a:endParaRPr lang="en-US" dirty="0" smtClean="0">
              <a:cs typeface="Calibri"/>
            </a:endParaRPr>
          </a:p>
          <a:p>
            <a:pPr marL="342900" indent="-342900" algn="just">
              <a:buChar char="•"/>
            </a:pPr>
            <a:endParaRPr lang="el-GR" dirty="0"/>
          </a:p>
        </p:txBody>
      </p:sp>
      <p:pic>
        <p:nvPicPr>
          <p:cNvPr id="12" name="Εικόνα 6">
            <a:extLst>
              <a:ext uri="{FF2B5EF4-FFF2-40B4-BE49-F238E27FC236}">
                <a16:creationId xmlns="" xmlns:a16="http://schemas.microsoft.com/office/drawing/2014/main" id="{DBB670D3-63C7-4989-9786-1864CA90FE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3558" y="1856095"/>
            <a:ext cx="4234292" cy="4368928"/>
          </a:xfrm>
          <a:prstGeom prst="rect">
            <a:avLst/>
          </a:prstGeom>
        </p:spPr>
      </p:pic>
      <p:pic>
        <p:nvPicPr>
          <p:cNvPr id="13" name="Εικόνα 8" descr="Εικόνα που περιέχει αντικείμενο&#10;&#10;Η περιγραφή δημιουργήθηκε με υψηλή αξιοπιστία">
            <a:extLst>
              <a:ext uri="{FF2B5EF4-FFF2-40B4-BE49-F238E27FC236}">
                <a16:creationId xmlns="" xmlns:a16="http://schemas.microsoft.com/office/drawing/2014/main" id="{A7D311ED-A4D2-446D-9297-F0EB13778D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2507" y="3684659"/>
            <a:ext cx="2768844" cy="26552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9859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4E9A26E-482A-4365-BEE1-98E05A689969}"/>
              </a:ext>
            </a:extLst>
          </p:cNvPr>
          <p:cNvSpPr txBox="1"/>
          <p:nvPr/>
        </p:nvSpPr>
        <p:spPr>
          <a:xfrm>
            <a:off x="739949" y="116812"/>
            <a:ext cx="10987032" cy="95410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Garamond" pitchFamily="18" charset="0"/>
                <a:cs typeface="Calibri"/>
              </a:rPr>
              <a:t>Using the ARCA data to investigate sedimentation and </a:t>
            </a:r>
            <a:r>
              <a:rPr lang="en-US" sz="2800" dirty="0" err="1">
                <a:solidFill>
                  <a:schemeClr val="bg1"/>
                </a:solidFill>
                <a:latin typeface="Garamond" pitchFamily="18" charset="0"/>
                <a:cs typeface="Calibri"/>
              </a:rPr>
              <a:t>biofouling</a:t>
            </a:r>
            <a:r>
              <a:rPr lang="en-US" sz="2800" dirty="0">
                <a:solidFill>
                  <a:schemeClr val="bg1"/>
                </a:solidFill>
                <a:latin typeface="Garamond" pitchFamily="18" charset="0"/>
                <a:cs typeface="Calibri"/>
              </a:rPr>
              <a:t> </a:t>
            </a:r>
          </a:p>
          <a:p>
            <a:pPr algn="ctr"/>
            <a:r>
              <a:rPr lang="en-US" sz="2800" dirty="0" err="1">
                <a:solidFill>
                  <a:schemeClr val="bg1"/>
                </a:solidFill>
                <a:latin typeface="Garamond" pitchFamily="18" charset="0"/>
                <a:cs typeface="Calibri"/>
              </a:rPr>
              <a:t>Dimitris</a:t>
            </a:r>
            <a:r>
              <a:rPr lang="en-US" sz="2800" dirty="0">
                <a:solidFill>
                  <a:schemeClr val="bg1"/>
                </a:solidFill>
                <a:latin typeface="Garamond" pitchFamily="18" charset="0"/>
                <a:cs typeface="Calibri"/>
              </a:rPr>
              <a:t> Stavropoulos - </a:t>
            </a:r>
            <a:r>
              <a:rPr lang="en-US" sz="2800" dirty="0" err="1">
                <a:solidFill>
                  <a:schemeClr val="bg1"/>
                </a:solidFill>
                <a:latin typeface="Garamond" pitchFamily="18" charset="0"/>
                <a:cs typeface="Calibri"/>
              </a:rPr>
              <a:t>MSc</a:t>
            </a:r>
            <a:r>
              <a:rPr lang="en-US" sz="2800" dirty="0">
                <a:solidFill>
                  <a:schemeClr val="bg1"/>
                </a:solidFill>
                <a:latin typeface="Garamond" pitchFamily="18" charset="0"/>
                <a:cs typeface="Calibri"/>
              </a:rPr>
              <a:t> Thesis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C0E5D37-F332-47F1-BBA8-219082F9D7CD}"/>
              </a:ext>
            </a:extLst>
          </p:cNvPr>
          <p:cNvSpPr txBox="1"/>
          <p:nvPr/>
        </p:nvSpPr>
        <p:spPr>
          <a:xfrm>
            <a:off x="484555" y="1760561"/>
            <a:ext cx="11027506" cy="83099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cs typeface="Calibri"/>
              </a:rPr>
              <a:t>We can use the data </a:t>
            </a:r>
            <a:r>
              <a:rPr lang="en-US" sz="2400" dirty="0" smtClean="0">
                <a:cs typeface="Calibri"/>
              </a:rPr>
              <a:t>from the 2 ARCA DUs deployed to </a:t>
            </a:r>
            <a:r>
              <a:rPr lang="en-US" sz="2400" dirty="0">
                <a:cs typeface="Calibri"/>
              </a:rPr>
              <a:t>perform studies of biofouling &amp; sedimentation, which will both affect the detector efficiency</a:t>
            </a:r>
          </a:p>
        </p:txBody>
      </p:sp>
      <p:pic>
        <p:nvPicPr>
          <p:cNvPr id="3" name="Picture 5" descr="A picture containing indoor, table, object, wall&#10;&#10;Description generated with high confidence">
            <a:extLst>
              <a:ext uri="{FF2B5EF4-FFF2-40B4-BE49-F238E27FC236}">
                <a16:creationId xmlns="" xmlns:a16="http://schemas.microsoft.com/office/drawing/2014/main" id="{A1C3891B-0A3F-421E-8C44-678D65A39F4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8468" y="2906867"/>
            <a:ext cx="3798276" cy="27570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890C1F9-E2E9-4279-A8FE-CDECE21E155E}"/>
              </a:ext>
            </a:extLst>
          </p:cNvPr>
          <p:cNvSpPr txBox="1"/>
          <p:nvPr/>
        </p:nvSpPr>
        <p:spPr>
          <a:xfrm>
            <a:off x="5170295" y="2552133"/>
            <a:ext cx="6730553" cy="4154984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>
                <a:cs typeface="Calibri"/>
              </a:rPr>
              <a:t>Biofouling is expected to affect the whole DOM surface 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cs typeface="Calibri"/>
              </a:rPr>
              <a:t>Sedimentation is </a:t>
            </a:r>
            <a:r>
              <a:rPr lang="en-US" sz="2400" dirty="0" smtClean="0">
                <a:cs typeface="Calibri"/>
              </a:rPr>
              <a:t>expected </a:t>
            </a:r>
            <a:r>
              <a:rPr lang="en-US" sz="2400" dirty="0">
                <a:cs typeface="Calibri"/>
              </a:rPr>
              <a:t>to cause a decrease on upper hemisphere </a:t>
            </a:r>
            <a:r>
              <a:rPr lang="en-US" sz="2400" dirty="0" smtClean="0">
                <a:cs typeface="Calibri"/>
              </a:rPr>
              <a:t>PMTs</a:t>
            </a:r>
          </a:p>
          <a:p>
            <a:pPr marL="342900" indent="-342900">
              <a:buFont typeface="Arial"/>
              <a:buChar char="•"/>
            </a:pPr>
            <a:endParaRPr lang="en-US" sz="2400" dirty="0" smtClean="0">
              <a:cs typeface="Calibri"/>
            </a:endParaRPr>
          </a:p>
          <a:p>
            <a:pPr marL="342900" indent="-342900"/>
            <a:r>
              <a:rPr lang="en-US" sz="2400" dirty="0" smtClean="0">
                <a:cs typeface="Calibri"/>
              </a:rPr>
              <a:t>Detailed studies are on-going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cs typeface="Calibri"/>
              </a:rPr>
              <a:t>Comparison of upper/lower hemisphere rates between same floor DOMs 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cs typeface="Calibri"/>
              </a:rPr>
              <a:t>Depth dependence of the rate decrease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cs typeface="Calibri"/>
              </a:rPr>
              <a:t>Comparison between intra-DOM PMTs with different directions</a:t>
            </a:r>
            <a:endParaRPr lang="en-US" sz="2400" dirty="0">
              <a:cs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5154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1127"/>
            <a:ext cx="5720890" cy="34938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6"/>
          <p:cNvSpPr txBox="1"/>
          <p:nvPr/>
        </p:nvSpPr>
        <p:spPr>
          <a:xfrm>
            <a:off x="5927678" y="2265528"/>
            <a:ext cx="5384800" cy="1477328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Data and Monte-Carlo comparison to check the quality of the Data. </a:t>
            </a:r>
          </a:p>
          <a:p>
            <a:endParaRPr lang="en-US" dirty="0"/>
          </a:p>
          <a:p>
            <a:r>
              <a:rPr lang="en-US" dirty="0" smtClean="0"/>
              <a:t>Rate for 8-fold coincidences as a function of the number of DOMs hit.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319964" y="4929123"/>
            <a:ext cx="4775200" cy="1754326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 err="1" smtClean="0"/>
              <a:t>ToT</a:t>
            </a:r>
            <a:r>
              <a:rPr lang="en-US" dirty="0" smtClean="0"/>
              <a:t> (Time over Threshold) distributions  for PMTs in the upper</a:t>
            </a:r>
          </a:p>
          <a:p>
            <a:pPr algn="just"/>
            <a:r>
              <a:rPr lang="en-US" dirty="0"/>
              <a:t>h</a:t>
            </a:r>
            <a:r>
              <a:rPr lang="en-US" dirty="0" smtClean="0"/>
              <a:t>emisphere of the DOM. Data, old MC and new MC comparison.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(PMTs: 0-11  =  upper hemisphere)</a:t>
            </a:r>
          </a:p>
        </p:txBody>
      </p:sp>
      <p:sp>
        <p:nvSpPr>
          <p:cNvPr id="8" name="TextBox 14"/>
          <p:cNvSpPr txBox="1"/>
          <p:nvPr/>
        </p:nvSpPr>
        <p:spPr>
          <a:xfrm>
            <a:off x="3446818" y="1624083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DATA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MC</a:t>
            </a:r>
            <a:endParaRPr lang="el-GR" b="1" dirty="0">
              <a:solidFill>
                <a:schemeClr val="tx2"/>
              </a:solidFill>
            </a:endParaRPr>
          </a:p>
        </p:txBody>
      </p:sp>
      <p:pic>
        <p:nvPicPr>
          <p:cNvPr id="9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500" y="4026090"/>
            <a:ext cx="6440500" cy="28319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9 - Τίτλος"/>
          <p:cNvSpPr>
            <a:spLocks noGrp="1"/>
          </p:cNvSpPr>
          <p:nvPr>
            <p:ph type="title"/>
          </p:nvPr>
        </p:nvSpPr>
        <p:spPr>
          <a:xfrm>
            <a:off x="6823880" y="1610436"/>
            <a:ext cx="4529919" cy="802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1" name="TextBox 3">
            <a:extLst>
              <a:ext uri="{FF2B5EF4-FFF2-40B4-BE49-F238E27FC236}">
                <a16:creationId xmlns="" xmlns:a16="http://schemas.microsoft.com/office/drawing/2014/main" id="{34E9A26E-482A-4365-BEE1-98E05A689969}"/>
              </a:ext>
            </a:extLst>
          </p:cNvPr>
          <p:cNvSpPr txBox="1"/>
          <p:nvPr/>
        </p:nvSpPr>
        <p:spPr>
          <a:xfrm>
            <a:off x="1323833" y="245660"/>
            <a:ext cx="10403148" cy="58477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Garamond" pitchFamily="18" charset="0"/>
                <a:cs typeface="Calibri"/>
              </a:rPr>
              <a:t>Data quality checks – G. </a:t>
            </a:r>
            <a:r>
              <a:rPr lang="en-US" sz="3200" dirty="0" err="1" smtClean="0">
                <a:solidFill>
                  <a:schemeClr val="bg1"/>
                </a:solidFill>
                <a:latin typeface="Garamond" pitchFamily="18" charset="0"/>
                <a:cs typeface="Calibri"/>
              </a:rPr>
              <a:t>Zarpapis</a:t>
            </a:r>
            <a:endParaRPr lang="en-US" sz="3200" dirty="0">
              <a:solidFill>
                <a:schemeClr val="bg1"/>
              </a:solidFill>
              <a:latin typeface="Garamond" pitchFamily="18" charset="0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9 - Τίτλος"/>
          <p:cNvSpPr>
            <a:spLocks noGrp="1"/>
          </p:cNvSpPr>
          <p:nvPr>
            <p:ph type="title"/>
          </p:nvPr>
        </p:nvSpPr>
        <p:spPr>
          <a:xfrm>
            <a:off x="6823880" y="1610436"/>
            <a:ext cx="4529919" cy="802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1" name="TextBox 3">
            <a:extLst>
              <a:ext uri="{FF2B5EF4-FFF2-40B4-BE49-F238E27FC236}">
                <a16:creationId xmlns="" xmlns:a16="http://schemas.microsoft.com/office/drawing/2014/main" id="{34E9A26E-482A-4365-BEE1-98E05A689969}"/>
              </a:ext>
            </a:extLst>
          </p:cNvPr>
          <p:cNvSpPr txBox="1"/>
          <p:nvPr/>
        </p:nvSpPr>
        <p:spPr>
          <a:xfrm>
            <a:off x="1323833" y="245660"/>
            <a:ext cx="10403148" cy="58477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Garamond" pitchFamily="18" charset="0"/>
                <a:cs typeface="Calibri"/>
              </a:rPr>
              <a:t>Acoustic detection of neutrinos</a:t>
            </a:r>
            <a:endParaRPr lang="en-US" sz="3200" dirty="0">
              <a:solidFill>
                <a:schemeClr val="bg1"/>
              </a:solidFill>
              <a:latin typeface="Garamond" pitchFamily="18" charset="0"/>
              <a:cs typeface="Calibri"/>
            </a:endParaRPr>
          </a:p>
        </p:txBody>
      </p:sp>
      <p:pic>
        <p:nvPicPr>
          <p:cNvPr id="12" name="11 - Εικόνα" descr="hydr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3465" y="1632756"/>
            <a:ext cx="4924425" cy="4438650"/>
          </a:xfrm>
          <a:prstGeom prst="rect">
            <a:avLst/>
          </a:prstGeom>
        </p:spPr>
      </p:pic>
      <p:sp>
        <p:nvSpPr>
          <p:cNvPr id="13" name="12 - TextBox"/>
          <p:cNvSpPr txBox="1"/>
          <p:nvPr/>
        </p:nvSpPr>
        <p:spPr>
          <a:xfrm>
            <a:off x="559558" y="1774210"/>
            <a:ext cx="55819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Deployed 2 hydrophones in 2/2018 at 1600 m depth to evaluate the acoustic load of the area.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1 month continuous recording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Data are used to tune algorithms and MC 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Recorded sounds include ship traffic, environmental noises like rain, waves, wind, thunder, and marine life</a:t>
            </a:r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89672"/>
            <a:ext cx="6275277" cy="250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223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 Physics Analyses of the APP group in INPP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61945B75-30AE-4CEE-931C-6D2084841497}"/>
              </a:ext>
            </a:extLst>
          </p:cNvPr>
          <p:cNvSpPr txBox="1">
            <a:spLocks/>
          </p:cNvSpPr>
          <p:nvPr/>
        </p:nvSpPr>
        <p:spPr>
          <a:xfrm>
            <a:off x="229869" y="1866881"/>
            <a:ext cx="11758411" cy="661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2400" b="1" dirty="0">
                <a:latin typeface="+mj-lt"/>
              </a:rPr>
              <a:t> Acoustic Neutrino Detection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="" xmlns:a16="http://schemas.microsoft.com/office/drawing/2014/main" id="{5E061570-9AFE-427E-9000-31AC3A1B3913}"/>
              </a:ext>
            </a:extLst>
          </p:cNvPr>
          <p:cNvSpPr txBox="1">
            <a:spLocks/>
          </p:cNvSpPr>
          <p:nvPr/>
        </p:nvSpPr>
        <p:spPr>
          <a:xfrm>
            <a:off x="453708" y="2390759"/>
            <a:ext cx="11666852" cy="9334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+mj-lt"/>
              </a:rPr>
              <a:t>analysis of data collected by the 2 hydrophones deployed  </a:t>
            </a:r>
            <a:r>
              <a:rPr lang="en-GB" sz="2400" dirty="0" smtClean="0">
                <a:latin typeface="+mj-lt"/>
              </a:rPr>
              <a:t>:   </a:t>
            </a:r>
            <a:endParaRPr lang="en-GB" sz="2400" dirty="0">
              <a:latin typeface="+mj-lt"/>
            </a:endParaRPr>
          </a:p>
          <a:p>
            <a:pPr marL="0" indent="0">
              <a:buNone/>
            </a:pPr>
            <a:r>
              <a:rPr lang="en-GB" sz="2400" b="1" dirty="0">
                <a:latin typeface="+mj-lt"/>
              </a:rPr>
              <a:t>                                                                              </a:t>
            </a:r>
            <a:r>
              <a:rPr lang="en-GB" sz="2400" dirty="0">
                <a:latin typeface="+mj-lt"/>
              </a:rPr>
              <a:t>T. </a:t>
            </a:r>
            <a:r>
              <a:rPr lang="en-GB" sz="2400" dirty="0" err="1">
                <a:latin typeface="+mj-lt"/>
              </a:rPr>
              <a:t>Chatzistavrou</a:t>
            </a:r>
            <a:r>
              <a:rPr lang="en-GB" sz="2400" dirty="0">
                <a:latin typeface="+mj-lt"/>
              </a:rPr>
              <a:t>, V. Panagopoulos, G. </a:t>
            </a:r>
            <a:r>
              <a:rPr lang="en-GB" sz="2400" dirty="0" err="1" smtClean="0">
                <a:latin typeface="+mj-lt"/>
              </a:rPr>
              <a:t>Anastasiou</a:t>
            </a:r>
            <a:r>
              <a:rPr lang="en-GB" sz="2400" dirty="0" smtClean="0">
                <a:latin typeface="+mj-lt"/>
              </a:rPr>
              <a:t>  </a:t>
            </a:r>
            <a:endParaRPr lang="en-GB" sz="2400" dirty="0">
              <a:latin typeface="+mj-lt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="" xmlns:a16="http://schemas.microsoft.com/office/drawing/2014/main" id="{C19C48BE-9D6A-429A-AE76-9048C445D985}"/>
              </a:ext>
            </a:extLst>
          </p:cNvPr>
          <p:cNvSpPr txBox="1">
            <a:spLocks/>
          </p:cNvSpPr>
          <p:nvPr/>
        </p:nvSpPr>
        <p:spPr>
          <a:xfrm>
            <a:off x="463234" y="3486138"/>
            <a:ext cx="11666852" cy="9216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+mj-lt"/>
              </a:rPr>
              <a:t>simulation studies to evaluate the potential of disentangling an acoustic signal coming from a VHE neutrino interaction </a:t>
            </a:r>
            <a:r>
              <a:rPr lang="en-GB" sz="2400" dirty="0" smtClean="0">
                <a:latin typeface="+mj-lt"/>
              </a:rPr>
              <a:t>: T. </a:t>
            </a:r>
            <a:r>
              <a:rPr lang="en-GB" sz="2400" dirty="0" err="1" smtClean="0">
                <a:latin typeface="+mj-lt"/>
              </a:rPr>
              <a:t>Chatzistavrou</a:t>
            </a:r>
            <a:r>
              <a:rPr lang="en-GB" sz="2400" dirty="0" smtClean="0">
                <a:latin typeface="+mj-lt"/>
              </a:rPr>
              <a:t>, V. Panagopoulos</a:t>
            </a:r>
            <a:endParaRPr lang="en-GB" sz="2400" dirty="0">
              <a:latin typeface="+mj-lt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="" xmlns:a16="http://schemas.microsoft.com/office/drawing/2014/main" id="{D1C3560A-C6AD-4607-97FA-C102416A1F1A}"/>
              </a:ext>
            </a:extLst>
          </p:cNvPr>
          <p:cNvSpPr txBox="1">
            <a:spLocks/>
          </p:cNvSpPr>
          <p:nvPr/>
        </p:nvSpPr>
        <p:spPr>
          <a:xfrm>
            <a:off x="472754" y="4281485"/>
            <a:ext cx="11666852" cy="538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+mj-lt"/>
              </a:rPr>
              <a:t>analysis of KM3NeT acoustic data (</a:t>
            </a:r>
            <a:r>
              <a:rPr lang="en-GB" sz="2400" dirty="0" err="1">
                <a:latin typeface="+mj-lt"/>
              </a:rPr>
              <a:t>piezos</a:t>
            </a:r>
            <a:r>
              <a:rPr lang="en-GB" sz="2400" dirty="0">
                <a:latin typeface="+mj-lt"/>
              </a:rPr>
              <a:t>) </a:t>
            </a:r>
            <a:r>
              <a:rPr lang="en-GB" sz="2400" dirty="0" smtClean="0">
                <a:latin typeface="+mj-lt"/>
              </a:rPr>
              <a:t>: </a:t>
            </a:r>
            <a:r>
              <a:rPr lang="en-GB" sz="2400" dirty="0">
                <a:latin typeface="+mj-lt"/>
              </a:rPr>
              <a:t>V. Panagopoulos, G. </a:t>
            </a:r>
            <a:r>
              <a:rPr lang="en-GB" sz="2400" dirty="0" err="1">
                <a:latin typeface="+mj-lt"/>
              </a:rPr>
              <a:t>Polydefki</a:t>
            </a:r>
            <a:r>
              <a:rPr lang="en-GB" sz="2400" dirty="0">
                <a:latin typeface="+mj-lt"/>
              </a:rPr>
              <a:t>  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="" xmlns:a16="http://schemas.microsoft.com/office/drawing/2014/main" id="{1AF8F299-11BC-48B5-A792-3A8161559AB4}"/>
              </a:ext>
            </a:extLst>
          </p:cNvPr>
          <p:cNvSpPr txBox="1">
            <a:spLocks/>
          </p:cNvSpPr>
          <p:nvPr/>
        </p:nvSpPr>
        <p:spPr>
          <a:xfrm>
            <a:off x="482274" y="4805365"/>
            <a:ext cx="11666852" cy="538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+mj-lt"/>
              </a:rPr>
              <a:t>simulation </a:t>
            </a:r>
            <a:r>
              <a:rPr lang="en-GB" sz="2400" dirty="0" smtClean="0">
                <a:latin typeface="+mj-lt"/>
              </a:rPr>
              <a:t>studies </a:t>
            </a:r>
            <a:r>
              <a:rPr lang="en-GB" sz="2400" dirty="0">
                <a:latin typeface="+mj-lt"/>
              </a:rPr>
              <a:t>towards an acoustic data trigger </a:t>
            </a:r>
            <a:r>
              <a:rPr lang="en-GB" sz="2400" dirty="0" smtClean="0">
                <a:latin typeface="+mj-lt"/>
              </a:rPr>
              <a:t>: V. Panagopoulos, G. </a:t>
            </a:r>
            <a:r>
              <a:rPr lang="en-GB" sz="2400" dirty="0" err="1" smtClean="0">
                <a:latin typeface="+mj-lt"/>
              </a:rPr>
              <a:t>Polydefki</a:t>
            </a:r>
            <a:r>
              <a:rPr lang="en-GB" sz="2400" dirty="0" smtClean="0">
                <a:latin typeface="+mj-lt"/>
              </a:rPr>
              <a:t> </a:t>
            </a:r>
            <a:endParaRPr lang="en-GB" sz="2400" dirty="0">
              <a:latin typeface="+mj-lt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="" xmlns:a16="http://schemas.microsoft.com/office/drawing/2014/main" id="{E4623125-0730-4190-8666-AB0658C3D102}"/>
              </a:ext>
            </a:extLst>
          </p:cNvPr>
          <p:cNvSpPr txBox="1">
            <a:spLocks/>
          </p:cNvSpPr>
          <p:nvPr/>
        </p:nvSpPr>
        <p:spPr>
          <a:xfrm>
            <a:off x="534651" y="5357833"/>
            <a:ext cx="11666852" cy="538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en-GB" sz="2400" dirty="0">
              <a:latin typeface="+mj-lt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="" xmlns:a16="http://schemas.microsoft.com/office/drawing/2014/main" id="{1AF8F299-11BC-48B5-A792-3A8161559AB4}"/>
              </a:ext>
            </a:extLst>
          </p:cNvPr>
          <p:cNvSpPr txBox="1">
            <a:spLocks/>
          </p:cNvSpPr>
          <p:nvPr/>
        </p:nvSpPr>
        <p:spPr>
          <a:xfrm>
            <a:off x="477673" y="5363570"/>
            <a:ext cx="11823854" cy="682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latin typeface="+mj-lt"/>
              </a:rPr>
              <a:t>Acoustic signal analysis and classification : Georgia </a:t>
            </a:r>
            <a:r>
              <a:rPr lang="en-GB" sz="2400" dirty="0" err="1" smtClean="0">
                <a:latin typeface="+mj-lt"/>
              </a:rPr>
              <a:t>Anagnostou</a:t>
            </a:r>
            <a:endParaRPr lang="en-GB" sz="24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76554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263" y="325937"/>
            <a:ext cx="10515600" cy="962230"/>
          </a:xfrm>
        </p:spPr>
        <p:txBody>
          <a:bodyPr>
            <a:normAutofit/>
          </a:bodyPr>
          <a:lstStyle/>
          <a:p>
            <a:r>
              <a:rPr lang="en-GB" sz="3100" dirty="0" smtClean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MC development of acoustic pulse propagation and detection, </a:t>
            </a:r>
            <a:br>
              <a:rPr lang="en-GB" sz="3100" dirty="0" smtClean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</a:br>
            <a:r>
              <a:rPr lang="en-GB" sz="3100" dirty="0" smtClean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V. Panagopoulos</a:t>
            </a:r>
            <a:endParaRPr lang="en-GB" sz="3100" dirty="0">
              <a:solidFill>
                <a:schemeClr val="bg1"/>
              </a:solidFill>
              <a:effectLst/>
              <a:latin typeface="Garamond" panose="02020404030301010803" pitchFamily="18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="" xmlns:a16="http://schemas.microsoft.com/office/drawing/2014/main" id="{E4623125-0730-4190-8666-AB0658C3D102}"/>
              </a:ext>
            </a:extLst>
          </p:cNvPr>
          <p:cNvSpPr txBox="1">
            <a:spLocks/>
          </p:cNvSpPr>
          <p:nvPr/>
        </p:nvSpPr>
        <p:spPr>
          <a:xfrm>
            <a:off x="534651" y="5357833"/>
            <a:ext cx="11666852" cy="538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en-GB" sz="2400" dirty="0">
              <a:latin typeface="+mj-lt"/>
            </a:endParaRPr>
          </a:p>
        </p:txBody>
      </p:sp>
      <p:pic>
        <p:nvPicPr>
          <p:cNvPr id="16" name="Εικόνα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4687" y="2947107"/>
            <a:ext cx="2767529" cy="1389367"/>
          </a:xfrm>
          <a:prstGeom prst="rect">
            <a:avLst/>
          </a:prstGeom>
        </p:spPr>
      </p:pic>
      <p:pic>
        <p:nvPicPr>
          <p:cNvPr id="17" name="Εικόνα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5213" y="4580830"/>
            <a:ext cx="2901985" cy="1260515"/>
          </a:xfrm>
          <a:prstGeom prst="rect">
            <a:avLst/>
          </a:prstGeom>
        </p:spPr>
      </p:pic>
      <p:pic>
        <p:nvPicPr>
          <p:cNvPr id="18" name="Εικόνα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6582" y="1807321"/>
            <a:ext cx="6457406" cy="4683662"/>
          </a:xfrm>
          <a:prstGeom prst="rect">
            <a:avLst/>
          </a:prstGeom>
        </p:spPr>
      </p:pic>
      <p:sp>
        <p:nvSpPr>
          <p:cNvPr id="20" name="19 - TextBox"/>
          <p:cNvSpPr txBox="1"/>
          <p:nvPr/>
        </p:nvSpPr>
        <p:spPr>
          <a:xfrm>
            <a:off x="822960" y="1776549"/>
            <a:ext cx="47287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MC simulation of UHE neutrinos as expected to be detected in KM3NeT with the current geometry </a:t>
            </a:r>
            <a:endParaRPr lang="el-GR" dirty="0"/>
          </a:p>
        </p:txBody>
      </p:sp>
    </p:spTree>
    <p:extLst>
      <p:ext uri="{BB962C8B-B14F-4D97-AF65-F5344CB8AC3E}">
        <p14:creationId xmlns="" xmlns:p14="http://schemas.microsoft.com/office/powerpoint/2010/main" val="1927655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2230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The KM3NeT collaboration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Christos Markou, 13/12/2018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468204" y="1849582"/>
            <a:ext cx="6439778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smtClean="0"/>
              <a:t>41 </a:t>
            </a:r>
            <a:r>
              <a:rPr lang="en-US" sz="2000" dirty="0"/>
              <a:t>Institutions from </a:t>
            </a:r>
            <a:r>
              <a:rPr lang="en-US" sz="2000" dirty="0" smtClean="0"/>
              <a:t>16 </a:t>
            </a:r>
            <a:r>
              <a:rPr lang="en-US" sz="2000" dirty="0"/>
              <a:t>countries.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/>
              <a:t>Distributed infrastructure in the Mediterranean sea, part of the ESFRI Roadmap.</a:t>
            </a:r>
          </a:p>
          <a:p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/>
              <a:t>3 Deployment sites, Toulon/FR, Sicily/IT, Pylos/GR. Infrastructure to be completed in phases.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fontAlgn="t"/>
            <a:r>
              <a:rPr lang="fr-FR" b="1" dirty="0"/>
              <a:t>   </a:t>
            </a:r>
            <a:endParaRPr lang="en-US" dirty="0"/>
          </a:p>
          <a:p>
            <a:r>
              <a:rPr lang="en-US" dirty="0"/>
              <a:t>  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38200" y="5314950"/>
            <a:ext cx="27479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O</a:t>
            </a:r>
            <a:r>
              <a:rPr lang="en-US" dirty="0"/>
              <a:t>scillation </a:t>
            </a:r>
            <a:r>
              <a:rPr lang="en-US" b="1" dirty="0"/>
              <a:t>R</a:t>
            </a:r>
            <a:r>
              <a:rPr lang="en-US" dirty="0"/>
              <a:t>esearch with </a:t>
            </a:r>
            <a:r>
              <a:rPr lang="en-US" b="1" dirty="0" err="1"/>
              <a:t>C</a:t>
            </a:r>
            <a:r>
              <a:rPr lang="en-US" dirty="0" err="1"/>
              <a:t>osmics</a:t>
            </a:r>
            <a:r>
              <a:rPr lang="en-US" dirty="0"/>
              <a:t> in the </a:t>
            </a:r>
            <a:r>
              <a:rPr lang="en-US" b="1" dirty="0"/>
              <a:t>A</a:t>
            </a:r>
            <a:r>
              <a:rPr lang="en-US" dirty="0"/>
              <a:t>byss </a:t>
            </a:r>
            <a:r>
              <a:rPr lang="en-US" b="1" dirty="0"/>
              <a:t>(ORCA)</a:t>
            </a:r>
            <a:endParaRPr lang="el-GR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094222" y="5295057"/>
            <a:ext cx="27479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A</a:t>
            </a:r>
            <a:r>
              <a:rPr lang="en-US" dirty="0" err="1"/>
              <a:t>stroparticle</a:t>
            </a:r>
            <a:r>
              <a:rPr lang="en-US" dirty="0"/>
              <a:t> </a:t>
            </a:r>
            <a:r>
              <a:rPr lang="en-US" b="1" dirty="0"/>
              <a:t>R</a:t>
            </a:r>
            <a:r>
              <a:rPr lang="en-US" dirty="0"/>
              <a:t>esearch with </a:t>
            </a:r>
            <a:r>
              <a:rPr lang="en-US" b="1" dirty="0" err="1"/>
              <a:t>C</a:t>
            </a:r>
            <a:r>
              <a:rPr lang="en-US" dirty="0" err="1"/>
              <a:t>osmics</a:t>
            </a:r>
            <a:r>
              <a:rPr lang="en-US" dirty="0"/>
              <a:t> in the </a:t>
            </a:r>
            <a:r>
              <a:rPr lang="en-US" b="1" dirty="0"/>
              <a:t>A</a:t>
            </a:r>
            <a:r>
              <a:rPr lang="en-US" dirty="0"/>
              <a:t>byss </a:t>
            </a:r>
            <a:r>
              <a:rPr lang="en-US" b="1" dirty="0"/>
              <a:t>(ARCA)</a:t>
            </a:r>
            <a:endParaRPr lang="el-GR" b="1" dirty="0"/>
          </a:p>
        </p:txBody>
      </p:sp>
      <p:pic>
        <p:nvPicPr>
          <p:cNvPr id="11" name="10 - Θέση περιεχομένου" descr="Cities and Sites of KM3NeT-v20170521(1)(3)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382920"/>
            <a:ext cx="5250326" cy="3257320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 rot="10800000">
            <a:off x="3016156" y="4244454"/>
            <a:ext cx="2064887" cy="1026562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2" idx="0"/>
          </p:cNvCxnSpPr>
          <p:nvPr/>
        </p:nvCxnSpPr>
        <p:spPr>
          <a:xfrm rot="5400000" flipH="1" flipV="1">
            <a:off x="1403356" y="4493722"/>
            <a:ext cx="1630054" cy="12403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64748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263" y="325937"/>
            <a:ext cx="10515600" cy="962230"/>
          </a:xfrm>
        </p:spPr>
        <p:txBody>
          <a:bodyPr>
            <a:normAutofit/>
          </a:bodyPr>
          <a:lstStyle/>
          <a:p>
            <a:r>
              <a:rPr lang="en-GB" sz="3100" dirty="0" smtClean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Evaluation of existing ORCA acoustic data, G. </a:t>
            </a:r>
            <a:r>
              <a:rPr lang="en-GB" sz="3100" dirty="0" err="1" smtClean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Polydefki</a:t>
            </a:r>
            <a:r>
              <a:rPr lang="en-GB" sz="3100" dirty="0" smtClean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 </a:t>
            </a:r>
            <a:endParaRPr lang="en-GB" sz="3100" dirty="0">
              <a:solidFill>
                <a:schemeClr val="bg1"/>
              </a:solidFill>
              <a:effectLst/>
              <a:latin typeface="Garamond" panose="02020404030301010803" pitchFamily="18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="" xmlns:a16="http://schemas.microsoft.com/office/drawing/2014/main" id="{E4623125-0730-4190-8666-AB0658C3D102}"/>
              </a:ext>
            </a:extLst>
          </p:cNvPr>
          <p:cNvSpPr txBox="1">
            <a:spLocks/>
          </p:cNvSpPr>
          <p:nvPr/>
        </p:nvSpPr>
        <p:spPr>
          <a:xfrm>
            <a:off x="534651" y="5357833"/>
            <a:ext cx="11666852" cy="538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en-GB" sz="2400" dirty="0">
              <a:latin typeface="+mj-lt"/>
            </a:endParaRPr>
          </a:p>
        </p:txBody>
      </p:sp>
      <p:pic>
        <p:nvPicPr>
          <p:cNvPr id="8" name="Θέση περιεχομένου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1175" y="4062548"/>
            <a:ext cx="3690645" cy="2616650"/>
          </a:xfrm>
          <a:prstGeom prst="rect">
            <a:avLst/>
          </a:prstGeom>
        </p:spPr>
      </p:pic>
      <p:pic>
        <p:nvPicPr>
          <p:cNvPr id="9" name="Εικόνα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703" y="1404771"/>
            <a:ext cx="3630388" cy="2602514"/>
          </a:xfrm>
          <a:prstGeom prst="rect">
            <a:avLst/>
          </a:prstGeom>
        </p:spPr>
      </p:pic>
      <p:pic>
        <p:nvPicPr>
          <p:cNvPr id="10" name="Εικόνα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9319" y="1440619"/>
            <a:ext cx="3613144" cy="2775072"/>
          </a:xfrm>
          <a:prstGeom prst="rect">
            <a:avLst/>
          </a:prstGeom>
        </p:spPr>
      </p:pic>
      <p:sp>
        <p:nvSpPr>
          <p:cNvPr id="11" name="10 - TextBox"/>
          <p:cNvSpPr txBox="1"/>
          <p:nvPr/>
        </p:nvSpPr>
        <p:spPr>
          <a:xfrm>
            <a:off x="4833257" y="4441371"/>
            <a:ext cx="48855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Using existing acoustic data from 1 ORCA string as an exercise to evaluate the sensitivity of current acoustic detector hardware.</a:t>
            </a:r>
          </a:p>
          <a:p>
            <a:r>
              <a:rPr lang="en-US" dirty="0" smtClean="0"/>
              <a:t>Establish an optical trigger for the acoustic detectors.</a:t>
            </a:r>
            <a:endParaRPr lang="el-GR" dirty="0"/>
          </a:p>
        </p:txBody>
      </p:sp>
    </p:spTree>
    <p:extLst>
      <p:ext uri="{BB962C8B-B14F-4D97-AF65-F5344CB8AC3E}">
        <p14:creationId xmlns="" xmlns:p14="http://schemas.microsoft.com/office/powerpoint/2010/main" val="19276554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263" y="325937"/>
            <a:ext cx="10515600" cy="962230"/>
          </a:xfrm>
        </p:spPr>
        <p:txBody>
          <a:bodyPr>
            <a:normAutofit/>
          </a:bodyPr>
          <a:lstStyle/>
          <a:p>
            <a:r>
              <a:rPr lang="en-GB" sz="3100" dirty="0" smtClean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Latest developments</a:t>
            </a:r>
            <a:endParaRPr lang="en-GB" sz="3100" dirty="0">
              <a:solidFill>
                <a:schemeClr val="bg1"/>
              </a:solidFill>
              <a:effectLst/>
              <a:latin typeface="Garamond" panose="02020404030301010803" pitchFamily="18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="" xmlns:a16="http://schemas.microsoft.com/office/drawing/2014/main" id="{E4623125-0730-4190-8666-AB0658C3D102}"/>
              </a:ext>
            </a:extLst>
          </p:cNvPr>
          <p:cNvSpPr txBox="1">
            <a:spLocks/>
          </p:cNvSpPr>
          <p:nvPr/>
        </p:nvSpPr>
        <p:spPr>
          <a:xfrm>
            <a:off x="534651" y="5357833"/>
            <a:ext cx="11666852" cy="538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en-GB" sz="2400" dirty="0">
              <a:latin typeface="+mj-lt"/>
            </a:endParaRPr>
          </a:p>
        </p:txBody>
      </p:sp>
      <p:sp>
        <p:nvSpPr>
          <p:cNvPr id="12" name="11 - Θέση περιεχομένου"/>
          <p:cNvSpPr>
            <a:spLocks noGrp="1"/>
          </p:cNvSpPr>
          <p:nvPr>
            <p:ph idx="1"/>
          </p:nvPr>
        </p:nvSpPr>
        <p:spPr>
          <a:xfrm>
            <a:off x="535577" y="1541416"/>
            <a:ext cx="5238205" cy="506839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Xprize.org – Final round of the Shell Ocean discovery competition is currently happening off the coast of SW Peloponnese. </a:t>
            </a:r>
          </a:p>
          <a:p>
            <a:r>
              <a:rPr lang="en-US" dirty="0" smtClean="0"/>
              <a:t>Mapping of the ocean floor down to 4.000m with an accuracy better than 5m over an area of </a:t>
            </a:r>
            <a:r>
              <a:rPr lang="el-GR" dirty="0" smtClean="0"/>
              <a:t>500</a:t>
            </a:r>
            <a:r>
              <a:rPr lang="en-US" dirty="0" smtClean="0"/>
              <a:t>Km</a:t>
            </a:r>
            <a:r>
              <a:rPr lang="en-US" baseline="30000" dirty="0" smtClean="0"/>
              <a:t>2 </a:t>
            </a:r>
            <a:r>
              <a:rPr lang="en-US" dirty="0" smtClean="0"/>
              <a:t>with autonomous systems over 24 hours.</a:t>
            </a:r>
          </a:p>
          <a:p>
            <a:r>
              <a:rPr lang="en-US" dirty="0" smtClean="0"/>
              <a:t>Detailed maps extremely important for sound propagation measurements and studies.</a:t>
            </a:r>
          </a:p>
          <a:p>
            <a:endParaRPr lang="el-GR" dirty="0"/>
          </a:p>
        </p:txBody>
      </p:sp>
      <p:pic>
        <p:nvPicPr>
          <p:cNvPr id="14" name="13 - Εικόνα" descr="xprize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0042" y="1645920"/>
            <a:ext cx="6181958" cy="45551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276554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263" y="325937"/>
            <a:ext cx="10515600" cy="962230"/>
          </a:xfrm>
        </p:spPr>
        <p:txBody>
          <a:bodyPr>
            <a:normAutofit/>
          </a:bodyPr>
          <a:lstStyle/>
          <a:p>
            <a:r>
              <a:rPr lang="en-GB" sz="3100" dirty="0" smtClean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 </a:t>
            </a:r>
            <a:endParaRPr lang="en-GB" sz="3100" dirty="0">
              <a:solidFill>
                <a:schemeClr val="bg1"/>
              </a:solidFill>
              <a:effectLst/>
              <a:latin typeface="Garamond" panose="02020404030301010803" pitchFamily="18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="" xmlns:a16="http://schemas.microsoft.com/office/drawing/2014/main" id="{E4623125-0730-4190-8666-AB0658C3D102}"/>
              </a:ext>
            </a:extLst>
          </p:cNvPr>
          <p:cNvSpPr txBox="1">
            <a:spLocks/>
          </p:cNvSpPr>
          <p:nvPr/>
        </p:nvSpPr>
        <p:spPr>
          <a:xfrm>
            <a:off x="534651" y="5357833"/>
            <a:ext cx="11666852" cy="538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3427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en-GB" sz="2400" dirty="0">
              <a:latin typeface="+mj-lt"/>
            </a:endParaRPr>
          </a:p>
        </p:txBody>
      </p:sp>
      <p:sp>
        <p:nvSpPr>
          <p:cNvPr id="6" name="5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		</a:t>
            </a:r>
            <a:r>
              <a:rPr lang="en-US" sz="3600" dirty="0" smtClean="0"/>
              <a:t>Thank you</a:t>
            </a:r>
          </a:p>
          <a:p>
            <a:pPr algn="ctr">
              <a:buNone/>
            </a:pPr>
            <a:r>
              <a:rPr lang="en-US" sz="3600" dirty="0" smtClean="0"/>
              <a:t>on behalf of the APP group of INPP </a:t>
            </a:r>
            <a:endParaRPr lang="el-GR" sz="3600" dirty="0"/>
          </a:p>
        </p:txBody>
      </p:sp>
    </p:spTree>
    <p:extLst>
      <p:ext uri="{BB962C8B-B14F-4D97-AF65-F5344CB8AC3E}">
        <p14:creationId xmlns="" xmlns:p14="http://schemas.microsoft.com/office/powerpoint/2010/main" val="1927655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2230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Where are we 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9143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+mj-lt"/>
              </a:rPr>
              <a:t>Finishing </a:t>
            </a:r>
            <a:r>
              <a:rPr lang="en-GB" dirty="0">
                <a:latin typeface="+mj-lt"/>
              </a:rPr>
              <a:t>the construction, deployment and operation of the Phase 1 DUs. </a:t>
            </a:r>
          </a:p>
          <a:p>
            <a:r>
              <a:rPr lang="en-GB" dirty="0" smtClean="0">
                <a:latin typeface="+mj-lt"/>
              </a:rPr>
              <a:t>Cable in French site completely replaced.</a:t>
            </a:r>
            <a:endParaRPr lang="en-GB" dirty="0">
              <a:latin typeface="+mj-lt"/>
            </a:endParaRPr>
          </a:p>
          <a:p>
            <a:r>
              <a:rPr lang="en-GB" dirty="0" smtClean="0">
                <a:latin typeface="+mj-lt"/>
              </a:rPr>
              <a:t>Three DUs to be </a:t>
            </a:r>
            <a:r>
              <a:rPr lang="en-GB" dirty="0">
                <a:latin typeface="+mj-lt"/>
              </a:rPr>
              <a:t>installed in </a:t>
            </a:r>
            <a:r>
              <a:rPr lang="en-GB" dirty="0" smtClean="0">
                <a:latin typeface="+mj-lt"/>
              </a:rPr>
              <a:t>ORCA; sea operation starting on the 15/12/2018. </a:t>
            </a:r>
            <a:endParaRPr lang="en-GB" dirty="0">
              <a:latin typeface="+mj-lt"/>
            </a:endParaRPr>
          </a:p>
          <a:p>
            <a:r>
              <a:rPr lang="en-GB" dirty="0" smtClean="0">
                <a:latin typeface="+mj-lt"/>
              </a:rPr>
              <a:t>4 more DUs to be installed in January.</a:t>
            </a:r>
          </a:p>
          <a:p>
            <a:r>
              <a:rPr lang="en-GB" dirty="0" smtClean="0">
                <a:latin typeface="+mj-lt"/>
              </a:rPr>
              <a:t>Sea operation in Italian site scheduled for January.</a:t>
            </a:r>
            <a:endParaRPr lang="en-GB" dirty="0">
              <a:latin typeface="+mj-lt"/>
            </a:endParaRPr>
          </a:p>
          <a:p>
            <a:r>
              <a:rPr lang="en-GB" dirty="0">
                <a:latin typeface="+mj-lt"/>
              </a:rPr>
              <a:t>Phase 2 starting and overlapping with Phase 1</a:t>
            </a:r>
            <a:r>
              <a:rPr lang="en-GB" dirty="0" smtClean="0">
                <a:latin typeface="+mj-lt"/>
              </a:rPr>
              <a:t>.</a:t>
            </a:r>
            <a:endParaRPr lang="en-GB" dirty="0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Christos Markou, 13/12/2018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48536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2230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The </a:t>
            </a:r>
            <a:r>
              <a:rPr lang="en-GB" dirty="0" err="1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Astroparticle</a:t>
            </a:r>
            <a:r>
              <a:rPr lang="en-GB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 Physics group in INPP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061" y="1455312"/>
            <a:ext cx="11758411" cy="49010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latin typeface="+mj-lt"/>
              </a:rPr>
              <a:t>People active in 2018:</a:t>
            </a:r>
            <a:endParaRPr lang="en-GB" dirty="0">
              <a:latin typeface="+mj-lt"/>
            </a:endParaRPr>
          </a:p>
          <a:p>
            <a:pPr marL="0" indent="0">
              <a:buNone/>
            </a:pPr>
            <a:endParaRPr lang="en-GB" dirty="0">
              <a:latin typeface="+mj-lt"/>
            </a:endParaRPr>
          </a:p>
          <a:p>
            <a:pPr marL="0" indent="0">
              <a:buNone/>
            </a:pPr>
            <a:r>
              <a:rPr lang="en-GB" dirty="0">
                <a:latin typeface="+mj-lt"/>
              </a:rPr>
              <a:t>CM, </a:t>
            </a:r>
            <a:r>
              <a:rPr lang="en-GB" dirty="0" smtClean="0">
                <a:latin typeface="+mj-lt"/>
              </a:rPr>
              <a:t>E. </a:t>
            </a:r>
            <a:r>
              <a:rPr lang="en-GB" dirty="0" err="1">
                <a:latin typeface="+mj-lt"/>
              </a:rPr>
              <a:t>Tzamariudaki</a:t>
            </a:r>
            <a:r>
              <a:rPr lang="en-GB" dirty="0">
                <a:latin typeface="+mj-lt"/>
              </a:rPr>
              <a:t>, </a:t>
            </a:r>
            <a:r>
              <a:rPr lang="en-GB" dirty="0" smtClean="0">
                <a:latin typeface="+mj-lt"/>
              </a:rPr>
              <a:t>A. </a:t>
            </a:r>
            <a:r>
              <a:rPr lang="en-GB" dirty="0" err="1">
                <a:latin typeface="+mj-lt"/>
              </a:rPr>
              <a:t>Belias</a:t>
            </a:r>
            <a:r>
              <a:rPr lang="en-GB" dirty="0">
                <a:latin typeface="+mj-lt"/>
              </a:rPr>
              <a:t>, </a:t>
            </a:r>
          </a:p>
          <a:p>
            <a:pPr marL="0" indent="0">
              <a:buNone/>
            </a:pPr>
            <a:r>
              <a:rPr lang="en-GB" dirty="0">
                <a:latin typeface="+mj-lt"/>
              </a:rPr>
              <a:t>G. </a:t>
            </a:r>
            <a:r>
              <a:rPr lang="en-GB" dirty="0" err="1">
                <a:latin typeface="+mj-lt"/>
              </a:rPr>
              <a:t>Androulakis</a:t>
            </a:r>
            <a:r>
              <a:rPr lang="en-GB" dirty="0">
                <a:latin typeface="+mj-lt"/>
              </a:rPr>
              <a:t>, C. </a:t>
            </a:r>
            <a:r>
              <a:rPr lang="en-GB" dirty="0" err="1">
                <a:latin typeface="+mj-lt"/>
              </a:rPr>
              <a:t>Bagatelas</a:t>
            </a:r>
            <a:r>
              <a:rPr lang="en-GB" dirty="0">
                <a:latin typeface="+mj-lt"/>
              </a:rPr>
              <a:t>, P. </a:t>
            </a:r>
            <a:r>
              <a:rPr lang="en-GB" dirty="0" err="1">
                <a:latin typeface="+mj-lt"/>
              </a:rPr>
              <a:t>Tsagli</a:t>
            </a:r>
            <a:r>
              <a:rPr lang="en-GB" dirty="0">
                <a:latin typeface="+mj-lt"/>
              </a:rPr>
              <a:t>, </a:t>
            </a:r>
            <a:r>
              <a:rPr lang="en-GB" dirty="0" smtClean="0">
                <a:latin typeface="+mj-lt"/>
              </a:rPr>
              <a:t>S. </a:t>
            </a:r>
            <a:r>
              <a:rPr lang="en-GB" dirty="0" err="1" smtClean="0">
                <a:latin typeface="+mj-lt"/>
              </a:rPr>
              <a:t>Koutsoukos</a:t>
            </a:r>
            <a:r>
              <a:rPr lang="en-GB" smtClean="0">
                <a:latin typeface="+mj-lt"/>
              </a:rPr>
              <a:t>,</a:t>
            </a:r>
            <a:endParaRPr lang="en-GB" dirty="0">
              <a:latin typeface="+mj-lt"/>
            </a:endParaRPr>
          </a:p>
          <a:p>
            <a:pPr marL="0" indent="0">
              <a:buNone/>
            </a:pPr>
            <a:r>
              <a:rPr lang="en-GB" dirty="0">
                <a:latin typeface="+mj-lt"/>
              </a:rPr>
              <a:t>G. </a:t>
            </a:r>
            <a:r>
              <a:rPr lang="en-GB" dirty="0" err="1">
                <a:latin typeface="+mj-lt"/>
              </a:rPr>
              <a:t>Kiskiras</a:t>
            </a:r>
            <a:r>
              <a:rPr lang="en-GB" dirty="0">
                <a:latin typeface="+mj-lt"/>
              </a:rPr>
              <a:t>, A. </a:t>
            </a:r>
            <a:r>
              <a:rPr lang="en-GB" dirty="0" err="1">
                <a:latin typeface="+mj-lt"/>
              </a:rPr>
              <a:t>Vougioukas</a:t>
            </a:r>
            <a:r>
              <a:rPr lang="en-GB" dirty="0">
                <a:latin typeface="+mj-lt"/>
              </a:rPr>
              <a:t>, S. </a:t>
            </a:r>
            <a:r>
              <a:rPr lang="en-GB" dirty="0" err="1">
                <a:latin typeface="+mj-lt"/>
              </a:rPr>
              <a:t>Bakou</a:t>
            </a:r>
            <a:r>
              <a:rPr lang="en-GB" dirty="0">
                <a:latin typeface="+mj-lt"/>
              </a:rPr>
              <a:t>,</a:t>
            </a:r>
          </a:p>
          <a:p>
            <a:pPr marL="0" indent="0">
              <a:buNone/>
            </a:pPr>
            <a:r>
              <a:rPr lang="en-GB" dirty="0">
                <a:latin typeface="+mj-lt"/>
              </a:rPr>
              <a:t>K. </a:t>
            </a:r>
            <a:r>
              <a:rPr lang="en-GB" dirty="0" err="1">
                <a:latin typeface="+mj-lt"/>
              </a:rPr>
              <a:t>Pikounis</a:t>
            </a:r>
            <a:r>
              <a:rPr lang="en-GB" dirty="0">
                <a:latin typeface="+mj-lt"/>
              </a:rPr>
              <a:t>,  D. </a:t>
            </a:r>
            <a:r>
              <a:rPr lang="en-GB" dirty="0" err="1">
                <a:latin typeface="+mj-lt"/>
              </a:rPr>
              <a:t>Tzanetatos</a:t>
            </a:r>
            <a:r>
              <a:rPr lang="en-GB" dirty="0">
                <a:latin typeface="+mj-lt"/>
              </a:rPr>
              <a:t>, V. Panagopoulos, G. </a:t>
            </a:r>
            <a:r>
              <a:rPr lang="en-GB" dirty="0" err="1">
                <a:latin typeface="+mj-lt"/>
              </a:rPr>
              <a:t>Polydeyki</a:t>
            </a:r>
            <a:r>
              <a:rPr lang="en-GB" dirty="0">
                <a:latin typeface="+mj-lt"/>
              </a:rPr>
              <a:t>, </a:t>
            </a:r>
            <a:r>
              <a:rPr lang="en-GB" dirty="0" smtClean="0">
                <a:latin typeface="+mj-lt"/>
              </a:rPr>
              <a:t>A. </a:t>
            </a:r>
            <a:r>
              <a:rPr lang="en-GB" dirty="0" err="1" smtClean="0">
                <a:latin typeface="+mj-lt"/>
              </a:rPr>
              <a:t>Sinopoulou</a:t>
            </a:r>
            <a:endParaRPr lang="en-GB" dirty="0">
              <a:latin typeface="+mj-lt"/>
            </a:endParaRP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D</a:t>
            </a:r>
            <a:r>
              <a:rPr lang="en-GB" dirty="0">
                <a:latin typeface="+mj-lt"/>
              </a:rPr>
              <a:t>. Stavropoulos, </a:t>
            </a:r>
            <a:r>
              <a:rPr lang="en-GB" dirty="0" smtClean="0">
                <a:latin typeface="+mj-lt"/>
              </a:rPr>
              <a:t>T. </a:t>
            </a:r>
            <a:r>
              <a:rPr lang="en-GB" dirty="0" err="1" smtClean="0">
                <a:latin typeface="+mj-lt"/>
              </a:rPr>
              <a:t>Chadzistavrou</a:t>
            </a:r>
            <a:r>
              <a:rPr lang="en-GB" dirty="0" smtClean="0">
                <a:latin typeface="+mj-lt"/>
              </a:rPr>
              <a:t>, G. </a:t>
            </a:r>
            <a:r>
              <a:rPr lang="en-GB" dirty="0" err="1" smtClean="0">
                <a:latin typeface="+mj-lt"/>
              </a:rPr>
              <a:t>Zarpapis</a:t>
            </a:r>
            <a:r>
              <a:rPr lang="en-GB" dirty="0" smtClean="0">
                <a:latin typeface="+mj-lt"/>
              </a:rPr>
              <a:t>, G. </a:t>
            </a:r>
            <a:r>
              <a:rPr lang="en-GB" dirty="0" err="1" smtClean="0">
                <a:latin typeface="+mj-lt"/>
              </a:rPr>
              <a:t>Anagnostou</a:t>
            </a:r>
            <a:r>
              <a:rPr lang="en-GB" dirty="0" smtClean="0">
                <a:latin typeface="+mj-lt"/>
              </a:rPr>
              <a:t>, G. </a:t>
            </a:r>
            <a:r>
              <a:rPr lang="en-GB" dirty="0" err="1" smtClean="0">
                <a:latin typeface="+mj-lt"/>
              </a:rPr>
              <a:t>Anastasiou</a:t>
            </a:r>
            <a:endParaRPr lang="en-GB" dirty="0">
              <a:latin typeface="+mj-lt"/>
            </a:endParaRPr>
          </a:p>
          <a:p>
            <a:pPr marL="0" indent="0">
              <a:buNone/>
            </a:pPr>
            <a:endParaRPr lang="en-GB" dirty="0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Christos Markou, 13/12/2018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26260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223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Responsibilities of our members </a:t>
            </a:r>
            <a:endParaRPr lang="en-GB" dirty="0">
              <a:solidFill>
                <a:schemeClr val="bg1"/>
              </a:solidFill>
              <a:effectLst/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8504" y="1774109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>
                <a:latin typeface="+mj-lt"/>
              </a:rPr>
              <a:t>CM: Chairman of the Institution Board since </a:t>
            </a:r>
            <a:r>
              <a:rPr lang="en-GB" dirty="0" smtClean="0">
                <a:latin typeface="+mj-lt"/>
              </a:rPr>
              <a:t>10/2016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         – re-elected for a second 2-year term,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         RRB member</a:t>
            </a:r>
            <a:endParaRPr lang="en-GB" dirty="0">
              <a:latin typeface="+mj-lt"/>
            </a:endParaRPr>
          </a:p>
          <a:p>
            <a:pPr marL="0" indent="0">
              <a:buNone/>
            </a:pPr>
            <a:r>
              <a:rPr lang="en-GB" dirty="0">
                <a:latin typeface="+mj-lt"/>
              </a:rPr>
              <a:t>         Publication committee member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E. </a:t>
            </a:r>
            <a:r>
              <a:rPr lang="en-GB" dirty="0" err="1">
                <a:latin typeface="+mj-lt"/>
              </a:rPr>
              <a:t>Tzamariudaki</a:t>
            </a:r>
            <a:r>
              <a:rPr lang="en-GB" dirty="0">
                <a:latin typeface="+mj-lt"/>
              </a:rPr>
              <a:t>: </a:t>
            </a:r>
            <a:r>
              <a:rPr lang="en-GB" dirty="0" smtClean="0">
                <a:latin typeface="+mj-lt"/>
              </a:rPr>
              <a:t>Management Team and Steering committee member,        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         Publication </a:t>
            </a:r>
            <a:r>
              <a:rPr lang="en-GB" dirty="0">
                <a:latin typeface="+mj-lt"/>
              </a:rPr>
              <a:t>committee member, </a:t>
            </a:r>
          </a:p>
          <a:p>
            <a:pPr marL="0" indent="0">
              <a:buNone/>
            </a:pPr>
            <a:r>
              <a:rPr lang="en-GB" dirty="0">
                <a:latin typeface="+mj-lt"/>
              </a:rPr>
              <a:t>         Conference and Outreach committee member</a:t>
            </a:r>
          </a:p>
          <a:p>
            <a:pPr marL="0" indent="0">
              <a:buNone/>
            </a:pPr>
            <a:r>
              <a:rPr lang="en-GB" dirty="0">
                <a:latin typeface="+mj-lt"/>
              </a:rPr>
              <a:t>G. </a:t>
            </a:r>
            <a:r>
              <a:rPr lang="en-GB" dirty="0" err="1">
                <a:latin typeface="+mj-lt"/>
              </a:rPr>
              <a:t>Androulakis</a:t>
            </a:r>
            <a:r>
              <a:rPr lang="en-GB" dirty="0">
                <a:latin typeface="+mj-lt"/>
              </a:rPr>
              <a:t>: QA/QC manager of KM3NeT,</a:t>
            </a:r>
          </a:p>
          <a:p>
            <a:pPr marL="0" indent="0">
              <a:buNone/>
            </a:pPr>
            <a:r>
              <a:rPr lang="en-GB" dirty="0">
                <a:latin typeface="+mj-lt"/>
              </a:rPr>
              <a:t>         </a:t>
            </a:r>
            <a:r>
              <a:rPr lang="en-GB" dirty="0" smtClean="0">
                <a:latin typeface="+mj-lt"/>
              </a:rPr>
              <a:t>Management </a:t>
            </a:r>
            <a:r>
              <a:rPr lang="en-GB" dirty="0">
                <a:latin typeface="+mj-lt"/>
              </a:rPr>
              <a:t>Team and Steering committee member</a:t>
            </a:r>
          </a:p>
          <a:p>
            <a:pPr marL="0" indent="0">
              <a:buNone/>
            </a:pPr>
            <a:r>
              <a:rPr lang="en-GB" dirty="0">
                <a:latin typeface="+mj-lt"/>
              </a:rPr>
              <a:t>C. </a:t>
            </a:r>
            <a:r>
              <a:rPr lang="en-GB" dirty="0" err="1">
                <a:latin typeface="+mj-lt"/>
              </a:rPr>
              <a:t>Bagatelas</a:t>
            </a:r>
            <a:r>
              <a:rPr lang="en-GB" dirty="0">
                <a:latin typeface="+mj-lt"/>
              </a:rPr>
              <a:t>: DOM integrator, responsible for the DOM lab.</a:t>
            </a:r>
          </a:p>
          <a:p>
            <a:pPr marL="0" indent="0">
              <a:buNone/>
            </a:pPr>
            <a:endParaRPr lang="en-GB" dirty="0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Christos Markou, 13/12/2018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91852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2230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Governance and Management </a:t>
            </a:r>
          </a:p>
          <a:p>
            <a:r>
              <a:rPr lang="en-GB" dirty="0">
                <a:latin typeface="+mj-lt"/>
              </a:rPr>
              <a:t>QA/QC</a:t>
            </a:r>
          </a:p>
          <a:p>
            <a:r>
              <a:rPr lang="en-GB" dirty="0">
                <a:latin typeface="+mj-lt"/>
              </a:rPr>
              <a:t>Construction </a:t>
            </a:r>
          </a:p>
          <a:p>
            <a:pPr lvl="2"/>
            <a:r>
              <a:rPr lang="en-GB" dirty="0">
                <a:latin typeface="+mj-lt"/>
              </a:rPr>
              <a:t>DOM </a:t>
            </a:r>
            <a:r>
              <a:rPr lang="en-GB" dirty="0" smtClean="0">
                <a:latin typeface="+mj-lt"/>
              </a:rPr>
              <a:t>integration</a:t>
            </a:r>
            <a:endParaRPr lang="en-GB" dirty="0">
              <a:latin typeface="+mj-lt"/>
            </a:endParaRPr>
          </a:p>
          <a:p>
            <a:pPr lvl="2"/>
            <a:r>
              <a:rPr lang="en-GB" dirty="0">
                <a:latin typeface="+mj-lt"/>
              </a:rPr>
              <a:t>High pressure testing of deep sea components - single point failure items</a:t>
            </a:r>
          </a:p>
          <a:p>
            <a:pPr lvl="2"/>
            <a:r>
              <a:rPr lang="en-GB" dirty="0">
                <a:latin typeface="+mj-lt"/>
              </a:rPr>
              <a:t>Calibration of electronics and sensors</a:t>
            </a:r>
          </a:p>
          <a:p>
            <a:r>
              <a:rPr lang="en-GB" dirty="0" smtClean="0">
                <a:latin typeface="+mj-lt"/>
              </a:rPr>
              <a:t>Physics </a:t>
            </a:r>
            <a:r>
              <a:rPr lang="en-GB" dirty="0">
                <a:latin typeface="+mj-lt"/>
              </a:rPr>
              <a:t>analyses and </a:t>
            </a:r>
            <a:r>
              <a:rPr lang="en-GB" dirty="0" smtClean="0">
                <a:latin typeface="+mj-lt"/>
              </a:rPr>
              <a:t>studies</a:t>
            </a:r>
          </a:p>
          <a:p>
            <a:r>
              <a:rPr lang="en-GB" dirty="0" smtClean="0">
                <a:latin typeface="+mj-lt"/>
              </a:rPr>
              <a:t>Neutrino acoustic detection activities </a:t>
            </a:r>
          </a:p>
          <a:p>
            <a:endParaRPr lang="en-GB" dirty="0">
              <a:latin typeface="+mj-lt"/>
            </a:endParaRPr>
          </a:p>
          <a:p>
            <a:pPr lvl="5"/>
            <a:endParaRPr lang="en-GB" dirty="0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Christos Markou, 13/12/2018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79082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2230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KM3NeT INFRADEV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214" y="1687132"/>
            <a:ext cx="11895786" cy="4669217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latin typeface="+mj-lt"/>
              </a:rPr>
              <a:t>3 year coordination and support Horizon 2020 project (2017-2019)</a:t>
            </a:r>
          </a:p>
          <a:p>
            <a:pPr marL="0" indent="0">
              <a:buNone/>
            </a:pPr>
            <a:r>
              <a:rPr lang="en-GB" dirty="0">
                <a:latin typeface="+mj-lt"/>
              </a:rPr>
              <a:t> </a:t>
            </a:r>
          </a:p>
          <a:p>
            <a:pPr marL="0" indent="0">
              <a:buNone/>
            </a:pPr>
            <a:r>
              <a:rPr lang="en-GB" dirty="0">
                <a:latin typeface="+mj-lt"/>
              </a:rPr>
              <a:t>INPP is involved in 7 out of 10 WPs, with coordination role in two of them.</a:t>
            </a:r>
          </a:p>
          <a:p>
            <a:pPr marL="0" indent="0">
              <a:buNone/>
            </a:pPr>
            <a:endParaRPr lang="en-GB" dirty="0">
              <a:latin typeface="+mj-lt"/>
            </a:endParaRP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E. </a:t>
            </a:r>
            <a:r>
              <a:rPr lang="en-GB" dirty="0" err="1">
                <a:latin typeface="+mj-lt"/>
              </a:rPr>
              <a:t>Tzamariudaki</a:t>
            </a:r>
            <a:r>
              <a:rPr lang="en-GB" dirty="0">
                <a:latin typeface="+mj-lt"/>
              </a:rPr>
              <a:t> is coordinating the Innovation and Technology transfer WP.</a:t>
            </a:r>
          </a:p>
          <a:p>
            <a:pPr marL="0" indent="0">
              <a:buNone/>
            </a:pPr>
            <a:r>
              <a:rPr lang="en-GB" dirty="0">
                <a:latin typeface="+mj-lt"/>
              </a:rPr>
              <a:t>CM coordinates the WP on making KM3NeT a research facility with zero-carbon footprint.</a:t>
            </a:r>
          </a:p>
          <a:p>
            <a:pPr marL="0" indent="0">
              <a:buNone/>
            </a:pPr>
            <a:r>
              <a:rPr lang="en-GB" dirty="0">
                <a:latin typeface="+mj-lt"/>
              </a:rPr>
              <a:t>Additional involvement in </a:t>
            </a:r>
            <a:r>
              <a:rPr lang="en-US" dirty="0">
                <a:latin typeface="+mj-lt"/>
              </a:rPr>
              <a:t>Legal entity, Outreach and communications, Open </a:t>
            </a:r>
            <a:r>
              <a:rPr lang="en-GB" dirty="0">
                <a:latin typeface="+mj-lt"/>
              </a:rPr>
              <a:t>Data Access, </a:t>
            </a:r>
            <a:r>
              <a:rPr lang="en-US" dirty="0">
                <a:latin typeface="+mj-lt"/>
              </a:rPr>
              <a:t>Societal role and impact and User ports.</a:t>
            </a:r>
            <a:endParaRPr lang="en-GB" dirty="0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Christos Markou, 13/12/2018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83473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2230"/>
          </a:xfrm>
        </p:spPr>
        <p:txBody>
          <a:bodyPr>
            <a:normAutofit/>
          </a:bodyPr>
          <a:lstStyle/>
          <a:p>
            <a:pPr algn="ctr"/>
            <a:r>
              <a:rPr lang="en-GB" altLang="el-GR" sz="3200" dirty="0" smtClean="0">
                <a:solidFill>
                  <a:schemeClr val="bg1"/>
                </a:solidFill>
                <a:effectLst/>
                <a:latin typeface="Garamond" pitchFamily="18" charset="0"/>
              </a:rPr>
              <a:t>DOM integration site at Demokritos (C. </a:t>
            </a:r>
            <a:r>
              <a:rPr lang="en-GB" altLang="el-GR" sz="3200" dirty="0" err="1" smtClean="0">
                <a:solidFill>
                  <a:schemeClr val="bg1"/>
                </a:solidFill>
                <a:effectLst/>
                <a:latin typeface="Garamond" pitchFamily="18" charset="0"/>
              </a:rPr>
              <a:t>Bagatelas</a:t>
            </a:r>
            <a:r>
              <a:rPr lang="en-GB" altLang="el-GR" sz="3200" dirty="0" smtClean="0">
                <a:solidFill>
                  <a:schemeClr val="bg1"/>
                </a:solidFill>
                <a:effectLst/>
                <a:latin typeface="Garamond" pitchFamily="18" charset="0"/>
              </a:rPr>
              <a:t>, V. </a:t>
            </a:r>
            <a:r>
              <a:rPr lang="en-GB" altLang="el-GR" sz="3200" dirty="0" err="1" smtClean="0">
                <a:solidFill>
                  <a:schemeClr val="bg1"/>
                </a:solidFill>
                <a:effectLst/>
                <a:latin typeface="Garamond" pitchFamily="18" charset="0"/>
              </a:rPr>
              <a:t>Tsagkli</a:t>
            </a:r>
            <a:r>
              <a:rPr lang="en-GB" altLang="el-GR" sz="3200" dirty="0" smtClean="0">
                <a:solidFill>
                  <a:schemeClr val="bg1"/>
                </a:solidFill>
                <a:effectLst/>
                <a:latin typeface="Garamond" pitchFamily="18" charset="0"/>
              </a:rPr>
              <a:t>)</a:t>
            </a:r>
            <a:endParaRPr lang="en-GB" sz="3200" dirty="0">
              <a:solidFill>
                <a:schemeClr val="bg1"/>
              </a:solidFill>
              <a:effectLst/>
              <a:latin typeface="Garamond" pitchFamily="18" charset="0"/>
            </a:endParaRPr>
          </a:p>
        </p:txBody>
      </p:sp>
      <p:sp>
        <p:nvSpPr>
          <p:cNvPr id="9" name="Ορθογώνιο 2"/>
          <p:cNvSpPr>
            <a:spLocks noChangeArrowheads="1"/>
          </p:cNvSpPr>
          <p:nvPr/>
        </p:nvSpPr>
        <p:spPr bwMode="auto">
          <a:xfrm>
            <a:off x="7112000" y="4953000"/>
            <a:ext cx="4970463" cy="1985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>
                <a:solidFill>
                  <a:srgbClr val="1F4E79"/>
                </a:solidFill>
                <a:latin typeface="+mj-lt"/>
              </a:rPr>
              <a:t>1 DU (18 DOMs) ready to be </a:t>
            </a:r>
            <a:r>
              <a:rPr lang="en-US" dirty="0" smtClean="0">
                <a:solidFill>
                  <a:srgbClr val="1F4E79"/>
                </a:solidFill>
                <a:latin typeface="+mj-lt"/>
              </a:rPr>
              <a:t>deployed – 1</a:t>
            </a:r>
            <a:r>
              <a:rPr lang="en-US" baseline="30000" dirty="0" smtClean="0">
                <a:solidFill>
                  <a:srgbClr val="1F4E79"/>
                </a:solidFill>
                <a:latin typeface="+mj-lt"/>
              </a:rPr>
              <a:t>st</a:t>
            </a:r>
            <a:r>
              <a:rPr lang="en-US" dirty="0" smtClean="0">
                <a:solidFill>
                  <a:srgbClr val="1F4E79"/>
                </a:solidFill>
                <a:latin typeface="+mj-lt"/>
              </a:rPr>
              <a:t>  ARCA DU in 2019</a:t>
            </a:r>
            <a:endParaRPr lang="en-US" dirty="0">
              <a:solidFill>
                <a:srgbClr val="1F4E79"/>
              </a:solidFill>
              <a:latin typeface="+mj-lt"/>
            </a:endParaRP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>
                <a:solidFill>
                  <a:srgbClr val="1F4E79"/>
                </a:solidFill>
                <a:latin typeface="+mj-lt"/>
              </a:rPr>
              <a:t>1 DU under construction:</a:t>
            </a:r>
          </a:p>
          <a:p>
            <a:pPr marL="742950" lvl="1" indent="-285750"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>
                <a:solidFill>
                  <a:srgbClr val="1F4E79"/>
                </a:solidFill>
                <a:latin typeface="+mj-lt"/>
              </a:rPr>
              <a:t>14 DOMs out of 18 are ready.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>
                <a:solidFill>
                  <a:srgbClr val="1F4E79"/>
                </a:solidFill>
                <a:latin typeface="+mj-lt"/>
              </a:rPr>
              <a:t>DOM production rate: 18 DOMs (1 DU) in less than 2 months . 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49886" y="1402135"/>
            <a:ext cx="4715012" cy="3536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9703" y="3665538"/>
            <a:ext cx="6454775" cy="319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Ορθογώνιο 5"/>
          <p:cNvSpPr>
            <a:spLocks noChangeArrowheads="1"/>
          </p:cNvSpPr>
          <p:nvPr/>
        </p:nvSpPr>
        <p:spPr bwMode="auto">
          <a:xfrm>
            <a:off x="414791" y="1828800"/>
            <a:ext cx="5653087" cy="1431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US" altLang="el-GR" dirty="0">
                <a:solidFill>
                  <a:srgbClr val="2F5597"/>
                </a:solidFill>
                <a:latin typeface="+mj-lt"/>
              </a:rPr>
              <a:t>4 working benches (integration </a:t>
            </a:r>
            <a:r>
              <a:rPr lang="en-US" altLang="el-GR" dirty="0" smtClean="0">
                <a:solidFill>
                  <a:srgbClr val="2F5597"/>
                </a:solidFill>
                <a:latin typeface="+mj-lt"/>
              </a:rPr>
              <a:t>of 4 </a:t>
            </a:r>
            <a:r>
              <a:rPr lang="en-US" altLang="el-GR" dirty="0">
                <a:solidFill>
                  <a:srgbClr val="2F5597"/>
                </a:solidFill>
                <a:latin typeface="+mj-lt"/>
              </a:rPr>
              <a:t>DOMs in parallel)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US" altLang="el-GR" dirty="0">
                <a:solidFill>
                  <a:srgbClr val="2F5597"/>
                </a:solidFill>
                <a:latin typeface="+mj-lt"/>
              </a:rPr>
              <a:t>2 areas for preparation of  DOM components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US" altLang="el-GR" dirty="0">
                <a:solidFill>
                  <a:srgbClr val="2F5597"/>
                </a:solidFill>
                <a:latin typeface="+mj-lt"/>
              </a:rPr>
              <a:t>1 dark box for DOM testing and calibration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US" altLang="el-GR" dirty="0">
                <a:solidFill>
                  <a:srgbClr val="2F5597"/>
                </a:solidFill>
                <a:latin typeface="+mj-lt"/>
              </a:rPr>
              <a:t>Storage place for 18 DOMs (1 DU)</a:t>
            </a:r>
            <a:endParaRPr lang="el-GR" altLang="el-GR" dirty="0">
              <a:solidFill>
                <a:srgbClr val="2F5597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473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2230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bg1"/>
                </a:solidFill>
                <a:effectLst/>
                <a:latin typeface="Garamond" panose="02020404030301010803" pitchFamily="18" charset="0"/>
              </a:rPr>
              <a:t>The KM3NeT DOM</a:t>
            </a:r>
            <a:endParaRPr lang="en-GB" dirty="0">
              <a:solidFill>
                <a:schemeClr val="bg1"/>
              </a:solidFill>
              <a:effectLst/>
              <a:latin typeface="Garamond" panose="02020404030301010803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Christos Markou, 13/12/2018</a:t>
            </a:r>
            <a:endParaRPr lang="en-GB"/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0668" y="1986490"/>
            <a:ext cx="2173354" cy="438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2"/>
          <p:cNvSpPr/>
          <p:nvPr/>
        </p:nvSpPr>
        <p:spPr>
          <a:xfrm>
            <a:off x="668740" y="1603717"/>
            <a:ext cx="5431809" cy="4832092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Mechanical parts:</a:t>
            </a:r>
          </a:p>
          <a:p>
            <a:pPr marL="800100" lvl="1" indent="-34290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Nautilus </a:t>
            </a:r>
            <a:r>
              <a:rPr lang="en-US" sz="1400" dirty="0" err="1">
                <a:solidFill>
                  <a:srgbClr val="5B9BD5">
                    <a:lumMod val="50000"/>
                  </a:srgbClr>
                </a:solidFill>
              </a:rPr>
              <a:t>Vitrovex</a:t>
            </a: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 17 ‘’ glass sphere</a:t>
            </a:r>
          </a:p>
          <a:p>
            <a:pPr marL="800100" lvl="1" indent="-34290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Titanium penetrator for data and power</a:t>
            </a:r>
          </a:p>
          <a:p>
            <a:pPr marL="800100" lvl="1" indent="-34290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Cooling mushroom</a:t>
            </a:r>
          </a:p>
          <a:p>
            <a:pPr marL="800100" lvl="1" indent="-34290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Top and Bottom PMT support structures</a:t>
            </a:r>
          </a:p>
          <a:p>
            <a:pPr marL="800100" lvl="1" indent="-34290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31 reflector rings</a:t>
            </a:r>
          </a:p>
          <a:p>
            <a:pPr marL="800100" lvl="1" indent="-34290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Optical gel</a:t>
            </a:r>
          </a:p>
          <a:p>
            <a:pPr marL="800100" lvl="1" indent="-34290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Titanium collar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Electronics:</a:t>
            </a:r>
          </a:p>
          <a:p>
            <a:pPr marL="800100" lvl="1" indent="-34290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Central Logic Board (CLB)</a:t>
            </a:r>
          </a:p>
          <a:p>
            <a:pPr marL="800100" lvl="1" indent="-34290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2 Octopus Boards</a:t>
            </a:r>
          </a:p>
          <a:p>
            <a:pPr marL="800100" lvl="1" indent="-34290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Power Board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Optical parts</a:t>
            </a:r>
            <a:r>
              <a:rPr lang="en-US" sz="1400" dirty="0" smtClean="0">
                <a:solidFill>
                  <a:srgbClr val="5B9BD5">
                    <a:lumMod val="50000"/>
                  </a:srgbClr>
                </a:solidFill>
              </a:rPr>
              <a:t>:</a:t>
            </a:r>
            <a:endParaRPr lang="en-US" sz="1400" dirty="0">
              <a:solidFill>
                <a:srgbClr val="5B9BD5">
                  <a:lumMod val="50000"/>
                </a:srgbClr>
              </a:solidFill>
            </a:endParaRPr>
          </a:p>
          <a:p>
            <a:pPr marL="800100" lvl="1" indent="-34290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Single-mode laser transceiver (SFP)</a:t>
            </a:r>
          </a:p>
          <a:p>
            <a:pPr marL="800100" lvl="1" indent="-34290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Add/drop filter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Sensors/instruments:</a:t>
            </a:r>
          </a:p>
          <a:p>
            <a:pPr marL="800100" lvl="1" indent="-34290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31 </a:t>
            </a:r>
            <a:r>
              <a:rPr lang="el-GR" sz="1400" dirty="0">
                <a:solidFill>
                  <a:srgbClr val="5B9BD5">
                    <a:lumMod val="50000"/>
                  </a:srgbClr>
                </a:solidFill>
              </a:rPr>
              <a:t>3</a:t>
            </a: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”</a:t>
            </a:r>
            <a:r>
              <a:rPr lang="el-GR" sz="1400" dirty="0">
                <a:solidFill>
                  <a:srgbClr val="5B9BD5">
                    <a:lumMod val="50000"/>
                  </a:srgbClr>
                </a:solidFill>
              </a:rPr>
              <a:t> </a:t>
            </a: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inch PMTs + Base Boards</a:t>
            </a:r>
          </a:p>
          <a:p>
            <a:pPr marL="800100" lvl="1" indent="-34290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1400" dirty="0" err="1">
                <a:solidFill>
                  <a:srgbClr val="5B9BD5">
                    <a:lumMod val="50000"/>
                  </a:srgbClr>
                </a:solidFill>
              </a:rPr>
              <a:t>Piezo</a:t>
            </a: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 acoustic sensor</a:t>
            </a:r>
          </a:p>
          <a:p>
            <a:pPr marL="800100" lvl="1" indent="-34290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Temperature/humidity sensors</a:t>
            </a:r>
          </a:p>
          <a:p>
            <a:pPr marL="800100" lvl="1" indent="-34290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Compass/accelerometer</a:t>
            </a:r>
          </a:p>
          <a:p>
            <a:pPr marL="800100" lvl="1" indent="-34290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1400" dirty="0" err="1">
                <a:solidFill>
                  <a:srgbClr val="5B9BD5">
                    <a:lumMod val="50000"/>
                  </a:srgbClr>
                </a:solidFill>
              </a:rPr>
              <a:t>Nanobeacon</a:t>
            </a: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 LED</a:t>
            </a:r>
          </a:p>
          <a:p>
            <a:pPr marL="800100" lvl="1" indent="-342900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5B9BD5">
                    <a:lumMod val="50000"/>
                  </a:srgbClr>
                </a:solidFill>
              </a:rPr>
              <a:t>Pressure gauge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0793" y="2824153"/>
            <a:ext cx="2263627" cy="2128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834737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1329</Words>
  <Application>Microsoft Office PowerPoint</Application>
  <PresentationFormat>Προσαρμογή</PresentationFormat>
  <Paragraphs>229</Paragraphs>
  <Slides>22</Slides>
  <Notes>15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22</vt:i4>
      </vt:variant>
    </vt:vector>
  </HeadingPairs>
  <TitlesOfParts>
    <vt:vector size="23" baseType="lpstr">
      <vt:lpstr>Office Theme</vt:lpstr>
      <vt:lpstr>KM3NeT and Astroparticle Physics in INPP</vt:lpstr>
      <vt:lpstr>The KM3NeT collaboration</vt:lpstr>
      <vt:lpstr>Where are we today</vt:lpstr>
      <vt:lpstr>The Astroparticle Physics group in INPP</vt:lpstr>
      <vt:lpstr>Responsibilities of our members </vt:lpstr>
      <vt:lpstr>Activities</vt:lpstr>
      <vt:lpstr>KM3NeT INFRADEV</vt:lpstr>
      <vt:lpstr>DOM integration site at Demokritos (C. Bagatelas, V. Tsagkli)</vt:lpstr>
      <vt:lpstr>The KM3NeT DOM</vt:lpstr>
      <vt:lpstr>KM3NeT DOM integration </vt:lpstr>
      <vt:lpstr> Physics Analyses of the APP group in INPP</vt:lpstr>
      <vt:lpstr>Data/MC comparisons and neutrino candidates – A. Sinopoulou</vt:lpstr>
      <vt:lpstr>Current status – A. Sinopoulou</vt:lpstr>
      <vt:lpstr>Simulated atmospheric νμ events – Reconstruction parameters  D. Tzanetatos</vt:lpstr>
      <vt:lpstr>Διαφάνεια 15</vt:lpstr>
      <vt:lpstr> </vt:lpstr>
      <vt:lpstr> </vt:lpstr>
      <vt:lpstr> Physics Analyses of the APP group in INPP</vt:lpstr>
      <vt:lpstr>MC development of acoustic pulse propagation and detection,  V. Panagopoulos</vt:lpstr>
      <vt:lpstr>Evaluation of existing ORCA acoustic data, G. Polydefki </vt:lpstr>
      <vt:lpstr>Latest developments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gritsi</dc:creator>
  <cp:lastModifiedBy>christos</cp:lastModifiedBy>
  <cp:revision>68</cp:revision>
  <dcterms:created xsi:type="dcterms:W3CDTF">2017-02-09T12:47:44Z</dcterms:created>
  <dcterms:modified xsi:type="dcterms:W3CDTF">2018-12-13T13:20:37Z</dcterms:modified>
</cp:coreProperties>
</file>