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(null)" ContentType="image/x-emf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media/image46.jpg" ContentType="image/jpg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77" r:id="rId2"/>
    <p:sldId id="256" r:id="rId3"/>
    <p:sldId id="260" r:id="rId4"/>
    <p:sldId id="287" r:id="rId5"/>
    <p:sldId id="288" r:id="rId6"/>
    <p:sldId id="286" r:id="rId7"/>
    <p:sldId id="294" r:id="rId8"/>
    <p:sldId id="257" r:id="rId9"/>
    <p:sldId id="258" r:id="rId10"/>
    <p:sldId id="295" r:id="rId11"/>
    <p:sldId id="297" r:id="rId12"/>
    <p:sldId id="296" r:id="rId13"/>
    <p:sldId id="291" r:id="rId14"/>
    <p:sldId id="293" r:id="rId15"/>
    <p:sldId id="301" r:id="rId16"/>
    <p:sldId id="373" r:id="rId17"/>
    <p:sldId id="374" r:id="rId18"/>
    <p:sldId id="313" r:id="rId19"/>
    <p:sldId id="318" r:id="rId20"/>
    <p:sldId id="348" r:id="rId21"/>
    <p:sldId id="389" r:id="rId22"/>
    <p:sldId id="322" r:id="rId23"/>
    <p:sldId id="380" r:id="rId24"/>
    <p:sldId id="381" r:id="rId25"/>
    <p:sldId id="382" r:id="rId26"/>
    <p:sldId id="384" r:id="rId27"/>
    <p:sldId id="376" r:id="rId28"/>
    <p:sldId id="387" r:id="rId29"/>
    <p:sldId id="388" r:id="rId30"/>
    <p:sldId id="375" r:id="rId31"/>
    <p:sldId id="265" r:id="rId32"/>
    <p:sldId id="386" r:id="rId33"/>
    <p:sldId id="385" r:id="rId34"/>
    <p:sldId id="272" r:id="rId35"/>
    <p:sldId id="259" r:id="rId36"/>
    <p:sldId id="383" r:id="rId37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9" autoAdjust="0"/>
    <p:restoredTop sz="94471" autoAdjust="0"/>
  </p:normalViewPr>
  <p:slideViewPr>
    <p:cSldViewPr>
      <p:cViewPr varScale="1">
        <p:scale>
          <a:sx n="103" d="100"/>
          <a:sy n="103" d="100"/>
        </p:scale>
        <p:origin x="1496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emf"/><Relationship Id="rId1" Type="http://schemas.openxmlformats.org/officeDocument/2006/relationships/image" Target="../media/image5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FF2C541-A007-A04B-A8E8-264C7AAE8F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3FFDDC-429E-0F41-AC63-2BE2BEB6D8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13DAE26-83FC-5D4E-A1D8-9684D39D0857}" type="datetimeFigureOut">
              <a:rPr lang="en-US"/>
              <a:pPr>
                <a:defRPr/>
              </a:pPr>
              <a:t>12/14/18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F702D3-340B-3547-AAE2-0E97BD7EF1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582068-B0A4-AB4F-89BC-C34E298A6FF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94E5A83B-0184-4E49-8E63-51E128506A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A4AB83F4-629D-5744-B0F6-8CD8E10F52E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endParaRPr lang="en-US" altLang="en-US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C8C4610D-EAB3-2A4A-B4AA-12DB1B422D5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endParaRPr lang="en-US" altLang="en-US"/>
          </a:p>
        </p:txBody>
      </p:sp>
      <p:sp>
        <p:nvSpPr>
          <p:cNvPr id="15364" name="Rectangle 4">
            <a:extLst>
              <a:ext uri="{FF2B5EF4-FFF2-40B4-BE49-F238E27FC236}">
                <a16:creationId xmlns:a16="http://schemas.microsoft.com/office/drawing/2014/main" id="{83493ED9-3555-C248-B857-E29F817ED4C9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6927A917-BC85-D24B-89CC-3595BF51ECD0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/>
              <a:t>Click to edit Master text styles</a:t>
            </a:r>
          </a:p>
          <a:p>
            <a:pPr lvl="1"/>
            <a:r>
              <a:rPr lang="en-US" altLang="en-US" noProof="0"/>
              <a:t>Second level</a:t>
            </a:r>
          </a:p>
          <a:p>
            <a:pPr lvl="2"/>
            <a:r>
              <a:rPr lang="en-US" altLang="en-US" noProof="0"/>
              <a:t>Third level</a:t>
            </a:r>
          </a:p>
          <a:p>
            <a:pPr lvl="3"/>
            <a:r>
              <a:rPr lang="en-US" altLang="en-US" noProof="0"/>
              <a:t>Fourth level</a:t>
            </a:r>
          </a:p>
          <a:p>
            <a:pPr lvl="4"/>
            <a:r>
              <a:rPr lang="en-US" altLang="en-US" noProof="0"/>
              <a:t>Fifth level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6EE459B4-81A9-F045-8789-312DB8073B9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endParaRPr lang="en-US" altLang="en-US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40FF4DDD-C730-5440-A809-B9F6ABCF5C6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F0DAB760-C327-2242-9DBC-E5BF0ECBA5D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">
            <a:extLst>
              <a:ext uri="{FF2B5EF4-FFF2-40B4-BE49-F238E27FC236}">
                <a16:creationId xmlns:a16="http://schemas.microsoft.com/office/drawing/2014/main" id="{EC483EB3-18D6-4761-BFFF-245F7D8E71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Rectangle 2">
            <a:extLst>
              <a:ext uri="{FF2B5EF4-FFF2-40B4-BE49-F238E27FC236}">
                <a16:creationId xmlns:a16="http://schemas.microsoft.com/office/drawing/2014/main" id="{3804E7B0-DEE5-4802-9467-0C3FEE8440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37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88399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663094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2152971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0225689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618066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775882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651074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6145315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413119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8A0C1-8D5A-4692-BA0D-846D5A85BD88}" type="slidenum">
              <a:rPr lang="el-GR" smtClean="0"/>
              <a:pPr/>
              <a:t>28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902077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78A0C1-8D5A-4692-BA0D-846D5A85BD88}" type="slidenum">
              <a:rPr lang="el-GR" smtClean="0"/>
              <a:pPr/>
              <a:t>29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3589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1">
            <a:extLst>
              <a:ext uri="{FF2B5EF4-FFF2-40B4-BE49-F238E27FC236}">
                <a16:creationId xmlns:a16="http://schemas.microsoft.com/office/drawing/2014/main" id="{EC483EB3-18D6-4761-BFFF-245F7D8E71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6" name="Rectangle 2">
            <a:extLst>
              <a:ext uri="{FF2B5EF4-FFF2-40B4-BE49-F238E27FC236}">
                <a16:creationId xmlns:a16="http://schemas.microsoft.com/office/drawing/2014/main" id="{3804E7B0-DEE5-4802-9467-0C3FEE8440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37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878749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720530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1">
            <a:extLst>
              <a:ext uri="{FF2B5EF4-FFF2-40B4-BE49-F238E27FC236}">
                <a16:creationId xmlns:a16="http://schemas.microsoft.com/office/drawing/2014/main" id="{4949708A-E1FA-4DB2-B380-7E33AFBA32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2" name="Rectangle 2">
            <a:extLst>
              <a:ext uri="{FF2B5EF4-FFF2-40B4-BE49-F238E27FC236}">
                <a16:creationId xmlns:a16="http://schemas.microsoft.com/office/drawing/2014/main" id="{EC84AC65-A09D-4FE1-A8E5-E2050BFA82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37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0882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1">
            <a:extLst>
              <a:ext uri="{FF2B5EF4-FFF2-40B4-BE49-F238E27FC236}">
                <a16:creationId xmlns:a16="http://schemas.microsoft.com/office/drawing/2014/main" id="{4949708A-E1FA-4DB2-B380-7E33AFBA32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solidFill>
            <a:srgbClr val="FFFFFF"/>
          </a:solidFill>
          <a:ln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2" name="Rectangle 2">
            <a:extLst>
              <a:ext uri="{FF2B5EF4-FFF2-40B4-BE49-F238E27FC236}">
                <a16:creationId xmlns:a16="http://schemas.microsoft.com/office/drawing/2014/main" id="{EC84AC65-A09D-4FE1-A8E5-E2050BFA828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09613" y="4862513"/>
            <a:ext cx="5680075" cy="4603750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34323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>
            <a:extLst>
              <a:ext uri="{FF2B5EF4-FFF2-40B4-BE49-F238E27FC236}">
                <a16:creationId xmlns:a16="http://schemas.microsoft.com/office/drawing/2014/main" id="{182D079A-041D-C545-9ADA-B4B66BEA0C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buClrTx/>
              <a:buFontTx/>
              <a:buNone/>
            </a:pPr>
            <a:fld id="{C105B33F-EC6F-AE44-8AE7-D0371FBB654B}" type="slidenum">
              <a:rPr lang="en-US" altLang="en-US" sz="1300" baseline="0"/>
              <a:pPr algn="r">
                <a:buClrTx/>
                <a:buFontTx/>
                <a:buNone/>
              </a:pPr>
              <a:t>7</a:t>
            </a:fld>
            <a:endParaRPr lang="en-US" altLang="en-US" sz="1300" baseline="0"/>
          </a:p>
        </p:txBody>
      </p:sp>
      <p:sp>
        <p:nvSpPr>
          <p:cNvPr id="7170" name="Text Box 2">
            <a:extLst>
              <a:ext uri="{FF2B5EF4-FFF2-40B4-BE49-F238E27FC236}">
                <a16:creationId xmlns:a16="http://schemas.microsoft.com/office/drawing/2014/main" id="{2C8B02B3-CE40-AB4B-AB35-4D126739678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1" name="Text Box 3">
            <a:extLst>
              <a:ext uri="{FF2B5EF4-FFF2-40B4-BE49-F238E27FC236}">
                <a16:creationId xmlns:a16="http://schemas.microsoft.com/office/drawing/2014/main" id="{659BEFD7-EBE8-044D-BB9B-F70B654527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9000" tIns="49680" rIns="99000" bIns="4968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ts val="450"/>
              </a:spcBef>
              <a:buClrTx/>
              <a:buFontTx/>
              <a:buNone/>
            </a:pPr>
            <a:r>
              <a:rPr lang="el-GR" altLang="en-US" sz="1200" baseline="0"/>
              <a:t>This includes the diffuse flux limit considering prompt flux for the conclcusion detector (I call it example detector here), you should at some point say what the moderate </a:t>
            </a:r>
          </a:p>
          <a:p>
            <a:pPr>
              <a:spcBef>
                <a:spcPts val="450"/>
              </a:spcBef>
              <a:buClrTx/>
              <a:buFontTx/>
              <a:buNone/>
            </a:pPr>
            <a:r>
              <a:rPr lang="el-GR" altLang="en-US" sz="1200" baseline="0"/>
              <a:t>Criterion (6 storeys) is, as all results are for this selection step.</a:t>
            </a:r>
          </a:p>
        </p:txBody>
      </p:sp>
    </p:spTree>
    <p:extLst>
      <p:ext uri="{BB962C8B-B14F-4D97-AF65-F5344CB8AC3E}">
        <p14:creationId xmlns:p14="http://schemas.microsoft.com/office/powerpoint/2010/main" val="32821716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>
            <a:extLst>
              <a:ext uri="{FF2B5EF4-FFF2-40B4-BE49-F238E27FC236}">
                <a16:creationId xmlns:a16="http://schemas.microsoft.com/office/drawing/2014/main" id="{265E2D6E-129C-A843-A829-9941AB19D37B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2188" y="768350"/>
            <a:ext cx="5106987" cy="3829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9332632B-1ED7-1A4B-8219-0CAAE78B4F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613" y="4860925"/>
            <a:ext cx="5672137" cy="459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02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>
            <a:extLst>
              <a:ext uri="{FF2B5EF4-FFF2-40B4-BE49-F238E27FC236}">
                <a16:creationId xmlns:a16="http://schemas.microsoft.com/office/drawing/2014/main" id="{9F40B0F5-4515-7B45-AB5F-D6D14378B67D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995363" y="768350"/>
            <a:ext cx="5081587" cy="3810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8" name="Text Box 2">
            <a:extLst>
              <a:ext uri="{FF2B5EF4-FFF2-40B4-BE49-F238E27FC236}">
                <a16:creationId xmlns:a16="http://schemas.microsoft.com/office/drawing/2014/main" id="{854EF53B-1F10-4642-99F2-38EF62A660C0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9613" y="4860925"/>
            <a:ext cx="5653087" cy="4578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6083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Θέση εικόνας διαφάνειας 1">
            <a:extLst>
              <a:ext uri="{FF2B5EF4-FFF2-40B4-BE49-F238E27FC236}">
                <a16:creationId xmlns:a16="http://schemas.microsoft.com/office/drawing/2014/main" id="{B5A12A93-5C59-304A-B5A9-9C46B36FFF3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Θέση σημειώσεων 2">
            <a:extLst>
              <a:ext uri="{FF2B5EF4-FFF2-40B4-BE49-F238E27FC236}">
                <a16:creationId xmlns:a16="http://schemas.microsoft.com/office/drawing/2014/main" id="{3B6D87B3-F321-E94D-BEFC-225DC0F94B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36122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Υπότιτλος 2">
            <a:extLst/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DFA57D94-9B48-BD49-8FF4-0B5BE94CF2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D810AFC-27B8-2149-B351-EFF7DCA3EF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3062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>
            <a:extLst/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19DFE1B5-30B1-944F-AA1E-C08B659F83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225839A-59C2-B74F-9140-E6AC7218151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079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/>
          </p:cNvPr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76963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Θέση κατακόρυφου κειμένου 2">
            <a:extLst/>
          </p:cNvPr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76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B4F247D0-893F-D546-90B3-0957C6D014B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AD54E73-ADB2-6440-B447-B24044DAAA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320140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TwoObj" preserve="1">
  <p:cSld name="Τίτλος, Κείμενο και 2 Αντικεί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Θέση κειμένου 2">
            <a:extLst/>
          </p:cNvPr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Θέση περιεχομένου 3">
            <a:extLst/>
          </p:cNvPr>
          <p:cNvSpPr>
            <a:spLocks noGrp="1"/>
          </p:cNvSpPr>
          <p:nvPr>
            <p:ph sz="quarter" idx="2"/>
          </p:nvPr>
        </p:nvSpPr>
        <p:spPr>
          <a:xfrm>
            <a:off x="4648200" y="1825625"/>
            <a:ext cx="3867150" cy="20986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5" name="Θέση περιεχομένου 4">
            <a:extLst/>
          </p:cNvPr>
          <p:cNvSpPr>
            <a:spLocks noGrp="1"/>
          </p:cNvSpPr>
          <p:nvPr>
            <p:ph sz="quarter" idx="3"/>
          </p:nvPr>
        </p:nvSpPr>
        <p:spPr>
          <a:xfrm>
            <a:off x="4648200" y="4076700"/>
            <a:ext cx="3867150" cy="21002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144FFC26-C9D6-A440-B689-ACCF088D509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0EFDF0-F8BB-9243-AF58-08039B27B1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988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AndObj" preserve="1">
  <p:cSld name="Τίτλος, Κείμενο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Θέση κειμένου 2">
            <a:extLst/>
          </p:cNvPr>
          <p:cNvSpPr>
            <a:spLocks noGrp="1"/>
          </p:cNvSpPr>
          <p:nvPr>
            <p:ph type="body"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Θέση περιεχομένου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066592DB-88F4-0444-88CA-6D4F04888A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8E0E6A2-4A51-8540-8F21-15C4BCBFB8C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032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Θέση περιεχομένου 2">
            <a:extLst/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98142603-212F-1F48-A277-7F3955F273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368A11C-4AD8-2A42-9943-CB85AF265C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02493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Θέση κειμένου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BD710136-3A1E-C547-855C-A328D2FCA4C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94DECA0-3E27-2D44-926A-3781FE5224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9759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Θέση περιεχομένου 2">
            <a:extLst/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Θέση περιεχομένου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ECBA72D0-289B-2648-A7C9-0265889FA7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6953C56-77E5-5D4E-A44F-9D27867DD6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534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Θέση κειμένου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5" name="Θέση κειμένου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Θέση περιεχομένου 5">
            <a:extLst/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78734915-2DFA-3449-BA46-95235DE75A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A2E2D2B-2E21-0B4A-B1A4-18B9444816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1758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Θέση αριθμού διαφάνειας 2">
            <a:extLst>
              <a:ext uri="{FF2B5EF4-FFF2-40B4-BE49-F238E27FC236}">
                <a16:creationId xmlns:a16="http://schemas.microsoft.com/office/drawing/2014/main" id="{DD5BC27E-ECF8-0D47-BFEF-710834C2AA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CA99A38-9B18-CF40-BC57-E44DFB4CCE5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7724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αριθμού διαφάνειας 1">
            <a:extLst>
              <a:ext uri="{FF2B5EF4-FFF2-40B4-BE49-F238E27FC236}">
                <a16:creationId xmlns:a16="http://schemas.microsoft.com/office/drawing/2014/main" id="{DA3367E1-5653-9C4A-A8E1-2DBD5DF3186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BC367B-C27B-D84D-83C0-940542712F4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2280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Θέση περιεχομένου 2">
            <a:extLst/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/>
          </a:p>
        </p:txBody>
      </p:sp>
      <p:sp>
        <p:nvSpPr>
          <p:cNvPr id="4" name="Θέση κειμένου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D93ADB80-FAE0-B04F-B4B1-86CB17B257D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1A2A555-C9B2-FD42-B406-C9492F05C4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5686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Στυλ κύριου τίτλου</a:t>
            </a:r>
            <a:endParaRPr lang="en-US"/>
          </a:p>
        </p:txBody>
      </p:sp>
      <p:sp>
        <p:nvSpPr>
          <p:cNvPr id="3" name="Θέση εικόνας 2">
            <a:extLst/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Θέση κειμένου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07506DF3-7290-3240-8983-A3B7587051E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D74AE20-F626-BC4B-B354-EEEC488335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856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EBDCC3F-E20D-5C41-B9C0-C267D38F23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921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E26E2AF7-023E-8C40-98A8-929177B45B3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0038" y="6642100"/>
            <a:ext cx="122396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1"/>
            </a:lvl1pPr>
          </a:lstStyle>
          <a:p>
            <a:fld id="{6CA61C7B-3F04-0540-8393-151C97ACAC3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28" name="Text Box 7">
            <a:extLst>
              <a:ext uri="{FF2B5EF4-FFF2-40B4-BE49-F238E27FC236}">
                <a16:creationId xmlns:a16="http://schemas.microsoft.com/office/drawing/2014/main" id="{2EA0C837-E620-AB41-A642-8E8D97CBC99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10350"/>
            <a:ext cx="8820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200" b="1"/>
              <a:t>G. Daskalakis                                                    “INP activities at CMS/CERN”               NuPECC Meeting – Athens 8.10.10</a:t>
            </a:r>
            <a:endParaRPr lang="en-US" altLang="en-US" sz="1200" b="1"/>
          </a:p>
        </p:txBody>
      </p:sp>
      <p:pic>
        <p:nvPicPr>
          <p:cNvPr id="1029" name="Picture 8">
            <a:extLst>
              <a:ext uri="{FF2B5EF4-FFF2-40B4-BE49-F238E27FC236}">
                <a16:creationId xmlns:a16="http://schemas.microsoft.com/office/drawing/2014/main" id="{7E533152-12B8-1D48-A318-6A77633D717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4213" cy="68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" name="Picture 8" descr="http://www.demokritos.gr/images_web/demokritos_logo_small.gif">
            <a:extLst>
              <a:ext uri="{FF2B5EF4-FFF2-40B4-BE49-F238E27FC236}">
                <a16:creationId xmlns:a16="http://schemas.microsoft.com/office/drawing/2014/main" id="{344E33C3-5610-0E46-9A9C-F29189086770}"/>
              </a:ext>
            </a:extLst>
          </p:cNvPr>
          <p:cNvPicPr preferRelativeResize="0">
            <a:picLocks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9788" y="0"/>
            <a:ext cx="684212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8" r:id="rId12"/>
    <p:sldLayoutId id="2147483869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5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6.png"/><Relationship Id="rId9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emf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2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2.jpg"/><Relationship Id="rId5" Type="http://schemas.openxmlformats.org/officeDocument/2006/relationships/image" Target="../media/image5.png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png"/><Relationship Id="rId4" Type="http://schemas.openxmlformats.org/officeDocument/2006/relationships/image" Target="../media/image52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5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59.png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8.png"/><Relationship Id="rId11" Type="http://schemas.openxmlformats.org/officeDocument/2006/relationships/image" Target="../media/image55.emf"/><Relationship Id="rId5" Type="http://schemas.openxmlformats.org/officeDocument/2006/relationships/image" Target="../media/image57.pn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56.png"/><Relationship Id="rId9" Type="http://schemas.openxmlformats.org/officeDocument/2006/relationships/image" Target="../media/image54.emf"/><Relationship Id="rId14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0.png"/><Relationship Id="rId4" Type="http://schemas.openxmlformats.org/officeDocument/2006/relationships/image" Target="../media/image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wmf"/><Relationship Id="rId18" Type="http://schemas.openxmlformats.org/officeDocument/2006/relationships/image" Target="../media/image80.png"/><Relationship Id="rId3" Type="http://schemas.openxmlformats.org/officeDocument/2006/relationships/image" Target="../media/image65.png"/><Relationship Id="rId21" Type="http://schemas.openxmlformats.org/officeDocument/2006/relationships/image" Target="../media/image83.wmf"/><Relationship Id="rId7" Type="http://schemas.openxmlformats.org/officeDocument/2006/relationships/image" Target="../media/image69.jpeg"/><Relationship Id="rId12" Type="http://schemas.openxmlformats.org/officeDocument/2006/relationships/image" Target="../media/image74.png"/><Relationship Id="rId17" Type="http://schemas.openxmlformats.org/officeDocument/2006/relationships/image" Target="../media/image79.png"/><Relationship Id="rId2" Type="http://schemas.openxmlformats.org/officeDocument/2006/relationships/image" Target="../media/image64.png"/><Relationship Id="rId16" Type="http://schemas.openxmlformats.org/officeDocument/2006/relationships/image" Target="../media/image78.jpeg"/><Relationship Id="rId20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11" Type="http://schemas.openxmlformats.org/officeDocument/2006/relationships/image" Target="../media/image73.wmf"/><Relationship Id="rId24" Type="http://schemas.openxmlformats.org/officeDocument/2006/relationships/image" Target="../media/image86.jpeg"/><Relationship Id="rId5" Type="http://schemas.openxmlformats.org/officeDocument/2006/relationships/image" Target="../media/image67.png"/><Relationship Id="rId15" Type="http://schemas.openxmlformats.org/officeDocument/2006/relationships/image" Target="../media/image77.wmf"/><Relationship Id="rId23" Type="http://schemas.openxmlformats.org/officeDocument/2006/relationships/image" Target="../media/image85.wmf"/><Relationship Id="rId10" Type="http://schemas.openxmlformats.org/officeDocument/2006/relationships/image" Target="../media/image72.wmf"/><Relationship Id="rId19" Type="http://schemas.openxmlformats.org/officeDocument/2006/relationships/image" Target="../media/image81.png"/><Relationship Id="rId4" Type="http://schemas.openxmlformats.org/officeDocument/2006/relationships/image" Target="../media/image66.png"/><Relationship Id="rId9" Type="http://schemas.openxmlformats.org/officeDocument/2006/relationships/image" Target="../media/image71.wmf"/><Relationship Id="rId14" Type="http://schemas.openxmlformats.org/officeDocument/2006/relationships/image" Target="../media/image76.wmf"/><Relationship Id="rId22" Type="http://schemas.openxmlformats.org/officeDocument/2006/relationships/image" Target="../media/image8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5.png"/><Relationship Id="rId7" Type="http://schemas.openxmlformats.org/officeDocument/2006/relationships/image" Target="../media/image9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0.jpg"/><Relationship Id="rId5" Type="http://schemas.openxmlformats.org/officeDocument/2006/relationships/image" Target="../media/image89.emf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07/JHEP06(2018)120" TargetMode="External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7.emf"/><Relationship Id="rId4" Type="http://schemas.openxmlformats.org/officeDocument/2006/relationships/image" Target="../media/image96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(null)"/><Relationship Id="rId3" Type="http://schemas.openxmlformats.org/officeDocument/2006/relationships/image" Target="../media/image95.png"/><Relationship Id="rId7" Type="http://schemas.openxmlformats.org/officeDocument/2006/relationships/image" Target="../media/image104.(null)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3.png"/><Relationship Id="rId5" Type="http://schemas.openxmlformats.org/officeDocument/2006/relationships/image" Target="../media/image102.(null)"/><Relationship Id="rId4" Type="http://schemas.openxmlformats.org/officeDocument/2006/relationships/image" Target="../media/image101.(null)"/><Relationship Id="rId9" Type="http://schemas.openxmlformats.org/officeDocument/2006/relationships/image" Target="../media/image10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1.PNG"/><Relationship Id="rId5" Type="http://schemas.openxmlformats.org/officeDocument/2006/relationships/image" Target="../media/image110.jpeg"/><Relationship Id="rId4" Type="http://schemas.openxmlformats.org/officeDocument/2006/relationships/image" Target="../media/image10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eg"/><Relationship Id="rId2" Type="http://schemas.openxmlformats.org/officeDocument/2006/relationships/image" Target="../media/image1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image" Target="NUL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5">
            <a:extLst>
              <a:ext uri="{FF2B5EF4-FFF2-40B4-BE49-F238E27FC236}">
                <a16:creationId xmlns:a16="http://schemas.microsoft.com/office/drawing/2014/main" id="{09BB9E98-9103-C74A-9DB6-1ED4D198C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765175"/>
            <a:ext cx="914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 b="1">
                <a:latin typeface="Times New Roman" panose="02020603050405020304" pitchFamily="18" charset="0"/>
                <a:cs typeface="Arial" panose="020B0604020202020204" pitchFamily="34" charset="0"/>
              </a:rPr>
              <a:t>NCSR ‘Demokritos’, Institute of Nuclear &amp; Particle  Physics</a:t>
            </a:r>
            <a:endParaRPr lang="en-US" altLang="en-US" sz="240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072923C6-38EA-AC45-9D19-A991FF123F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848600" cy="692150"/>
          </a:xfr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 altLang="en-US"/>
              <a:t>INPP @ CMS</a:t>
            </a:r>
            <a:endParaRPr lang="en-US" altLang="en-US"/>
          </a:p>
        </p:txBody>
      </p:sp>
      <p:sp>
        <p:nvSpPr>
          <p:cNvPr id="17411" name="TextBox 5">
            <a:extLst>
              <a:ext uri="{FF2B5EF4-FFF2-40B4-BE49-F238E27FC236}">
                <a16:creationId xmlns:a16="http://schemas.microsoft.com/office/drawing/2014/main" id="{0DC6B8A4-64F3-6842-B740-8860BE3F98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3227388"/>
            <a:ext cx="9144000" cy="4889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600" b="1" dirty="0">
                <a:latin typeface="Times New Roman" panose="02020603050405020304" pitchFamily="18" charset="0"/>
                <a:cs typeface="Arial" panose="020B0604020202020204" pitchFamily="34" charset="0"/>
              </a:rPr>
              <a:t>ACTIVITIES 2018</a:t>
            </a:r>
          </a:p>
        </p:txBody>
      </p:sp>
      <p:sp>
        <p:nvSpPr>
          <p:cNvPr id="17412" name="TextBox 5">
            <a:extLst>
              <a:ext uri="{FF2B5EF4-FFF2-40B4-BE49-F238E27FC236}">
                <a16:creationId xmlns:a16="http://schemas.microsoft.com/office/drawing/2014/main" id="{F0B6846C-DDF8-804B-871A-9952B43B20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10" y="1108870"/>
            <a:ext cx="324008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latin typeface="Times New Roman" panose="02020603050405020304" pitchFamily="18" charset="0"/>
                <a:cs typeface="Arial" panose="020B0604020202020204" pitchFamily="34" charset="0"/>
              </a:rPr>
              <a:t>        Staff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G. </a:t>
            </a:r>
            <a:r>
              <a:rPr lang="en-US" altLang="en-US" sz="2000" dirty="0" err="1">
                <a:latin typeface="Times New Roman" panose="02020603050405020304" pitchFamily="18" charset="0"/>
                <a:cs typeface="Arial" panose="020B0604020202020204" pitchFamily="34" charset="0"/>
              </a:rPr>
              <a:t>Anagnostou</a:t>
            </a:r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, 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G. </a:t>
            </a:r>
            <a:r>
              <a:rPr lang="en-US" altLang="en-US" sz="2000" dirty="0" err="1">
                <a:latin typeface="Times New Roman" panose="02020603050405020304" pitchFamily="18" charset="0"/>
                <a:cs typeface="Arial" panose="020B0604020202020204" pitchFamily="34" charset="0"/>
              </a:rPr>
              <a:t>Daskalakis</a:t>
            </a:r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, 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A. </a:t>
            </a:r>
            <a:r>
              <a:rPr lang="en-US" altLang="en-US" sz="2000" dirty="0" err="1">
                <a:latin typeface="Times New Roman" panose="02020603050405020304" pitchFamily="18" charset="0"/>
                <a:cs typeface="Arial" panose="020B0604020202020204" pitchFamily="34" charset="0"/>
              </a:rPr>
              <a:t>Kyriakis</a:t>
            </a:r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, 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D. Loukas*</a:t>
            </a:r>
          </a:p>
          <a:p>
            <a:pPr eaLnBrk="1" hangingPunct="1"/>
            <a:r>
              <a:rPr lang="en-US" altLang="en-US" sz="1400" dirty="0">
                <a:latin typeface="Times New Roman" panose="02020603050405020304" pitchFamily="18" charset="0"/>
                <a:cs typeface="Arial" panose="020B0604020202020204" pitchFamily="34" charset="0"/>
              </a:rPr>
              <a:t>* Institution Team Leader</a:t>
            </a:r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7413" name="TextBox 5">
            <a:extLst>
              <a:ext uri="{FF2B5EF4-FFF2-40B4-BE49-F238E27FC236}">
                <a16:creationId xmlns:a16="http://schemas.microsoft.com/office/drawing/2014/main" id="{C3C02E82-FB98-F547-AD5D-BD91E83042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588" y="1268413"/>
            <a:ext cx="20875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latin typeface="Times New Roman" panose="02020603050405020304" pitchFamily="18" charset="0"/>
                <a:cs typeface="Arial" panose="020B0604020202020204" pitchFamily="34" charset="0"/>
              </a:rPr>
              <a:t>Engineers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I. </a:t>
            </a:r>
            <a:r>
              <a:rPr lang="en-US" altLang="en-US" sz="2000" dirty="0" err="1">
                <a:latin typeface="Times New Roman" panose="02020603050405020304" pitchFamily="18" charset="0"/>
                <a:cs typeface="Arial" panose="020B0604020202020204" pitchFamily="34" charset="0"/>
              </a:rPr>
              <a:t>Kazas</a:t>
            </a:r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600" dirty="0">
                <a:latin typeface="Times New Roman" panose="02020603050405020304" pitchFamily="18" charset="0"/>
                <a:cs typeface="Arial" panose="020B0604020202020204" pitchFamily="34" charset="0"/>
              </a:rPr>
              <a:t>(on </a:t>
            </a:r>
            <a:r>
              <a:rPr lang="en-US" altLang="en-US" sz="1600" dirty="0" err="1">
                <a:latin typeface="Times New Roman" panose="02020603050405020304" pitchFamily="18" charset="0"/>
                <a:cs typeface="Arial" panose="020B0604020202020204" pitchFamily="34" charset="0"/>
              </a:rPr>
              <a:t>cotract</a:t>
            </a:r>
            <a:r>
              <a:rPr lang="en-US" altLang="en-US" sz="1600" dirty="0">
                <a:latin typeface="Times New Roman" panose="02020603050405020304" pitchFamily="18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17415" name="TextBox 5">
            <a:extLst>
              <a:ext uri="{FF2B5EF4-FFF2-40B4-BE49-F238E27FC236}">
                <a16:creationId xmlns:a16="http://schemas.microsoft.com/office/drawing/2014/main" id="{4EEDD030-4D61-844B-9015-53C8B540E4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141" y="1280319"/>
            <a:ext cx="22336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latin typeface="Times New Roman" panose="02020603050405020304" pitchFamily="18" charset="0"/>
                <a:cs typeface="Arial" panose="020B0604020202020204" pitchFamily="34" charset="0"/>
              </a:rPr>
              <a:t>Ph.D. Students  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P. </a:t>
            </a:r>
            <a:r>
              <a:rPr lang="en-US" altLang="en-US" sz="2000" dirty="0" err="1">
                <a:latin typeface="Times New Roman" panose="02020603050405020304" pitchFamily="18" charset="0"/>
                <a:cs typeface="Arial" panose="020B0604020202020204" pitchFamily="34" charset="0"/>
              </a:rPr>
              <a:t>Asenov</a:t>
            </a:r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600" dirty="0">
                <a:latin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l-GR" altLang="en-US" sz="1600" dirty="0">
                <a:latin typeface="Times New Roman" panose="02020603050405020304" pitchFamily="18" charset="0"/>
                <a:cs typeface="Arial" panose="020B0604020202020204" pitchFamily="34" charset="0"/>
              </a:rPr>
              <a:t>ΕΛΙΔΕΚ</a:t>
            </a:r>
            <a:r>
              <a:rPr lang="en-US" altLang="en-US" sz="1600" dirty="0">
                <a:latin typeface="Times New Roman" panose="02020603050405020304" pitchFamily="18" charset="0"/>
                <a:cs typeface="Arial" panose="020B0604020202020204" pitchFamily="34" charset="0"/>
              </a:rPr>
              <a:t>), 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P. </a:t>
            </a:r>
            <a:r>
              <a:rPr lang="en-US" altLang="en-US" sz="2000" dirty="0" err="1">
                <a:latin typeface="Times New Roman" panose="02020603050405020304" pitchFamily="18" charset="0"/>
                <a:cs typeface="Arial" panose="020B0604020202020204" pitchFamily="34" charset="0"/>
              </a:rPr>
              <a:t>Assiouras</a:t>
            </a:r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  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G. </a:t>
            </a:r>
            <a:r>
              <a:rPr lang="en-US" altLang="en-US" sz="2000" dirty="0" err="1">
                <a:latin typeface="Times New Roman" panose="02020603050405020304" pitchFamily="18" charset="0"/>
                <a:cs typeface="Arial" panose="020B0604020202020204" pitchFamily="34" charset="0"/>
              </a:rPr>
              <a:t>Paspalaki</a:t>
            </a:r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7416" name="TextBox 5">
            <a:extLst>
              <a:ext uri="{FF2B5EF4-FFF2-40B4-BE49-F238E27FC236}">
                <a16:creationId xmlns:a16="http://schemas.microsoft.com/office/drawing/2014/main" id="{FDC1D404-8D21-F144-97D3-76ED4315E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4121150"/>
            <a:ext cx="374491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000" b="1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CONSTRUCTION </a:t>
            </a:r>
          </a:p>
          <a:p>
            <a:pPr algn="ctr" eaLnBrk="1" hangingPunct="1"/>
            <a:r>
              <a:rPr lang="en-US" altLang="en-US" sz="1200" b="1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&amp; </a:t>
            </a:r>
          </a:p>
          <a:p>
            <a:pPr algn="ctr" eaLnBrk="1" hangingPunct="1"/>
            <a:r>
              <a:rPr lang="en-US" altLang="en-US" sz="2000" b="1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OPERATION </a:t>
            </a:r>
          </a:p>
        </p:txBody>
      </p:sp>
      <p:sp>
        <p:nvSpPr>
          <p:cNvPr id="17417" name="TextBox 5">
            <a:extLst>
              <a:ext uri="{FF2B5EF4-FFF2-40B4-BE49-F238E27FC236}">
                <a16:creationId xmlns:a16="http://schemas.microsoft.com/office/drawing/2014/main" id="{E5FC9E04-94F4-B64A-904D-F4CC861572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00" y="5418138"/>
            <a:ext cx="90836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PHYSICS MEASUREMENTS</a:t>
            </a:r>
          </a:p>
          <a:p>
            <a:pPr eaLnBrk="1" hangingPunct="1"/>
            <a:r>
              <a:rPr lang="en-US" altLang="en-US" sz="2000" b="1">
                <a:latin typeface="Times New Roman" panose="02020603050405020304" pitchFamily="18" charset="0"/>
                <a:cs typeface="Arial" panose="020B0604020202020204" pitchFamily="34" charset="0"/>
              </a:rPr>
              <a:t>	INPP-CMS group have made significant contributions in several areas of physics that can be explored by CMS, like:</a:t>
            </a:r>
          </a:p>
          <a:p>
            <a:pPr eaLnBrk="1" hangingPunct="1"/>
            <a:r>
              <a:rPr lang="en-US" altLang="en-US" sz="2000" b="1">
                <a:latin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en-US" altLang="en-US" sz="2000" b="1" i="1">
                <a:latin typeface="Times New Roman" panose="02020603050405020304" pitchFamily="18" charset="0"/>
                <a:cs typeface="Arial" panose="020B0604020202020204" pitchFamily="34" charset="0"/>
              </a:rPr>
              <a:t>Standard Model (SM),  Searches beyond SM,  Supersymmetry,  TOP,   Higgs</a:t>
            </a:r>
          </a:p>
        </p:txBody>
      </p:sp>
      <p:sp>
        <p:nvSpPr>
          <p:cNvPr id="17418" name="TextBox 5">
            <a:extLst>
              <a:ext uri="{FF2B5EF4-FFF2-40B4-BE49-F238E27FC236}">
                <a16:creationId xmlns:a16="http://schemas.microsoft.com/office/drawing/2014/main" id="{A8040679-DBDE-6A4F-9E53-C4409C2E27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040" y="4043869"/>
            <a:ext cx="5184775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2000" b="1" dirty="0">
              <a:solidFill>
                <a:srgbClr val="FF00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buFontTx/>
              <a:buBlip>
                <a:blip r:embed="rId2"/>
              </a:buBlip>
            </a:pPr>
            <a:r>
              <a:rPr lang="en-US" altLang="en-US" sz="2000" b="1" dirty="0">
                <a:latin typeface="Times New Roman" panose="02020603050405020304" pitchFamily="18" charset="0"/>
                <a:cs typeface="Arial" panose="020B0604020202020204" pitchFamily="34" charset="0"/>
              </a:rPr>
              <a:t>Test-Beams  &amp;  Service work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US" altLang="en-US" sz="2000" b="1" dirty="0">
                <a:latin typeface="Times New Roman" panose="02020603050405020304" pitchFamily="18" charset="0"/>
                <a:cs typeface="Arial" panose="020B0604020202020204" pitchFamily="34" charset="0"/>
              </a:rPr>
              <a:t>New analysis techniques/algorithms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US" altLang="en-US" sz="2000" b="1" dirty="0">
                <a:latin typeface="Times New Roman" panose="02020603050405020304" pitchFamily="18" charset="0"/>
                <a:cs typeface="Arial" panose="020B0604020202020204" pitchFamily="34" charset="0"/>
              </a:rPr>
              <a:t>Physics Measurements</a:t>
            </a:r>
          </a:p>
          <a:p>
            <a:pPr eaLnBrk="1" hangingPunct="1">
              <a:buFontTx/>
              <a:buBlip>
                <a:blip r:embed="rId2"/>
              </a:buBlip>
            </a:pPr>
            <a:r>
              <a:rPr lang="en-US" altLang="en-US" sz="2000" b="1" dirty="0">
                <a:latin typeface="Times New Roman" panose="02020603050405020304" pitchFamily="18" charset="0"/>
                <a:cs typeface="Arial" panose="020B0604020202020204" pitchFamily="34" charset="0"/>
              </a:rPr>
              <a:t>CMS Upgrade for Phase-II  </a:t>
            </a:r>
          </a:p>
        </p:txBody>
      </p:sp>
      <p:pic>
        <p:nvPicPr>
          <p:cNvPr id="17419" name="Picture 30">
            <a:extLst>
              <a:ext uri="{FF2B5EF4-FFF2-40B4-BE49-F238E27FC236}">
                <a16:creationId xmlns:a16="http://schemas.microsoft.com/office/drawing/2014/main" id="{1A60B342-F21C-B244-8301-56F40420D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5875"/>
            <a:ext cx="655638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20" name="Picture 27" descr="CMS_logo">
            <a:extLst>
              <a:ext uri="{FF2B5EF4-FFF2-40B4-BE49-F238E27FC236}">
                <a16:creationId xmlns:a16="http://schemas.microsoft.com/office/drawing/2014/main" id="{C3995A87-FF44-0440-AD97-6BD5D48EE4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050" y="-7938"/>
            <a:ext cx="742950" cy="730251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5">
            <a:extLst>
              <a:ext uri="{FF2B5EF4-FFF2-40B4-BE49-F238E27FC236}">
                <a16:creationId xmlns:a16="http://schemas.microsoft.com/office/drawing/2014/main" id="{5E7999DB-2EC2-5E44-8491-B83FF07C8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8976" y="1376363"/>
            <a:ext cx="223361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latin typeface="Times New Roman" panose="02020603050405020304" pitchFamily="18" charset="0"/>
                <a:cs typeface="Arial" panose="020B0604020202020204" pitchFamily="34" charset="0"/>
              </a:rPr>
              <a:t>CMS  Students  </a:t>
            </a:r>
          </a:p>
          <a:p>
            <a:pPr eaLnBrk="1" hangingPunct="1"/>
            <a:r>
              <a:rPr lang="en-US" altLang="en-US" sz="2000" dirty="0">
                <a:latin typeface="Times New Roman" panose="02020603050405020304" pitchFamily="18" charset="0"/>
                <a:cs typeface="Arial" panose="020B0604020202020204" pitchFamily="34" charset="0"/>
              </a:rPr>
              <a:t>A. Papadopoulos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05F182-E6A6-D040-9AF7-A7A2FA473E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EFDF0-F8BB-9243-AF58-08039B27B1D0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7072330" cy="2144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500306"/>
            <a:ext cx="757242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928662" y="6357958"/>
            <a:ext cx="528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Detailed info in Lisa’s talk </a:t>
            </a:r>
            <a:r>
              <a:rPr lang="en-US" dirty="0" err="1"/>
              <a:t>tomorow</a:t>
            </a:r>
            <a:r>
              <a:rPr lang="en-US" dirty="0"/>
              <a:t>… </a:t>
            </a:r>
            <a:endParaRPr lang="el-G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CAA92F-57DE-2945-B5BD-A03D6EB680F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10AFC-27B8-2149-B351-EFF7DCA3EFFD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11770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5829308" cy="3748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25166" y="285728"/>
            <a:ext cx="29125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442027"/>
            <a:ext cx="3026088" cy="2915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4357694"/>
            <a:ext cx="5572164" cy="2212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0"/>
            <a:ext cx="5857916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250C92-A5DC-EA45-8F83-72EAFD4BE1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8A11C-4AD8-2A42-9943-CB85AF265C35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45614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dirty="0"/>
              <a:t>Historic Data Quality Monitor</a:t>
            </a:r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428604"/>
            <a:ext cx="821537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sz="1600" dirty="0">
                <a:solidFill>
                  <a:srgbClr val="FF0000"/>
                </a:solidFill>
              </a:rPr>
              <a:t>The Historic Data Quality Monitor (HDQM) of the CMS experiment is a framework developed by the Tracker group of the CMS collaboration that permits a web-based monitoring of the time evolution of interesting quantities (i.e. signal to noise ratio, cluster size) in the Tracker Silicon micro-strip and pixel.</a:t>
            </a:r>
            <a:endParaRPr lang="el-GR" sz="160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071678"/>
            <a:ext cx="397777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214554"/>
            <a:ext cx="3857652" cy="4474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0034" y="1571612"/>
            <a:ext cx="84296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00B0F0"/>
                </a:solidFill>
              </a:rPr>
              <a:t>The tool run smoothly during 2018 data taking period and was documented as an internal note and also presented in CHEP2018, Sofia Bulgaria</a:t>
            </a:r>
            <a:endParaRPr lang="el-GR" sz="1600" dirty="0">
              <a:solidFill>
                <a:srgbClr val="00B0F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858008-EE84-8441-AF7D-085CDBB1A80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8A11C-4AD8-2A42-9943-CB85AF265C35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8457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5C5D28E2-EDE3-0146-8055-503F26D3B9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5575" cy="692150"/>
          </a:xfr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 altLang="en-US"/>
              <a:t>INPP @ CMS</a:t>
            </a:r>
            <a:endParaRPr lang="en-US" altLang="en-US"/>
          </a:p>
        </p:txBody>
      </p:sp>
      <p:sp>
        <p:nvSpPr>
          <p:cNvPr id="22530" name="Rectangle 3">
            <a:extLst>
              <a:ext uri="{FF2B5EF4-FFF2-40B4-BE49-F238E27FC236}">
                <a16:creationId xmlns:a16="http://schemas.microsoft.com/office/drawing/2014/main" id="{AE605E1C-12F0-4E40-A711-7A6ED690E3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" y="769938"/>
            <a:ext cx="9144000" cy="1368425"/>
          </a:xfrm>
          <a:solidFill>
            <a:srgbClr val="FFFFFF"/>
          </a:soli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Tx/>
              <a:buNone/>
            </a:pPr>
            <a:r>
              <a:rPr lang="en-GB" altLang="en-US" sz="2200" dirty="0"/>
              <a:t>The CMS Group of </a:t>
            </a:r>
            <a:r>
              <a:rPr lang="en-GB" altLang="en-US" sz="2200" dirty="0" err="1"/>
              <a:t>Demokritos</a:t>
            </a:r>
            <a:r>
              <a:rPr lang="en-GB" altLang="en-US" sz="2200" dirty="0"/>
              <a:t> has made </a:t>
            </a:r>
            <a:r>
              <a:rPr lang="en-GB" altLang="en-US" sz="2200" u="sng" dirty="0"/>
              <a:t>marked contributions </a:t>
            </a:r>
            <a:r>
              <a:rPr lang="en-GB" altLang="en-US" sz="2200" dirty="0"/>
              <a:t>in the preparation of the experiment </a:t>
            </a:r>
            <a:r>
              <a:rPr lang="en-GB" altLang="en-US" sz="2200" b="1" dirty="0"/>
              <a:t>before data taking </a:t>
            </a:r>
            <a:r>
              <a:rPr lang="en-GB" altLang="en-US" sz="2200" dirty="0"/>
              <a:t>as well as in </a:t>
            </a:r>
            <a:r>
              <a:rPr lang="en-GB" altLang="en-US" sz="2200" u="sng" dirty="0"/>
              <a:t>Physics measurements</a:t>
            </a:r>
            <a:r>
              <a:rPr lang="en-GB" altLang="en-US" sz="2200" dirty="0"/>
              <a:t> with the </a:t>
            </a:r>
            <a:r>
              <a:rPr lang="en-GB" altLang="en-US" sz="2200" b="1" dirty="0"/>
              <a:t>collected data</a:t>
            </a:r>
            <a:r>
              <a:rPr lang="en-GB" altLang="en-US" sz="2200" dirty="0"/>
              <a:t> at 7</a:t>
            </a:r>
            <a:r>
              <a:rPr lang="el-GR" altLang="en-US" sz="2200" dirty="0"/>
              <a:t>, </a:t>
            </a:r>
            <a:r>
              <a:rPr lang="en-GB" altLang="en-US" sz="2200" dirty="0"/>
              <a:t> 8 </a:t>
            </a:r>
            <a:r>
              <a:rPr lang="en-GB" altLang="en-US" sz="2200" dirty="0" err="1"/>
              <a:t>TeV</a:t>
            </a:r>
            <a:r>
              <a:rPr lang="el-GR" altLang="en-US" sz="2200" dirty="0"/>
              <a:t>. &amp; </a:t>
            </a:r>
            <a:r>
              <a:rPr lang="en-GB" altLang="en-US" sz="1800" dirty="0"/>
              <a:t>13 </a:t>
            </a:r>
            <a:r>
              <a:rPr lang="en-GB" altLang="en-US" sz="1800" dirty="0" err="1"/>
              <a:t>TeV</a:t>
            </a:r>
            <a:r>
              <a:rPr lang="el-GR" altLang="en-US" sz="1800" dirty="0"/>
              <a:t>( </a:t>
            </a:r>
            <a:r>
              <a:rPr lang="en-GB" altLang="en-US" sz="1800" dirty="0"/>
              <a:t> in progress)</a:t>
            </a:r>
          </a:p>
        </p:txBody>
      </p:sp>
      <p:pic>
        <p:nvPicPr>
          <p:cNvPr id="22531" name="Picture 30">
            <a:extLst>
              <a:ext uri="{FF2B5EF4-FFF2-40B4-BE49-F238E27FC236}">
                <a16:creationId xmlns:a16="http://schemas.microsoft.com/office/drawing/2014/main" id="{8798CC68-F8EB-5B45-B7E5-970B122630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5875"/>
            <a:ext cx="655638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2" name="Picture 27" descr="CMS_logo">
            <a:extLst>
              <a:ext uri="{FF2B5EF4-FFF2-40B4-BE49-F238E27FC236}">
                <a16:creationId xmlns:a16="http://schemas.microsoft.com/office/drawing/2014/main" id="{EA862AB6-6598-7643-B743-DE10CF869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050" y="-7938"/>
            <a:ext cx="742950" cy="730251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3">
            <a:extLst>
              <a:ext uri="{FF2B5EF4-FFF2-40B4-BE49-F238E27FC236}">
                <a16:creationId xmlns:a16="http://schemas.microsoft.com/office/drawing/2014/main" id="{316580CE-4704-E34A-A48F-B63EB85D84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560" y="5888471"/>
            <a:ext cx="7789490" cy="57571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altLang="en-US" sz="2200" dirty="0"/>
              <a:t>                  </a:t>
            </a:r>
            <a:r>
              <a:rPr lang="en-GB" altLang="en-US" b="1" i="1" dirty="0">
                <a:solidFill>
                  <a:srgbClr val="FF0000"/>
                </a:solidFill>
              </a:rPr>
              <a:t>Over </a:t>
            </a:r>
            <a:r>
              <a:rPr lang="el-GR" altLang="en-US" b="1" i="1" dirty="0">
                <a:solidFill>
                  <a:srgbClr val="FF0000"/>
                </a:solidFill>
              </a:rPr>
              <a:t>8</a:t>
            </a:r>
            <a:r>
              <a:rPr lang="en-GB" altLang="en-US" b="1" i="1" dirty="0">
                <a:solidFill>
                  <a:srgbClr val="FF0000"/>
                </a:solidFill>
              </a:rPr>
              <a:t>00 physics publications in peer reviewed journals </a:t>
            </a:r>
          </a:p>
        </p:txBody>
      </p:sp>
      <p:grpSp>
        <p:nvGrpSpPr>
          <p:cNvPr id="9" name="Group 5">
            <a:extLst>
              <a:ext uri="{FF2B5EF4-FFF2-40B4-BE49-F238E27FC236}">
                <a16:creationId xmlns:a16="http://schemas.microsoft.com/office/drawing/2014/main" id="{C924A777-AC31-7644-B4F5-61BBD31DD426}"/>
              </a:ext>
            </a:extLst>
          </p:cNvPr>
          <p:cNvGrpSpPr>
            <a:grpSpLocks/>
          </p:cNvGrpSpPr>
          <p:nvPr/>
        </p:nvGrpSpPr>
        <p:grpSpPr bwMode="auto">
          <a:xfrm>
            <a:off x="7623175" y="4338638"/>
            <a:ext cx="1557338" cy="1538287"/>
            <a:chOff x="4423" y="693"/>
            <a:chExt cx="1339" cy="1194"/>
          </a:xfrm>
        </p:grpSpPr>
        <p:pic>
          <p:nvPicPr>
            <p:cNvPr id="22549" name="Picture 6" descr="calabi-yau-space-small">
              <a:extLst>
                <a:ext uri="{FF2B5EF4-FFF2-40B4-BE49-F238E27FC236}">
                  <a16:creationId xmlns:a16="http://schemas.microsoft.com/office/drawing/2014/main" id="{36070510-B8DD-F444-8827-44BE2A6286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4" y="935"/>
              <a:ext cx="1066" cy="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3" name="Text Box 7">
              <a:extLst>
                <a:ext uri="{FF2B5EF4-FFF2-40B4-BE49-F238E27FC236}">
                  <a16:creationId xmlns:a16="http://schemas.microsoft.com/office/drawing/2014/main" id="{1E7A7F2E-BEB4-E94A-8CEF-49BF31301F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23" y="693"/>
              <a:ext cx="1339" cy="2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400" b="1">
                  <a:latin typeface="Times New Roman" charset="0"/>
                </a:rPr>
                <a:t>Extra Dimensions</a:t>
              </a:r>
              <a:endParaRPr lang="el-GR" altLang="en-US" sz="1400" b="1">
                <a:latin typeface="Times New Roman" charset="0"/>
              </a:endParaRPr>
            </a:p>
          </p:txBody>
        </p:sp>
      </p:grpSp>
      <p:grpSp>
        <p:nvGrpSpPr>
          <p:cNvPr id="12" name="Group 8">
            <a:extLst>
              <a:ext uri="{FF2B5EF4-FFF2-40B4-BE49-F238E27FC236}">
                <a16:creationId xmlns:a16="http://schemas.microsoft.com/office/drawing/2014/main" id="{4797A3DB-5163-FA46-A66F-3006D4776C39}"/>
              </a:ext>
            </a:extLst>
          </p:cNvPr>
          <p:cNvGrpSpPr>
            <a:grpSpLocks/>
          </p:cNvGrpSpPr>
          <p:nvPr/>
        </p:nvGrpSpPr>
        <p:grpSpPr bwMode="auto">
          <a:xfrm>
            <a:off x="3406775" y="4048125"/>
            <a:ext cx="1512888" cy="1612900"/>
            <a:chOff x="1837" y="470"/>
            <a:chExt cx="1179" cy="1172"/>
          </a:xfrm>
        </p:grpSpPr>
        <p:pic>
          <p:nvPicPr>
            <p:cNvPr id="22547" name="Picture 9" descr="supersymmetry-1">
              <a:extLst>
                <a:ext uri="{FF2B5EF4-FFF2-40B4-BE49-F238E27FC236}">
                  <a16:creationId xmlns:a16="http://schemas.microsoft.com/office/drawing/2014/main" id="{A50CF4D4-6FA2-6045-B7DA-D568296277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37" y="527"/>
              <a:ext cx="1179" cy="1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1" name="Text Box 10">
              <a:extLst>
                <a:ext uri="{FF2B5EF4-FFF2-40B4-BE49-F238E27FC236}">
                  <a16:creationId xmlns:a16="http://schemas.microsoft.com/office/drawing/2014/main" id="{214A3471-088E-D341-94AA-F8A35DB77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7" y="470"/>
              <a:ext cx="529" cy="2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2000" b="1">
                  <a:latin typeface="Times New Roman" charset="0"/>
                </a:rPr>
                <a:t>SUSY</a:t>
              </a:r>
              <a:endParaRPr lang="el-GR" altLang="en-US" sz="2000" b="1">
                <a:latin typeface="Times New Roman" charset="0"/>
              </a:endParaRPr>
            </a:p>
          </p:txBody>
        </p:sp>
      </p:grpSp>
      <p:grpSp>
        <p:nvGrpSpPr>
          <p:cNvPr id="15" name="Group 11">
            <a:extLst>
              <a:ext uri="{FF2B5EF4-FFF2-40B4-BE49-F238E27FC236}">
                <a16:creationId xmlns:a16="http://schemas.microsoft.com/office/drawing/2014/main" id="{EC15F4CD-CAE4-B54C-B752-710440B0219C}"/>
              </a:ext>
            </a:extLst>
          </p:cNvPr>
          <p:cNvGrpSpPr>
            <a:grpSpLocks/>
          </p:cNvGrpSpPr>
          <p:nvPr/>
        </p:nvGrpSpPr>
        <p:grpSpPr bwMode="auto">
          <a:xfrm>
            <a:off x="7334250" y="1830388"/>
            <a:ext cx="1630363" cy="1322387"/>
            <a:chOff x="1703" y="229"/>
            <a:chExt cx="985" cy="972"/>
          </a:xfrm>
        </p:grpSpPr>
        <p:sp>
          <p:nvSpPr>
            <p:cNvPr id="20498" name="Text Box 12">
              <a:extLst>
                <a:ext uri="{FF2B5EF4-FFF2-40B4-BE49-F238E27FC236}">
                  <a16:creationId xmlns:a16="http://schemas.microsoft.com/office/drawing/2014/main" id="{97E74305-5C5C-E143-9F05-0C830018DD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91" y="229"/>
              <a:ext cx="822" cy="2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600" b="1">
                  <a:latin typeface="Times New Roman" charset="0"/>
                </a:rPr>
                <a:t> Dark Matter</a:t>
              </a:r>
              <a:endParaRPr lang="el-GR" altLang="en-US" sz="1600" b="1">
                <a:latin typeface="Times New Roman" charset="0"/>
              </a:endParaRPr>
            </a:p>
          </p:txBody>
        </p:sp>
        <p:pic>
          <p:nvPicPr>
            <p:cNvPr id="22546" name="Picture 13" descr="DarkMatter">
              <a:extLst>
                <a:ext uri="{FF2B5EF4-FFF2-40B4-BE49-F238E27FC236}">
                  <a16:creationId xmlns:a16="http://schemas.microsoft.com/office/drawing/2014/main" id="{BCAA4BD7-E9BA-464B-B5E6-B043A38817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03" y="449"/>
              <a:ext cx="985" cy="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21">
            <a:extLst>
              <a:ext uri="{FF2B5EF4-FFF2-40B4-BE49-F238E27FC236}">
                <a16:creationId xmlns:a16="http://schemas.microsoft.com/office/drawing/2014/main" id="{B6590A76-68DB-C04E-8C6A-F866804F4A7E}"/>
              </a:ext>
            </a:extLst>
          </p:cNvPr>
          <p:cNvGrpSpPr>
            <a:grpSpLocks/>
          </p:cNvGrpSpPr>
          <p:nvPr/>
        </p:nvGrpSpPr>
        <p:grpSpPr bwMode="auto">
          <a:xfrm>
            <a:off x="3406775" y="1987550"/>
            <a:ext cx="2697163" cy="1136650"/>
            <a:chOff x="648" y="3249"/>
            <a:chExt cx="2029" cy="888"/>
          </a:xfrm>
        </p:grpSpPr>
        <p:sp>
          <p:nvSpPr>
            <p:cNvPr id="20496" name="Text Box 22">
              <a:extLst>
                <a:ext uri="{FF2B5EF4-FFF2-40B4-BE49-F238E27FC236}">
                  <a16:creationId xmlns:a16="http://schemas.microsoft.com/office/drawing/2014/main" id="{13015CBB-2D1F-8F48-9909-C21A642A47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8" y="3344"/>
              <a:ext cx="1033" cy="5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en-US" altLang="en-US" sz="2000" b="1">
                  <a:latin typeface="Times New Roman" charset="0"/>
                </a:rPr>
                <a:t>Standard</a:t>
              </a:r>
            </a:p>
            <a:p>
              <a:pPr algn="ctr" eaLnBrk="1" hangingPunct="1">
                <a:defRPr/>
              </a:pPr>
              <a:r>
                <a:rPr lang="en-US" altLang="en-US" sz="2000" b="1">
                  <a:latin typeface="Times New Roman" charset="0"/>
                </a:rPr>
                <a:t>Model</a:t>
              </a:r>
              <a:endParaRPr lang="el-GR" altLang="en-US" sz="2000" b="1">
                <a:latin typeface="Times New Roman" charset="0"/>
              </a:endParaRPr>
            </a:p>
          </p:txBody>
        </p:sp>
        <p:pic>
          <p:nvPicPr>
            <p:cNvPr id="22544" name="Picture 23" descr="whats_special_topquark">
              <a:extLst>
                <a:ext uri="{FF2B5EF4-FFF2-40B4-BE49-F238E27FC236}">
                  <a16:creationId xmlns:a16="http://schemas.microsoft.com/office/drawing/2014/main" id="{F82ED1A3-85EB-BD45-AC1E-3DDB95813B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65" y="3249"/>
              <a:ext cx="1112" cy="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24">
            <a:extLst>
              <a:ext uri="{FF2B5EF4-FFF2-40B4-BE49-F238E27FC236}">
                <a16:creationId xmlns:a16="http://schemas.microsoft.com/office/drawing/2014/main" id="{50857E55-B999-464D-87B4-271DC564E10D}"/>
              </a:ext>
            </a:extLst>
          </p:cNvPr>
          <p:cNvGrpSpPr>
            <a:grpSpLocks/>
          </p:cNvGrpSpPr>
          <p:nvPr/>
        </p:nvGrpSpPr>
        <p:grpSpPr bwMode="auto">
          <a:xfrm>
            <a:off x="5292725" y="3330575"/>
            <a:ext cx="2286000" cy="1344613"/>
            <a:chOff x="3490" y="3203"/>
            <a:chExt cx="1440" cy="847"/>
          </a:xfrm>
        </p:grpSpPr>
        <p:pic>
          <p:nvPicPr>
            <p:cNvPr id="22540" name="Picture 25" descr="muon_order">
              <a:extLst>
                <a:ext uri="{FF2B5EF4-FFF2-40B4-BE49-F238E27FC236}">
                  <a16:creationId xmlns:a16="http://schemas.microsoft.com/office/drawing/2014/main" id="{638DA3B2-FB35-294A-89AC-4AE0EE4156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0" y="3203"/>
              <a:ext cx="1440" cy="8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4" name="AutoShape 26">
              <a:extLst>
                <a:ext uri="{FF2B5EF4-FFF2-40B4-BE49-F238E27FC236}">
                  <a16:creationId xmlns:a16="http://schemas.microsoft.com/office/drawing/2014/main" id="{D1310A2C-7B1E-B843-A3F4-5F132B4563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2" y="3475"/>
              <a:ext cx="384" cy="384"/>
            </a:xfrm>
            <a:prstGeom prst="irregularSeal1">
              <a:avLst/>
            </a:prstGeom>
            <a:gradFill rotWithShape="0">
              <a:gsLst>
                <a:gs pos="0">
                  <a:srgbClr val="FFCCFF"/>
                </a:gs>
                <a:gs pos="50000">
                  <a:srgbClr val="FFCC00"/>
                </a:gs>
                <a:gs pos="100000">
                  <a:srgbClr val="FFCCFF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en-US" altLang="en-US"/>
            </a:p>
          </p:txBody>
        </p:sp>
        <p:sp>
          <p:nvSpPr>
            <p:cNvPr id="20495" name="Text Box 27">
              <a:extLst>
                <a:ext uri="{FF2B5EF4-FFF2-40B4-BE49-F238E27FC236}">
                  <a16:creationId xmlns:a16="http://schemas.microsoft.com/office/drawing/2014/main" id="{A5CD97F4-6E87-6F4F-9967-5491666913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2" y="3858"/>
              <a:ext cx="1139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en-US" sz="1400" b="1">
                  <a:latin typeface="Times New Roman" charset="0"/>
                </a:rPr>
                <a:t>!!! UNEXPECTED!!!</a:t>
              </a:r>
              <a:endParaRPr lang="el-GR" altLang="en-US" sz="1400" b="1">
                <a:latin typeface="Times New Roman" charset="0"/>
              </a:endParaRP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D9908A-7851-494E-A687-670556C68B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8A11C-4AD8-2A42-9943-CB85AF265C35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937848-B200-F549-BF25-F2B17E355653}"/>
              </a:ext>
            </a:extLst>
          </p:cNvPr>
          <p:cNvSpPr txBox="1"/>
          <p:nvPr/>
        </p:nvSpPr>
        <p:spPr>
          <a:xfrm>
            <a:off x="457200" y="1143000"/>
            <a:ext cx="4127500" cy="1477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>
                <a:latin typeface="Arial" charset="0"/>
              </a:rPr>
              <a:t>The Phase II CMS Tracker Upgrade </a:t>
            </a:r>
            <a:r>
              <a:rPr lang="en-US" dirty="0">
                <a:latin typeface="Arial" charset="0"/>
              </a:rPr>
              <a:t>: </a:t>
            </a:r>
          </a:p>
          <a:p>
            <a:pPr>
              <a:defRPr/>
            </a:pPr>
            <a:endParaRPr lang="en-US" dirty="0">
              <a:latin typeface="Arial" charset="0"/>
            </a:endParaRPr>
          </a:p>
          <a:p>
            <a:pPr marL="285750" indent="-285750">
              <a:buFont typeface="Arial" charset="0"/>
              <a:buChar char="•"/>
              <a:defRPr/>
            </a:pPr>
            <a:r>
              <a:rPr lang="en-US" b="1" i="1" dirty="0">
                <a:solidFill>
                  <a:srgbClr val="0000FF"/>
                </a:solidFill>
                <a:latin typeface="Arial" charset="0"/>
              </a:rPr>
              <a:t>10 years of  R&amp;D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b="1" i="1" dirty="0">
                <a:solidFill>
                  <a:srgbClr val="FF0000"/>
                </a:solidFill>
                <a:latin typeface="Arial" charset="0"/>
              </a:rPr>
              <a:t>O</a:t>
            </a:r>
            <a:r>
              <a:rPr lang="en-US" b="1" i="1">
                <a:solidFill>
                  <a:srgbClr val="FF0000"/>
                </a:solidFill>
                <a:latin typeface="Arial" charset="0"/>
              </a:rPr>
              <a:t>ver </a:t>
            </a:r>
            <a:r>
              <a:rPr lang="en-US" b="1" i="1" dirty="0">
                <a:solidFill>
                  <a:srgbClr val="FF0000"/>
                </a:solidFill>
                <a:latin typeface="Arial" charset="0"/>
              </a:rPr>
              <a:t>100 MCHF core cost</a:t>
            </a:r>
          </a:p>
          <a:p>
            <a:pPr marL="285750" indent="-285750">
              <a:buFont typeface="Arial" charset="0"/>
              <a:buChar char="•"/>
              <a:defRPr/>
            </a:pPr>
            <a:r>
              <a:rPr lang="en-US" b="1" i="1" dirty="0">
                <a:solidFill>
                  <a:srgbClr val="0000FF"/>
                </a:solidFill>
                <a:latin typeface="Arial" charset="0"/>
              </a:rPr>
              <a:t>1.4 MCHF foreseen Greek contribution</a:t>
            </a:r>
          </a:p>
        </p:txBody>
      </p:sp>
      <p:sp>
        <p:nvSpPr>
          <p:cNvPr id="24578" name="TextBox 3">
            <a:extLst>
              <a:ext uri="{FF2B5EF4-FFF2-40B4-BE49-F238E27FC236}">
                <a16:creationId xmlns:a16="http://schemas.microsoft.com/office/drawing/2014/main" id="{D3DEC652-FF25-1845-A6D2-08B8C0F595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424" y="2722104"/>
            <a:ext cx="3414717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Arial" panose="020B0604020202020204" pitchFamily="34" charset="0"/>
              <a:buChar char="•"/>
            </a:pPr>
            <a:r>
              <a:rPr lang="en-US" altLang="en-US" b="1" i="1" dirty="0"/>
              <a:t>INPP activities focused on </a:t>
            </a:r>
          </a:p>
          <a:p>
            <a:pPr>
              <a:buFont typeface="Wingdings" pitchFamily="2" charset="2"/>
              <a:buChar char="Ø"/>
            </a:pPr>
            <a:r>
              <a:rPr lang="en-US" altLang="en-US" b="1" i="1" dirty="0">
                <a:solidFill>
                  <a:srgbClr val="FF0000"/>
                </a:solidFill>
              </a:rPr>
              <a:t>Sensor Quality Control</a:t>
            </a:r>
          </a:p>
          <a:p>
            <a:pPr>
              <a:buFont typeface="Wingdings" pitchFamily="2" charset="2"/>
              <a:buChar char="Ø"/>
            </a:pPr>
            <a:r>
              <a:rPr lang="en-US" altLang="en-US" b="1" i="1" dirty="0">
                <a:solidFill>
                  <a:srgbClr val="0000FF"/>
                </a:solidFill>
              </a:rPr>
              <a:t>Process Quality Control</a:t>
            </a:r>
            <a:endParaRPr lang="el-GR" altLang="en-US" b="1" i="1" dirty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altLang="en-US" b="1" i="1" dirty="0">
                <a:solidFill>
                  <a:srgbClr val="0000FF"/>
                </a:solidFill>
              </a:rPr>
              <a:t>Pixel Electronics</a:t>
            </a:r>
          </a:p>
          <a:p>
            <a:pPr>
              <a:buFont typeface="Wingdings" pitchFamily="2" charset="2"/>
              <a:buChar char="Ø"/>
            </a:pPr>
            <a:r>
              <a:rPr lang="en-US" altLang="en-US" b="1" i="1" dirty="0">
                <a:solidFill>
                  <a:srgbClr val="0000FF"/>
                </a:solidFill>
              </a:rPr>
              <a:t>Telescope &amp; Beam Tests</a:t>
            </a:r>
          </a:p>
        </p:txBody>
      </p:sp>
      <p:pic>
        <p:nvPicPr>
          <p:cNvPr id="24580" name="Picture 6">
            <a:extLst>
              <a:ext uri="{FF2B5EF4-FFF2-40B4-BE49-F238E27FC236}">
                <a16:creationId xmlns:a16="http://schemas.microsoft.com/office/drawing/2014/main" id="{3BDE4A3F-8B3F-244F-8DB1-16631AC1C9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38" y="4323675"/>
            <a:ext cx="3950022" cy="222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7">
            <a:extLst>
              <a:ext uri="{FF2B5EF4-FFF2-40B4-BE49-F238E27FC236}">
                <a16:creationId xmlns:a16="http://schemas.microsoft.com/office/drawing/2014/main" id="{AB058111-6A8A-764A-8F8D-9C05D18CF6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295400"/>
            <a:ext cx="3730625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">
            <a:extLst>
              <a:ext uri="{FF2B5EF4-FFF2-40B4-BE49-F238E27FC236}">
                <a16:creationId xmlns:a16="http://schemas.microsoft.com/office/drawing/2014/main" id="{B2386676-64F5-5547-BE3B-C7D002862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848600" cy="692150"/>
          </a:xfr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en-GB" altLang="en-US" dirty="0"/>
              <a:t>INPP @ CMS Upgrade</a:t>
            </a:r>
            <a:endParaRPr lang="en-US" altLang="en-US" dirty="0"/>
          </a:p>
        </p:txBody>
      </p:sp>
      <p:pic>
        <p:nvPicPr>
          <p:cNvPr id="24583" name="Picture 30">
            <a:extLst>
              <a:ext uri="{FF2B5EF4-FFF2-40B4-BE49-F238E27FC236}">
                <a16:creationId xmlns:a16="http://schemas.microsoft.com/office/drawing/2014/main" id="{C0CAD673-201A-1843-A741-4FC8C87F0D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5875"/>
            <a:ext cx="655638" cy="75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27" descr="CMS_logo">
            <a:extLst>
              <a:ext uri="{FF2B5EF4-FFF2-40B4-BE49-F238E27FC236}">
                <a16:creationId xmlns:a16="http://schemas.microsoft.com/office/drawing/2014/main" id="{157F24A4-B335-B34A-8903-4399B6D250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050" y="-7938"/>
            <a:ext cx="742950" cy="730251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94B5BF6E-016F-9341-A68E-19BC83F0EE65}"/>
              </a:ext>
            </a:extLst>
          </p:cNvPr>
          <p:cNvSpPr/>
          <p:nvPr/>
        </p:nvSpPr>
        <p:spPr>
          <a:xfrm>
            <a:off x="356394" y="2722104"/>
            <a:ext cx="4071590" cy="1477328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DC35B0-0B75-BC4D-9D6C-E3936C2069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8A11C-4AD8-2A42-9943-CB85AF265C35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hilumilhc.web.cern.ch/sites/hilumilhc.web.cern.ch/files/HL_LHC_PlanUpdateJuly201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871280"/>
            <a:ext cx="7829550" cy="3228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41502" y="358410"/>
            <a:ext cx="4560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High Luminosity upgrade for the LHC : HL-LHC </a:t>
            </a:r>
          </a:p>
        </p:txBody>
      </p:sp>
      <p:sp>
        <p:nvSpPr>
          <p:cNvPr id="5" name="Down Arrow 4"/>
          <p:cNvSpPr/>
          <p:nvPr/>
        </p:nvSpPr>
        <p:spPr>
          <a:xfrm>
            <a:off x="4432277" y="727742"/>
            <a:ext cx="200025" cy="230174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19200" y="1769315"/>
            <a:ext cx="6823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Increase the Luminosity (rate of collisions) : from 300 fb</a:t>
            </a:r>
            <a:r>
              <a:rPr lang="en-US" b="1" i="1" baseline="30000" dirty="0"/>
              <a:t>-1</a:t>
            </a:r>
            <a:r>
              <a:rPr lang="en-US" b="1" i="1" dirty="0"/>
              <a:t> to 3000 fb</a:t>
            </a:r>
            <a:r>
              <a:rPr lang="en-US" b="1" i="1" baseline="30000" dirty="0"/>
              <a:t>-1</a:t>
            </a:r>
            <a:r>
              <a:rPr lang="en-US" b="1" i="1" dirty="0"/>
              <a:t> </a:t>
            </a:r>
          </a:p>
        </p:txBody>
      </p:sp>
      <p:sp>
        <p:nvSpPr>
          <p:cNvPr id="18" name="Down Arrow 17"/>
          <p:cNvSpPr/>
          <p:nvPr/>
        </p:nvSpPr>
        <p:spPr>
          <a:xfrm>
            <a:off x="4431167" y="2435383"/>
            <a:ext cx="200025" cy="230174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19481" y="34942"/>
            <a:ext cx="9144000" cy="914400"/>
            <a:chOff x="0" y="0"/>
            <a:chExt cx="9144000" cy="914400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0"/>
              <a:ext cx="9144000" cy="914400"/>
              <a:chOff x="0" y="0"/>
              <a:chExt cx="9144000" cy="91440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0" y="0"/>
                <a:ext cx="9144000" cy="914400"/>
              </a:xfrm>
              <a:prstGeom prst="roundRect">
                <a:avLst/>
              </a:prstGeom>
              <a:solidFill>
                <a:srgbClr val="CCFFCC">
                  <a:alpha val="13000"/>
                </a:srgbClr>
              </a:solidFill>
              <a:ln w="34925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200" y="0"/>
                <a:ext cx="762000" cy="877123"/>
              </a:xfrm>
              <a:prstGeom prst="rect">
                <a:avLst/>
              </a:prstGeom>
            </p:spPr>
          </p:pic>
        </p:grpSp>
        <p:pic>
          <p:nvPicPr>
            <p:cNvPr id="26" name="Picture 25" descr="CMS_logo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810" y="50035"/>
              <a:ext cx="842963" cy="8270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BAC0C7-25AE-5E4A-8AC7-294858B795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ECA0-3E27-2D44-926A-3781FE5224B0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99809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407487" y="1058769"/>
            <a:ext cx="2230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dirty="0">
                <a:effectLst>
                  <a:innerShdw blurRad="63500" dist="101600" dir="10800000">
                    <a:prstClr val="black">
                      <a:alpha val="50000"/>
                    </a:prstClr>
                  </a:innerShdw>
                </a:effectLst>
              </a:rPr>
              <a:t>Radiation Damage </a:t>
            </a:r>
          </a:p>
        </p:txBody>
      </p:sp>
      <p:sp>
        <p:nvSpPr>
          <p:cNvPr id="16" name="object 7"/>
          <p:cNvSpPr/>
          <p:nvPr/>
        </p:nvSpPr>
        <p:spPr>
          <a:xfrm>
            <a:off x="228600" y="1676400"/>
            <a:ext cx="5410200" cy="28194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Down Arrow 7"/>
          <p:cNvSpPr/>
          <p:nvPr/>
        </p:nvSpPr>
        <p:spPr>
          <a:xfrm>
            <a:off x="3657600" y="5181600"/>
            <a:ext cx="1752600" cy="5334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471585" y="5717458"/>
            <a:ext cx="4200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Total Tracker Replacement 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0" y="0"/>
            <a:ext cx="9144000" cy="914400"/>
            <a:chOff x="0" y="0"/>
            <a:chExt cx="9144000" cy="914400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0"/>
              <a:ext cx="9144000" cy="914400"/>
              <a:chOff x="0" y="0"/>
              <a:chExt cx="9144000" cy="91440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0" y="0"/>
                <a:ext cx="9144000" cy="914400"/>
              </a:xfrm>
              <a:prstGeom prst="roundRect">
                <a:avLst/>
              </a:prstGeom>
              <a:solidFill>
                <a:srgbClr val="CCFFCC">
                  <a:alpha val="13000"/>
                </a:srgbClr>
              </a:solidFill>
              <a:ln w="34925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6200" y="0"/>
                <a:ext cx="762000" cy="877123"/>
              </a:xfrm>
              <a:prstGeom prst="rect">
                <a:avLst/>
              </a:prstGeom>
            </p:spPr>
          </p:pic>
        </p:grpSp>
        <p:pic>
          <p:nvPicPr>
            <p:cNvPr id="26" name="Picture 25" descr="CMS_logo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810" y="50035"/>
              <a:ext cx="842963" cy="8270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773" y="1650903"/>
            <a:ext cx="3429000" cy="328990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536192" y="185624"/>
            <a:ext cx="63128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i="1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Challenges of HI-LHC to the Physics Reach of CMS</a:t>
            </a:r>
            <a:endParaRPr lang="en-US" sz="24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358872-63D2-ED44-BAB5-79344CD3DC7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ECA0-3E27-2D44-926A-3781FE5224B0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05716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0"/>
            <a:ext cx="9144000" cy="914400"/>
            <a:chOff x="0" y="0"/>
            <a:chExt cx="9144000" cy="914400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0"/>
              <a:ext cx="9144000" cy="914400"/>
              <a:chOff x="0" y="0"/>
              <a:chExt cx="9144000" cy="91440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0" y="0"/>
                <a:ext cx="9144000" cy="914400"/>
              </a:xfrm>
              <a:prstGeom prst="roundRect">
                <a:avLst/>
              </a:prstGeom>
              <a:solidFill>
                <a:srgbClr val="CCFFCC">
                  <a:alpha val="13000"/>
                </a:srgbClr>
              </a:solidFill>
              <a:ln w="34925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200" y="0"/>
                <a:ext cx="762000" cy="877123"/>
              </a:xfrm>
              <a:prstGeom prst="rect">
                <a:avLst/>
              </a:prstGeom>
            </p:spPr>
          </p:pic>
        </p:grpSp>
        <p:pic>
          <p:nvPicPr>
            <p:cNvPr id="26" name="Picture 25" descr="CMS_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810" y="50035"/>
              <a:ext cx="842963" cy="8270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" name="Rectangle 2"/>
          <p:cNvSpPr/>
          <p:nvPr/>
        </p:nvSpPr>
        <p:spPr>
          <a:xfrm>
            <a:off x="4191000" y="1000782"/>
            <a:ext cx="11817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i="1" dirty="0">
                <a:effectLst>
                  <a:innerShdw blurRad="63500" dist="101600" dir="10800000">
                    <a:prstClr val="black">
                      <a:alpha val="50000"/>
                    </a:prstClr>
                  </a:innerShdw>
                </a:effectLst>
              </a:rPr>
              <a:t>Hi Pileup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0126" y="2949780"/>
            <a:ext cx="6527800" cy="28067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5000" y="5715970"/>
            <a:ext cx="49105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7030A0"/>
                </a:solidFill>
              </a:rPr>
              <a:t>High pile up event with 78 reconstructed vertices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19034" y="1331154"/>
            <a:ext cx="577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Mean number of pile ups in 2016 </a:t>
            </a:r>
            <a:r>
              <a:rPr lang="en-US" b="1" dirty="0"/>
              <a:t>(</a:t>
            </a:r>
            <a:r>
              <a:rPr lang="en-US" i="1" dirty="0"/>
              <a:t>L=1.5x10</a:t>
            </a:r>
            <a:r>
              <a:rPr lang="en-US" i="1" baseline="30000" dirty="0"/>
              <a:t>34</a:t>
            </a:r>
            <a:r>
              <a:rPr lang="en-US" i="1" dirty="0"/>
              <a:t> cm</a:t>
            </a:r>
            <a:r>
              <a:rPr lang="en-US" i="1" baseline="30000" dirty="0"/>
              <a:t>-2  </a:t>
            </a:r>
            <a:r>
              <a:rPr lang="en-US" i="1" dirty="0"/>
              <a:t>s</a:t>
            </a:r>
            <a:r>
              <a:rPr lang="en-US" i="1" baseline="30000" dirty="0"/>
              <a:t>-1</a:t>
            </a:r>
            <a:r>
              <a:rPr lang="en-US" i="1" dirty="0"/>
              <a:t> </a:t>
            </a:r>
            <a:r>
              <a:rPr lang="en-US" b="1" dirty="0"/>
              <a:t>)  </a:t>
            </a:r>
            <a:r>
              <a:rPr lang="en-US" b="1" dirty="0">
                <a:solidFill>
                  <a:srgbClr val="0000FF"/>
                </a:solidFill>
              </a:rPr>
              <a:t>: </a:t>
            </a:r>
            <a:r>
              <a:rPr lang="en-US" b="1" baseline="30000" dirty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53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07010" y="1642498"/>
            <a:ext cx="5906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Mean number of pile ups in HI-LHC </a:t>
            </a:r>
            <a:r>
              <a:rPr lang="en-US" b="1" dirty="0"/>
              <a:t>(</a:t>
            </a:r>
            <a:r>
              <a:rPr lang="en-US" i="1" dirty="0"/>
              <a:t>L=5x10</a:t>
            </a:r>
            <a:r>
              <a:rPr lang="en-US" i="1" baseline="30000" dirty="0"/>
              <a:t>34</a:t>
            </a:r>
            <a:r>
              <a:rPr lang="en-US" i="1" dirty="0"/>
              <a:t> cm</a:t>
            </a:r>
            <a:r>
              <a:rPr lang="en-US" i="1" baseline="30000" dirty="0"/>
              <a:t>-2  </a:t>
            </a:r>
            <a:r>
              <a:rPr lang="en-US" i="1" dirty="0"/>
              <a:t>s</a:t>
            </a:r>
            <a:r>
              <a:rPr lang="en-US" i="1" baseline="30000" dirty="0"/>
              <a:t>-1</a:t>
            </a:r>
            <a:r>
              <a:rPr lang="en-US" i="1" dirty="0"/>
              <a:t> </a:t>
            </a:r>
            <a:r>
              <a:rPr lang="en-US" b="1" dirty="0"/>
              <a:t>)</a:t>
            </a:r>
            <a:r>
              <a:rPr lang="en-US" b="1" dirty="0">
                <a:solidFill>
                  <a:srgbClr val="0000FF"/>
                </a:solidFill>
              </a:rPr>
              <a:t> :  </a:t>
            </a:r>
            <a:r>
              <a:rPr lang="en-US" b="1" dirty="0">
                <a:solidFill>
                  <a:srgbClr val="FF0000"/>
                </a:solidFill>
              </a:rPr>
              <a:t>140</a:t>
            </a:r>
          </a:p>
        </p:txBody>
      </p:sp>
      <p:sp>
        <p:nvSpPr>
          <p:cNvPr id="9" name="Rectangle 8"/>
          <p:cNvSpPr/>
          <p:nvPr/>
        </p:nvSpPr>
        <p:spPr>
          <a:xfrm>
            <a:off x="1340564" y="1948036"/>
            <a:ext cx="69758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Mean number of pile ups in HI-LHC </a:t>
            </a:r>
            <a:r>
              <a:rPr lang="en-US" b="1" dirty="0"/>
              <a:t>(</a:t>
            </a:r>
            <a:r>
              <a:rPr lang="en-US" i="1" dirty="0"/>
              <a:t>L=7x10</a:t>
            </a:r>
            <a:r>
              <a:rPr lang="en-US" i="1" baseline="30000" dirty="0"/>
              <a:t>34</a:t>
            </a:r>
            <a:r>
              <a:rPr lang="en-US" i="1" dirty="0"/>
              <a:t> cm</a:t>
            </a:r>
            <a:r>
              <a:rPr lang="en-US" i="1" baseline="30000" dirty="0"/>
              <a:t>-2  </a:t>
            </a:r>
            <a:r>
              <a:rPr lang="en-US" i="1" dirty="0"/>
              <a:t>s</a:t>
            </a:r>
            <a:r>
              <a:rPr lang="en-US" i="1" baseline="30000" dirty="0"/>
              <a:t>- </a:t>
            </a:r>
            <a:r>
              <a:rPr lang="en-US" b="1" dirty="0"/>
              <a:t>)</a:t>
            </a:r>
            <a:r>
              <a:rPr lang="en-US" b="1" dirty="0">
                <a:solidFill>
                  <a:srgbClr val="0000FF"/>
                </a:solidFill>
              </a:rPr>
              <a:t> :  </a:t>
            </a:r>
            <a:r>
              <a:rPr lang="en-US" b="1" dirty="0">
                <a:solidFill>
                  <a:srgbClr val="FF0000"/>
                </a:solidFill>
              </a:rPr>
              <a:t>200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4360255" y="2268226"/>
            <a:ext cx="492116" cy="1293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340564" y="209941"/>
            <a:ext cx="63128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0" i="1" cap="none" spc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Challenges of HI-LHC to the Physics Reach of CMS</a:t>
            </a:r>
            <a:endParaRPr lang="en-US" sz="24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1A7D97-85AE-8246-B795-DC922EF1E3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ECA0-3E27-2D44-926A-3781FE5224B0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84584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bject 12"/>
          <p:cNvSpPr/>
          <p:nvPr/>
        </p:nvSpPr>
        <p:spPr>
          <a:xfrm flipV="1">
            <a:off x="4539084" y="1630658"/>
            <a:ext cx="4496792" cy="652957"/>
          </a:xfrm>
          <a:custGeom>
            <a:avLst/>
            <a:gdLst/>
            <a:ahLst/>
            <a:cxnLst/>
            <a:rect l="l" t="t" r="r" b="b"/>
            <a:pathLst>
              <a:path w="5038090" h="939800">
                <a:moveTo>
                  <a:pt x="5038090" y="0"/>
                </a:moveTo>
                <a:lnTo>
                  <a:pt x="0" y="0"/>
                </a:lnTo>
                <a:lnTo>
                  <a:pt x="795020" y="469900"/>
                </a:lnTo>
                <a:lnTo>
                  <a:pt x="0" y="939800"/>
                </a:lnTo>
                <a:lnTo>
                  <a:pt x="5038090" y="939800"/>
                </a:lnTo>
                <a:lnTo>
                  <a:pt x="5038090" y="0"/>
                </a:lnTo>
                <a:close/>
              </a:path>
            </a:pathLst>
          </a:custGeom>
          <a:solidFill>
            <a:srgbClr val="ADC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13"/>
          <p:cNvSpPr/>
          <p:nvPr/>
        </p:nvSpPr>
        <p:spPr>
          <a:xfrm flipV="1">
            <a:off x="76200" y="1641654"/>
            <a:ext cx="4800600" cy="644345"/>
          </a:xfrm>
          <a:custGeom>
            <a:avLst/>
            <a:gdLst/>
            <a:ahLst/>
            <a:cxnLst/>
            <a:rect l="l" t="t" r="r" b="b"/>
            <a:pathLst>
              <a:path w="5224780" h="939800">
                <a:moveTo>
                  <a:pt x="4429759" y="0"/>
                </a:moveTo>
                <a:lnTo>
                  <a:pt x="0" y="0"/>
                </a:lnTo>
                <a:lnTo>
                  <a:pt x="0" y="939800"/>
                </a:lnTo>
                <a:lnTo>
                  <a:pt x="4429759" y="939800"/>
                </a:lnTo>
                <a:lnTo>
                  <a:pt x="5224780" y="469900"/>
                </a:lnTo>
                <a:lnTo>
                  <a:pt x="4429759" y="0"/>
                </a:lnTo>
                <a:close/>
              </a:path>
            </a:pathLst>
          </a:custGeom>
          <a:solidFill>
            <a:srgbClr val="00448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2" name="TextBox 41"/>
          <p:cNvSpPr txBox="1"/>
          <p:nvPr/>
        </p:nvSpPr>
        <p:spPr>
          <a:xfrm>
            <a:off x="2133600" y="899841"/>
            <a:ext cx="4200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Total Tracker Replacement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6200" y="1755066"/>
                <a:ext cx="4646337" cy="419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i="1" dirty="0">
                    <a:solidFill>
                      <a:srgbClr val="FFFF00"/>
                    </a:solidFill>
                  </a:rPr>
                  <a:t>Radiation Tolerance up to </a:t>
                </a:r>
                <a14:m>
                  <m:oMath xmlns:m="http://schemas.openxmlformats.org/officeDocument/2006/math"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b="1" i="1" smtClean="0">
                            <a:solidFill>
                              <a:srgbClr val="FFFF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b="1" i="1" smtClean="0">
                            <a:solidFill>
                              <a:srgbClr val="FFFF00"/>
                            </a:solidFill>
                            <a:latin typeface="Cambria Math" charset="0"/>
                          </a:rPr>
                          <m:t>𝑳𝒅𝒕</m:t>
                        </m:r>
                        <m:r>
                          <a:rPr lang="en-US" b="1" i="1" smtClean="0">
                            <a:solidFill>
                              <a:srgbClr val="FFFF00"/>
                            </a:solidFill>
                            <a:latin typeface="Cambria Math" charset="0"/>
                          </a:rPr>
                          <m:t>=</m:t>
                        </m:r>
                        <m:r>
                          <a:rPr lang="en-US" b="1" i="1" smtClean="0">
                            <a:solidFill>
                              <a:srgbClr val="FFFF00"/>
                            </a:solidFill>
                            <a:latin typeface="Cambria Math" charset="0"/>
                          </a:rPr>
                          <m:t>𝟑𝟎𝟎𝟎</m:t>
                        </m:r>
                        <m:r>
                          <a:rPr lang="en-US" b="1" i="1" smtClean="0">
                            <a:solidFill>
                              <a:srgbClr val="FFFF00"/>
                            </a:solidFill>
                            <a:latin typeface="Cambria Math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b="1" i="1" smtClean="0">
                                <a:solidFill>
                                  <a:srgbClr val="FFFF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 smtClean="0">
                                <a:solidFill>
                                  <a:srgbClr val="FFFF00"/>
                                </a:solidFill>
                                <a:latin typeface="Cambria Math" charset="0"/>
                              </a:rPr>
                              <m:t>𝒇𝒃</m:t>
                            </m:r>
                          </m:e>
                          <m:sup>
                            <m:r>
                              <a:rPr lang="en-US" b="1" i="1" smtClean="0">
                                <a:solidFill>
                                  <a:srgbClr val="FFFF00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solidFill>
                                  <a:srgbClr val="FFFF00"/>
                                </a:solidFill>
                                <a:latin typeface="Cambria Math" charset="0"/>
                              </a:rPr>
                              <m:t>𝟏</m:t>
                            </m:r>
                          </m:sup>
                        </m:sSup>
                      </m:e>
                    </m:nary>
                  </m:oMath>
                </a14:m>
                <a:endParaRPr lang="en-US" b="1" i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1755066"/>
                <a:ext cx="4646337" cy="419410"/>
              </a:xfrm>
              <a:prstGeom prst="rect">
                <a:avLst/>
              </a:prstGeom>
              <a:blipFill rotWithShape="0">
                <a:blip r:embed="rId5"/>
                <a:stretch>
                  <a:fillRect l="-1181" t="-127536" b="-1898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/>
          <p:cNvSpPr txBox="1"/>
          <p:nvPr/>
        </p:nvSpPr>
        <p:spPr>
          <a:xfrm>
            <a:off x="5277606" y="1710620"/>
            <a:ext cx="37882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rgbClr val="FF0000"/>
                </a:solidFill>
              </a:rPr>
              <a:t>Flip from </a:t>
            </a:r>
            <a:r>
              <a:rPr lang="en-US" sz="1600" b="1" i="1" dirty="0" err="1">
                <a:solidFill>
                  <a:srgbClr val="FF0000"/>
                </a:solidFill>
              </a:rPr>
              <a:t>p_on_n</a:t>
            </a:r>
            <a:r>
              <a:rPr lang="en-US" sz="1600" b="1" i="1" dirty="0">
                <a:solidFill>
                  <a:srgbClr val="FF0000"/>
                </a:solidFill>
              </a:rPr>
              <a:t>  sensors to </a:t>
            </a:r>
            <a:r>
              <a:rPr lang="en-US" sz="1600" b="1" i="1" dirty="0" err="1">
                <a:solidFill>
                  <a:srgbClr val="FF0000"/>
                </a:solidFill>
              </a:rPr>
              <a:t>n_on_p</a:t>
            </a:r>
            <a:endParaRPr lang="en-US" sz="1600" b="1" i="1" dirty="0"/>
          </a:p>
        </p:txBody>
      </p:sp>
      <p:sp>
        <p:nvSpPr>
          <p:cNvPr id="44" name="object 12"/>
          <p:cNvSpPr/>
          <p:nvPr/>
        </p:nvSpPr>
        <p:spPr>
          <a:xfrm flipV="1">
            <a:off x="4539084" y="2296272"/>
            <a:ext cx="4496792" cy="652957"/>
          </a:xfrm>
          <a:custGeom>
            <a:avLst/>
            <a:gdLst/>
            <a:ahLst/>
            <a:cxnLst/>
            <a:rect l="l" t="t" r="r" b="b"/>
            <a:pathLst>
              <a:path w="5038090" h="939800">
                <a:moveTo>
                  <a:pt x="5038090" y="0"/>
                </a:moveTo>
                <a:lnTo>
                  <a:pt x="0" y="0"/>
                </a:lnTo>
                <a:lnTo>
                  <a:pt x="795020" y="469900"/>
                </a:lnTo>
                <a:lnTo>
                  <a:pt x="0" y="939800"/>
                </a:lnTo>
                <a:lnTo>
                  <a:pt x="5038090" y="939800"/>
                </a:lnTo>
                <a:lnTo>
                  <a:pt x="5038090" y="0"/>
                </a:lnTo>
                <a:close/>
              </a:path>
            </a:pathLst>
          </a:custGeom>
          <a:solidFill>
            <a:srgbClr val="ADC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13"/>
          <p:cNvSpPr/>
          <p:nvPr/>
        </p:nvSpPr>
        <p:spPr>
          <a:xfrm flipV="1">
            <a:off x="76200" y="2307268"/>
            <a:ext cx="4800600" cy="644345"/>
          </a:xfrm>
          <a:custGeom>
            <a:avLst/>
            <a:gdLst/>
            <a:ahLst/>
            <a:cxnLst/>
            <a:rect l="l" t="t" r="r" b="b"/>
            <a:pathLst>
              <a:path w="5224780" h="939800">
                <a:moveTo>
                  <a:pt x="4429759" y="0"/>
                </a:moveTo>
                <a:lnTo>
                  <a:pt x="0" y="0"/>
                </a:lnTo>
                <a:lnTo>
                  <a:pt x="0" y="939800"/>
                </a:lnTo>
                <a:lnTo>
                  <a:pt x="4429759" y="939800"/>
                </a:lnTo>
                <a:lnTo>
                  <a:pt x="5224780" y="469900"/>
                </a:lnTo>
                <a:lnTo>
                  <a:pt x="4429759" y="0"/>
                </a:lnTo>
                <a:close/>
              </a:path>
            </a:pathLst>
          </a:custGeom>
          <a:solidFill>
            <a:srgbClr val="00448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6" name="TextBox 45"/>
          <p:cNvSpPr txBox="1"/>
          <p:nvPr/>
        </p:nvSpPr>
        <p:spPr>
          <a:xfrm>
            <a:off x="76200" y="2420680"/>
            <a:ext cx="3441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</a:rPr>
              <a:t>Pile Up 140-200 , Occupancy &lt; 1 %</a:t>
            </a:r>
            <a:endParaRPr lang="en-US" b="1" i="1" dirty="0"/>
          </a:p>
        </p:txBody>
      </p:sp>
      <p:sp>
        <p:nvSpPr>
          <p:cNvPr id="47" name="TextBox 46"/>
          <p:cNvSpPr txBox="1"/>
          <p:nvPr/>
        </p:nvSpPr>
        <p:spPr>
          <a:xfrm>
            <a:off x="5277606" y="2376234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Increase granularity</a:t>
            </a:r>
            <a:endParaRPr lang="en-US" b="1" i="1" dirty="0"/>
          </a:p>
        </p:txBody>
      </p:sp>
      <p:sp>
        <p:nvSpPr>
          <p:cNvPr id="48" name="object 12"/>
          <p:cNvSpPr/>
          <p:nvPr/>
        </p:nvSpPr>
        <p:spPr>
          <a:xfrm flipV="1">
            <a:off x="4539084" y="2970498"/>
            <a:ext cx="4496792" cy="652957"/>
          </a:xfrm>
          <a:custGeom>
            <a:avLst/>
            <a:gdLst/>
            <a:ahLst/>
            <a:cxnLst/>
            <a:rect l="l" t="t" r="r" b="b"/>
            <a:pathLst>
              <a:path w="5038090" h="939800">
                <a:moveTo>
                  <a:pt x="5038090" y="0"/>
                </a:moveTo>
                <a:lnTo>
                  <a:pt x="0" y="0"/>
                </a:lnTo>
                <a:lnTo>
                  <a:pt x="795020" y="469900"/>
                </a:lnTo>
                <a:lnTo>
                  <a:pt x="0" y="939800"/>
                </a:lnTo>
                <a:lnTo>
                  <a:pt x="5038090" y="939800"/>
                </a:lnTo>
                <a:lnTo>
                  <a:pt x="5038090" y="0"/>
                </a:lnTo>
                <a:close/>
              </a:path>
            </a:pathLst>
          </a:custGeom>
          <a:solidFill>
            <a:srgbClr val="ADC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13"/>
          <p:cNvSpPr/>
          <p:nvPr/>
        </p:nvSpPr>
        <p:spPr>
          <a:xfrm flipV="1">
            <a:off x="76200" y="2981494"/>
            <a:ext cx="4800600" cy="644345"/>
          </a:xfrm>
          <a:custGeom>
            <a:avLst/>
            <a:gdLst/>
            <a:ahLst/>
            <a:cxnLst/>
            <a:rect l="l" t="t" r="r" b="b"/>
            <a:pathLst>
              <a:path w="5224780" h="939800">
                <a:moveTo>
                  <a:pt x="4429759" y="0"/>
                </a:moveTo>
                <a:lnTo>
                  <a:pt x="0" y="0"/>
                </a:lnTo>
                <a:lnTo>
                  <a:pt x="0" y="939800"/>
                </a:lnTo>
                <a:lnTo>
                  <a:pt x="4429759" y="939800"/>
                </a:lnTo>
                <a:lnTo>
                  <a:pt x="5224780" y="469900"/>
                </a:lnTo>
                <a:lnTo>
                  <a:pt x="4429759" y="0"/>
                </a:lnTo>
                <a:close/>
              </a:path>
            </a:pathLst>
          </a:custGeom>
          <a:solidFill>
            <a:srgbClr val="00448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0" name="TextBox 49"/>
          <p:cNvSpPr txBox="1"/>
          <p:nvPr/>
        </p:nvSpPr>
        <p:spPr>
          <a:xfrm>
            <a:off x="76200" y="3094906"/>
            <a:ext cx="3933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</a:rPr>
              <a:t> Longer Latency : from 3.2 </a:t>
            </a:r>
            <a:r>
              <a:rPr lang="el-GR" b="1" i="1" dirty="0">
                <a:solidFill>
                  <a:srgbClr val="FFFF00"/>
                </a:solidFill>
              </a:rPr>
              <a:t>μ</a:t>
            </a:r>
            <a:r>
              <a:rPr lang="en-US" b="1" i="1" dirty="0">
                <a:solidFill>
                  <a:srgbClr val="FFFF00"/>
                </a:solidFill>
              </a:rPr>
              <a:t>s to 12.5 </a:t>
            </a:r>
            <a:r>
              <a:rPr lang="el-GR" b="1" i="1" dirty="0" err="1">
                <a:solidFill>
                  <a:srgbClr val="FFFF00"/>
                </a:solidFill>
              </a:rPr>
              <a:t>μς</a:t>
            </a:r>
            <a:endParaRPr lang="en-US" b="1" i="1" dirty="0"/>
          </a:p>
        </p:txBody>
      </p:sp>
      <p:sp>
        <p:nvSpPr>
          <p:cNvPr id="51" name="TextBox 50"/>
          <p:cNvSpPr txBox="1"/>
          <p:nvPr/>
        </p:nvSpPr>
        <p:spPr>
          <a:xfrm>
            <a:off x="5277606" y="3050460"/>
            <a:ext cx="3175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Increase front end buffer depth</a:t>
            </a:r>
            <a:endParaRPr lang="en-US" b="1" i="1" dirty="0"/>
          </a:p>
        </p:txBody>
      </p:sp>
      <p:sp>
        <p:nvSpPr>
          <p:cNvPr id="52" name="object 12"/>
          <p:cNvSpPr/>
          <p:nvPr/>
        </p:nvSpPr>
        <p:spPr>
          <a:xfrm flipV="1">
            <a:off x="4539084" y="3634451"/>
            <a:ext cx="4496792" cy="652957"/>
          </a:xfrm>
          <a:custGeom>
            <a:avLst/>
            <a:gdLst/>
            <a:ahLst/>
            <a:cxnLst/>
            <a:rect l="l" t="t" r="r" b="b"/>
            <a:pathLst>
              <a:path w="5038090" h="939800">
                <a:moveTo>
                  <a:pt x="5038090" y="0"/>
                </a:moveTo>
                <a:lnTo>
                  <a:pt x="0" y="0"/>
                </a:lnTo>
                <a:lnTo>
                  <a:pt x="795020" y="469900"/>
                </a:lnTo>
                <a:lnTo>
                  <a:pt x="0" y="939800"/>
                </a:lnTo>
                <a:lnTo>
                  <a:pt x="5038090" y="939800"/>
                </a:lnTo>
                <a:lnTo>
                  <a:pt x="5038090" y="0"/>
                </a:lnTo>
                <a:close/>
              </a:path>
            </a:pathLst>
          </a:custGeom>
          <a:solidFill>
            <a:srgbClr val="ADC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13"/>
          <p:cNvSpPr/>
          <p:nvPr/>
        </p:nvSpPr>
        <p:spPr>
          <a:xfrm flipV="1">
            <a:off x="76200" y="3645447"/>
            <a:ext cx="4800600" cy="644345"/>
          </a:xfrm>
          <a:custGeom>
            <a:avLst/>
            <a:gdLst/>
            <a:ahLst/>
            <a:cxnLst/>
            <a:rect l="l" t="t" r="r" b="b"/>
            <a:pathLst>
              <a:path w="5224780" h="939800">
                <a:moveTo>
                  <a:pt x="4429759" y="0"/>
                </a:moveTo>
                <a:lnTo>
                  <a:pt x="0" y="0"/>
                </a:lnTo>
                <a:lnTo>
                  <a:pt x="0" y="939800"/>
                </a:lnTo>
                <a:lnTo>
                  <a:pt x="4429759" y="939800"/>
                </a:lnTo>
                <a:lnTo>
                  <a:pt x="5224780" y="469900"/>
                </a:lnTo>
                <a:lnTo>
                  <a:pt x="4429759" y="0"/>
                </a:lnTo>
                <a:close/>
              </a:path>
            </a:pathLst>
          </a:custGeom>
          <a:solidFill>
            <a:srgbClr val="00448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4" name="TextBox 53"/>
          <p:cNvSpPr txBox="1"/>
          <p:nvPr/>
        </p:nvSpPr>
        <p:spPr>
          <a:xfrm>
            <a:off x="76200" y="3758859"/>
            <a:ext cx="2986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</a:rPr>
              <a:t> Increase forward acceptance</a:t>
            </a:r>
            <a:endParaRPr lang="en-US" b="1" i="1" dirty="0"/>
          </a:p>
        </p:txBody>
      </p:sp>
      <p:sp>
        <p:nvSpPr>
          <p:cNvPr id="55" name="TextBox 54"/>
          <p:cNvSpPr txBox="1"/>
          <p:nvPr/>
        </p:nvSpPr>
        <p:spPr>
          <a:xfrm>
            <a:off x="5277606" y="3714413"/>
            <a:ext cx="3195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Mostly through pixel extension</a:t>
            </a:r>
            <a:endParaRPr lang="en-US" b="1" i="1" dirty="0"/>
          </a:p>
        </p:txBody>
      </p:sp>
      <p:sp>
        <p:nvSpPr>
          <p:cNvPr id="56" name="object 12"/>
          <p:cNvSpPr/>
          <p:nvPr/>
        </p:nvSpPr>
        <p:spPr>
          <a:xfrm flipV="1">
            <a:off x="4539084" y="4314256"/>
            <a:ext cx="4496792" cy="652957"/>
          </a:xfrm>
          <a:custGeom>
            <a:avLst/>
            <a:gdLst/>
            <a:ahLst/>
            <a:cxnLst/>
            <a:rect l="l" t="t" r="r" b="b"/>
            <a:pathLst>
              <a:path w="5038090" h="939800">
                <a:moveTo>
                  <a:pt x="5038090" y="0"/>
                </a:moveTo>
                <a:lnTo>
                  <a:pt x="0" y="0"/>
                </a:lnTo>
                <a:lnTo>
                  <a:pt x="795020" y="469900"/>
                </a:lnTo>
                <a:lnTo>
                  <a:pt x="0" y="939800"/>
                </a:lnTo>
                <a:lnTo>
                  <a:pt x="5038090" y="939800"/>
                </a:lnTo>
                <a:lnTo>
                  <a:pt x="5038090" y="0"/>
                </a:lnTo>
                <a:close/>
              </a:path>
            </a:pathLst>
          </a:custGeom>
          <a:solidFill>
            <a:srgbClr val="ADC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13"/>
          <p:cNvSpPr/>
          <p:nvPr/>
        </p:nvSpPr>
        <p:spPr>
          <a:xfrm flipV="1">
            <a:off x="76200" y="4325252"/>
            <a:ext cx="4800600" cy="644345"/>
          </a:xfrm>
          <a:custGeom>
            <a:avLst/>
            <a:gdLst/>
            <a:ahLst/>
            <a:cxnLst/>
            <a:rect l="l" t="t" r="r" b="b"/>
            <a:pathLst>
              <a:path w="5224780" h="939800">
                <a:moveTo>
                  <a:pt x="4429759" y="0"/>
                </a:moveTo>
                <a:lnTo>
                  <a:pt x="0" y="0"/>
                </a:lnTo>
                <a:lnTo>
                  <a:pt x="0" y="939800"/>
                </a:lnTo>
                <a:lnTo>
                  <a:pt x="4429759" y="939800"/>
                </a:lnTo>
                <a:lnTo>
                  <a:pt x="5224780" y="469900"/>
                </a:lnTo>
                <a:lnTo>
                  <a:pt x="4429759" y="0"/>
                </a:lnTo>
                <a:close/>
              </a:path>
            </a:pathLst>
          </a:custGeom>
          <a:solidFill>
            <a:srgbClr val="00448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58" name="TextBox 57"/>
          <p:cNvSpPr txBox="1"/>
          <p:nvPr/>
        </p:nvSpPr>
        <p:spPr>
          <a:xfrm>
            <a:off x="76200" y="4438664"/>
            <a:ext cx="2303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</a:rPr>
              <a:t> Improve CMS Trigger </a:t>
            </a:r>
            <a:endParaRPr lang="en-US" b="1" i="1" dirty="0"/>
          </a:p>
        </p:txBody>
      </p:sp>
      <p:sp>
        <p:nvSpPr>
          <p:cNvPr id="59" name="TextBox 58"/>
          <p:cNvSpPr txBox="1"/>
          <p:nvPr/>
        </p:nvSpPr>
        <p:spPr>
          <a:xfrm>
            <a:off x="5277606" y="4394218"/>
            <a:ext cx="275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Provide tracking info to L1 </a:t>
            </a:r>
            <a:endParaRPr lang="en-US" b="1" i="1" dirty="0"/>
          </a:p>
        </p:txBody>
      </p:sp>
      <p:sp>
        <p:nvSpPr>
          <p:cNvPr id="60" name="object 12"/>
          <p:cNvSpPr/>
          <p:nvPr/>
        </p:nvSpPr>
        <p:spPr>
          <a:xfrm flipV="1">
            <a:off x="4521719" y="4991677"/>
            <a:ext cx="4496792" cy="652957"/>
          </a:xfrm>
          <a:custGeom>
            <a:avLst/>
            <a:gdLst/>
            <a:ahLst/>
            <a:cxnLst/>
            <a:rect l="l" t="t" r="r" b="b"/>
            <a:pathLst>
              <a:path w="5038090" h="939800">
                <a:moveTo>
                  <a:pt x="5038090" y="0"/>
                </a:moveTo>
                <a:lnTo>
                  <a:pt x="0" y="0"/>
                </a:lnTo>
                <a:lnTo>
                  <a:pt x="795020" y="469900"/>
                </a:lnTo>
                <a:lnTo>
                  <a:pt x="0" y="939800"/>
                </a:lnTo>
                <a:lnTo>
                  <a:pt x="5038090" y="939800"/>
                </a:lnTo>
                <a:lnTo>
                  <a:pt x="5038090" y="0"/>
                </a:lnTo>
                <a:close/>
              </a:path>
            </a:pathLst>
          </a:custGeom>
          <a:solidFill>
            <a:srgbClr val="ADC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13"/>
          <p:cNvSpPr/>
          <p:nvPr/>
        </p:nvSpPr>
        <p:spPr>
          <a:xfrm flipV="1">
            <a:off x="58835" y="5002673"/>
            <a:ext cx="4800600" cy="644345"/>
          </a:xfrm>
          <a:custGeom>
            <a:avLst/>
            <a:gdLst/>
            <a:ahLst/>
            <a:cxnLst/>
            <a:rect l="l" t="t" r="r" b="b"/>
            <a:pathLst>
              <a:path w="5224780" h="939800">
                <a:moveTo>
                  <a:pt x="4429759" y="0"/>
                </a:moveTo>
                <a:lnTo>
                  <a:pt x="0" y="0"/>
                </a:lnTo>
                <a:lnTo>
                  <a:pt x="0" y="939800"/>
                </a:lnTo>
                <a:lnTo>
                  <a:pt x="4429759" y="939800"/>
                </a:lnTo>
                <a:lnTo>
                  <a:pt x="5224780" y="469900"/>
                </a:lnTo>
                <a:lnTo>
                  <a:pt x="4429759" y="0"/>
                </a:lnTo>
                <a:close/>
              </a:path>
            </a:pathLst>
          </a:custGeom>
          <a:solidFill>
            <a:srgbClr val="00448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2" name="TextBox 61"/>
          <p:cNvSpPr txBox="1"/>
          <p:nvPr/>
        </p:nvSpPr>
        <p:spPr>
          <a:xfrm>
            <a:off x="58835" y="5116085"/>
            <a:ext cx="2939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</a:rPr>
              <a:t> Improve resolution at low P</a:t>
            </a:r>
            <a:r>
              <a:rPr lang="en-US" b="1" i="1" baseline="-25000" dirty="0">
                <a:solidFill>
                  <a:srgbClr val="FFFF00"/>
                </a:solidFill>
              </a:rPr>
              <a:t>t</a:t>
            </a:r>
            <a:endParaRPr lang="en-US" b="1" i="1" dirty="0"/>
          </a:p>
        </p:txBody>
      </p:sp>
      <p:sp>
        <p:nvSpPr>
          <p:cNvPr id="63" name="TextBox 62"/>
          <p:cNvSpPr txBox="1"/>
          <p:nvPr/>
        </p:nvSpPr>
        <p:spPr>
          <a:xfrm>
            <a:off x="5260241" y="5071639"/>
            <a:ext cx="1744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Reduce material</a:t>
            </a:r>
            <a:endParaRPr lang="en-US" b="1" i="1" dirty="0"/>
          </a:p>
        </p:txBody>
      </p:sp>
      <p:sp>
        <p:nvSpPr>
          <p:cNvPr id="64" name="object 12"/>
          <p:cNvSpPr/>
          <p:nvPr/>
        </p:nvSpPr>
        <p:spPr>
          <a:xfrm flipV="1">
            <a:off x="4523578" y="5693474"/>
            <a:ext cx="4496792" cy="652957"/>
          </a:xfrm>
          <a:custGeom>
            <a:avLst/>
            <a:gdLst/>
            <a:ahLst/>
            <a:cxnLst/>
            <a:rect l="l" t="t" r="r" b="b"/>
            <a:pathLst>
              <a:path w="5038090" h="939800">
                <a:moveTo>
                  <a:pt x="5038090" y="0"/>
                </a:moveTo>
                <a:lnTo>
                  <a:pt x="0" y="0"/>
                </a:lnTo>
                <a:lnTo>
                  <a:pt x="795020" y="469900"/>
                </a:lnTo>
                <a:lnTo>
                  <a:pt x="0" y="939800"/>
                </a:lnTo>
                <a:lnTo>
                  <a:pt x="5038090" y="939800"/>
                </a:lnTo>
                <a:lnTo>
                  <a:pt x="5038090" y="0"/>
                </a:lnTo>
                <a:close/>
              </a:path>
            </a:pathLst>
          </a:custGeom>
          <a:solidFill>
            <a:srgbClr val="ADCE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13"/>
          <p:cNvSpPr/>
          <p:nvPr/>
        </p:nvSpPr>
        <p:spPr>
          <a:xfrm flipV="1">
            <a:off x="60694" y="5704470"/>
            <a:ext cx="4800600" cy="644345"/>
          </a:xfrm>
          <a:custGeom>
            <a:avLst/>
            <a:gdLst/>
            <a:ahLst/>
            <a:cxnLst/>
            <a:rect l="l" t="t" r="r" b="b"/>
            <a:pathLst>
              <a:path w="5224780" h="939800">
                <a:moveTo>
                  <a:pt x="4429759" y="0"/>
                </a:moveTo>
                <a:lnTo>
                  <a:pt x="0" y="0"/>
                </a:lnTo>
                <a:lnTo>
                  <a:pt x="0" y="939800"/>
                </a:lnTo>
                <a:lnTo>
                  <a:pt x="4429759" y="939800"/>
                </a:lnTo>
                <a:lnTo>
                  <a:pt x="5224780" y="469900"/>
                </a:lnTo>
                <a:lnTo>
                  <a:pt x="4429759" y="0"/>
                </a:lnTo>
                <a:close/>
              </a:path>
            </a:pathLst>
          </a:custGeom>
          <a:solidFill>
            <a:srgbClr val="004485"/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66" name="TextBox 65"/>
          <p:cNvSpPr txBox="1"/>
          <p:nvPr/>
        </p:nvSpPr>
        <p:spPr>
          <a:xfrm>
            <a:off x="60694" y="5817882"/>
            <a:ext cx="3012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FF00"/>
                </a:solidFill>
              </a:rPr>
              <a:t> Improve resolution at high P</a:t>
            </a:r>
            <a:r>
              <a:rPr lang="en-US" b="1" i="1" baseline="-25000" dirty="0">
                <a:solidFill>
                  <a:srgbClr val="FFFF00"/>
                </a:solidFill>
              </a:rPr>
              <a:t>t</a:t>
            </a:r>
            <a:endParaRPr lang="en-US" b="1" i="1" dirty="0"/>
          </a:p>
        </p:txBody>
      </p:sp>
      <p:sp>
        <p:nvSpPr>
          <p:cNvPr id="67" name="TextBox 66"/>
          <p:cNvSpPr txBox="1"/>
          <p:nvPr/>
        </p:nvSpPr>
        <p:spPr>
          <a:xfrm>
            <a:off x="5262100" y="5773436"/>
            <a:ext cx="2111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Increase granularity</a:t>
            </a:r>
            <a:endParaRPr lang="en-US" b="1" i="1" dirty="0"/>
          </a:p>
        </p:txBody>
      </p:sp>
      <p:grpSp>
        <p:nvGrpSpPr>
          <p:cNvPr id="69" name="Group 68"/>
          <p:cNvGrpSpPr/>
          <p:nvPr/>
        </p:nvGrpSpPr>
        <p:grpSpPr>
          <a:xfrm>
            <a:off x="0" y="0"/>
            <a:ext cx="9144000" cy="914400"/>
            <a:chOff x="0" y="0"/>
            <a:chExt cx="9144000" cy="914400"/>
          </a:xfrm>
        </p:grpSpPr>
        <p:grpSp>
          <p:nvGrpSpPr>
            <p:cNvPr id="70" name="Group 69"/>
            <p:cNvGrpSpPr/>
            <p:nvPr/>
          </p:nvGrpSpPr>
          <p:grpSpPr>
            <a:xfrm>
              <a:off x="0" y="0"/>
              <a:ext cx="9144000" cy="914400"/>
              <a:chOff x="0" y="0"/>
              <a:chExt cx="9144000" cy="914400"/>
            </a:xfrm>
          </p:grpSpPr>
          <p:sp>
            <p:nvSpPr>
              <p:cNvPr id="72" name="Rounded Rectangle 71"/>
              <p:cNvSpPr/>
              <p:nvPr/>
            </p:nvSpPr>
            <p:spPr>
              <a:xfrm>
                <a:off x="0" y="0"/>
                <a:ext cx="9144000" cy="914400"/>
              </a:xfrm>
              <a:prstGeom prst="roundRect">
                <a:avLst/>
              </a:prstGeom>
              <a:solidFill>
                <a:srgbClr val="CCFFCC">
                  <a:alpha val="13000"/>
                </a:srgbClr>
              </a:solidFill>
              <a:ln w="34925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3" name="Group 72"/>
              <p:cNvGrpSpPr/>
              <p:nvPr/>
            </p:nvGrpSpPr>
            <p:grpSpPr>
              <a:xfrm>
                <a:off x="76200" y="0"/>
                <a:ext cx="8115300" cy="877123"/>
                <a:chOff x="3352800" y="2286000"/>
                <a:chExt cx="8115300" cy="877123"/>
              </a:xfrm>
            </p:grpSpPr>
            <p:pic>
              <p:nvPicPr>
                <p:cNvPr id="74" name="Picture 73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352800" y="2286000"/>
                  <a:ext cx="762000" cy="877123"/>
                </a:xfrm>
                <a:prstGeom prst="rect">
                  <a:avLst/>
                </a:prstGeom>
              </p:spPr>
            </p:pic>
            <p:sp>
              <p:nvSpPr>
                <p:cNvPr id="75" name="TextBox 74"/>
                <p:cNvSpPr txBox="1"/>
                <p:nvPr/>
              </p:nvSpPr>
              <p:spPr>
                <a:xfrm>
                  <a:off x="4152900" y="2434033"/>
                  <a:ext cx="73152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i="1" dirty="0">
                      <a:ln w="0"/>
                      <a:solidFill>
                        <a:srgbClr val="C00000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Upgrade Requirements for the Phase II Tracker</a:t>
                  </a:r>
                  <a:endParaRPr lang="en-US" sz="2400" dirty="0">
                    <a:ln w="0"/>
                    <a:solidFill>
                      <a:srgbClr val="C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pic>
          <p:nvPicPr>
            <p:cNvPr id="71" name="Picture 70" descr="CMS_logo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810" y="50035"/>
              <a:ext cx="842963" cy="8270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782642-47BB-7246-A22F-442652276C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ECA0-3E27-2D44-926A-3781FE5224B0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54248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2438400" y="877123"/>
            <a:ext cx="35527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Phase II Tracker layout</a:t>
            </a:r>
          </a:p>
        </p:txBody>
      </p:sp>
      <p:sp>
        <p:nvSpPr>
          <p:cNvPr id="17" name="Content Placeholder 4"/>
          <p:cNvSpPr txBox="1">
            <a:spLocks/>
          </p:cNvSpPr>
          <p:nvPr/>
        </p:nvSpPr>
        <p:spPr>
          <a:xfrm>
            <a:off x="4666781" y="1762431"/>
            <a:ext cx="3391437" cy="20959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t="775" b="-1"/>
          <a:stretch/>
        </p:blipFill>
        <p:spPr>
          <a:xfrm>
            <a:off x="390512" y="1536648"/>
            <a:ext cx="8059450" cy="3400598"/>
          </a:xfrm>
          <a:prstGeom prst="rect">
            <a:avLst/>
          </a:prstGeom>
        </p:spPr>
      </p:pic>
      <p:sp>
        <p:nvSpPr>
          <p:cNvPr id="20" name="Rounded Rectangle 19"/>
          <p:cNvSpPr/>
          <p:nvPr/>
        </p:nvSpPr>
        <p:spPr>
          <a:xfrm>
            <a:off x="838200" y="1461940"/>
            <a:ext cx="7603621" cy="2720612"/>
          </a:xfrm>
          <a:prstGeom prst="roundRect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ed Rectangle 20"/>
          <p:cNvSpPr/>
          <p:nvPr/>
        </p:nvSpPr>
        <p:spPr>
          <a:xfrm>
            <a:off x="838200" y="4182552"/>
            <a:ext cx="7526234" cy="754693"/>
          </a:xfrm>
          <a:prstGeom prst="roundRect">
            <a:avLst/>
          </a:prstGeom>
          <a:noFill/>
          <a:ln w="317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318564" y="4967140"/>
            <a:ext cx="1911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accent3">
                    <a:lumMod val="75000"/>
                  </a:schemeClr>
                </a:solidFill>
              </a:rPr>
              <a:t>PIXEL DETECTORS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77507" y="1092607"/>
            <a:ext cx="1770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OUTER TRACKER</a:t>
            </a: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228600" y="5073925"/>
            <a:ext cx="659840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600" b="1" i="1" dirty="0" err="1">
                <a:solidFill>
                  <a:srgbClr val="FF0000"/>
                </a:solidFill>
                <a:latin typeface="Calibri"/>
              </a:rPr>
              <a:t>Red</a:t>
            </a:r>
            <a:r>
              <a:rPr lang="de-DE" sz="1600" b="1" i="1" dirty="0">
                <a:solidFill>
                  <a:srgbClr val="FF0000"/>
                </a:solidFill>
                <a:latin typeface="Calibri"/>
              </a:rPr>
              <a:t>: Strip-Strip (2S) </a:t>
            </a:r>
            <a:r>
              <a:rPr lang="de-DE" sz="1600" b="1" i="1" dirty="0" err="1">
                <a:solidFill>
                  <a:srgbClr val="FF0000"/>
                </a:solidFill>
                <a:latin typeface="Calibri"/>
              </a:rPr>
              <a:t>modules</a:t>
            </a:r>
            <a:r>
              <a:rPr lang="de-DE" sz="1600" b="1" i="1" dirty="0">
                <a:solidFill>
                  <a:srgbClr val="FF0000"/>
                </a:solidFill>
                <a:latin typeface="Calibri"/>
              </a:rPr>
              <a:t>    </a:t>
            </a:r>
            <a:r>
              <a:rPr lang="de-DE" sz="1600" b="1" i="1" dirty="0">
                <a:solidFill>
                  <a:srgbClr val="0000FF"/>
                </a:solidFill>
                <a:latin typeface="Calibri"/>
              </a:rPr>
              <a:t>Blue: Pixel-Strip (PS) </a:t>
            </a:r>
            <a:r>
              <a:rPr lang="de-DE" sz="1600" b="1" i="1" dirty="0" err="1">
                <a:solidFill>
                  <a:srgbClr val="0000FF"/>
                </a:solidFill>
                <a:latin typeface="Calibri"/>
              </a:rPr>
              <a:t>modules</a:t>
            </a:r>
            <a:r>
              <a:rPr lang="de-DE" sz="1600" b="1" i="1" dirty="0">
                <a:solidFill>
                  <a:srgbClr val="0000FF"/>
                </a:solidFill>
                <a:latin typeface="Calibri"/>
              </a:rPr>
              <a:t>   </a:t>
            </a:r>
            <a:r>
              <a:rPr lang="de-DE" sz="1600" b="1" i="1" dirty="0">
                <a:solidFill>
                  <a:srgbClr val="008000"/>
                </a:solidFill>
                <a:latin typeface="Calibri"/>
              </a:rPr>
              <a:t>Green: </a:t>
            </a:r>
            <a:r>
              <a:rPr lang="de-DE" sz="1600" b="1" i="1" dirty="0" err="1">
                <a:solidFill>
                  <a:srgbClr val="008000"/>
                </a:solidFill>
                <a:latin typeface="Calibri"/>
              </a:rPr>
              <a:t>pixel</a:t>
            </a:r>
            <a:r>
              <a:rPr lang="de-DE" sz="1600" b="1" i="1" dirty="0">
                <a:solidFill>
                  <a:srgbClr val="008000"/>
                </a:solidFill>
                <a:latin typeface="Calibri"/>
              </a:rPr>
              <a:t>  </a:t>
            </a:r>
          </a:p>
          <a:p>
            <a:r>
              <a:rPr lang="de-DE" sz="1600" b="1" i="1" dirty="0">
                <a:latin typeface="Calibri"/>
              </a:rPr>
              <a:t>200 </a:t>
            </a:r>
            <a:r>
              <a:rPr lang="el-GR" sz="1600" b="1" i="1" dirty="0">
                <a:latin typeface="Calibri"/>
              </a:rPr>
              <a:t>μ</a:t>
            </a:r>
            <a:r>
              <a:rPr lang="en-US" sz="1600" b="1" i="1" dirty="0">
                <a:latin typeface="Calibri"/>
              </a:rPr>
              <a:t>m  thick sensors</a:t>
            </a:r>
          </a:p>
          <a:p>
            <a:r>
              <a:rPr lang="en-US" sz="1600" b="1" i="1" dirty="0">
                <a:solidFill>
                  <a:srgbClr val="7030A0"/>
                </a:solidFill>
                <a:latin typeface="Calibri"/>
              </a:rPr>
              <a:t>Outer Tracker based on 2 type modules only </a:t>
            </a:r>
            <a:endParaRPr lang="en-GB" sz="1600" b="1" i="1" dirty="0">
              <a:solidFill>
                <a:srgbClr val="7030A0"/>
              </a:solidFill>
              <a:latin typeface="Calibri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381868" y="5621464"/>
            <a:ext cx="243027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2S strip-strip double-layers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~8400 modules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~34M channels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~155m</a:t>
            </a:r>
            <a:r>
              <a:rPr lang="en-US" sz="1400" baseline="30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214783" y="5489423"/>
            <a:ext cx="2262724" cy="121617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681763" y="5620457"/>
            <a:ext cx="256722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4F81BD"/>
                </a:solidFill>
              </a:rPr>
              <a:t>PS strip-</a:t>
            </a:r>
            <a:r>
              <a:rPr lang="en-US" sz="1400" dirty="0" err="1">
                <a:solidFill>
                  <a:srgbClr val="4F81BD"/>
                </a:solidFill>
              </a:rPr>
              <a:t>strixel</a:t>
            </a:r>
            <a:r>
              <a:rPr lang="en-US" sz="1400" dirty="0">
                <a:solidFill>
                  <a:srgbClr val="4F81BD"/>
                </a:solidFill>
              </a:rPr>
              <a:t> double-layers</a:t>
            </a:r>
          </a:p>
          <a:p>
            <a:r>
              <a:rPr lang="en-US" sz="1400" dirty="0">
                <a:solidFill>
                  <a:srgbClr val="4F81BD"/>
                </a:solidFill>
              </a:rPr>
              <a:t>~7000 modules</a:t>
            </a:r>
          </a:p>
          <a:p>
            <a:r>
              <a:rPr lang="en-US" sz="1400" dirty="0">
                <a:solidFill>
                  <a:srgbClr val="4F81BD"/>
                </a:solidFill>
              </a:rPr>
              <a:t>~230M channels</a:t>
            </a:r>
          </a:p>
          <a:p>
            <a:r>
              <a:rPr lang="en-US" sz="1400" dirty="0">
                <a:solidFill>
                  <a:srgbClr val="4F81BD"/>
                </a:solidFill>
              </a:rPr>
              <a:t>~62m</a:t>
            </a:r>
            <a:r>
              <a:rPr lang="en-US" sz="1400" baseline="30000" dirty="0">
                <a:solidFill>
                  <a:srgbClr val="4F81BD"/>
                </a:solidFill>
              </a:rPr>
              <a:t>2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6553200" y="5489423"/>
            <a:ext cx="2410463" cy="1085141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/>
          <p:cNvGrpSpPr/>
          <p:nvPr/>
        </p:nvGrpSpPr>
        <p:grpSpPr>
          <a:xfrm>
            <a:off x="0" y="0"/>
            <a:ext cx="9144000" cy="914400"/>
            <a:chOff x="0" y="0"/>
            <a:chExt cx="9144000" cy="914400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0"/>
              <a:ext cx="9144000" cy="914400"/>
              <a:chOff x="0" y="0"/>
              <a:chExt cx="9144000" cy="914400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0" y="0"/>
                <a:ext cx="9144000" cy="914400"/>
              </a:xfrm>
              <a:prstGeom prst="roundRect">
                <a:avLst/>
              </a:prstGeom>
              <a:solidFill>
                <a:srgbClr val="CCFFCC">
                  <a:alpha val="13000"/>
                </a:srgbClr>
              </a:solidFill>
              <a:ln w="34925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>
                <a:off x="76200" y="0"/>
                <a:ext cx="8115300" cy="877123"/>
                <a:chOff x="3352800" y="2286000"/>
                <a:chExt cx="8115300" cy="877123"/>
              </a:xfrm>
            </p:grpSpPr>
            <p:pic>
              <p:nvPicPr>
                <p:cNvPr id="38" name="Picture 37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352800" y="2286000"/>
                  <a:ext cx="762000" cy="877123"/>
                </a:xfrm>
                <a:prstGeom prst="rect">
                  <a:avLst/>
                </a:prstGeom>
              </p:spPr>
            </p:pic>
            <p:sp>
              <p:nvSpPr>
                <p:cNvPr id="39" name="TextBox 38"/>
                <p:cNvSpPr txBox="1"/>
                <p:nvPr/>
              </p:nvSpPr>
              <p:spPr>
                <a:xfrm>
                  <a:off x="4152900" y="2434033"/>
                  <a:ext cx="73152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i="1" dirty="0">
                      <a:ln w="0"/>
                      <a:solidFill>
                        <a:srgbClr val="C00000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The New Tracker Geometry</a:t>
                  </a:r>
                  <a:endParaRPr lang="en-US" sz="2400" dirty="0">
                    <a:ln w="0"/>
                    <a:solidFill>
                      <a:srgbClr val="C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pic>
          <p:nvPicPr>
            <p:cNvPr id="26" name="Picture 25" descr="CMS_logo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810" y="50035"/>
              <a:ext cx="842963" cy="8270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18BE8F-3711-4044-9F91-82324E9B5FF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ECA0-3E27-2D44-926A-3781FE5224B0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62324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2">
            <a:extLst>
              <a:ext uri="{FF2B5EF4-FFF2-40B4-BE49-F238E27FC236}">
                <a16:creationId xmlns:a16="http://schemas.microsoft.com/office/drawing/2014/main" id="{73D58818-2F6F-BB43-AAF7-F84F53D4BB2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684213" y="0"/>
            <a:ext cx="7775575" cy="692150"/>
          </a:xfrm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anchor="ctr"/>
          <a:lstStyle/>
          <a:p>
            <a:pPr eaLnBrk="1" hangingPunct="1">
              <a:defRPr/>
            </a:pPr>
            <a:r>
              <a:rPr lang="en-GB" altLang="en-US" sz="2800" b="1"/>
              <a:t>“Demokritos” Participation in CMS at CERN</a:t>
            </a:r>
            <a:endParaRPr lang="en-US" altLang="en-US" sz="2800" b="1"/>
          </a:p>
        </p:txBody>
      </p:sp>
      <p:pic>
        <p:nvPicPr>
          <p:cNvPr id="21507" name="Picture 8" descr="http://www.demokritos.gr/images_web/demokritos_logo_small.gif">
            <a:extLst>
              <a:ext uri="{FF2B5EF4-FFF2-40B4-BE49-F238E27FC236}">
                <a16:creationId xmlns:a16="http://schemas.microsoft.com/office/drawing/2014/main" id="{66C1F579-BFF8-0F47-88A3-38ACDF271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1341438"/>
            <a:ext cx="6365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8" name="Picture 38" descr="dem4">
            <a:extLst>
              <a:ext uri="{FF2B5EF4-FFF2-40B4-BE49-F238E27FC236}">
                <a16:creationId xmlns:a16="http://schemas.microsoft.com/office/drawing/2014/main" id="{53DD2A6F-FEF3-7E45-9D82-91CE691ACF5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3">
            <a:lum brigh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2138" y="1412875"/>
            <a:ext cx="684212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40" descr="ispy-run139779-evt4994190-v1-Copyright-hires">
            <a:extLst>
              <a:ext uri="{FF2B5EF4-FFF2-40B4-BE49-F238E27FC236}">
                <a16:creationId xmlns:a16="http://schemas.microsoft.com/office/drawing/2014/main" id="{719A33DE-ED9B-F943-8544-3C3FD81A88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 Box 42">
            <a:extLst>
              <a:ext uri="{FF2B5EF4-FFF2-40B4-BE49-F238E27FC236}">
                <a16:creationId xmlns:a16="http://schemas.microsoft.com/office/drawing/2014/main" id="{6B399587-B25B-6946-ABF1-00F71E3EBA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7350" y="0"/>
            <a:ext cx="2406650" cy="8302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 sz="2400">
                <a:solidFill>
                  <a:srgbClr val="0070C0"/>
                </a:solidFill>
                <a:latin typeface="Times New Roman" panose="02020603050405020304" pitchFamily="18" charset="0"/>
              </a:rPr>
              <a:t>One of the first </a:t>
            </a:r>
          </a:p>
          <a:p>
            <a:pPr algn="ctr" eaLnBrk="1" hangingPunct="1"/>
            <a:r>
              <a:rPr lang="en-US" altLang="en-US" sz="2400">
                <a:solidFill>
                  <a:srgbClr val="0070C0"/>
                </a:solidFill>
                <a:latin typeface="Times New Roman" panose="02020603050405020304" pitchFamily="18" charset="0"/>
              </a:rPr>
              <a:t>collisions in CMS</a:t>
            </a:r>
            <a:endParaRPr lang="el-GR" altLang="en-US" sz="240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511" name="Text Box 42">
            <a:extLst>
              <a:ext uri="{FF2B5EF4-FFF2-40B4-BE49-F238E27FC236}">
                <a16:creationId xmlns:a16="http://schemas.microsoft.com/office/drawing/2014/main" id="{2CC54F5F-590B-1540-A2F8-7C51644FCF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36513" y="5684838"/>
            <a:ext cx="3101976" cy="12001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en-US">
                <a:solidFill>
                  <a:srgbClr val="0070C0"/>
                </a:solidFill>
                <a:latin typeface="Times New Roman" panose="02020603050405020304" pitchFamily="18" charset="0"/>
              </a:rPr>
              <a:t>Can we identify those particles </a:t>
            </a:r>
          </a:p>
          <a:p>
            <a:pPr algn="ctr" eaLnBrk="1" hangingPunct="1"/>
            <a:r>
              <a:rPr lang="en-US" altLang="en-US">
                <a:solidFill>
                  <a:srgbClr val="0070C0"/>
                </a:solidFill>
                <a:latin typeface="Times New Roman" panose="02020603050405020304" pitchFamily="18" charset="0"/>
              </a:rPr>
              <a:t>and </a:t>
            </a:r>
          </a:p>
          <a:p>
            <a:pPr algn="ctr" eaLnBrk="1" hangingPunct="1"/>
            <a:r>
              <a:rPr lang="en-US" altLang="en-US">
                <a:solidFill>
                  <a:srgbClr val="0070C0"/>
                </a:solidFill>
                <a:latin typeface="Times New Roman" panose="02020603050405020304" pitchFamily="18" charset="0"/>
              </a:rPr>
              <a:t>do physics with them?</a:t>
            </a:r>
          </a:p>
          <a:p>
            <a:pPr algn="ctr" eaLnBrk="1" hangingPunct="1"/>
            <a:r>
              <a:rPr lang="en-US" altLang="en-US">
                <a:solidFill>
                  <a:srgbClr val="0070C0"/>
                </a:solidFill>
                <a:latin typeface="Times New Roman" panose="02020603050405020304" pitchFamily="18" charset="0"/>
              </a:rPr>
              <a:t>YES we CAN!</a:t>
            </a:r>
            <a:endParaRPr lang="el-GR" altLang="en-US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8EB879-F198-A248-B17A-55652BF1D3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10AFC-27B8-2149-B351-EFF7DCA3EFFD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2548144" y="990600"/>
            <a:ext cx="40477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Provide Tracker Info to L1 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501" y="1806706"/>
            <a:ext cx="4919066" cy="291364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606" y="1806706"/>
            <a:ext cx="5028785" cy="2913647"/>
          </a:xfrm>
          <a:prstGeom prst="rect">
            <a:avLst/>
          </a:prstGeom>
        </p:spPr>
      </p:pic>
      <p:sp>
        <p:nvSpPr>
          <p:cNvPr id="18" name="Text Box 237"/>
          <p:cNvSpPr txBox="1">
            <a:spLocks noChangeArrowheads="1"/>
          </p:cNvSpPr>
          <p:nvPr/>
        </p:nvSpPr>
        <p:spPr bwMode="auto">
          <a:xfrm>
            <a:off x="3569774" y="1552849"/>
            <a:ext cx="147918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GB" sz="2000" dirty="0">
                <a:solidFill>
                  <a:srgbClr val="0000FF"/>
                </a:solidFill>
                <a:latin typeface="Calibri"/>
                <a:ea typeface="ＭＳ Ｐゴシック" pitchFamily="-106" charset="-128"/>
              </a:rPr>
              <a:t>Pass </a:t>
            </a:r>
            <a:r>
              <a:rPr lang="en-GB" sz="2000" dirty="0">
                <a:solidFill>
                  <a:srgbClr val="0000FF"/>
                </a:solidFill>
                <a:latin typeface="Calibri"/>
                <a:ea typeface="ＭＳ Ｐゴシック" pitchFamily="-106" charset="-128"/>
                <a:sym typeface="Wingdings" panose="05000000000000000000" pitchFamily="2" charset="2"/>
              </a:rPr>
              <a:t> Stub</a:t>
            </a:r>
            <a:endParaRPr lang="en-GB" sz="2000" dirty="0">
              <a:solidFill>
                <a:srgbClr val="0000FF"/>
              </a:solidFill>
              <a:latin typeface="Calibri"/>
              <a:ea typeface="ＭＳ Ｐゴシック" pitchFamily="-106" charset="-128"/>
            </a:endParaRPr>
          </a:p>
        </p:txBody>
      </p:sp>
      <p:sp>
        <p:nvSpPr>
          <p:cNvPr id="19" name="Text Box 238"/>
          <p:cNvSpPr txBox="1">
            <a:spLocks noChangeArrowheads="1"/>
          </p:cNvSpPr>
          <p:nvPr/>
        </p:nvSpPr>
        <p:spPr bwMode="auto">
          <a:xfrm>
            <a:off x="6450094" y="1552849"/>
            <a:ext cx="53619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457200"/>
            <a:r>
              <a:rPr lang="en-GB" sz="2000" dirty="0">
                <a:solidFill>
                  <a:srgbClr val="FF3300"/>
                </a:solidFill>
                <a:latin typeface="Calibri"/>
                <a:ea typeface="ＭＳ Ｐゴシック" pitchFamily="-106" charset="-128"/>
              </a:rPr>
              <a:t>Fail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689454" y="3928265"/>
            <a:ext cx="1340345" cy="1152128"/>
            <a:chOff x="-8705" y="3861048"/>
            <a:chExt cx="1340345" cy="1152128"/>
          </a:xfrm>
        </p:grpSpPr>
        <p:cxnSp>
          <p:nvCxnSpPr>
            <p:cNvPr id="21" name="Straight Arrow Connector 20"/>
            <p:cNvCxnSpPr/>
            <p:nvPr/>
          </p:nvCxnSpPr>
          <p:spPr>
            <a:xfrm rot="5400000" flipH="1" flipV="1">
              <a:off x="-35678" y="4356000"/>
              <a:ext cx="7200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324322" y="4716000"/>
              <a:ext cx="7200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 Box 232"/>
            <p:cNvSpPr txBox="1">
              <a:spLocks noChangeArrowheads="1"/>
            </p:cNvSpPr>
            <p:nvPr/>
          </p:nvSpPr>
          <p:spPr bwMode="auto">
            <a:xfrm>
              <a:off x="-8705" y="3861048"/>
              <a:ext cx="47624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GB" sz="2000" dirty="0">
                  <a:solidFill>
                    <a:prstClr val="black"/>
                  </a:solidFill>
                  <a:latin typeface="Calibri"/>
                  <a:ea typeface="ＭＳ Ｐゴシック" pitchFamily="-106" charset="-128"/>
                </a:rPr>
                <a:t>R</a:t>
              </a:r>
              <a:endParaRPr lang="el-GR" sz="2000" dirty="0">
                <a:solidFill>
                  <a:prstClr val="black"/>
                </a:solidFill>
                <a:latin typeface="Calibri"/>
                <a:ea typeface="ＭＳ Ｐゴシック" pitchFamily="-106" charset="-128"/>
              </a:endParaRPr>
            </a:p>
          </p:txBody>
        </p:sp>
        <p:sp>
          <p:nvSpPr>
            <p:cNvPr id="30" name="Text Box 232"/>
            <p:cNvSpPr txBox="1">
              <a:spLocks noChangeArrowheads="1"/>
            </p:cNvSpPr>
            <p:nvPr/>
          </p:nvSpPr>
          <p:spPr bwMode="auto">
            <a:xfrm>
              <a:off x="966515" y="4613066"/>
              <a:ext cx="365125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GB" sz="2000" dirty="0" err="1">
                  <a:solidFill>
                    <a:prstClr val="black"/>
                  </a:solidFill>
                  <a:latin typeface="Symbol" charset="2"/>
                  <a:ea typeface="ＭＳ Ｐゴシック" pitchFamily="-106" charset="-128"/>
                  <a:cs typeface="Symbol" charset="2"/>
                </a:rPr>
                <a:t>f</a:t>
              </a:r>
              <a:endParaRPr lang="en-GB" sz="2000" dirty="0">
                <a:solidFill>
                  <a:prstClr val="black"/>
                </a:solidFill>
                <a:latin typeface="Symbol" charset="2"/>
                <a:ea typeface="ＭＳ Ｐゴシック" pitchFamily="-106" charset="-128"/>
                <a:cs typeface="Symbol" charset="2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6198038" y="3973217"/>
            <a:ext cx="1088847" cy="432000"/>
            <a:chOff x="4824000" y="3906000"/>
            <a:chExt cx="1088847" cy="432000"/>
          </a:xfrm>
        </p:grpSpPr>
        <p:sp>
          <p:nvSpPr>
            <p:cNvPr id="32" name="Text Box 232"/>
            <p:cNvSpPr txBox="1">
              <a:spLocks noChangeArrowheads="1"/>
            </p:cNvSpPr>
            <p:nvPr/>
          </p:nvSpPr>
          <p:spPr bwMode="auto">
            <a:xfrm>
              <a:off x="5122246" y="3957424"/>
              <a:ext cx="79060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GB" sz="1400" b="1" dirty="0">
                  <a:solidFill>
                    <a:schemeClr val="bg1">
                      <a:lumMod val="65000"/>
                    </a:schemeClr>
                  </a:solidFill>
                  <a:latin typeface="Calibri"/>
                  <a:ea typeface="ＭＳ Ｐゴシック" pitchFamily="-106" charset="-128"/>
                </a:rPr>
                <a:t>~200</a:t>
              </a:r>
              <a:r>
                <a:rPr lang="el-GR" sz="1400" b="1" dirty="0">
                  <a:solidFill>
                    <a:schemeClr val="bg1">
                      <a:lumMod val="65000"/>
                    </a:schemeClr>
                  </a:solidFill>
                  <a:latin typeface="Calibri"/>
                  <a:ea typeface="ＭＳ Ｐゴシック" pitchFamily="-106" charset="-128"/>
                </a:rPr>
                <a:t>μ</a:t>
              </a:r>
              <a:r>
                <a:rPr lang="en-GB" sz="1400" b="1" dirty="0" err="1">
                  <a:solidFill>
                    <a:schemeClr val="bg1">
                      <a:lumMod val="65000"/>
                    </a:schemeClr>
                  </a:solidFill>
                  <a:latin typeface="Calibri"/>
                  <a:ea typeface="ＭＳ Ｐゴシック" pitchFamily="-106" charset="-128"/>
                </a:rPr>
                <a:t>m</a:t>
              </a:r>
              <a:endParaRPr lang="el-GR" sz="1400" b="1" dirty="0">
                <a:solidFill>
                  <a:schemeClr val="bg1">
                    <a:lumMod val="65000"/>
                  </a:schemeClr>
                </a:solidFill>
                <a:latin typeface="Calibri"/>
                <a:ea typeface="ＭＳ Ｐゴシック" pitchFamily="-106" charset="-128"/>
              </a:endParaRPr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4824000" y="3906000"/>
              <a:ext cx="360000" cy="432000"/>
              <a:chOff x="4824000" y="3906000"/>
              <a:chExt cx="360000" cy="432000"/>
            </a:xfrm>
          </p:grpSpPr>
          <p:sp>
            <p:nvSpPr>
              <p:cNvPr id="34" name="Line 273"/>
              <p:cNvSpPr>
                <a:spLocks noChangeShapeType="1"/>
              </p:cNvSpPr>
              <p:nvPr/>
            </p:nvSpPr>
            <p:spPr bwMode="auto">
              <a:xfrm>
                <a:off x="5071822" y="3933056"/>
                <a:ext cx="0" cy="39600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  <a:ea typeface="ＭＳ Ｐゴシック" pitchFamily="-106" charset="-128"/>
                </a:endParaRP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4824000" y="3906000"/>
                <a:ext cx="360000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4824000" y="4338000"/>
                <a:ext cx="360000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Group 36"/>
          <p:cNvGrpSpPr/>
          <p:nvPr/>
        </p:nvGrpSpPr>
        <p:grpSpPr>
          <a:xfrm>
            <a:off x="5659493" y="4405217"/>
            <a:ext cx="790601" cy="467879"/>
            <a:chOff x="4285455" y="4338000"/>
            <a:chExt cx="790601" cy="467879"/>
          </a:xfrm>
        </p:grpSpPr>
        <p:sp>
          <p:nvSpPr>
            <p:cNvPr id="38" name="Text Box 254"/>
            <p:cNvSpPr txBox="1">
              <a:spLocks noChangeArrowheads="1"/>
            </p:cNvSpPr>
            <p:nvPr/>
          </p:nvSpPr>
          <p:spPr bwMode="auto">
            <a:xfrm>
              <a:off x="4285455" y="4498102"/>
              <a:ext cx="79060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GB" sz="1400" b="1" dirty="0">
                  <a:solidFill>
                    <a:schemeClr val="bg1">
                      <a:lumMod val="65000"/>
                    </a:schemeClr>
                  </a:solidFill>
                  <a:latin typeface="Calibri"/>
                  <a:ea typeface="ＭＳ Ｐゴシック" pitchFamily="-106" charset="-128"/>
                </a:rPr>
                <a:t>~100</a:t>
              </a:r>
              <a:r>
                <a:rPr lang="el-GR" sz="1400" b="1" dirty="0">
                  <a:solidFill>
                    <a:schemeClr val="bg1">
                      <a:lumMod val="65000"/>
                    </a:schemeClr>
                  </a:solidFill>
                  <a:latin typeface="Calibri"/>
                  <a:ea typeface="ＭＳ Ｐゴシック" pitchFamily="-106" charset="-128"/>
                </a:rPr>
                <a:t>μ</a:t>
              </a:r>
              <a:r>
                <a:rPr lang="en-GB" sz="1400" b="1" dirty="0">
                  <a:solidFill>
                    <a:schemeClr val="bg1">
                      <a:lumMod val="65000"/>
                    </a:schemeClr>
                  </a:solidFill>
                  <a:latin typeface="Calibri"/>
                  <a:ea typeface="ＭＳ Ｐゴシック" pitchFamily="-106" charset="-128"/>
                </a:rPr>
                <a:t>m</a:t>
              </a:r>
              <a:endParaRPr lang="el-GR" sz="1400" b="1" dirty="0">
                <a:solidFill>
                  <a:schemeClr val="bg1">
                    <a:lumMod val="65000"/>
                  </a:schemeClr>
                </a:solidFill>
                <a:latin typeface="Calibri"/>
                <a:ea typeface="ＭＳ Ｐゴシック" pitchFamily="-106" charset="-128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4572000" y="4338000"/>
              <a:ext cx="252000" cy="160102"/>
              <a:chOff x="4572000" y="4338000"/>
              <a:chExt cx="252000" cy="160102"/>
            </a:xfrm>
          </p:grpSpPr>
          <p:sp>
            <p:nvSpPr>
              <p:cNvPr id="40" name="Line 253"/>
              <p:cNvSpPr>
                <a:spLocks noChangeShapeType="1"/>
              </p:cNvSpPr>
              <p:nvPr/>
            </p:nvSpPr>
            <p:spPr bwMode="auto">
              <a:xfrm>
                <a:off x="4578825" y="4461589"/>
                <a:ext cx="228600" cy="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  <a:ea typeface="ＭＳ Ｐゴシック" pitchFamily="-106" charset="-128"/>
                </a:endParaRPr>
              </a:p>
            </p:txBody>
          </p:sp>
          <p:cxnSp>
            <p:nvCxnSpPr>
              <p:cNvPr id="41" name="Straight Connector 40"/>
              <p:cNvCxnSpPr/>
              <p:nvPr/>
            </p:nvCxnSpPr>
            <p:spPr>
              <a:xfrm flipH="1">
                <a:off x="4572000" y="4338000"/>
                <a:ext cx="0" cy="160102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H="1">
                <a:off x="4824000" y="4338000"/>
                <a:ext cx="0" cy="160102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4" name="Group 43"/>
          <p:cNvGrpSpPr/>
          <p:nvPr/>
        </p:nvGrpSpPr>
        <p:grpSpPr>
          <a:xfrm>
            <a:off x="6990038" y="2515217"/>
            <a:ext cx="1122652" cy="594000"/>
            <a:chOff x="5616000" y="2448000"/>
            <a:chExt cx="1122652" cy="594000"/>
          </a:xfrm>
        </p:grpSpPr>
        <p:sp>
          <p:nvSpPr>
            <p:cNvPr id="45" name="Text Box 274"/>
            <p:cNvSpPr txBox="1">
              <a:spLocks noChangeArrowheads="1"/>
            </p:cNvSpPr>
            <p:nvPr/>
          </p:nvSpPr>
          <p:spPr bwMode="auto">
            <a:xfrm>
              <a:off x="5895151" y="2561529"/>
              <a:ext cx="843501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defTabSz="457200"/>
              <a:r>
                <a:rPr lang="en-GB" sz="1400" b="1" dirty="0">
                  <a:solidFill>
                    <a:schemeClr val="bg1">
                      <a:lumMod val="65000"/>
                    </a:schemeClr>
                  </a:solidFill>
                  <a:latin typeface="Calibri"/>
                  <a:ea typeface="ＭＳ Ｐゴシック" pitchFamily="-106" charset="-128"/>
                </a:rPr>
                <a:t>~2-4 mm</a:t>
              </a:r>
              <a:endParaRPr lang="el-GR" sz="1400" b="1" dirty="0">
                <a:solidFill>
                  <a:schemeClr val="bg1">
                    <a:lumMod val="65000"/>
                  </a:schemeClr>
                </a:solidFill>
                <a:latin typeface="Calibri"/>
                <a:ea typeface="ＭＳ Ｐゴシック" pitchFamily="-106" charset="-128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5616000" y="2448000"/>
              <a:ext cx="360000" cy="594000"/>
              <a:chOff x="5616000" y="2448000"/>
              <a:chExt cx="360000" cy="594000"/>
            </a:xfrm>
          </p:grpSpPr>
          <p:sp>
            <p:nvSpPr>
              <p:cNvPr id="47" name="Line 275"/>
              <p:cNvSpPr>
                <a:spLocks noChangeShapeType="1"/>
              </p:cNvSpPr>
              <p:nvPr/>
            </p:nvSpPr>
            <p:spPr bwMode="auto">
              <a:xfrm>
                <a:off x="5841274" y="2456952"/>
                <a:ext cx="0" cy="576000"/>
              </a:xfrm>
              <a:prstGeom prst="line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defTabSz="457200"/>
                <a:endParaRPr lang="en-US">
                  <a:solidFill>
                    <a:prstClr val="black"/>
                  </a:solidFill>
                  <a:latin typeface="Calibri"/>
                  <a:ea typeface="ＭＳ Ｐゴシック" pitchFamily="-106" charset="-128"/>
                </a:endParaRPr>
              </a:p>
            </p:txBody>
          </p:sp>
          <p:cxnSp>
            <p:nvCxnSpPr>
              <p:cNvPr id="48" name="Straight Connector 47"/>
              <p:cNvCxnSpPr/>
              <p:nvPr/>
            </p:nvCxnSpPr>
            <p:spPr>
              <a:xfrm>
                <a:off x="5616000" y="2448000"/>
                <a:ext cx="360000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5616000" y="3042000"/>
                <a:ext cx="360000" cy="0"/>
              </a:xfrm>
              <a:prstGeom prst="line">
                <a:avLst/>
              </a:prstGeom>
              <a:ln w="9525">
                <a:solidFill>
                  <a:schemeClr val="bg1">
                    <a:lumMod val="65000"/>
                  </a:schemeClr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0" name="Text Box 235"/>
          <p:cNvSpPr txBox="1">
            <a:spLocks noChangeArrowheads="1"/>
          </p:cNvSpPr>
          <p:nvPr/>
        </p:nvSpPr>
        <p:spPr bwMode="auto">
          <a:xfrm>
            <a:off x="1409534" y="2963392"/>
            <a:ext cx="803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457200"/>
            <a:r>
              <a:rPr lang="en-GB" sz="1200" b="1" dirty="0">
                <a:solidFill>
                  <a:prstClr val="black"/>
                </a:solidFill>
                <a:latin typeface="Calibri"/>
                <a:ea typeface="ＭＳ Ｐゴシック" pitchFamily="-106" charset="-128"/>
              </a:rPr>
              <a:t>outer sensor</a:t>
            </a:r>
          </a:p>
        </p:txBody>
      </p:sp>
      <p:sp>
        <p:nvSpPr>
          <p:cNvPr id="51" name="Text Box 235"/>
          <p:cNvSpPr txBox="1">
            <a:spLocks noChangeArrowheads="1"/>
          </p:cNvSpPr>
          <p:nvPr/>
        </p:nvSpPr>
        <p:spPr bwMode="auto">
          <a:xfrm>
            <a:off x="1409534" y="3971504"/>
            <a:ext cx="803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457200"/>
            <a:r>
              <a:rPr lang="en-GB" sz="1200" b="1" dirty="0">
                <a:solidFill>
                  <a:prstClr val="black"/>
                </a:solidFill>
                <a:latin typeface="Calibri"/>
                <a:ea typeface="ＭＳ Ｐゴシック" pitchFamily="-106" charset="-128"/>
              </a:rPr>
              <a:t>inner sensor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61193" y="5011944"/>
            <a:ext cx="880247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>
              <a:lnSpc>
                <a:spcPct val="150000"/>
              </a:lnSpc>
            </a:pPr>
            <a:r>
              <a:rPr lang="en-GB" b="1" kern="0" dirty="0">
                <a:solidFill>
                  <a:srgbClr val="3333CC"/>
                </a:solidFill>
                <a:latin typeface="Calibri" panose="020F0502020204030204" pitchFamily="34" charset="0"/>
                <a:cs typeface="Arial" charset="0"/>
              </a:rPr>
              <a:t>High-P</a:t>
            </a:r>
            <a:r>
              <a:rPr lang="en-GB" b="1" kern="0" baseline="-25000" dirty="0">
                <a:solidFill>
                  <a:srgbClr val="3333CC"/>
                </a:solidFill>
                <a:latin typeface="Calibri" panose="020F0502020204030204" pitchFamily="34" charset="0"/>
                <a:cs typeface="Arial" charset="0"/>
              </a:rPr>
              <a:t>T</a:t>
            </a:r>
            <a:r>
              <a:rPr lang="en-GB" b="1" kern="0" dirty="0">
                <a:solidFill>
                  <a:srgbClr val="3333CC"/>
                </a:solidFill>
                <a:latin typeface="Calibri" panose="020F0502020204030204" pitchFamily="34" charset="0"/>
                <a:cs typeface="Arial" charset="0"/>
              </a:rPr>
              <a:t> tracks (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 pitchFamily="34" charset="0"/>
                <a:cs typeface="Arial" charset="0"/>
              </a:rPr>
              <a:t>stubs</a:t>
            </a:r>
            <a:r>
              <a:rPr lang="en-GB" b="1" kern="0" dirty="0">
                <a:solidFill>
                  <a:srgbClr val="3333CC"/>
                </a:solidFill>
                <a:latin typeface="Calibri" panose="020F0502020204030204" pitchFamily="34" charset="0"/>
                <a:cs typeface="Arial" charset="0"/>
              </a:rPr>
              <a:t>) can be identified if cluster centre in top layer lies within a search window in R-</a:t>
            </a:r>
            <a:r>
              <a:rPr lang="el-GR" b="1" kern="0" dirty="0">
                <a:solidFill>
                  <a:srgbClr val="3333CC"/>
                </a:solidFill>
                <a:latin typeface="Calibri" panose="020F0502020204030204" pitchFamily="34" charset="0"/>
                <a:cs typeface="Arial" charset="0"/>
              </a:rPr>
              <a:t>φ</a:t>
            </a:r>
            <a:r>
              <a:rPr lang="en-GB" b="1" kern="0" dirty="0">
                <a:solidFill>
                  <a:srgbClr val="3333CC"/>
                </a:solidFill>
                <a:latin typeface="Calibri" panose="020F0502020204030204" pitchFamily="34" charset="0"/>
                <a:cs typeface="Arial" charset="0"/>
              </a:rPr>
              <a:t> (rows)</a:t>
            </a:r>
          </a:p>
          <a:p>
            <a:pPr marL="0" lvl="1">
              <a:lnSpc>
                <a:spcPct val="150000"/>
              </a:lnSpc>
            </a:pPr>
            <a:r>
              <a:rPr lang="en-GB" b="1" kern="0" dirty="0">
                <a:latin typeface="Calibri" panose="020F0502020204030204" pitchFamily="34" charset="0"/>
                <a:cs typeface="Arial" charset="0"/>
              </a:rPr>
              <a:t>- </a:t>
            </a:r>
            <a:r>
              <a:rPr lang="en-US" b="1" kern="0" dirty="0">
                <a:latin typeface="Calibri" panose="020F0502020204030204" pitchFamily="34" charset="0"/>
                <a:cs typeface="Arial" charset="0"/>
              </a:rPr>
              <a:t>P</a:t>
            </a:r>
            <a:r>
              <a:rPr lang="en-US" b="1" kern="0" baseline="-25000" dirty="0">
                <a:latin typeface="Calibri" panose="020F0502020204030204" pitchFamily="34" charset="0"/>
                <a:cs typeface="Arial" charset="0"/>
              </a:rPr>
              <a:t>T</a:t>
            </a:r>
            <a:r>
              <a:rPr lang="en-GB" b="1" kern="0" dirty="0">
                <a:latin typeface="Calibri" panose="020F0502020204030204" pitchFamily="34" charset="0"/>
                <a:cs typeface="Arial" charset="0"/>
              </a:rPr>
              <a:t> cut is given by: module radius (z), sensor separation and correlation window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61193" y="5080393"/>
            <a:ext cx="8435438" cy="1549007"/>
          </a:xfrm>
          <a:prstGeom prst="roundRect">
            <a:avLst/>
          </a:prstGeom>
          <a:noFill/>
          <a:ln w="317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/>
          <p:cNvGrpSpPr/>
          <p:nvPr/>
        </p:nvGrpSpPr>
        <p:grpSpPr>
          <a:xfrm>
            <a:off x="0" y="0"/>
            <a:ext cx="9144000" cy="914400"/>
            <a:chOff x="0" y="0"/>
            <a:chExt cx="9144000" cy="914400"/>
          </a:xfrm>
        </p:grpSpPr>
        <p:sp>
          <p:nvSpPr>
            <p:cNvPr id="53" name="Rounded Rectangle 52"/>
            <p:cNvSpPr/>
            <p:nvPr/>
          </p:nvSpPr>
          <p:spPr>
            <a:xfrm>
              <a:off x="0" y="0"/>
              <a:ext cx="9144000" cy="914400"/>
            </a:xfrm>
            <a:prstGeom prst="roundRect">
              <a:avLst/>
            </a:prstGeom>
            <a:solidFill>
              <a:srgbClr val="CCFFCC">
                <a:alpha val="13000"/>
              </a:srgbClr>
            </a:solidFill>
            <a:ln w="3492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76200" y="0"/>
              <a:ext cx="8115300" cy="877123"/>
              <a:chOff x="3352800" y="2286000"/>
              <a:chExt cx="8115300" cy="877123"/>
            </a:xfrm>
          </p:grpSpPr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352800" y="2286000"/>
                <a:ext cx="762000" cy="877123"/>
              </a:xfrm>
              <a:prstGeom prst="rect">
                <a:avLst/>
              </a:prstGeom>
            </p:spPr>
          </p:pic>
          <p:sp>
            <p:nvSpPr>
              <p:cNvPr id="56" name="TextBox 55"/>
              <p:cNvSpPr txBox="1"/>
              <p:nvPr/>
            </p:nvSpPr>
            <p:spPr>
              <a:xfrm>
                <a:off x="4152900" y="2434033"/>
                <a:ext cx="7315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>
                    <a:ln w="0"/>
                    <a:solidFill>
                      <a:srgbClr val="C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The New Tracker Geometry</a:t>
                </a:r>
                <a:endParaRPr lang="en-US" sz="2400" dirty="0">
                  <a:ln w="0"/>
                  <a:solidFill>
                    <a:srgbClr val="C0000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endParaRPr>
              </a:p>
            </p:txBody>
          </p:sp>
        </p:grpSp>
      </p:grpSp>
      <p:pic>
        <p:nvPicPr>
          <p:cNvPr id="57" name="Picture 5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0"/>
            <a:ext cx="734063" cy="877123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DE04B9-D1DD-4241-9310-744FE3ED8D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ECA0-3E27-2D44-926A-3781FE5224B0}" type="slidenum">
              <a:rPr lang="en-US" altLang="en-US" smtClean="0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8594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0" y="61843"/>
            <a:ext cx="9144000" cy="914400"/>
            <a:chOff x="0" y="0"/>
            <a:chExt cx="9144000" cy="914400"/>
          </a:xfrm>
        </p:grpSpPr>
        <p:sp>
          <p:nvSpPr>
            <p:cNvPr id="53" name="Rounded Rectangle 52"/>
            <p:cNvSpPr/>
            <p:nvPr/>
          </p:nvSpPr>
          <p:spPr>
            <a:xfrm>
              <a:off x="0" y="0"/>
              <a:ext cx="9144000" cy="914400"/>
            </a:xfrm>
            <a:prstGeom prst="roundRect">
              <a:avLst/>
            </a:prstGeom>
            <a:solidFill>
              <a:srgbClr val="CCFFCC">
                <a:alpha val="13000"/>
              </a:srgbClr>
            </a:solidFill>
            <a:ln w="3492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76200" y="0"/>
              <a:ext cx="8115300" cy="877123"/>
              <a:chOff x="3352800" y="2286000"/>
              <a:chExt cx="8115300" cy="877123"/>
            </a:xfrm>
          </p:grpSpPr>
          <p:pic>
            <p:nvPicPr>
              <p:cNvPr id="55" name="Picture 5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352800" y="2286000"/>
                <a:ext cx="762000" cy="877123"/>
              </a:xfrm>
              <a:prstGeom prst="rect">
                <a:avLst/>
              </a:prstGeom>
            </p:spPr>
          </p:pic>
          <p:sp>
            <p:nvSpPr>
              <p:cNvPr id="56" name="TextBox 55"/>
              <p:cNvSpPr txBox="1"/>
              <p:nvPr/>
            </p:nvSpPr>
            <p:spPr>
              <a:xfrm>
                <a:off x="4152900" y="2434033"/>
                <a:ext cx="73152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err="1">
                    <a:ln w="0"/>
                    <a:solidFill>
                      <a:srgbClr val="C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Trcaker</a:t>
                </a:r>
                <a:r>
                  <a:rPr lang="en-US" sz="2400" dirty="0">
                    <a:ln w="0"/>
                    <a:solidFill>
                      <a:srgbClr val="C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rPr>
                  <a:t> in L1 Trigger</a:t>
                </a:r>
              </a:p>
            </p:txBody>
          </p:sp>
        </p:grpSp>
      </p:grpSp>
      <p:pic>
        <p:nvPicPr>
          <p:cNvPr id="57" name="Picture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0"/>
            <a:ext cx="734063" cy="877123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DE04B9-D1DD-4241-9310-744FE3ED8DC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ECA0-3E27-2D44-926A-3781FE5224B0}" type="slidenum">
              <a:rPr lang="en-US" altLang="en-US" smtClean="0"/>
              <a:pPr/>
              <a:t>21</a:t>
            </a:fld>
            <a:endParaRPr lang="en-US" alt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79D8FD-8401-2741-9864-2F453EE3CEC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2187"/>
            <a:ext cx="9144000" cy="521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1543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124200" y="914400"/>
            <a:ext cx="21531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</a:rPr>
              <a:t>2S P</a:t>
            </a:r>
            <a:r>
              <a:rPr lang="en-US" sz="2800" b="1" i="1" baseline="-25000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</a:rPr>
              <a:t>T</a:t>
            </a:r>
            <a:r>
              <a:rPr lang="en-US" sz="2800" b="1" i="1" dirty="0">
                <a:ln w="22225">
                  <a:solidFill>
                    <a:srgbClr val="FF0000"/>
                  </a:solidFill>
                  <a:prstDash val="solid"/>
                </a:ln>
                <a:solidFill>
                  <a:srgbClr val="0000FF"/>
                </a:solidFill>
              </a:rPr>
              <a:t> Module</a:t>
            </a:r>
          </a:p>
        </p:txBody>
      </p:sp>
      <p:pic>
        <p:nvPicPr>
          <p:cNvPr id="98" name="Picture 97" descr="Screen Shot 2015-11-09 at 10.06.4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15" y="4674928"/>
            <a:ext cx="1981200" cy="17590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474703"/>
            <a:ext cx="2610630" cy="23265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65" y="1613356"/>
            <a:ext cx="2743200" cy="2418588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886865" y="2035164"/>
            <a:ext cx="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6779567" y="1810464"/>
            <a:ext cx="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Arrow 11"/>
          <p:cNvSpPr/>
          <p:nvPr/>
        </p:nvSpPr>
        <p:spPr>
          <a:xfrm>
            <a:off x="4430034" y="3290080"/>
            <a:ext cx="685800" cy="2411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275171" y="3531248"/>
            <a:ext cx="1316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Lower Layer</a:t>
            </a:r>
            <a:endParaRPr lang="en-US" dirty="0"/>
          </a:p>
        </p:txBody>
      </p:sp>
      <p:sp>
        <p:nvSpPr>
          <p:cNvPr id="17" name="Left Arrow 16"/>
          <p:cNvSpPr/>
          <p:nvPr/>
        </p:nvSpPr>
        <p:spPr>
          <a:xfrm>
            <a:off x="3286131" y="2318049"/>
            <a:ext cx="685800" cy="2757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3205381" y="1955071"/>
            <a:ext cx="1325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Upper Layer</a:t>
            </a:r>
          </a:p>
        </p:txBody>
      </p:sp>
      <p:sp>
        <p:nvSpPr>
          <p:cNvPr id="18" name="Down Arrow 17"/>
          <p:cNvSpPr/>
          <p:nvPr/>
        </p:nvSpPr>
        <p:spPr>
          <a:xfrm>
            <a:off x="1217615" y="4031944"/>
            <a:ext cx="381000" cy="4638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/>
          <p:cNvGrpSpPr/>
          <p:nvPr/>
        </p:nvGrpSpPr>
        <p:grpSpPr>
          <a:xfrm>
            <a:off x="2741991" y="4648200"/>
            <a:ext cx="6214238" cy="1667726"/>
            <a:chOff x="140659" y="322223"/>
            <a:chExt cx="8366125" cy="2240143"/>
          </a:xfrm>
        </p:grpSpPr>
        <p:pic>
          <p:nvPicPr>
            <p:cNvPr id="102" name="Picture 101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5075" y="728912"/>
              <a:ext cx="4621709" cy="1833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" name="Picture 10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40659" y="728912"/>
              <a:ext cx="4621709" cy="1833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4" name="Straight Arrow Connector 103"/>
            <p:cNvCxnSpPr/>
            <p:nvPr/>
          </p:nvCxnSpPr>
          <p:spPr>
            <a:xfrm flipH="1">
              <a:off x="3670300" y="572584"/>
              <a:ext cx="597855" cy="814891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H="1">
              <a:off x="3885075" y="572584"/>
              <a:ext cx="383079" cy="1238865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106" name="Object 105"/>
            <p:cNvGraphicFramePr>
              <a:graphicFrameLocks noChangeAspect="1"/>
            </p:cNvGraphicFramePr>
            <p:nvPr>
              <p:extLst/>
            </p:nvPr>
          </p:nvGraphicFramePr>
          <p:xfrm>
            <a:off x="3456865" y="322223"/>
            <a:ext cx="1898274" cy="27118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5" name="Equation" r:id="rId8" imgW="1333500" imgH="190500" progId="Equation.DSMT4">
                    <p:embed/>
                  </p:oleObj>
                </mc:Choice>
                <mc:Fallback>
                  <p:oleObj name="Equation" r:id="rId8" imgW="1333500" imgH="190500" progId="Equation.DSMT4">
                    <p:embed/>
                    <p:pic>
                      <p:nvPicPr>
                        <p:cNvPr id="106" name="Object 105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3456865" y="322223"/>
                          <a:ext cx="1898274" cy="27118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7" name="Object 106"/>
            <p:cNvGraphicFramePr>
              <a:graphicFrameLocks noChangeAspect="1"/>
            </p:cNvGraphicFramePr>
            <p:nvPr>
              <p:extLst/>
            </p:nvPr>
          </p:nvGraphicFramePr>
          <p:xfrm>
            <a:off x="6473302" y="361877"/>
            <a:ext cx="1898557" cy="2688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6" name="Equation" r:id="rId10" imgW="1435100" imgH="203200" progId="Equation.DSMT4">
                    <p:embed/>
                  </p:oleObj>
                </mc:Choice>
                <mc:Fallback>
                  <p:oleObj name="Equation" r:id="rId10" imgW="1435100" imgH="203200" progId="Equation.DSMT4">
                    <p:embed/>
                    <p:pic>
                      <p:nvPicPr>
                        <p:cNvPr id="107" name="Object 106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6473302" y="361877"/>
                          <a:ext cx="1898557" cy="26882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08" name="Object 107"/>
            <p:cNvGraphicFramePr>
              <a:graphicFrameLocks noChangeAspect="1"/>
            </p:cNvGraphicFramePr>
            <p:nvPr>
              <p:extLst/>
            </p:nvPr>
          </p:nvGraphicFramePr>
          <p:xfrm>
            <a:off x="410852" y="460090"/>
            <a:ext cx="1898557" cy="2688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87" name="Equation" r:id="rId12" imgW="1435100" imgH="203200" progId="Equation.DSMT4">
                    <p:embed/>
                  </p:oleObj>
                </mc:Choice>
                <mc:Fallback>
                  <p:oleObj name="Equation" r:id="rId12" imgW="1435100" imgH="203200" progId="Equation.DSMT4">
                    <p:embed/>
                    <p:pic>
                      <p:nvPicPr>
                        <p:cNvPr id="108" name="Object 107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410852" y="460090"/>
                          <a:ext cx="1898557" cy="26882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09" name="Straight Arrow Connector 108"/>
            <p:cNvCxnSpPr/>
            <p:nvPr/>
          </p:nvCxnSpPr>
          <p:spPr>
            <a:xfrm flipH="1">
              <a:off x="811990" y="630699"/>
              <a:ext cx="312304" cy="71227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>
              <a:off x="7220879" y="572584"/>
              <a:ext cx="638771" cy="770387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Rectangle 110"/>
            <p:cNvSpPr/>
            <p:nvPr/>
          </p:nvSpPr>
          <p:spPr>
            <a:xfrm>
              <a:off x="4291013" y="1387475"/>
              <a:ext cx="45719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4291013" y="1788589"/>
              <a:ext cx="45719" cy="4571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3" name="Straight Arrow Connector 112"/>
            <p:cNvCxnSpPr/>
            <p:nvPr/>
          </p:nvCxnSpPr>
          <p:spPr>
            <a:xfrm>
              <a:off x="4268154" y="593405"/>
              <a:ext cx="1086985" cy="1195184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>
              <a:off x="4268154" y="630699"/>
              <a:ext cx="354646" cy="802495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ys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0" y="0"/>
            <a:ext cx="9144000" cy="914400"/>
            <a:chOff x="0" y="0"/>
            <a:chExt cx="9144000" cy="914400"/>
          </a:xfrm>
        </p:grpSpPr>
        <p:grpSp>
          <p:nvGrpSpPr>
            <p:cNvPr id="40" name="Group 39"/>
            <p:cNvGrpSpPr/>
            <p:nvPr/>
          </p:nvGrpSpPr>
          <p:grpSpPr>
            <a:xfrm>
              <a:off x="0" y="0"/>
              <a:ext cx="9144000" cy="914400"/>
              <a:chOff x="0" y="0"/>
              <a:chExt cx="9144000" cy="914400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0" y="0"/>
                <a:ext cx="9144000" cy="914400"/>
              </a:xfrm>
              <a:prstGeom prst="roundRect">
                <a:avLst/>
              </a:prstGeom>
              <a:solidFill>
                <a:srgbClr val="CCFFCC">
                  <a:alpha val="13000"/>
                </a:srgbClr>
              </a:solidFill>
              <a:ln w="34925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3" name="Group 42"/>
              <p:cNvGrpSpPr/>
              <p:nvPr/>
            </p:nvGrpSpPr>
            <p:grpSpPr>
              <a:xfrm>
                <a:off x="76200" y="0"/>
                <a:ext cx="8115300" cy="877123"/>
                <a:chOff x="3352800" y="2286000"/>
                <a:chExt cx="8115300" cy="877123"/>
              </a:xfrm>
            </p:grpSpPr>
            <p:pic>
              <p:nvPicPr>
                <p:cNvPr id="44" name="Picture 43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352800" y="2286000"/>
                  <a:ext cx="762000" cy="877123"/>
                </a:xfrm>
                <a:prstGeom prst="rect">
                  <a:avLst/>
                </a:prstGeom>
              </p:spPr>
            </p:pic>
            <p:sp>
              <p:nvSpPr>
                <p:cNvPr id="45" name="TextBox 44"/>
                <p:cNvSpPr txBox="1"/>
                <p:nvPr/>
              </p:nvSpPr>
              <p:spPr>
                <a:xfrm>
                  <a:off x="4152900" y="2434033"/>
                  <a:ext cx="73152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i="1" dirty="0">
                      <a:ln w="0"/>
                      <a:solidFill>
                        <a:srgbClr val="C00000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The 2S Module</a:t>
                  </a:r>
                  <a:endParaRPr lang="en-US" sz="2400" dirty="0">
                    <a:ln w="0"/>
                    <a:solidFill>
                      <a:srgbClr val="C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pic>
          <p:nvPicPr>
            <p:cNvPr id="41" name="Picture 40" descr="CMS_logo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810" y="50035"/>
              <a:ext cx="842963" cy="8270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834160-3EF0-4844-AE04-670B1F1738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ECA0-3E27-2D44-926A-3781FE5224B0}" type="slidenum">
              <a:rPr lang="en-US" altLang="en-US" smtClean="0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607303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17844" y="12823"/>
            <a:ext cx="9144000" cy="914400"/>
            <a:chOff x="0" y="0"/>
            <a:chExt cx="9144000" cy="914400"/>
          </a:xfrm>
        </p:grpSpPr>
        <p:grpSp>
          <p:nvGrpSpPr>
            <p:cNvPr id="65" name="Group 64"/>
            <p:cNvGrpSpPr/>
            <p:nvPr/>
          </p:nvGrpSpPr>
          <p:grpSpPr>
            <a:xfrm>
              <a:off x="0" y="0"/>
              <a:ext cx="9144000" cy="914400"/>
              <a:chOff x="0" y="0"/>
              <a:chExt cx="9144000" cy="914400"/>
            </a:xfrm>
          </p:grpSpPr>
          <p:sp>
            <p:nvSpPr>
              <p:cNvPr id="67" name="Rounded Rectangle 66"/>
              <p:cNvSpPr/>
              <p:nvPr/>
            </p:nvSpPr>
            <p:spPr>
              <a:xfrm>
                <a:off x="0" y="0"/>
                <a:ext cx="9144000" cy="914400"/>
              </a:xfrm>
              <a:prstGeom prst="roundRect">
                <a:avLst/>
              </a:prstGeom>
              <a:solidFill>
                <a:srgbClr val="CCFFCC">
                  <a:alpha val="13000"/>
                </a:srgbClr>
              </a:solidFill>
              <a:ln w="34925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9" name="Picture 6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200" y="0"/>
                <a:ext cx="762000" cy="877123"/>
              </a:xfrm>
              <a:prstGeom prst="rect">
                <a:avLst/>
              </a:prstGeom>
            </p:spPr>
          </p:pic>
        </p:grpSp>
        <p:pic>
          <p:nvPicPr>
            <p:cNvPr id="66" name="Picture 65" descr="CMS_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810" y="50035"/>
              <a:ext cx="842963" cy="8270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3" name="Rectangle 82"/>
          <p:cNvSpPr/>
          <p:nvPr/>
        </p:nvSpPr>
        <p:spPr>
          <a:xfrm>
            <a:off x="3243199" y="204113"/>
            <a:ext cx="23310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i="1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Beam test results</a:t>
            </a:r>
            <a:endParaRPr lang="en-US" sz="2400" b="0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29000" y="1118513"/>
            <a:ext cx="1713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120 GeV/c </a:t>
            </a:r>
            <a:r>
              <a:rPr lang="en-US" dirty="0" err="1"/>
              <a:t>pions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74" y="1592243"/>
            <a:ext cx="7308739" cy="448996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367CD2-0103-F44B-88BE-B19BAD1190B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ECA0-3E27-2D44-926A-3781FE5224B0}" type="slidenum">
              <a:rPr lang="en-US" altLang="en-US" smtClean="0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87174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96054" y="1675613"/>
            <a:ext cx="8089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Century" panose="02040604050505020304" pitchFamily="18" charset="0"/>
              </a:rPr>
              <a:t>RD53A is large scale pixel chip demonstrator in 65nm CMOS technology which will form the basis for the production design for the ATLAS and CMS  HL-LHC upgrades.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405" y="2660324"/>
            <a:ext cx="3403093" cy="246607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96054" y="2822070"/>
            <a:ext cx="458626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buFont typeface="Wingdings" panose="05000000000000000000" pitchFamily="2" charset="2"/>
              <a:buChar char="Ø"/>
            </a:pPr>
            <a:r>
              <a:rPr lang="en-US" sz="1500" b="1" dirty="0">
                <a:latin typeface="Century" panose="02040604050505020304" pitchFamily="18" charset="0"/>
              </a:rPr>
              <a:t>192 rows x 400 columns pixel matrix, 50um x 50um pixel size</a:t>
            </a:r>
          </a:p>
          <a:p>
            <a:pPr marL="257175" indent="-257175" algn="just">
              <a:buFont typeface="Wingdings" panose="05000000000000000000" pitchFamily="2" charset="2"/>
              <a:buChar char="Ø"/>
            </a:pPr>
            <a:r>
              <a:rPr lang="en-US" sz="1500" b="1" dirty="0">
                <a:latin typeface="Century" panose="02040604050505020304" pitchFamily="18" charset="0"/>
              </a:rPr>
              <a:t>Non-uniform design to test 3 different front-end flavors</a:t>
            </a:r>
          </a:p>
          <a:p>
            <a:pPr marL="257175" indent="-257175" algn="just">
              <a:buFont typeface="Wingdings" panose="05000000000000000000" pitchFamily="2" charset="2"/>
              <a:buChar char="Ø"/>
            </a:pPr>
            <a:r>
              <a:rPr lang="en-US" sz="1500" b="1" dirty="0">
                <a:latin typeface="Century" panose="02040604050505020304" pitchFamily="18" charset="0"/>
              </a:rPr>
              <a:t>Digital output of Time-over-Threshold value (</a:t>
            </a:r>
            <a:r>
              <a:rPr lang="en-US" sz="1500" b="1" dirty="0" err="1">
                <a:latin typeface="Century" panose="02040604050505020304" pitchFamily="18" charset="0"/>
              </a:rPr>
              <a:t>ToT</a:t>
            </a:r>
            <a:r>
              <a:rPr lang="en-US" sz="1500" b="1" dirty="0">
                <a:latin typeface="Century" panose="02040604050505020304" pitchFamily="18" charset="0"/>
              </a:rPr>
              <a:t>) &amp; trigger stamp for each pixel </a:t>
            </a:r>
          </a:p>
          <a:p>
            <a:pPr marL="257175" indent="-257175" algn="just">
              <a:buFont typeface="Wingdings" panose="05000000000000000000" pitchFamily="2" charset="2"/>
              <a:buChar char="Ø"/>
            </a:pPr>
            <a:r>
              <a:rPr lang="en-US" sz="1500" b="1" dirty="0">
                <a:latin typeface="Century" panose="02040604050505020304" pitchFamily="18" charset="0"/>
              </a:rPr>
              <a:t>Extremely high hit rate and trigger capabilities (up to 3GHz/cm2)</a:t>
            </a:r>
          </a:p>
          <a:p>
            <a:pPr marL="257175" indent="-257175" algn="just">
              <a:buFont typeface="Wingdings" panose="05000000000000000000" pitchFamily="2" charset="2"/>
              <a:buChar char="Ø"/>
            </a:pPr>
            <a:r>
              <a:rPr lang="en-US" sz="1500" b="1" dirty="0">
                <a:latin typeface="Century" panose="02040604050505020304" pitchFamily="18" charset="0"/>
              </a:rPr>
              <a:t>Extremely high radiation levels (1Grad over 10 years)</a:t>
            </a:r>
            <a:endParaRPr lang="en-US" b="1" dirty="0">
              <a:latin typeface="Century" panose="02040604050505020304" pitchFamily="18" charset="0"/>
            </a:endParaRP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2257268" y="964258"/>
            <a:ext cx="4376057" cy="3530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Century" panose="02040604050505020304" pitchFamily="18" charset="0"/>
              </a:rPr>
              <a:t>Inner-Tracker Pixel Chip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ABCA921-9383-8F4E-9E9A-A7CC2C7A9A8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10AFC-27B8-2149-B351-EFF7DCA3EFFD}" type="slidenum">
              <a:rPr lang="en-US" altLang="en-US" smtClean="0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04314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596469" y="1441039"/>
            <a:ext cx="8089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Century" panose="02040604050505020304" pitchFamily="18" charset="0"/>
              </a:rPr>
              <a:t>Inner-Tracker </a:t>
            </a:r>
            <a:r>
              <a:rPr lang="en-US" b="1" dirty="0" err="1">
                <a:latin typeface="Century" panose="02040604050505020304" pitchFamily="18" charset="0"/>
              </a:rPr>
              <a:t>uDTC</a:t>
            </a:r>
            <a:r>
              <a:rPr lang="en-US" b="1" dirty="0">
                <a:latin typeface="Century" panose="02040604050505020304" pitchFamily="18" charset="0"/>
              </a:rPr>
              <a:t> is a development based on FC7 board, to accommodate test systems for RD53A.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96053" y="2123346"/>
            <a:ext cx="804114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Century" panose="02040604050505020304" pitchFamily="18" charset="0"/>
              </a:rPr>
              <a:t>Key aspects of the firmware development:</a:t>
            </a:r>
          </a:p>
          <a:p>
            <a:pPr marL="600075" lvl="1" indent="-257175"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Century" panose="02040604050505020304" pitchFamily="18" charset="0"/>
              </a:rPr>
              <a:t>Communication with host PC via Gigabit Ethernet (</a:t>
            </a:r>
            <a:r>
              <a:rPr lang="en-US" b="1" dirty="0" err="1">
                <a:latin typeface="Century" panose="02040604050505020304" pitchFamily="18" charset="0"/>
              </a:rPr>
              <a:t>IPBus</a:t>
            </a:r>
            <a:r>
              <a:rPr lang="en-US" b="1" dirty="0">
                <a:latin typeface="Century" panose="02040604050505020304" pitchFamily="18" charset="0"/>
              </a:rPr>
              <a:t> protocol)</a:t>
            </a:r>
          </a:p>
          <a:p>
            <a:pPr marL="600075" lvl="1" indent="-257175"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Century" panose="02040604050505020304" pitchFamily="18" charset="0"/>
              </a:rPr>
              <a:t>Custom protocol for serial communication with the chips @ 160Mbps</a:t>
            </a:r>
          </a:p>
          <a:p>
            <a:pPr marL="600075" lvl="1" indent="-257175"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Century" panose="02040604050505020304" pitchFamily="18" charset="0"/>
              </a:rPr>
              <a:t>Xilinx-specific “Aurora” protocol for the readout-data from the chips @1.28Gbps</a:t>
            </a:r>
          </a:p>
          <a:p>
            <a:pPr marL="600075" lvl="1" indent="-257175" algn="just">
              <a:buFont typeface="Wingdings" panose="05000000000000000000" pitchFamily="2" charset="2"/>
              <a:buChar char="Ø"/>
            </a:pPr>
            <a:r>
              <a:rPr lang="en-US" b="1" dirty="0">
                <a:latin typeface="Century" panose="02040604050505020304" pitchFamily="18" charset="0"/>
              </a:rPr>
              <a:t>Able to connect up to 8 chips on a single FPGA</a:t>
            </a:r>
          </a:p>
          <a:p>
            <a:pPr marL="257175" indent="-257175" algn="just">
              <a:buFont typeface="Wingdings" panose="05000000000000000000" pitchFamily="2" charset="2"/>
              <a:buChar char="Ø"/>
            </a:pPr>
            <a:endParaRPr lang="en-US" b="1" dirty="0">
              <a:latin typeface="Century" panose="02040604050505020304" pitchFamily="18" charset="0"/>
            </a:endParaRP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257268" y="964258"/>
            <a:ext cx="4376057" cy="3530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Century" panose="02040604050505020304" pitchFamily="18" charset="0"/>
              </a:rPr>
              <a:t>Inner-Tracker Pixel Chip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562" y="3925228"/>
            <a:ext cx="2720331" cy="18848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96054" y="4421454"/>
            <a:ext cx="52526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Century" panose="02040604050505020304" pitchFamily="18" charset="0"/>
              </a:rPr>
              <a:t>Development started on June and the first version of the firmware is about to be released  in the following weeks </a:t>
            </a:r>
            <a:r>
              <a:rPr lang="el-GR" b="1" dirty="0">
                <a:latin typeface="Century" panose="02040604050505020304" pitchFamily="18" charset="0"/>
              </a:rPr>
              <a:t>.</a:t>
            </a:r>
            <a:endParaRPr lang="en-US" b="1" dirty="0">
              <a:latin typeface="Century" panose="020406040505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03444D-018F-E64D-9CAA-F565044017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10AFC-27B8-2149-B351-EFF7DCA3EFFD}" type="slidenum">
              <a:rPr lang="en-US" altLang="en-US" smtClean="0"/>
              <a:pPr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26249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09F419E-041F-3149-881D-A77D6858AC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5277"/>
            <a:ext cx="9144000" cy="600744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6FE05C-14DE-4840-892F-54AA93AB2564}"/>
              </a:ext>
            </a:extLst>
          </p:cNvPr>
          <p:cNvSpPr txBox="1"/>
          <p:nvPr/>
        </p:nvSpPr>
        <p:spPr>
          <a:xfrm>
            <a:off x="1979712" y="240611"/>
            <a:ext cx="5754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CMS TRACKER PHASE II IT ASIC: Some highlights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D0593E6-8737-2E42-9A9A-C9072AFE4D0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10AFC-27B8-2149-B351-EFF7DCA3EFFD}" type="slidenum">
              <a:rPr lang="en-US" altLang="en-US" smtClean="0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64170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 37"/>
          <p:cNvPicPr/>
          <p:nvPr/>
        </p:nvPicPr>
        <p:blipFill>
          <a:blip r:embed="rId2"/>
          <a:stretch/>
        </p:blipFill>
        <p:spPr>
          <a:xfrm>
            <a:off x="1831048" y="72457"/>
            <a:ext cx="724743" cy="721543"/>
          </a:xfrm>
          <a:prstGeom prst="rect">
            <a:avLst/>
          </a:prstGeom>
          <a:ln>
            <a:noFill/>
          </a:ln>
        </p:spPr>
      </p:pic>
      <p:pic>
        <p:nvPicPr>
          <p:cNvPr id="39" name="Image 38"/>
          <p:cNvPicPr/>
          <p:nvPr/>
        </p:nvPicPr>
        <p:blipFill>
          <a:blip r:embed="rId3"/>
          <a:stretch/>
        </p:blipFill>
        <p:spPr>
          <a:xfrm>
            <a:off x="5791906" y="41314"/>
            <a:ext cx="692400" cy="692400"/>
          </a:xfrm>
          <a:prstGeom prst="rect">
            <a:avLst/>
          </a:prstGeom>
          <a:ln>
            <a:noFill/>
          </a:ln>
        </p:spPr>
      </p:pic>
      <p:sp>
        <p:nvSpPr>
          <p:cNvPr id="40" name="CustomShape 1"/>
          <p:cNvSpPr/>
          <p:nvPr/>
        </p:nvSpPr>
        <p:spPr>
          <a:xfrm>
            <a:off x="3664705" y="41314"/>
            <a:ext cx="2126286" cy="77051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ctr">
              <a:lnSpc>
                <a:spcPct val="100000"/>
              </a:lnSpc>
            </a:pPr>
            <a:r>
              <a:rPr lang="en-US" sz="698" b="1">
                <a:solidFill>
                  <a:srgbClr val="000000"/>
                </a:solidFill>
                <a:latin typeface="Arial"/>
                <a:ea typeface="Noto Sans CJK SC Regular"/>
              </a:rPr>
              <a:t>A Geant4 Study of Residuals and Hit Multiplicity in Silicon Strip Sensors for the CMS Phase-II Upgrade</a:t>
            </a:r>
            <a:endParaRPr lang="en-US" sz="698">
              <a:latin typeface="Arial"/>
            </a:endParaRPr>
          </a:p>
          <a:p>
            <a:pPr marL="4342" algn="ctr">
              <a:spcBef>
                <a:spcPts val="95"/>
              </a:spcBef>
            </a:pPr>
            <a:r>
              <a:rPr lang="en-US" sz="571" u="sng">
                <a:solidFill>
                  <a:srgbClr val="000000"/>
                </a:solidFill>
                <a:latin typeface="Modern No. 20"/>
                <a:ea typeface="DejaVu Sans"/>
              </a:rPr>
              <a:t>Patrick Asenov</a:t>
            </a:r>
            <a:r>
              <a:rPr lang="en-US" sz="571" u="sng" baseline="33000">
                <a:solidFill>
                  <a:srgbClr val="000000"/>
                </a:solidFill>
                <a:latin typeface="Modern No. 20"/>
                <a:ea typeface="DejaVu Sans"/>
              </a:rPr>
              <a:t>a</a:t>
            </a:r>
            <a:r>
              <a:rPr lang="en-US" sz="571">
                <a:solidFill>
                  <a:srgbClr val="000000"/>
                </a:solidFill>
                <a:latin typeface="Modern No. 20"/>
                <a:ea typeface="DejaVu Sans"/>
              </a:rPr>
              <a:t>, Jérémy Andrea</a:t>
            </a:r>
            <a:r>
              <a:rPr lang="en-US" sz="571" baseline="33000">
                <a:solidFill>
                  <a:srgbClr val="000000"/>
                </a:solidFill>
                <a:latin typeface="Modern No. 20"/>
                <a:ea typeface="DejaVu Sans"/>
              </a:rPr>
              <a:t>b</a:t>
            </a:r>
            <a:r>
              <a:rPr lang="en-US" sz="571">
                <a:solidFill>
                  <a:srgbClr val="000000"/>
                </a:solidFill>
                <a:latin typeface="Modern No. 20"/>
                <a:ea typeface="DejaVu Sans"/>
              </a:rPr>
              <a:t>, Ulrich Goerlach</a:t>
            </a:r>
            <a:r>
              <a:rPr lang="en-US" sz="571" baseline="33000">
                <a:solidFill>
                  <a:srgbClr val="000000"/>
                </a:solidFill>
                <a:latin typeface="Modern No. 20"/>
                <a:ea typeface="DejaVu Sans"/>
              </a:rPr>
              <a:t>b</a:t>
            </a:r>
            <a:r>
              <a:rPr lang="en-US" sz="571">
                <a:solidFill>
                  <a:srgbClr val="000000"/>
                </a:solidFill>
                <a:latin typeface="Modern No. 20"/>
                <a:ea typeface="DejaVu Sans"/>
              </a:rPr>
              <a:t>, Dimitris Loukas</a:t>
            </a:r>
            <a:r>
              <a:rPr lang="en-US" sz="571" baseline="33000">
                <a:solidFill>
                  <a:srgbClr val="000000"/>
                </a:solidFill>
                <a:latin typeface="Modern No. 20"/>
                <a:ea typeface="DejaVu Sans"/>
              </a:rPr>
              <a:t>a</a:t>
            </a:r>
            <a:endParaRPr lang="en-US" sz="571">
              <a:latin typeface="Arial"/>
            </a:endParaRPr>
          </a:p>
          <a:p>
            <a:pPr marL="4342" algn="ctr">
              <a:spcBef>
                <a:spcPts val="95"/>
              </a:spcBef>
            </a:pPr>
            <a:r>
              <a:rPr lang="en-US" sz="317">
                <a:solidFill>
                  <a:srgbClr val="000000"/>
                </a:solidFill>
                <a:latin typeface="Modern No. 20"/>
                <a:ea typeface="DejaVu Sans"/>
              </a:rPr>
              <a:t> a) Institute of Nuclear and Particle Physics (INPP), NCSR Demokritos, Aghia Paraskevi, Greece</a:t>
            </a:r>
            <a:endParaRPr lang="en-US" sz="317">
              <a:latin typeface="Arial"/>
            </a:endParaRPr>
          </a:p>
          <a:p>
            <a:pPr marL="4342" algn="ctr">
              <a:spcBef>
                <a:spcPts val="95"/>
              </a:spcBef>
            </a:pPr>
            <a:r>
              <a:rPr lang="en-US" sz="317">
                <a:solidFill>
                  <a:srgbClr val="000000"/>
                </a:solidFill>
                <a:latin typeface="Modern No. 20"/>
                <a:ea typeface="DejaVu Sans"/>
              </a:rPr>
              <a:t>b) Université de Strasbourg, CNRS, IPHC UMR 7178, F-67000 Strasbourg, France</a:t>
            </a:r>
            <a:endParaRPr lang="en-US" sz="317">
              <a:latin typeface="Arial"/>
            </a:endParaRPr>
          </a:p>
          <a:p>
            <a:pPr marL="4342" algn="ctr">
              <a:spcBef>
                <a:spcPts val="95"/>
              </a:spcBef>
            </a:pPr>
            <a:r>
              <a:rPr lang="en-US" sz="698">
                <a:solidFill>
                  <a:srgbClr val="4B2103"/>
                </a:solidFill>
                <a:latin typeface="Modern No. 20"/>
                <a:ea typeface="DejaVu Sans"/>
              </a:rPr>
              <a:t> </a:t>
            </a:r>
            <a:endParaRPr lang="en-US" sz="698">
              <a:latin typeface="Arial"/>
            </a:endParaRPr>
          </a:p>
          <a:p>
            <a:pPr marL="4342" algn="ctr">
              <a:spcBef>
                <a:spcPts val="95"/>
              </a:spcBef>
            </a:pPr>
            <a:endParaRPr lang="en-US" sz="698">
              <a:latin typeface="Arial"/>
            </a:endParaRPr>
          </a:p>
          <a:p>
            <a:pPr marL="4342" algn="ctr">
              <a:spcBef>
                <a:spcPts val="95"/>
              </a:spcBef>
            </a:pPr>
            <a:endParaRPr lang="en-US" sz="698">
              <a:latin typeface="Arial"/>
            </a:endParaRPr>
          </a:p>
          <a:p>
            <a:pPr marL="4342" algn="ctr"/>
            <a:endParaRPr lang="en-US" sz="698">
              <a:latin typeface="Arial"/>
            </a:endParaRPr>
          </a:p>
        </p:txBody>
      </p:sp>
      <p:pic>
        <p:nvPicPr>
          <p:cNvPr id="41" name="Image 40"/>
          <p:cNvPicPr/>
          <p:nvPr/>
        </p:nvPicPr>
        <p:blipFill>
          <a:blip r:embed="rId4"/>
          <a:stretch/>
        </p:blipFill>
        <p:spPr>
          <a:xfrm>
            <a:off x="2613277" y="159714"/>
            <a:ext cx="1035943" cy="579600"/>
          </a:xfrm>
          <a:prstGeom prst="rect">
            <a:avLst/>
          </a:prstGeom>
          <a:ln>
            <a:noFill/>
          </a:ln>
        </p:spPr>
      </p:pic>
      <p:pic>
        <p:nvPicPr>
          <p:cNvPr id="42" name="Image 41"/>
          <p:cNvPicPr/>
          <p:nvPr/>
        </p:nvPicPr>
        <p:blipFill>
          <a:blip r:embed="rId5"/>
          <a:stretch/>
        </p:blipFill>
        <p:spPr>
          <a:xfrm>
            <a:off x="2940706" y="6573428"/>
            <a:ext cx="753771" cy="281486"/>
          </a:xfrm>
          <a:prstGeom prst="rect">
            <a:avLst/>
          </a:prstGeom>
          <a:ln>
            <a:noFill/>
          </a:ln>
        </p:spPr>
      </p:pic>
      <p:sp>
        <p:nvSpPr>
          <p:cNvPr id="43" name="CustomShape 2"/>
          <p:cNvSpPr/>
          <p:nvPr/>
        </p:nvSpPr>
        <p:spPr>
          <a:xfrm>
            <a:off x="1800934" y="6612915"/>
            <a:ext cx="1131143" cy="24457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444" i="1">
                <a:solidFill>
                  <a:srgbClr val="000000"/>
                </a:solidFill>
                <a:latin typeface="Arial"/>
                <a:ea typeface="DejaVu Sans"/>
              </a:rPr>
              <a:t>This work has received financial support by the Hellenic Foundation for Research &amp; Innovation.</a:t>
            </a:r>
            <a:endParaRPr lang="en-US" sz="444">
              <a:latin typeface="Arial"/>
            </a:endParaRPr>
          </a:p>
        </p:txBody>
      </p:sp>
      <p:pic>
        <p:nvPicPr>
          <p:cNvPr id="44" name="Image 43"/>
          <p:cNvPicPr/>
          <p:nvPr/>
        </p:nvPicPr>
        <p:blipFill>
          <a:blip r:embed="rId6"/>
          <a:stretch/>
        </p:blipFill>
        <p:spPr>
          <a:xfrm>
            <a:off x="6561163" y="87086"/>
            <a:ext cx="792400" cy="608686"/>
          </a:xfrm>
          <a:prstGeom prst="rect">
            <a:avLst/>
          </a:prstGeom>
          <a:ln>
            <a:noFill/>
          </a:ln>
        </p:spPr>
      </p:pic>
      <p:sp>
        <p:nvSpPr>
          <p:cNvPr id="45" name="CustomShape 3"/>
          <p:cNvSpPr/>
          <p:nvPr/>
        </p:nvSpPr>
        <p:spPr>
          <a:xfrm>
            <a:off x="1873049" y="6604000"/>
            <a:ext cx="3729314" cy="47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6" name="CustomShape 4"/>
          <p:cNvSpPr/>
          <p:nvPr/>
        </p:nvSpPr>
        <p:spPr>
          <a:xfrm>
            <a:off x="4941105" y="6590115"/>
            <a:ext cx="2141486" cy="26737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238" b="1">
                <a:solidFill>
                  <a:srgbClr val="000000"/>
                </a:solidFill>
                <a:latin typeface="Arial"/>
                <a:ea typeface="DejaVu Sans"/>
              </a:rPr>
              <a:t>References</a:t>
            </a:r>
            <a:endParaRPr lang="en-US" sz="238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n-US" sz="238">
                <a:solidFill>
                  <a:srgbClr val="000000"/>
                </a:solidFill>
                <a:latin typeface="Arial"/>
                <a:ea typeface="Calibri"/>
              </a:rPr>
              <a:t>[1] CMS collaboration, 2017 The phase-2 upgrade of the CMS tracker, CERN-LHCC-2017-009, CERN, Geneva Switzerland, [CMS-TDR-17-001]</a:t>
            </a:r>
            <a:endParaRPr lang="en-US" sz="238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n-US" sz="238">
                <a:solidFill>
                  <a:srgbClr val="000000"/>
                </a:solidFill>
                <a:latin typeface="Arial"/>
                <a:ea typeface="Calibri"/>
              </a:rPr>
              <a:t>[2] P. Marchand, A. Ouadi, M. Pellicioli, D. Brasse. Cyrcé, un cyclotron pour la recherche et l’enseignement en Alsace. L’Actualité Chimique, 2014, 386, 9-14.</a:t>
            </a:r>
            <a:endParaRPr lang="en-US" sz="238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n-US" sz="238">
                <a:solidFill>
                  <a:srgbClr val="000000"/>
                </a:solidFill>
                <a:latin typeface="Arial"/>
                <a:ea typeface="Calibri"/>
              </a:rPr>
              <a:t>[3] S. Agostinelli et. al., Geant4: A simulation toolkit, Nucl. Instrum. Meth. A, vol. 506, no. 3, pp. 250-303, 2003.</a:t>
            </a:r>
            <a:endParaRPr lang="en-US" sz="238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n-US" sz="238">
                <a:solidFill>
                  <a:srgbClr val="000000"/>
                </a:solidFill>
                <a:latin typeface="Arial"/>
                <a:ea typeface="Calibri"/>
              </a:rPr>
              <a:t>[4] Allison, John et al., Geant4 developments and applications -  IEEE Trans.Nucl.Sci. 53 (2006) 270 SLAC-PUB-11870</a:t>
            </a:r>
            <a:endParaRPr lang="en-US" sz="238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n-US" sz="238">
                <a:solidFill>
                  <a:srgbClr val="000000"/>
                </a:solidFill>
                <a:latin typeface="Arial"/>
                <a:ea typeface="Calibri"/>
              </a:rPr>
              <a:t>[5] H. Bethe und J. Ashkin in "Experimental Nuclear Physics, ed. E. Segré, J. Wiley, New York, 1953, p. 253</a:t>
            </a:r>
            <a:endParaRPr lang="en-US" sz="238">
              <a:latin typeface="Arial"/>
            </a:endParaRPr>
          </a:p>
          <a:p>
            <a:pPr algn="just">
              <a:lnSpc>
                <a:spcPct val="100000"/>
              </a:lnSpc>
            </a:pPr>
            <a:r>
              <a:rPr lang="en-US" sz="238">
                <a:solidFill>
                  <a:srgbClr val="000000"/>
                </a:solidFill>
                <a:latin typeface="Arial"/>
                <a:ea typeface="Calibri"/>
              </a:rPr>
              <a:t>[6]  NISTIR 4999, Stopping Power and Range Tables</a:t>
            </a:r>
            <a:endParaRPr lang="en-US" sz="238">
              <a:latin typeface="Arial"/>
            </a:endParaRPr>
          </a:p>
        </p:txBody>
      </p:sp>
      <p:pic>
        <p:nvPicPr>
          <p:cNvPr id="47" name="Image 47"/>
          <p:cNvPicPr/>
          <p:nvPr/>
        </p:nvPicPr>
        <p:blipFill>
          <a:blip r:embed="rId7"/>
          <a:stretch/>
        </p:blipFill>
        <p:spPr>
          <a:xfrm>
            <a:off x="4940991" y="923486"/>
            <a:ext cx="1204343" cy="849371"/>
          </a:xfrm>
          <a:prstGeom prst="rect">
            <a:avLst/>
          </a:prstGeom>
          <a:ln>
            <a:noFill/>
          </a:ln>
        </p:spPr>
      </p:pic>
      <p:pic>
        <p:nvPicPr>
          <p:cNvPr id="48" name="Image 48"/>
          <p:cNvPicPr/>
          <p:nvPr/>
        </p:nvPicPr>
        <p:blipFill>
          <a:blip r:embed="rId8"/>
          <a:stretch/>
        </p:blipFill>
        <p:spPr>
          <a:xfrm>
            <a:off x="3774134" y="3556000"/>
            <a:ext cx="827257" cy="1073714"/>
          </a:xfrm>
          <a:prstGeom prst="rect">
            <a:avLst/>
          </a:prstGeom>
          <a:ln>
            <a:noFill/>
          </a:ln>
        </p:spPr>
      </p:pic>
      <p:pic>
        <p:nvPicPr>
          <p:cNvPr id="49" name="Image 51"/>
          <p:cNvPicPr/>
          <p:nvPr/>
        </p:nvPicPr>
        <p:blipFill>
          <a:blip r:embed="rId9"/>
          <a:stretch/>
        </p:blipFill>
        <p:spPr>
          <a:xfrm>
            <a:off x="3510877" y="4950629"/>
            <a:ext cx="1221371" cy="796914"/>
          </a:xfrm>
          <a:prstGeom prst="rect">
            <a:avLst/>
          </a:prstGeom>
          <a:ln>
            <a:noFill/>
          </a:ln>
        </p:spPr>
      </p:pic>
      <p:pic>
        <p:nvPicPr>
          <p:cNvPr id="50" name="Image 52"/>
          <p:cNvPicPr/>
          <p:nvPr/>
        </p:nvPicPr>
        <p:blipFill>
          <a:blip r:embed="rId10"/>
          <a:stretch/>
        </p:blipFill>
        <p:spPr>
          <a:xfrm>
            <a:off x="6156934" y="972457"/>
            <a:ext cx="1171886" cy="710857"/>
          </a:xfrm>
          <a:prstGeom prst="rect">
            <a:avLst/>
          </a:prstGeom>
          <a:ln>
            <a:noFill/>
          </a:ln>
        </p:spPr>
      </p:pic>
      <p:pic>
        <p:nvPicPr>
          <p:cNvPr id="51" name="Image 54"/>
          <p:cNvPicPr/>
          <p:nvPr/>
        </p:nvPicPr>
        <p:blipFill>
          <a:blip r:embed="rId11"/>
          <a:stretch/>
        </p:blipFill>
        <p:spPr>
          <a:xfrm>
            <a:off x="4908534" y="3743257"/>
            <a:ext cx="1347657" cy="872171"/>
          </a:xfrm>
          <a:prstGeom prst="rect">
            <a:avLst/>
          </a:prstGeom>
          <a:ln>
            <a:noFill/>
          </a:ln>
        </p:spPr>
      </p:pic>
      <p:sp>
        <p:nvSpPr>
          <p:cNvPr id="52" name="CustomShape 5"/>
          <p:cNvSpPr/>
          <p:nvPr/>
        </p:nvSpPr>
        <p:spPr>
          <a:xfrm>
            <a:off x="4329963" y="5440514"/>
            <a:ext cx="260514" cy="17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286">
                <a:solidFill>
                  <a:srgbClr val="000000"/>
                </a:solidFill>
                <a:latin typeface="Arial"/>
                <a:ea typeface="DejaVu Sans"/>
              </a:rPr>
              <a:t>Gaussian fit seems to be approximately good</a:t>
            </a:r>
            <a:endParaRPr lang="en-US" sz="286">
              <a:latin typeface="Arial"/>
            </a:endParaRPr>
          </a:p>
        </p:txBody>
      </p:sp>
      <p:sp>
        <p:nvSpPr>
          <p:cNvPr id="53" name="CustomShape 6"/>
          <p:cNvSpPr/>
          <p:nvPr/>
        </p:nvSpPr>
        <p:spPr>
          <a:xfrm>
            <a:off x="4954591" y="1841314"/>
            <a:ext cx="2332171" cy="7856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508" b="1">
                <a:solidFill>
                  <a:srgbClr val="000000"/>
                </a:solidFill>
                <a:latin typeface="Arial"/>
                <a:ea typeface="Noto Sans CJK SC Regular"/>
              </a:rPr>
              <a:t>6. Estimation of the Resolution of 2S Sensors</a:t>
            </a:r>
            <a:endParaRPr lang="en-US" sz="508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Impact points </a:t>
            </a:r>
            <a:r>
              <a:rPr lang="en-US" sz="444">
                <a:solidFill>
                  <a:srgbClr val="4F81BD"/>
                </a:solidFill>
                <a:latin typeface="Arial"/>
                <a:ea typeface="Noto Sans CJK SC Regular"/>
              </a:rPr>
              <a:t>Q</a:t>
            </a:r>
            <a:r>
              <a:rPr lang="en-US" sz="444" baseline="-33000">
                <a:solidFill>
                  <a:srgbClr val="4F81BD"/>
                </a:solidFill>
                <a:latin typeface="Arial"/>
                <a:ea typeface="Noto Sans CJK SC Regular"/>
              </a:rPr>
              <a:t>pixel</a:t>
            </a:r>
            <a:r>
              <a:rPr lang="en-US" sz="444">
                <a:solidFill>
                  <a:srgbClr val="4F81BD"/>
                </a:solidFill>
                <a:latin typeface="Arial"/>
                <a:ea typeface="Noto Sans CJK SC Regular"/>
              </a:rPr>
              <a:t> = A, D; Q</a:t>
            </a:r>
            <a:r>
              <a:rPr lang="en-US" sz="444" baseline="-33000">
                <a:solidFill>
                  <a:srgbClr val="4F81BD"/>
                </a:solidFill>
                <a:latin typeface="Arial"/>
                <a:ea typeface="Noto Sans CJK SC Regular"/>
              </a:rPr>
              <a:t>strip</a:t>
            </a:r>
            <a:r>
              <a:rPr lang="en-US" sz="444">
                <a:solidFill>
                  <a:srgbClr val="4F81BD"/>
                </a:solidFill>
                <a:latin typeface="Arial"/>
                <a:ea typeface="Noto Sans CJK SC Regular"/>
              </a:rPr>
              <a:t> = B, C</a:t>
            </a: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, where A, B, C, D defined above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Weight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w</a:t>
            </a:r>
            <a:r>
              <a:rPr lang="en-US" sz="444" baseline="-33000">
                <a:solidFill>
                  <a:srgbClr val="4F81BD"/>
                </a:solidFill>
                <a:latin typeface="Arial"/>
                <a:ea typeface="DejaVu Sans"/>
              </a:rPr>
              <a:t>pi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 for each pixel with a hit = charge collected in the current pixel over the total charge collected in all pixels of the current module that have counted a hit in the current event; weight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w</a:t>
            </a:r>
            <a:r>
              <a:rPr lang="en-US" sz="444" baseline="-33000">
                <a:solidFill>
                  <a:srgbClr val="4F81BD"/>
                </a:solidFill>
                <a:latin typeface="Arial"/>
                <a:ea typeface="DejaVu Sans"/>
              </a:rPr>
              <a:t>s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 for each strip with a hit = 1 over the total number of strips of the current sensor that have counted a hit in the current event (no charge info from CMS Binary Chip)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N</a:t>
            </a:r>
            <a:r>
              <a:rPr lang="en-US" sz="444" baseline="-33000">
                <a:solidFill>
                  <a:srgbClr val="4F81BD"/>
                </a:solidFill>
                <a:latin typeface="Arial"/>
                <a:ea typeface="DejaVu Sans"/>
              </a:rPr>
              <a:t>pixels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: the total number of pixels with a hit in the current module, P</a:t>
            </a:r>
            <a:r>
              <a:rPr lang="en-US" sz="444" baseline="-33000">
                <a:solidFill>
                  <a:srgbClr val="000000"/>
                </a:solidFill>
                <a:latin typeface="Arial"/>
                <a:ea typeface="DejaVu Sans"/>
              </a:rPr>
              <a:t>pi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: the geometric center of the front surface (in the way of the beam) of the i-th pixel that has counted a hit;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N</a:t>
            </a:r>
            <a:r>
              <a:rPr lang="en-US" sz="444" baseline="-33000">
                <a:solidFill>
                  <a:srgbClr val="4F81BD"/>
                </a:solidFill>
                <a:latin typeface="Arial"/>
                <a:ea typeface="DejaVu Sans"/>
              </a:rPr>
              <a:t>strips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: the total number of strips with a hit in the current sensor, P</a:t>
            </a:r>
            <a:r>
              <a:rPr lang="en-US" sz="444" baseline="-33000">
                <a:solidFill>
                  <a:srgbClr val="000000"/>
                </a:solidFill>
                <a:latin typeface="Arial"/>
                <a:ea typeface="DejaVu Sans"/>
              </a:rPr>
              <a:t>si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: the geometric center of the front surface (in the way of the beam) of the i-th strip that has counted a hit </a:t>
            </a:r>
            <a:endParaRPr lang="en-US" sz="444">
              <a:latin typeface="Arial"/>
            </a:endParaRPr>
          </a:p>
        </p:txBody>
      </p:sp>
      <p:sp>
        <p:nvSpPr>
          <p:cNvPr id="54" name="CustomShape 7"/>
          <p:cNvSpPr/>
          <p:nvPr/>
        </p:nvSpPr>
        <p:spPr>
          <a:xfrm>
            <a:off x="1802877" y="6037314"/>
            <a:ext cx="3084914" cy="532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508" b="1">
                <a:solidFill>
                  <a:srgbClr val="000000"/>
                </a:solidFill>
                <a:latin typeface="Arial"/>
                <a:ea typeface="DejaVu Sans"/>
              </a:rPr>
              <a:t>5. Multiple Scattering of Protons</a:t>
            </a:r>
            <a:endParaRPr lang="en-US" sz="508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4F81BD"/>
                </a:solidFill>
                <a:latin typeface="Arial"/>
                <a:ea typeface="Noto Sans CJK SC Regular"/>
              </a:rPr>
              <a:t>A, B, C, D</a:t>
            </a: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 points defined as entrance points of primary protons in the first pixel module, the first 2S sensor, the second 2S sensor and the second pixel module, respectively; they all lie on the front surfaces of each compnent in the way of the beam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Geant4 returns the </a:t>
            </a:r>
            <a:r>
              <a:rPr lang="en-US" sz="444">
                <a:solidFill>
                  <a:srgbClr val="4F81BD"/>
                </a:solidFill>
                <a:latin typeface="Arial"/>
                <a:ea typeface="Noto Sans CJK SC Regular"/>
              </a:rPr>
              <a:t>real</a:t>
            </a: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 (extrapolated) entrance positions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An attempt made to perform a local reconstruction: the </a:t>
            </a:r>
            <a:r>
              <a:rPr lang="en-US" sz="444">
                <a:solidFill>
                  <a:srgbClr val="4F81BD"/>
                </a:solidFill>
                <a:latin typeface="Arial"/>
                <a:ea typeface="Noto Sans CJK SC Regular"/>
              </a:rPr>
              <a:t>reconstructed</a:t>
            </a: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 entrance points correspond to those that could be measured in reality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Simplifications made in the calculation of reconstructed entrance points to </a:t>
            </a:r>
            <a:r>
              <a:rPr lang="en-US" sz="444">
                <a:solidFill>
                  <a:srgbClr val="4F81BD"/>
                </a:solidFill>
                <a:latin typeface="Arial"/>
                <a:ea typeface="Noto Sans CJK SC Regular"/>
              </a:rPr>
              <a:t>estimate the detector residuals</a:t>
            </a:r>
            <a:endParaRPr lang="en-US" sz="444">
              <a:latin typeface="Arial"/>
            </a:endParaRPr>
          </a:p>
          <a:p>
            <a:pPr algn="just">
              <a:lnSpc>
                <a:spcPct val="100000"/>
              </a:lnSpc>
            </a:pPr>
            <a:endParaRPr lang="en-US" sz="444">
              <a:latin typeface="Arial"/>
            </a:endParaRPr>
          </a:p>
        </p:txBody>
      </p:sp>
      <p:sp>
        <p:nvSpPr>
          <p:cNvPr id="55" name="CustomShape 8"/>
          <p:cNvSpPr/>
          <p:nvPr/>
        </p:nvSpPr>
        <p:spPr>
          <a:xfrm>
            <a:off x="2990648" y="1843714"/>
            <a:ext cx="1770057" cy="449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508" b="1">
                <a:solidFill>
                  <a:srgbClr val="000000"/>
                </a:solidFill>
                <a:latin typeface="Arial"/>
                <a:ea typeface="Noto Sans CJK SC Regular"/>
              </a:rPr>
              <a:t>2. The New CYRCÉ Beamline</a:t>
            </a:r>
            <a:endParaRPr lang="en-US" sz="508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Energy (fixed):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16-25 MeV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; dispersion: ΔE = 100 keV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Particle: Protons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Intensities: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max 10</a:t>
            </a:r>
            <a:r>
              <a:rPr lang="en-US" sz="444" baseline="33000">
                <a:solidFill>
                  <a:srgbClr val="4F81BD"/>
                </a:solidFill>
                <a:latin typeface="Arial"/>
                <a:ea typeface="DejaVu Sans"/>
              </a:rPr>
              <a:t>12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 p/s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, min 10</a:t>
            </a:r>
            <a:r>
              <a:rPr lang="en-US" sz="444" baseline="33000">
                <a:solidFill>
                  <a:srgbClr val="000000"/>
                </a:solidFill>
                <a:latin typeface="Arial"/>
                <a:ea typeface="DejaVu Sans"/>
              </a:rPr>
              <a:t>2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 p/s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Time micro-structure: 11.75 ns →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85.085 MHz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, just about twice the </a:t>
            </a: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nominal LHC bunch collision rate = 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40 MHz [2]; a “kicker” could be used to have exactly 85.085 MHz/2.</a:t>
            </a:r>
            <a:endParaRPr lang="en-US" sz="444">
              <a:latin typeface="Arial"/>
            </a:endParaRPr>
          </a:p>
        </p:txBody>
      </p:sp>
      <p:sp>
        <p:nvSpPr>
          <p:cNvPr id="56" name="CustomShape 9"/>
          <p:cNvSpPr/>
          <p:nvPr/>
        </p:nvSpPr>
        <p:spPr>
          <a:xfrm>
            <a:off x="1822591" y="2563657"/>
            <a:ext cx="1478171" cy="88382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508" b="1">
                <a:solidFill>
                  <a:srgbClr val="000000"/>
                </a:solidFill>
                <a:latin typeface="Arial"/>
                <a:ea typeface="Noto Sans CJK SC Regular"/>
              </a:rPr>
              <a:t>3. Simulated Geometry and Physics Processes</a:t>
            </a:r>
            <a:endParaRPr lang="en-US" sz="508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2S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 module DUT and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Phase-I BPIX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 modules as part of the telescope [1]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25 MeV proton beam in z-direction. Origin: Center of World.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Scintillator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: z = -10 cm. Particle gun: (-1, 0, -20) cm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Run: 100000 events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Physics processes included in the simulation: 1) Ionizations, 2)Bremsstrahlung, 3) Pair production, 4) Annihilation, 5)Photoelectric effect, 6) γ production, 7) Compton scattering, 8) Rayleigh scattering, 9) Klein-Nishina model for the differential cross section [4]</a:t>
            </a:r>
            <a:endParaRPr lang="en-US" sz="444">
              <a:latin typeface="Arial"/>
            </a:endParaRPr>
          </a:p>
        </p:txBody>
      </p:sp>
      <p:sp>
        <p:nvSpPr>
          <p:cNvPr id="57" name="CustomShape 10"/>
          <p:cNvSpPr/>
          <p:nvPr/>
        </p:nvSpPr>
        <p:spPr>
          <a:xfrm>
            <a:off x="1858877" y="3614400"/>
            <a:ext cx="1770057" cy="12475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508" b="1">
                <a:solidFill>
                  <a:srgbClr val="000000"/>
                </a:solidFill>
                <a:latin typeface="Arial"/>
                <a:ea typeface="Noto Sans CJK SC Regular"/>
              </a:rPr>
              <a:t>4. Energy Deposition in Silicon Sensors</a:t>
            </a:r>
            <a:endParaRPr lang="en-US" sz="508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Energy lost by primary protons: a)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deposited energy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 in the material of the detectors; b)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kinetic energy of secondary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 (newly created by physics processes)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particles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25 MeV protons: stopped by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about 3 mm</a:t>
            </a: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 of silicon (as expected from Bethe formula [5]) and deposit large amounts of energy [6]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Goal: To collect info regarding the deposited energy per sensor of DUT/pixel module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5σ noise threshold: 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at 5000 e</a:t>
            </a:r>
            <a:r>
              <a:rPr lang="en-US" sz="444" baseline="33000">
                <a:solidFill>
                  <a:srgbClr val="4F81BD"/>
                </a:solidFill>
                <a:latin typeface="Arial"/>
                <a:ea typeface="DejaVu Sans"/>
              </a:rPr>
              <a:t>-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 for 2S strips and at 1000 e</a:t>
            </a:r>
            <a:r>
              <a:rPr lang="en-US" sz="444" baseline="33000">
                <a:solidFill>
                  <a:srgbClr val="4F81BD"/>
                </a:solidFill>
                <a:latin typeface="Arial"/>
                <a:ea typeface="DejaVu Sans"/>
              </a:rPr>
              <a:t>-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 for pixels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For each event: stored energy in each strip/pixel, respectively, calculated; when dividing this energy by the energy required for a single electron-hole production in silicon (= 3.67 eV) charge collected in each strip/pixel (measured in electrons) obtained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DejaVu Sans"/>
              </a:rPr>
              <a:t>If this charge exceeds the threshold of 5000/1000 electrons, for a strip/pixel respectively, </a:t>
            </a:r>
            <a:r>
              <a:rPr lang="en-US" sz="444">
                <a:solidFill>
                  <a:srgbClr val="4F81BD"/>
                </a:solidFill>
                <a:latin typeface="Arial"/>
                <a:ea typeface="DejaVu Sans"/>
              </a:rPr>
              <a:t>we consider that we have got a hit in the examined strip/pixel in the current event</a:t>
            </a:r>
            <a:endParaRPr lang="en-US" sz="444">
              <a:latin typeface="Arial"/>
            </a:endParaRPr>
          </a:p>
        </p:txBody>
      </p:sp>
      <p:sp>
        <p:nvSpPr>
          <p:cNvPr id="58" name="CustomShape 11"/>
          <p:cNvSpPr/>
          <p:nvPr/>
        </p:nvSpPr>
        <p:spPr>
          <a:xfrm>
            <a:off x="6328934" y="3817257"/>
            <a:ext cx="967829" cy="7836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508" b="1">
                <a:solidFill>
                  <a:srgbClr val="000000"/>
                </a:solidFill>
                <a:latin typeface="Arial"/>
                <a:ea typeface="Noto Sans CJK SC Regular"/>
              </a:rPr>
              <a:t>7. Hit Multiplicities of Simulation Components</a:t>
            </a:r>
            <a:endParaRPr lang="en-US" sz="508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4F81BD"/>
                </a:solidFill>
                <a:latin typeface="Arial"/>
                <a:ea typeface="Noto Sans CJK SC Regular"/>
              </a:rPr>
              <a:t>Hit multiplicity</a:t>
            </a: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 = the number of strips/pixels per sensor/module, respectively, with a hit in a single event (→ </a:t>
            </a:r>
            <a:r>
              <a:rPr lang="en-US" sz="444">
                <a:solidFill>
                  <a:srgbClr val="4F81BD"/>
                </a:solidFill>
                <a:latin typeface="Arial"/>
                <a:ea typeface="Noto Sans CJK SC Regular"/>
              </a:rPr>
              <a:t>cluster size</a:t>
            </a: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 for strips)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For each of the sensors of the 2S module and the pixel modules of the telescope: hit multiplicity computed for </a:t>
            </a:r>
            <a:r>
              <a:rPr lang="en-US" sz="444">
                <a:solidFill>
                  <a:srgbClr val="4F81BD"/>
                </a:solidFill>
                <a:latin typeface="Arial"/>
                <a:ea typeface="Noto Sans CJK SC Regular"/>
              </a:rPr>
              <a:t>a run of 100000 events</a:t>
            </a:r>
            <a:endParaRPr lang="en-US" sz="444">
              <a:latin typeface="Arial"/>
            </a:endParaRPr>
          </a:p>
        </p:txBody>
      </p:sp>
      <p:sp>
        <p:nvSpPr>
          <p:cNvPr id="59" name="CustomShape 12"/>
          <p:cNvSpPr/>
          <p:nvPr/>
        </p:nvSpPr>
        <p:spPr>
          <a:xfrm>
            <a:off x="4941506" y="6110514"/>
            <a:ext cx="2430914" cy="4347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508" b="1">
                <a:solidFill>
                  <a:srgbClr val="000000"/>
                </a:solidFill>
                <a:latin typeface="Arial"/>
                <a:ea typeface="Noto Sans CJK SC Regular"/>
              </a:rPr>
              <a:t>8. Outlook</a:t>
            </a:r>
            <a:endParaRPr lang="en-US" sz="508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Small deflection angle in the proposed telescope system (&lt; 0.3 rad) for 25 MeV protons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Similar hit multiplicities for sensors regardless of energy</a:t>
            </a:r>
            <a:endParaRPr lang="en-US" sz="444">
              <a:latin typeface="Arial"/>
            </a:endParaRPr>
          </a:p>
          <a:p>
            <a:pPr marL="34279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>
                <a:solidFill>
                  <a:srgbClr val="000000"/>
                </a:solidFill>
                <a:latin typeface="Arial"/>
                <a:ea typeface="Noto Sans CJK SC Regular"/>
              </a:rPr>
              <a:t>A novel simulation algorithm for the estimation of multiple scattering angles, residuals and energy deposition per strip/pixel for any test beam system and telescope containing pixel and strip sensors </a:t>
            </a:r>
            <a:endParaRPr lang="en-US" sz="444">
              <a:latin typeface="Arial"/>
            </a:endParaRPr>
          </a:p>
        </p:txBody>
      </p:sp>
      <p:sp>
        <p:nvSpPr>
          <p:cNvPr id="60" name="CustomShape 13"/>
          <p:cNvSpPr/>
          <p:nvPr/>
        </p:nvSpPr>
        <p:spPr>
          <a:xfrm>
            <a:off x="5022706" y="2641600"/>
            <a:ext cx="158971" cy="70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1" name="CustomShape 14"/>
          <p:cNvSpPr/>
          <p:nvPr/>
        </p:nvSpPr>
        <p:spPr>
          <a:xfrm>
            <a:off x="4935734" y="3672114"/>
            <a:ext cx="1305943" cy="7234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>
              <a:lnSpc>
                <a:spcPct val="100000"/>
              </a:lnSpc>
            </a:pPr>
            <a:r>
              <a:rPr lang="en-US" sz="286" b="1">
                <a:solidFill>
                  <a:srgbClr val="000000"/>
                </a:solidFill>
                <a:latin typeface="Arial"/>
                <a:ea typeface="DejaVu Sans"/>
              </a:rPr>
              <a:t>Reconstructed entrance position of 25 MeV protons in front pixel module:</a:t>
            </a:r>
            <a:endParaRPr lang="en-US" sz="286">
              <a:latin typeface="Arial"/>
            </a:endParaRPr>
          </a:p>
        </p:txBody>
      </p:sp>
      <p:sp>
        <p:nvSpPr>
          <p:cNvPr id="62" name="Line 15"/>
          <p:cNvSpPr/>
          <p:nvPr/>
        </p:nvSpPr>
        <p:spPr>
          <a:xfrm flipH="1">
            <a:off x="1771448" y="6589486"/>
            <a:ext cx="5601086" cy="171"/>
          </a:xfrm>
          <a:prstGeom prst="line">
            <a:avLst/>
          </a:prstGeom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63" name="Image 72"/>
          <p:cNvPicPr/>
          <p:nvPr/>
        </p:nvPicPr>
        <p:blipFill>
          <a:blip r:embed="rId12"/>
          <a:stretch/>
        </p:blipFill>
        <p:spPr>
          <a:xfrm>
            <a:off x="1800477" y="1743772"/>
            <a:ext cx="1197771" cy="682914"/>
          </a:xfrm>
          <a:prstGeom prst="rect">
            <a:avLst/>
          </a:prstGeom>
          <a:ln>
            <a:noFill/>
          </a:ln>
        </p:spPr>
      </p:pic>
      <p:sp>
        <p:nvSpPr>
          <p:cNvPr id="64" name="CustomShape 16"/>
          <p:cNvSpPr/>
          <p:nvPr/>
        </p:nvSpPr>
        <p:spPr>
          <a:xfrm>
            <a:off x="5045506" y="3861771"/>
            <a:ext cx="1147371" cy="82588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17"/>
          <p:cNvSpPr/>
          <p:nvPr/>
        </p:nvSpPr>
        <p:spPr>
          <a:xfrm>
            <a:off x="5000363" y="3339486"/>
            <a:ext cx="2263714" cy="27451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444" i="1">
                <a:solidFill>
                  <a:srgbClr val="000000"/>
                </a:solidFill>
                <a:latin typeface="Arial"/>
                <a:ea typeface="Noto Sans CJK SC Regular"/>
              </a:rPr>
              <a:t>y-residuals’ distribution is a superposition of two effects: discrete positions due to the signal from the strips (B  and C positions), and continuous positions from the track extrapolation through the DUT (B’ and C’ positions). Multiple scattering accounting for the differences between B/C and B’/C’, respectively.</a:t>
            </a:r>
            <a:endParaRPr lang="en-US" sz="444">
              <a:latin typeface="Arial"/>
            </a:endParaRPr>
          </a:p>
        </p:txBody>
      </p:sp>
      <p:sp>
        <p:nvSpPr>
          <p:cNvPr id="66" name="CustomShape 18"/>
          <p:cNvSpPr/>
          <p:nvPr/>
        </p:nvSpPr>
        <p:spPr>
          <a:xfrm>
            <a:off x="3658305" y="5065486"/>
            <a:ext cx="449829" cy="290171"/>
          </a:xfrm>
          <a:prstGeom prst="rect">
            <a:avLst/>
          </a:prstGeom>
          <a:blipFill rotWithShape="0">
            <a:blip r:embed="rId13"/>
            <a:stretch>
              <a:fillRect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 anchor="ctr"/>
          <a:lstStyle/>
          <a:p>
            <a:pPr algn="ctr">
              <a:lnSpc>
                <a:spcPct val="100000"/>
              </a:lnSpc>
            </a:pPr>
            <a:r>
              <a:rPr lang="en-US" sz="222">
                <a:solidFill>
                  <a:srgbClr val="000000"/>
                </a:solidFill>
                <a:latin typeface="Arial"/>
                <a:ea typeface="DejaVu Sans"/>
              </a:rPr>
              <a:t>Landau fit</a:t>
            </a:r>
            <a:endParaRPr lang="en-US" sz="222">
              <a:latin typeface="Arial"/>
            </a:endParaRPr>
          </a:p>
        </p:txBody>
      </p:sp>
      <p:sp>
        <p:nvSpPr>
          <p:cNvPr id="67" name="CustomShape 19"/>
          <p:cNvSpPr/>
          <p:nvPr/>
        </p:nvSpPr>
        <p:spPr>
          <a:xfrm>
            <a:off x="2802191" y="5038800"/>
            <a:ext cx="246400" cy="5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8" name="CustomShape 20"/>
          <p:cNvSpPr/>
          <p:nvPr/>
        </p:nvSpPr>
        <p:spPr>
          <a:xfrm>
            <a:off x="4225277" y="5162629"/>
            <a:ext cx="246400" cy="5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>
              <a:lnSpc>
                <a:spcPct val="100000"/>
              </a:lnSpc>
            </a:pPr>
            <a:r>
              <a:rPr lang="en-US" sz="349">
                <a:solidFill>
                  <a:srgbClr val="000000"/>
                </a:solidFill>
                <a:latin typeface="Arial"/>
                <a:ea typeface="DejaVu Sans"/>
              </a:rPr>
              <a:t>25 MeV</a:t>
            </a:r>
            <a:endParaRPr lang="en-US" sz="349">
              <a:latin typeface="Arial"/>
            </a:endParaRPr>
          </a:p>
        </p:txBody>
      </p:sp>
      <p:sp>
        <p:nvSpPr>
          <p:cNvPr id="69" name="CustomShape 21"/>
          <p:cNvSpPr/>
          <p:nvPr/>
        </p:nvSpPr>
        <p:spPr>
          <a:xfrm>
            <a:off x="3784763" y="5103257"/>
            <a:ext cx="246400" cy="55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>
              <a:lnSpc>
                <a:spcPct val="100000"/>
              </a:lnSpc>
            </a:pPr>
            <a:r>
              <a:rPr lang="en-US" sz="222">
                <a:solidFill>
                  <a:srgbClr val="000000"/>
                </a:solidFill>
                <a:latin typeface="Arial"/>
                <a:ea typeface="DejaVu Sans"/>
              </a:rPr>
              <a:t>50 GeV</a:t>
            </a:r>
            <a:endParaRPr lang="en-US" sz="222">
              <a:latin typeface="Arial"/>
            </a:endParaRPr>
          </a:p>
        </p:txBody>
      </p:sp>
      <p:sp>
        <p:nvSpPr>
          <p:cNvPr id="70" name="CustomShape 22"/>
          <p:cNvSpPr/>
          <p:nvPr/>
        </p:nvSpPr>
        <p:spPr>
          <a:xfrm>
            <a:off x="1856306" y="5824000"/>
            <a:ext cx="2884971" cy="15577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317" i="1">
                <a:solidFill>
                  <a:srgbClr val="000000"/>
                </a:solidFill>
                <a:latin typeface="Arial"/>
                <a:ea typeface="DejaVu Sans"/>
              </a:rPr>
              <a:t>Left: Energy stored in the volume of Sensor 1 from the passage of a proton (blue) and the amount of energy transformed to kinetic energy of newly produced secondaries due to the physics processes (red). Right: The sum of the above energies is equal to the total energy lost by the primary proton. A comparison is made between the 25 MeV beam of the beam line at IPHC and an MIP beam of 50 GeV protons (inset). On all the vertical axes: Number of entries for a run of 100000 events.</a:t>
            </a:r>
            <a:endParaRPr lang="en-US" sz="317">
              <a:latin typeface="Arial"/>
            </a:endParaRPr>
          </a:p>
        </p:txBody>
      </p:sp>
      <p:pic>
        <p:nvPicPr>
          <p:cNvPr id="71" name="Image 81"/>
          <p:cNvPicPr/>
          <p:nvPr/>
        </p:nvPicPr>
        <p:blipFill>
          <a:blip r:embed="rId14"/>
          <a:stretch/>
        </p:blipFill>
        <p:spPr>
          <a:xfrm>
            <a:off x="4912134" y="2650229"/>
            <a:ext cx="885257" cy="638514"/>
          </a:xfrm>
          <a:prstGeom prst="rect">
            <a:avLst/>
          </a:prstGeom>
          <a:ln>
            <a:noFill/>
          </a:ln>
        </p:spPr>
      </p:pic>
      <p:pic>
        <p:nvPicPr>
          <p:cNvPr id="72" name="Image 82"/>
          <p:cNvPicPr/>
          <p:nvPr/>
        </p:nvPicPr>
        <p:blipFill>
          <a:blip r:embed="rId15"/>
          <a:stretch/>
        </p:blipFill>
        <p:spPr>
          <a:xfrm>
            <a:off x="5797506" y="2650229"/>
            <a:ext cx="885257" cy="638514"/>
          </a:xfrm>
          <a:prstGeom prst="rect">
            <a:avLst/>
          </a:prstGeom>
          <a:ln>
            <a:noFill/>
          </a:ln>
        </p:spPr>
      </p:pic>
      <p:sp>
        <p:nvSpPr>
          <p:cNvPr id="73" name="CustomShape 23"/>
          <p:cNvSpPr/>
          <p:nvPr/>
        </p:nvSpPr>
        <p:spPr>
          <a:xfrm>
            <a:off x="5050705" y="2715314"/>
            <a:ext cx="173829" cy="4811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>
              <a:lnSpc>
                <a:spcPct val="100000"/>
              </a:lnSpc>
            </a:pPr>
            <a:r>
              <a:rPr lang="en-US" sz="286">
                <a:solidFill>
                  <a:srgbClr val="000000"/>
                </a:solidFill>
                <a:latin typeface="Arial"/>
                <a:ea typeface="DejaVu Sans"/>
              </a:rPr>
              <a:t>25 MeV</a:t>
            </a:r>
            <a:endParaRPr lang="en-US" sz="286">
              <a:latin typeface="Arial"/>
            </a:endParaRPr>
          </a:p>
        </p:txBody>
      </p:sp>
      <p:sp>
        <p:nvSpPr>
          <p:cNvPr id="74" name="CustomShape 24"/>
          <p:cNvSpPr/>
          <p:nvPr/>
        </p:nvSpPr>
        <p:spPr>
          <a:xfrm>
            <a:off x="5941105" y="2716572"/>
            <a:ext cx="173829" cy="4811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>
              <a:lnSpc>
                <a:spcPct val="100000"/>
              </a:lnSpc>
            </a:pPr>
            <a:r>
              <a:rPr lang="en-US" sz="286">
                <a:solidFill>
                  <a:srgbClr val="000000"/>
                </a:solidFill>
                <a:latin typeface="Arial"/>
                <a:ea typeface="DejaVu Sans"/>
              </a:rPr>
              <a:t>25 MeV</a:t>
            </a:r>
            <a:endParaRPr lang="en-US" sz="286">
              <a:latin typeface="Arial"/>
            </a:endParaRPr>
          </a:p>
        </p:txBody>
      </p:sp>
      <p:sp>
        <p:nvSpPr>
          <p:cNvPr id="75" name="CustomShape 25"/>
          <p:cNvSpPr/>
          <p:nvPr/>
        </p:nvSpPr>
        <p:spPr>
          <a:xfrm>
            <a:off x="6793391" y="1074057"/>
            <a:ext cx="173829" cy="4811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>
              <a:lnSpc>
                <a:spcPct val="100000"/>
              </a:lnSpc>
            </a:pPr>
            <a:r>
              <a:rPr lang="en-US" sz="286">
                <a:solidFill>
                  <a:srgbClr val="000000"/>
                </a:solidFill>
                <a:latin typeface="Arial"/>
                <a:ea typeface="DejaVu Sans"/>
              </a:rPr>
              <a:t>25 MeV</a:t>
            </a:r>
            <a:endParaRPr lang="en-US" sz="286">
              <a:latin typeface="Arial"/>
            </a:endParaRPr>
          </a:p>
        </p:txBody>
      </p:sp>
      <p:pic>
        <p:nvPicPr>
          <p:cNvPr id="76" name="Image 102"/>
          <p:cNvPicPr/>
          <p:nvPr/>
        </p:nvPicPr>
        <p:blipFill>
          <a:blip r:embed="rId16"/>
          <a:stretch/>
        </p:blipFill>
        <p:spPr>
          <a:xfrm>
            <a:off x="1859163" y="1009657"/>
            <a:ext cx="760571" cy="514343"/>
          </a:xfrm>
          <a:prstGeom prst="rect">
            <a:avLst/>
          </a:prstGeom>
          <a:ln>
            <a:noFill/>
          </a:ln>
        </p:spPr>
      </p:pic>
      <p:sp>
        <p:nvSpPr>
          <p:cNvPr id="77" name="CustomShape 26"/>
          <p:cNvSpPr/>
          <p:nvPr/>
        </p:nvSpPr>
        <p:spPr>
          <a:xfrm>
            <a:off x="2646934" y="954000"/>
            <a:ext cx="2254229" cy="933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marL="81642" indent="-81470" algn="just">
              <a:buClr>
                <a:srgbClr val="000000"/>
              </a:buClr>
              <a:buFont typeface="StarSymbol"/>
              <a:buAutoNum type="arabicPeriod"/>
            </a:pPr>
            <a:r>
              <a:rPr lang="en-US" sz="508" b="1" dirty="0">
                <a:solidFill>
                  <a:srgbClr val="000000"/>
                </a:solidFill>
                <a:latin typeface="Arial"/>
                <a:ea typeface="DejaVu Sans"/>
              </a:rPr>
              <a:t>Overview</a:t>
            </a:r>
            <a:endParaRPr lang="en-US" sz="508" dirty="0">
              <a:latin typeface="Arial"/>
            </a:endParaRPr>
          </a:p>
          <a:p>
            <a:pPr marL="106837" lvl="1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 dirty="0">
                <a:solidFill>
                  <a:srgbClr val="000000"/>
                </a:solidFill>
                <a:latin typeface="Arial"/>
                <a:ea typeface="Noto Sans CJK SC Regular"/>
              </a:rPr>
              <a:t>Upgrade of the LHC to the HL-LHC:  up to </a:t>
            </a:r>
            <a:r>
              <a:rPr lang="en-US" sz="444" dirty="0">
                <a:solidFill>
                  <a:srgbClr val="4F81BD"/>
                </a:solidFill>
                <a:latin typeface="Arial"/>
                <a:ea typeface="Noto Sans CJK SC Regular"/>
              </a:rPr>
              <a:t>3000 fb</a:t>
            </a:r>
            <a:r>
              <a:rPr lang="en-US" sz="444" baseline="3000" dirty="0">
                <a:solidFill>
                  <a:srgbClr val="4F81BD"/>
                </a:solidFill>
                <a:latin typeface="Arial"/>
                <a:ea typeface="Noto Sans CJK SC Regular"/>
              </a:rPr>
              <a:t>-1</a:t>
            </a:r>
            <a:r>
              <a:rPr lang="en-US" sz="444" dirty="0">
                <a:solidFill>
                  <a:srgbClr val="4F81BD"/>
                </a:solidFill>
                <a:latin typeface="Arial"/>
                <a:ea typeface="Noto Sans CJK SC Regular"/>
              </a:rPr>
              <a:t> integrated </a:t>
            </a:r>
            <a:r>
              <a:rPr lang="en-US" sz="444" dirty="0">
                <a:solidFill>
                  <a:srgbClr val="000000"/>
                </a:solidFill>
                <a:latin typeface="Arial"/>
                <a:ea typeface="Noto Sans CJK SC Regular"/>
              </a:rPr>
              <a:t>luminosity [1] </a:t>
            </a:r>
            <a:endParaRPr lang="en-US" sz="444" dirty="0">
              <a:latin typeface="Arial"/>
            </a:endParaRPr>
          </a:p>
          <a:p>
            <a:pPr marL="106837" lvl="1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 dirty="0">
                <a:solidFill>
                  <a:srgbClr val="000000"/>
                </a:solidFill>
                <a:latin typeface="Arial"/>
                <a:ea typeface="Noto Sans CJK SC Regular"/>
              </a:rPr>
              <a:t>New silicon tracking devices, </a:t>
            </a:r>
            <a:r>
              <a:rPr lang="en-US" sz="444" dirty="0">
                <a:solidFill>
                  <a:srgbClr val="4F81BD"/>
                </a:solidFill>
                <a:latin typeface="Arial"/>
                <a:ea typeface="Noto Sans CJK SC Regular"/>
              </a:rPr>
              <a:t>improved radiation hardness</a:t>
            </a:r>
            <a:endParaRPr lang="en-US" sz="444" dirty="0">
              <a:latin typeface="Arial"/>
            </a:endParaRPr>
          </a:p>
          <a:p>
            <a:pPr marL="106837" lvl="1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 dirty="0">
                <a:solidFill>
                  <a:srgbClr val="4F81BD"/>
                </a:solidFill>
                <a:latin typeface="Arial"/>
                <a:ea typeface="Noto Sans CJK SC Regular"/>
              </a:rPr>
              <a:t>Test beams</a:t>
            </a:r>
            <a:r>
              <a:rPr lang="en-US" sz="444" dirty="0">
                <a:solidFill>
                  <a:srgbClr val="000000"/>
                </a:solidFill>
                <a:latin typeface="Arial"/>
                <a:ea typeface="Noto Sans CJK SC Regular"/>
              </a:rPr>
              <a:t>: study the performance of silicon sensors, also under irradiation</a:t>
            </a:r>
            <a:endParaRPr lang="en-US" sz="444" dirty="0">
              <a:latin typeface="Arial"/>
            </a:endParaRPr>
          </a:p>
          <a:p>
            <a:pPr marL="106837" lvl="1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 dirty="0">
                <a:solidFill>
                  <a:srgbClr val="000000"/>
                </a:solidFill>
                <a:latin typeface="Arial"/>
                <a:ea typeface="Noto Sans CJK SC Regular"/>
              </a:rPr>
              <a:t>A new beam line at cyclotron CYRCÉ (mid 2019, </a:t>
            </a:r>
            <a:r>
              <a:rPr lang="en-US" sz="444" dirty="0">
                <a:solidFill>
                  <a:srgbClr val="4F81BD"/>
                </a:solidFill>
                <a:latin typeface="Arial"/>
                <a:ea typeface="Noto Sans CJK SC Regular"/>
              </a:rPr>
              <a:t>25 MeV protons</a:t>
            </a:r>
            <a:r>
              <a:rPr lang="en-US" sz="444" dirty="0">
                <a:solidFill>
                  <a:srgbClr val="000000"/>
                </a:solidFill>
                <a:latin typeface="Arial"/>
                <a:ea typeface="Noto Sans CJK SC Regular"/>
              </a:rPr>
              <a:t>) at IPHC-Strasbourg: testing CMS tracker modules (performances and the DAQ system) with high rates of particles and for large energy depositions [2]  </a:t>
            </a:r>
            <a:endParaRPr lang="en-US" sz="444" dirty="0">
              <a:latin typeface="Arial"/>
            </a:endParaRPr>
          </a:p>
          <a:p>
            <a:pPr marL="106837" lvl="1" indent="-33536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444" dirty="0">
                <a:solidFill>
                  <a:srgbClr val="4F81BD"/>
                </a:solidFill>
                <a:latin typeface="Arial"/>
                <a:ea typeface="Noto Sans CJK SC Regular"/>
              </a:rPr>
              <a:t>Studying the new setup is critical</a:t>
            </a:r>
            <a:r>
              <a:rPr lang="en-US" sz="444" dirty="0">
                <a:solidFill>
                  <a:srgbClr val="000000"/>
                </a:solidFill>
                <a:latin typeface="Arial"/>
                <a:ea typeface="Noto Sans CJK SC Regular"/>
              </a:rPr>
              <a:t>: performing a </a:t>
            </a:r>
            <a:r>
              <a:rPr lang="en-US" sz="444" dirty="0">
                <a:solidFill>
                  <a:srgbClr val="4F81BD"/>
                </a:solidFill>
                <a:latin typeface="Arial"/>
                <a:ea typeface="Noto Sans CJK SC Regular"/>
              </a:rPr>
              <a:t>Geant4 simulation </a:t>
            </a:r>
            <a:r>
              <a:rPr lang="en-US" sz="444" dirty="0">
                <a:solidFill>
                  <a:srgbClr val="000000"/>
                </a:solidFill>
                <a:latin typeface="Arial"/>
                <a:ea typeface="Noto Sans CJK SC Regular"/>
              </a:rPr>
              <a:t>of the interaction between a 25 MeV proton beam and the silicon sensors [3], [4]</a:t>
            </a:r>
            <a:endParaRPr lang="en-US" sz="444" dirty="0">
              <a:latin typeface="Arial"/>
            </a:endParaRPr>
          </a:p>
        </p:txBody>
      </p:sp>
      <p:sp>
        <p:nvSpPr>
          <p:cNvPr id="78" name="CustomShape 27"/>
          <p:cNvSpPr/>
          <p:nvPr/>
        </p:nvSpPr>
        <p:spPr>
          <a:xfrm>
            <a:off x="6619220" y="2815772"/>
            <a:ext cx="725600" cy="130514"/>
          </a:xfrm>
          <a:prstGeom prst="rect">
            <a:avLst/>
          </a:prstGeom>
          <a:blipFill rotWithShape="0">
            <a:blip r:embed="rId17"/>
            <a:stretch>
              <a:fillRect b="-16702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>
              <a:lnSpc>
                <a:spcPct val="100000"/>
              </a:lnSpc>
            </a:pPr>
            <a:r>
              <a:rPr lang="en-US" sz="286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lang="en-US" sz="286">
              <a:latin typeface="Arial"/>
            </a:endParaRPr>
          </a:p>
        </p:txBody>
      </p:sp>
      <p:sp>
        <p:nvSpPr>
          <p:cNvPr id="79" name="CustomShape 28"/>
          <p:cNvSpPr/>
          <p:nvPr/>
        </p:nvSpPr>
        <p:spPr>
          <a:xfrm>
            <a:off x="6604706" y="3020114"/>
            <a:ext cx="725600" cy="133429"/>
          </a:xfrm>
          <a:prstGeom prst="rect">
            <a:avLst/>
          </a:prstGeom>
          <a:blipFill rotWithShape="0">
            <a:blip r:embed="rId18"/>
            <a:stretch>
              <a:fillRect b="-16702"/>
            </a:stretch>
          </a:blip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>
              <a:lnSpc>
                <a:spcPct val="100000"/>
              </a:lnSpc>
            </a:pPr>
            <a:r>
              <a:rPr lang="en-US" sz="286">
                <a:solidFill>
                  <a:srgbClr val="000000"/>
                </a:solidFill>
                <a:latin typeface="Arial"/>
                <a:ea typeface="DejaVu Sans"/>
              </a:rPr>
              <a:t> </a:t>
            </a:r>
            <a:endParaRPr lang="en-US" sz="286">
              <a:latin typeface="Arial"/>
            </a:endParaRPr>
          </a:p>
        </p:txBody>
      </p:sp>
      <p:pic>
        <p:nvPicPr>
          <p:cNvPr id="80" name="Picture 79"/>
          <p:cNvPicPr/>
          <p:nvPr/>
        </p:nvPicPr>
        <p:blipFill>
          <a:blip r:embed="rId19"/>
          <a:stretch/>
        </p:blipFill>
        <p:spPr>
          <a:xfrm>
            <a:off x="3353506" y="2393714"/>
            <a:ext cx="1464857" cy="1046057"/>
          </a:xfrm>
          <a:prstGeom prst="rect">
            <a:avLst/>
          </a:prstGeom>
          <a:ln>
            <a:noFill/>
          </a:ln>
        </p:spPr>
      </p:pic>
      <p:sp>
        <p:nvSpPr>
          <p:cNvPr id="81" name="CustomShape 29"/>
          <p:cNvSpPr/>
          <p:nvPr/>
        </p:nvSpPr>
        <p:spPr>
          <a:xfrm>
            <a:off x="1902077" y="4814457"/>
            <a:ext cx="1625486" cy="9697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ctr">
              <a:lnSpc>
                <a:spcPct val="100000"/>
              </a:lnSpc>
            </a:pPr>
            <a:r>
              <a:rPr lang="en-US" sz="349" i="1">
                <a:solidFill>
                  <a:srgbClr val="000000"/>
                </a:solidFill>
                <a:latin typeface="Arial"/>
                <a:ea typeface="DejaVu Sans"/>
              </a:rPr>
              <a:t>Energy deposited in silicon material and energy of secondaries for Sensor 1 for a 25 MeV primary track</a:t>
            </a:r>
            <a:endParaRPr lang="en-US" sz="349">
              <a:latin typeface="Arial"/>
            </a:endParaRPr>
          </a:p>
        </p:txBody>
      </p:sp>
      <p:pic>
        <p:nvPicPr>
          <p:cNvPr id="82" name="Picture 81"/>
          <p:cNvPicPr/>
          <p:nvPr/>
        </p:nvPicPr>
        <p:blipFill>
          <a:blip r:embed="rId20"/>
          <a:stretch/>
        </p:blipFill>
        <p:spPr>
          <a:xfrm>
            <a:off x="1858706" y="4936286"/>
            <a:ext cx="1649314" cy="805657"/>
          </a:xfrm>
          <a:prstGeom prst="rect">
            <a:avLst/>
          </a:prstGeom>
          <a:ln>
            <a:noFill/>
          </a:ln>
        </p:spPr>
      </p:pic>
      <p:pic>
        <p:nvPicPr>
          <p:cNvPr id="83" name="Picture 82"/>
          <p:cNvPicPr/>
          <p:nvPr/>
        </p:nvPicPr>
        <p:blipFill>
          <a:blip r:embed="rId21"/>
          <a:stretch/>
        </p:blipFill>
        <p:spPr>
          <a:xfrm>
            <a:off x="5093791" y="4639543"/>
            <a:ext cx="1060857" cy="725600"/>
          </a:xfrm>
          <a:prstGeom prst="rect">
            <a:avLst/>
          </a:prstGeom>
          <a:ln>
            <a:noFill/>
          </a:ln>
        </p:spPr>
      </p:pic>
      <p:pic>
        <p:nvPicPr>
          <p:cNvPr id="84" name="Picture 83"/>
          <p:cNvPicPr/>
          <p:nvPr/>
        </p:nvPicPr>
        <p:blipFill>
          <a:blip r:embed="rId22"/>
          <a:stretch/>
        </p:blipFill>
        <p:spPr>
          <a:xfrm>
            <a:off x="5094248" y="5374114"/>
            <a:ext cx="1062343" cy="725600"/>
          </a:xfrm>
          <a:prstGeom prst="rect">
            <a:avLst/>
          </a:prstGeom>
          <a:ln>
            <a:noFill/>
          </a:ln>
        </p:spPr>
      </p:pic>
      <p:pic>
        <p:nvPicPr>
          <p:cNvPr id="85" name="Picture 84"/>
          <p:cNvPicPr/>
          <p:nvPr/>
        </p:nvPicPr>
        <p:blipFill>
          <a:blip r:embed="rId23"/>
          <a:stretch/>
        </p:blipFill>
        <p:spPr>
          <a:xfrm>
            <a:off x="6254877" y="5365257"/>
            <a:ext cx="1062343" cy="725600"/>
          </a:xfrm>
          <a:prstGeom prst="rect">
            <a:avLst/>
          </a:prstGeom>
          <a:ln>
            <a:noFill/>
          </a:ln>
        </p:spPr>
      </p:pic>
      <p:sp>
        <p:nvSpPr>
          <p:cNvPr id="86" name="CustomShape 30"/>
          <p:cNvSpPr/>
          <p:nvPr/>
        </p:nvSpPr>
        <p:spPr>
          <a:xfrm>
            <a:off x="5022649" y="4658514"/>
            <a:ext cx="288971" cy="40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222">
                <a:solidFill>
                  <a:srgbClr val="000000"/>
                </a:solidFill>
                <a:latin typeface="Arial"/>
                <a:ea typeface="DejaVu Sans"/>
              </a:rPr>
              <a:t># of entries per bin</a:t>
            </a:r>
            <a:endParaRPr lang="en-US" sz="222">
              <a:latin typeface="Arial"/>
            </a:endParaRPr>
          </a:p>
        </p:txBody>
      </p:sp>
      <p:sp>
        <p:nvSpPr>
          <p:cNvPr id="87" name="CustomShape 31"/>
          <p:cNvSpPr/>
          <p:nvPr/>
        </p:nvSpPr>
        <p:spPr>
          <a:xfrm>
            <a:off x="5037163" y="5384800"/>
            <a:ext cx="288971" cy="40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222">
                <a:solidFill>
                  <a:srgbClr val="000000"/>
                </a:solidFill>
                <a:latin typeface="Arial"/>
                <a:ea typeface="DejaVu Sans"/>
              </a:rPr>
              <a:t># of entries per bin</a:t>
            </a:r>
            <a:endParaRPr lang="en-US" sz="222">
              <a:latin typeface="Arial"/>
            </a:endParaRPr>
          </a:p>
        </p:txBody>
      </p:sp>
      <p:sp>
        <p:nvSpPr>
          <p:cNvPr id="88" name="CustomShape 32"/>
          <p:cNvSpPr/>
          <p:nvPr/>
        </p:nvSpPr>
        <p:spPr>
          <a:xfrm>
            <a:off x="6212820" y="5370286"/>
            <a:ext cx="288971" cy="40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222">
                <a:solidFill>
                  <a:srgbClr val="000000"/>
                </a:solidFill>
                <a:latin typeface="Arial"/>
                <a:ea typeface="DejaVu Sans"/>
              </a:rPr>
              <a:t># of entries per bin</a:t>
            </a:r>
            <a:endParaRPr lang="en-US" sz="222">
              <a:latin typeface="Arial"/>
            </a:endParaRPr>
          </a:p>
        </p:txBody>
      </p:sp>
      <p:sp>
        <p:nvSpPr>
          <p:cNvPr id="89" name="CustomShape 33"/>
          <p:cNvSpPr/>
          <p:nvPr/>
        </p:nvSpPr>
        <p:spPr>
          <a:xfrm>
            <a:off x="1859791" y="4905829"/>
            <a:ext cx="288971" cy="40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222">
                <a:solidFill>
                  <a:srgbClr val="000000"/>
                </a:solidFill>
                <a:latin typeface="Arial"/>
                <a:ea typeface="DejaVu Sans"/>
              </a:rPr>
              <a:t># of entries per bin</a:t>
            </a:r>
            <a:endParaRPr lang="en-US" sz="222">
              <a:latin typeface="Arial"/>
            </a:endParaRPr>
          </a:p>
        </p:txBody>
      </p:sp>
      <p:sp>
        <p:nvSpPr>
          <p:cNvPr id="90" name="CustomShape 34"/>
          <p:cNvSpPr/>
          <p:nvPr/>
        </p:nvSpPr>
        <p:spPr>
          <a:xfrm>
            <a:off x="3514420" y="4981029"/>
            <a:ext cx="288971" cy="40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222">
                <a:solidFill>
                  <a:srgbClr val="000000"/>
                </a:solidFill>
                <a:latin typeface="Arial"/>
                <a:ea typeface="DejaVu Sans"/>
              </a:rPr>
              <a:t># of entries per bin</a:t>
            </a:r>
            <a:endParaRPr lang="en-US" sz="222">
              <a:latin typeface="Arial"/>
            </a:endParaRPr>
          </a:p>
        </p:txBody>
      </p:sp>
      <p:pic>
        <p:nvPicPr>
          <p:cNvPr id="91" name="Picture 90"/>
          <p:cNvPicPr/>
          <p:nvPr/>
        </p:nvPicPr>
        <p:blipFill>
          <a:blip r:embed="rId24">
            <a:lum bright="30000" contrast="40000"/>
          </a:blip>
          <a:stretch/>
        </p:blipFill>
        <p:spPr>
          <a:xfrm>
            <a:off x="6254877" y="4639543"/>
            <a:ext cx="1060971" cy="725714"/>
          </a:xfrm>
          <a:prstGeom prst="rect">
            <a:avLst/>
          </a:prstGeom>
          <a:ln>
            <a:noFill/>
          </a:ln>
        </p:spPr>
      </p:pic>
      <p:sp>
        <p:nvSpPr>
          <p:cNvPr id="92" name="CustomShape 35"/>
          <p:cNvSpPr/>
          <p:nvPr/>
        </p:nvSpPr>
        <p:spPr>
          <a:xfrm>
            <a:off x="6214134" y="4647257"/>
            <a:ext cx="288971" cy="4085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4286" tIns="7143" rIns="14286" bIns="7143"/>
          <a:lstStyle/>
          <a:p>
            <a:pPr algn="just">
              <a:lnSpc>
                <a:spcPct val="100000"/>
              </a:lnSpc>
            </a:pPr>
            <a:r>
              <a:rPr lang="en-US" sz="222">
                <a:solidFill>
                  <a:srgbClr val="000000"/>
                </a:solidFill>
                <a:latin typeface="Arial"/>
                <a:ea typeface="DejaVu Sans"/>
              </a:rPr>
              <a:t># of entries per bin</a:t>
            </a:r>
            <a:endParaRPr lang="en-US" sz="222"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B4A09-0C3A-9F40-8CC5-6B387A530C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367B-C27B-D84D-83C0-940542712F45}" type="slidenum">
              <a:rPr lang="en-US" altLang="en-US" smtClean="0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62297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E20D4-193C-5344-881A-1F72B041083B}" type="datetime1">
              <a:rPr lang="en-US" smtClean="0"/>
              <a:t>12/14/18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0" y="0"/>
            <a:ext cx="9144000" cy="914400"/>
            <a:chOff x="0" y="0"/>
            <a:chExt cx="9144000" cy="914400"/>
          </a:xfrm>
        </p:grpSpPr>
        <p:grpSp>
          <p:nvGrpSpPr>
            <p:cNvPr id="22" name="Group 21"/>
            <p:cNvGrpSpPr/>
            <p:nvPr/>
          </p:nvGrpSpPr>
          <p:grpSpPr>
            <a:xfrm>
              <a:off x="0" y="0"/>
              <a:ext cx="9144000" cy="914400"/>
              <a:chOff x="0" y="0"/>
              <a:chExt cx="9144000" cy="914400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0" y="0"/>
                <a:ext cx="9144000" cy="914400"/>
              </a:xfrm>
              <a:prstGeom prst="roundRect">
                <a:avLst/>
              </a:prstGeom>
              <a:solidFill>
                <a:srgbClr val="CCFFCC">
                  <a:alpha val="13000"/>
                </a:srgbClr>
              </a:solidFill>
              <a:ln w="34925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76200" y="0"/>
                <a:ext cx="8115300" cy="877123"/>
                <a:chOff x="3352800" y="2286000"/>
                <a:chExt cx="8115300" cy="877123"/>
              </a:xfrm>
            </p:grpSpPr>
            <p:pic>
              <p:nvPicPr>
                <p:cNvPr id="26" name="Picture 2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352800" y="2286000"/>
                  <a:ext cx="762000" cy="877123"/>
                </a:xfrm>
                <a:prstGeom prst="rect">
                  <a:avLst/>
                </a:prstGeom>
              </p:spPr>
            </p:pic>
            <p:sp>
              <p:nvSpPr>
                <p:cNvPr id="27" name="TextBox 26"/>
                <p:cNvSpPr txBox="1"/>
                <p:nvPr/>
              </p:nvSpPr>
              <p:spPr>
                <a:xfrm>
                  <a:off x="4152900" y="2434033"/>
                  <a:ext cx="73152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i="1" dirty="0">
                      <a:ln w="0"/>
                      <a:solidFill>
                        <a:srgbClr val="C00000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Construction Responsibilities</a:t>
                  </a:r>
                  <a:endParaRPr lang="en-US" sz="2400" dirty="0">
                    <a:ln w="0"/>
                    <a:solidFill>
                      <a:srgbClr val="C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pic>
          <p:nvPicPr>
            <p:cNvPr id="23" name="Picture 22" descr="CMS_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810" y="50035"/>
              <a:ext cx="842963" cy="8270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ADD9-D38F-47A8-B0C2-B6718AA0F470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14400"/>
            <a:ext cx="4267200" cy="567034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0" y="2390824"/>
            <a:ext cx="4096838" cy="381317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660635" y="2083047"/>
            <a:ext cx="43381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rgbClr val="FF0000"/>
                </a:solidFill>
                <a:latin typeface="Helvetica" charset="0"/>
              </a:rPr>
              <a:t>table of electrical specifications for the sensors</a:t>
            </a:r>
            <a:endParaRPr lang="en-US" sz="1400" b="1" i="1" dirty="0">
              <a:solidFill>
                <a:srgbClr val="FF0000"/>
              </a:solidFill>
              <a:effectLst/>
              <a:latin typeface="Helvetica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334000" y="1049733"/>
            <a:ext cx="174733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i="1" dirty="0">
                <a:solidFill>
                  <a:srgbClr val="0000FF"/>
                </a:solidFill>
                <a:latin typeface="Helvetica" charset="0"/>
              </a:rPr>
              <a:t>Responsibilities</a:t>
            </a:r>
            <a:endParaRPr lang="en-US" sz="1400" b="1" i="1" dirty="0">
              <a:solidFill>
                <a:srgbClr val="0000FF"/>
              </a:solidFill>
              <a:effectLst/>
              <a:latin typeface="Helvetica" charset="0"/>
            </a:endParaRPr>
          </a:p>
        </p:txBody>
      </p:sp>
      <p:sp>
        <p:nvSpPr>
          <p:cNvPr id="12" name="Left Arrow 11"/>
          <p:cNvSpPr/>
          <p:nvPr/>
        </p:nvSpPr>
        <p:spPr>
          <a:xfrm>
            <a:off x="4782865" y="1123749"/>
            <a:ext cx="492669" cy="1597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93537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1CB1B-189C-EF4B-B8BF-1A47AD1DFF7E}" type="datetime1">
              <a:rPr lang="en-US" smtClean="0"/>
              <a:t>12/14/18</a:t>
            </a:fld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0" y="0"/>
            <a:ext cx="9144000" cy="914400"/>
            <a:chOff x="0" y="0"/>
            <a:chExt cx="9144000" cy="914400"/>
          </a:xfrm>
        </p:grpSpPr>
        <p:grpSp>
          <p:nvGrpSpPr>
            <p:cNvPr id="22" name="Group 21"/>
            <p:cNvGrpSpPr/>
            <p:nvPr/>
          </p:nvGrpSpPr>
          <p:grpSpPr>
            <a:xfrm>
              <a:off x="0" y="0"/>
              <a:ext cx="9144000" cy="914400"/>
              <a:chOff x="0" y="0"/>
              <a:chExt cx="9144000" cy="914400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0" y="0"/>
                <a:ext cx="9144000" cy="914400"/>
              </a:xfrm>
              <a:prstGeom prst="roundRect">
                <a:avLst/>
              </a:prstGeom>
              <a:solidFill>
                <a:srgbClr val="CCFFCC">
                  <a:alpha val="13000"/>
                </a:srgbClr>
              </a:solidFill>
              <a:ln w="34925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76200" y="0"/>
                <a:ext cx="8115300" cy="877123"/>
                <a:chOff x="3352800" y="2286000"/>
                <a:chExt cx="8115300" cy="877123"/>
              </a:xfrm>
            </p:grpSpPr>
            <p:pic>
              <p:nvPicPr>
                <p:cNvPr id="26" name="Picture 2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352800" y="2286000"/>
                  <a:ext cx="762000" cy="877123"/>
                </a:xfrm>
                <a:prstGeom prst="rect">
                  <a:avLst/>
                </a:prstGeom>
              </p:spPr>
            </p:pic>
            <p:sp>
              <p:nvSpPr>
                <p:cNvPr id="27" name="TextBox 26"/>
                <p:cNvSpPr txBox="1"/>
                <p:nvPr/>
              </p:nvSpPr>
              <p:spPr>
                <a:xfrm>
                  <a:off x="4152900" y="2434033"/>
                  <a:ext cx="73152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i="1">
                      <a:ln w="0"/>
                      <a:solidFill>
                        <a:srgbClr val="C00000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Activities at  INPP</a:t>
                  </a:r>
                  <a:endParaRPr lang="en-US" sz="2400" dirty="0">
                    <a:ln w="0"/>
                    <a:solidFill>
                      <a:srgbClr val="C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pic>
          <p:nvPicPr>
            <p:cNvPr id="23" name="Picture 22" descr="CMS_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810" y="50035"/>
              <a:ext cx="842963" cy="8270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86ADD9-D38F-47A8-B0C2-B6718AA0F470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25372" y="999698"/>
            <a:ext cx="2337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0000FF"/>
                </a:solidFill>
              </a:rPr>
              <a:t>Sensor Quality Control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799" y="1369030"/>
            <a:ext cx="3355689" cy="2188958"/>
          </a:xfrm>
          <a:prstGeom prst="rect">
            <a:avLst/>
          </a:prstGeom>
        </p:spPr>
      </p:pic>
      <p:pic>
        <p:nvPicPr>
          <p:cNvPr id="62" name="Picture 61" descr="IMG_4273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72" y="3960754"/>
            <a:ext cx="3191328" cy="2127552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700" y="1441628"/>
            <a:ext cx="4657167" cy="22398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232724" y="4680629"/>
                <a:ext cx="3958776" cy="6257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charset="0"/>
                            </a:rPr>
                            <m:t>𝐸𝑁𝐶</m:t>
                          </m:r>
                        </m:e>
                        <m:sup>
                          <m:r>
                            <a:rPr lang="en-US" b="0" i="1" smtClean="0">
                              <a:latin typeface="Cambria Math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charset="0"/>
                        </a:rPr>
                        <m:t>=</m:t>
                      </m:r>
                      <m:r>
                        <a:rPr lang="en-US" b="0" i="1" smtClean="0">
                          <a:latin typeface="Cambria Math" charset="0"/>
                        </a:rPr>
                        <m:t>𝑎</m:t>
                      </m:r>
                      <m:d>
                        <m:dPr>
                          <m:begChr m:val="{"/>
                          <m:endChr m:val="}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𝑑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 charset="0"/>
                                </a:rPr>
                                <m:t>+</m:t>
                              </m:r>
                              <m:r>
                                <a:rPr lang="en-US" b="0" i="1" smtClean="0">
                                  <a:latin typeface="Cambria Math" charset="0"/>
                                </a:rPr>
                                <m:t>𝑏</m:t>
                              </m:r>
                            </m:e>
                          </m:d>
                          <m:r>
                            <a:rPr lang="el-GR" b="0" i="1" smtClean="0">
                              <a:latin typeface="Cambria Math" charset="0"/>
                            </a:rPr>
                            <m:t>𝜏</m:t>
                          </m:r>
                          <m:r>
                            <a:rPr lang="el-GR" b="0" i="1" smtClean="0">
                              <a:latin typeface="Cambria Math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𝑐</m:t>
                          </m:r>
                          <m:f>
                            <m:fPr>
                              <m:ctrlPr>
                                <a:rPr lang="mr-IN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mr-IN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𝐶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l-GR" b="0" i="1" smtClean="0">
                                  <a:latin typeface="Cambria Math" charset="0"/>
                                </a:rPr>
                                <m:t>𝜏</m:t>
                              </m:r>
                            </m:den>
                          </m:f>
                          <m:r>
                            <a:rPr lang="el-GR" b="0" i="1" smtClean="0">
                              <a:latin typeface="Cambria Math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charset="0"/>
                                </a:rPr>
                                <m:t>𝐶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2724" y="4680629"/>
                <a:ext cx="3958776" cy="625749"/>
              </a:xfrm>
              <a:prstGeom prst="rect">
                <a:avLst/>
              </a:prstGeom>
              <a:blipFill rotWithShape="0">
                <a:blip r:embed="rId8"/>
                <a:stretch>
                  <a:fillRect b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69032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>
            <a:extLst>
              <a:ext uri="{FF2B5EF4-FFF2-40B4-BE49-F238E27FC236}">
                <a16:creationId xmlns:a16="http://schemas.microsoft.com/office/drawing/2014/main" id="{DFEB6C00-2BE7-409B-9CB9-A9E147082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2738" y="6591300"/>
            <a:ext cx="122396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SzPct val="100000"/>
            </a:pPr>
            <a:fld id="{D398BCA1-735E-4AEE-BC9B-9D906BEC2796}" type="slidenum">
              <a:rPr lang="en-US" altLang="en-US" sz="1400" b="1">
                <a:solidFill>
                  <a:srgbClr val="000000"/>
                </a:solidFill>
              </a:rPr>
              <a:pPr algn="r" eaLnBrk="1" hangingPunct="1">
                <a:buSzPct val="100000"/>
              </a:pPr>
              <a:t>3</a:t>
            </a:fld>
            <a:endParaRPr lang="en-US" altLang="en-US" sz="1400" b="1">
              <a:solidFill>
                <a:srgbClr val="000000"/>
              </a:solidFill>
            </a:endParaRPr>
          </a:p>
        </p:txBody>
      </p:sp>
      <p:sp>
        <p:nvSpPr>
          <p:cNvPr id="7170" name="Text Box 2">
            <a:extLst>
              <a:ext uri="{FF2B5EF4-FFF2-40B4-BE49-F238E27FC236}">
                <a16:creationId xmlns:a16="http://schemas.microsoft.com/office/drawing/2014/main" id="{FD8E8F2A-F667-4998-901A-9463D17DA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0"/>
            <a:ext cx="7775575" cy="6921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Z’</a:t>
            </a: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Symbol" panose="05050102010706020507" pitchFamily="18" charset="2"/>
              </a:rPr>
              <a:t></a:t>
            </a:r>
            <a:r>
              <a:rPr lang="en-US" alt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e</a:t>
            </a:r>
            <a:r>
              <a:rPr lang="en-US" altLang="en-US" sz="3200" b="1" baseline="30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+</a:t>
            </a:r>
            <a:r>
              <a:rPr lang="en-US" alt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e</a:t>
            </a:r>
            <a:r>
              <a:rPr lang="en-US" altLang="en-US" sz="32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-</a:t>
            </a: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 , </a:t>
            </a:r>
            <a:r>
              <a:rPr lang="el-GR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μ</a:t>
            </a:r>
            <a:r>
              <a:rPr lang="en-US" altLang="en-US" sz="32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+</a:t>
            </a:r>
            <a:r>
              <a:rPr lang="el-GR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μ</a:t>
            </a:r>
            <a:r>
              <a:rPr lang="en-US" altLang="en-US" sz="32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-   </a:t>
            </a: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Searches</a:t>
            </a:r>
          </a:p>
        </p:txBody>
      </p:sp>
      <p:sp>
        <p:nvSpPr>
          <p:cNvPr id="12293" name="Ορθογώνιο 1">
            <a:extLst>
              <a:ext uri="{FF2B5EF4-FFF2-40B4-BE49-F238E27FC236}">
                <a16:creationId xmlns:a16="http://schemas.microsoft.com/office/drawing/2014/main" id="{09160EEF-3F4C-4D3D-AD3E-6E6A4C636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733425"/>
            <a:ext cx="4267200" cy="4270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739D05-EB6A-4F85-A6E5-C3984C26508D}"/>
              </a:ext>
            </a:extLst>
          </p:cNvPr>
          <p:cNvSpPr txBox="1"/>
          <p:nvPr/>
        </p:nvSpPr>
        <p:spPr>
          <a:xfrm>
            <a:off x="25400" y="730983"/>
            <a:ext cx="4546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</a:rPr>
              <a:t>22 June 2018 </a:t>
            </a:r>
            <a:r>
              <a:rPr lang="en-US" sz="1600" i="1" dirty="0">
                <a:solidFill>
                  <a:schemeClr val="tx1"/>
                </a:solidFill>
              </a:rPr>
              <a:t>JHEP</a:t>
            </a:r>
            <a:r>
              <a:rPr lang="en-US" sz="1600" dirty="0">
                <a:solidFill>
                  <a:schemeClr val="tx1"/>
                </a:solidFill>
              </a:rPr>
              <a:t> published the paper.</a:t>
            </a:r>
          </a:p>
          <a:p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  <a:hlinkClick r:id="rId3"/>
              </a:rPr>
              <a:t>http://dx.doi.org/10.1007/JHEP06(2018)120</a:t>
            </a:r>
            <a:endParaRPr lang="en-US" sz="1600" dirty="0">
              <a:solidFill>
                <a:schemeClr val="tx1"/>
              </a:solidFill>
            </a:endParaRPr>
          </a:p>
          <a:p>
            <a:endParaRPr lang="en-US" sz="1600" b="1" dirty="0">
              <a:solidFill>
                <a:schemeClr val="tx1"/>
              </a:solidFill>
            </a:endParaRPr>
          </a:p>
          <a:p>
            <a:r>
              <a:rPr lang="en-US" sz="1600" b="1" dirty="0">
                <a:solidFill>
                  <a:schemeClr val="tx1"/>
                </a:solidFill>
              </a:rPr>
              <a:t>G. Daskalakis </a:t>
            </a:r>
            <a:r>
              <a:rPr lang="en-US" sz="1600" dirty="0">
                <a:solidFill>
                  <a:schemeClr val="tx1"/>
                </a:solidFill>
              </a:rPr>
              <a:t>was the editor of the paper (EXO-16-047) from the electron side. </a:t>
            </a:r>
          </a:p>
          <a:p>
            <a:r>
              <a:rPr lang="en-US" sz="1600" dirty="0">
                <a:solidFill>
                  <a:schemeClr val="tx1"/>
                </a:solidFill>
              </a:rPr>
              <a:t>Several Institutes/Universities involved.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Focus on the </a:t>
            </a:r>
            <a:r>
              <a:rPr lang="en-US" sz="1600" b="1" dirty="0">
                <a:solidFill>
                  <a:schemeClr val="tx1"/>
                </a:solidFill>
              </a:rPr>
              <a:t>full 2016 data </a:t>
            </a:r>
            <a:r>
              <a:rPr lang="en-US" sz="1600" dirty="0">
                <a:solidFill>
                  <a:schemeClr val="tx1"/>
                </a:solidFill>
              </a:rPr>
              <a:t>sample ~ 36 fb</a:t>
            </a:r>
            <a:r>
              <a:rPr lang="en-US" sz="1600" baseline="30000" dirty="0">
                <a:solidFill>
                  <a:schemeClr val="tx1"/>
                </a:solidFill>
              </a:rPr>
              <a:t>-1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</a:p>
          <a:p>
            <a:r>
              <a:rPr lang="en-US" sz="1600" b="1" dirty="0">
                <a:solidFill>
                  <a:schemeClr val="tx1"/>
                </a:solidFill>
              </a:rPr>
              <a:t>New limits</a:t>
            </a:r>
            <a:r>
              <a:rPr lang="en-US" sz="1600" dirty="0">
                <a:solidFill>
                  <a:schemeClr val="tx1"/>
                </a:solidFill>
              </a:rPr>
              <a:t> on: </a:t>
            </a:r>
          </a:p>
          <a:p>
            <a:r>
              <a:rPr lang="en-US" sz="1600" dirty="0">
                <a:solidFill>
                  <a:schemeClr val="tx1"/>
                </a:solidFill>
              </a:rPr>
              <a:t>- </a:t>
            </a:r>
            <a:r>
              <a:rPr lang="en-US" sz="1600" i="1" dirty="0">
                <a:solidFill>
                  <a:schemeClr val="tx1"/>
                </a:solidFill>
              </a:rPr>
              <a:t>U’ </a:t>
            </a:r>
            <a:r>
              <a:rPr lang="en-US" sz="1600" dirty="0">
                <a:solidFill>
                  <a:schemeClr val="tx1"/>
                </a:solidFill>
              </a:rPr>
              <a:t>(1) models ( E</a:t>
            </a:r>
            <a:r>
              <a:rPr lang="en-US" sz="1600" baseline="-25000" dirty="0">
                <a:solidFill>
                  <a:schemeClr val="tx1"/>
                </a:solidFill>
              </a:rPr>
              <a:t>6</a:t>
            </a:r>
            <a:r>
              <a:rPr lang="en-US" sz="1600" dirty="0">
                <a:solidFill>
                  <a:schemeClr val="tx1"/>
                </a:solidFill>
              </a:rPr>
              <a:t>, LR, GSM )</a:t>
            </a:r>
          </a:p>
          <a:p>
            <a:r>
              <a:rPr lang="en-US" sz="1600" dirty="0">
                <a:solidFill>
                  <a:schemeClr val="tx1"/>
                </a:solidFill>
              </a:rPr>
              <a:t>- </a:t>
            </a:r>
            <a:r>
              <a:rPr lang="en-US" sz="1600" dirty="0" err="1">
                <a:solidFill>
                  <a:schemeClr val="tx1"/>
                </a:solidFill>
              </a:rPr>
              <a:t>Kaluza</a:t>
            </a:r>
            <a:r>
              <a:rPr lang="en-US" sz="1600" dirty="0">
                <a:solidFill>
                  <a:schemeClr val="tx1"/>
                </a:solidFill>
              </a:rPr>
              <a:t>-Klein graviton (G</a:t>
            </a:r>
            <a:r>
              <a:rPr lang="en-US" sz="1600" baseline="-25000" dirty="0">
                <a:solidFill>
                  <a:schemeClr val="tx1"/>
                </a:solidFill>
              </a:rPr>
              <a:t>KK</a:t>
            </a:r>
            <a:r>
              <a:rPr lang="en-US" sz="1600" dirty="0">
                <a:solidFill>
                  <a:schemeClr val="tx1"/>
                </a:solidFill>
              </a:rPr>
              <a:t>) excitations</a:t>
            </a:r>
          </a:p>
          <a:p>
            <a:r>
              <a:rPr lang="en-US" sz="1600" dirty="0">
                <a:solidFill>
                  <a:schemeClr val="tx1"/>
                </a:solidFill>
              </a:rPr>
              <a:t>- Dark matter mediators 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C0CD760A-85F5-4ADE-9A81-216FD012E8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092" y="3804628"/>
            <a:ext cx="3831492" cy="2786672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31E7DE7-F60E-7440-9EDA-C46ADCCEE891}"/>
              </a:ext>
            </a:extLst>
          </p:cNvPr>
          <p:cNvCxnSpPr/>
          <p:nvPr/>
        </p:nvCxnSpPr>
        <p:spPr>
          <a:xfrm>
            <a:off x="4644008" y="730983"/>
            <a:ext cx="0" cy="5794361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B97AACD-00A6-0740-BC9A-74EEDBA846E2}"/>
              </a:ext>
            </a:extLst>
          </p:cNvPr>
          <p:cNvSpPr txBox="1"/>
          <p:nvPr/>
        </p:nvSpPr>
        <p:spPr>
          <a:xfrm>
            <a:off x="4860032" y="980728"/>
            <a:ext cx="39725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Search for  new high-mass </a:t>
            </a:r>
            <a:r>
              <a:rPr lang="en-US" sz="1600" dirty="0" err="1"/>
              <a:t>resonamnces</a:t>
            </a:r>
            <a:r>
              <a:rPr lang="en-US" sz="1600" dirty="0"/>
              <a:t> </a:t>
            </a:r>
          </a:p>
          <a:p>
            <a:r>
              <a:rPr lang="en-US" sz="1600" dirty="0"/>
              <a:t>decaying into e and </a:t>
            </a:r>
            <a:r>
              <a:rPr lang="el-GR" sz="1600" dirty="0"/>
              <a:t>μ </a:t>
            </a:r>
            <a:r>
              <a:rPr lang="en-US" sz="1600" dirty="0"/>
              <a:t>pairs.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F026B6-31A8-E845-B748-1CD99E543543}"/>
                  </a:ext>
                </a:extLst>
              </p:cNvPr>
              <p:cNvSpPr txBox="1"/>
              <p:nvPr/>
            </p:nvSpPr>
            <p:spPr>
              <a:xfrm>
                <a:off x="4694632" y="1838914"/>
                <a:ext cx="4192302" cy="4155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𝑆𝑆𝑀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’</m:t>
                        </m:r>
                      </m:sup>
                    </m:sSubSup>
                  </m:oMath>
                </a14:m>
                <a:r>
                  <a:rPr lang="en-US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b>
                        <m:r>
                          <a:rPr lang="el-GR" b="0" i="1" dirty="0" smtClean="0">
                            <a:latin typeface="Cambria Math" panose="02040503050406030204" pitchFamily="18" charset="0"/>
                          </a:rPr>
                          <m:t>𝜓</m:t>
                        </m:r>
                      </m:sub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,</m:t>
                        </m:r>
                      </m:sup>
                    </m:sSubSup>
                  </m:oMath>
                </a14:m>
                <a:r>
                  <a:rPr lang="en-US" dirty="0"/>
                  <a:t>): </a:t>
                </a:r>
                <a:r>
                  <a:rPr lang="en-US" sz="1400" dirty="0"/>
                  <a:t>lower mass limit at 4.50(3.90) </a:t>
                </a:r>
                <a:r>
                  <a:rPr lang="en-US" sz="1400" dirty="0" err="1"/>
                  <a:t>TeV</a:t>
                </a:r>
                <a:endParaRPr lang="en-US" sz="1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F7F026B6-31A8-E845-B748-1CD99E543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94632" y="1838914"/>
                <a:ext cx="4192302" cy="415563"/>
              </a:xfrm>
              <a:prstGeom prst="rect">
                <a:avLst/>
              </a:prstGeom>
              <a:blipFill>
                <a:blip r:embed="rId5"/>
                <a:stretch>
                  <a:fillRect l="-906" t="-5882" b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BA3A74-27DC-8642-8EB6-D43DDBA8E363}"/>
                  </a:ext>
                </a:extLst>
              </p:cNvPr>
              <p:cNvSpPr txBox="1"/>
              <p:nvPr/>
            </p:nvSpPr>
            <p:spPr>
              <a:xfrm>
                <a:off x="4818337" y="2416356"/>
                <a:ext cx="4157548" cy="9848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𝐿𝑖𝑔h𝑡𝑒𝑠𝑡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𝐾𝑎𝑙𝑢𝑧𝑎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𝐾𝑙𝑒𝑖𝑛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𝑔𝑟𝑎𝑣𝑖𝑡𝑜𝑛</m:t>
                    </m:r>
                  </m:oMath>
                </a14:m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 algn="just"/>
                <a:r>
                  <a:rPr lang="en-US" sz="1600" b="0" i="1" dirty="0">
                    <a:latin typeface="Cambria Math" panose="02040503050406030204" pitchFamily="18" charset="0"/>
                  </a:rPr>
                  <a:t>in Randall-</a:t>
                </a:r>
                <a:r>
                  <a:rPr lang="en-US" sz="1600" b="0" i="1" dirty="0" err="1">
                    <a:latin typeface="Cambria Math" panose="02040503050406030204" pitchFamily="18" charset="0"/>
                  </a:rPr>
                  <a:t>Sundrum</a:t>
                </a:r>
                <a:r>
                  <a:rPr lang="en-US" sz="1600" b="0" i="1" dirty="0">
                    <a:latin typeface="Cambria Math" panose="02040503050406030204" pitchFamily="18" charset="0"/>
                  </a:rPr>
                  <a:t> model</a:t>
                </a:r>
                <a:r>
                  <a:rPr lang="en-US" sz="1600" i="1" dirty="0">
                    <a:latin typeface="Cambria Math" panose="02040503050406030204" pitchFamily="18" charset="0"/>
                  </a:rPr>
                  <a:t>  excluded </a:t>
                </a:r>
              </a:p>
              <a:p>
                <a:pPr algn="just"/>
                <a:r>
                  <a:rPr lang="en-US" sz="1600" b="0" i="1" dirty="0">
                    <a:latin typeface="Cambria Math" panose="02040503050406030204" pitchFamily="18" charset="0"/>
                  </a:rPr>
                  <a:t>in 95% C.L. bellow 2.10, 3.65 and 4</a:t>
                </a:r>
                <a:r>
                  <a:rPr lang="el-GR" sz="1600" b="0" i="1" dirty="0">
                    <a:latin typeface="Cambria Math" panose="02040503050406030204" pitchFamily="18" charset="0"/>
                  </a:rPr>
                  <a:t>.</a:t>
                </a:r>
                <a:r>
                  <a:rPr lang="en-US" sz="1600" b="0" i="1" dirty="0">
                    <a:latin typeface="Cambria Math" panose="02040503050406030204" pitchFamily="18" charset="0"/>
                  </a:rPr>
                  <a:t>25 </a:t>
                </a:r>
                <a:r>
                  <a:rPr lang="en-US" sz="1600" b="0" i="1" dirty="0" err="1">
                    <a:latin typeface="Cambria Math" panose="02040503050406030204" pitchFamily="18" charset="0"/>
                  </a:rPr>
                  <a:t>TeV</a:t>
                </a:r>
                <a:endParaRPr lang="en-US" sz="1600" b="0" i="1" dirty="0">
                  <a:latin typeface="Cambria Math" panose="02040503050406030204" pitchFamily="18" charset="0"/>
                </a:endParaRPr>
              </a:p>
              <a:p>
                <a:pPr algn="just"/>
                <a:r>
                  <a:rPr lang="en-US" sz="1600" i="1" dirty="0">
                    <a:latin typeface="Cambria Math" panose="02040503050406030204" pitchFamily="18" charset="0"/>
                  </a:rPr>
                  <a:t>depending on the k/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𝑃𝐼</m:t>
                            </m:r>
                          </m:sub>
                        </m:sSub>
                      </m:e>
                    </m:acc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𝑟𝑎𝑡𝑖𝑜</m:t>
                    </m:r>
                  </m:oMath>
                </a14:m>
                <a:r>
                  <a:rPr lang="en-US" sz="1600" b="0" i="1" dirty="0">
                    <a:latin typeface="Cambria Math" panose="02040503050406030204" pitchFamily="18" charset="0"/>
                  </a:rPr>
                  <a:t> (0.01, 0.05,</a:t>
                </a:r>
                <a:r>
                  <a:rPr lang="el-GR" sz="1600" b="0" i="1">
                    <a:latin typeface="Cambria Math" panose="02040503050406030204" pitchFamily="18" charset="0"/>
                  </a:rPr>
                  <a:t> </a:t>
                </a:r>
                <a:r>
                  <a:rPr lang="en-US" sz="1600" b="0" i="1">
                    <a:latin typeface="Cambria Math" panose="02040503050406030204" pitchFamily="18" charset="0"/>
                  </a:rPr>
                  <a:t>0.10</a:t>
                </a:r>
                <a:r>
                  <a:rPr lang="en-US" sz="1600" b="0" i="1" dirty="0">
                    <a:latin typeface="Cambria Math" panose="020405030504060302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FBA3A74-27DC-8642-8EB6-D43DDBA8E3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8337" y="2416356"/>
                <a:ext cx="4157548" cy="984885"/>
              </a:xfrm>
              <a:prstGeom prst="rect">
                <a:avLst/>
              </a:prstGeom>
              <a:blipFill>
                <a:blip r:embed="rId6"/>
                <a:stretch>
                  <a:fillRect l="-2736" t="-3797" r="-1824" b="-101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Εικόνα 4">
            <a:extLst>
              <a:ext uri="{FF2B5EF4-FFF2-40B4-BE49-F238E27FC236}">
                <a16:creationId xmlns:a16="http://schemas.microsoft.com/office/drawing/2014/main" id="{EA6676C8-BD8D-D147-BCE8-AEDB79E8FE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0206" y="3776875"/>
            <a:ext cx="1701153" cy="2520643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AD498904-EE05-FD43-AA6D-E0996BE072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367B-C27B-D84D-83C0-940542712F45}" type="slidenum">
              <a:rPr lang="en-US" altLang="en-US" smtClean="0"/>
              <a:pPr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51049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0" y="0"/>
            <a:ext cx="9144000" cy="914400"/>
            <a:chOff x="0" y="0"/>
            <a:chExt cx="9144000" cy="914400"/>
          </a:xfrm>
        </p:grpSpPr>
        <p:grpSp>
          <p:nvGrpSpPr>
            <p:cNvPr id="70" name="Group 69"/>
            <p:cNvGrpSpPr/>
            <p:nvPr/>
          </p:nvGrpSpPr>
          <p:grpSpPr>
            <a:xfrm>
              <a:off x="0" y="0"/>
              <a:ext cx="9144000" cy="914400"/>
              <a:chOff x="0" y="0"/>
              <a:chExt cx="9144000" cy="914400"/>
            </a:xfrm>
          </p:grpSpPr>
          <p:sp>
            <p:nvSpPr>
              <p:cNvPr id="72" name="Rounded Rectangle 71"/>
              <p:cNvSpPr/>
              <p:nvPr/>
            </p:nvSpPr>
            <p:spPr>
              <a:xfrm>
                <a:off x="0" y="0"/>
                <a:ext cx="9144000" cy="914400"/>
              </a:xfrm>
              <a:prstGeom prst="roundRect">
                <a:avLst/>
              </a:prstGeom>
              <a:solidFill>
                <a:srgbClr val="CCFFCC">
                  <a:alpha val="13000"/>
                </a:srgbClr>
              </a:solidFill>
              <a:ln w="34925">
                <a:solidFill>
                  <a:srgbClr val="FF66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3" name="Group 72"/>
              <p:cNvGrpSpPr/>
              <p:nvPr/>
            </p:nvGrpSpPr>
            <p:grpSpPr>
              <a:xfrm>
                <a:off x="76200" y="0"/>
                <a:ext cx="8115300" cy="877123"/>
                <a:chOff x="3352800" y="2286000"/>
                <a:chExt cx="8115300" cy="877123"/>
              </a:xfrm>
            </p:grpSpPr>
            <p:pic>
              <p:nvPicPr>
                <p:cNvPr id="74" name="Picture 7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352800" y="2286000"/>
                  <a:ext cx="762000" cy="877123"/>
                </a:xfrm>
                <a:prstGeom prst="rect">
                  <a:avLst/>
                </a:prstGeom>
              </p:spPr>
            </p:pic>
            <p:sp>
              <p:nvSpPr>
                <p:cNvPr id="75" name="TextBox 74"/>
                <p:cNvSpPr txBox="1"/>
                <p:nvPr/>
              </p:nvSpPr>
              <p:spPr>
                <a:xfrm>
                  <a:off x="4152900" y="2434033"/>
                  <a:ext cx="731520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400" i="1" dirty="0">
                      <a:ln w="0"/>
                      <a:solidFill>
                        <a:srgbClr val="C00000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Upgrade </a:t>
                  </a:r>
                  <a:r>
                    <a:rPr lang="en-US" sz="2400" i="1" dirty="0" err="1">
                      <a:ln w="0"/>
                      <a:solidFill>
                        <a:srgbClr val="C00000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Requierements</a:t>
                  </a:r>
                  <a:r>
                    <a:rPr lang="en-US" sz="2400" i="1" dirty="0">
                      <a:ln w="0"/>
                      <a:solidFill>
                        <a:srgbClr val="C00000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 for the Phase II Tracker</a:t>
                  </a:r>
                  <a:endParaRPr lang="en-US" sz="2400" dirty="0">
                    <a:ln w="0"/>
                    <a:solidFill>
                      <a:srgbClr val="C00000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pic>
          <p:nvPicPr>
            <p:cNvPr id="71" name="Picture 70" descr="CMS_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55810" y="50035"/>
              <a:ext cx="842963" cy="82708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35E51200-A9D7-6346-9C57-CC40D4B825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298" y="782445"/>
            <a:ext cx="6948264" cy="39432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8AF767D-E96C-F34A-A204-C213A61036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5763" y="5022358"/>
            <a:ext cx="6012474" cy="1323095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86CA52B-983F-AF49-B029-69F363A121CE}"/>
              </a:ext>
            </a:extLst>
          </p:cNvPr>
          <p:cNvSpPr/>
          <p:nvPr/>
        </p:nvSpPr>
        <p:spPr>
          <a:xfrm>
            <a:off x="2195736" y="5949280"/>
            <a:ext cx="5256584" cy="39617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3187FBB-8879-F04A-BC47-965767B4B1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4DECA0-3E27-2D44-926A-3781FE5224B0}" type="slidenum">
              <a:rPr lang="en-US" altLang="en-US" smtClean="0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303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4EAE922-79C8-C54D-92EE-C309A11D1A01}"/>
              </a:ext>
            </a:extLst>
          </p:cNvPr>
          <p:cNvGrpSpPr/>
          <p:nvPr/>
        </p:nvGrpSpPr>
        <p:grpSpPr>
          <a:xfrm>
            <a:off x="0" y="20654"/>
            <a:ext cx="9143999" cy="708353"/>
            <a:chOff x="0" y="0"/>
            <a:chExt cx="12191999" cy="94447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FAB6FC3-3671-E147-AE3B-C7F534ACE9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5878" y="0"/>
              <a:ext cx="996121" cy="944470"/>
            </a:xfrm>
            <a:prstGeom prst="rect">
              <a:avLst/>
            </a:prstGeom>
          </p:spPr>
        </p:pic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B4262C9A-50FD-5B43-992B-D3AAD1249E60}"/>
                </a:ext>
              </a:extLst>
            </p:cNvPr>
            <p:cNvSpPr/>
            <p:nvPr/>
          </p:nvSpPr>
          <p:spPr>
            <a:xfrm>
              <a:off x="0" y="0"/>
              <a:ext cx="12191999" cy="914400"/>
            </a:xfrm>
            <a:prstGeom prst="roundRect">
              <a:avLst/>
            </a:prstGeom>
            <a:solidFill>
              <a:srgbClr val="CCFFCC">
                <a:alpha val="13000"/>
              </a:srgbClr>
            </a:solidFill>
            <a:ln w="3492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3904A7A-42D1-9045-9D50-7F41231D5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9923"/>
              <a:ext cx="2121270" cy="374554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C65B19C9-ACDF-7248-9A9E-D1A90D1C60B9}"/>
              </a:ext>
            </a:extLst>
          </p:cNvPr>
          <p:cNvSpPr/>
          <p:nvPr/>
        </p:nvSpPr>
        <p:spPr>
          <a:xfrm>
            <a:off x="2686050" y="221705"/>
            <a:ext cx="57282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b="1" i="1" dirty="0">
                <a:solidFill>
                  <a:srgbClr val="FF0000"/>
                </a:solidFill>
              </a:rPr>
              <a:t> </a:t>
            </a:r>
            <a:r>
              <a:rPr lang="en-US" b="1" i="1" dirty="0">
                <a:solidFill>
                  <a:srgbClr val="FF0000"/>
                </a:solidFill>
              </a:rPr>
              <a:t>A complete 3D representation up to 1</a:t>
            </a:r>
            <a:r>
              <a:rPr lang="en-US" b="1" i="1" baseline="30000" dirty="0">
                <a:solidFill>
                  <a:srgbClr val="FF0000"/>
                </a:solidFill>
              </a:rPr>
              <a:t>st</a:t>
            </a:r>
            <a:r>
              <a:rPr lang="en-US" b="1" i="1" dirty="0">
                <a:solidFill>
                  <a:srgbClr val="FF0000"/>
                </a:solidFill>
              </a:rPr>
              <a:t> metal layer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C30277B-9606-2C41-8A71-63C458E757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41" y="848713"/>
            <a:ext cx="3634658" cy="5143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60FBAB-0540-1442-8696-DAABAB11F8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9787" y="1916832"/>
            <a:ext cx="4950425" cy="2825951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51A56A-FAB0-884A-876F-EBE2556120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367B-C27B-D84D-83C0-940542712F45}" type="slidenum">
              <a:rPr lang="en-US" altLang="en-US" smtClean="0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173777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14EAE922-79C8-C54D-92EE-C309A11D1A01}"/>
              </a:ext>
            </a:extLst>
          </p:cNvPr>
          <p:cNvGrpSpPr/>
          <p:nvPr/>
        </p:nvGrpSpPr>
        <p:grpSpPr>
          <a:xfrm>
            <a:off x="0" y="20654"/>
            <a:ext cx="9143999" cy="708353"/>
            <a:chOff x="0" y="0"/>
            <a:chExt cx="12191999" cy="94447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FAB6FC3-3671-E147-AE3B-C7F534ACE94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5878" y="0"/>
              <a:ext cx="996121" cy="944470"/>
            </a:xfrm>
            <a:prstGeom prst="rect">
              <a:avLst/>
            </a:prstGeom>
          </p:spPr>
        </p:pic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B4262C9A-50FD-5B43-992B-D3AAD1249E60}"/>
                </a:ext>
              </a:extLst>
            </p:cNvPr>
            <p:cNvSpPr/>
            <p:nvPr/>
          </p:nvSpPr>
          <p:spPr>
            <a:xfrm>
              <a:off x="0" y="0"/>
              <a:ext cx="12191999" cy="914400"/>
            </a:xfrm>
            <a:prstGeom prst="roundRect">
              <a:avLst/>
            </a:prstGeom>
            <a:solidFill>
              <a:srgbClr val="CCFFCC">
                <a:alpha val="13000"/>
              </a:srgbClr>
            </a:solidFill>
            <a:ln w="3492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3904A7A-42D1-9045-9D50-7F41231D5E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9923"/>
              <a:ext cx="2121270" cy="374554"/>
            </a:xfrm>
            <a:prstGeom prst="rect">
              <a:avLst/>
            </a:prstGeom>
          </p:spPr>
        </p:pic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C65B19C9-ACDF-7248-9A9E-D1A90D1C60B9}"/>
              </a:ext>
            </a:extLst>
          </p:cNvPr>
          <p:cNvSpPr/>
          <p:nvPr/>
        </p:nvSpPr>
        <p:spPr>
          <a:xfrm>
            <a:off x="2686050" y="221705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The  MIDAS chip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4F5AEF-DAB7-8844-B24E-40E9415BC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" y="1988840"/>
            <a:ext cx="9144000" cy="444869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79B38-EEE3-B04C-8ECA-434FD4020A3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367B-C27B-D84D-83C0-940542712F45}" type="slidenum">
              <a:rPr lang="en-US" altLang="en-US" smtClean="0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161406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7972BA30-F8E3-FA4A-AEA4-EA868B761D15}"/>
              </a:ext>
            </a:extLst>
          </p:cNvPr>
          <p:cNvGrpSpPr/>
          <p:nvPr/>
        </p:nvGrpSpPr>
        <p:grpSpPr>
          <a:xfrm>
            <a:off x="-108520" y="22960"/>
            <a:ext cx="9143999" cy="708353"/>
            <a:chOff x="0" y="0"/>
            <a:chExt cx="12191999" cy="94447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C0F8E6F-2C54-3443-9C68-73017B2276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5878" y="0"/>
              <a:ext cx="996121" cy="944470"/>
            </a:xfrm>
            <a:prstGeom prst="rect">
              <a:avLst/>
            </a:prstGeom>
          </p:spPr>
        </p:pic>
        <p:sp>
          <p:nvSpPr>
            <p:cNvPr id="30" name="Rounded Rectangle 29">
              <a:extLst>
                <a:ext uri="{FF2B5EF4-FFF2-40B4-BE49-F238E27FC236}">
                  <a16:creationId xmlns:a16="http://schemas.microsoft.com/office/drawing/2014/main" id="{1BDADF27-2F2D-7C42-9123-48A4E3CAA441}"/>
                </a:ext>
              </a:extLst>
            </p:cNvPr>
            <p:cNvSpPr/>
            <p:nvPr/>
          </p:nvSpPr>
          <p:spPr>
            <a:xfrm>
              <a:off x="0" y="0"/>
              <a:ext cx="12191999" cy="914400"/>
            </a:xfrm>
            <a:prstGeom prst="roundRect">
              <a:avLst/>
            </a:prstGeom>
            <a:solidFill>
              <a:srgbClr val="CCFFCC">
                <a:alpha val="13000"/>
              </a:srgbClr>
            </a:solidFill>
            <a:ln w="3492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1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55A96DD-CB11-394B-A2D5-77001D78DA3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9923"/>
              <a:ext cx="2121270" cy="374554"/>
            </a:xfrm>
            <a:prstGeom prst="rect">
              <a:avLst/>
            </a:prstGeom>
          </p:spPr>
        </p:pic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CD6530FF-AC44-A74C-BC75-8A24F37B25BF}"/>
              </a:ext>
            </a:extLst>
          </p:cNvPr>
          <p:cNvSpPr/>
          <p:nvPr/>
        </p:nvSpPr>
        <p:spPr>
          <a:xfrm>
            <a:off x="3590007" y="146569"/>
            <a:ext cx="9717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</a:rPr>
              <a:t>Mesh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C5C74D-692E-2946-955F-FEDB684FAF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8760" y="1962341"/>
            <a:ext cx="2596590" cy="366217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BD017E-EFF0-434E-BB0D-F5E0A04036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006" y="1962341"/>
            <a:ext cx="4871634" cy="341528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3CF04A-5099-1B49-AE01-5B67D8F5DB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367B-C27B-D84D-83C0-940542712F45}" type="slidenum">
              <a:rPr lang="en-US" altLang="en-US" smtClean="0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97169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97B3814C-2307-9D4E-85DC-84D58EE39044}"/>
              </a:ext>
            </a:extLst>
          </p:cNvPr>
          <p:cNvGrpSpPr/>
          <p:nvPr/>
        </p:nvGrpSpPr>
        <p:grpSpPr>
          <a:xfrm>
            <a:off x="1" y="213261"/>
            <a:ext cx="9143999" cy="708353"/>
            <a:chOff x="0" y="0"/>
            <a:chExt cx="12191999" cy="94447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017169D6-A8C2-9948-BEE9-57781A7627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95878" y="0"/>
              <a:ext cx="996121" cy="944470"/>
            </a:xfrm>
            <a:prstGeom prst="rect">
              <a:avLst/>
            </a:prstGeom>
          </p:spPr>
        </p:pic>
        <p:sp>
          <p:nvSpPr>
            <p:cNvPr id="22" name="Rounded Rectangle 21">
              <a:extLst>
                <a:ext uri="{FF2B5EF4-FFF2-40B4-BE49-F238E27FC236}">
                  <a16:creationId xmlns:a16="http://schemas.microsoft.com/office/drawing/2014/main" id="{287823F0-641B-9B41-B65F-472BBF5BF13F}"/>
                </a:ext>
              </a:extLst>
            </p:cNvPr>
            <p:cNvSpPr/>
            <p:nvPr/>
          </p:nvSpPr>
          <p:spPr>
            <a:xfrm>
              <a:off x="0" y="0"/>
              <a:ext cx="12191999" cy="914400"/>
            </a:xfrm>
            <a:prstGeom prst="roundRect">
              <a:avLst/>
            </a:prstGeom>
            <a:solidFill>
              <a:srgbClr val="CCFFCC">
                <a:alpha val="13000"/>
              </a:srgbClr>
            </a:solidFill>
            <a:ln w="34925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100" b="1" i="1" dirty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Back Biased Pixel : Response to </a:t>
              </a:r>
              <a:r>
                <a:rPr lang="en-US" sz="2100" b="1" i="1" dirty="0" err="1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mips</a:t>
              </a:r>
              <a:endParaRPr lang="en-US" sz="21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FC10B49B-9A19-3E4E-8DCD-389D646BBE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69923"/>
              <a:ext cx="2121270" cy="374554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836BCB59-6ADB-D642-B4E0-D2E69D37B6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5488" y="997954"/>
            <a:ext cx="2084652" cy="289194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D247853-9C43-B74E-80F4-8A2903D97D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44765" y="944548"/>
            <a:ext cx="1987382" cy="275700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9C8E6D3-E2D1-AC41-927D-E6C3534A6980}"/>
              </a:ext>
            </a:extLst>
          </p:cNvPr>
          <p:cNvCxnSpPr/>
          <p:nvPr/>
        </p:nvCxnSpPr>
        <p:spPr>
          <a:xfrm flipH="1">
            <a:off x="5984236" y="2414735"/>
            <a:ext cx="312517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D6CE6A-B36C-C645-B9AE-7E6A3690BE30}"/>
                  </a:ext>
                </a:extLst>
              </p:cNvPr>
              <p:cNvSpPr txBox="1"/>
              <p:nvPr/>
            </p:nvSpPr>
            <p:spPr>
              <a:xfrm>
                <a:off x="6383562" y="2309706"/>
                <a:ext cx="272440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1.24 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6D6CE6A-B36C-C645-B9AE-7E6A3690BE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83562" y="2309706"/>
                <a:ext cx="2724400" cy="280077"/>
              </a:xfrm>
              <a:prstGeom prst="rect">
                <a:avLst/>
              </a:prstGeom>
              <a:blipFill>
                <a:blip r:embed="rId6"/>
                <a:stretch>
                  <a:fillRect l="-930" t="-4348" r="-2326" b="-391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705B31E-8558-3248-8735-9594826D2BA5}"/>
              </a:ext>
            </a:extLst>
          </p:cNvPr>
          <p:cNvCxnSpPr/>
          <p:nvPr/>
        </p:nvCxnSpPr>
        <p:spPr>
          <a:xfrm flipH="1">
            <a:off x="5984236" y="2121027"/>
            <a:ext cx="312517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F51382A-901F-8148-830F-148C821D59B0}"/>
              </a:ext>
            </a:extLst>
          </p:cNvPr>
          <p:cNvSpPr txBox="1"/>
          <p:nvPr/>
        </p:nvSpPr>
        <p:spPr>
          <a:xfrm>
            <a:off x="6272472" y="1881814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Impact point at 10 um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FDF648D-3E99-C442-A536-AD82367B8C4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3670" y="3356145"/>
            <a:ext cx="1943100" cy="269557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A23751F-9D54-BF45-A777-F1AD078E0E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36190" y="3387905"/>
            <a:ext cx="1943100" cy="2695575"/>
          </a:xfrm>
          <a:prstGeom prst="rect">
            <a:avLst/>
          </a:prstGeom>
        </p:spPr>
      </p:pic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02906AC-51EF-0349-BA32-F44E8ED89ADC}"/>
              </a:ext>
            </a:extLst>
          </p:cNvPr>
          <p:cNvCxnSpPr/>
          <p:nvPr/>
        </p:nvCxnSpPr>
        <p:spPr>
          <a:xfrm>
            <a:off x="1" y="3747265"/>
            <a:ext cx="9028253" cy="486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B5781850-93A7-9348-99B0-0DD130FF8524}"/>
              </a:ext>
            </a:extLst>
          </p:cNvPr>
          <p:cNvCxnSpPr/>
          <p:nvPr/>
        </p:nvCxnSpPr>
        <p:spPr>
          <a:xfrm flipH="1">
            <a:off x="5959955" y="4788339"/>
            <a:ext cx="312517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2DACE4E-21CE-D54D-BB64-9A81E5816E60}"/>
                  </a:ext>
                </a:extLst>
              </p:cNvPr>
              <p:cNvSpPr txBox="1"/>
              <p:nvPr/>
            </p:nvSpPr>
            <p:spPr>
              <a:xfrm>
                <a:off x="6359282" y="4683310"/>
                <a:ext cx="2724400" cy="2800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1.29 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−15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𝐶𝑏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(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𝑖𝑛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10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2DACE4E-21CE-D54D-BB64-9A81E5816E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9282" y="4683310"/>
                <a:ext cx="2724400" cy="280077"/>
              </a:xfrm>
              <a:prstGeom prst="rect">
                <a:avLst/>
              </a:prstGeom>
              <a:blipFill>
                <a:blip r:embed="rId9"/>
                <a:stretch>
                  <a:fillRect l="-930" r="-2326" b="-3478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0733DE6-815E-294B-B6D4-6B7851B5619C}"/>
              </a:ext>
            </a:extLst>
          </p:cNvPr>
          <p:cNvCxnSpPr/>
          <p:nvPr/>
        </p:nvCxnSpPr>
        <p:spPr>
          <a:xfrm flipH="1">
            <a:off x="5959955" y="4494632"/>
            <a:ext cx="312517" cy="0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99154CF-10EE-0940-9F08-87CA232AC116}"/>
              </a:ext>
            </a:extLst>
          </p:cNvPr>
          <p:cNvSpPr txBox="1"/>
          <p:nvPr/>
        </p:nvSpPr>
        <p:spPr>
          <a:xfrm>
            <a:off x="6272472" y="4356132"/>
            <a:ext cx="24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Impact point at 50 um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0016020-77BF-7C45-A728-A2FB9A0D116F}"/>
              </a:ext>
            </a:extLst>
          </p:cNvPr>
          <p:cNvSpPr txBox="1"/>
          <p:nvPr/>
        </p:nvSpPr>
        <p:spPr>
          <a:xfrm>
            <a:off x="2501126" y="857431"/>
            <a:ext cx="5635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A </a:t>
            </a:r>
            <a:r>
              <a:rPr lang="en-US" b="1" i="1" dirty="0" err="1">
                <a:solidFill>
                  <a:srgbClr val="FF0000"/>
                </a:solidFill>
              </a:rPr>
              <a:t>mip</a:t>
            </a:r>
            <a:r>
              <a:rPr lang="en-US" b="1" i="1" dirty="0">
                <a:solidFill>
                  <a:srgbClr val="FF0000"/>
                </a:solidFill>
              </a:rPr>
              <a:t> liberates  ~1.28 x 10</a:t>
            </a:r>
            <a:r>
              <a:rPr lang="en-US" b="1" i="1" baseline="30000" dirty="0">
                <a:solidFill>
                  <a:srgbClr val="FF0000"/>
                </a:solidFill>
              </a:rPr>
              <a:t>-15</a:t>
            </a:r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b="1" i="1" dirty="0" err="1">
                <a:solidFill>
                  <a:srgbClr val="FF0000"/>
                </a:solidFill>
              </a:rPr>
              <a:t>Cb</a:t>
            </a:r>
            <a:r>
              <a:rPr lang="en-US" b="1" i="1" dirty="0">
                <a:solidFill>
                  <a:srgbClr val="FF0000"/>
                </a:solidFill>
              </a:rPr>
              <a:t> in 100 um silicon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2CF855-D7E8-1A42-B05E-0C0DB722363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367B-C27B-D84D-83C0-940542712F45}" type="slidenum">
              <a:rPr lang="en-US" altLang="en-US" smtClean="0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4901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24723" y="1351711"/>
            <a:ext cx="8041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Century" panose="02040604050505020304" pitchFamily="18" charset="0"/>
              </a:rPr>
              <a:t>MIDAS is highly miniaturized radiation detector for use in space applications. 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257268" y="964258"/>
            <a:ext cx="4376057" cy="3530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Century" panose="02040604050505020304" pitchFamily="18" charset="0"/>
              </a:rPr>
              <a:t>MIDAS Radiation Detector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8789" y="2169130"/>
            <a:ext cx="40265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Century" panose="02040604050505020304" pitchFamily="18" charset="0"/>
              </a:rPr>
              <a:t>Detecting Head consists of 40 HVCMOS  ASICs</a:t>
            </a:r>
            <a:r>
              <a:rPr lang="el-GR" b="1" dirty="0">
                <a:latin typeface="Century" panose="02040604050505020304" pitchFamily="18" charset="0"/>
              </a:rPr>
              <a:t> (32 </a:t>
            </a:r>
            <a:r>
              <a:rPr lang="en-US" b="1" dirty="0">
                <a:latin typeface="Century" panose="02040604050505020304" pitchFamily="18" charset="0"/>
              </a:rPr>
              <a:t>x</a:t>
            </a:r>
            <a:r>
              <a:rPr lang="el-GR" b="1" dirty="0">
                <a:latin typeface="Century" panose="02040604050505020304" pitchFamily="18" charset="0"/>
              </a:rPr>
              <a:t> 32)</a:t>
            </a:r>
            <a:r>
              <a:rPr lang="en-US" b="1" dirty="0">
                <a:latin typeface="Century" panose="02040604050505020304" pitchFamily="18" charset="0"/>
              </a:rPr>
              <a:t> &amp; The Neutron Monitor subsystem.</a:t>
            </a:r>
            <a:endParaRPr lang="en-US" sz="1500" b="1" dirty="0">
              <a:latin typeface="Century" panose="020406040505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889" y="2079664"/>
            <a:ext cx="1386307" cy="11787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168" y="2079664"/>
            <a:ext cx="2179800" cy="11812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18789" y="3452628"/>
            <a:ext cx="8146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Century" panose="02040604050505020304" pitchFamily="18" charset="0"/>
              </a:rPr>
              <a:t>Evaluation Board and DAQ system has been designed and ASIC characterization is on the way.   </a:t>
            </a:r>
            <a:endParaRPr lang="en-US" sz="1500" b="1" dirty="0">
              <a:latin typeface="Century" panose="020406040505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59260" y="4075876"/>
            <a:ext cx="2071754" cy="16803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" t="8155" r="13846" b="10706"/>
          <a:stretch/>
        </p:blipFill>
        <p:spPr>
          <a:xfrm>
            <a:off x="1140230" y="4332636"/>
            <a:ext cx="2392287" cy="129430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7426" y="4267558"/>
            <a:ext cx="1216925" cy="1499252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2907593" y="4991559"/>
            <a:ext cx="168215" cy="181154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19" idx="6"/>
            <a:endCxn id="18" idx="1"/>
          </p:cNvCxnSpPr>
          <p:nvPr/>
        </p:nvCxnSpPr>
        <p:spPr>
          <a:xfrm flipV="1">
            <a:off x="3075808" y="5017184"/>
            <a:ext cx="1161618" cy="64952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941281-C61D-4A4D-9242-13EFB61C547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10AFC-27B8-2149-B351-EFF7DCA3EFFD}" type="slidenum">
              <a:rPr lang="en-US" altLang="en-US" smtClean="0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5963868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424723" y="1351711"/>
            <a:ext cx="8041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latin typeface="Century" panose="02040604050505020304" pitchFamily="18" charset="0"/>
              </a:rPr>
              <a:t>Neutron Monitor Subsystem uses pulse-shape discrimination to distinguish between events originated from neutron hits and events from gamma-rays. </a:t>
            </a:r>
          </a:p>
        </p:txBody>
      </p:sp>
      <p:sp>
        <p:nvSpPr>
          <p:cNvPr id="6" name="Text Placeholder 2"/>
          <p:cNvSpPr txBox="1">
            <a:spLocks/>
          </p:cNvSpPr>
          <p:nvPr/>
        </p:nvSpPr>
        <p:spPr>
          <a:xfrm>
            <a:off x="2257268" y="964258"/>
            <a:ext cx="4376057" cy="353023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latin typeface="Century" panose="02040604050505020304" pitchFamily="18" charset="0"/>
              </a:rPr>
              <a:t>MIDAS Radiation Detector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1586" y="2368243"/>
            <a:ext cx="4026507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buFont typeface="Wingdings" panose="05000000000000000000" pitchFamily="2" charset="2"/>
              <a:buChar char="Ø"/>
            </a:pPr>
            <a:r>
              <a:rPr lang="en-US" b="1" u="sng" dirty="0">
                <a:latin typeface="Century" panose="02040604050505020304" pitchFamily="18" charset="0"/>
              </a:rPr>
              <a:t>Hardware</a:t>
            </a:r>
            <a:r>
              <a:rPr lang="en-US" b="1" dirty="0">
                <a:latin typeface="Century" panose="02040604050505020304" pitchFamily="18" charset="0"/>
              </a:rPr>
              <a:t>:</a:t>
            </a:r>
          </a:p>
          <a:p>
            <a:pPr marL="600075" lvl="1" indent="-257175" algn="just">
              <a:buFont typeface="Arial" panose="020B0604020202020204" pitchFamily="34" charset="0"/>
              <a:buChar char="•"/>
            </a:pPr>
            <a:r>
              <a:rPr lang="en-US" sz="1500" b="1" dirty="0">
                <a:latin typeface="Century" panose="02040604050505020304" pitchFamily="18" charset="0"/>
              </a:rPr>
              <a:t>Plastic scintillator coupled with a Silicon Photomultiplier</a:t>
            </a:r>
          </a:p>
          <a:p>
            <a:pPr marL="600075" lvl="1" indent="-257175" algn="just">
              <a:buFont typeface="Arial" panose="020B0604020202020204" pitchFamily="34" charset="0"/>
              <a:buChar char="•"/>
            </a:pPr>
            <a:r>
              <a:rPr lang="en-US" sz="1500" b="1" dirty="0" err="1">
                <a:latin typeface="Century" panose="02040604050505020304" pitchFamily="18" charset="0"/>
              </a:rPr>
              <a:t>Transimpedance</a:t>
            </a:r>
            <a:r>
              <a:rPr lang="en-US" sz="1500" b="1" dirty="0">
                <a:latin typeface="Century" panose="02040604050505020304" pitchFamily="18" charset="0"/>
              </a:rPr>
              <a:t> amplifier &amp; Gated Integrator to process generated pulses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1809" y="2434287"/>
            <a:ext cx="2052476" cy="14343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613" y="2434287"/>
            <a:ext cx="1661195" cy="14343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90612" y="4050984"/>
            <a:ext cx="338911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buFont typeface="Wingdings" panose="05000000000000000000" pitchFamily="2" charset="2"/>
              <a:buChar char="Ø"/>
            </a:pPr>
            <a:r>
              <a:rPr lang="en-US" b="1" u="sng" dirty="0">
                <a:latin typeface="Century" panose="02040604050505020304" pitchFamily="18" charset="0"/>
              </a:rPr>
              <a:t>Firmware/Software</a:t>
            </a:r>
            <a:r>
              <a:rPr lang="en-US" b="1" dirty="0">
                <a:latin typeface="Century" panose="02040604050505020304" pitchFamily="18" charset="0"/>
              </a:rPr>
              <a:t>:</a:t>
            </a:r>
          </a:p>
          <a:p>
            <a:pPr marL="600075" lvl="1" indent="-257175" algn="just">
              <a:buFont typeface="Arial" panose="020B0604020202020204" pitchFamily="34" charset="0"/>
              <a:buChar char="•"/>
            </a:pPr>
            <a:r>
              <a:rPr lang="en-US" sz="1500" b="1" dirty="0">
                <a:latin typeface="Century" panose="02040604050505020304" pitchFamily="18" charset="0"/>
              </a:rPr>
              <a:t>DAQ system  with FPGA + USB </a:t>
            </a:r>
            <a:r>
              <a:rPr lang="en-US" sz="1500" b="1" dirty="0" err="1">
                <a:latin typeface="Century" panose="02040604050505020304" pitchFamily="18" charset="0"/>
              </a:rPr>
              <a:t>uController</a:t>
            </a:r>
            <a:r>
              <a:rPr lang="en-US" sz="1500" b="1" dirty="0">
                <a:latin typeface="Century" panose="02040604050505020304" pitchFamily="18" charset="0"/>
              </a:rPr>
              <a:t>.</a:t>
            </a:r>
          </a:p>
          <a:p>
            <a:pPr marL="600075" lvl="1" indent="-257175" algn="just">
              <a:buFont typeface="Arial" panose="020B0604020202020204" pitchFamily="34" charset="0"/>
              <a:buChar char="•"/>
            </a:pPr>
            <a:r>
              <a:rPr lang="en-US" sz="1500" b="1" dirty="0">
                <a:latin typeface="Century" panose="02040604050505020304" pitchFamily="18" charset="0"/>
              </a:rPr>
              <a:t>LabView-based GUI 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28" y="3984940"/>
            <a:ext cx="3536223" cy="182914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07427" y="5139078"/>
            <a:ext cx="4651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>
                <a:latin typeface="Century" panose="02040604050505020304" pitchFamily="18" charset="0"/>
              </a:rPr>
              <a:t>1</a:t>
            </a:r>
            <a:r>
              <a:rPr lang="en-US" b="1" u="sng" baseline="30000" dirty="0">
                <a:latin typeface="Century" panose="02040604050505020304" pitchFamily="18" charset="0"/>
              </a:rPr>
              <a:t>st</a:t>
            </a:r>
            <a:r>
              <a:rPr lang="en-US" b="1" u="sng" dirty="0">
                <a:latin typeface="Century" panose="02040604050505020304" pitchFamily="18" charset="0"/>
              </a:rPr>
              <a:t> Version successfully tested with neutron test beam @ TANDEM &amp; CERF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F9899E-E2DF-774C-BC9D-EB07B0AD720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810AFC-27B8-2149-B351-EFF7DCA3EFFD}" type="slidenum">
              <a:rPr lang="en-US" altLang="en-US" smtClean="0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23778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">
            <a:extLst>
              <a:ext uri="{FF2B5EF4-FFF2-40B4-BE49-F238E27FC236}">
                <a16:creationId xmlns:a16="http://schemas.microsoft.com/office/drawing/2014/main" id="{DFEB6C00-2BE7-409B-9CB9-A9E147082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2738" y="6591300"/>
            <a:ext cx="122396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SzPct val="100000"/>
            </a:pPr>
            <a:fld id="{D398BCA1-735E-4AEE-BC9B-9D906BEC2796}" type="slidenum">
              <a:rPr lang="en-US" altLang="en-US" sz="1400" b="1">
                <a:solidFill>
                  <a:srgbClr val="000000"/>
                </a:solidFill>
              </a:rPr>
              <a:pPr algn="r" eaLnBrk="1" hangingPunct="1">
                <a:buSzPct val="100000"/>
              </a:pPr>
              <a:t>4</a:t>
            </a:fld>
            <a:endParaRPr lang="en-US" altLang="en-US" sz="1400" b="1">
              <a:solidFill>
                <a:srgbClr val="000000"/>
              </a:solidFill>
            </a:endParaRPr>
          </a:p>
        </p:txBody>
      </p:sp>
      <p:sp>
        <p:nvSpPr>
          <p:cNvPr id="7170" name="Text Box 2">
            <a:extLst>
              <a:ext uri="{FF2B5EF4-FFF2-40B4-BE49-F238E27FC236}">
                <a16:creationId xmlns:a16="http://schemas.microsoft.com/office/drawing/2014/main" id="{FD8E8F2A-F667-4998-901A-9463D17DA9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0"/>
            <a:ext cx="7775575" cy="6921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Z’</a:t>
            </a: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Symbol" panose="05050102010706020507" pitchFamily="18" charset="2"/>
              </a:rPr>
              <a:t></a:t>
            </a:r>
            <a:r>
              <a:rPr lang="en-US" alt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e</a:t>
            </a:r>
            <a:r>
              <a:rPr lang="en-US" altLang="en-US" sz="3200" b="1" baseline="3000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+</a:t>
            </a:r>
            <a:r>
              <a:rPr lang="en-US" alt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e</a:t>
            </a:r>
            <a:r>
              <a:rPr lang="en-US" altLang="en-US" sz="32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-</a:t>
            </a: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 , </a:t>
            </a:r>
            <a:r>
              <a:rPr lang="el-GR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μ</a:t>
            </a:r>
            <a:r>
              <a:rPr lang="en-US" altLang="en-US" sz="32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+</a:t>
            </a:r>
            <a:r>
              <a:rPr lang="el-GR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μ</a:t>
            </a:r>
            <a:r>
              <a:rPr lang="en-US" altLang="en-US" sz="3200" b="1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-   </a:t>
            </a: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Searches</a:t>
            </a:r>
          </a:p>
        </p:txBody>
      </p:sp>
      <p:sp>
        <p:nvSpPr>
          <p:cNvPr id="12293" name="Ορθογώνιο 1">
            <a:extLst>
              <a:ext uri="{FF2B5EF4-FFF2-40B4-BE49-F238E27FC236}">
                <a16:creationId xmlns:a16="http://schemas.microsoft.com/office/drawing/2014/main" id="{09160EEF-3F4C-4D3D-AD3E-6E6A4C636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733425"/>
            <a:ext cx="4953000" cy="427038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739D05-EB6A-4F85-A6E5-C3984C26508D}"/>
              </a:ext>
            </a:extLst>
          </p:cNvPr>
          <p:cNvSpPr txBox="1"/>
          <p:nvPr/>
        </p:nvSpPr>
        <p:spPr>
          <a:xfrm>
            <a:off x="25400" y="838200"/>
            <a:ext cx="4699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We analyzed the </a:t>
            </a:r>
            <a:r>
              <a:rPr lang="en-US" b="1" dirty="0">
                <a:solidFill>
                  <a:schemeClr val="tx1"/>
                </a:solidFill>
              </a:rPr>
              <a:t>full 2017 data </a:t>
            </a:r>
            <a:r>
              <a:rPr lang="en-US" dirty="0">
                <a:solidFill>
                  <a:schemeClr val="tx1"/>
                </a:solidFill>
              </a:rPr>
              <a:t>( ~ 41 fb</a:t>
            </a:r>
            <a:r>
              <a:rPr lang="en-US" baseline="30000" dirty="0">
                <a:solidFill>
                  <a:schemeClr val="tx1"/>
                </a:solidFill>
              </a:rPr>
              <a:t>-1</a:t>
            </a:r>
            <a:r>
              <a:rPr lang="en-US" dirty="0">
                <a:solidFill>
                  <a:schemeClr val="tx1"/>
                </a:solidFill>
              </a:rPr>
              <a:t>).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Muons were not ready, so we published a Physics Analysis Summary (</a:t>
            </a:r>
            <a:r>
              <a:rPr lang="en-US" b="1" dirty="0">
                <a:solidFill>
                  <a:schemeClr val="tx1"/>
                </a:solidFill>
              </a:rPr>
              <a:t>CMS PAS EXO-18-006</a:t>
            </a:r>
            <a:r>
              <a:rPr lang="en-US" dirty="0">
                <a:solidFill>
                  <a:schemeClr val="tx1"/>
                </a:solidFill>
              </a:rPr>
              <a:t>) using only the ‘electron’ results. 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We also provided a combination with the full 2016 data ( ~ 36 fb</a:t>
            </a:r>
            <a:r>
              <a:rPr lang="en-US" baseline="30000" dirty="0">
                <a:solidFill>
                  <a:schemeClr val="tx1"/>
                </a:solidFill>
              </a:rPr>
              <a:t>-1 </a:t>
            </a:r>
            <a:r>
              <a:rPr lang="en-US" dirty="0">
                <a:solidFill>
                  <a:schemeClr val="tx1"/>
                </a:solidFill>
              </a:rPr>
              <a:t>).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FUTURE PLANS</a:t>
            </a: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r>
              <a:rPr lang="en-US" dirty="0">
                <a:solidFill>
                  <a:schemeClr val="tx1"/>
                </a:solidFill>
              </a:rPr>
              <a:t> - Quick results for the </a:t>
            </a:r>
            <a:r>
              <a:rPr lang="en-US" b="1" dirty="0">
                <a:solidFill>
                  <a:schemeClr val="tx1"/>
                </a:solidFill>
              </a:rPr>
              <a:t>2018 dataset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- Combine the </a:t>
            </a:r>
            <a:r>
              <a:rPr lang="en-US" b="1" dirty="0">
                <a:solidFill>
                  <a:schemeClr val="tx1"/>
                </a:solidFill>
              </a:rPr>
              <a:t>13 </a:t>
            </a:r>
            <a:r>
              <a:rPr lang="en-US" b="1" dirty="0" err="1">
                <a:solidFill>
                  <a:schemeClr val="tx1"/>
                </a:solidFill>
              </a:rPr>
              <a:t>TeV</a:t>
            </a:r>
            <a:r>
              <a:rPr lang="en-US" b="1" dirty="0">
                <a:solidFill>
                  <a:schemeClr val="tx1"/>
                </a:solidFill>
              </a:rPr>
              <a:t> data</a:t>
            </a:r>
            <a:r>
              <a:rPr lang="en-US" dirty="0">
                <a:solidFill>
                  <a:schemeClr val="tx1"/>
                </a:solidFill>
              </a:rPr>
              <a:t> from all years (</a:t>
            </a:r>
            <a:r>
              <a:rPr lang="en-US" b="1" dirty="0">
                <a:solidFill>
                  <a:schemeClr val="tx1"/>
                </a:solidFill>
              </a:rPr>
              <a:t>2016+2017+2018)</a:t>
            </a:r>
            <a:r>
              <a:rPr lang="en-US" dirty="0">
                <a:solidFill>
                  <a:schemeClr val="tx1"/>
                </a:solidFill>
              </a:rPr>
              <a:t> for a  </a:t>
            </a:r>
            <a:r>
              <a:rPr lang="en-US" sz="2800" b="1" dirty="0">
                <a:solidFill>
                  <a:srgbClr val="FF0000"/>
                </a:solidFill>
                <a:latin typeface="Edwardian Script ITC" panose="030303020407070D0804" pitchFamily="66" charset="0"/>
              </a:rPr>
              <a:t>legacy</a:t>
            </a:r>
            <a:r>
              <a:rPr lang="en-US" dirty="0">
                <a:solidFill>
                  <a:schemeClr val="tx1"/>
                </a:solidFill>
              </a:rPr>
              <a:t>  paper on       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              </a:t>
            </a:r>
            <a:r>
              <a:rPr lang="en-US" i="1" dirty="0">
                <a:solidFill>
                  <a:schemeClr val="tx1"/>
                </a:solidFill>
              </a:rPr>
              <a:t>‘heavy narrow resonances’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  <a:p>
            <a:r>
              <a:rPr lang="en-US" dirty="0">
                <a:solidFill>
                  <a:schemeClr val="tx1"/>
                </a:solidFill>
              </a:rPr>
              <a:t>dedicated to RUN2 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" name="Εικόνα 1">
            <a:extLst>
              <a:ext uri="{FF2B5EF4-FFF2-40B4-BE49-F238E27FC236}">
                <a16:creationId xmlns:a16="http://schemas.microsoft.com/office/drawing/2014/main" id="{D52EEADF-78DF-4609-BDD1-128696607C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3864975"/>
            <a:ext cx="3667180" cy="2729200"/>
          </a:xfrm>
          <a:prstGeom prst="rect">
            <a:avLst/>
          </a:prstGeom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40DA253F-B77D-43A4-A242-CC7EFD7003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1802" y="730983"/>
            <a:ext cx="2978798" cy="3084050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E64664-E7A7-3046-9B7C-02A5AE48B00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367B-C27B-D84D-83C0-940542712F45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622383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>
            <a:extLst>
              <a:ext uri="{FF2B5EF4-FFF2-40B4-BE49-F238E27FC236}">
                <a16:creationId xmlns:a16="http://schemas.microsoft.com/office/drawing/2014/main" id="{CD1E4F0E-5FBA-40A3-8BAD-523412E6E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0"/>
            <a:ext cx="7775575" cy="6921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W helicity in </a:t>
            </a:r>
            <a:r>
              <a:rPr lang="en-US" alt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l+jets</a:t>
            </a: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 @ 13 </a:t>
            </a:r>
            <a:r>
              <a:rPr lang="en-US" alt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TeV</a:t>
            </a:r>
            <a:endParaRPr lang="en-US" alt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12" name="Εικόνα 11">
            <a:extLst>
              <a:ext uri="{FF2B5EF4-FFF2-40B4-BE49-F238E27FC236}">
                <a16:creationId xmlns:a16="http://schemas.microsoft.com/office/drawing/2014/main" id="{341F4A74-D652-415D-92F1-C580C0511A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505200"/>
            <a:ext cx="3593915" cy="2780467"/>
          </a:xfrm>
          <a:prstGeom prst="rect">
            <a:avLst/>
          </a:prstGeom>
        </p:spPr>
      </p:pic>
      <p:sp>
        <p:nvSpPr>
          <p:cNvPr id="13" name="Ορθογώνιο 12">
            <a:extLst>
              <a:ext uri="{FF2B5EF4-FFF2-40B4-BE49-F238E27FC236}">
                <a16:creationId xmlns:a16="http://schemas.microsoft.com/office/drawing/2014/main" id="{13F25167-723B-4239-BB74-E499F8A83AD2}"/>
              </a:ext>
            </a:extLst>
          </p:cNvPr>
          <p:cNvSpPr/>
          <p:nvPr/>
        </p:nvSpPr>
        <p:spPr>
          <a:xfrm>
            <a:off x="457200" y="3335923"/>
            <a:ext cx="3733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cos(</a:t>
            </a:r>
            <a:r>
              <a:rPr lang="el-GR" sz="1600" dirty="0">
                <a:solidFill>
                  <a:schemeClr val="tx1"/>
                </a:solidFill>
                <a:latin typeface="+mj-lt"/>
              </a:rPr>
              <a:t>θ*) 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distribution at Generator Level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Ορθογώνιο 13">
                <a:extLst>
                  <a:ext uri="{FF2B5EF4-FFF2-40B4-BE49-F238E27FC236}">
                    <a16:creationId xmlns:a16="http://schemas.microsoft.com/office/drawing/2014/main" id="{96D0D368-4ED5-45B1-87DA-B92543659754}"/>
                  </a:ext>
                </a:extLst>
              </p:cNvPr>
              <p:cNvSpPr/>
              <p:nvPr/>
            </p:nvSpPr>
            <p:spPr>
              <a:xfrm>
                <a:off x="0" y="729531"/>
                <a:ext cx="11969139" cy="220342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Clr>
                    <a:srgbClr val="FF0000"/>
                  </a:buClr>
                  <a:buFontTx/>
                  <a:buChar char="●"/>
                </a:pPr>
                <a:r>
                  <a:rPr lang="en-US" sz="1600" dirty="0">
                    <a:solidFill>
                      <a:schemeClr val="tx1"/>
                    </a:solidFill>
                    <a:latin typeface="+mj-lt"/>
                  </a:rPr>
                  <a:t>The W helicity fractions will be measured from the angular distribution of the </a:t>
                </a:r>
                <a:r>
                  <a:rPr lang="en-US" sz="1600" b="1" i="1" dirty="0">
                    <a:solidFill>
                      <a:schemeClr val="tx1"/>
                    </a:solidFill>
                    <a:latin typeface="+mj-lt"/>
                  </a:rPr>
                  <a:t>cos(</a:t>
                </a:r>
                <a:r>
                  <a:rPr lang="el-GR" sz="1600" b="1" i="1" dirty="0">
                    <a:solidFill>
                      <a:schemeClr val="tx1"/>
                    </a:solidFill>
                    <a:latin typeface="+mj-lt"/>
                  </a:rPr>
                  <a:t>θ*</a:t>
                </a:r>
                <a:r>
                  <a:rPr lang="en-US" sz="1600" b="1" i="1" dirty="0">
                    <a:solidFill>
                      <a:schemeClr val="tx1"/>
                    </a:solidFill>
                    <a:latin typeface="+mj-lt"/>
                  </a:rPr>
                  <a:t>)</a:t>
                </a:r>
                <a:r>
                  <a:rPr lang="en-US" sz="1600" dirty="0">
                    <a:solidFill>
                      <a:schemeClr val="tx1"/>
                    </a:solidFill>
                    <a:latin typeface="+mj-lt"/>
                  </a:rPr>
                  <a:t>.</a:t>
                </a:r>
              </a:p>
              <a:p>
                <a:pPr marL="285750" indent="-285750">
                  <a:buClr>
                    <a:srgbClr val="FF0000"/>
                  </a:buClr>
                  <a:buFontTx/>
                  <a:buChar char="●"/>
                </a:pPr>
                <a:r>
                  <a:rPr lang="en-US" sz="1600" b="1" i="1" dirty="0">
                    <a:solidFill>
                      <a:schemeClr val="tx1"/>
                    </a:solidFill>
                    <a:latin typeface="+mj-lt"/>
                  </a:rPr>
                  <a:t>cos(</a:t>
                </a:r>
                <a:r>
                  <a:rPr lang="el-GR" sz="1600" b="1" i="1" dirty="0">
                    <a:solidFill>
                      <a:schemeClr val="tx1"/>
                    </a:solidFill>
                    <a:latin typeface="+mj-lt"/>
                  </a:rPr>
                  <a:t>θ*</a:t>
                </a:r>
                <a:r>
                  <a:rPr lang="en-US" sz="1600" b="1" i="1" dirty="0">
                    <a:solidFill>
                      <a:schemeClr val="tx1"/>
                    </a:solidFill>
                    <a:latin typeface="+mj-lt"/>
                  </a:rPr>
                  <a:t>)</a:t>
                </a:r>
                <a:r>
                  <a:rPr lang="en-US" sz="1600" dirty="0">
                    <a:solidFill>
                      <a:schemeClr val="tx1"/>
                    </a:solidFill>
                    <a:latin typeface="+mj-lt"/>
                  </a:rPr>
                  <a:t> for the top  </a:t>
                </a:r>
                <a:r>
                  <a:rPr lang="en-US" sz="16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≡  the angle between the                  </a:t>
                </a:r>
              </a:p>
              <a:p>
                <a:pPr>
                  <a:buClr>
                    <a:srgbClr val="FF0000"/>
                  </a:buClr>
                </a:pPr>
                <a:r>
                  <a:rPr lang="en-US" sz="1400" i="1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down-type fermion momentum in the W rest frame</a:t>
                </a:r>
                <a:r>
                  <a:rPr lang="en-US" sz="14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     </a:t>
                </a:r>
                <a:r>
                  <a:rPr lang="en-US" sz="16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and the      </a:t>
                </a:r>
                <a:r>
                  <a:rPr lang="en-US" sz="1400" i="1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W momentum in the top rest frame</a:t>
                </a:r>
              </a:p>
              <a:p>
                <a:pPr>
                  <a:buClr>
                    <a:srgbClr val="FF0000"/>
                  </a:buClr>
                </a:pPr>
                <a:endParaRPr lang="en-US" sz="1400" dirty="0">
                  <a:solidFill>
                    <a:schemeClr val="tx1"/>
                  </a:solidFill>
                  <a:latin typeface="+mj-lt"/>
                  <a:cs typeface="Times New Roman" panose="02020603050405020304" pitchFamily="18" charset="0"/>
                </a:endParaRPr>
              </a:p>
              <a:p>
                <a:pPr marL="285750" indent="-285750">
                  <a:buClr>
                    <a:srgbClr val="FF0000"/>
                  </a:buClr>
                  <a:buFontTx/>
                  <a:buChar char="●"/>
                </a:pPr>
                <a:r>
                  <a:rPr lang="en-US" sz="16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 The </a:t>
                </a:r>
                <a:r>
                  <a:rPr lang="en-US" sz="1600" b="1" i="1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cos(</a:t>
                </a:r>
                <a:r>
                  <a:rPr lang="el-GR" sz="1600" b="1" i="1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θ*)</a:t>
                </a:r>
                <a:r>
                  <a:rPr lang="el-GR" sz="16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 </a:t>
                </a:r>
                <a:r>
                  <a:rPr lang="en-US" sz="16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dependency on the helicity fractions F</a:t>
                </a:r>
                <a:r>
                  <a:rPr lang="en-US" sz="1600" baseline="-250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0,L,R</a:t>
                </a:r>
                <a:r>
                  <a:rPr lang="en-US" sz="16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   </a:t>
                </a:r>
              </a:p>
              <a:p>
                <a:pPr>
                  <a:buClr>
                    <a:srgbClr val="FF0000"/>
                  </a:buClr>
                </a:pPr>
                <a:r>
                  <a:rPr lang="en-US" sz="2000" b="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  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l-G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</m:den>
                    </m:f>
                    <m:f>
                      <m:fPr>
                        <m:ctrlPr>
                          <a:rPr lang="el-G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l-G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dcos</m:t>
                        </m:r>
                        <m:r>
                          <m:rPr>
                            <m:sty m:val="p"/>
                          </m:rPr>
                          <a:rPr lang="el-G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  <m:r>
                          <a:rPr lang="el-G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den>
                    </m:f>
                    <m:r>
                      <a:rPr lang="el-GR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l-G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l-G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l-G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  <m:d>
                      <m:dPr>
                        <m:ctrlPr>
                          <a:rPr lang="el-GR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l-G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</m:t>
                        </m:r>
                        <m:r>
                          <m:rPr>
                            <m:sty m:val="p"/>
                          </m:rPr>
                          <a:rPr lang="el-GR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</m:d>
                    <m:r>
                      <a:rPr lang="el-GR" sz="2000" b="0" i="0" baseline="30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m:rPr>
                        <m:sty m:val="p"/>
                      </m:rPr>
                      <a:rPr lang="en-US" sz="2000" b="0" i="0" baseline="-25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L</m:t>
                    </m:r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</m:den>
                    </m:f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cosθ</m:t>
                        </m:r>
                      </m:e>
                    </m:d>
                    <m:r>
                      <a:rPr lang="el-GR" sz="2000" b="0" i="0" baseline="30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m:rPr>
                        <m:sty m:val="p"/>
                      </m:rPr>
                      <a:rPr lang="en-US" sz="2000" b="0" i="0" baseline="-25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R</m:t>
                    </m:r>
                    <m: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den>
                    </m:f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sin</m:t>
                    </m:r>
                    <m:r>
                      <a:rPr lang="en-US" sz="2000" b="0" i="0" baseline="30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m:rPr>
                        <m:sty m:val="p"/>
                      </m:rPr>
                      <a:rPr lang="el-GR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θ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a:rPr lang="el-GR" sz="2000" b="0" i="0" baseline="-2500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  <m:r>
                      <a:rPr lang="el-GR" sz="2000" b="0" i="0" baseline="-250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l-GR" sz="20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 ,   </a:t>
                </a:r>
                <a:r>
                  <a:rPr lang="el-GR" sz="16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θ</a:t>
                </a:r>
                <a:r>
                  <a:rPr lang="en-US" sz="16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 ≡</a:t>
                </a:r>
                <a:r>
                  <a:rPr lang="el-GR" sz="16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 θ*</a:t>
                </a:r>
                <a:endParaRPr lang="en-US" sz="1600" dirty="0">
                  <a:solidFill>
                    <a:schemeClr val="tx1"/>
                  </a:solidFill>
                  <a:latin typeface="+mj-lt"/>
                  <a:cs typeface="Times New Roman" panose="02020603050405020304" pitchFamily="18" charset="0"/>
                </a:endParaRPr>
              </a:p>
              <a:p>
                <a:pPr>
                  <a:buClr>
                    <a:srgbClr val="FF0000"/>
                  </a:buClr>
                </a:pPr>
                <a:r>
                  <a:rPr lang="en-US" sz="16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 </a:t>
                </a:r>
              </a:p>
              <a:p>
                <a:pPr>
                  <a:buClr>
                    <a:srgbClr val="FF0000"/>
                  </a:buClr>
                </a:pPr>
                <a:r>
                  <a:rPr lang="en-US" sz="14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SM values:   </a:t>
                </a:r>
                <a:r>
                  <a:rPr lang="en-US" sz="14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F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0</a:t>
                </a:r>
                <a:r>
                  <a:rPr lang="en-US" sz="14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 = 0.6902,  </a:t>
                </a:r>
                <a:r>
                  <a:rPr lang="en-US" sz="14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F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L</a:t>
                </a:r>
                <a:r>
                  <a:rPr lang="en-US" sz="14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=0.3089, </a:t>
                </a:r>
                <a:r>
                  <a:rPr lang="en-US" sz="14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F</a:t>
                </a:r>
                <a:r>
                  <a:rPr lang="en-US" sz="1400" baseline="-25000" dirty="0">
                    <a:solidFill>
                      <a:srgbClr val="FF0000"/>
                    </a:solidFill>
                    <a:latin typeface="+mj-lt"/>
                    <a:cs typeface="Times New Roman" panose="02020603050405020304" pitchFamily="18" charset="0"/>
                  </a:rPr>
                  <a:t>R</a:t>
                </a:r>
                <a:r>
                  <a:rPr lang="en-US" sz="1400" dirty="0">
                    <a:solidFill>
                      <a:schemeClr val="tx1"/>
                    </a:solidFill>
                    <a:latin typeface="+mj-lt"/>
                    <a:cs typeface="Times New Roman" panose="02020603050405020304" pitchFamily="18" charset="0"/>
                  </a:rPr>
                  <a:t>=0.0009</a:t>
                </a:r>
                <a:endParaRPr lang="en-US" sz="1600" dirty="0">
                  <a:solidFill>
                    <a:schemeClr val="tx1"/>
                  </a:solidFill>
                  <a:latin typeface="+mj-lt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Ορθογώνιο 13">
                <a:extLst>
                  <a:ext uri="{FF2B5EF4-FFF2-40B4-BE49-F238E27FC236}">
                    <a16:creationId xmlns:a16="http://schemas.microsoft.com/office/drawing/2014/main" id="{96D0D368-4ED5-45B1-87DA-B925436597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29531"/>
                <a:ext cx="11969139" cy="2203424"/>
              </a:xfrm>
              <a:prstGeom prst="rect">
                <a:avLst/>
              </a:prstGeom>
              <a:blipFill>
                <a:blip r:embed="rId4"/>
                <a:stretch>
                  <a:fillRect l="-357" t="-1939" b="-19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D70BEEE0-65DF-416C-8FEB-FE5223CD31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645098"/>
            <a:ext cx="3962400" cy="394536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74A266-E364-C54D-B3B8-6646985ADF3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367B-C27B-D84D-83C0-940542712F45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69004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>
            <a:extLst>
              <a:ext uri="{FF2B5EF4-FFF2-40B4-BE49-F238E27FC236}">
                <a16:creationId xmlns:a16="http://schemas.microsoft.com/office/drawing/2014/main" id="{FAFD269C-46B8-4250-B508-64B27F8BF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2738" y="6591300"/>
            <a:ext cx="122396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r" eaLnBrk="1" hangingPunct="1">
              <a:buSzPct val="100000"/>
            </a:pPr>
            <a:fld id="{D81F4FCE-7EB7-4BCC-BAAF-9F88F2CA9F66}" type="slidenum">
              <a:rPr lang="en-US" altLang="en-US" sz="1400" b="1">
                <a:solidFill>
                  <a:srgbClr val="000000"/>
                </a:solidFill>
              </a:rPr>
              <a:pPr algn="r" eaLnBrk="1" hangingPunct="1">
                <a:buSzPct val="100000"/>
              </a:pPr>
              <a:t>6</a:t>
            </a:fld>
            <a:endParaRPr lang="en-US" altLang="en-US" sz="1400" b="1">
              <a:solidFill>
                <a:srgbClr val="000000"/>
              </a:solidFill>
            </a:endParaRPr>
          </a:p>
        </p:txBody>
      </p:sp>
      <p:sp>
        <p:nvSpPr>
          <p:cNvPr id="8194" name="Text Box 2">
            <a:extLst>
              <a:ext uri="{FF2B5EF4-FFF2-40B4-BE49-F238E27FC236}">
                <a16:creationId xmlns:a16="http://schemas.microsoft.com/office/drawing/2014/main" id="{CD1E4F0E-5FBA-40A3-8BAD-523412E6E2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0"/>
            <a:ext cx="7775575" cy="69215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Microsoft YaHei" panose="020B0503020204020204" pitchFamily="34" charset="-122"/>
              </a:defRPr>
            </a:lvl9pPr>
          </a:lstStyle>
          <a:p>
            <a:pPr algn="ctr" eaLnBrk="1" hangingPunct="1">
              <a:buSzPct val="100000"/>
              <a:defRPr/>
            </a:pP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W helicity in </a:t>
            </a:r>
            <a:r>
              <a:rPr lang="en-US" alt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l+jets</a:t>
            </a:r>
            <a:r>
              <a:rPr lang="en-US" altLang="en-US" sz="32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 @ 13 </a:t>
            </a:r>
            <a:r>
              <a:rPr lang="en-US" altLang="en-US" sz="32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</a:rPr>
              <a:t>TeV</a:t>
            </a:r>
            <a:endParaRPr lang="en-US" altLang="en-US" sz="32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</a:endParaRPr>
          </a:p>
        </p:txBody>
      </p:sp>
      <p:pic>
        <p:nvPicPr>
          <p:cNvPr id="10" name="Εικόνα 9">
            <a:extLst>
              <a:ext uri="{FF2B5EF4-FFF2-40B4-BE49-F238E27FC236}">
                <a16:creationId xmlns:a16="http://schemas.microsoft.com/office/drawing/2014/main" id="{3F7320D5-556D-42FE-BB2C-315E0D1E57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5431" y="711417"/>
            <a:ext cx="956074" cy="1091075"/>
          </a:xfrm>
          <a:prstGeom prst="rect">
            <a:avLst/>
          </a:prstGeom>
        </p:spPr>
      </p:pic>
      <p:pic>
        <p:nvPicPr>
          <p:cNvPr id="11" name="Εικόνα 10">
            <a:extLst>
              <a:ext uri="{FF2B5EF4-FFF2-40B4-BE49-F238E27FC236}">
                <a16:creationId xmlns:a16="http://schemas.microsoft.com/office/drawing/2014/main" id="{C9E74F85-A319-4380-AA25-178A1A4351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588" y="695279"/>
            <a:ext cx="2034802" cy="1091075"/>
          </a:xfrm>
          <a:prstGeom prst="rect">
            <a:avLst/>
          </a:prstGeom>
        </p:spPr>
      </p:pic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B3C4CD7D-C8CC-4C3E-A672-8639291CB130}"/>
              </a:ext>
            </a:extLst>
          </p:cNvPr>
          <p:cNvSpPr/>
          <p:nvPr/>
        </p:nvSpPr>
        <p:spPr>
          <a:xfrm>
            <a:off x="-14512" y="1802492"/>
            <a:ext cx="468910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66FF"/>
                </a:solidFill>
              </a:rPr>
              <a:t>Mara </a:t>
            </a:r>
            <a:r>
              <a:rPr lang="en-US" sz="1600" dirty="0" err="1">
                <a:solidFill>
                  <a:srgbClr val="0066FF"/>
                </a:solidFill>
              </a:rPr>
              <a:t>Senghi</a:t>
            </a:r>
            <a:r>
              <a:rPr lang="en-US" sz="1600" dirty="0">
                <a:solidFill>
                  <a:srgbClr val="0066FF"/>
                </a:solidFill>
              </a:rPr>
              <a:t> </a:t>
            </a:r>
            <a:r>
              <a:rPr lang="en-US" sz="1600" b="1" dirty="0">
                <a:solidFill>
                  <a:srgbClr val="0066FF"/>
                </a:solidFill>
              </a:rPr>
              <a:t>Soares</a:t>
            </a:r>
            <a:r>
              <a:rPr lang="en-US" sz="1600" dirty="0">
                <a:solidFill>
                  <a:srgbClr val="0066FF"/>
                </a:solidFill>
              </a:rPr>
              <a:t> , Javier </a:t>
            </a:r>
            <a:r>
              <a:rPr lang="en-US" sz="1600" dirty="0" err="1">
                <a:solidFill>
                  <a:srgbClr val="0066FF"/>
                </a:solidFill>
              </a:rPr>
              <a:t>Brochero</a:t>
            </a:r>
            <a:r>
              <a:rPr lang="en-US" sz="1600" dirty="0">
                <a:solidFill>
                  <a:srgbClr val="0066FF"/>
                </a:solidFill>
              </a:rPr>
              <a:t> </a:t>
            </a:r>
            <a:r>
              <a:rPr lang="en-US" sz="1600" b="1" dirty="0">
                <a:solidFill>
                  <a:srgbClr val="0066FF"/>
                </a:solidFill>
              </a:rPr>
              <a:t>Cifuentes</a:t>
            </a:r>
          </a:p>
        </p:txBody>
      </p:sp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28C3B817-F711-4962-AE5F-273747076AFB}"/>
              </a:ext>
            </a:extLst>
          </p:cNvPr>
          <p:cNvSpPr/>
          <p:nvPr/>
        </p:nvSpPr>
        <p:spPr>
          <a:xfrm>
            <a:off x="4724400" y="1828800"/>
            <a:ext cx="43909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66FF"/>
                </a:solidFill>
              </a:rPr>
              <a:t>Georgios </a:t>
            </a:r>
            <a:r>
              <a:rPr lang="en-US" sz="1600" b="1" dirty="0">
                <a:solidFill>
                  <a:srgbClr val="0066FF"/>
                </a:solidFill>
              </a:rPr>
              <a:t>Daskalakis</a:t>
            </a:r>
            <a:r>
              <a:rPr lang="en-US" sz="1600" dirty="0">
                <a:solidFill>
                  <a:srgbClr val="0066FF"/>
                </a:solidFill>
              </a:rPr>
              <a:t> , Georgios </a:t>
            </a:r>
            <a:r>
              <a:rPr lang="en-US" sz="1600" b="1" dirty="0" err="1">
                <a:solidFill>
                  <a:srgbClr val="0066FF"/>
                </a:solidFill>
              </a:rPr>
              <a:t>Anagnostou</a:t>
            </a:r>
            <a:endParaRPr lang="en-US" sz="1600" b="1" dirty="0">
              <a:solidFill>
                <a:srgbClr val="0066FF"/>
              </a:solidFill>
            </a:endParaRPr>
          </a:p>
          <a:p>
            <a:r>
              <a:rPr lang="en-US" sz="1600" i="1" dirty="0">
                <a:solidFill>
                  <a:srgbClr val="0066FF"/>
                </a:solidFill>
              </a:rPr>
              <a:t>      + PhD student funded from KRIPIS-II  </a:t>
            </a:r>
          </a:p>
        </p:txBody>
      </p:sp>
      <p:sp>
        <p:nvSpPr>
          <p:cNvPr id="18" name="Ορθογώνιο 17">
            <a:extLst>
              <a:ext uri="{FF2B5EF4-FFF2-40B4-BE49-F238E27FC236}">
                <a16:creationId xmlns:a16="http://schemas.microsoft.com/office/drawing/2014/main" id="{051BBB87-019B-4BE1-9278-CAA45B4E264F}"/>
              </a:ext>
            </a:extLst>
          </p:cNvPr>
          <p:cNvSpPr/>
          <p:nvPr/>
        </p:nvSpPr>
        <p:spPr>
          <a:xfrm>
            <a:off x="3505200" y="1036199"/>
            <a:ext cx="19046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>
                <a:solidFill>
                  <a:srgbClr val="0066FF"/>
                </a:solidFill>
              </a:rPr>
              <a:t>… the team …</a:t>
            </a:r>
          </a:p>
        </p:txBody>
      </p:sp>
      <p:sp>
        <p:nvSpPr>
          <p:cNvPr id="19" name="Ορθογώνιο 18">
            <a:extLst>
              <a:ext uri="{FF2B5EF4-FFF2-40B4-BE49-F238E27FC236}">
                <a16:creationId xmlns:a16="http://schemas.microsoft.com/office/drawing/2014/main" id="{4451A2DE-8432-4DA2-AA15-D14E010FBF5E}"/>
              </a:ext>
            </a:extLst>
          </p:cNvPr>
          <p:cNvSpPr/>
          <p:nvPr/>
        </p:nvSpPr>
        <p:spPr>
          <a:xfrm>
            <a:off x="0" y="2525919"/>
            <a:ext cx="9143999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+mj-lt"/>
              </a:rPr>
              <a:t>We would like to measure the W boson helicity fractions from top quark decays in ttbar events at  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13 </a:t>
            </a:r>
            <a:r>
              <a:rPr lang="en-US" sz="1600" b="1" dirty="0" err="1">
                <a:solidFill>
                  <a:schemeClr val="tx1"/>
                </a:solidFill>
                <a:latin typeface="+mj-lt"/>
              </a:rPr>
              <a:t>TeV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using </a:t>
            </a:r>
            <a:r>
              <a:rPr lang="en-US" sz="1600" b="1" dirty="0" err="1">
                <a:solidFill>
                  <a:schemeClr val="tx1"/>
                </a:solidFill>
                <a:latin typeface="+mj-lt"/>
              </a:rPr>
              <a:t>lepton+jets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.</a:t>
            </a:r>
          </a:p>
          <a:p>
            <a:endParaRPr lang="en-US" sz="1600" dirty="0">
              <a:solidFill>
                <a:schemeClr val="tx1"/>
              </a:solidFill>
              <a:latin typeface="+mj-lt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+mj-lt"/>
              </a:rPr>
              <a:t>Motivation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: </a:t>
            </a:r>
          </a:p>
          <a:p>
            <a:pPr marL="400050" indent="-400050">
              <a:buAutoNum type="romanLcParenR"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The measurement is </a:t>
            </a:r>
            <a:r>
              <a:rPr lang="en-US" sz="1600" b="1" dirty="0">
                <a:solidFill>
                  <a:schemeClr val="tx1"/>
                </a:solidFill>
                <a:latin typeface="+mj-lt"/>
              </a:rPr>
              <a:t>sensitive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to the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Wtb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vertex structure; </a:t>
            </a:r>
            <a:br>
              <a:rPr lang="en-US" sz="1600" dirty="0">
                <a:solidFill>
                  <a:schemeClr val="tx1"/>
                </a:solidFill>
                <a:latin typeface="+mj-lt"/>
              </a:rPr>
            </a:br>
            <a:r>
              <a:rPr lang="en-US" sz="1600" b="1" dirty="0">
                <a:solidFill>
                  <a:schemeClr val="tx1"/>
                </a:solidFill>
                <a:latin typeface="+mj-lt"/>
              </a:rPr>
              <a:t>new physics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from anomalous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Wtb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couplings might appear.</a:t>
            </a:r>
          </a:p>
          <a:p>
            <a:pPr marL="400050" indent="-400050">
              <a:buAutoNum type="romanLcParenR"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Effort to improve (if possible) systematic uncertainties w.r.t. 7 &amp; 8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TeV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analyses</a:t>
            </a:r>
          </a:p>
          <a:p>
            <a:pPr marL="400050" indent="-400050">
              <a:buAutoNum type="romanLcParenR"/>
            </a:pPr>
            <a:r>
              <a:rPr lang="en-US" sz="1600" dirty="0">
                <a:solidFill>
                  <a:schemeClr val="tx1"/>
                </a:solidFill>
                <a:latin typeface="+mj-lt"/>
              </a:rPr>
              <a:t>Common framework with the simultaneous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l+jets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&amp; dilepton </a:t>
            </a:r>
            <a:r>
              <a:rPr lang="en-US" sz="1600" dirty="0" err="1">
                <a:solidFill>
                  <a:schemeClr val="tx1"/>
                </a:solidFill>
                <a:latin typeface="+mj-lt"/>
              </a:rPr>
              <a:t>xsection</a:t>
            </a:r>
            <a:r>
              <a:rPr lang="en-US" sz="1600" dirty="0">
                <a:solidFill>
                  <a:schemeClr val="tx1"/>
                </a:solidFill>
                <a:latin typeface="+mj-lt"/>
              </a:rPr>
              <a:t> measurement</a:t>
            </a:r>
          </a:p>
          <a:p>
            <a:endParaRPr lang="en-US" sz="1600" dirty="0">
              <a:solidFill>
                <a:schemeClr val="tx1"/>
              </a:solidFill>
              <a:latin typeface="+mj-lt"/>
            </a:endParaRPr>
          </a:p>
          <a:p>
            <a:r>
              <a:rPr lang="en-US" dirty="0">
                <a:solidFill>
                  <a:schemeClr val="tx1"/>
                </a:solidFill>
                <a:latin typeface="CMR12"/>
              </a:rPr>
              <a:t>                     </a:t>
            </a:r>
            <a:r>
              <a:rPr lang="en-US" sz="1400" dirty="0">
                <a:solidFill>
                  <a:schemeClr val="tx1"/>
                </a:solidFill>
                <a:latin typeface="CMR12"/>
              </a:rPr>
              <a:t>    </a:t>
            </a:r>
            <a:r>
              <a:rPr lang="en-US" sz="1400" b="1" dirty="0">
                <a:solidFill>
                  <a:schemeClr val="tx1"/>
                </a:solidFill>
                <a:latin typeface="CMR12"/>
              </a:rPr>
              <a:t>CMS  (8 </a:t>
            </a:r>
            <a:r>
              <a:rPr lang="en-US" sz="1400" b="1" dirty="0" err="1">
                <a:solidFill>
                  <a:schemeClr val="tx1"/>
                </a:solidFill>
                <a:latin typeface="CMR12"/>
              </a:rPr>
              <a:t>TeV</a:t>
            </a:r>
            <a:r>
              <a:rPr lang="en-US" sz="1400" b="1" dirty="0">
                <a:solidFill>
                  <a:schemeClr val="tx1"/>
                </a:solidFill>
                <a:latin typeface="CMR12"/>
              </a:rPr>
              <a:t>)			</a:t>
            </a:r>
            <a:r>
              <a:rPr lang="en-US" sz="1400" b="1" dirty="0">
                <a:latin typeface="CMR12"/>
              </a:rPr>
              <a:t>	               </a:t>
            </a:r>
            <a:r>
              <a:rPr lang="en-US" sz="1400" b="1" dirty="0">
                <a:solidFill>
                  <a:schemeClr val="tx1"/>
                </a:solidFill>
                <a:latin typeface="CMR12"/>
              </a:rPr>
              <a:t>ATLAS (8 </a:t>
            </a:r>
            <a:r>
              <a:rPr lang="en-US" sz="1400" b="1" dirty="0" err="1">
                <a:solidFill>
                  <a:schemeClr val="tx1"/>
                </a:solidFill>
                <a:latin typeface="CMR12"/>
              </a:rPr>
              <a:t>TeV</a:t>
            </a:r>
            <a:r>
              <a:rPr lang="en-US" sz="1400" b="1" dirty="0">
                <a:solidFill>
                  <a:schemeClr val="tx1"/>
                </a:solidFill>
                <a:latin typeface="CMR12"/>
              </a:rPr>
              <a:t>)</a:t>
            </a:r>
          </a:p>
          <a:p>
            <a:r>
              <a:rPr lang="en-US" sz="1400" dirty="0">
                <a:solidFill>
                  <a:schemeClr val="tx1"/>
                </a:solidFill>
                <a:latin typeface="CMR12"/>
              </a:rPr>
              <a:t>           	</a:t>
            </a:r>
            <a:r>
              <a:rPr lang="en-US" sz="1100" i="1" dirty="0">
                <a:solidFill>
                  <a:schemeClr val="tx1"/>
                </a:solidFill>
                <a:latin typeface="CMR12"/>
              </a:rPr>
              <a:t>Phys. Lett. B 762 (2016) 512			                  </a:t>
            </a:r>
            <a:r>
              <a:rPr lang="en-US" sz="1100" i="1" dirty="0">
                <a:latin typeface="CMR12"/>
              </a:rPr>
              <a:t>	            </a:t>
            </a:r>
            <a:r>
              <a:rPr lang="en-US" sz="1100" i="1" dirty="0">
                <a:solidFill>
                  <a:schemeClr val="tx1"/>
                </a:solidFill>
                <a:latin typeface="CMR12"/>
              </a:rPr>
              <a:t>Eur. Phys. J. C 77 (2017) 264</a:t>
            </a:r>
            <a:endParaRPr lang="en-US" sz="1400" i="1" dirty="0">
              <a:solidFill>
                <a:schemeClr val="tx1"/>
              </a:solidFill>
              <a:latin typeface="CMR12"/>
            </a:endParaRPr>
          </a:p>
          <a:p>
            <a:r>
              <a:rPr lang="da-DK" sz="1400" dirty="0">
                <a:solidFill>
                  <a:schemeClr val="tx1"/>
                </a:solidFill>
              </a:rPr>
              <a:t>F</a:t>
            </a:r>
            <a:r>
              <a:rPr lang="da-DK" sz="1400" baseline="-25000" dirty="0">
                <a:solidFill>
                  <a:schemeClr val="tx1"/>
                </a:solidFill>
              </a:rPr>
              <a:t>0</a:t>
            </a:r>
            <a:r>
              <a:rPr lang="da-DK" sz="1400" dirty="0">
                <a:solidFill>
                  <a:schemeClr val="tx1"/>
                </a:solidFill>
              </a:rPr>
              <a:t> =   0.681 ± 0.012 (stat) ± 0.023 (syst), 			F</a:t>
            </a:r>
            <a:r>
              <a:rPr lang="da-DK" sz="1400" baseline="-25000" dirty="0">
                <a:solidFill>
                  <a:schemeClr val="tx1"/>
                </a:solidFill>
              </a:rPr>
              <a:t>0</a:t>
            </a:r>
            <a:r>
              <a:rPr lang="da-DK" sz="1400" dirty="0">
                <a:solidFill>
                  <a:schemeClr val="tx1"/>
                </a:solidFill>
              </a:rPr>
              <a:t> =   0.709 ± 0.019 (stat+syst), </a:t>
            </a:r>
          </a:p>
          <a:p>
            <a:r>
              <a:rPr lang="da-DK" sz="1400" dirty="0">
                <a:solidFill>
                  <a:schemeClr val="tx1"/>
                </a:solidFill>
              </a:rPr>
              <a:t>F</a:t>
            </a:r>
            <a:r>
              <a:rPr lang="da-DK" sz="1400" baseline="-25000" dirty="0">
                <a:solidFill>
                  <a:schemeClr val="tx1"/>
                </a:solidFill>
              </a:rPr>
              <a:t>L</a:t>
            </a:r>
            <a:r>
              <a:rPr lang="da-DK" sz="1400" dirty="0">
                <a:solidFill>
                  <a:schemeClr val="tx1"/>
                </a:solidFill>
              </a:rPr>
              <a:t> =   </a:t>
            </a:r>
            <a:r>
              <a:rPr lang="en-US" sz="1400" dirty="0">
                <a:solidFill>
                  <a:schemeClr val="tx1"/>
                </a:solidFill>
              </a:rPr>
              <a:t>0.323 </a:t>
            </a:r>
            <a:r>
              <a:rPr lang="da-DK" sz="1400" dirty="0">
                <a:solidFill>
                  <a:schemeClr val="tx1"/>
                </a:solidFill>
              </a:rPr>
              <a:t>± </a:t>
            </a:r>
            <a:r>
              <a:rPr lang="en-US" sz="1400" dirty="0">
                <a:solidFill>
                  <a:schemeClr val="tx1"/>
                </a:solidFill>
              </a:rPr>
              <a:t>0.008 (stat) </a:t>
            </a:r>
            <a:r>
              <a:rPr lang="da-DK" sz="1400" dirty="0">
                <a:solidFill>
                  <a:schemeClr val="tx1"/>
                </a:solidFill>
              </a:rPr>
              <a:t>±</a:t>
            </a:r>
            <a:r>
              <a:rPr lang="en-US" sz="1400" dirty="0">
                <a:solidFill>
                  <a:schemeClr val="tx1"/>
                </a:solidFill>
              </a:rPr>
              <a:t> 0.014 (</a:t>
            </a:r>
            <a:r>
              <a:rPr lang="en-US" sz="1400" dirty="0" err="1">
                <a:solidFill>
                  <a:schemeClr val="tx1"/>
                </a:solidFill>
              </a:rPr>
              <a:t>syst</a:t>
            </a:r>
            <a:r>
              <a:rPr lang="en-US" sz="1400" dirty="0">
                <a:solidFill>
                  <a:schemeClr val="tx1"/>
                </a:solidFill>
              </a:rPr>
              <a:t>), and</a:t>
            </a:r>
            <a:r>
              <a:rPr lang="da-DK" sz="1400" dirty="0">
                <a:solidFill>
                  <a:schemeClr val="tx1"/>
                </a:solidFill>
              </a:rPr>
              <a:t> 			F</a:t>
            </a:r>
            <a:r>
              <a:rPr lang="da-DK" sz="1400" baseline="-25000" dirty="0">
                <a:solidFill>
                  <a:schemeClr val="tx1"/>
                </a:solidFill>
              </a:rPr>
              <a:t>L</a:t>
            </a:r>
            <a:r>
              <a:rPr lang="da-DK" sz="1400" dirty="0">
                <a:solidFill>
                  <a:schemeClr val="tx1"/>
                </a:solidFill>
              </a:rPr>
              <a:t> =   </a:t>
            </a:r>
            <a:r>
              <a:rPr lang="en-US" sz="1400" dirty="0">
                <a:solidFill>
                  <a:schemeClr val="tx1"/>
                </a:solidFill>
              </a:rPr>
              <a:t>0.299 </a:t>
            </a:r>
            <a:r>
              <a:rPr lang="da-DK" sz="1400" dirty="0">
                <a:solidFill>
                  <a:schemeClr val="tx1"/>
                </a:solidFill>
              </a:rPr>
              <a:t>± </a:t>
            </a:r>
            <a:r>
              <a:rPr lang="en-US" sz="1400" dirty="0">
                <a:solidFill>
                  <a:schemeClr val="tx1"/>
                </a:solidFill>
              </a:rPr>
              <a:t>0.015 (</a:t>
            </a:r>
            <a:r>
              <a:rPr lang="en-US" sz="1400" dirty="0" err="1">
                <a:solidFill>
                  <a:schemeClr val="tx1"/>
                </a:solidFill>
              </a:rPr>
              <a:t>stat+syst</a:t>
            </a:r>
            <a:r>
              <a:rPr lang="en-US" sz="1400" dirty="0">
                <a:solidFill>
                  <a:schemeClr val="tx1"/>
                </a:solidFill>
              </a:rPr>
              <a:t>), and </a:t>
            </a:r>
          </a:p>
          <a:p>
            <a:r>
              <a:rPr lang="en-US" sz="1400" dirty="0">
                <a:solidFill>
                  <a:schemeClr val="tx1"/>
                </a:solidFill>
              </a:rPr>
              <a:t>F</a:t>
            </a:r>
            <a:r>
              <a:rPr lang="en-US" sz="1400" baseline="-25000" dirty="0">
                <a:solidFill>
                  <a:schemeClr val="tx1"/>
                </a:solidFill>
              </a:rPr>
              <a:t>R</a:t>
            </a:r>
            <a:r>
              <a:rPr lang="en-US" sz="1400" dirty="0">
                <a:solidFill>
                  <a:schemeClr val="tx1"/>
                </a:solidFill>
              </a:rPr>
              <a:t> = -0.004 </a:t>
            </a:r>
            <a:r>
              <a:rPr lang="da-DK" sz="1400" dirty="0">
                <a:solidFill>
                  <a:schemeClr val="tx1"/>
                </a:solidFill>
              </a:rPr>
              <a:t>±</a:t>
            </a:r>
            <a:r>
              <a:rPr lang="en-US" sz="1400" dirty="0">
                <a:solidFill>
                  <a:schemeClr val="tx1"/>
                </a:solidFill>
              </a:rPr>
              <a:t> 0.005 (stat)</a:t>
            </a:r>
            <a:r>
              <a:rPr lang="da-DK" sz="1400" dirty="0">
                <a:solidFill>
                  <a:schemeClr val="tx1"/>
                </a:solidFill>
              </a:rPr>
              <a:t> ±</a:t>
            </a:r>
            <a:r>
              <a:rPr lang="en-US" sz="1400" dirty="0">
                <a:solidFill>
                  <a:schemeClr val="tx1"/>
                </a:solidFill>
              </a:rPr>
              <a:t> 0.014 (syst) 			F</a:t>
            </a:r>
            <a:r>
              <a:rPr lang="en-US" sz="1400" baseline="-25000" dirty="0">
                <a:solidFill>
                  <a:schemeClr val="tx1"/>
                </a:solidFill>
              </a:rPr>
              <a:t>R</a:t>
            </a:r>
            <a:r>
              <a:rPr lang="en-US" sz="1400" dirty="0">
                <a:solidFill>
                  <a:schemeClr val="tx1"/>
                </a:solidFill>
              </a:rPr>
              <a:t> =  -0.008 </a:t>
            </a:r>
            <a:r>
              <a:rPr lang="da-DK" sz="1400" dirty="0">
                <a:solidFill>
                  <a:schemeClr val="tx1"/>
                </a:solidFill>
              </a:rPr>
              <a:t>±</a:t>
            </a:r>
            <a:r>
              <a:rPr lang="en-US" sz="1400" dirty="0">
                <a:solidFill>
                  <a:schemeClr val="tx1"/>
                </a:solidFill>
              </a:rPr>
              <a:t> 0.014 (</a:t>
            </a:r>
            <a:r>
              <a:rPr lang="en-US" sz="1400" dirty="0" err="1">
                <a:solidFill>
                  <a:schemeClr val="tx1"/>
                </a:solidFill>
              </a:rPr>
              <a:t>stat+syst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  <a:r>
              <a:rPr lang="da-DK" sz="1400" dirty="0">
                <a:solidFill>
                  <a:schemeClr val="tx1"/>
                </a:solidFill>
              </a:rPr>
              <a:t> </a:t>
            </a:r>
            <a:endParaRPr lang="en-US" sz="1400" dirty="0">
              <a:solidFill>
                <a:schemeClr val="tx1"/>
              </a:solidFill>
              <a:latin typeface="CMR1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10F170-E404-6445-99A5-38312A5048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367B-C27B-D84D-83C0-940542712F45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6404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>
            <a:extLst>
              <a:ext uri="{FF2B5EF4-FFF2-40B4-BE49-F238E27FC236}">
                <a16:creationId xmlns:a16="http://schemas.microsoft.com/office/drawing/2014/main" id="{E960E186-7484-7541-9BE9-4A91B5E154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buClrTx/>
              <a:buFontTx/>
              <a:buNone/>
            </a:pPr>
            <a:fld id="{DD7B0108-1D70-3B46-95C4-8CC4B3B8D982}" type="slidenum">
              <a:rPr lang="en-US" altLang="en-US" sz="1400" baseline="0"/>
              <a:pPr algn="r">
                <a:buClrTx/>
                <a:buFontTx/>
                <a:buNone/>
              </a:pPr>
              <a:t>7</a:t>
            </a:fld>
            <a:endParaRPr lang="en-US" altLang="en-US" sz="1400" baseline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A5351402-3046-8C47-A9F7-066370F23A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830263"/>
            <a:ext cx="3546475" cy="308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099" name="Picture 3">
            <a:extLst>
              <a:ext uri="{FF2B5EF4-FFF2-40B4-BE49-F238E27FC236}">
                <a16:creationId xmlns:a16="http://schemas.microsoft.com/office/drawing/2014/main" id="{7DBDD35B-277B-544E-A51A-2E6BC196C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830263"/>
            <a:ext cx="3516313" cy="306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100" name="Rectangle 4">
            <a:extLst>
              <a:ext uri="{FF2B5EF4-FFF2-40B4-BE49-F238E27FC236}">
                <a16:creationId xmlns:a16="http://schemas.microsoft.com/office/drawing/2014/main" id="{C650B251-E243-2649-9E4D-AAC7E6B61E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1713" y="3887788"/>
            <a:ext cx="42116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el-GR" altLang="en-US" sz="1600" baseline="0">
                <a:solidFill>
                  <a:srgbClr val="CC0000"/>
                </a:solidFill>
              </a:rPr>
              <a:t>generic topology with 2 unknown particles</a:t>
            </a:r>
          </a:p>
        </p:txBody>
      </p:sp>
      <p:sp>
        <p:nvSpPr>
          <p:cNvPr id="4101" name="Rectangle 5">
            <a:extLst>
              <a:ext uri="{FF2B5EF4-FFF2-40B4-BE49-F238E27FC236}">
                <a16:creationId xmlns:a16="http://schemas.microsoft.com/office/drawing/2014/main" id="{DE23748E-830F-8E4A-96E8-04F10B4862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463" y="4392613"/>
            <a:ext cx="8974137" cy="2338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endParaRPr lang="el-GR" altLang="en-US" baseline="0">
              <a:solidFill>
                <a:srgbClr val="000099"/>
              </a:solidFill>
            </a:endParaRPr>
          </a:p>
          <a:p>
            <a:pPr>
              <a:buClrTx/>
              <a:buFontTx/>
              <a:buNone/>
            </a:pPr>
            <a:r>
              <a:rPr lang="el-GR" altLang="en-US" sz="1800" baseline="0"/>
              <a:t>Searching simultaneously for both a heavy top partner T’ and a new gauge boson W’</a:t>
            </a:r>
          </a:p>
          <a:p>
            <a:pPr>
              <a:buClrTx/>
              <a:buFontTx/>
              <a:buNone/>
            </a:pPr>
            <a:endParaRPr lang="el-GR" altLang="en-US" sz="1800" baseline="0">
              <a:solidFill>
                <a:srgbClr val="000099"/>
              </a:solidFill>
            </a:endParaRPr>
          </a:p>
          <a:p>
            <a:pPr>
              <a:buClrTx/>
              <a:buFontTx/>
              <a:buNone/>
            </a:pPr>
            <a:r>
              <a:rPr lang="el-GR" altLang="en-US" sz="1800" baseline="0"/>
              <a:t>Practically, searching for</a:t>
            </a:r>
            <a:r>
              <a:rPr lang="el-GR" altLang="en-US" sz="1800" baseline="0">
                <a:solidFill>
                  <a:srgbClr val="CC0000"/>
                </a:solidFill>
              </a:rPr>
              <a:t> anything decaying like dilepton top pairs</a:t>
            </a:r>
          </a:p>
          <a:p>
            <a:pPr>
              <a:buClrTx/>
              <a:buFontTx/>
              <a:buNone/>
            </a:pPr>
            <a:endParaRPr lang="el-GR" altLang="en-US" sz="1800" baseline="0"/>
          </a:p>
          <a:p>
            <a:pPr>
              <a:buClrTx/>
              <a:buFontTx/>
              <a:buNone/>
            </a:pPr>
            <a:endParaRPr lang="el-GR" altLang="en-US"/>
          </a:p>
        </p:txBody>
      </p:sp>
      <p:sp>
        <p:nvSpPr>
          <p:cNvPr id="4102" name="Text Box 6">
            <a:extLst>
              <a:ext uri="{FF2B5EF4-FFF2-40B4-BE49-F238E27FC236}">
                <a16:creationId xmlns:a16="http://schemas.microsoft.com/office/drawing/2014/main" id="{AEB193D8-2781-7A4E-83E4-C7CBFDB0F8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8974138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/>
            <a:r>
              <a:rPr lang="el-GR" altLang="en-US" sz="2000" baseline="0">
                <a:solidFill>
                  <a:srgbClr val="B80047"/>
                </a:solidFill>
              </a:rPr>
              <a:t>Searching in 2D mass space for final states with 2 invisible particles @ Run2</a:t>
            </a:r>
          </a:p>
        </p:txBody>
      </p:sp>
      <p:sp>
        <p:nvSpPr>
          <p:cNvPr id="4103" name="Text Box 7">
            <a:extLst>
              <a:ext uri="{FF2B5EF4-FFF2-40B4-BE49-F238E27FC236}">
                <a16:creationId xmlns:a16="http://schemas.microsoft.com/office/drawing/2014/main" id="{AF76FE72-0C39-4940-BE96-4B9789B2B7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84550" y="415925"/>
            <a:ext cx="2478088" cy="303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l-GR" altLang="en-US" sz="1400" baseline="0"/>
              <a:t>G.Anagnostou, G.Daskalakis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277B13-C157-814F-9EF3-C6BAF3FDF1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C367B-C27B-D84D-83C0-940542712F45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09678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>
            <a:extLst>
              <a:ext uri="{FF2B5EF4-FFF2-40B4-BE49-F238E27FC236}">
                <a16:creationId xmlns:a16="http://schemas.microsoft.com/office/drawing/2014/main" id="{CC9F45DD-F484-1B48-B825-54B5533786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4338" y="-77788"/>
            <a:ext cx="5588000" cy="58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el-GR" altLang="en-US" sz="3200" baseline="0">
                <a:solidFill>
                  <a:srgbClr val="B80047"/>
                </a:solidFill>
              </a:rPr>
              <a:t>Run2 data analysis ongoing</a:t>
            </a:r>
          </a:p>
        </p:txBody>
      </p:sp>
      <p:sp>
        <p:nvSpPr>
          <p:cNvPr id="5122" name="Text Box 2">
            <a:extLst>
              <a:ext uri="{FF2B5EF4-FFF2-40B4-BE49-F238E27FC236}">
                <a16:creationId xmlns:a16="http://schemas.microsoft.com/office/drawing/2014/main" id="{4209D94A-2DF8-894C-B04A-A61566C9B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3" y="4392613"/>
            <a:ext cx="8496300" cy="2357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endParaRPr lang="el-GR" altLang="en-US" sz="1600" baseline="0"/>
          </a:p>
          <a:p>
            <a:pPr>
              <a:buClrTx/>
              <a:buFontTx/>
              <a:buNone/>
            </a:pPr>
            <a:endParaRPr lang="el-GR" altLang="en-US" sz="1600" baseline="0"/>
          </a:p>
          <a:p>
            <a:pPr>
              <a:buClrTx/>
              <a:buFontTx/>
              <a:buNone/>
            </a:pPr>
            <a:endParaRPr lang="el-GR" altLang="en-US" sz="1800"/>
          </a:p>
          <a:p>
            <a:pPr>
              <a:buClrTx/>
              <a:buFontTx/>
              <a:buNone/>
            </a:pPr>
            <a:endParaRPr lang="el-GR" altLang="en-US" sz="1800"/>
          </a:p>
        </p:txBody>
      </p:sp>
      <p:sp>
        <p:nvSpPr>
          <p:cNvPr id="5123" name="Text Box 3">
            <a:extLst>
              <a:ext uri="{FF2B5EF4-FFF2-40B4-BE49-F238E27FC236}">
                <a16:creationId xmlns:a16="http://schemas.microsoft.com/office/drawing/2014/main" id="{4645981F-C31F-B849-A49A-C783CC8BD6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5713" y="60483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buClrTx/>
              <a:buFontTx/>
              <a:buNone/>
            </a:pPr>
            <a:fld id="{D66B784B-2BA8-1441-A060-3FE17B4623B3}" type="slidenum">
              <a:rPr lang="en-US" altLang="en-US" sz="1400" baseline="0"/>
              <a:pPr algn="r">
                <a:buClrTx/>
                <a:buFontTx/>
                <a:buNone/>
              </a:pPr>
              <a:t>8</a:t>
            </a:fld>
            <a:endParaRPr lang="en-US" altLang="en-US" sz="1400" baseline="0"/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C3911D41-099B-1B4A-9FA4-BCA3E3E359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82" r="10011"/>
          <a:stretch>
            <a:fillRect/>
          </a:stretch>
        </p:blipFill>
        <p:spPr bwMode="auto">
          <a:xfrm>
            <a:off x="792163" y="3816350"/>
            <a:ext cx="2519362" cy="262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4982" r="1001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5" name="Picture 5">
            <a:extLst>
              <a:ext uri="{FF2B5EF4-FFF2-40B4-BE49-F238E27FC236}">
                <a16:creationId xmlns:a16="http://schemas.microsoft.com/office/drawing/2014/main" id="{1F45D99F-43A0-9E4F-97CC-749E46F1C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2613" y="3560763"/>
            <a:ext cx="2879725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CCE8AB49-B893-B045-B697-5A0F6CA708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1079500"/>
            <a:ext cx="2879725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7" name="Picture 7">
            <a:extLst>
              <a:ext uri="{FF2B5EF4-FFF2-40B4-BE49-F238E27FC236}">
                <a16:creationId xmlns:a16="http://schemas.microsoft.com/office/drawing/2014/main" id="{9EB8ACFC-910E-CA4F-8FA0-E5DA4F7CD7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950" y="431800"/>
            <a:ext cx="4464050" cy="334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8" name="Line 8">
            <a:extLst>
              <a:ext uri="{FF2B5EF4-FFF2-40B4-BE49-F238E27FC236}">
                <a16:creationId xmlns:a16="http://schemas.microsoft.com/office/drawing/2014/main" id="{D32B5FA0-38DF-BB4A-92D2-D2620F13C92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49800" y="3024188"/>
            <a:ext cx="579438" cy="1587"/>
          </a:xfrm>
          <a:prstGeom prst="line">
            <a:avLst/>
          </a:prstGeom>
          <a:noFill/>
          <a:ln w="38160" cap="sq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9" name="Line 9">
            <a:extLst>
              <a:ext uri="{FF2B5EF4-FFF2-40B4-BE49-F238E27FC236}">
                <a16:creationId xmlns:a16="http://schemas.microsoft.com/office/drawing/2014/main" id="{E98E6E94-A891-B741-9DFE-C42FD36FEA1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26100" y="3527425"/>
            <a:ext cx="11113" cy="465138"/>
          </a:xfrm>
          <a:prstGeom prst="line">
            <a:avLst/>
          </a:prstGeom>
          <a:noFill/>
          <a:ln w="38160" cap="sq">
            <a:solidFill>
              <a:srgbClr val="FF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9AA788-BBD6-8E4D-86E2-6950A61804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8A11C-4AD8-2A42-9943-CB85AF265C35}" type="slidenum">
              <a:rPr lang="en-US" altLang="en-US" smtClean="0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704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>
            <a:extLst>
              <a:ext uri="{FF2B5EF4-FFF2-40B4-BE49-F238E27FC236}">
                <a16:creationId xmlns:a16="http://schemas.microsoft.com/office/drawing/2014/main" id="{50DE10F7-9C66-B04F-85BE-FE43AE857D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188" y="708025"/>
            <a:ext cx="5657850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82E72203-3BCB-3040-A871-91312C996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188" y="708025"/>
            <a:ext cx="5657850" cy="543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7" name="Picture 3">
            <a:extLst>
              <a:ext uri="{FF2B5EF4-FFF2-40B4-BE49-F238E27FC236}">
                <a16:creationId xmlns:a16="http://schemas.microsoft.com/office/drawing/2014/main" id="{CB573DA5-814F-9E4B-9636-B2FEEA3522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350" y="1135063"/>
            <a:ext cx="3081338" cy="308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8" name="Rectangle 4">
            <a:extLst>
              <a:ext uri="{FF2B5EF4-FFF2-40B4-BE49-F238E27FC236}">
                <a16:creationId xmlns:a16="http://schemas.microsoft.com/office/drawing/2014/main" id="{02F27723-1DBF-F348-8C44-D9B094285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725" y="-4763"/>
            <a:ext cx="6850063" cy="581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buClrTx/>
              <a:buFontTx/>
              <a:buNone/>
            </a:pPr>
            <a:r>
              <a:rPr lang="el-GR" altLang="en-US" sz="3200" baseline="0">
                <a:solidFill>
                  <a:srgbClr val="B80047"/>
                </a:solidFill>
              </a:rPr>
              <a:t>Application of the method to tt+Higgs</a:t>
            </a:r>
          </a:p>
        </p:txBody>
      </p:sp>
      <p:pic>
        <p:nvPicPr>
          <p:cNvPr id="6149" name="Picture 5">
            <a:extLst>
              <a:ext uri="{FF2B5EF4-FFF2-40B4-BE49-F238E27FC236}">
                <a16:creationId xmlns:a16="http://schemas.microsoft.com/office/drawing/2014/main" id="{24256961-FD11-7E4B-8AFD-A363786962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888" y="2447925"/>
            <a:ext cx="2498725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50" name="Text Box 6">
            <a:extLst>
              <a:ext uri="{FF2B5EF4-FFF2-40B4-BE49-F238E27FC236}">
                <a16:creationId xmlns:a16="http://schemas.microsoft.com/office/drawing/2014/main" id="{2E6D2415-D523-4E41-91E5-665B998D25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463" y="4608513"/>
            <a:ext cx="8675687" cy="144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l-GR" altLang="en-US" sz="1500" baseline="0"/>
              <a:t>2D mass reconstruction for final states with 2 invisible particles  method applied to another topology, top pairs +  Higgs </a:t>
            </a:r>
          </a:p>
          <a:p>
            <a:endParaRPr lang="el-GR" altLang="en-US" sz="1500" baseline="0"/>
          </a:p>
          <a:p>
            <a:r>
              <a:rPr lang="el-GR" altLang="en-US" sz="1500" baseline="0"/>
              <a:t>This is the second one, after top pairs. How generic is it? To which topologies is it applicable?</a:t>
            </a:r>
          </a:p>
          <a:p>
            <a:endParaRPr lang="el-GR" altLang="en-US" sz="1500" baseline="0"/>
          </a:p>
          <a:p>
            <a:endParaRPr lang="el-GR" altLang="en-US" sz="1400" baseline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51" name="Text Box 7">
                <a:extLst>
                  <a:ext uri="{FF2B5EF4-FFF2-40B4-BE49-F238E27FC236}">
                    <a16:creationId xmlns:a16="http://schemas.microsoft.com/office/drawing/2014/main" id="{5D5E8FC2-8047-7D43-9BBD-AF5D5A889A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438" y="792163"/>
                <a:ext cx="5903912" cy="1231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lIns="90000" tIns="45000" rIns="90000" bIns="45000"/>
              <a:lstStyle>
                <a:lvl1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 baseline="-2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 baseline="-2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 baseline="-2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 baseline="-2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 baseline="-2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 baseline="-2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 baseline="-2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 baseline="-2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449263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  <a:defRPr sz="2400" baseline="-2500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just"/>
                <a:r>
                  <a:rPr lang="el-GR" altLang="en-US" sz="1400" baseline="0" dirty="0"/>
                  <a:t>“</a:t>
                </a:r>
                <a:r>
                  <a:rPr lang="el-GR" altLang="en-US" sz="1500" baseline="0" dirty="0" err="1"/>
                  <a:t>Study</a:t>
                </a:r>
                <a:r>
                  <a:rPr lang="el-GR" altLang="en-US" sz="1500" baseline="0" dirty="0"/>
                  <a:t> of the </a:t>
                </a:r>
                <a:r>
                  <a:rPr lang="el-GR" altLang="en-US" sz="1500" baseline="0" dirty="0" err="1"/>
                  <a:t>Higgs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boson</a:t>
                </a:r>
                <a:r>
                  <a:rPr lang="el-GR" altLang="en-US" sz="1500" baseline="0" dirty="0"/>
                  <a:t> in </a:t>
                </a:r>
                <a:r>
                  <a:rPr lang="el-GR" altLang="en-US" sz="1500" baseline="0" dirty="0" err="1"/>
                  <a:t>association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with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two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top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quarks</a:t>
                </a:r>
                <a:r>
                  <a:rPr lang="el-GR" altLang="en-US" sz="1500" baseline="0" dirty="0"/>
                  <a:t> and </a:t>
                </a:r>
                <a:r>
                  <a:rPr lang="el-GR" altLang="en-US" sz="1500" baseline="0" dirty="0" err="1"/>
                  <a:t>its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subsequent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decay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to</a:t>
                </a:r>
                <a:r>
                  <a:rPr lang="el-GR" altLang="en-US" sz="1500" baseline="0" dirty="0"/>
                  <a:t> a </a:t>
                </a:r>
                <a14:m>
                  <m:oMath xmlns:m="http://schemas.openxmlformats.org/officeDocument/2006/math">
                    <m:r>
                      <a:rPr lang="en-US" altLang="en-US" sz="1500" b="0" i="1" baseline="0" smtClean="0">
                        <a:latin typeface="Cambria Math" panose="02040503050406030204" pitchFamily="18" charset="0"/>
                      </a:rPr>
                      <m:t>𝑏</m:t>
                    </m:r>
                    <m:acc>
                      <m:accPr>
                        <m:chr m:val="̅"/>
                        <m:ctrlPr>
                          <a:rPr lang="en-US" altLang="en-US" sz="1500" b="0" i="1" baseline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en-US" sz="1500" b="0" i="1" baseline="0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acc>
                  </m:oMath>
                </a14:m>
                <a:r>
                  <a:rPr lang="en-US" altLang="en-US" sz="1500" baseline="0" dirty="0"/>
                  <a:t> </a:t>
                </a:r>
                <a:r>
                  <a:rPr lang="el-GR" altLang="en-US" sz="1500" baseline="0" dirty="0" err="1"/>
                  <a:t>pair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with</a:t>
                </a:r>
                <a:r>
                  <a:rPr lang="el-GR" altLang="en-US" sz="1500" baseline="0" dirty="0"/>
                  <a:t> the CMS </a:t>
                </a:r>
                <a:r>
                  <a:rPr lang="el-GR" altLang="en-US" sz="1500" baseline="0" dirty="0" err="1"/>
                  <a:t>detector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at</a:t>
                </a:r>
                <a:r>
                  <a:rPr lang="el-GR" altLang="en-US" sz="1500" baseline="0" dirty="0"/>
                  <a:t> the LHC, </a:t>
                </a:r>
                <a:r>
                  <a:rPr lang="el-GR" altLang="en-US" sz="1500" baseline="0" dirty="0" err="1"/>
                  <a:t>at</a:t>
                </a:r>
                <a:r>
                  <a:rPr lang="el-GR" altLang="en-US" sz="1500" baseline="0" dirty="0"/>
                  <a:t> CERN”, </a:t>
                </a:r>
                <a:r>
                  <a:rPr lang="el-GR" altLang="en-US" sz="1500" baseline="0" dirty="0" err="1"/>
                  <a:t>Koraka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Charis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Kleio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MSc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thesis</a:t>
                </a:r>
                <a:r>
                  <a:rPr lang="el-GR" altLang="en-US" sz="1500" baseline="0" dirty="0"/>
                  <a:t>- </a:t>
                </a:r>
                <a:r>
                  <a:rPr lang="el-GR" altLang="en-US" sz="1500" baseline="0" dirty="0" err="1"/>
                  <a:t>PhD</a:t>
                </a:r>
                <a:r>
                  <a:rPr lang="el-GR" altLang="en-US" sz="1500" baseline="0" dirty="0"/>
                  <a:t> </a:t>
                </a:r>
                <a:r>
                  <a:rPr lang="el-GR" altLang="en-US" sz="1500" baseline="0" dirty="0" err="1"/>
                  <a:t>ongoing</a:t>
                </a:r>
                <a:endParaRPr lang="el-GR" altLang="en-US" sz="1500" baseline="0" dirty="0"/>
              </a:p>
              <a:p>
                <a:endParaRPr lang="el-GR" altLang="en-US" sz="1500" baseline="0" dirty="0"/>
              </a:p>
              <a:p>
                <a:r>
                  <a:rPr lang="el-GR" altLang="en-US" sz="1500" baseline="0" dirty="0" err="1"/>
                  <a:t>C.Koraka,N.Saoulidou,G.Daskalakis,G.Anagnostou</a:t>
                </a:r>
                <a:r>
                  <a:rPr lang="el-GR" altLang="en-US" sz="1500" baseline="0" dirty="0"/>
                  <a:t> </a:t>
                </a:r>
              </a:p>
            </p:txBody>
          </p:sp>
        </mc:Choice>
        <mc:Fallback xmlns="">
          <p:sp>
            <p:nvSpPr>
              <p:cNvPr id="6151" name="Text Box 7">
                <a:extLst>
                  <a:ext uri="{FF2B5EF4-FFF2-40B4-BE49-F238E27FC236}">
                    <a16:creationId xmlns:a16="http://schemas.microsoft.com/office/drawing/2014/main" id="{5D5E8FC2-8047-7D43-9BBD-AF5D5A889A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438" y="792163"/>
                <a:ext cx="5903912" cy="1231900"/>
              </a:xfrm>
              <a:prstGeom prst="rect">
                <a:avLst/>
              </a:prstGeom>
              <a:blipFill>
                <a:blip r:embed="rId6"/>
                <a:stretch>
                  <a:fillRect l="-429" t="-1020" r="-215" b="-612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3465A4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52" name="Text Box 8">
            <a:extLst>
              <a:ext uri="{FF2B5EF4-FFF2-40B4-BE49-F238E27FC236}">
                <a16:creationId xmlns:a16="http://schemas.microsoft.com/office/drawing/2014/main" id="{DC02FBBA-053D-B54F-9269-6CAF1011E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7763" y="4140200"/>
            <a:ext cx="277177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5000" rIns="90000" bIns="45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 baseline="-250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l-GR" altLang="en-US" sz="1600" baseline="0">
                <a:solidFill>
                  <a:srgbClr val="CC0000"/>
                </a:solidFill>
              </a:rPr>
              <a:t>This is Higgs mass  in bbar!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A1AE86-28CA-7A49-8B0B-688CBF226FD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8A11C-4AD8-2A42-9943-CB85AF265C35}" type="slidenum">
              <a:rPr lang="en-US" altLang="en-US" smtClean="0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522562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4183</TotalTime>
  <Words>3158</Words>
  <Application>Microsoft Macintosh PowerPoint</Application>
  <PresentationFormat>On-screen Show (4:3)</PresentationFormat>
  <Paragraphs>364</Paragraphs>
  <Slides>36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54" baseType="lpstr">
      <vt:lpstr>Microsoft YaHei</vt:lpstr>
      <vt:lpstr>ＭＳ Ｐゴシック</vt:lpstr>
      <vt:lpstr>Arial</vt:lpstr>
      <vt:lpstr>Calibri</vt:lpstr>
      <vt:lpstr>Cambria Math</vt:lpstr>
      <vt:lpstr>Century</vt:lpstr>
      <vt:lpstr>CMR12</vt:lpstr>
      <vt:lpstr>DejaVu Sans</vt:lpstr>
      <vt:lpstr>Edwardian Script ITC</vt:lpstr>
      <vt:lpstr>Helvetica</vt:lpstr>
      <vt:lpstr>Modern No. 20</vt:lpstr>
      <vt:lpstr>Noto Sans CJK SC Regular</vt:lpstr>
      <vt:lpstr>StarSymbol</vt:lpstr>
      <vt:lpstr>Symbol</vt:lpstr>
      <vt:lpstr>Times New Roman</vt:lpstr>
      <vt:lpstr>Wingdings</vt:lpstr>
      <vt:lpstr>Default Design</vt:lpstr>
      <vt:lpstr>Equation</vt:lpstr>
      <vt:lpstr>INPP @ CMS</vt:lpstr>
      <vt:lpstr>“Demokritos” Participation in CMS at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Historic Data Quality Monitor</vt:lpstr>
      <vt:lpstr>INPP @ CMS</vt:lpstr>
      <vt:lpstr>INPP @ CMS Upgrade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CMS Trigger at LHC and SLHC</dc:title>
  <dc:creator>C.Foudas</dc:creator>
  <cp:lastModifiedBy>Dimitrios Loukas</cp:lastModifiedBy>
  <cp:revision>244</cp:revision>
  <dcterms:created xsi:type="dcterms:W3CDTF">2008-07-29T09:08:07Z</dcterms:created>
  <dcterms:modified xsi:type="dcterms:W3CDTF">2018-12-14T04:56:57Z</dcterms:modified>
</cp:coreProperties>
</file>