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398" r:id="rId2"/>
    <p:sldId id="375" r:id="rId3"/>
    <p:sldId id="396" r:id="rId4"/>
    <p:sldId id="513" r:id="rId5"/>
    <p:sldId id="531" r:id="rId6"/>
    <p:sldId id="397" r:id="rId7"/>
    <p:sldId id="973" r:id="rId8"/>
    <p:sldId id="515" r:id="rId9"/>
    <p:sldId id="485" r:id="rId10"/>
    <p:sldId id="974" r:id="rId11"/>
    <p:sldId id="487" r:id="rId12"/>
    <p:sldId id="482" r:id="rId13"/>
    <p:sldId id="977" r:id="rId14"/>
    <p:sldId id="534" r:id="rId15"/>
    <p:sldId id="533" r:id="rId16"/>
    <p:sldId id="535" r:id="rId17"/>
    <p:sldId id="540" r:id="rId18"/>
    <p:sldId id="541" r:id="rId19"/>
    <p:sldId id="976" r:id="rId20"/>
    <p:sldId id="543" r:id="rId21"/>
  </p:sldIdLst>
  <p:sldSz cx="12192000" cy="6858000"/>
  <p:notesSz cx="7102475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7065ECA1-A87B-4DB5-AA40-6DF197DD1217}">
          <p14:sldIdLst>
            <p14:sldId id="398"/>
            <p14:sldId id="375"/>
            <p14:sldId id="396"/>
            <p14:sldId id="513"/>
            <p14:sldId id="531"/>
            <p14:sldId id="397"/>
            <p14:sldId id="973"/>
            <p14:sldId id="515"/>
            <p14:sldId id="485"/>
            <p14:sldId id="974"/>
            <p14:sldId id="487"/>
            <p14:sldId id="482"/>
            <p14:sldId id="977"/>
            <p14:sldId id="534"/>
            <p14:sldId id="533"/>
            <p14:sldId id="535"/>
            <p14:sldId id="540"/>
            <p14:sldId id="541"/>
            <p14:sldId id="976"/>
            <p14:sldId id="54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o Romano" initials="PR" lastIdx="0" clrIdx="0">
    <p:extLst>
      <p:ext uri="{19B8F6BF-5375-455C-9EA6-DF929625EA0E}">
        <p15:presenceInfo xmlns:p15="http://schemas.microsoft.com/office/powerpoint/2012/main" xmlns="" userId="6d18244f6e78159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3FAE"/>
    <a:srgbClr val="222222"/>
    <a:srgbClr val="1B1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2" autoAdjust="0"/>
    <p:restoredTop sz="92273" autoAdjust="0"/>
  </p:normalViewPr>
  <p:slideViewPr>
    <p:cSldViewPr>
      <p:cViewPr varScale="1">
        <p:scale>
          <a:sx n="109" d="100"/>
          <a:sy n="109" d="100"/>
        </p:scale>
        <p:origin x="-576" y="-1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commentAuthors" Target="commentAuthors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Relationship Id="rId2" Type="http://schemas.openxmlformats.org/officeDocument/2006/relationships/image" Target="../media/image17.wmf"/><Relationship Id="rId3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80719003-8B82-4AC9-81B6-86D706818F2D}" type="datetimeFigureOut">
              <a:rPr lang="it-IT" smtClean="0"/>
              <a:pPr/>
              <a:t>12/13/18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23BF447B-3E7D-457D-86CF-5F6F59E3945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5181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F447B-3E7D-457D-86CF-5F6F59E39454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0617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36E0-CD0B-4C2D-A29F-C5955CD17035}" type="datetime1">
              <a:rPr lang="it-IT" smtClean="0"/>
              <a:t>12/13/18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6930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4129B-020D-46E7-A85A-E216518BF918}" type="datetime1">
              <a:rPr lang="it-IT" smtClean="0"/>
              <a:t>12/13/18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8658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E7204-047D-461C-9300-1BE4681403B0}" type="datetime1">
              <a:rPr lang="it-IT" smtClean="0"/>
              <a:t>12/13/18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288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4A93-4571-4767-BF07-9044E1ED1A7D}" type="datetime1">
              <a:rPr lang="it-IT" smtClean="0"/>
              <a:t>12/13/18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4923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23C2A-3E12-4C78-A0E2-2E5CA0BD6D37}" type="datetime1">
              <a:rPr lang="it-IT" smtClean="0"/>
              <a:t>12/13/18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9302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2A15-FBE3-465F-B2EB-A258FF5D9211}" type="datetime1">
              <a:rPr lang="it-IT" smtClean="0"/>
              <a:t>12/13/18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9529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12542-C76E-40FB-9915-9FADBD8B6203}" type="datetime1">
              <a:rPr lang="it-IT" smtClean="0"/>
              <a:t>12/13/18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4221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CE36-BAEF-4796-8858-06D0EB8815CA}" type="datetime1">
              <a:rPr lang="it-IT" smtClean="0"/>
              <a:t>12/13/18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427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12/13/18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3109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13FF-DC30-474E-8ABF-EE94D5B38940}" type="datetime1">
              <a:rPr lang="it-IT" smtClean="0"/>
              <a:t>12/13/18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117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053CF-E6EB-4D0C-BB73-E710FDC32DB0}" type="datetime1">
              <a:rPr lang="it-IT" smtClean="0"/>
              <a:t>12/13/18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6131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BEC70-558A-4FED-B8F5-4D4C8D81DD20}" type="datetime1">
              <a:rPr lang="it-IT" smtClean="0"/>
              <a:t>12/13/18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1885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karydas@inp.demokritos.gr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jp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image" Target="../media/image45.png"/><Relationship Id="rId7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0.jpeg"/><Relationship Id="rId12" Type="http://schemas.openxmlformats.org/officeDocument/2006/relationships/image" Target="../media/image61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jpeg"/><Relationship Id="rId3" Type="http://schemas.openxmlformats.org/officeDocument/2006/relationships/image" Target="../media/image52.jpeg"/><Relationship Id="rId4" Type="http://schemas.openxmlformats.org/officeDocument/2006/relationships/image" Target="../media/image53.jpeg"/><Relationship Id="rId5" Type="http://schemas.openxmlformats.org/officeDocument/2006/relationships/image" Target="../media/image54.jpeg"/><Relationship Id="rId6" Type="http://schemas.openxmlformats.org/officeDocument/2006/relationships/image" Target="../media/image55.jpeg"/><Relationship Id="rId7" Type="http://schemas.openxmlformats.org/officeDocument/2006/relationships/image" Target="../media/image56.jpeg"/><Relationship Id="rId8" Type="http://schemas.openxmlformats.org/officeDocument/2006/relationships/image" Target="../media/image57.jpeg"/><Relationship Id="rId9" Type="http://schemas.openxmlformats.org/officeDocument/2006/relationships/image" Target="../media/image58.jpeg"/><Relationship Id="rId10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iff"/><Relationship Id="rId4" Type="http://schemas.openxmlformats.org/officeDocument/2006/relationships/image" Target="../media/image64.jpeg"/><Relationship Id="rId5" Type="http://schemas.openxmlformats.org/officeDocument/2006/relationships/image" Target="../media/image65.jpeg"/><Relationship Id="rId6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jp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67.wmf"/><Relationship Id="rId5" Type="http://schemas.openxmlformats.org/officeDocument/2006/relationships/image" Target="../media/image6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png"/><Relationship Id="rId6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6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7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18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2.emf"/><Relationship Id="rId6" Type="http://schemas.openxmlformats.org/officeDocument/2006/relationships/image" Target="../media/image23.emf"/><Relationship Id="rId7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826" y="1052736"/>
            <a:ext cx="995253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2060"/>
                </a:solidFill>
              </a:rPr>
              <a:t>Review of the XRF laboratory activities within 2018</a:t>
            </a:r>
          </a:p>
          <a:p>
            <a:pPr algn="ctr"/>
            <a:endParaRPr lang="en-US" sz="3200" dirty="0">
              <a:solidFill>
                <a:srgbClr val="002060"/>
              </a:solidFill>
            </a:endParaRPr>
          </a:p>
          <a:p>
            <a:pPr algn="ctr"/>
            <a:endParaRPr lang="en-US" sz="3200" dirty="0">
              <a:solidFill>
                <a:srgbClr val="002060"/>
              </a:solidFill>
            </a:endParaRPr>
          </a:p>
          <a:p>
            <a:pPr algn="ctr"/>
            <a:r>
              <a:rPr lang="en-US" sz="3200" dirty="0" smtClean="0">
                <a:solidFill>
                  <a:srgbClr val="002060"/>
                </a:solidFill>
              </a:rPr>
              <a:t>Vicky Kantarelou</a:t>
            </a:r>
            <a:endParaRPr lang="en-US" sz="3200" dirty="0">
              <a:solidFill>
                <a:srgbClr val="002060"/>
              </a:solidFill>
            </a:endParaRPr>
          </a:p>
          <a:p>
            <a:pPr algn="ctr"/>
            <a:r>
              <a:rPr lang="en-US" sz="3200" dirty="0">
                <a:solidFill>
                  <a:srgbClr val="002060"/>
                </a:solidFill>
              </a:rPr>
              <a:t>INPP, NCSR “</a:t>
            </a:r>
            <a:r>
              <a:rPr lang="en-US" sz="3200" dirty="0" err="1">
                <a:solidFill>
                  <a:srgbClr val="002060"/>
                </a:solidFill>
              </a:rPr>
              <a:t>Demokritos</a:t>
            </a:r>
            <a:r>
              <a:rPr lang="en-US" sz="3200" dirty="0">
                <a:solidFill>
                  <a:srgbClr val="002060"/>
                </a:solidFill>
              </a:rPr>
              <a:t>”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hlinkClick r:id="rId3"/>
              </a:rPr>
              <a:t>kantarelou@inp.demokritos.gr</a:t>
            </a:r>
            <a:r>
              <a:rPr lang="en-US" sz="2800" dirty="0" smtClean="0">
                <a:solidFill>
                  <a:srgbClr val="002060"/>
                </a:solidFill>
              </a:rPr>
              <a:t>  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30B55-6977-4F89-A914-CFB23E4FBFE2}" type="datetime1">
              <a:rPr lang="it-IT" smtClean="0"/>
              <a:t>12/13/18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6259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7888" y="877477"/>
            <a:ext cx="3910227" cy="1828800"/>
          </a:xfrm>
          <a:prstGeom prst="rect">
            <a:avLst/>
          </a:prstGeom>
        </p:spPr>
      </p:pic>
      <p:sp>
        <p:nvSpPr>
          <p:cNvPr id="2" name="Rectangle 8"/>
          <p:cNvSpPr/>
          <p:nvPr/>
        </p:nvSpPr>
        <p:spPr>
          <a:xfrm>
            <a:off x="7684280" y="2119413"/>
            <a:ext cx="4474726" cy="4247314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1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A systematic study of the inelastic LM Resonant Raman scattering process on Au and of the cascade Au-M emission to improve the non-invasive XRF characterization of ancient/historical gold artefacts and of gilding layers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, </a:t>
            </a:r>
            <a:r>
              <a:rPr lang="en-US" sz="1800" b="0" i="0" u="none" strike="noStrike" kern="1200" cap="none" spc="0" baseline="0" dirty="0">
                <a:solidFill>
                  <a:srgbClr val="FF0000"/>
                </a:solidFill>
                <a:uFillTx/>
                <a:latin typeface="Calibri"/>
              </a:rPr>
              <a:t>20185387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, by </a:t>
            </a:r>
            <a:r>
              <a:rPr lang="en-US" sz="1800" b="0" i="0" u="none" strike="noStrike" kern="1200" cap="none" spc="0" baseline="0" dirty="0">
                <a:solidFill>
                  <a:srgbClr val="002060"/>
                </a:solidFill>
                <a:uFillTx/>
                <a:latin typeface="Calibri"/>
              </a:rPr>
              <a:t>Dr. A. G. </a:t>
            </a:r>
            <a:r>
              <a:rPr lang="en-US" sz="1800" b="0" i="0" u="none" strike="noStrike" kern="1200" cap="none" spc="0" baseline="0" dirty="0" err="1">
                <a:solidFill>
                  <a:srgbClr val="002060"/>
                </a:solidFill>
                <a:uFillTx/>
                <a:latin typeface="Calibri"/>
              </a:rPr>
              <a:t>Karydas</a:t>
            </a:r>
            <a:endParaRPr lang="en-US" sz="1800" b="0" i="0" u="none" strike="noStrike" kern="1200" cap="none" spc="0" baseline="0" dirty="0">
              <a:solidFill>
                <a:srgbClr val="002060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1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Study of deep-implanted, multi-layered Fe/</a:t>
            </a:r>
            <a:r>
              <a:rPr lang="en-US" sz="1800" b="0" i="1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Xe</a:t>
            </a:r>
            <a:r>
              <a:rPr lang="en-US" sz="1800" b="0" i="1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structures in silicon wafers using Grazing Incidence X-ray Fluorescence Spectroscopy and X-ray Reflectometry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, </a:t>
            </a:r>
            <a:r>
              <a:rPr lang="en-US" sz="1800" b="0" i="0" u="none" strike="noStrike" kern="1200" cap="none" spc="0" baseline="0" dirty="0">
                <a:solidFill>
                  <a:srgbClr val="FF0000"/>
                </a:solidFill>
                <a:uFillTx/>
                <a:latin typeface="Calibri"/>
              </a:rPr>
              <a:t>20185257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, by </a:t>
            </a:r>
            <a:r>
              <a:rPr lang="en-US" sz="1800" b="0" i="0" u="none" strike="noStrike" kern="1200" cap="none" spc="0" baseline="0" dirty="0">
                <a:solidFill>
                  <a:srgbClr val="002060"/>
                </a:solidFill>
                <a:uFillTx/>
                <a:latin typeface="Calibri"/>
              </a:rPr>
              <a:t>Prof. Mike </a:t>
            </a:r>
            <a:r>
              <a:rPr lang="en-US" sz="1800" b="0" i="0" u="none" strike="noStrike" kern="1200" cap="none" spc="0" baseline="0" dirty="0" err="1">
                <a:solidFill>
                  <a:srgbClr val="002060"/>
                </a:solidFill>
                <a:uFillTx/>
                <a:latin typeface="Calibri"/>
              </a:rPr>
              <a:t>Kokkoris</a:t>
            </a:r>
            <a:endParaRPr lang="en-US" sz="1800" b="0" i="0" u="none" strike="noStrike" kern="1200" cap="none" spc="0" baseline="0" dirty="0">
              <a:solidFill>
                <a:srgbClr val="002060"/>
              </a:solidFill>
              <a:uFillTx/>
              <a:latin typeface="Calibri"/>
            </a:endParaRPr>
          </a:p>
          <a:p>
            <a:pPr marL="342900" marR="0" lvl="0" indent="-34290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 Light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1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Study of low-probability atomic processes by Resonant Inelastic X-Ray Scattering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, </a:t>
            </a:r>
            <a:r>
              <a:rPr lang="en-US" sz="1800" b="0" i="0" u="none" strike="noStrike" kern="1200" cap="none" spc="0" baseline="0" dirty="0">
                <a:solidFill>
                  <a:srgbClr val="FF0000"/>
                </a:solidFill>
                <a:uFillTx/>
                <a:latin typeface="Calibri"/>
              </a:rPr>
              <a:t>20185216</a:t>
            </a: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by </a:t>
            </a:r>
            <a:r>
              <a:rPr lang="en-US" sz="1800" b="0" i="0" u="none" strike="noStrike" kern="1200" cap="none" spc="0" baseline="0" dirty="0">
                <a:solidFill>
                  <a:srgbClr val="002060"/>
                </a:solidFill>
                <a:uFillTx/>
                <a:latin typeface="Calibri"/>
              </a:rPr>
              <a:t>Prof. Jorge Sanchez</a:t>
            </a:r>
          </a:p>
        </p:txBody>
      </p:sp>
      <p:pic>
        <p:nvPicPr>
          <p:cNvPr id="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73" y="2276872"/>
            <a:ext cx="7317083" cy="377423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51384" y="27856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2060"/>
                </a:solidFill>
              </a:rPr>
              <a:t>Accepted proposals @ </a:t>
            </a:r>
            <a:r>
              <a:rPr lang="en-US" sz="3600" b="1" dirty="0" err="1" smtClean="0">
                <a:solidFill>
                  <a:srgbClr val="002060"/>
                </a:solidFill>
              </a:rPr>
              <a:t>Elettra</a:t>
            </a:r>
            <a:r>
              <a:rPr lang="en-US" sz="3600" b="1" dirty="0" smtClean="0">
                <a:solidFill>
                  <a:srgbClr val="002060"/>
                </a:solidFill>
              </a:rPr>
              <a:t> (1</a:t>
            </a:r>
            <a:r>
              <a:rPr lang="en-US" sz="3600" b="1" baseline="30000" dirty="0" smtClean="0">
                <a:solidFill>
                  <a:srgbClr val="002060"/>
                </a:solidFill>
              </a:rPr>
              <a:t>st</a:t>
            </a:r>
            <a:r>
              <a:rPr lang="en-US" sz="3600" b="1" dirty="0" smtClean="0">
                <a:solidFill>
                  <a:srgbClr val="002060"/>
                </a:solidFill>
              </a:rPr>
              <a:t> semester 2019)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5" name="Rectangle 3"/>
          <p:cNvSpPr/>
          <p:nvPr/>
        </p:nvSpPr>
        <p:spPr>
          <a:xfrm>
            <a:off x="431273" y="913771"/>
            <a:ext cx="4944647" cy="1169551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600" b="0" i="0" u="none" strike="noStrike" kern="1200" cap="none" spc="0" baseline="0" dirty="0">
              <a:solidFill>
                <a:srgbClr val="000000"/>
              </a:solidFill>
              <a:uFillTx/>
              <a:latin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Feasibility </a:t>
            </a:r>
            <a:r>
              <a:rPr lang="en-US" sz="1800" i="0" u="none" strike="noStrike" kern="1200" cap="none" spc="0" baseline="0" dirty="0">
                <a:solidFill>
                  <a:srgbClr val="000000"/>
                </a:solidFill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of depth resolved X-ray absorption spectroscopy by means of scanning- free grazing emission X-ray </a:t>
            </a:r>
            <a:r>
              <a:rPr lang="en-US" sz="1800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fluorescence, </a:t>
            </a:r>
            <a:r>
              <a:rPr lang="en-US" sz="18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May 2018 </a:t>
            </a:r>
            <a:endParaRPr lang="en-US" sz="1800" b="1" i="0" u="none" strike="noStrike" kern="1200" cap="none" spc="0" baseline="0" dirty="0">
              <a:solidFill>
                <a:srgbClr val="000000"/>
              </a:solidFill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815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68696" y="78597"/>
            <a:ext cx="105026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3600" b="1" dirty="0">
                <a:solidFill>
                  <a:srgbClr val="002060"/>
                </a:solidFill>
              </a:rPr>
              <a:t>Cultural Heritage: Research Projects – Collaborators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0792" y="1412776"/>
            <a:ext cx="119112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70000"/>
            </a:pPr>
            <a:r>
              <a:rPr lang="it-IT" altLang="zh-TW" sz="2800" kern="0" dirty="0">
                <a:solidFill>
                  <a:srgbClr val="002060"/>
                </a:solidFill>
                <a:cs typeface="Times New Roman" pitchFamily="18" charset="0"/>
              </a:rPr>
              <a:t>1) MA-XRF Imaging, </a:t>
            </a:r>
            <a:r>
              <a:rPr lang="it-IT" altLang="zh-TW" sz="2800" kern="0" dirty="0">
                <a:solidFill>
                  <a:srgbClr val="C00000"/>
                </a:solidFill>
                <a:cs typeface="Times New Roman" pitchFamily="18" charset="0"/>
              </a:rPr>
              <a:t>P. Romano, C. Caliri, INFN-LNS, Catania &amp; Istituto per i Beni Archeologici e Monumentali, CNR, Catania, Italy:   </a:t>
            </a:r>
            <a:endParaRPr lang="it-IT" altLang="zh-TW" sz="2800" b="1" u="sng" kern="0" dirty="0">
              <a:solidFill>
                <a:srgbClr val="002060"/>
              </a:solidFill>
              <a:cs typeface="Times New Roman" pitchFamily="18" charset="0"/>
            </a:endParaRPr>
          </a:p>
          <a:p>
            <a:pPr>
              <a:buSzPct val="70000"/>
            </a:pPr>
            <a:endParaRPr lang="it-IT" altLang="zh-TW" sz="2800" kern="0" dirty="0">
              <a:cs typeface="Times New Roman" pitchFamily="18" charset="0"/>
            </a:endParaRPr>
          </a:p>
          <a:p>
            <a:pPr marL="342900" indent="-342900">
              <a:buSzPct val="70000"/>
              <a:buFont typeface="Wingdings" panose="05000000000000000000" pitchFamily="2" charset="2"/>
              <a:buChar char="q"/>
            </a:pPr>
            <a:r>
              <a:rPr lang="it-IT" altLang="zh-TW" sz="2800" i="1" kern="0" dirty="0">
                <a:solidFill>
                  <a:srgbClr val="002060"/>
                </a:solidFill>
                <a:cs typeface="Times New Roman" pitchFamily="18" charset="0"/>
              </a:rPr>
              <a:t>Development of MA-XRF quantification procedures</a:t>
            </a:r>
          </a:p>
          <a:p>
            <a:pPr marL="342900" indent="-342900">
              <a:buSzPct val="70000"/>
              <a:buFont typeface="Wingdings" panose="05000000000000000000" pitchFamily="2" charset="2"/>
              <a:buChar char="q"/>
            </a:pPr>
            <a:r>
              <a:rPr lang="it-IT" altLang="zh-TW" sz="2800" i="1" kern="0" dirty="0">
                <a:solidFill>
                  <a:srgbClr val="002060"/>
                </a:solidFill>
                <a:cs typeface="Times New Roman" pitchFamily="18" charset="0"/>
              </a:rPr>
              <a:t>Polychromy of Roman </a:t>
            </a:r>
            <a:r>
              <a:rPr lang="en-US" altLang="zh-TW" sz="2800" i="1" kern="0" dirty="0">
                <a:solidFill>
                  <a:srgbClr val="002060"/>
                </a:solidFill>
                <a:cs typeface="Times New Roman" pitchFamily="18" charset="0"/>
              </a:rPr>
              <a:t>wall-paintings</a:t>
            </a:r>
            <a:r>
              <a:rPr lang="it-IT" altLang="zh-TW" sz="2800" i="1" kern="0" dirty="0">
                <a:solidFill>
                  <a:srgbClr val="002060"/>
                </a:solidFill>
                <a:cs typeface="Times New Roman" pitchFamily="18" charset="0"/>
              </a:rPr>
              <a:t>, </a:t>
            </a:r>
          </a:p>
          <a:p>
            <a:pPr>
              <a:buSzPct val="70000"/>
            </a:pPr>
            <a:r>
              <a:rPr lang="en-US" altLang="zh-TW" sz="2800" kern="0" dirty="0">
                <a:solidFill>
                  <a:srgbClr val="C00000"/>
                </a:solidFill>
                <a:cs typeface="Times New Roman" pitchFamily="18" charset="0"/>
              </a:rPr>
              <a:t>S. </a:t>
            </a:r>
            <a:r>
              <a:rPr lang="en-US" altLang="zh-TW" sz="2800" kern="0" dirty="0" err="1" smtClean="0">
                <a:solidFill>
                  <a:srgbClr val="C00000"/>
                </a:solidFill>
                <a:cs typeface="Times New Roman" pitchFamily="18" charset="0"/>
              </a:rPr>
              <a:t>Fotiou</a:t>
            </a:r>
            <a:r>
              <a:rPr lang="en-US" altLang="zh-TW" sz="2800" kern="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it-IT" sz="2800" kern="0" dirty="0">
                <a:solidFill>
                  <a:srgbClr val="C00000"/>
                </a:solidFill>
                <a:cs typeface="Times New Roman" pitchFamily="18" charset="0"/>
              </a:rPr>
              <a:t>(MSc, CultTech)</a:t>
            </a:r>
          </a:p>
          <a:p>
            <a:pPr marL="342900" indent="-342900">
              <a:buSzPct val="70000"/>
              <a:buFont typeface="Wingdings" panose="05000000000000000000" pitchFamily="2" charset="2"/>
              <a:buChar char="q"/>
            </a:pPr>
            <a:r>
              <a:rPr lang="en-US" altLang="zh-TW" sz="2800" kern="0" dirty="0">
                <a:solidFill>
                  <a:srgbClr val="002060"/>
                </a:solidFill>
                <a:cs typeface="Times New Roman"/>
              </a:rPr>
              <a:t> </a:t>
            </a:r>
            <a:r>
              <a:rPr lang="en-US" altLang="zh-TW" sz="2800" i="1" kern="0" dirty="0">
                <a:solidFill>
                  <a:srgbClr val="002060"/>
                </a:solidFill>
                <a:cs typeface="Times New Roman"/>
              </a:rPr>
              <a:t>PGM inclusions in Mycenaean gold</a:t>
            </a:r>
            <a:r>
              <a:rPr lang="en-US" altLang="zh-TW" sz="2800" i="1" kern="0" dirty="0">
                <a:solidFill>
                  <a:schemeClr val="tx2">
                    <a:lumMod val="50000"/>
                  </a:schemeClr>
                </a:solidFill>
                <a:cs typeface="Times New Roman"/>
              </a:rPr>
              <a:t>, </a:t>
            </a:r>
          </a:p>
          <a:p>
            <a:pPr>
              <a:buSzPct val="70000"/>
            </a:pPr>
            <a:r>
              <a:rPr lang="it-IT" altLang="zh-TW" sz="2800" kern="0" dirty="0">
                <a:solidFill>
                  <a:srgbClr val="C00000"/>
                </a:solidFill>
                <a:cs typeface="Times New Roman" pitchFamily="18" charset="0"/>
              </a:rPr>
              <a:t>S. Stocker (University of Cincinnati, USA), </a:t>
            </a:r>
            <a:r>
              <a:rPr lang="it-IT" altLang="zh-TW" sz="2800" kern="0" dirty="0" smtClean="0">
                <a:solidFill>
                  <a:srgbClr val="C00000"/>
                </a:solidFill>
                <a:cs typeface="Times New Roman" pitchFamily="18" charset="0"/>
              </a:rPr>
              <a:t>E. Konstantinidi  </a:t>
            </a:r>
            <a:r>
              <a:rPr lang="en-US" altLang="zh-TW" sz="2800" kern="0" dirty="0">
                <a:solidFill>
                  <a:srgbClr val="C00000"/>
                </a:solidFill>
                <a:cs typeface="Times New Roman"/>
              </a:rPr>
              <a:t>(NAM), K. </a:t>
            </a:r>
            <a:r>
              <a:rPr lang="en-US" altLang="zh-TW" sz="2800" kern="0" dirty="0" err="1">
                <a:solidFill>
                  <a:srgbClr val="C00000"/>
                </a:solidFill>
                <a:cs typeface="Times New Roman"/>
              </a:rPr>
              <a:t>Tsampa</a:t>
            </a:r>
            <a:r>
              <a:rPr lang="en-US" altLang="zh-TW" sz="2800" kern="0" dirty="0">
                <a:solidFill>
                  <a:srgbClr val="C00000"/>
                </a:solidFill>
                <a:cs typeface="Times New Roman"/>
              </a:rPr>
              <a:t> </a:t>
            </a:r>
            <a:r>
              <a:rPr lang="it-IT" sz="2800" kern="0" dirty="0">
                <a:solidFill>
                  <a:srgbClr val="C00000"/>
                </a:solidFill>
                <a:cs typeface="Times New Roman" pitchFamily="18" charset="0"/>
              </a:rPr>
              <a:t>(MSc, NTUA)</a:t>
            </a:r>
            <a:endParaRPr lang="it-IT" altLang="zh-TW" sz="2800" kern="0" dirty="0">
              <a:solidFill>
                <a:srgbClr val="C00000"/>
              </a:solidFill>
              <a:cs typeface="Times New Roman" pitchFamily="18" charset="0"/>
            </a:endParaRPr>
          </a:p>
          <a:p>
            <a:pPr>
              <a:buSzPct val="70000"/>
            </a:pPr>
            <a:endParaRPr lang="it-IT" altLang="zh-TW" sz="2800" kern="0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5DE05-B079-4135-A621-9829042BC8BB}" type="datetime1">
              <a:rPr lang="it-IT" smtClean="0"/>
              <a:t>12/13/18</a:t>
            </a:fld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9331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7632" y="105601"/>
            <a:ext cx="105026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3600" b="1" dirty="0">
                <a:solidFill>
                  <a:srgbClr val="002060"/>
                </a:solidFill>
              </a:rPr>
              <a:t>Cultural Heritage: Research Projects – Collaborators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9376" y="830318"/>
            <a:ext cx="11911208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SzPct val="70000"/>
            </a:pPr>
            <a:r>
              <a:rPr lang="it-IT" sz="2800" kern="0" dirty="0">
                <a:solidFill>
                  <a:srgbClr val="002060"/>
                </a:solidFill>
                <a:cs typeface="Times New Roman" pitchFamily="18" charset="0"/>
              </a:rPr>
              <a:t>2)</a:t>
            </a:r>
            <a:r>
              <a:rPr lang="it-IT" sz="2800" kern="0" dirty="0">
                <a:cs typeface="Times New Roman" pitchFamily="18" charset="0"/>
              </a:rPr>
              <a:t> </a:t>
            </a:r>
            <a:r>
              <a:rPr lang="it-IT" sz="2800" i="1" kern="0" dirty="0">
                <a:solidFill>
                  <a:srgbClr val="002060"/>
                </a:solidFill>
                <a:cs typeface="Times New Roman" pitchFamily="18" charset="0"/>
              </a:rPr>
              <a:t>Evaluation of MC simulation code for XRF quantification purposes</a:t>
            </a:r>
            <a:r>
              <a:rPr lang="it-IT" sz="2800" kern="0" dirty="0">
                <a:solidFill>
                  <a:srgbClr val="002060"/>
                </a:solidFill>
                <a:cs typeface="Times New Roman" pitchFamily="18" charset="0"/>
              </a:rPr>
              <a:t>, </a:t>
            </a:r>
          </a:p>
          <a:p>
            <a:pPr>
              <a:spcAft>
                <a:spcPts val="600"/>
              </a:spcAft>
              <a:buSzPct val="70000"/>
            </a:pPr>
            <a:r>
              <a:rPr lang="it-IT" sz="2800" kern="0" dirty="0" smtClean="0">
                <a:solidFill>
                  <a:srgbClr val="C00000"/>
                </a:solidFill>
                <a:cs typeface="Times New Roman" pitchFamily="18" charset="0"/>
              </a:rPr>
              <a:t>     D</a:t>
            </a:r>
            <a:r>
              <a:rPr lang="it-IT" sz="2800" kern="0" dirty="0">
                <a:solidFill>
                  <a:srgbClr val="C00000"/>
                </a:solidFill>
                <a:cs typeface="Times New Roman" pitchFamily="18" charset="0"/>
              </a:rPr>
              <a:t>. Papadopoulou (MSc, AUTH)</a:t>
            </a:r>
          </a:p>
          <a:p>
            <a:pPr>
              <a:spcAft>
                <a:spcPts val="600"/>
              </a:spcAft>
              <a:buSzPct val="70000"/>
            </a:pPr>
            <a:r>
              <a:rPr lang="it-IT" altLang="zh-TW" sz="2800" kern="0" dirty="0">
                <a:solidFill>
                  <a:srgbClr val="002060"/>
                </a:solidFill>
                <a:cs typeface="Times New Roman" pitchFamily="18" charset="0"/>
              </a:rPr>
              <a:t>3)</a:t>
            </a:r>
            <a:r>
              <a:rPr lang="it-IT" altLang="zh-TW" sz="2800" kern="0" dirty="0">
                <a:cs typeface="Times New Roman" pitchFamily="18" charset="0"/>
              </a:rPr>
              <a:t> </a:t>
            </a:r>
            <a:r>
              <a:rPr lang="it-IT" altLang="zh-TW" sz="2800" i="1" kern="0" dirty="0">
                <a:solidFill>
                  <a:srgbClr val="002060"/>
                </a:solidFill>
                <a:cs typeface="Times New Roman" pitchFamily="18" charset="0"/>
              </a:rPr>
              <a:t>XRF analysis of Wall-Paintings from Nestor Palace </a:t>
            </a:r>
          </a:p>
          <a:p>
            <a:pPr>
              <a:spcAft>
                <a:spcPts val="600"/>
              </a:spcAft>
              <a:buSzPct val="70000"/>
            </a:pPr>
            <a:r>
              <a:rPr lang="it-IT" altLang="zh-TW" sz="2800" kern="0" dirty="0" smtClean="0">
                <a:solidFill>
                  <a:srgbClr val="C00000"/>
                </a:solidFill>
                <a:cs typeface="Times New Roman" pitchFamily="18" charset="0"/>
              </a:rPr>
              <a:t>     E</a:t>
            </a:r>
            <a:r>
              <a:rPr lang="it-IT" altLang="zh-TW" sz="2800" kern="0" dirty="0">
                <a:solidFill>
                  <a:srgbClr val="C00000"/>
                </a:solidFill>
                <a:cs typeface="Times New Roman" pitchFamily="18" charset="0"/>
              </a:rPr>
              <a:t>. Kokiasmenou (MSc, AUTH), H. Brecoulaki (NHRF)</a:t>
            </a:r>
          </a:p>
          <a:p>
            <a:pPr>
              <a:spcAft>
                <a:spcPts val="600"/>
              </a:spcAft>
              <a:buSzPct val="70000"/>
            </a:pPr>
            <a:r>
              <a:rPr lang="it-IT" altLang="zh-TW" sz="2800" kern="0" dirty="0">
                <a:solidFill>
                  <a:srgbClr val="002060"/>
                </a:solidFill>
                <a:cs typeface="Times New Roman" pitchFamily="18" charset="0"/>
              </a:rPr>
              <a:t>4) </a:t>
            </a:r>
            <a:r>
              <a:rPr lang="en-US" sz="2800" i="1" dirty="0">
                <a:solidFill>
                  <a:srgbClr val="002060"/>
                </a:solidFill>
              </a:rPr>
              <a:t>A technological study of bronze pins of Geometric period, from the </a:t>
            </a:r>
            <a:r>
              <a:rPr lang="en-US" sz="2800" i="1" dirty="0" smtClean="0">
                <a:solidFill>
                  <a:srgbClr val="002060"/>
                </a:solidFill>
              </a:rPr>
              <a:t>sanctuary</a:t>
            </a:r>
          </a:p>
          <a:p>
            <a:pPr>
              <a:spcAft>
                <a:spcPts val="600"/>
              </a:spcAft>
              <a:buSzPct val="70000"/>
            </a:pPr>
            <a:r>
              <a:rPr lang="en-US" sz="2800" i="1" dirty="0" smtClean="0">
                <a:solidFill>
                  <a:srgbClr val="002060"/>
                </a:solidFill>
              </a:rPr>
              <a:t>    of </a:t>
            </a:r>
            <a:r>
              <a:rPr lang="en-US" sz="2800" i="1" dirty="0">
                <a:solidFill>
                  <a:srgbClr val="002060"/>
                </a:solidFill>
              </a:rPr>
              <a:t>Athena </a:t>
            </a:r>
            <a:r>
              <a:rPr lang="en-US" sz="2800" i="1" dirty="0" err="1">
                <a:solidFill>
                  <a:srgbClr val="002060"/>
                </a:solidFill>
              </a:rPr>
              <a:t>alea</a:t>
            </a:r>
            <a:r>
              <a:rPr lang="en-US" sz="2800" i="1" dirty="0">
                <a:solidFill>
                  <a:srgbClr val="002060"/>
                </a:solidFill>
              </a:rPr>
              <a:t> at </a:t>
            </a:r>
            <a:r>
              <a:rPr lang="en-US" sz="2800" i="1" dirty="0" err="1">
                <a:solidFill>
                  <a:srgbClr val="002060"/>
                </a:solidFill>
              </a:rPr>
              <a:t>Tegea</a:t>
            </a:r>
            <a:r>
              <a:rPr lang="en-US" sz="2800" i="1" dirty="0">
                <a:solidFill>
                  <a:srgbClr val="002060"/>
                </a:solidFill>
              </a:rPr>
              <a:t>, </a:t>
            </a:r>
            <a:r>
              <a:rPr lang="en-US" sz="2800" i="1" dirty="0" smtClean="0">
                <a:solidFill>
                  <a:srgbClr val="002060"/>
                </a:solidFill>
              </a:rPr>
              <a:t> </a:t>
            </a:r>
            <a:r>
              <a:rPr lang="it-IT" altLang="zh-TW" sz="2800" kern="0" dirty="0" smtClean="0">
                <a:solidFill>
                  <a:srgbClr val="C00000"/>
                </a:solidFill>
                <a:cs typeface="Times New Roman" pitchFamily="18" charset="0"/>
              </a:rPr>
              <a:t>N</a:t>
            </a:r>
            <a:r>
              <a:rPr lang="it-IT" altLang="zh-TW" sz="2800" kern="0" dirty="0">
                <a:solidFill>
                  <a:srgbClr val="C00000"/>
                </a:solidFill>
                <a:cs typeface="Times New Roman" pitchFamily="18" charset="0"/>
              </a:rPr>
              <a:t>. Kladouri (PhD, UoP), V. Orfanou (AARHUS)</a:t>
            </a:r>
          </a:p>
          <a:p>
            <a:pPr>
              <a:spcAft>
                <a:spcPts val="600"/>
              </a:spcAft>
              <a:buSzPct val="70000"/>
            </a:pPr>
            <a:r>
              <a:rPr lang="it-IT" altLang="zh-TW" sz="2800" kern="0" dirty="0">
                <a:solidFill>
                  <a:srgbClr val="002060"/>
                </a:solidFill>
                <a:cs typeface="Times New Roman" pitchFamily="18" charset="0"/>
              </a:rPr>
              <a:t>5)</a:t>
            </a:r>
            <a:r>
              <a:rPr lang="it-IT" altLang="zh-TW" sz="2800" kern="0" dirty="0">
                <a:cs typeface="Times New Roman" pitchFamily="18" charset="0"/>
              </a:rPr>
              <a:t> </a:t>
            </a:r>
            <a:r>
              <a:rPr lang="it-IT" altLang="zh-TW" sz="2800" i="1" kern="0" dirty="0">
                <a:solidFill>
                  <a:srgbClr val="002060"/>
                </a:solidFill>
                <a:cs typeface="Times New Roman" pitchFamily="18" charset="0"/>
              </a:rPr>
              <a:t>XRF </a:t>
            </a:r>
            <a:r>
              <a:rPr lang="en-US" altLang="zh-TW" sz="2800" i="1" dirty="0">
                <a:solidFill>
                  <a:srgbClr val="002060"/>
                </a:solidFill>
              </a:rPr>
              <a:t>a</a:t>
            </a:r>
            <a:r>
              <a:rPr lang="en-US" sz="2800" i="1" dirty="0">
                <a:solidFill>
                  <a:srgbClr val="002060"/>
                </a:solidFill>
              </a:rPr>
              <a:t>nalysis of daggers swords and other bronze funerary furnishings of </a:t>
            </a:r>
            <a:r>
              <a:rPr lang="en-US" sz="2800" i="1" dirty="0" smtClean="0">
                <a:solidFill>
                  <a:srgbClr val="002060"/>
                </a:solidFill>
              </a:rPr>
              <a:t>the</a:t>
            </a:r>
          </a:p>
          <a:p>
            <a:pPr>
              <a:spcAft>
                <a:spcPts val="600"/>
              </a:spcAft>
              <a:buSzPct val="70000"/>
            </a:pPr>
            <a:r>
              <a:rPr lang="en-US" sz="2800" i="1" dirty="0">
                <a:solidFill>
                  <a:srgbClr val="002060"/>
                </a:solidFill>
              </a:rPr>
              <a:t> </a:t>
            </a:r>
            <a:r>
              <a:rPr lang="en-US" sz="2800" i="1" dirty="0" smtClean="0">
                <a:solidFill>
                  <a:srgbClr val="002060"/>
                </a:solidFill>
              </a:rPr>
              <a:t>   </a:t>
            </a:r>
            <a:r>
              <a:rPr lang="en-US" sz="2800" i="1" dirty="0">
                <a:solidFill>
                  <a:srgbClr val="002060"/>
                </a:solidFill>
              </a:rPr>
              <a:t>Mycenaean period, </a:t>
            </a:r>
            <a:r>
              <a:rPr lang="en-US" sz="2800" i="1" dirty="0" smtClean="0">
                <a:solidFill>
                  <a:srgbClr val="002060"/>
                </a:solidFill>
              </a:rPr>
              <a:t> </a:t>
            </a:r>
            <a:r>
              <a:rPr lang="it-IT" altLang="zh-TW" sz="2800" kern="0" dirty="0" smtClean="0">
                <a:solidFill>
                  <a:srgbClr val="C00000"/>
                </a:solidFill>
                <a:cs typeface="Times New Roman" pitchFamily="18" charset="0"/>
              </a:rPr>
              <a:t>E</a:t>
            </a:r>
            <a:r>
              <a:rPr lang="it-IT" altLang="zh-TW" sz="2800" kern="0" dirty="0">
                <a:solidFill>
                  <a:srgbClr val="C00000"/>
                </a:solidFill>
                <a:cs typeface="Times New Roman" pitchFamily="18" charset="0"/>
              </a:rPr>
              <a:t>. Pappathoma (Museum of Vravrona)</a:t>
            </a:r>
          </a:p>
          <a:p>
            <a:pPr>
              <a:spcAft>
                <a:spcPts val="600"/>
              </a:spcAft>
              <a:buSzPct val="70000"/>
            </a:pPr>
            <a:r>
              <a:rPr lang="it-IT" altLang="zh-TW" sz="2800" kern="0" dirty="0">
                <a:solidFill>
                  <a:srgbClr val="002060"/>
                </a:solidFill>
                <a:cs typeface="Times New Roman" pitchFamily="18" charset="0"/>
              </a:rPr>
              <a:t>6)</a:t>
            </a:r>
            <a:r>
              <a:rPr lang="it-IT" altLang="zh-TW" sz="2800" kern="0" dirty="0">
                <a:cs typeface="Times New Roman" pitchFamily="18" charset="0"/>
              </a:rPr>
              <a:t> </a:t>
            </a:r>
            <a:r>
              <a:rPr lang="it-IT" altLang="zh-TW" sz="2800" i="1" kern="0" dirty="0">
                <a:solidFill>
                  <a:srgbClr val="002060"/>
                </a:solidFill>
                <a:cs typeface="Times New Roman" pitchFamily="18" charset="0"/>
              </a:rPr>
              <a:t>XRF </a:t>
            </a:r>
            <a:r>
              <a:rPr lang="en-US" altLang="zh-TW" sz="2800" i="1" dirty="0">
                <a:solidFill>
                  <a:srgbClr val="002060"/>
                </a:solidFill>
              </a:rPr>
              <a:t>a</a:t>
            </a:r>
            <a:r>
              <a:rPr lang="en-US" sz="2800" i="1" dirty="0">
                <a:solidFill>
                  <a:srgbClr val="002060"/>
                </a:solidFill>
              </a:rPr>
              <a:t>nalysis of silver objects from Olympia, </a:t>
            </a:r>
            <a:r>
              <a:rPr lang="it-IT" altLang="zh-TW" sz="2800" i="1" kern="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en-US" altLang="zh-TW" sz="2800" kern="0" dirty="0">
                <a:solidFill>
                  <a:srgbClr val="C00000"/>
                </a:solidFill>
                <a:cs typeface="Times New Roman" pitchFamily="18" charset="0"/>
              </a:rPr>
              <a:t>R. </a:t>
            </a:r>
            <a:r>
              <a:rPr lang="en-US" altLang="zh-TW" sz="2800" kern="0" dirty="0" err="1">
                <a:solidFill>
                  <a:srgbClr val="C00000"/>
                </a:solidFill>
                <a:cs typeface="Times New Roman" pitchFamily="18" charset="0"/>
              </a:rPr>
              <a:t>Grethe</a:t>
            </a:r>
            <a:r>
              <a:rPr lang="en-US" altLang="zh-TW" sz="2800" kern="0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it-IT" sz="2800" kern="0" dirty="0">
                <a:solidFill>
                  <a:srgbClr val="C00000"/>
                </a:solidFill>
                <a:cs typeface="Times New Roman" pitchFamily="18" charset="0"/>
              </a:rPr>
              <a:t>(MSc, CultTech</a:t>
            </a:r>
            <a:r>
              <a:rPr lang="it-IT" sz="2800" kern="0" dirty="0" smtClean="0">
                <a:solidFill>
                  <a:srgbClr val="C00000"/>
                </a:solidFill>
                <a:cs typeface="Times New Roman" pitchFamily="18" charset="0"/>
              </a:rPr>
              <a:t>)</a:t>
            </a:r>
          </a:p>
          <a:p>
            <a:pPr>
              <a:spcAft>
                <a:spcPts val="600"/>
              </a:spcAft>
              <a:buSzPct val="70000"/>
            </a:pPr>
            <a:r>
              <a:rPr lang="it-IT" altLang="zh-TW" sz="2800" kern="0" dirty="0" smtClean="0">
                <a:solidFill>
                  <a:srgbClr val="002060"/>
                </a:solidFill>
                <a:cs typeface="Times New Roman" pitchFamily="18" charset="0"/>
              </a:rPr>
              <a:t>7)</a:t>
            </a:r>
            <a:r>
              <a:rPr lang="it-IT" altLang="zh-TW" sz="2800" kern="0" dirty="0" smtClean="0">
                <a:cs typeface="Times New Roman" pitchFamily="18" charset="0"/>
              </a:rPr>
              <a:t> </a:t>
            </a:r>
            <a:r>
              <a:rPr lang="it-IT" altLang="zh-TW" sz="2800" i="1" kern="0" dirty="0" smtClean="0">
                <a:solidFill>
                  <a:srgbClr val="002060"/>
                </a:solidFill>
                <a:cs typeface="Times New Roman" pitchFamily="18" charset="0"/>
              </a:rPr>
              <a:t>XRF </a:t>
            </a:r>
            <a:r>
              <a:rPr lang="it-IT" altLang="zh-TW" sz="2800" i="1" kern="0" dirty="0">
                <a:solidFill>
                  <a:srgbClr val="002060"/>
                </a:solidFill>
                <a:cs typeface="Times New Roman" pitchFamily="18" charset="0"/>
              </a:rPr>
              <a:t>analysis </a:t>
            </a:r>
            <a:r>
              <a:rPr lang="it-IT" altLang="zh-TW" sz="2800" i="1" kern="0" dirty="0" smtClean="0">
                <a:solidFill>
                  <a:srgbClr val="002060"/>
                </a:solidFill>
                <a:cs typeface="Times New Roman" pitchFamily="18" charset="0"/>
              </a:rPr>
              <a:t>on statues polychromy, </a:t>
            </a:r>
            <a:r>
              <a:rPr lang="it-IT" altLang="zh-TW" sz="2800" kern="0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it-IT" altLang="zh-TW" sz="2800" kern="0" dirty="0">
                <a:solidFill>
                  <a:srgbClr val="C00000"/>
                </a:solidFill>
                <a:cs typeface="Times New Roman" pitchFamily="18" charset="0"/>
              </a:rPr>
              <a:t>H. Brecoulaki (NHRF)</a:t>
            </a:r>
          </a:p>
          <a:p>
            <a:pPr>
              <a:buSzPct val="70000"/>
            </a:pPr>
            <a:endParaRPr lang="it-IT" sz="2800" kern="0" dirty="0">
              <a:solidFill>
                <a:srgbClr val="C00000"/>
              </a:solidFill>
              <a:cs typeface="Times New Roman" pitchFamily="18" charset="0"/>
            </a:endParaRPr>
          </a:p>
          <a:p>
            <a:pPr>
              <a:buSzPct val="70000"/>
            </a:pPr>
            <a:endParaRPr lang="en-US" sz="2800" i="1" dirty="0">
              <a:solidFill>
                <a:srgbClr val="002060"/>
              </a:solidFill>
            </a:endParaRPr>
          </a:p>
          <a:p>
            <a:pPr>
              <a:buSzPct val="70000"/>
            </a:pPr>
            <a:endParaRPr lang="it-IT" altLang="zh-TW" sz="2800" i="1" kern="0" dirty="0">
              <a:solidFill>
                <a:srgbClr val="002060"/>
              </a:solidFill>
              <a:cs typeface="Times New Roman" pitchFamily="18" charset="0"/>
            </a:endParaRPr>
          </a:p>
          <a:p>
            <a:pPr>
              <a:buSzPct val="70000"/>
            </a:pPr>
            <a:endParaRPr lang="it-IT" altLang="zh-TW" sz="2800" kern="0" dirty="0">
              <a:solidFill>
                <a:srgbClr val="C00000"/>
              </a:solidFill>
              <a:cs typeface="Times New Roman" pitchFamily="18" charset="0"/>
            </a:endParaRPr>
          </a:p>
          <a:p>
            <a:pPr>
              <a:buSzPct val="70000"/>
            </a:pPr>
            <a:endParaRPr lang="it-IT" altLang="zh-TW" sz="2800" kern="0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31C8-1E6F-4B9C-8854-9ED847E6DB77}" type="datetime1">
              <a:rPr lang="it-IT" smtClean="0"/>
              <a:t>12/13/18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7968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12/13/18</a:t>
            </a:fld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4" name="Rectangle 3"/>
          <p:cNvSpPr/>
          <p:nvPr/>
        </p:nvSpPr>
        <p:spPr>
          <a:xfrm>
            <a:off x="-27632" y="105601"/>
            <a:ext cx="77991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3600" b="1" dirty="0">
                <a:solidFill>
                  <a:srgbClr val="002060"/>
                </a:solidFill>
              </a:rPr>
              <a:t>Cultural </a:t>
            </a:r>
            <a:r>
              <a:rPr lang="en-US" sz="3600" b="1" dirty="0" smtClean="0">
                <a:solidFill>
                  <a:srgbClr val="002060"/>
                </a:solidFill>
              </a:rPr>
              <a:t>Heritage: In situ campaigns 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6656" y="1340768"/>
            <a:ext cx="8533875" cy="30623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srgbClr val="002060"/>
                </a:solidFill>
              </a:rPr>
              <a:t>Ancient Olympia museum, May 2018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800" dirty="0" err="1" smtClean="0">
                <a:solidFill>
                  <a:srgbClr val="002060"/>
                </a:solidFill>
              </a:rPr>
              <a:t>Chora</a:t>
            </a:r>
            <a:r>
              <a:rPr lang="en-US" sz="2800" dirty="0" smtClean="0">
                <a:solidFill>
                  <a:srgbClr val="002060"/>
                </a:solidFill>
              </a:rPr>
              <a:t> Archaeological Museum at Pylos, July 2018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srgbClr val="002060"/>
                </a:solidFill>
              </a:rPr>
              <a:t>INFN LNS Catania, September 2018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srgbClr val="002060"/>
                </a:solidFill>
              </a:rPr>
              <a:t>Kalymnos Archaeological Museum, October 2018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srgbClr val="002060"/>
                </a:solidFill>
              </a:rPr>
              <a:t>National Archaeological Museum, November 2018 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sz="2800" dirty="0" smtClean="0">
                <a:solidFill>
                  <a:srgbClr val="002060"/>
                </a:solidFill>
              </a:rPr>
              <a:t>Archaeological museum of </a:t>
            </a:r>
            <a:r>
              <a:rPr lang="en-US" sz="2800" dirty="0" err="1" smtClean="0">
                <a:solidFill>
                  <a:srgbClr val="002060"/>
                </a:solidFill>
              </a:rPr>
              <a:t>Vravrona</a:t>
            </a:r>
            <a:r>
              <a:rPr lang="en-US" sz="2800" dirty="0" smtClean="0">
                <a:solidFill>
                  <a:srgbClr val="002060"/>
                </a:solidFill>
              </a:rPr>
              <a:t>, December 2018 </a:t>
            </a: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66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36" y="274638"/>
            <a:ext cx="11463064" cy="11430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>
                <a:solidFill>
                  <a:srgbClr val="002060"/>
                </a:solidFill>
              </a:rPr>
              <a:t>In search of PGM inclusions </a:t>
            </a:r>
            <a:r>
              <a:rPr lang="en-US" sz="3600" b="1" dirty="0" smtClean="0">
                <a:solidFill>
                  <a:srgbClr val="002060"/>
                </a:solidFill>
              </a:rPr>
              <a:t/>
            </a:r>
            <a:br>
              <a:rPr lang="en-US" sz="3600" b="1" dirty="0" smtClean="0">
                <a:solidFill>
                  <a:srgbClr val="002060"/>
                </a:solidFill>
              </a:rPr>
            </a:br>
            <a:r>
              <a:rPr lang="en-US" sz="3600" b="1" dirty="0" smtClean="0">
                <a:solidFill>
                  <a:srgbClr val="002060"/>
                </a:solidFill>
              </a:rPr>
              <a:t>(National Archaeological Museum , Nov2018)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4A93-4571-4767-BF07-9044E1ED1A7D}" type="datetime1">
              <a:rPr lang="it-IT" smtClean="0"/>
              <a:t>12/13/18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14</a:t>
            </a:fld>
            <a:endParaRPr lang="it-IT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5" y="2053431"/>
            <a:ext cx="2438400" cy="1828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91065" y="1657943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Milli</a:t>
            </a:r>
            <a:r>
              <a:rPr lang="en-US" dirty="0"/>
              <a:t>-XRF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696" y="2058194"/>
            <a:ext cx="2438400" cy="1828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71385" y="1657943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MA-XRF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7590" y="1417638"/>
            <a:ext cx="4375809" cy="32818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9283" y="4077072"/>
            <a:ext cx="2438400" cy="1828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7928" y="4016710"/>
            <a:ext cx="1917223" cy="255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848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88" t="30558" r="45359" b="8767"/>
          <a:stretch/>
        </p:blipFill>
        <p:spPr>
          <a:xfrm>
            <a:off x="3506025" y="3890972"/>
            <a:ext cx="4298439" cy="27432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362230" y="3945118"/>
            <a:ext cx="759854" cy="644825"/>
            <a:chOff x="6542468" y="365126"/>
            <a:chExt cx="759854" cy="626549"/>
          </a:xfrm>
        </p:grpSpPr>
        <p:sp>
          <p:nvSpPr>
            <p:cNvPr id="10" name="TextBox 9"/>
            <p:cNvSpPr txBox="1"/>
            <p:nvPr/>
          </p:nvSpPr>
          <p:spPr>
            <a:xfrm>
              <a:off x="6851561" y="365126"/>
              <a:ext cx="450761" cy="62654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Fe</a:t>
              </a:r>
            </a:p>
            <a:p>
              <a:r>
                <a:rPr lang="en-US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Ca</a:t>
              </a:r>
              <a:endParaRPr lang="el-GR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542468" y="409471"/>
              <a:ext cx="309093" cy="278819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2" name="Oval 11"/>
            <p:cNvSpPr/>
            <p:nvPr/>
          </p:nvSpPr>
          <p:spPr>
            <a:xfrm>
              <a:off x="6542468" y="714778"/>
              <a:ext cx="283335" cy="27689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072798" y="3510963"/>
            <a:ext cx="2884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Fe is on the top of </a:t>
            </a:r>
            <a:r>
              <a:rPr lang="en-US" b="1" dirty="0" err="1"/>
              <a:t>Ca</a:t>
            </a:r>
            <a:endParaRPr lang="el-GR" b="1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40017" y="82017"/>
            <a:ext cx="10972800" cy="1143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3D visualization of Roman wall-painting fragments</a:t>
            </a:r>
            <a:endParaRPr lang="el-GR" sz="3600" b="1" dirty="0">
              <a:solidFill>
                <a:srgbClr val="00206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59" y="1068568"/>
            <a:ext cx="3320144" cy="27432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154" y="1396697"/>
            <a:ext cx="1119448" cy="9144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420" y="863302"/>
            <a:ext cx="3405352" cy="2743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32104" y="1014452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1D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067638" y="3489309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3D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34174" y="863302"/>
            <a:ext cx="2494625" cy="45720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9696400" y="2708920"/>
            <a:ext cx="283335" cy="2278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7560" y="3990757"/>
            <a:ext cx="3262184" cy="27432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5304665" y="1252277"/>
            <a:ext cx="963313" cy="34011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4337428" y="2507047"/>
            <a:ext cx="96933" cy="99947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9838067" y="3106802"/>
            <a:ext cx="0" cy="148314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979735" y="4146808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1D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5075" y="3890972"/>
            <a:ext cx="1967258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182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8256"/>
            <a:ext cx="10972800" cy="1143000"/>
          </a:xfrm>
        </p:spPr>
        <p:txBody>
          <a:bodyPr>
            <a:normAutofit/>
          </a:bodyPr>
          <a:lstStyle/>
          <a:p>
            <a:r>
              <a:rPr lang="it-IT" sz="3600" b="1" kern="0" dirty="0" smtClean="0">
                <a:solidFill>
                  <a:srgbClr val="002060"/>
                </a:solidFill>
                <a:cs typeface="Times New Roman" pitchFamily="18" charset="0"/>
              </a:rPr>
              <a:t>Evaluation of MC </a:t>
            </a:r>
            <a:r>
              <a:rPr lang="it-IT" sz="3600" b="1" kern="0" dirty="0">
                <a:solidFill>
                  <a:srgbClr val="002060"/>
                </a:solidFill>
                <a:cs typeface="Times New Roman" pitchFamily="18" charset="0"/>
              </a:rPr>
              <a:t>simulation code for XRF quantification </a:t>
            </a:r>
            <a:endParaRPr lang="en-US" sz="36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4A93-4571-4767-BF07-9044E1ED1A7D}" type="datetime1">
              <a:rPr lang="it-IT" smtClean="0"/>
              <a:t>12/13/18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6" name="1 - Τίτλος"/>
          <p:cNvSpPr txBox="1">
            <a:spLocks/>
          </p:cNvSpPr>
          <p:nvPr/>
        </p:nvSpPr>
        <p:spPr>
          <a:xfrm>
            <a:off x="336332" y="2019637"/>
            <a:ext cx="5352591" cy="23813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l-GR" sz="2200" dirty="0">
              <a:latin typeface="PF Agora Sans Pro" panose="02000500000000020004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67" y="876637"/>
            <a:ext cx="3484840" cy="2286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2754" t="3994" r="12565" b="4406"/>
          <a:stretch/>
        </p:blipFill>
        <p:spPr>
          <a:xfrm>
            <a:off x="3818956" y="578081"/>
            <a:ext cx="3872307" cy="3200400"/>
          </a:xfrm>
          <a:prstGeom prst="rect">
            <a:avLst/>
          </a:prstGeom>
          <a:noFill/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2637" t="2803" r="12565" b="5247"/>
          <a:stretch/>
        </p:blipFill>
        <p:spPr>
          <a:xfrm>
            <a:off x="7870964" y="578081"/>
            <a:ext cx="3872307" cy="3200400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5101" t="2689" r="10848" b="4296"/>
          <a:stretch/>
        </p:blipFill>
        <p:spPr>
          <a:xfrm>
            <a:off x="108154" y="3582848"/>
            <a:ext cx="3923072" cy="3312357"/>
          </a:xfrm>
          <a:prstGeom prst="rect">
            <a:avLst/>
          </a:prstGeom>
          <a:noFill/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l="5603" t="4084" r="10515" b="4878"/>
          <a:stretch/>
        </p:blipFill>
        <p:spPr>
          <a:xfrm>
            <a:off x="8091664" y="3573016"/>
            <a:ext cx="3995319" cy="3312357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l="5844" t="4142" r="11535" b="4007"/>
          <a:stretch/>
        </p:blipFill>
        <p:spPr>
          <a:xfrm>
            <a:off x="4113648" y="3582848"/>
            <a:ext cx="3899358" cy="33123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6451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35" y="1925108"/>
            <a:ext cx="2956800" cy="36576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4" t="11754" r="14394" b="10925"/>
          <a:stretch/>
        </p:blipFill>
        <p:spPr>
          <a:xfrm>
            <a:off x="3734516" y="1371600"/>
            <a:ext cx="2794000" cy="516128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6885510" y="2928192"/>
            <a:ext cx="4815688" cy="1456105"/>
            <a:chOff x="6812505" y="1748896"/>
            <a:chExt cx="4815688" cy="1456105"/>
          </a:xfrm>
        </p:grpSpPr>
        <p:sp>
          <p:nvSpPr>
            <p:cNvPr id="22" name="1 - Τίτλος"/>
            <p:cNvSpPr txBox="1">
              <a:spLocks/>
            </p:cNvSpPr>
            <p:nvPr/>
          </p:nvSpPr>
          <p:spPr>
            <a:xfrm>
              <a:off x="6812506" y="1748896"/>
              <a:ext cx="4815687" cy="55562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r>
                <a:rPr lang="en-US" sz="2200" dirty="0">
                  <a:solidFill>
                    <a:srgbClr val="00B050"/>
                  </a:solidFill>
                </a:rPr>
                <a:t>Fe-K</a:t>
              </a:r>
              <a:r>
                <a:rPr lang="el-GR" sz="2200" dirty="0" smtClean="0">
                  <a:solidFill>
                    <a:srgbClr val="00B050"/>
                  </a:solidFill>
                </a:rPr>
                <a:t>α</a:t>
              </a:r>
              <a:r>
                <a:rPr lang="el-GR" sz="2200" dirty="0" smtClean="0"/>
                <a:t> </a:t>
              </a:r>
              <a:r>
                <a:rPr lang="el-GR" sz="2200" dirty="0" smtClean="0">
                  <a:sym typeface="Wingdings" panose="05000000000000000000" pitchFamily="2" charset="2"/>
                </a:rPr>
                <a:t> </a:t>
              </a:r>
              <a:r>
                <a:rPr lang="en-US" sz="2200" dirty="0" smtClean="0">
                  <a:sym typeface="Wingdings" panose="05000000000000000000" pitchFamily="2" charset="2"/>
                </a:rPr>
                <a:t>Ochre</a:t>
              </a:r>
              <a:r>
                <a:rPr lang="el-GR" sz="2200" dirty="0" smtClean="0">
                  <a:sym typeface="Wingdings" panose="05000000000000000000" pitchFamily="2" charset="2"/>
                </a:rPr>
                <a:t> </a:t>
              </a:r>
              <a:endParaRPr lang="en-US" sz="2200" dirty="0"/>
            </a:p>
          </p:txBody>
        </p:sp>
        <p:sp>
          <p:nvSpPr>
            <p:cNvPr id="26" name="1 - Τίτλος"/>
            <p:cNvSpPr txBox="1">
              <a:spLocks/>
            </p:cNvSpPr>
            <p:nvPr/>
          </p:nvSpPr>
          <p:spPr>
            <a:xfrm>
              <a:off x="6812505" y="2199136"/>
              <a:ext cx="4815687" cy="55562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r>
                <a:rPr lang="en-US" sz="2200" dirty="0">
                  <a:solidFill>
                    <a:srgbClr val="0070C0"/>
                  </a:solidFill>
                  <a:latin typeface="+mj-lt"/>
                </a:rPr>
                <a:t>Cu-K</a:t>
              </a:r>
              <a:r>
                <a:rPr lang="el-GR" sz="2200" dirty="0">
                  <a:solidFill>
                    <a:srgbClr val="0070C0"/>
                  </a:solidFill>
                  <a:latin typeface="+mj-lt"/>
                </a:rPr>
                <a:t>α </a:t>
              </a:r>
              <a:r>
                <a:rPr lang="el-GR" sz="2200" dirty="0">
                  <a:latin typeface="+mj-lt"/>
                  <a:sym typeface="Wingdings" panose="05000000000000000000" pitchFamily="2" charset="2"/>
                </a:rPr>
                <a:t> </a:t>
              </a:r>
              <a:r>
                <a:rPr lang="en-US" sz="2200" dirty="0" smtClean="0">
                  <a:latin typeface="+mj-lt"/>
                  <a:sym typeface="Wingdings" panose="05000000000000000000" pitchFamily="2" charset="2"/>
                </a:rPr>
                <a:t>Egyptian blue</a:t>
              </a:r>
              <a:endParaRPr lang="en-US" sz="2200" dirty="0">
                <a:latin typeface="+mj-lt"/>
              </a:endParaRPr>
            </a:p>
          </p:txBody>
        </p:sp>
        <p:sp>
          <p:nvSpPr>
            <p:cNvPr id="27" name="1 - Τίτλος"/>
            <p:cNvSpPr txBox="1">
              <a:spLocks/>
            </p:cNvSpPr>
            <p:nvPr/>
          </p:nvSpPr>
          <p:spPr>
            <a:xfrm>
              <a:off x="6812505" y="2649376"/>
              <a:ext cx="4815687" cy="55562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/>
            <a:p>
              <a:r>
                <a:rPr lang="en-US" sz="2200" dirty="0" err="1">
                  <a:solidFill>
                    <a:srgbClr val="FF0000"/>
                  </a:solidFill>
                </a:rPr>
                <a:t>Mn</a:t>
              </a:r>
              <a:r>
                <a:rPr lang="en-US" sz="2200" dirty="0">
                  <a:solidFill>
                    <a:srgbClr val="FF0000"/>
                  </a:solidFill>
                </a:rPr>
                <a:t>-K</a:t>
              </a:r>
              <a:r>
                <a:rPr lang="el-GR" sz="2200" dirty="0">
                  <a:solidFill>
                    <a:srgbClr val="FF0000"/>
                  </a:solidFill>
                </a:rPr>
                <a:t>α </a:t>
              </a:r>
              <a:r>
                <a:rPr lang="el-GR" sz="2200" dirty="0">
                  <a:sym typeface="Wingdings" panose="05000000000000000000" pitchFamily="2" charset="2"/>
                </a:rPr>
                <a:t> </a:t>
              </a:r>
              <a:r>
                <a:rPr lang="en-US" sz="2200" dirty="0" err="1" smtClean="0">
                  <a:sym typeface="Wingdings" panose="05000000000000000000" pitchFamily="2" charset="2"/>
                </a:rPr>
                <a:t>Pyrolusite</a:t>
              </a:r>
              <a:endParaRPr lang="en-US" sz="2200" dirty="0"/>
            </a:p>
          </p:txBody>
        </p:sp>
      </p:grpSp>
      <p:sp>
        <p:nvSpPr>
          <p:cNvPr id="19" name="1 - Τίτλος"/>
          <p:cNvSpPr txBox="1">
            <a:spLocks/>
          </p:cNvSpPr>
          <p:nvPr/>
        </p:nvSpPr>
        <p:spPr>
          <a:xfrm>
            <a:off x="178535" y="1925108"/>
            <a:ext cx="440817" cy="5306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PF Agora Sans Pro" panose="02000500000000020004" pitchFamily="2" charset="0"/>
              </a:rPr>
              <a:t>IV</a:t>
            </a:r>
          </a:p>
        </p:txBody>
      </p:sp>
      <p:sp>
        <p:nvSpPr>
          <p:cNvPr id="21" name="1 - Τίτλος"/>
          <p:cNvSpPr txBox="1">
            <a:spLocks/>
          </p:cNvSpPr>
          <p:nvPr/>
        </p:nvSpPr>
        <p:spPr>
          <a:xfrm>
            <a:off x="6885510" y="2031369"/>
            <a:ext cx="4815687" cy="8373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l-GR" sz="2200" dirty="0">
              <a:latin typeface="PF Agora Sans Pro" panose="02000500000000020004" pitchFamily="2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b="1" dirty="0" smtClean="0"/>
              <a:t>Inorganic pigments</a:t>
            </a:r>
            <a:endParaRPr lang="el-GR" sz="2200" b="1" dirty="0"/>
          </a:p>
          <a:p>
            <a:endParaRPr lang="en-US" sz="2200" dirty="0">
              <a:latin typeface="PF Agora Sans Pro" panose="02000500000000020004" pitchFamily="2" charset="0"/>
            </a:endParaRPr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-379019" y="-292300"/>
            <a:ext cx="12571019" cy="1325563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+mn-lt"/>
              </a:rPr>
              <a:t>MA-XRF</a:t>
            </a:r>
            <a:r>
              <a:rPr lang="it-IT" altLang="zh-TW" sz="3600" b="1" kern="0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 </a:t>
            </a:r>
            <a:r>
              <a:rPr lang="it-IT" altLang="zh-TW" sz="3600" b="1" kern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analysis of Wall-Paintings from Nestor Palace</a:t>
            </a:r>
            <a:r>
              <a:rPr lang="it-IT" altLang="zh-TW" sz="3200" b="1" kern="0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 </a:t>
            </a:r>
            <a:endParaRPr lang="en-US" sz="32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8" t="17233" r="14958" b="10012"/>
          <a:stretch/>
        </p:blipFill>
        <p:spPr>
          <a:xfrm>
            <a:off x="3742483" y="1732597"/>
            <a:ext cx="2773680" cy="485648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2" t="16928" r="15103" b="13665"/>
          <a:stretch/>
        </p:blipFill>
        <p:spPr>
          <a:xfrm>
            <a:off x="3742483" y="1712277"/>
            <a:ext cx="2773680" cy="463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391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nhaltsplatzhalter 7">
            <a:extLst>
              <a:ext uri="{FF2B5EF4-FFF2-40B4-BE49-F238E27FC236}">
                <a16:creationId xmlns="" xmlns:a16="http://schemas.microsoft.com/office/drawing/2014/main" id="{BDB24AA4-6DF2-425F-B9DC-A1ED9FC711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6853" y="42420"/>
            <a:ext cx="3657599" cy="274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/>
              <a:t>Silver artifacts, Olympia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CE36-BAEF-4796-8858-06D0EB8815CA}" type="datetime1">
              <a:rPr lang="it-IT" smtClean="0"/>
              <a:t>12/13/18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6" name="Inhaltsplatzhalter 2">
            <a:extLst>
              <a:ext uri="{FF2B5EF4-FFF2-40B4-BE49-F238E27FC236}">
                <a16:creationId xmlns="" xmlns:a16="http://schemas.microsoft.com/office/drawing/2014/main" id="{31DEC757-8B77-40E3-B42D-DDD5EDA11A6D}"/>
              </a:ext>
            </a:extLst>
          </p:cNvPr>
          <p:cNvSpPr txBox="1">
            <a:spLocks/>
          </p:cNvSpPr>
          <p:nvPr/>
        </p:nvSpPr>
        <p:spPr>
          <a:xfrm>
            <a:off x="291952" y="872152"/>
            <a:ext cx="10435902" cy="13255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dirty="0"/>
              <a:t>27 objects made of silver, dating to different periods</a:t>
            </a: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393273" y="1413394"/>
            <a:ext cx="4172709" cy="1371600"/>
            <a:chOff x="56445" y="2640342"/>
            <a:chExt cx="9056189" cy="2976836"/>
          </a:xfrm>
        </p:grpSpPr>
        <p:pic>
          <p:nvPicPr>
            <p:cNvPr id="7" name="Grafik 7">
              <a:extLst>
                <a:ext uri="{FF2B5EF4-FFF2-40B4-BE49-F238E27FC236}">
                  <a16:creationId xmlns="" xmlns:a16="http://schemas.microsoft.com/office/drawing/2014/main" id="{8A30D39E-B8F2-43F2-9F69-55A897D26C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445" y="2640342"/>
              <a:ext cx="2931037" cy="2762345"/>
            </a:xfrm>
            <a:prstGeom prst="rect">
              <a:avLst/>
            </a:prstGeom>
          </p:spPr>
        </p:pic>
        <p:pic>
          <p:nvPicPr>
            <p:cNvPr id="8" name="Grafik 15">
              <a:extLst>
                <a:ext uri="{FF2B5EF4-FFF2-40B4-BE49-F238E27FC236}">
                  <a16:creationId xmlns="" xmlns:a16="http://schemas.microsoft.com/office/drawing/2014/main" id="{A8F20A0D-768B-43CF-8CD9-4ACF4CB52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2601" y="2652881"/>
              <a:ext cx="2566348" cy="2762346"/>
            </a:xfrm>
            <a:prstGeom prst="rect">
              <a:avLst/>
            </a:prstGeom>
          </p:spPr>
        </p:pic>
        <p:pic>
          <p:nvPicPr>
            <p:cNvPr id="9" name="Grafik 17">
              <a:extLst>
                <a:ext uri="{FF2B5EF4-FFF2-40B4-BE49-F238E27FC236}">
                  <a16:creationId xmlns="" xmlns:a16="http://schemas.microsoft.com/office/drawing/2014/main" id="{F420FE56-20A0-4AC5-A5A2-D3D209653E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882"/>
            <a:stretch/>
          </p:blipFill>
          <p:spPr>
            <a:xfrm>
              <a:off x="5744069" y="2652881"/>
              <a:ext cx="3368565" cy="993608"/>
            </a:xfrm>
            <a:prstGeom prst="rect">
              <a:avLst/>
            </a:prstGeom>
          </p:spPr>
        </p:pic>
        <p:pic>
          <p:nvPicPr>
            <p:cNvPr id="10" name="Grafik 19">
              <a:extLst>
                <a:ext uri="{FF2B5EF4-FFF2-40B4-BE49-F238E27FC236}">
                  <a16:creationId xmlns="" xmlns:a16="http://schemas.microsoft.com/office/drawing/2014/main" id="{E362A10B-8491-4100-8EE1-654A86902A9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4069" y="3966898"/>
              <a:ext cx="3368565" cy="1650280"/>
            </a:xfrm>
            <a:prstGeom prst="rect">
              <a:avLst/>
            </a:prstGeom>
          </p:spPr>
        </p:pic>
      </p:grpSp>
      <p:sp>
        <p:nvSpPr>
          <p:cNvPr id="12" name="Rectangle 11"/>
          <p:cNvSpPr/>
          <p:nvPr/>
        </p:nvSpPr>
        <p:spPr>
          <a:xfrm>
            <a:off x="161386" y="2694950"/>
            <a:ext cx="82577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Silver decorations on 9 helmets from the archaic period</a:t>
            </a:r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395810" y="3226954"/>
            <a:ext cx="3327800" cy="1371600"/>
            <a:chOff x="727340" y="3631745"/>
            <a:chExt cx="5841884" cy="2407815"/>
          </a:xfrm>
        </p:grpSpPr>
        <p:grpSp>
          <p:nvGrpSpPr>
            <p:cNvPr id="18" name="Group 17"/>
            <p:cNvGrpSpPr/>
            <p:nvPr/>
          </p:nvGrpSpPr>
          <p:grpSpPr>
            <a:xfrm>
              <a:off x="727340" y="3635724"/>
              <a:ext cx="3834998" cy="2403836"/>
              <a:chOff x="727340" y="3635724"/>
              <a:chExt cx="3834998" cy="2403836"/>
            </a:xfrm>
          </p:grpSpPr>
          <p:pic>
            <p:nvPicPr>
              <p:cNvPr id="15" name="Grafik 7">
                <a:extLst>
                  <a:ext uri="{FF2B5EF4-FFF2-40B4-BE49-F238E27FC236}">
                    <a16:creationId xmlns="" xmlns:a16="http://schemas.microsoft.com/office/drawing/2014/main" id="{5C931425-4BA2-43B6-BC91-5E55E12C323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2371"/>
              <a:stretch/>
            </p:blipFill>
            <p:spPr>
              <a:xfrm rot="5400000">
                <a:off x="554125" y="3808945"/>
                <a:ext cx="2403830" cy="2057400"/>
              </a:xfrm>
              <a:prstGeom prst="rect">
                <a:avLst/>
              </a:prstGeom>
            </p:spPr>
          </p:pic>
          <p:pic>
            <p:nvPicPr>
              <p:cNvPr id="16" name="Grafik 9">
                <a:extLst>
                  <a:ext uri="{FF2B5EF4-FFF2-40B4-BE49-F238E27FC236}">
                    <a16:creationId xmlns="" xmlns:a16="http://schemas.microsoft.com/office/drawing/2014/main" id="{67A3D1F2-338A-417D-8376-53BB686A4D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5400000">
                <a:off x="2487181" y="3932175"/>
                <a:ext cx="2371608" cy="1778706"/>
              </a:xfrm>
              <a:prstGeom prst="rect">
                <a:avLst/>
              </a:prstGeom>
            </p:spPr>
          </p:pic>
        </p:grpSp>
        <p:pic>
          <p:nvPicPr>
            <p:cNvPr id="17" name="Grafik 11">
              <a:extLst>
                <a:ext uri="{FF2B5EF4-FFF2-40B4-BE49-F238E27FC236}">
                  <a16:creationId xmlns="" xmlns:a16="http://schemas.microsoft.com/office/drawing/2014/main" id="{F1FB8F1A-D5DD-43C5-9077-256356703C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10" b="6961"/>
            <a:stretch/>
          </p:blipFill>
          <p:spPr>
            <a:xfrm>
              <a:off x="4511824" y="3631745"/>
              <a:ext cx="2057400" cy="2403826"/>
            </a:xfrm>
            <a:prstGeom prst="rect">
              <a:avLst/>
            </a:prstGeom>
          </p:spPr>
        </p:pic>
      </p:grp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0"/>
          <a:srcRect l="-1966" t="8007" b="12205"/>
          <a:stretch/>
        </p:blipFill>
        <p:spPr>
          <a:xfrm>
            <a:off x="4425446" y="3190258"/>
            <a:ext cx="6232445" cy="3657600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245922" y="889731"/>
            <a:ext cx="9144220" cy="4995947"/>
            <a:chOff x="0" y="948412"/>
            <a:chExt cx="9144220" cy="4995947"/>
          </a:xfrm>
        </p:grpSpPr>
        <p:pic>
          <p:nvPicPr>
            <p:cNvPr id="27" name="Inhaltsplatzhalter 7">
              <a:extLst>
                <a:ext uri="{FF2B5EF4-FFF2-40B4-BE49-F238E27FC236}">
                  <a16:creationId xmlns="" xmlns:a16="http://schemas.microsoft.com/office/drawing/2014/main" id="{D27602B8-7FB2-42A5-B837-574CC067A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8656"/>
              <a:ext cx="3695981" cy="4995703"/>
            </a:xfrm>
            <a:prstGeom prst="rect">
              <a:avLst/>
            </a:prstGeom>
          </p:spPr>
        </p:pic>
        <p:pic>
          <p:nvPicPr>
            <p:cNvPr id="28" name="Grafik 9">
              <a:extLst>
                <a:ext uri="{FF2B5EF4-FFF2-40B4-BE49-F238E27FC236}">
                  <a16:creationId xmlns="" xmlns:a16="http://schemas.microsoft.com/office/drawing/2014/main" id="{4C8C2BDA-42F7-405C-B5C7-B6E7E296F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8087" y="948412"/>
              <a:ext cx="5426133" cy="4995703"/>
            </a:xfrm>
            <a:prstGeom prst="rect">
              <a:avLst/>
            </a:prstGeom>
          </p:spPr>
        </p:pic>
        <p:cxnSp>
          <p:nvCxnSpPr>
            <p:cNvPr id="29" name="Gerader Verbinder 6">
              <a:extLst>
                <a:ext uri="{FF2B5EF4-FFF2-40B4-BE49-F238E27FC236}">
                  <a16:creationId xmlns="" xmlns:a16="http://schemas.microsoft.com/office/drawing/2014/main" id="{E8BC2A6F-D138-427C-9ED2-7ACA478C37EE}"/>
                </a:ext>
              </a:extLst>
            </p:cNvPr>
            <p:cNvCxnSpPr/>
            <p:nvPr/>
          </p:nvCxnSpPr>
          <p:spPr>
            <a:xfrm flipV="1">
              <a:off x="2833511" y="4870071"/>
              <a:ext cx="2088445" cy="55315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Gerader Verbinder 11">
              <a:extLst>
                <a:ext uri="{FF2B5EF4-FFF2-40B4-BE49-F238E27FC236}">
                  <a16:creationId xmlns="" xmlns:a16="http://schemas.microsoft.com/office/drawing/2014/main" id="{3C649A38-9D70-4892-AADA-28D6BD6044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56516" y="4870071"/>
              <a:ext cx="4163484" cy="55867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3087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762905" y="383490"/>
            <a:ext cx="1847453" cy="6400800"/>
            <a:chOff x="6906015" y="86922"/>
            <a:chExt cx="1847453" cy="6859710"/>
          </a:xfrm>
        </p:grpSpPr>
        <p:pic>
          <p:nvPicPr>
            <p:cNvPr id="3" name="Picture 3" descr="Visible-reflected (VIS)_VS01584.tif"/>
            <p:cNvPicPr>
              <a:picLocks noChangeAspect="1"/>
            </p:cNvPicPr>
            <p:nvPr/>
          </p:nvPicPr>
          <p:blipFill>
            <a:blip r:embed="rId2"/>
            <a:srcRect l="22848" t="5519" r="18752" b="5810"/>
            <a:stretch>
              <a:fillRect/>
            </a:stretch>
          </p:blipFill>
          <p:spPr>
            <a:xfrm>
              <a:off x="7029852" y="86922"/>
              <a:ext cx="1416780" cy="6783439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4" name="TextBox 6"/>
            <p:cNvSpPr txBox="1"/>
            <p:nvPr/>
          </p:nvSpPr>
          <p:spPr>
            <a:xfrm>
              <a:off x="8223235" y="6577297"/>
              <a:ext cx="418703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22</a:t>
              </a:r>
            </a:p>
          </p:txBody>
        </p:sp>
        <p:sp>
          <p:nvSpPr>
            <p:cNvPr id="5" name="TextBox 11"/>
            <p:cNvSpPr txBox="1"/>
            <p:nvPr/>
          </p:nvSpPr>
          <p:spPr>
            <a:xfrm>
              <a:off x="7005419" y="3121587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43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" name="Connector 12"/>
            <p:cNvSpPr/>
            <p:nvPr/>
          </p:nvSpPr>
          <p:spPr>
            <a:xfrm>
              <a:off x="7765523" y="3414653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7" name="TextBox 13"/>
            <p:cNvSpPr txBox="1"/>
            <p:nvPr/>
          </p:nvSpPr>
          <p:spPr>
            <a:xfrm>
              <a:off x="8027983" y="3368814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44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" name="Connector 14"/>
            <p:cNvSpPr/>
            <p:nvPr/>
          </p:nvSpPr>
          <p:spPr>
            <a:xfrm>
              <a:off x="7424077" y="3216273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9" name="Connector 15"/>
            <p:cNvSpPr/>
            <p:nvPr/>
          </p:nvSpPr>
          <p:spPr>
            <a:xfrm>
              <a:off x="7671258" y="6613937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0" name="Connector 16"/>
            <p:cNvSpPr/>
            <p:nvPr/>
          </p:nvSpPr>
          <p:spPr>
            <a:xfrm>
              <a:off x="7954054" y="6613937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1" name="Connector 17"/>
            <p:cNvSpPr/>
            <p:nvPr/>
          </p:nvSpPr>
          <p:spPr>
            <a:xfrm>
              <a:off x="7394304" y="902055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2" name="TextBox 18"/>
            <p:cNvSpPr txBox="1"/>
            <p:nvPr/>
          </p:nvSpPr>
          <p:spPr>
            <a:xfrm>
              <a:off x="6906015" y="841001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46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3" name="Connector 19"/>
            <p:cNvSpPr/>
            <p:nvPr/>
          </p:nvSpPr>
          <p:spPr>
            <a:xfrm>
              <a:off x="7827236" y="712409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4" name="TextBox 20"/>
            <p:cNvSpPr txBox="1"/>
            <p:nvPr/>
          </p:nvSpPr>
          <p:spPr>
            <a:xfrm>
              <a:off x="8081531" y="631914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47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5" name="Connector 21"/>
            <p:cNvSpPr/>
            <p:nvPr/>
          </p:nvSpPr>
          <p:spPr>
            <a:xfrm>
              <a:off x="8092330" y="5824728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6" name="Rectangle 22"/>
            <p:cNvSpPr/>
            <p:nvPr/>
          </p:nvSpPr>
          <p:spPr>
            <a:xfrm>
              <a:off x="8334810" y="5727042"/>
              <a:ext cx="418658" cy="369335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48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7" name="Connector 23"/>
            <p:cNvSpPr/>
            <p:nvPr/>
          </p:nvSpPr>
          <p:spPr>
            <a:xfrm>
              <a:off x="7870231" y="6175510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8" name="TextBox 24"/>
            <p:cNvSpPr txBox="1"/>
            <p:nvPr/>
          </p:nvSpPr>
          <p:spPr>
            <a:xfrm>
              <a:off x="8294750" y="6140378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53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9" name="Connector 25"/>
            <p:cNvSpPr/>
            <p:nvPr/>
          </p:nvSpPr>
          <p:spPr>
            <a:xfrm>
              <a:off x="7576992" y="5767843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20" name="TextBox 26"/>
            <p:cNvSpPr txBox="1"/>
            <p:nvPr/>
          </p:nvSpPr>
          <p:spPr>
            <a:xfrm>
              <a:off x="6942646" y="5641564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54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1" name="Connector 27"/>
            <p:cNvSpPr/>
            <p:nvPr/>
          </p:nvSpPr>
          <p:spPr>
            <a:xfrm>
              <a:off x="7671258" y="3414653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44D8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22" name="TextBox 2"/>
            <p:cNvSpPr txBox="1"/>
            <p:nvPr/>
          </p:nvSpPr>
          <p:spPr>
            <a:xfrm>
              <a:off x="7110218" y="3368814"/>
              <a:ext cx="418703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85</a:t>
              </a:r>
            </a:p>
          </p:txBody>
        </p:sp>
      </p:grpSp>
      <p:grpSp>
        <p:nvGrpSpPr>
          <p:cNvPr id="23" name="Group 28"/>
          <p:cNvGrpSpPr/>
          <p:nvPr/>
        </p:nvGrpSpPr>
        <p:grpSpPr>
          <a:xfrm>
            <a:off x="4593437" y="338455"/>
            <a:ext cx="2174168" cy="6400800"/>
            <a:chOff x="4626415" y="0"/>
            <a:chExt cx="2174168" cy="6858000"/>
          </a:xfrm>
        </p:grpSpPr>
        <p:pic>
          <p:nvPicPr>
            <p:cNvPr id="24" name="Picture 29" descr="Visible-reflected (VIS)_VS01491.t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26415" y="0"/>
              <a:ext cx="2174168" cy="685800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25" name="TextBox 30"/>
            <p:cNvSpPr txBox="1"/>
            <p:nvPr/>
          </p:nvSpPr>
          <p:spPr>
            <a:xfrm>
              <a:off x="5982178" y="3572853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28</a:t>
              </a:r>
            </a:p>
          </p:txBody>
        </p:sp>
        <p:sp>
          <p:nvSpPr>
            <p:cNvPr id="26" name="TextBox 31"/>
            <p:cNvSpPr txBox="1"/>
            <p:nvPr/>
          </p:nvSpPr>
          <p:spPr>
            <a:xfrm>
              <a:off x="5963597" y="4005209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32</a:t>
              </a:r>
            </a:p>
          </p:txBody>
        </p:sp>
        <p:sp>
          <p:nvSpPr>
            <p:cNvPr id="27" name="Rectangle 32"/>
            <p:cNvSpPr/>
            <p:nvPr/>
          </p:nvSpPr>
          <p:spPr>
            <a:xfrm>
              <a:off x="5981922" y="1701232"/>
              <a:ext cx="741797" cy="369335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33/34</a:t>
              </a:r>
            </a:p>
          </p:txBody>
        </p:sp>
        <p:sp>
          <p:nvSpPr>
            <p:cNvPr id="28" name="TextBox 33"/>
            <p:cNvSpPr txBox="1"/>
            <p:nvPr/>
          </p:nvSpPr>
          <p:spPr>
            <a:xfrm>
              <a:off x="5963597" y="3089382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37</a:t>
              </a:r>
            </a:p>
          </p:txBody>
        </p:sp>
        <p:sp>
          <p:nvSpPr>
            <p:cNvPr id="29" name="TextBox 34"/>
            <p:cNvSpPr txBox="1"/>
            <p:nvPr/>
          </p:nvSpPr>
          <p:spPr>
            <a:xfrm>
              <a:off x="5092577" y="3495348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38</a:t>
              </a:r>
            </a:p>
          </p:txBody>
        </p:sp>
        <p:sp>
          <p:nvSpPr>
            <p:cNvPr id="30" name="Connector 14"/>
            <p:cNvSpPr/>
            <p:nvPr/>
          </p:nvSpPr>
          <p:spPr>
            <a:xfrm>
              <a:off x="5694224" y="1795918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31" name="Connector 15"/>
            <p:cNvSpPr/>
            <p:nvPr/>
          </p:nvSpPr>
          <p:spPr>
            <a:xfrm>
              <a:off x="5542278" y="3183053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32" name="Connector 16"/>
            <p:cNvSpPr/>
            <p:nvPr/>
          </p:nvSpPr>
          <p:spPr>
            <a:xfrm>
              <a:off x="5502959" y="3585069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33" name="Connector 17"/>
            <p:cNvSpPr/>
            <p:nvPr/>
          </p:nvSpPr>
          <p:spPr>
            <a:xfrm>
              <a:off x="5809484" y="3639778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34" name="Connector 18"/>
            <p:cNvSpPr/>
            <p:nvPr/>
          </p:nvSpPr>
          <p:spPr>
            <a:xfrm>
              <a:off x="5542278" y="4105262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35" name="Connector 12"/>
            <p:cNvSpPr/>
            <p:nvPr/>
          </p:nvSpPr>
          <p:spPr>
            <a:xfrm>
              <a:off x="5502959" y="3495229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25FF1B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36" name="TextBox 41"/>
            <p:cNvSpPr txBox="1"/>
            <p:nvPr/>
          </p:nvSpPr>
          <p:spPr>
            <a:xfrm>
              <a:off x="5608911" y="3376723"/>
              <a:ext cx="418703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63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grpSp>
        <p:nvGrpSpPr>
          <p:cNvPr id="37" name="Group 42"/>
          <p:cNvGrpSpPr/>
          <p:nvPr/>
        </p:nvGrpSpPr>
        <p:grpSpPr>
          <a:xfrm>
            <a:off x="138167" y="340568"/>
            <a:ext cx="2326636" cy="6400800"/>
            <a:chOff x="201131" y="-5870"/>
            <a:chExt cx="2326636" cy="6858000"/>
          </a:xfrm>
        </p:grpSpPr>
        <p:pic>
          <p:nvPicPr>
            <p:cNvPr id="38" name="Picture 43" descr="Visible-reflected (VIS)_VS01339.t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8337" y="-5870"/>
              <a:ext cx="2177350" cy="685800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39" name="TextBox 44"/>
            <p:cNvSpPr txBox="1"/>
            <p:nvPr/>
          </p:nvSpPr>
          <p:spPr>
            <a:xfrm>
              <a:off x="1671934" y="2929728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39</a:t>
              </a:r>
            </a:p>
          </p:txBody>
        </p:sp>
        <p:sp>
          <p:nvSpPr>
            <p:cNvPr id="40" name="TextBox 45"/>
            <p:cNvSpPr txBox="1"/>
            <p:nvPr/>
          </p:nvSpPr>
          <p:spPr>
            <a:xfrm>
              <a:off x="1871968" y="3793370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40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1" name="TextBox 46"/>
            <p:cNvSpPr txBox="1"/>
            <p:nvPr/>
          </p:nvSpPr>
          <p:spPr>
            <a:xfrm>
              <a:off x="201131" y="1909760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41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2" name="Connector 12"/>
            <p:cNvSpPr/>
            <p:nvPr/>
          </p:nvSpPr>
          <p:spPr>
            <a:xfrm>
              <a:off x="1310902" y="1714381"/>
              <a:ext cx="202265" cy="195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43" name="TextBox 48"/>
            <p:cNvSpPr txBox="1"/>
            <p:nvPr/>
          </p:nvSpPr>
          <p:spPr>
            <a:xfrm>
              <a:off x="1532287" y="1618195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50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4" name="TextBox 49"/>
            <p:cNvSpPr txBox="1"/>
            <p:nvPr/>
          </p:nvSpPr>
          <p:spPr>
            <a:xfrm>
              <a:off x="2109109" y="1764727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51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5" name="Rectangle 50"/>
            <p:cNvSpPr/>
            <p:nvPr/>
          </p:nvSpPr>
          <p:spPr>
            <a:xfrm>
              <a:off x="2090025" y="2037740"/>
              <a:ext cx="418658" cy="369335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52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6" name="Connector 19"/>
            <p:cNvSpPr/>
            <p:nvPr/>
          </p:nvSpPr>
          <p:spPr>
            <a:xfrm>
              <a:off x="1717846" y="5229115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47" name="Connector 20"/>
            <p:cNvSpPr/>
            <p:nvPr/>
          </p:nvSpPr>
          <p:spPr>
            <a:xfrm>
              <a:off x="1383478" y="4618570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48" name="TextBox 53"/>
            <p:cNvSpPr txBox="1"/>
            <p:nvPr/>
          </p:nvSpPr>
          <p:spPr>
            <a:xfrm>
              <a:off x="1924912" y="5143637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55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9" name="TextBox 54"/>
            <p:cNvSpPr txBox="1"/>
            <p:nvPr/>
          </p:nvSpPr>
          <p:spPr>
            <a:xfrm>
              <a:off x="1849209" y="4533092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56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0" name="Connector 23"/>
            <p:cNvSpPr/>
            <p:nvPr/>
          </p:nvSpPr>
          <p:spPr>
            <a:xfrm>
              <a:off x="1477743" y="3068214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51" name="Connector 24"/>
            <p:cNvSpPr/>
            <p:nvPr/>
          </p:nvSpPr>
          <p:spPr>
            <a:xfrm>
              <a:off x="1402680" y="3891055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52" name="Connector 25"/>
            <p:cNvSpPr/>
            <p:nvPr/>
          </p:nvSpPr>
          <p:spPr>
            <a:xfrm>
              <a:off x="2034549" y="3149906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53" name="Connector 26"/>
            <p:cNvSpPr/>
            <p:nvPr/>
          </p:nvSpPr>
          <p:spPr>
            <a:xfrm>
              <a:off x="577279" y="2004026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54" name="Connector 27"/>
            <p:cNvSpPr/>
            <p:nvPr/>
          </p:nvSpPr>
          <p:spPr>
            <a:xfrm>
              <a:off x="1950936" y="1834514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55" name="Connector 28"/>
            <p:cNvSpPr/>
            <p:nvPr/>
          </p:nvSpPr>
          <p:spPr>
            <a:xfrm>
              <a:off x="1888144" y="2179902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56" name="Connector 29"/>
            <p:cNvSpPr/>
            <p:nvPr/>
          </p:nvSpPr>
          <p:spPr>
            <a:xfrm>
              <a:off x="1282336" y="853272"/>
              <a:ext cx="202265" cy="195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57" name="TextBox 62"/>
            <p:cNvSpPr txBox="1"/>
            <p:nvPr/>
          </p:nvSpPr>
          <p:spPr>
            <a:xfrm>
              <a:off x="1804422" y="798554"/>
              <a:ext cx="418658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58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58" name="Connector 32"/>
            <p:cNvSpPr/>
            <p:nvPr/>
          </p:nvSpPr>
          <p:spPr>
            <a:xfrm>
              <a:off x="1282336" y="443968"/>
              <a:ext cx="202265" cy="195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59" name="Rectangle 64"/>
            <p:cNvSpPr/>
            <p:nvPr/>
          </p:nvSpPr>
          <p:spPr>
            <a:xfrm>
              <a:off x="1782476" y="428442"/>
              <a:ext cx="418658" cy="369335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59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0" name="Connector 30"/>
            <p:cNvSpPr/>
            <p:nvPr/>
          </p:nvSpPr>
          <p:spPr>
            <a:xfrm>
              <a:off x="1272561" y="6249777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25FF1B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61" name="TextBox 66"/>
            <p:cNvSpPr txBox="1"/>
            <p:nvPr/>
          </p:nvSpPr>
          <p:spPr>
            <a:xfrm>
              <a:off x="1174117" y="6448156"/>
              <a:ext cx="418703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64</a:t>
              </a: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2" name="Connector 34"/>
            <p:cNvSpPr/>
            <p:nvPr/>
          </p:nvSpPr>
          <p:spPr>
            <a:xfrm>
              <a:off x="1163125" y="6267105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44D8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63" name="TextBox 68"/>
            <p:cNvSpPr txBox="1"/>
            <p:nvPr/>
          </p:nvSpPr>
          <p:spPr>
            <a:xfrm>
              <a:off x="748354" y="6321046"/>
              <a:ext cx="418703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72</a:t>
              </a:r>
            </a:p>
          </p:txBody>
        </p:sp>
        <p:sp>
          <p:nvSpPr>
            <p:cNvPr id="64" name="Connector 35"/>
            <p:cNvSpPr/>
            <p:nvPr/>
          </p:nvSpPr>
          <p:spPr>
            <a:xfrm>
              <a:off x="682544" y="2004026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44D8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65" name="TextBox 70"/>
            <p:cNvSpPr txBox="1"/>
            <p:nvPr/>
          </p:nvSpPr>
          <p:spPr>
            <a:xfrm>
              <a:off x="625906" y="2175302"/>
              <a:ext cx="418703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80</a:t>
              </a:r>
            </a:p>
          </p:txBody>
        </p:sp>
      </p:grpSp>
      <p:grpSp>
        <p:nvGrpSpPr>
          <p:cNvPr id="66" name="Group 71"/>
          <p:cNvGrpSpPr/>
          <p:nvPr/>
        </p:nvGrpSpPr>
        <p:grpSpPr>
          <a:xfrm>
            <a:off x="2433556" y="340568"/>
            <a:ext cx="2205898" cy="6400800"/>
            <a:chOff x="2543184" y="-24990"/>
            <a:chExt cx="2205898" cy="6858000"/>
          </a:xfrm>
        </p:grpSpPr>
        <p:pic>
          <p:nvPicPr>
            <p:cNvPr id="67" name="Picture 72" descr="Visible-reflected (VIS)_VS01554.t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64919" y="-24990"/>
              <a:ext cx="2184163" cy="6858000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68" name="Connector 6"/>
            <p:cNvSpPr/>
            <p:nvPr/>
          </p:nvSpPr>
          <p:spPr>
            <a:xfrm>
              <a:off x="3628366" y="3703868"/>
              <a:ext cx="158758" cy="195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44546A"/>
                </a:solidFill>
                <a:uFillTx/>
                <a:latin typeface="Calibri"/>
              </a:endParaRPr>
            </a:p>
          </p:txBody>
        </p:sp>
        <p:sp>
          <p:nvSpPr>
            <p:cNvPr id="69" name="TextBox 74"/>
            <p:cNvSpPr txBox="1"/>
            <p:nvPr/>
          </p:nvSpPr>
          <p:spPr>
            <a:xfrm>
              <a:off x="3740947" y="3645703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23</a:t>
              </a:r>
            </a:p>
          </p:txBody>
        </p:sp>
        <p:sp>
          <p:nvSpPr>
            <p:cNvPr id="70" name="Connector 8"/>
            <p:cNvSpPr/>
            <p:nvPr/>
          </p:nvSpPr>
          <p:spPr>
            <a:xfrm>
              <a:off x="3469599" y="4000966"/>
              <a:ext cx="158758" cy="195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71" name="TextBox 76"/>
            <p:cNvSpPr txBox="1"/>
            <p:nvPr/>
          </p:nvSpPr>
          <p:spPr>
            <a:xfrm>
              <a:off x="3698208" y="3941749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24</a:t>
              </a:r>
            </a:p>
          </p:txBody>
        </p:sp>
        <p:sp>
          <p:nvSpPr>
            <p:cNvPr id="72" name="Connector 11"/>
            <p:cNvSpPr/>
            <p:nvPr/>
          </p:nvSpPr>
          <p:spPr>
            <a:xfrm>
              <a:off x="3523146" y="3777788"/>
              <a:ext cx="158758" cy="195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73" name="TextBox 78"/>
            <p:cNvSpPr txBox="1"/>
            <p:nvPr/>
          </p:nvSpPr>
          <p:spPr>
            <a:xfrm>
              <a:off x="3524253" y="3781190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25</a:t>
              </a:r>
            </a:p>
          </p:txBody>
        </p:sp>
        <p:sp>
          <p:nvSpPr>
            <p:cNvPr id="74" name="TextBox 79"/>
            <p:cNvSpPr txBox="1"/>
            <p:nvPr/>
          </p:nvSpPr>
          <p:spPr>
            <a:xfrm>
              <a:off x="4321646" y="1712543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26</a:t>
              </a:r>
            </a:p>
          </p:txBody>
        </p:sp>
        <p:sp>
          <p:nvSpPr>
            <p:cNvPr id="75" name="TextBox 80"/>
            <p:cNvSpPr txBox="1"/>
            <p:nvPr/>
          </p:nvSpPr>
          <p:spPr>
            <a:xfrm>
              <a:off x="2564919" y="1756315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27</a:t>
              </a:r>
            </a:p>
          </p:txBody>
        </p:sp>
        <p:sp>
          <p:nvSpPr>
            <p:cNvPr id="76" name="Connector 18"/>
            <p:cNvSpPr/>
            <p:nvPr/>
          </p:nvSpPr>
          <p:spPr>
            <a:xfrm>
              <a:off x="3787124" y="2415378"/>
              <a:ext cx="158758" cy="195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44546A"/>
                </a:solidFill>
                <a:uFillTx/>
                <a:latin typeface="Calibri"/>
              </a:endParaRPr>
            </a:p>
          </p:txBody>
        </p:sp>
        <p:sp>
          <p:nvSpPr>
            <p:cNvPr id="77" name="TextBox 82"/>
            <p:cNvSpPr txBox="1"/>
            <p:nvPr/>
          </p:nvSpPr>
          <p:spPr>
            <a:xfrm>
              <a:off x="4164616" y="2330238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45</a:t>
              </a:r>
              <a:endParaRPr lang="en-US" sz="1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78" name="Connector 15"/>
            <p:cNvSpPr/>
            <p:nvPr/>
          </p:nvSpPr>
          <p:spPr>
            <a:xfrm>
              <a:off x="3649553" y="3432977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25FF1B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79" name="TextBox 84"/>
            <p:cNvSpPr txBox="1"/>
            <p:nvPr/>
          </p:nvSpPr>
          <p:spPr>
            <a:xfrm>
              <a:off x="3856911" y="3347499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62</a:t>
              </a:r>
              <a:endParaRPr lang="en-US" sz="1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0" name="Connector 20"/>
            <p:cNvSpPr/>
            <p:nvPr/>
          </p:nvSpPr>
          <p:spPr>
            <a:xfrm>
              <a:off x="3566763" y="2418441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25FF1B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81" name="TextBox 86"/>
            <p:cNvSpPr txBox="1"/>
            <p:nvPr/>
          </p:nvSpPr>
          <p:spPr>
            <a:xfrm>
              <a:off x="3176113" y="2351727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l-GR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65</a:t>
              </a:r>
              <a:endParaRPr lang="en-US" sz="16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2" name="Connector 21"/>
            <p:cNvSpPr/>
            <p:nvPr/>
          </p:nvSpPr>
          <p:spPr>
            <a:xfrm>
              <a:off x="2955697" y="1841793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83" name="Connector 22"/>
            <p:cNvSpPr/>
            <p:nvPr/>
          </p:nvSpPr>
          <p:spPr>
            <a:xfrm>
              <a:off x="4185409" y="1788447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FF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84" name="Connector 23"/>
            <p:cNvSpPr/>
            <p:nvPr/>
          </p:nvSpPr>
          <p:spPr>
            <a:xfrm>
              <a:off x="3369993" y="3737674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25FF1B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85" name="TextBox 90"/>
            <p:cNvSpPr txBox="1"/>
            <p:nvPr/>
          </p:nvSpPr>
          <p:spPr>
            <a:xfrm>
              <a:off x="3260247" y="3413674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71</a:t>
              </a:r>
            </a:p>
          </p:txBody>
        </p:sp>
        <p:sp>
          <p:nvSpPr>
            <p:cNvPr id="86" name="Connector 24"/>
            <p:cNvSpPr/>
            <p:nvPr/>
          </p:nvSpPr>
          <p:spPr>
            <a:xfrm>
              <a:off x="3256644" y="3752039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44D8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87" name="TextBox 92"/>
            <p:cNvSpPr txBox="1"/>
            <p:nvPr/>
          </p:nvSpPr>
          <p:spPr>
            <a:xfrm>
              <a:off x="2916369" y="3642411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73</a:t>
              </a:r>
            </a:p>
          </p:txBody>
        </p:sp>
        <p:sp>
          <p:nvSpPr>
            <p:cNvPr id="88" name="Connector 26"/>
            <p:cNvSpPr/>
            <p:nvPr/>
          </p:nvSpPr>
          <p:spPr>
            <a:xfrm>
              <a:off x="3057817" y="3369335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44D8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89" name="TextBox 94"/>
            <p:cNvSpPr txBox="1"/>
            <p:nvPr/>
          </p:nvSpPr>
          <p:spPr>
            <a:xfrm>
              <a:off x="2543184" y="3322472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74</a:t>
              </a:r>
            </a:p>
          </p:txBody>
        </p:sp>
        <p:sp>
          <p:nvSpPr>
            <p:cNvPr id="90" name="Connector 28"/>
            <p:cNvSpPr/>
            <p:nvPr/>
          </p:nvSpPr>
          <p:spPr>
            <a:xfrm>
              <a:off x="3595640" y="3517907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44D8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91" name="TextBox 96"/>
            <p:cNvSpPr txBox="1"/>
            <p:nvPr/>
          </p:nvSpPr>
          <p:spPr>
            <a:xfrm>
              <a:off x="3609209" y="3456175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75</a:t>
              </a:r>
            </a:p>
          </p:txBody>
        </p:sp>
        <p:sp>
          <p:nvSpPr>
            <p:cNvPr id="92" name="Connector 31"/>
            <p:cNvSpPr/>
            <p:nvPr/>
          </p:nvSpPr>
          <p:spPr>
            <a:xfrm>
              <a:off x="3689905" y="2326571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44D8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93" name="TextBox 98"/>
            <p:cNvSpPr txBox="1"/>
            <p:nvPr/>
          </p:nvSpPr>
          <p:spPr>
            <a:xfrm>
              <a:off x="3585435" y="2015291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76</a:t>
              </a:r>
            </a:p>
          </p:txBody>
        </p:sp>
        <p:sp>
          <p:nvSpPr>
            <p:cNvPr id="94" name="TextBox 99"/>
            <p:cNvSpPr txBox="1"/>
            <p:nvPr/>
          </p:nvSpPr>
          <p:spPr>
            <a:xfrm>
              <a:off x="4334768" y="1979483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77</a:t>
              </a:r>
            </a:p>
          </p:txBody>
        </p:sp>
        <p:sp>
          <p:nvSpPr>
            <p:cNvPr id="95" name="Connector 36"/>
            <p:cNvSpPr/>
            <p:nvPr/>
          </p:nvSpPr>
          <p:spPr>
            <a:xfrm>
              <a:off x="4181350" y="1937549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44D8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96" name="Connector 37"/>
            <p:cNvSpPr/>
            <p:nvPr/>
          </p:nvSpPr>
          <p:spPr>
            <a:xfrm>
              <a:off x="3291940" y="3285302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44D8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97" name="TextBox 102"/>
            <p:cNvSpPr txBox="1"/>
            <p:nvPr/>
          </p:nvSpPr>
          <p:spPr>
            <a:xfrm>
              <a:off x="3176113" y="2975009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86</a:t>
              </a:r>
            </a:p>
          </p:txBody>
        </p:sp>
        <p:sp>
          <p:nvSpPr>
            <p:cNvPr id="98" name="Connector 40"/>
            <p:cNvSpPr/>
            <p:nvPr/>
          </p:nvSpPr>
          <p:spPr>
            <a:xfrm>
              <a:off x="3724296" y="5798246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44D8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99" name="TextBox 104"/>
            <p:cNvSpPr txBox="1"/>
            <p:nvPr/>
          </p:nvSpPr>
          <p:spPr>
            <a:xfrm>
              <a:off x="3878436" y="5757108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87</a:t>
              </a:r>
            </a:p>
          </p:txBody>
        </p:sp>
        <p:sp>
          <p:nvSpPr>
            <p:cNvPr id="100" name="Connector 45"/>
            <p:cNvSpPr/>
            <p:nvPr/>
          </p:nvSpPr>
          <p:spPr>
            <a:xfrm>
              <a:off x="3754380" y="4363882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44D8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01" name="TextBox 106"/>
            <p:cNvSpPr txBox="1"/>
            <p:nvPr/>
          </p:nvSpPr>
          <p:spPr>
            <a:xfrm>
              <a:off x="4101239" y="4295037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91</a:t>
              </a:r>
            </a:p>
          </p:txBody>
        </p:sp>
        <p:sp>
          <p:nvSpPr>
            <p:cNvPr id="102" name="Connector 47"/>
            <p:cNvSpPr/>
            <p:nvPr/>
          </p:nvSpPr>
          <p:spPr>
            <a:xfrm>
              <a:off x="3197949" y="3919731"/>
              <a:ext cx="188530" cy="19837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noFill/>
            <a:ln w="38103" cap="flat">
              <a:solidFill>
                <a:srgbClr val="FF44D8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6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03" name="TextBox 108"/>
            <p:cNvSpPr txBox="1"/>
            <p:nvPr/>
          </p:nvSpPr>
          <p:spPr>
            <a:xfrm>
              <a:off x="2894542" y="3936318"/>
              <a:ext cx="393054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92</a:t>
              </a:r>
            </a:p>
          </p:txBody>
        </p:sp>
      </p:grpSp>
      <p:sp>
        <p:nvSpPr>
          <p:cNvPr id="104" name="TextBox 109"/>
          <p:cNvSpPr txBox="1"/>
          <p:nvPr/>
        </p:nvSpPr>
        <p:spPr>
          <a:xfrm>
            <a:off x="9214820" y="5951532"/>
            <a:ext cx="2464198" cy="646334"/>
          </a:xfrm>
          <a:prstGeom prst="rect">
            <a:avLst/>
          </a:prstGeom>
          <a:solidFill>
            <a:srgbClr val="7F7F7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2 October: </a:t>
            </a:r>
            <a:r>
              <a:rPr lang="en-US" sz="1200" b="0" i="0" u="none" strike="noStrike" kern="1200" cap="none" spc="0" baseline="0" dirty="0">
                <a:solidFill>
                  <a:srgbClr val="FFFF00"/>
                </a:solidFill>
                <a:uFillTx/>
                <a:latin typeface="Calibri"/>
              </a:rPr>
              <a:t>20/10 no filter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3 October: </a:t>
            </a:r>
            <a:r>
              <a:rPr lang="en-US" sz="1200" b="0" i="0" u="none" strike="noStrike" kern="1200" cap="none" spc="0" baseline="0" dirty="0">
                <a:solidFill>
                  <a:srgbClr val="25FF1B"/>
                </a:solidFill>
                <a:uFillTx/>
                <a:latin typeface="Calibri"/>
              </a:rPr>
              <a:t>45/50/black filter 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(62-71)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FF44D8"/>
                </a:solidFill>
                <a:uFillTx/>
                <a:latin typeface="Calibri"/>
              </a:rPr>
              <a:t>45/10 blue filter (72-)</a:t>
            </a:r>
          </a:p>
        </p:txBody>
      </p:sp>
      <p:pic>
        <p:nvPicPr>
          <p:cNvPr id="105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8879" y="1183370"/>
            <a:ext cx="3345460" cy="446060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06" name="Rectangle 105"/>
          <p:cNvSpPr/>
          <p:nvPr/>
        </p:nvSpPr>
        <p:spPr>
          <a:xfrm>
            <a:off x="-27632" y="105601"/>
            <a:ext cx="116068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3600" b="1" dirty="0" smtClean="0">
                <a:solidFill>
                  <a:srgbClr val="002060"/>
                </a:solidFill>
              </a:rPr>
              <a:t>In-situ HH-XRF on statue polychrome, Kalymnos Oct 2018</a:t>
            </a:r>
            <a:endParaRPr lang="en-US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335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69687" t="45800" r="19288" b="40550"/>
          <a:stretch/>
        </p:blipFill>
        <p:spPr>
          <a:xfrm>
            <a:off x="9880094" y="5405550"/>
            <a:ext cx="886265" cy="8229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55512" t="41600" r="35825" b="43700"/>
          <a:stretch/>
        </p:blipFill>
        <p:spPr>
          <a:xfrm>
            <a:off x="9151110" y="4772050"/>
            <a:ext cx="792088" cy="10081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5657" y="4116933"/>
            <a:ext cx="908685" cy="9144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58131" y="773415"/>
            <a:ext cx="98650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</a:rPr>
              <a:t>Andreas Karydas</a:t>
            </a:r>
            <a:r>
              <a:rPr lang="el-GR" sz="3200" dirty="0">
                <a:solidFill>
                  <a:srgbClr val="002060"/>
                </a:solidFill>
              </a:rPr>
              <a:t>, </a:t>
            </a:r>
            <a:r>
              <a:rPr lang="en-US" sz="3200" dirty="0">
                <a:solidFill>
                  <a:srgbClr val="002060"/>
                </a:solidFill>
              </a:rPr>
              <a:t>Researcher A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</a:rPr>
              <a:t>Vasiliki Kantarelou, Post Doc</a:t>
            </a:r>
          </a:p>
          <a:p>
            <a:endParaRPr lang="el-GR" sz="32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rgbClr val="002060"/>
                </a:solidFill>
              </a:rPr>
              <a:t>Nelly </a:t>
            </a:r>
            <a:r>
              <a:rPr lang="en-US" sz="3200" dirty="0" err="1">
                <a:solidFill>
                  <a:srgbClr val="002060"/>
                </a:solidFill>
              </a:rPr>
              <a:t>Kladouri</a:t>
            </a:r>
            <a:r>
              <a:rPr lang="en-US" sz="3200" dirty="0">
                <a:solidFill>
                  <a:srgbClr val="002060"/>
                </a:solidFill>
              </a:rPr>
              <a:t>, PhD, University of Peloponnese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rgbClr val="002060"/>
                </a:solidFill>
              </a:rPr>
              <a:t>Eleni </a:t>
            </a:r>
            <a:r>
              <a:rPr lang="en-US" sz="3200" dirty="0" err="1">
                <a:solidFill>
                  <a:srgbClr val="002060"/>
                </a:solidFill>
              </a:rPr>
              <a:t>Kokiasmenou</a:t>
            </a:r>
            <a:r>
              <a:rPr lang="en-US" sz="3200" dirty="0">
                <a:solidFill>
                  <a:srgbClr val="002060"/>
                </a:solidFill>
              </a:rPr>
              <a:t>, MSc Diploma, AUTH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rgbClr val="002060"/>
                </a:solidFill>
              </a:rPr>
              <a:t>Dimitra </a:t>
            </a:r>
            <a:r>
              <a:rPr lang="en-US" sz="3200" dirty="0" err="1">
                <a:solidFill>
                  <a:srgbClr val="002060"/>
                </a:solidFill>
              </a:rPr>
              <a:t>Papadopoulou</a:t>
            </a:r>
            <a:r>
              <a:rPr lang="en-US" sz="3200" dirty="0">
                <a:solidFill>
                  <a:srgbClr val="002060"/>
                </a:solidFill>
              </a:rPr>
              <a:t>, MSc Diploma, AUTH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>
                <a:solidFill>
                  <a:srgbClr val="002060"/>
                </a:solidFill>
              </a:rPr>
              <a:t>Sotiria</a:t>
            </a:r>
            <a:r>
              <a:rPr lang="en-US" sz="3200" dirty="0">
                <a:solidFill>
                  <a:srgbClr val="002060"/>
                </a:solidFill>
              </a:rPr>
              <a:t> </a:t>
            </a:r>
            <a:r>
              <a:rPr lang="en-US" sz="3200" dirty="0" err="1">
                <a:solidFill>
                  <a:srgbClr val="002060"/>
                </a:solidFill>
              </a:rPr>
              <a:t>Symewnidi</a:t>
            </a:r>
            <a:r>
              <a:rPr lang="en-US" sz="3200" dirty="0">
                <a:solidFill>
                  <a:srgbClr val="002060"/>
                </a:solidFill>
              </a:rPr>
              <a:t>, Diploma Work, NTUA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>
                <a:solidFill>
                  <a:srgbClr val="002060"/>
                </a:solidFill>
              </a:rPr>
              <a:t>Savvina</a:t>
            </a:r>
            <a:r>
              <a:rPr lang="en-US" sz="3200" dirty="0">
                <a:solidFill>
                  <a:srgbClr val="002060"/>
                </a:solidFill>
              </a:rPr>
              <a:t> </a:t>
            </a:r>
            <a:r>
              <a:rPr lang="en-US" sz="3200" dirty="0" err="1">
                <a:solidFill>
                  <a:srgbClr val="002060"/>
                </a:solidFill>
              </a:rPr>
              <a:t>Fotiou</a:t>
            </a:r>
            <a:r>
              <a:rPr lang="en-US" sz="3200" dirty="0">
                <a:solidFill>
                  <a:srgbClr val="002060"/>
                </a:solidFill>
              </a:rPr>
              <a:t>, MSc, Diploma Work, </a:t>
            </a:r>
            <a:r>
              <a:rPr lang="en-US" sz="3200" dirty="0" err="1">
                <a:solidFill>
                  <a:srgbClr val="002060"/>
                </a:solidFill>
              </a:rPr>
              <a:t>CultTech</a:t>
            </a:r>
            <a:endParaRPr lang="en-US" sz="32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err="1">
                <a:solidFill>
                  <a:srgbClr val="002060"/>
                </a:solidFill>
              </a:rPr>
              <a:t>Kalliopi</a:t>
            </a:r>
            <a:r>
              <a:rPr lang="en-US" sz="3200" dirty="0">
                <a:solidFill>
                  <a:srgbClr val="002060"/>
                </a:solidFill>
              </a:rPr>
              <a:t> </a:t>
            </a:r>
            <a:r>
              <a:rPr lang="en-US" sz="3200" dirty="0" err="1">
                <a:solidFill>
                  <a:srgbClr val="002060"/>
                </a:solidFill>
              </a:rPr>
              <a:t>Tsampa</a:t>
            </a:r>
            <a:r>
              <a:rPr lang="en-US" sz="3200" dirty="0">
                <a:solidFill>
                  <a:srgbClr val="002060"/>
                </a:solidFill>
              </a:rPr>
              <a:t>, MSc, Diploma Work, NTUA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rgbClr val="002060"/>
                </a:solidFill>
              </a:rPr>
              <a:t>Rebecca </a:t>
            </a:r>
            <a:r>
              <a:rPr lang="en-US" sz="3200" dirty="0" err="1">
                <a:solidFill>
                  <a:srgbClr val="002060"/>
                </a:solidFill>
              </a:rPr>
              <a:t>Grethe</a:t>
            </a:r>
            <a:r>
              <a:rPr lang="en-US" sz="3200" dirty="0">
                <a:solidFill>
                  <a:srgbClr val="002060"/>
                </a:solidFill>
              </a:rPr>
              <a:t>, MSc, Diploma Work, </a:t>
            </a:r>
            <a:r>
              <a:rPr lang="en-US" sz="3200" dirty="0" err="1">
                <a:solidFill>
                  <a:srgbClr val="002060"/>
                </a:solidFill>
              </a:rPr>
              <a:t>CultTech</a:t>
            </a:r>
            <a:endParaRPr lang="en-US" sz="3200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solidFill>
                  <a:srgbClr val="002060"/>
                </a:solidFill>
              </a:rPr>
              <a:t>Fatima </a:t>
            </a:r>
            <a:r>
              <a:rPr lang="en-US" sz="3200" dirty="0" err="1">
                <a:solidFill>
                  <a:srgbClr val="002060"/>
                </a:solidFill>
              </a:rPr>
              <a:t>Azzahra</a:t>
            </a:r>
            <a:r>
              <a:rPr lang="en-US" sz="3200" dirty="0">
                <a:solidFill>
                  <a:srgbClr val="002060"/>
                </a:solidFill>
              </a:rPr>
              <a:t> </a:t>
            </a:r>
            <a:r>
              <a:rPr lang="en-US" sz="3200" dirty="0" err="1">
                <a:solidFill>
                  <a:srgbClr val="002060"/>
                </a:solidFill>
              </a:rPr>
              <a:t>Rakhami</a:t>
            </a:r>
            <a:r>
              <a:rPr lang="en-US" sz="3200" dirty="0">
                <a:solidFill>
                  <a:srgbClr val="002060"/>
                </a:solidFill>
              </a:rPr>
              <a:t>, Diploma Work,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ENSICAEN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rgbClr val="002060"/>
                </a:solidFill>
              </a:rPr>
              <a:t>Maria </a:t>
            </a:r>
            <a:r>
              <a:rPr lang="en-US" sz="3200" dirty="0" err="1" smtClean="0">
                <a:solidFill>
                  <a:srgbClr val="002060"/>
                </a:solidFill>
              </a:rPr>
              <a:t>Kontimpa</a:t>
            </a:r>
            <a:r>
              <a:rPr lang="en-US" sz="3200" dirty="0" smtClean="0">
                <a:solidFill>
                  <a:srgbClr val="002060"/>
                </a:solidFill>
              </a:rPr>
              <a:t>, Intern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47789" y="188640"/>
            <a:ext cx="47908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XRF </a:t>
            </a:r>
            <a:r>
              <a:rPr lang="en-US" sz="3200" b="1" dirty="0" smtClean="0">
                <a:solidFill>
                  <a:srgbClr val="002060"/>
                </a:solidFill>
              </a:rPr>
              <a:t>Laboratory group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6584" y="3437311"/>
            <a:ext cx="1015514" cy="9941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344" y="2623907"/>
            <a:ext cx="1015514" cy="10604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00512" y="3074510"/>
            <a:ext cx="763223" cy="11782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4" t="-1417" r="7875" b="20148"/>
          <a:stretch/>
        </p:blipFill>
        <p:spPr>
          <a:xfrm>
            <a:off x="8737127" y="2068470"/>
            <a:ext cx="914400" cy="9933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/>
          <a:srcRect l="25137" t="5450" r="43363" b="47301"/>
          <a:stretch/>
        </p:blipFill>
        <p:spPr>
          <a:xfrm>
            <a:off x="8542117" y="4492934"/>
            <a:ext cx="576064" cy="864096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B2D48-936F-43AF-9152-AB829F551CF6}" type="datetime1">
              <a:rPr lang="it-IT" smtClean="0"/>
              <a:t>12/13/18</a:t>
            </a:fld>
            <a:endParaRPr lang="it-IT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06857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Characterization of a new Silicon Drift Detector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CE36-BAEF-4796-8858-06D0EB8815CA}" type="datetime1">
              <a:rPr lang="it-IT" smtClean="0"/>
              <a:t>12/13/18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20</a:t>
            </a:fld>
            <a:endParaRPr lang="it-IT"/>
          </a:p>
        </p:txBody>
      </p:sp>
      <p:graphicFrame>
        <p:nvGraphicFramePr>
          <p:cNvPr id="6" name="Object 3"/>
          <p:cNvGraphicFramePr/>
          <p:nvPr>
            <p:extLst>
              <p:ext uri="{D42A27DB-BD31-4B8C-83A1-F6EECF244321}">
                <p14:modId xmlns:p14="http://schemas.microsoft.com/office/powerpoint/2010/main" val="2120261515"/>
              </p:ext>
            </p:extLst>
          </p:nvPr>
        </p:nvGraphicFramePr>
        <p:xfrm>
          <a:off x="-204464" y="868788"/>
          <a:ext cx="6888899" cy="5118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Graph" r:id="rId3" imgW="3956364" imgH="3023857" progId="Origin50.Graph">
                  <p:embed/>
                </p:oleObj>
              </mc:Choice>
              <mc:Fallback>
                <p:oleObj name="Graph" r:id="rId3" imgW="3956364" imgH="3023857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04464" y="868788"/>
                        <a:ext cx="6888899" cy="5118734"/>
                      </a:xfrm>
                      <a:prstGeom prst="rect">
                        <a:avLst/>
                      </a:prstGeom>
                      <a:noFill/>
                      <a:ln cap="flat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2064" y="1417638"/>
            <a:ext cx="5483926" cy="3703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504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063" y="138017"/>
            <a:ext cx="44962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3600" b="1" dirty="0">
                <a:solidFill>
                  <a:srgbClr val="002060"/>
                </a:solidFill>
              </a:rPr>
              <a:t>Research Activities </a:t>
            </a:r>
          </a:p>
        </p:txBody>
      </p:sp>
      <p:sp>
        <p:nvSpPr>
          <p:cNvPr id="16" name="Oval 15"/>
          <p:cNvSpPr/>
          <p:nvPr/>
        </p:nvSpPr>
        <p:spPr>
          <a:xfrm>
            <a:off x="8283954" y="4335881"/>
            <a:ext cx="3091736" cy="192842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000" b="1" dirty="0"/>
          </a:p>
          <a:p>
            <a:r>
              <a:rPr lang="en-US" sz="2000" b="1" dirty="0"/>
              <a:t>Development of XRF Spectrometers for tailored applications </a:t>
            </a:r>
          </a:p>
          <a:p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297142" y="1871806"/>
            <a:ext cx="3029918" cy="3012823"/>
          </a:xfrm>
          <a:prstGeom prst="ellipse">
            <a:avLst/>
          </a:prstGeom>
          <a:gradFill>
            <a:gsLst>
              <a:gs pos="37000">
                <a:srgbClr val="5873A1"/>
              </a:gs>
              <a:gs pos="5000">
                <a:srgbClr val="00206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Development of X-ray spectrometry methodologies &amp; applications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XRF-Lab/ Tandem/</a:t>
            </a:r>
            <a:r>
              <a:rPr lang="en-US" sz="2000" b="1" dirty="0" err="1">
                <a:solidFill>
                  <a:srgbClr val="FF0000"/>
                </a:solidFill>
              </a:rPr>
              <a:t>Elettra</a:t>
            </a:r>
            <a:endParaRPr lang="en-US" sz="2000" b="1" dirty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9026645" y="954480"/>
            <a:ext cx="2120980" cy="1924589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/>
              <a:t>Knowledge, Technology </a:t>
            </a:r>
          </a:p>
          <a:p>
            <a:r>
              <a:rPr lang="en-US" sz="2000" b="1" dirty="0"/>
              <a:t>Transfer, Services </a:t>
            </a:r>
          </a:p>
        </p:txBody>
      </p:sp>
      <p:sp>
        <p:nvSpPr>
          <p:cNvPr id="11" name="Oval 10"/>
          <p:cNvSpPr/>
          <p:nvPr/>
        </p:nvSpPr>
        <p:spPr>
          <a:xfrm>
            <a:off x="335360" y="4389396"/>
            <a:ext cx="3228121" cy="19974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/>
              <a:t>Improvement/ Development</a:t>
            </a:r>
          </a:p>
          <a:p>
            <a:r>
              <a:rPr lang="en-US" sz="2000" b="1" dirty="0"/>
              <a:t>of quantification models/approaches</a:t>
            </a:r>
          </a:p>
        </p:txBody>
      </p:sp>
      <p:sp>
        <p:nvSpPr>
          <p:cNvPr id="17" name="Oval 16"/>
          <p:cNvSpPr/>
          <p:nvPr/>
        </p:nvSpPr>
        <p:spPr>
          <a:xfrm>
            <a:off x="691800" y="1208317"/>
            <a:ext cx="2232248" cy="228532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Study of fundamental interactions/parameters in X-ray spectrometry</a:t>
            </a:r>
          </a:p>
        </p:txBody>
      </p:sp>
      <p:sp>
        <p:nvSpPr>
          <p:cNvPr id="24" name="Right Arrow 23"/>
          <p:cNvSpPr/>
          <p:nvPr/>
        </p:nvSpPr>
        <p:spPr>
          <a:xfrm rot="16990066">
            <a:off x="4793201" y="1631052"/>
            <a:ext cx="597636" cy="27422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/>
          <p:cNvSpPr/>
          <p:nvPr/>
        </p:nvSpPr>
        <p:spPr>
          <a:xfrm rot="5400000">
            <a:off x="1471734" y="3797480"/>
            <a:ext cx="955371" cy="33142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1">
                <a:shade val="50000"/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 rot="994197">
            <a:off x="2772472" y="2745740"/>
            <a:ext cx="672440" cy="34368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480397" y="383497"/>
            <a:ext cx="1626397" cy="114196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/>
              <a:t>Cultural Heritage</a:t>
            </a:r>
          </a:p>
        </p:txBody>
      </p:sp>
      <p:sp>
        <p:nvSpPr>
          <p:cNvPr id="23" name="Oval 22"/>
          <p:cNvSpPr/>
          <p:nvPr/>
        </p:nvSpPr>
        <p:spPr>
          <a:xfrm>
            <a:off x="6223821" y="1445966"/>
            <a:ext cx="2227599" cy="114196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/>
              <a:t>Environment</a:t>
            </a:r>
          </a:p>
        </p:txBody>
      </p:sp>
      <p:sp>
        <p:nvSpPr>
          <p:cNvPr id="25" name="Oval 24"/>
          <p:cNvSpPr/>
          <p:nvPr/>
        </p:nvSpPr>
        <p:spPr>
          <a:xfrm>
            <a:off x="6678160" y="3218444"/>
            <a:ext cx="2141401" cy="114196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/>
              <a:t>Biomedicine</a:t>
            </a:r>
          </a:p>
        </p:txBody>
      </p:sp>
      <p:sp>
        <p:nvSpPr>
          <p:cNvPr id="27" name="Oval 26"/>
          <p:cNvSpPr/>
          <p:nvPr/>
        </p:nvSpPr>
        <p:spPr>
          <a:xfrm>
            <a:off x="5530882" y="4966753"/>
            <a:ext cx="1806738" cy="114196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/>
              <a:t>Advanced Materials</a:t>
            </a:r>
          </a:p>
        </p:txBody>
      </p:sp>
      <p:sp>
        <p:nvSpPr>
          <p:cNvPr id="33" name="Right Arrow 32"/>
          <p:cNvSpPr/>
          <p:nvPr/>
        </p:nvSpPr>
        <p:spPr>
          <a:xfrm rot="19686671">
            <a:off x="5913161" y="2303491"/>
            <a:ext cx="597636" cy="27422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/>
          <p:cNvSpPr/>
          <p:nvPr/>
        </p:nvSpPr>
        <p:spPr>
          <a:xfrm rot="409560">
            <a:off x="6256973" y="3529711"/>
            <a:ext cx="597636" cy="27422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/>
          <p:cNvSpPr/>
          <p:nvPr/>
        </p:nvSpPr>
        <p:spPr>
          <a:xfrm rot="3290122">
            <a:off x="5631152" y="4659321"/>
            <a:ext cx="597636" cy="27422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rot="19595250">
            <a:off x="3032068" y="4571538"/>
            <a:ext cx="955371" cy="33142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1">
                <a:shade val="50000"/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3166971">
            <a:off x="3479825" y="73011"/>
            <a:ext cx="5278841" cy="6121111"/>
          </a:xfrm>
          <a:prstGeom prst="arc">
            <a:avLst/>
          </a:prstGeom>
          <a:ln w="698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-24388" y="2337791"/>
            <a:ext cx="12438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Resonant Raman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Scattering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68113" y="1088093"/>
            <a:ext cx="11081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Cascade 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X-ray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445575" y="1151055"/>
            <a:ext cx="15904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X-ray 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Fundamental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Parameters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98530" y="256685"/>
            <a:ext cx="15247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Spin-off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CDD8B-77F5-4237-B5A9-658276DEFA44}" type="datetime1">
              <a:rPr lang="it-IT" smtClean="0"/>
              <a:t>12/13/18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4220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0"/>
          <p:cNvSpPr txBox="1">
            <a:spLocks noChangeArrowheads="1"/>
          </p:cNvSpPr>
          <p:nvPr/>
        </p:nvSpPr>
        <p:spPr bwMode="auto">
          <a:xfrm>
            <a:off x="2855640" y="256013"/>
            <a:ext cx="5131722" cy="646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 defTabSz="1008063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19150" indent="-315913" defTabSz="1008063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60475" indent="-252413" defTabSz="1008063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63713" indent="-252413" defTabSz="1008063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68538" indent="-252413" defTabSz="1008063">
              <a:lnSpc>
                <a:spcPct val="93000"/>
              </a:lnSpc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25738" indent="-252413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82938" indent="-252413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40138" indent="-252413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97338" indent="-252413" defTabSz="10080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ClrTx/>
              <a:buSzTx/>
            </a:pPr>
            <a:r>
              <a:rPr lang="en-US" altLang="en-US" sz="2903" i="1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en-US" altLang="en-US" sz="3600" dirty="0">
                <a:solidFill>
                  <a:srgbClr val="002060"/>
                </a:solidFill>
                <a:latin typeface="+mn-lt"/>
              </a:rPr>
              <a:t>Scientific outcome (2018)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14591" y="2574704"/>
            <a:ext cx="3413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3600" b="1" dirty="0">
                <a:solidFill>
                  <a:srgbClr val="002060"/>
                </a:solidFill>
              </a:rPr>
              <a:t>Education (2018)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F8B3D-8C13-41C1-957C-CB090F430A86}" type="datetime1">
              <a:rPr lang="it-IT" smtClean="0"/>
              <a:t>12/13/18</a:t>
            </a:fld>
            <a:endParaRPr lang="it-IT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1775520" y="980300"/>
            <a:ext cx="810234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13 publications in peer –review journals</a:t>
            </a:r>
          </a:p>
          <a:p>
            <a:r>
              <a:rPr lang="en-US" sz="2800" dirty="0"/>
              <a:t>2 oral presentations in EXRS2018 and CHEMCH2018</a:t>
            </a:r>
          </a:p>
          <a:p>
            <a:r>
              <a:rPr lang="en-US" sz="2800" dirty="0"/>
              <a:t>4 poster presentations in EXRS2018 and CHEMCH2018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32000" y="3112297"/>
            <a:ext cx="1004153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sz="2800" dirty="0"/>
              <a:t>Three </a:t>
            </a:r>
            <a:r>
              <a:rPr lang="en-US" sz="2800" dirty="0" smtClean="0"/>
              <a:t>(3) MSc </a:t>
            </a:r>
            <a:r>
              <a:rPr lang="en-US" sz="2800" dirty="0"/>
              <a:t>diploma works were completed</a:t>
            </a:r>
          </a:p>
          <a:p>
            <a:r>
              <a:rPr lang="en-US" sz="2800" dirty="0"/>
              <a:t>Two </a:t>
            </a:r>
            <a:r>
              <a:rPr lang="en-US" sz="2800" dirty="0" smtClean="0"/>
              <a:t>(2</a:t>
            </a:r>
            <a:r>
              <a:rPr lang="en-US" sz="2800" dirty="0"/>
              <a:t>) MSc diploma works will be defended within the next month</a:t>
            </a:r>
          </a:p>
          <a:p>
            <a:r>
              <a:rPr lang="en-US" sz="2800" dirty="0"/>
              <a:t>One </a:t>
            </a:r>
            <a:r>
              <a:rPr lang="en-US" sz="2800" dirty="0" smtClean="0"/>
              <a:t>(1</a:t>
            </a:r>
            <a:r>
              <a:rPr lang="en-US" sz="2800" dirty="0"/>
              <a:t>) MSc diploma </a:t>
            </a:r>
            <a:r>
              <a:rPr lang="en-US" sz="2800" dirty="0" smtClean="0"/>
              <a:t>work </a:t>
            </a:r>
            <a:r>
              <a:rPr lang="en-US" sz="2800" dirty="0"/>
              <a:t>is on progress</a:t>
            </a:r>
          </a:p>
          <a:p>
            <a:r>
              <a:rPr lang="en-US" sz="2800" dirty="0"/>
              <a:t>One </a:t>
            </a:r>
            <a:r>
              <a:rPr lang="en-US" sz="2800" dirty="0" smtClean="0"/>
              <a:t>(1) PhD </a:t>
            </a:r>
            <a:r>
              <a:rPr lang="en-US" sz="2800" dirty="0"/>
              <a:t>candidate</a:t>
            </a:r>
          </a:p>
          <a:p>
            <a:r>
              <a:rPr lang="en-US" sz="2800" dirty="0" smtClean="0"/>
              <a:t>One (1) intern thesis </a:t>
            </a:r>
            <a:r>
              <a:rPr lang="en-US" sz="2800" dirty="0"/>
              <a:t>was completed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536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6599" y="3020805"/>
            <a:ext cx="5808134" cy="2743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84" y="2669188"/>
            <a:ext cx="2438399" cy="1828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69" y="4477772"/>
            <a:ext cx="2438400" cy="1828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2026" y="0"/>
            <a:ext cx="5676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Research Activities @</a:t>
            </a:r>
            <a:r>
              <a:rPr lang="en-US" sz="3600" b="1" dirty="0" err="1" smtClean="0">
                <a:solidFill>
                  <a:srgbClr val="002060"/>
                </a:solidFill>
              </a:rPr>
              <a:t>Elettra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0801" y="2743503"/>
            <a:ext cx="34890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IAEA Beamline end-station at </a:t>
            </a:r>
            <a:r>
              <a:rPr lang="en-US" dirty="0" err="1"/>
              <a:t>Elettra</a:t>
            </a:r>
            <a:r>
              <a:rPr lang="en-US" dirty="0"/>
              <a:t> </a:t>
            </a:r>
            <a:r>
              <a:rPr lang="en-US" dirty="0" err="1"/>
              <a:t>Sincrotrone</a:t>
            </a:r>
            <a:r>
              <a:rPr lang="en-US" dirty="0"/>
              <a:t> Trieste</a:t>
            </a:r>
          </a:p>
          <a:p>
            <a:r>
              <a:rPr lang="en-US" dirty="0"/>
              <a:t>2012-2016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766" y="632226"/>
            <a:ext cx="3330889" cy="2046579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33460-7FB0-4C27-AB49-532D478DF22E}" type="datetime1">
              <a:rPr lang="it-IT" smtClean="0"/>
              <a:t>12/13/18</a:t>
            </a:fld>
            <a:endParaRPr lang="it-I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5</a:t>
            </a:fld>
            <a:endParaRPr lang="it-IT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6599" y="854864"/>
            <a:ext cx="6342001" cy="195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626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384720" y="0"/>
            <a:ext cx="12576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600" b="1" dirty="0">
                <a:solidFill>
                  <a:srgbClr val="002060"/>
                </a:solidFill>
              </a:rPr>
              <a:t>Fundamental </a:t>
            </a:r>
            <a:r>
              <a:rPr lang="en-US" sz="3600" b="1" dirty="0" smtClean="0">
                <a:solidFill>
                  <a:srgbClr val="002060"/>
                </a:solidFill>
              </a:rPr>
              <a:t>interactions/X ray parameters @</a:t>
            </a:r>
            <a:r>
              <a:rPr lang="en-US" sz="3600" b="1" dirty="0" err="1" smtClean="0">
                <a:solidFill>
                  <a:srgbClr val="002060"/>
                </a:solidFill>
              </a:rPr>
              <a:t>Elettra</a:t>
            </a:r>
            <a:endParaRPr lang="en-US" sz="3600" b="1" dirty="0">
              <a:solidFill>
                <a:srgbClr val="002060"/>
              </a:solidFill>
            </a:endParaRPr>
          </a:p>
          <a:p>
            <a:pPr lvl="1"/>
            <a:r>
              <a:rPr lang="en-US" sz="3600" b="1" dirty="0">
                <a:solidFill>
                  <a:srgbClr val="002060"/>
                </a:solidFill>
              </a:rPr>
              <a:t>Projects – Collaborators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200329"/>
            <a:ext cx="12192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i="1" kern="0" dirty="0">
                <a:solidFill>
                  <a:srgbClr val="002060"/>
                </a:solidFill>
                <a:cs typeface="Times New Roman" pitchFamily="18" charset="0"/>
              </a:rPr>
              <a:t>Ge </a:t>
            </a:r>
            <a:r>
              <a:rPr lang="en-US" sz="2800" b="1" i="1" u="sng" kern="0" dirty="0">
                <a:solidFill>
                  <a:srgbClr val="002060"/>
                </a:solidFill>
                <a:cs typeface="Times New Roman" pitchFamily="18" charset="0"/>
              </a:rPr>
              <a:t>L- X-ray Cascade Emission </a:t>
            </a:r>
            <a:r>
              <a:rPr lang="en-US" sz="2800" i="1" kern="0" dirty="0">
                <a:solidFill>
                  <a:srgbClr val="002060"/>
                </a:solidFill>
                <a:cs typeface="Times New Roman" pitchFamily="18" charset="0"/>
              </a:rPr>
              <a:t>enhanced in the vicinity of the </a:t>
            </a:r>
            <a:r>
              <a:rPr lang="en-US" sz="2800" b="1" i="1" u="sng" kern="0" dirty="0">
                <a:solidFill>
                  <a:srgbClr val="002060"/>
                </a:solidFill>
                <a:cs typeface="Times New Roman" pitchFamily="18" charset="0"/>
              </a:rPr>
              <a:t>KL Resonant Raman Scattering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i="1" u="sng" dirty="0">
                <a:solidFill>
                  <a:srgbClr val="002060"/>
                </a:solidFill>
              </a:rPr>
              <a:t>Measurement of X-ray FPs for Dy (Z=66)</a:t>
            </a:r>
            <a:endParaRPr lang="en-US" sz="2800" i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i="1" dirty="0">
                <a:solidFill>
                  <a:srgbClr val="002060"/>
                </a:solidFill>
              </a:rPr>
              <a:t>Revisiting X-ray Fundamental parameters for Re (Z=75), Sn (Z=50) using SR </a:t>
            </a:r>
          </a:p>
          <a:p>
            <a:r>
              <a:rPr lang="en-US" sz="2600" b="1" dirty="0">
                <a:solidFill>
                  <a:srgbClr val="00B050"/>
                </a:solidFill>
              </a:rPr>
              <a:t>@ </a:t>
            </a:r>
            <a:r>
              <a:rPr lang="en-US" sz="2600" b="1" dirty="0" err="1">
                <a:solidFill>
                  <a:srgbClr val="00B050"/>
                </a:solidFill>
              </a:rPr>
              <a:t>Elettra</a:t>
            </a:r>
            <a:r>
              <a:rPr lang="en-US" sz="2600" b="1" dirty="0">
                <a:solidFill>
                  <a:srgbClr val="00B050"/>
                </a:solidFill>
              </a:rPr>
              <a:t> </a:t>
            </a:r>
            <a:r>
              <a:rPr lang="en-US" sz="2600" b="1" dirty="0" err="1">
                <a:solidFill>
                  <a:srgbClr val="00B050"/>
                </a:solidFill>
              </a:rPr>
              <a:t>Sincrotrone</a:t>
            </a:r>
            <a:r>
              <a:rPr lang="en-US" sz="2600" b="1" dirty="0">
                <a:solidFill>
                  <a:srgbClr val="00B050"/>
                </a:solidFill>
              </a:rPr>
              <a:t> Trieste, XRF Beamline</a:t>
            </a:r>
          </a:p>
          <a:p>
            <a:endParaRPr lang="en-US" sz="2600" dirty="0">
              <a:solidFill>
                <a:srgbClr val="C00000"/>
              </a:solidFill>
            </a:endParaRPr>
          </a:p>
          <a:p>
            <a:r>
              <a:rPr lang="en-US" sz="2600" dirty="0">
                <a:solidFill>
                  <a:srgbClr val="C00000"/>
                </a:solidFill>
              </a:rPr>
              <a:t>Dr. Mateusz </a:t>
            </a:r>
            <a:r>
              <a:rPr lang="en-US" sz="2600" dirty="0" err="1">
                <a:solidFill>
                  <a:srgbClr val="C00000"/>
                </a:solidFill>
              </a:rPr>
              <a:t>Czyzycki</a:t>
            </a:r>
            <a:r>
              <a:rPr lang="en-US" sz="2600" dirty="0">
                <a:solidFill>
                  <a:srgbClr val="C00000"/>
                </a:solidFill>
              </a:rPr>
              <a:t>, </a:t>
            </a:r>
            <a:r>
              <a:rPr lang="en-US" sz="2600" dirty="0" err="1"/>
              <a:t>Elettra</a:t>
            </a:r>
            <a:r>
              <a:rPr lang="en-US" sz="2600" dirty="0"/>
              <a:t> </a:t>
            </a:r>
            <a:r>
              <a:rPr lang="en-US" sz="2600" dirty="0" err="1"/>
              <a:t>Sincrotrone</a:t>
            </a:r>
            <a:r>
              <a:rPr lang="en-US" sz="2600" dirty="0"/>
              <a:t> Trieste</a:t>
            </a:r>
          </a:p>
          <a:p>
            <a:r>
              <a:rPr lang="en-US" sz="2600" dirty="0">
                <a:solidFill>
                  <a:srgbClr val="C00000"/>
                </a:solidFill>
              </a:rPr>
              <a:t>Prof. </a:t>
            </a:r>
            <a:r>
              <a:rPr lang="en-US" sz="2600" dirty="0" err="1">
                <a:solidFill>
                  <a:srgbClr val="C00000"/>
                </a:solidFill>
              </a:rPr>
              <a:t>Sanjiv</a:t>
            </a:r>
            <a:r>
              <a:rPr lang="en-US" sz="2600" dirty="0">
                <a:solidFill>
                  <a:srgbClr val="C00000"/>
                </a:solidFill>
              </a:rPr>
              <a:t> </a:t>
            </a:r>
            <a:r>
              <a:rPr lang="en-US" sz="2600" dirty="0" err="1">
                <a:solidFill>
                  <a:srgbClr val="C00000"/>
                </a:solidFill>
              </a:rPr>
              <a:t>Puri</a:t>
            </a:r>
            <a:r>
              <a:rPr lang="en-US" sz="2600" dirty="0">
                <a:solidFill>
                  <a:srgbClr val="C00000"/>
                </a:solidFill>
              </a:rPr>
              <a:t>, </a:t>
            </a:r>
            <a:r>
              <a:rPr lang="en-US" sz="2600" dirty="0"/>
              <a:t>Department of Basic and Applied Sciences, Punjabi University, India</a:t>
            </a:r>
          </a:p>
          <a:p>
            <a:r>
              <a:rPr lang="en-US" sz="2600" dirty="0">
                <a:solidFill>
                  <a:srgbClr val="C00000"/>
                </a:solidFill>
              </a:rPr>
              <a:t>Dr. </a:t>
            </a:r>
            <a:r>
              <a:rPr lang="en-US" sz="2600" dirty="0" err="1">
                <a:solidFill>
                  <a:srgbClr val="C00000"/>
                </a:solidFill>
              </a:rPr>
              <a:t>Matjaz</a:t>
            </a:r>
            <a:r>
              <a:rPr lang="en-US" sz="2600" dirty="0">
                <a:solidFill>
                  <a:srgbClr val="C00000"/>
                </a:solidFill>
              </a:rPr>
              <a:t> </a:t>
            </a:r>
            <a:r>
              <a:rPr lang="en-US" sz="2600" dirty="0" err="1">
                <a:solidFill>
                  <a:srgbClr val="C00000"/>
                </a:solidFill>
              </a:rPr>
              <a:t>Kavcic</a:t>
            </a:r>
            <a:r>
              <a:rPr lang="en-US" sz="2600" dirty="0">
                <a:solidFill>
                  <a:srgbClr val="C00000"/>
                </a:solidFill>
              </a:rPr>
              <a:t>, </a:t>
            </a:r>
            <a:r>
              <a:rPr lang="en-US" sz="2600" dirty="0"/>
              <a:t>Josef Stefan Institute, Slovenia</a:t>
            </a:r>
          </a:p>
          <a:p>
            <a:r>
              <a:rPr lang="en-US" sz="2600" dirty="0">
                <a:solidFill>
                  <a:srgbClr val="C00000"/>
                </a:solidFill>
              </a:rPr>
              <a:t>Dr. </a:t>
            </a:r>
            <a:r>
              <a:rPr lang="en-US" sz="2600" dirty="0" err="1">
                <a:solidFill>
                  <a:srgbClr val="C00000"/>
                </a:solidFill>
              </a:rPr>
              <a:t>Charalambos</a:t>
            </a:r>
            <a:r>
              <a:rPr lang="en-US" sz="2600" dirty="0">
                <a:solidFill>
                  <a:srgbClr val="C00000"/>
                </a:solidFill>
              </a:rPr>
              <a:t> </a:t>
            </a:r>
            <a:r>
              <a:rPr lang="en-US" sz="2600" dirty="0" err="1">
                <a:solidFill>
                  <a:srgbClr val="C00000"/>
                </a:solidFill>
              </a:rPr>
              <a:t>Zarkadas</a:t>
            </a:r>
            <a:r>
              <a:rPr lang="en-US" sz="2600" dirty="0">
                <a:solidFill>
                  <a:srgbClr val="C00000"/>
                </a:solidFill>
              </a:rPr>
              <a:t>, </a:t>
            </a:r>
            <a:r>
              <a:rPr lang="en-US" sz="2600" dirty="0"/>
              <a:t>Malvern </a:t>
            </a:r>
            <a:r>
              <a:rPr lang="en-US" sz="2600" dirty="0" err="1"/>
              <a:t>Panalytical</a:t>
            </a:r>
            <a:r>
              <a:rPr lang="en-US" sz="2600" dirty="0"/>
              <a:t>, The Netherlands</a:t>
            </a:r>
          </a:p>
          <a:p>
            <a:r>
              <a:rPr lang="en-US" sz="2600" dirty="0">
                <a:solidFill>
                  <a:srgbClr val="C00000"/>
                </a:solidFill>
              </a:rPr>
              <a:t>Dr. </a:t>
            </a:r>
            <a:r>
              <a:rPr lang="en-US" sz="2600" dirty="0" err="1">
                <a:solidFill>
                  <a:srgbClr val="C00000"/>
                </a:solidFill>
              </a:rPr>
              <a:t>Dimosthenis</a:t>
            </a:r>
            <a:r>
              <a:rPr lang="en-US" sz="2600" dirty="0">
                <a:solidFill>
                  <a:srgbClr val="C00000"/>
                </a:solidFill>
              </a:rPr>
              <a:t> </a:t>
            </a:r>
            <a:r>
              <a:rPr lang="en-US" sz="2600" dirty="0" err="1">
                <a:solidFill>
                  <a:srgbClr val="C00000"/>
                </a:solidFill>
              </a:rPr>
              <a:t>Sokaras</a:t>
            </a:r>
            <a:r>
              <a:rPr lang="en-US" sz="2600" dirty="0">
                <a:solidFill>
                  <a:srgbClr val="C00000"/>
                </a:solidFill>
              </a:rPr>
              <a:t>, </a:t>
            </a:r>
            <a:r>
              <a:rPr lang="en-US" sz="2600" dirty="0"/>
              <a:t>SLAC, SLAC National Accelerator Laboratory, US</a:t>
            </a:r>
          </a:p>
          <a:p>
            <a:pPr>
              <a:buSzPct val="70000"/>
            </a:pPr>
            <a:r>
              <a:rPr lang="en-US" sz="2600" kern="0" dirty="0" err="1">
                <a:solidFill>
                  <a:srgbClr val="C00000"/>
                </a:solidFill>
                <a:cs typeface="Times New Roman" pitchFamily="18" charset="0"/>
              </a:rPr>
              <a:t>Sotiria</a:t>
            </a:r>
            <a:r>
              <a:rPr lang="en-US" sz="2600" kern="0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en-US" sz="2600" kern="0" dirty="0" err="1">
                <a:solidFill>
                  <a:srgbClr val="C00000"/>
                </a:solidFill>
                <a:cs typeface="Times New Roman" pitchFamily="18" charset="0"/>
              </a:rPr>
              <a:t>Symeonidou</a:t>
            </a:r>
            <a:r>
              <a:rPr lang="en-US" sz="2600" kern="0" dirty="0">
                <a:solidFill>
                  <a:srgbClr val="C00000"/>
                </a:solidFill>
                <a:cs typeface="Times New Roman" pitchFamily="18" charset="0"/>
              </a:rPr>
              <a:t>, </a:t>
            </a:r>
            <a:r>
              <a:rPr lang="el-GR" sz="2600" kern="0" dirty="0">
                <a:cs typeface="Times New Roman" pitchFamily="18" charset="0"/>
              </a:rPr>
              <a:t>ΣΕΜΦΕ, </a:t>
            </a:r>
            <a:r>
              <a:rPr lang="it-IT" sz="2600" kern="0" dirty="0">
                <a:cs typeface="Times New Roman" pitchFamily="18" charset="0"/>
              </a:rPr>
              <a:t>Diploma Student </a:t>
            </a:r>
          </a:p>
        </p:txBody>
      </p:sp>
      <p:sp>
        <p:nvSpPr>
          <p:cNvPr id="6" name="AutoShape 1" descr="Logo Malvern Panalytical"/>
          <p:cNvSpPr>
            <a:spLocks noChangeAspect="1" noChangeArrowheads="1"/>
          </p:cNvSpPr>
          <p:nvPr/>
        </p:nvSpPr>
        <p:spPr bwMode="auto">
          <a:xfrm>
            <a:off x="623392" y="4949186"/>
            <a:ext cx="142875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F7148-8944-4FD2-B4CC-4E931366B370}" type="datetime1">
              <a:rPr lang="it-IT" smtClean="0"/>
              <a:t>12/13/18</a:t>
            </a:fld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6</a:t>
            </a:fld>
            <a:endParaRPr lang="it-IT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307" y="3577586"/>
            <a:ext cx="6803976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43" y="613541"/>
            <a:ext cx="6557875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907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>
            <a:extLst>
              <a:ext uri="{FF2B5EF4-FFF2-40B4-BE49-F238E27FC236}">
                <a16:creationId xmlns="" xmlns:a16="http://schemas.microsoft.com/office/drawing/2014/main" id="{DF51DB06-259A-4502-AA0B-13E96EA31EDD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095386" y="561252"/>
          <a:ext cx="6654452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Graph" r:id="rId3" imgW="4154400" imgH="2901600" progId="Origin50.Graph">
                  <p:embed/>
                </p:oleObj>
              </mc:Choice>
              <mc:Fallback>
                <p:oleObj name="Graph" r:id="rId3" imgW="4154400" imgH="2901600" progId="Origin50.Graph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="" xmlns:a16="http://schemas.microsoft.com/office/drawing/2014/main" id="{DF51DB06-259A-4502-AA0B-13E96EA31E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5386" y="561252"/>
                        <a:ext cx="6654452" cy="464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="" xmlns:a16="http://schemas.microsoft.com/office/drawing/2014/main" id="{40A115BE-8330-4EB7-B874-8454D0FFEA65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477001" y="983582"/>
          <a:ext cx="4638237" cy="32398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" name="Graph" r:id="rId5" imgW="4154400" imgH="2901600" progId="Origin50.Graph">
                  <p:embed/>
                </p:oleObj>
              </mc:Choice>
              <mc:Fallback>
                <p:oleObj name="Graph" r:id="rId5" imgW="4154400" imgH="2901600" progId="Origin50.Graph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="" xmlns:a16="http://schemas.microsoft.com/office/drawing/2014/main" id="{40A115BE-8330-4EB7-B874-8454D0FFEA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477001" y="983582"/>
                        <a:ext cx="4638237" cy="32398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itle 1">
            <a:extLst>
              <a:ext uri="{FF2B5EF4-FFF2-40B4-BE49-F238E27FC236}">
                <a16:creationId xmlns="" xmlns:a16="http://schemas.microsoft.com/office/drawing/2014/main" id="{297AC90C-04C8-4277-9596-4E6BEA3AC811}"/>
              </a:ext>
            </a:extLst>
          </p:cNvPr>
          <p:cNvSpPr txBox="1">
            <a:spLocks/>
          </p:cNvSpPr>
          <p:nvPr/>
        </p:nvSpPr>
        <p:spPr>
          <a:xfrm>
            <a:off x="1954659" y="45964"/>
            <a:ext cx="8481739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b="1" kern="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Ge-L </a:t>
            </a:r>
            <a:r>
              <a:rPr lang="en-US" sz="3600" b="1" kern="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cross </a:t>
            </a:r>
            <a:r>
              <a:rPr lang="en-US" sz="3600" b="1" kern="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sections </a:t>
            </a:r>
            <a:r>
              <a:rPr lang="en-US" sz="3600" b="1" dirty="0">
                <a:solidFill>
                  <a:srgbClr val="002060"/>
                </a:solidFill>
              </a:rPr>
              <a:t>@</a:t>
            </a:r>
            <a:r>
              <a:rPr lang="en-US" sz="3600" b="1" dirty="0" err="1">
                <a:solidFill>
                  <a:srgbClr val="002060"/>
                </a:solidFill>
              </a:rPr>
              <a:t>Elettra</a:t>
            </a:r>
            <a:r>
              <a:rPr lang="en-US" sz="3600" b="1" dirty="0">
                <a:solidFill>
                  <a:srgbClr val="002060"/>
                </a:solidFill>
              </a:rPr>
              <a:t> </a:t>
            </a:r>
            <a:endParaRPr lang="en-US" sz="3600" b="1" kern="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86312F57-CA2D-4A43-A7D4-4E658AF1B77A}"/>
              </a:ext>
            </a:extLst>
          </p:cNvPr>
          <p:cNvSpPr/>
          <p:nvPr/>
        </p:nvSpPr>
        <p:spPr>
          <a:xfrm>
            <a:off x="5105400" y="1360998"/>
            <a:ext cx="304800" cy="2438400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Right 15">
            <a:extLst>
              <a:ext uri="{FF2B5EF4-FFF2-40B4-BE49-F238E27FC236}">
                <a16:creationId xmlns="" xmlns:a16="http://schemas.microsoft.com/office/drawing/2014/main" id="{7E1D088C-5BF0-4D2D-A9DB-B9B8E59DFA65}"/>
              </a:ext>
            </a:extLst>
          </p:cNvPr>
          <p:cNvSpPr/>
          <p:nvPr/>
        </p:nvSpPr>
        <p:spPr>
          <a:xfrm>
            <a:off x="6455923" y="2416464"/>
            <a:ext cx="1163004" cy="516824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Object 11">
            <a:extLst>
              <a:ext uri="{FF2B5EF4-FFF2-40B4-BE49-F238E27FC236}">
                <a16:creationId xmlns="" xmlns:a16="http://schemas.microsoft.com/office/drawing/2014/main" id="{A41C54B4-4C06-4532-B02F-FDCD4E26CF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9689904"/>
              </p:ext>
            </p:extLst>
          </p:nvPr>
        </p:nvGraphicFramePr>
        <p:xfrm>
          <a:off x="3603593" y="958710"/>
          <a:ext cx="5756597" cy="4021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4" name="Graph" r:id="rId7" imgW="4154400" imgH="2901600" progId="Origin50.Graph">
                  <p:embed/>
                </p:oleObj>
              </mc:Choice>
              <mc:Fallback>
                <p:oleObj name="Graph" r:id="rId7" imgW="4154400" imgH="2901600" progId="Origin50.Graph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="" xmlns:a16="http://schemas.microsoft.com/office/drawing/2014/main" id="{A41C54B4-4C06-4532-B02F-FDCD4E26CFA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03593" y="958710"/>
                        <a:ext cx="5756597" cy="402104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4B2ED8F4-73DA-42F2-BEEB-5567A1CCAD9E}"/>
              </a:ext>
            </a:extLst>
          </p:cNvPr>
          <p:cNvSpPr txBox="1"/>
          <p:nvPr/>
        </p:nvSpPr>
        <p:spPr>
          <a:xfrm>
            <a:off x="1717729" y="4979750"/>
            <a:ext cx="7785401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Secondary enhancement corrections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were applied to account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Secondary fluorescence of Si-K to Ge-L, Ge-K to Ge-L when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inc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≥U</a:t>
            </a:r>
            <a:r>
              <a:rPr lang="en-US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Electron excitation of Ge-L  photo-electrons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Electron excitation of Ge-K  Auger electrons when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inc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≥ U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(Ge)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940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09283" y="23446"/>
            <a:ext cx="11059325" cy="64431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dirty="0">
                <a:solidFill>
                  <a:srgbClr val="002060"/>
                </a:solidFill>
                <a:latin typeface="+mn-lt"/>
              </a:rPr>
              <a:t>Air Pollution </a:t>
            </a:r>
            <a:r>
              <a:rPr lang="en-GB" sz="3600" b="1" dirty="0" smtClean="0">
                <a:solidFill>
                  <a:srgbClr val="002060"/>
                </a:solidFill>
                <a:latin typeface="+mn-lt"/>
              </a:rPr>
              <a:t>Studies @ </a:t>
            </a:r>
            <a:r>
              <a:rPr lang="en-GB" sz="3600" b="1" dirty="0" err="1" smtClean="0">
                <a:solidFill>
                  <a:srgbClr val="002060"/>
                </a:solidFill>
                <a:latin typeface="+mn-lt"/>
              </a:rPr>
              <a:t>Elettra</a:t>
            </a:r>
            <a:endParaRPr lang="en-GB" sz="12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283" y="764704"/>
            <a:ext cx="5021725" cy="2286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015" y="3147646"/>
            <a:ext cx="5453314" cy="1828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338" y="4831625"/>
            <a:ext cx="5391472" cy="18966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t="3887"/>
          <a:stretch/>
        </p:blipFill>
        <p:spPr>
          <a:xfrm>
            <a:off x="6610924" y="23446"/>
            <a:ext cx="5344279" cy="21971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8717" y="2219672"/>
            <a:ext cx="5803499" cy="36576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03316-0E94-4E83-8AA2-1A53432CCF5C}" type="datetime1">
              <a:rPr lang="it-IT" smtClean="0"/>
              <a:t>12/13/18</a:t>
            </a:fld>
            <a:endParaRPr lang="it-IT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8</a:t>
            </a:fld>
            <a:endParaRPr lang="it-IT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/>
          <a:srcRect t="23248"/>
          <a:stretch/>
        </p:blipFill>
        <p:spPr>
          <a:xfrm>
            <a:off x="6962697" y="5829983"/>
            <a:ext cx="4640732" cy="1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547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384720" y="0"/>
            <a:ext cx="12576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600" b="1" dirty="0">
                <a:solidFill>
                  <a:srgbClr val="002060"/>
                </a:solidFill>
              </a:rPr>
              <a:t>Advanced </a:t>
            </a:r>
            <a:r>
              <a:rPr lang="en-US" sz="3600" b="1" dirty="0" smtClean="0">
                <a:solidFill>
                  <a:srgbClr val="002060"/>
                </a:solidFill>
              </a:rPr>
              <a:t>Materials @ </a:t>
            </a:r>
            <a:r>
              <a:rPr lang="en-US" sz="3600" b="1" dirty="0" err="1" smtClean="0">
                <a:solidFill>
                  <a:srgbClr val="002060"/>
                </a:solidFill>
              </a:rPr>
              <a:t>Elettra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80728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solidFill>
                  <a:srgbClr val="002060"/>
                </a:solidFill>
              </a:rPr>
              <a:t>Study of depth distribution of high energy implanted heavy ions in Silicon using Rutherford/Elastic Backscattering and Grazing Incidence X-ray Fluorescence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C00000"/>
              </a:solidFill>
            </a:endParaRPr>
          </a:p>
          <a:p>
            <a:r>
              <a:rPr lang="en-US" sz="2800" dirty="0">
                <a:solidFill>
                  <a:srgbClr val="C00000"/>
                </a:solidFill>
              </a:rPr>
              <a:t>Prof. M. </a:t>
            </a:r>
            <a:r>
              <a:rPr lang="en-US" sz="2800" dirty="0" err="1">
                <a:solidFill>
                  <a:srgbClr val="C00000"/>
                </a:solidFill>
              </a:rPr>
              <a:t>Kokkoris</a:t>
            </a:r>
            <a:r>
              <a:rPr lang="en-US" sz="2800" dirty="0">
                <a:solidFill>
                  <a:srgbClr val="C00000"/>
                </a:solidFill>
              </a:rPr>
              <a:t>, </a:t>
            </a:r>
            <a:r>
              <a:rPr lang="en-US" sz="2800" dirty="0"/>
              <a:t>National Technical University of </a:t>
            </a:r>
            <a:r>
              <a:rPr lang="en-US" sz="2800" dirty="0" smtClean="0"/>
              <a:t>Athens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Eleni </a:t>
            </a:r>
            <a:r>
              <a:rPr lang="en-US" sz="2800" dirty="0" err="1" smtClean="0">
                <a:solidFill>
                  <a:srgbClr val="C00000"/>
                </a:solidFill>
              </a:rPr>
              <a:t>Ntempou</a:t>
            </a:r>
            <a:r>
              <a:rPr lang="en-US" sz="2800" dirty="0" smtClean="0"/>
              <a:t>, PhD student NTUA</a:t>
            </a:r>
            <a:endParaRPr lang="en-US" sz="2800" dirty="0"/>
          </a:p>
        </p:txBody>
      </p:sp>
      <p:sp>
        <p:nvSpPr>
          <p:cNvPr id="6" name="AutoShape 1" descr="Logo Malvern Panalytical"/>
          <p:cNvSpPr>
            <a:spLocks noChangeAspect="1" noChangeArrowheads="1"/>
          </p:cNvSpPr>
          <p:nvPr/>
        </p:nvSpPr>
        <p:spPr bwMode="auto">
          <a:xfrm>
            <a:off x="623392" y="4949186"/>
            <a:ext cx="142875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096" y="3122006"/>
            <a:ext cx="4673704" cy="368513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152BC-A0AA-4DE1-88DC-1537E2024E59}" type="datetime1">
              <a:rPr lang="it-IT" smtClean="0"/>
              <a:t>12/13/18</a:t>
            </a:fld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9</a:t>
            </a:fld>
            <a:endParaRPr lang="it-IT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3172" t="3780" r="1663" b="7477"/>
          <a:stretch/>
        </p:blipFill>
        <p:spPr>
          <a:xfrm>
            <a:off x="191344" y="3092090"/>
            <a:ext cx="7315200" cy="278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208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16177</TotalTime>
  <Words>1173</Words>
  <Application>Microsoft Macintosh PowerPoint</Application>
  <PresentationFormat>Custom</PresentationFormat>
  <Paragraphs>218</Paragraphs>
  <Slides>20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Tema di Office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 search of PGM inclusions  (National Archaeological Museum , Nov2018)</vt:lpstr>
      <vt:lpstr>3D visualization of Roman wall-painting fragments</vt:lpstr>
      <vt:lpstr>Evaluation of MC simulation code for XRF quantification </vt:lpstr>
      <vt:lpstr>MA-XRF analysis of Wall-Paintings from Nestor Palace </vt:lpstr>
      <vt:lpstr>Silver artifacts, Olympia</vt:lpstr>
      <vt:lpstr>PowerPoint Presentation</vt:lpstr>
      <vt:lpstr>Characterization of a new Silicon Drift Detector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romano</dc:creator>
  <cp:lastModifiedBy>costas</cp:lastModifiedBy>
  <cp:revision>837</cp:revision>
  <cp:lastPrinted>2017-11-12T13:07:09Z</cp:lastPrinted>
  <dcterms:created xsi:type="dcterms:W3CDTF">2013-08-30T09:06:45Z</dcterms:created>
  <dcterms:modified xsi:type="dcterms:W3CDTF">2018-12-13T14:31:17Z</dcterms:modified>
</cp:coreProperties>
</file>